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448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</p:sldIdLst>
  <p:sldSz cx="9144000" cy="6858000" type="screen4x3"/>
  <p:notesSz cx="9928225" cy="6797675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6B1"/>
    <a:srgbClr val="FF0000"/>
    <a:srgbClr val="D2761A"/>
    <a:srgbClr val="F6C700"/>
    <a:srgbClr val="FB8C83"/>
    <a:srgbClr val="663300"/>
    <a:srgbClr val="368463"/>
    <a:srgbClr val="FF6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0" autoAdjust="0"/>
    <p:restoredTop sz="97053" autoAdjust="0"/>
  </p:normalViewPr>
  <p:slideViewPr>
    <p:cSldViewPr showGuides="1">
      <p:cViewPr varScale="1">
        <p:scale>
          <a:sx n="112" d="100"/>
          <a:sy n="112" d="100"/>
        </p:scale>
        <p:origin x="1254" y="60"/>
      </p:cViewPr>
      <p:guideLst>
        <p:guide orient="horz" pos="21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0C334-7E59-48D5-9350-10FF1F8F7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28AC2-3480-40C7-B5A4-1C9055128F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698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98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6A6B4DE-A539-43D6-BC56-28B5AC0B7A0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EA441D-139C-43BB-A47D-27955DA7CD48}" type="slidenum">
              <a:rPr lang="en-US" altLang="zh-CN"/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</p:spPr>
        <p:txBody>
          <a:bodyPr/>
          <a:lstStyle/>
          <a:p>
            <a:r>
              <a:rPr lang="zh-CN" altLang="en-US"/>
              <a:t>欢迎辞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6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DD114A9-8194-4615-A16D-18113C74EC62}" type="datetime1">
              <a:rPr lang="zh-CN" altLang="en-US"/>
            </a:fld>
            <a:endParaRPr lang="en-US" altLang="zh-CN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2B6DC34-D9EA-4B54-AC79-CDB5E12EBF2B}" type="slidenum">
              <a:rPr lang="en-US" altLang="zh-CN"/>
            </a:fld>
            <a:endParaRPr lang="en-US" altLang="zh-CN"/>
          </a:p>
        </p:txBody>
      </p:sp>
      <p:grpSp>
        <p:nvGrpSpPr>
          <p:cNvPr id="130056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30057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8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9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0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1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2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3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4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5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6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7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8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9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0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1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2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3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4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5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6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7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8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9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0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1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2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3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4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5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6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7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0088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90" name="Picture 42" descr="NJU-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0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53EF0-F8CD-4709-AD7C-33C5E03F2478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28D4C-7E40-436E-A6D2-B7BA9E31F6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5973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5973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090016-3078-4669-9365-34F41EDDF279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90950-5B1E-40FD-99A1-38F551746F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1C3529-F40D-4CD1-8AF2-05A534851B02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213D0-4A4E-4963-9BAA-5F8E110DB9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E2D4A9-E04C-482E-B624-F26A84521E0D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D66CA-CCA6-44F7-96E2-50DB8DF1AC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86D70-6D5D-4D58-883A-24285CFBD1D4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C2FDF-A278-4115-AEDB-D1336454973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1593C-CC38-477B-B1F8-D329D56FF316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CE814-F4AB-4903-8603-E2B144E2700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E4DB73-6BAD-4768-9B01-4ED08F4AEEEE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62C57-2193-4A51-917B-0446124D0B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6B9652-4F23-4801-9EA5-00653018274F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88F82-B92D-4396-8DDB-4FDD58602F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78D15-86A1-4C37-AB28-1D5B3BCB09C4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6F6C8-0C9E-4B18-BB48-C7D302FB2C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A02EC1B3-1343-46EA-8A02-E90DE70DD832}" type="datetime1">
              <a:rPr lang="zh-CN" altLang="en-US"/>
            </a:fld>
            <a:endParaRPr lang="en-US" altLang="zh-CN"/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DB797AA1-9143-4D5A-B607-C9300FFBBA5B}" type="slidenum">
              <a:rPr lang="en-US" altLang="zh-CN"/>
            </a:fld>
            <a:endParaRPr lang="en-US" altLang="zh-CN"/>
          </a:p>
        </p:txBody>
      </p:sp>
      <p:pic>
        <p:nvPicPr>
          <p:cNvPr id="129065" name="Picture 41" descr="nju_badg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28600"/>
            <a:ext cx="785813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40000"/>
        </a:spcBef>
        <a:spcAft>
          <a:spcPct val="2000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400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430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9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Ø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C121441E-D649-40A1-8EB9-D2DA45108A4A}" type="datetime1">
              <a:rPr lang="zh-CN" altLang="en-US"/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431D1EE-F8D4-4C8E-943E-51C6A46108D1}" type="slidenum">
              <a:rPr lang="en-US" altLang="zh-CN"/>
            </a:fld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828800"/>
            <a:ext cx="6792913" cy="1066800"/>
          </a:xfrm>
        </p:spPr>
        <p:txBody>
          <a:bodyPr/>
          <a:lstStyle/>
          <a:p>
            <a:pPr algn="ctr"/>
            <a:r>
              <a:rPr lang="zh-CN" sz="4600" dirty="0">
                <a:latin typeface="Comic Sans MS" panose="030F0702030302020204" pitchFamily="66" charset="0"/>
              </a:rPr>
              <a:t>预备知识</a:t>
            </a:r>
            <a:endParaRPr lang="zh-CN" sz="46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olidFill>
                      <a:srgbClr val="0070C0"/>
                    </a:solidFill>
                  </a:rPr>
                  <a:t>函数</a:t>
                </a:r>
                <a:r>
                  <a:rPr lang="zh-CN" altLang="en-US"/>
                  <a:t>（也称映射）</a:t>
                </a:r>
                <a:r>
                  <a:rPr lang="en-US" altLang="zh-CN"/>
                  <a:t>f</a:t>
                </a:r>
                <a:r>
                  <a:rPr lang="zh-CN" altLang="en-US"/>
                  <a:t>是有序偶构成的集合，使得如果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，并且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y=z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函数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f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定义域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𝑑𝑜𝑚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)={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.,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}.</m:t>
                      </m:r>
                    </m:oMath>
                  </m:oMathPara>
                </a14:m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函数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f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</a:t>
                </a:r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值域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𝑟𝑎𝑛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)={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.,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}.</m:t>
                      </m:r>
                    </m:oMath>
                  </m:oMathPara>
                </a14:m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18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若</a:t>
                </a:r>
                <a:r>
                  <a:rPr lang="en-US" altLang="zh-CN"/>
                  <a:t>f</a:t>
                </a:r>
                <a:r>
                  <a:rPr lang="zh-CN" altLang="en-US"/>
                  <a:t>是函数，且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𝑑𝑜𝑚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，则使得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成立的唯一的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y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记作</a:t>
                </a:r>
                <a:r>
                  <a:rPr lang="en-US" altLang="zh-CN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f(x)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，即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y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f</a:t>
                </a:r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x</a:t>
                </a:r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处的值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若</a:t>
                </a:r>
                <a:r>
                  <a:rPr lang="en-US" altLang="zh-CN">
                    <a:sym typeface="+mn-ea"/>
                  </a:rPr>
                  <a:t>f</a:t>
                </a:r>
                <a:r>
                  <a:rPr lang="zh-CN" altLang="en-US">
                    <a:sym typeface="+mn-ea"/>
                  </a:rPr>
                  <a:t>是函数，且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𝑑𝑜𝑚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𝑟𝑎𝑛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f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由</a:t>
                </a:r>
                <a:r>
                  <a:rPr lang="en-US" altLang="zh-CN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S</a:t>
                </a:r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:r>
                  <a:rPr lang="en-US" altLang="zh-CN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T</a:t>
                </a:r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中的函数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（或映射），记作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𝑟𝑎𝑛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</a:rPr>
                  <a:t>，则称</a:t>
                </a:r>
                <a:r>
                  <a:rPr lang="en-US" altLang="zh-CN" sz="2400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f</a:t>
                </a:r>
                <a:r>
                  <a:rPr lang="zh-CN" altLang="en-US" sz="2400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映射</a:t>
                </a:r>
                <a:r>
                  <a:rPr lang="en-US" altLang="zh-CN" sz="2400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S</a:t>
                </a:r>
                <a:r>
                  <a:rPr lang="zh-CN" altLang="en-US" sz="2400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:r>
                  <a:rPr lang="en-US" altLang="zh-CN" sz="2400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T</a:t>
                </a:r>
                <a:r>
                  <a:rPr lang="zh-CN" altLang="en-US" sz="2400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上</a:t>
                </a:r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</a:rPr>
                  <a:t>，即</a:t>
                </a:r>
                <a:r>
                  <a:rPr lang="zh-CN" altLang="en-US" sz="2400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满射</a:t>
                </a:r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 sz="24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若</a:t>
                </a:r>
                <a:r>
                  <a:rPr lang="en-US" altLang="zh-CN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f(x)=f(y)</a:t>
                </a:r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，则</a:t>
                </a:r>
                <a:r>
                  <a:rPr lang="en-US" altLang="zh-CN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x=y</a:t>
                </a:r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，称</a:t>
                </a:r>
                <a:r>
                  <a:rPr lang="en-US" altLang="zh-CN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f</a:t>
                </a:r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:r>
                  <a:rPr lang="zh-CN" altLang="en-US" sz="2400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单射</a:t>
                </a:r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 sz="24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单射</a:t>
                </a:r>
                <a:r>
                  <a:rPr lang="en-US" altLang="zh-CN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+</a:t>
                </a:r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满射</a:t>
                </a:r>
                <a:r>
                  <a:rPr lang="en-US" altLang="zh-CN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=</a:t>
                </a:r>
                <a:r>
                  <a:rPr lang="zh-CN" altLang="en-US" sz="2400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双射</a:t>
                </a:r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（一一映射）。</a:t>
                </a:r>
                <a:endParaRPr lang="zh-CN" altLang="en-US" sz="24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7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集合</a:t>
                </a:r>
                <a:r>
                  <a:rPr lang="en-US" altLang="zh-CN"/>
                  <a:t>S</a:t>
                </a:r>
                <a:r>
                  <a:rPr lang="zh-CN" altLang="en-US"/>
                  <a:t>上的</a:t>
                </a:r>
                <a:r>
                  <a:rPr lang="en-US" altLang="zh-CN"/>
                  <a:t>n</a:t>
                </a:r>
                <a:r>
                  <a:rPr lang="zh-CN" altLang="en-US"/>
                  <a:t>元函数</a:t>
                </a:r>
                <a:r>
                  <a:rPr lang="en-US" altLang="zh-CN"/>
                  <a:t>f</a:t>
                </a:r>
                <a:r>
                  <a:rPr lang="zh-CN" altLang="en-US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S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中的映射。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加法、乘法是自然数集上的二元函数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f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n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元函数，且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𝑑𝑜𝑚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，则一般用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关系与函数的限制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设</a:t>
                </a:r>
                <a:r>
                  <a:rPr lang="en-US" altLang="zh-CN"/>
                  <a:t>R</a:t>
                </a:r>
                <a:r>
                  <a:rPr lang="zh-CN" altLang="en-US"/>
                  <a:t>是</a:t>
                </a:r>
                <a:r>
                  <a:rPr lang="en-US" altLang="zh-CN"/>
                  <a:t>S</a:t>
                </a:r>
                <a:r>
                  <a:rPr lang="zh-CN" altLang="en-US"/>
                  <a:t>上的</a:t>
                </a:r>
                <a:r>
                  <a:rPr lang="en-US" altLang="zh-CN"/>
                  <a:t>n</a:t>
                </a:r>
                <a:r>
                  <a:rPr lang="zh-CN" altLang="en-US"/>
                  <a:t>元关系，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r>
                  <a:rPr lang="en-US" altLang="zh-CN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R</a:t>
                </a:r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上的限制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n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元关系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⋂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={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,且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之间有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关系}.</m:t>
                      </m:r>
                    </m:oMath>
                  </m:oMathPara>
                </a14:m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是函数，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上的限制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zh-CN" altLang="en-US"/>
              </a:p>
              <a:p>
                <a:pPr marL="0" indent="457200">
                  <a:buNone/>
                </a:pPr>
                <a:r>
                  <a:rPr lang="zh-CN" altLang="en-US"/>
                  <a:t>即，对于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等价类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设</a:t>
                </a:r>
                <a:r>
                  <a:rPr lang="en-US" altLang="zh-CN"/>
                  <a:t>R</a:t>
                </a:r>
                <a:r>
                  <a:rPr lang="zh-CN" altLang="en-US"/>
                  <a:t>是二元关系，我们常用</a:t>
                </a:r>
                <a:endParaRPr lang="zh-CN" altLang="en-US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endParaRPr lang="en-US" altLang="zh-CN"/>
              </a:p>
              <a:p>
                <a:pPr marL="0" indent="457200">
                  <a:buNone/>
                </a:pPr>
                <a:r>
                  <a:rPr lang="zh-CN" altLang="en-US"/>
                  <a:t>表示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/>
                  <a:t>R</a:t>
                </a:r>
                <a:r>
                  <a:rPr lang="zh-CN" altLang="en-US"/>
                  <a:t>在</a:t>
                </a:r>
                <a:r>
                  <a:rPr lang="en-US" altLang="zh-CN"/>
                  <a:t>S</a:t>
                </a:r>
                <a:r>
                  <a:rPr lang="zh-CN" altLang="en-US"/>
                  <a:t>上是</a:t>
                </a:r>
                <a:r>
                  <a:rPr lang="zh-CN" altLang="en-US">
                    <a:solidFill>
                      <a:srgbClr val="0070C0"/>
                    </a:solidFill>
                  </a:rPr>
                  <a:t>自反的</a:t>
                </a:r>
                <a:r>
                  <a:rPr lang="zh-CN" altLang="en-US"/>
                  <a:t>，当且仅当对于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𝑥𝑅𝑥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>
                  <a:sym typeface="+mn-ea"/>
                </a:endParaRPr>
              </a:p>
              <a:p>
                <a:r>
                  <a:rPr lang="en-US" altLang="zh-CN">
                    <a:sym typeface="+mn-ea"/>
                  </a:rPr>
                  <a:t>R</a:t>
                </a:r>
                <a:r>
                  <a:rPr lang="zh-CN" altLang="en-US">
                    <a:sym typeface="+mn-ea"/>
                  </a:rPr>
                  <a:t>在</a:t>
                </a:r>
                <a:r>
                  <a:rPr lang="en-US" altLang="zh-CN">
                    <a:sym typeface="+mn-ea"/>
                  </a:rPr>
                  <a:t>S</a:t>
                </a:r>
                <a:r>
                  <a:rPr lang="zh-CN" altLang="en-US">
                    <a:sym typeface="+mn-ea"/>
                  </a:rPr>
                  <a:t>上是</a:t>
                </a:r>
                <a:r>
                  <a:rPr lang="zh-CN" altLang="en-US">
                    <a:solidFill>
                      <a:srgbClr val="0070C0"/>
                    </a:solidFill>
                    <a:sym typeface="+mn-ea"/>
                  </a:rPr>
                  <a:t>对称的</a:t>
                </a:r>
                <a:r>
                  <a:rPr lang="zh-CN" altLang="en-US">
                    <a:sym typeface="+mn-ea"/>
                  </a:rPr>
                  <a:t>，当且仅当对于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𝑥𝑅𝑦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𝑦𝑅𝑥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1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等价类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en-US" altLang="zh-CN">
                    <a:sym typeface="+mn-ea"/>
                  </a:rPr>
                  <a:t>R</a:t>
                </a:r>
                <a:r>
                  <a:rPr lang="zh-CN" altLang="en-US">
                    <a:sym typeface="+mn-ea"/>
                  </a:rPr>
                  <a:t>在</a:t>
                </a:r>
                <a:r>
                  <a:rPr lang="en-US" altLang="zh-CN">
                    <a:sym typeface="+mn-ea"/>
                  </a:rPr>
                  <a:t>S</a:t>
                </a:r>
                <a:r>
                  <a:rPr lang="zh-CN" altLang="en-US">
                    <a:sym typeface="+mn-ea"/>
                  </a:rPr>
                  <a:t>上是</a:t>
                </a:r>
                <a:r>
                  <a:rPr lang="zh-CN" altLang="en-US">
                    <a:solidFill>
                      <a:srgbClr val="0070C0"/>
                    </a:solidFill>
                    <a:sym typeface="+mn-ea"/>
                  </a:rPr>
                  <a:t>传递的</a:t>
                </a:r>
                <a:r>
                  <a:rPr lang="zh-CN" altLang="en-US">
                    <a:sym typeface="+mn-ea"/>
                  </a:rPr>
                  <a:t>，当且仅当对于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，若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𝑥𝑅𝑦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𝑅𝑧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，则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𝑅𝑧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endParaRPr lang="zh-CN" altLang="en-US"/>
              </a:p>
              <a:p>
                <a:r>
                  <a:rPr lang="en-US" altLang="zh-CN"/>
                  <a:t>R</a:t>
                </a:r>
                <a:r>
                  <a:rPr lang="zh-CN" altLang="en-US"/>
                  <a:t>是</a:t>
                </a:r>
                <a:r>
                  <a:rPr lang="en-US" altLang="zh-CN"/>
                  <a:t>S</a:t>
                </a:r>
                <a:r>
                  <a:rPr lang="zh-CN" altLang="en-US"/>
                  <a:t>上的二元关系，若</a:t>
                </a:r>
                <a:r>
                  <a:rPr lang="en-US" altLang="zh-CN"/>
                  <a:t>R</a:t>
                </a:r>
                <a:r>
                  <a:rPr lang="zh-CN" altLang="en-US"/>
                  <a:t>满足自反性、对称性、传递性，则称</a:t>
                </a:r>
                <a:r>
                  <a:rPr lang="en-US" altLang="zh-CN"/>
                  <a:t>R</a:t>
                </a:r>
                <a:r>
                  <a:rPr lang="zh-CN" altLang="en-US"/>
                  <a:t>是</a:t>
                </a:r>
                <a:r>
                  <a:rPr lang="en-US" altLang="zh-CN"/>
                  <a:t>S</a:t>
                </a:r>
                <a:r>
                  <a:rPr lang="zh-CN" altLang="en-US"/>
                  <a:t>上的</a:t>
                </a:r>
                <a:r>
                  <a:rPr lang="zh-CN" altLang="en-US">
                    <a:solidFill>
                      <a:srgbClr val="0070C0"/>
                    </a:solidFill>
                  </a:rPr>
                  <a:t>等价关系</a:t>
                </a:r>
                <a:r>
                  <a:rPr lang="zh-CN" altLang="en-US"/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设</a:t>
                </a:r>
                <a:r>
                  <a:rPr lang="en-US" altLang="zh-CN"/>
                  <a:t>R</a:t>
                </a:r>
                <a:r>
                  <a:rPr lang="zh-CN" altLang="en-US"/>
                  <a:t>是</a:t>
                </a:r>
                <a:r>
                  <a:rPr lang="en-US" altLang="zh-CN"/>
                  <a:t>S</a:t>
                </a:r>
                <a:r>
                  <a:rPr lang="zh-CN" altLang="en-US"/>
                  <a:t>上的等价关系，对于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，称集合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𝑥𝑅𝑦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45720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x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en-US" altLang="zh-CN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R</a:t>
                </a:r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等价类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9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等价类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en-US" altLang="zh-CN"/>
                  <a:t>R</a:t>
                </a:r>
                <a:r>
                  <a:rPr lang="zh-CN" altLang="en-US"/>
                  <a:t>等价类作出</a:t>
                </a:r>
                <a:r>
                  <a:rPr lang="en-US" altLang="zh-CN"/>
                  <a:t>S</a:t>
                </a:r>
                <a:r>
                  <a:rPr lang="zh-CN" altLang="en-US"/>
                  <a:t>的一个</a:t>
                </a:r>
                <a:r>
                  <a:rPr lang="zh-CN" altLang="en-US">
                    <a:solidFill>
                      <a:srgbClr val="0070C0"/>
                    </a:solidFill>
                  </a:rPr>
                  <a:t>划分</a:t>
                </a:r>
                <a:r>
                  <a:rPr lang="zh-CN" altLang="en-US"/>
                  <a:t>，即</a:t>
                </a:r>
                <a:r>
                  <a:rPr lang="en-US" altLang="zh-CN"/>
                  <a:t>R</a:t>
                </a:r>
                <a:r>
                  <a:rPr lang="zh-CN" altLang="en-US"/>
                  <a:t>等价类是</a:t>
                </a:r>
                <a:r>
                  <a:rPr lang="en-US" altLang="zh-CN"/>
                  <a:t>S</a:t>
                </a:r>
                <a:r>
                  <a:rPr lang="zh-CN" altLang="en-US"/>
                  <a:t>的子集，且</a:t>
                </a:r>
                <a:r>
                  <a:rPr lang="en-US" altLang="zh-CN"/>
                  <a:t>S</a:t>
                </a:r>
                <a:r>
                  <a:rPr lang="zh-CN" altLang="en-US"/>
                  <a:t>的每个元素恰好属于一个</a:t>
                </a:r>
                <a:r>
                  <a:rPr lang="en-US" altLang="zh-CN"/>
                  <a:t>R</a:t>
                </a:r>
                <a:r>
                  <a:rPr lang="zh-CN" altLang="en-US"/>
                  <a:t>等价类。</a:t>
                </a:r>
                <a:endParaRPr lang="zh-CN" altLang="en-US"/>
              </a:p>
              <a:p>
                <a:pPr lvl="1"/>
                <a:r>
                  <a:rPr lang="zh-CN" altLang="en-US"/>
                  <a:t>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，有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当前仅当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𝑥𝑅𝑦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例如，自然数集合上的同余等价类</a:t>
                </a:r>
                <a:endParaRPr lang="zh-CN" altLang="en-US"/>
              </a:p>
              <a:p>
                <a:pPr lvl="1"/>
                <a:r>
                  <a:rPr lang="en-US" altLang="zh-CN"/>
                  <a:t>x mod 3 = 0,1,2</a:t>
                </a:r>
                <a:r>
                  <a:rPr lang="zh-CN" altLang="en-US"/>
                  <a:t>，</a:t>
                </a:r>
                <a:r>
                  <a:rPr lang="en-US" altLang="zh-CN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𝑥𝑅𝑦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即</a:t>
                </a:r>
                <a:r>
                  <a:rPr lang="en-US" altLang="zh-CN">
                    <a:sym typeface="+mn-ea"/>
                  </a:rPr>
                  <a:t>x mod 3 = y mod 3)</a:t>
                </a:r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集合的势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称两个集合</a:t>
                </a:r>
                <a:r>
                  <a:rPr lang="en-US" altLang="zh-CN"/>
                  <a:t>S</a:t>
                </a:r>
                <a:r>
                  <a:rPr lang="zh-CN" altLang="en-US"/>
                  <a:t>和</a:t>
                </a:r>
                <a:r>
                  <a:rPr lang="en-US" altLang="zh-CN"/>
                  <a:t>T</a:t>
                </a:r>
                <a:r>
                  <a:rPr lang="zh-CN" altLang="en-US"/>
                  <a:t>为</a:t>
                </a:r>
                <a:r>
                  <a:rPr lang="zh-CN" altLang="en-US">
                    <a:solidFill>
                      <a:srgbClr val="0070C0"/>
                    </a:solidFill>
                  </a:rPr>
                  <a:t>等势的</a:t>
                </a:r>
                <a:r>
                  <a:rPr lang="zh-CN" altLang="en-US"/>
                  <a:t>，记作</a:t>
                </a:r>
                <a:r>
                  <a:rPr lang="en-US" altLang="zh-CN"/>
                  <a:t>S~T</a:t>
                </a:r>
                <a:r>
                  <a:rPr lang="zh-CN" altLang="en-US"/>
                  <a:t>，当且仅当存在有</a:t>
                </a:r>
                <a:r>
                  <a:rPr lang="en-US" altLang="zh-CN"/>
                  <a:t>S</a:t>
                </a:r>
                <a:r>
                  <a:rPr lang="zh-CN" altLang="en-US"/>
                  <a:t>到</a:t>
                </a:r>
                <a:r>
                  <a:rPr lang="en-US" altLang="zh-CN"/>
                  <a:t>T</a:t>
                </a:r>
                <a:r>
                  <a:rPr lang="zh-CN" altLang="en-US"/>
                  <a:t>的一一映射。</a:t>
                </a:r>
                <a:endParaRPr lang="zh-CN" altLang="en-US"/>
              </a:p>
              <a:p>
                <a:pPr lvl="1"/>
                <a:r>
                  <a:rPr lang="zh-CN" altLang="en-US"/>
                  <a:t>等势是等价关系，所以可以根据等势将集合分类。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集合</a:t>
                </a:r>
                <a:r>
                  <a:rPr lang="en-US" altLang="zh-CN"/>
                  <a:t>S</a:t>
                </a:r>
                <a:r>
                  <a:rPr lang="zh-CN" altLang="en-US"/>
                  <a:t>的</a:t>
                </a:r>
                <a:r>
                  <a:rPr lang="zh-CN" altLang="en-US">
                    <a:solidFill>
                      <a:srgbClr val="0070C0"/>
                    </a:solidFill>
                  </a:rPr>
                  <a:t>基数</a:t>
                </a:r>
                <a:r>
                  <a:rPr lang="zh-CN" altLang="en-US"/>
                  <a:t>（或</a:t>
                </a:r>
                <a:r>
                  <a:rPr lang="zh-CN" altLang="en-US">
                    <a:solidFill>
                      <a:srgbClr val="0070C0"/>
                    </a:solidFill>
                  </a:rPr>
                  <a:t>势</a:t>
                </a:r>
                <a:r>
                  <a:rPr lang="zh-CN" altLang="en-US"/>
                  <a:t>），记作</a:t>
                </a:r>
                <a:r>
                  <a:rPr lang="en-US" altLang="zh-CN"/>
                  <a:t>|S|</a:t>
                </a:r>
                <a:r>
                  <a:rPr lang="zh-CN" altLang="en-US"/>
                  <a:t>。</a:t>
                </a:r>
                <a:endParaRPr lang="zh-CN" altLang="en-US"/>
              </a:p>
              <a:p>
                <a:pPr lvl="1"/>
                <a:r>
                  <a:rPr lang="zh-CN" altLang="en-US"/>
                  <a:t>若</a:t>
                </a:r>
                <a:r>
                  <a:rPr lang="en-US" altLang="zh-CN"/>
                  <a:t>|S|=|T|</a:t>
                </a:r>
                <a:r>
                  <a:rPr lang="zh-CN" altLang="en-US"/>
                  <a:t>当前仅当</a:t>
                </a:r>
                <a:r>
                  <a:rPr lang="en-US" altLang="zh-CN"/>
                  <a:t>S~T</a:t>
                </a:r>
                <a:r>
                  <a:rPr lang="zh-CN" altLang="en-US"/>
                  <a:t>。</a:t>
                </a:r>
                <a:endParaRPr lang="zh-CN" altLang="en-US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|≤|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表示存在从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S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T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中的一一函数。</a:t>
                </a:r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集合的势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对于有限集</a:t>
                </a:r>
                <a:r>
                  <a:rPr lang="en-US" altLang="zh-CN"/>
                  <a:t>S</a:t>
                </a:r>
                <a:r>
                  <a:rPr lang="zh-CN" altLang="en-US"/>
                  <a:t>，</a:t>
                </a:r>
                <a:r>
                  <a:rPr lang="en-US" altLang="zh-CN"/>
                  <a:t>|S|</a:t>
                </a:r>
                <a:r>
                  <a:rPr lang="zh-CN" altLang="en-US"/>
                  <a:t>是一个自然数</a:t>
                </a:r>
                <a:r>
                  <a:rPr lang="en-US" altLang="zh-CN"/>
                  <a:t>n</a:t>
                </a:r>
                <a:r>
                  <a:rPr lang="zh-CN" altLang="en-US"/>
                  <a:t>，则</a:t>
                </a:r>
                <a:r>
                  <a:rPr lang="en-US" altLang="zh-CN"/>
                  <a:t>n</a:t>
                </a:r>
                <a:r>
                  <a:rPr lang="zh-CN" altLang="en-US"/>
                  <a:t>表示</a:t>
                </a:r>
                <a:r>
                  <a:rPr lang="en-US" altLang="zh-CN"/>
                  <a:t>S</a:t>
                </a:r>
                <a:r>
                  <a:rPr lang="zh-CN" altLang="en-US"/>
                  <a:t>内元素数目。且</a:t>
                </a:r>
                <a:r>
                  <a:rPr lang="en-US" altLang="zh-CN"/>
                  <a:t>S</a:t>
                </a:r>
                <a:r>
                  <a:rPr lang="zh-CN" altLang="en-US"/>
                  <a:t>与</a:t>
                </a:r>
                <a:r>
                  <a:rPr lang="en-US" altLang="zh-CN"/>
                  <a:t>{1,...,n}</a:t>
                </a:r>
                <a:r>
                  <a:rPr lang="zh-CN" altLang="en-US"/>
                  <a:t>是等势的。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称</a:t>
                </a:r>
                <a:r>
                  <a:rPr lang="en-US" altLang="zh-CN"/>
                  <a:t>S</a:t>
                </a:r>
                <a:r>
                  <a:rPr lang="zh-CN" altLang="en-US"/>
                  <a:t>为</a:t>
                </a:r>
                <a:r>
                  <a:rPr lang="zh-CN" altLang="en-US">
                    <a:solidFill>
                      <a:srgbClr val="0070C0"/>
                    </a:solidFill>
                  </a:rPr>
                  <a:t>无限可数的</a:t>
                </a:r>
                <a:r>
                  <a:rPr lang="zh-CN" altLang="en-US"/>
                  <a:t>，当且仅当</a:t>
                </a:r>
                <a:r>
                  <a:rPr lang="en-US" altLang="zh-CN"/>
                  <a:t>|S|=|N|</a:t>
                </a:r>
                <a:r>
                  <a:rPr lang="zh-CN" altLang="en-US"/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称</a:t>
                </a:r>
                <a:r>
                  <a:rPr lang="en-US" altLang="zh-CN"/>
                  <a:t>S</a:t>
                </a:r>
                <a:r>
                  <a:rPr lang="zh-CN" altLang="en-US"/>
                  <a:t>为</a:t>
                </a:r>
                <a:r>
                  <a:rPr lang="zh-CN" altLang="en-US">
                    <a:solidFill>
                      <a:srgbClr val="0070C0"/>
                    </a:solidFill>
                  </a:rPr>
                  <a:t>可数的</a:t>
                </a:r>
                <a:r>
                  <a:rPr lang="zh-CN" altLang="en-US"/>
                  <a:t>，当且仅当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|≤|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集合的势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定理：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可数集的子集是可数的。</a:t>
            </a:r>
            <a:endParaRPr lang="zh-CN" altLang="en-US"/>
          </a:p>
          <a:p>
            <a:pPr marL="0" indent="457200">
              <a:buNone/>
            </a:pPr>
            <a:r>
              <a:rPr lang="zh-CN" altLang="en-US">
                <a:sym typeface="+mn-ea"/>
              </a:rPr>
              <a:t>有限个可数集的并是可数的。</a:t>
            </a:r>
            <a:endParaRPr lang="zh-CN" altLang="en-US">
              <a:sym typeface="+mn-ea"/>
            </a:endParaRPr>
          </a:p>
          <a:p>
            <a:pPr marL="0" indent="457200">
              <a:buNone/>
            </a:pPr>
            <a:r>
              <a:rPr lang="zh-CN" altLang="en-US">
                <a:sym typeface="+mn-ea"/>
              </a:rPr>
              <a:t>可数个可数集的并是可数的。</a:t>
            </a:r>
            <a:endParaRPr lang="zh-CN" altLang="en-US">
              <a:sym typeface="+mn-ea"/>
            </a:endParaRPr>
          </a:p>
          <a:p>
            <a:pPr marL="0" indent="457200">
              <a:buNone/>
            </a:pPr>
            <a:r>
              <a:rPr lang="zh-CN" altLang="en-US">
                <a:sym typeface="+mn-ea"/>
              </a:rPr>
              <a:t>有限个可数集的笛卡尔积是可数的。</a:t>
            </a:r>
            <a:endParaRPr lang="zh-CN" altLang="en-US">
              <a:sym typeface="+mn-ea"/>
            </a:endParaRPr>
          </a:p>
          <a:p>
            <a:pPr marL="0" indent="457200">
              <a:buNone/>
            </a:pPr>
            <a:r>
              <a:rPr lang="zh-CN" altLang="en-US">
                <a:sym typeface="+mn-ea"/>
              </a:rPr>
              <a:t>所有以可数集的元素为分量的有限序列构成的集合是可数的。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集合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olidFill>
                      <a:srgbClr val="0070C0"/>
                    </a:solidFill>
                  </a:rPr>
                  <a:t>集合</a:t>
                </a:r>
                <a:r>
                  <a:rPr lang="zh-CN" altLang="en-US"/>
                  <a:t>有一些对象汇集而成。这些对象称为</a:t>
                </a:r>
                <a:r>
                  <a:rPr lang="zh-CN" altLang="en-US">
                    <a:solidFill>
                      <a:srgbClr val="0070C0"/>
                    </a:solidFill>
                  </a:rPr>
                  <a:t>元素</a:t>
                </a:r>
                <a:r>
                  <a:rPr lang="zh-CN" altLang="en-US"/>
                  <a:t>。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</m:oMath>
                  </m:oMathPara>
                </a14:m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∉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</m:oMath>
                  </m:oMathPara>
                </a14:m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</m:oMath>
                  </m:oMathPara>
                </a14:m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集合由所包含的元素确定。称集合</a:t>
                </a:r>
                <a:r>
                  <a:rPr lang="en-US" altLang="zh-CN"/>
                  <a:t>S</a:t>
                </a:r>
                <a:r>
                  <a:rPr lang="zh-CN" altLang="en-US"/>
                  <a:t>与</a:t>
                </a:r>
                <a:r>
                  <a:rPr lang="en-US" altLang="zh-CN"/>
                  <a:t>T</a:t>
                </a:r>
                <a:r>
                  <a:rPr lang="zh-CN" altLang="en-US">
                    <a:solidFill>
                      <a:srgbClr val="0070C0"/>
                    </a:solidFill>
                  </a:rPr>
                  <a:t>相等</a:t>
                </a:r>
                <a:r>
                  <a:rPr lang="zh-CN" altLang="en-US"/>
                  <a:t>，</a:t>
                </a:r>
                <a:r>
                  <a:rPr lang="zh-CN" altLang="en-US">
                    <a:sym typeface="+mn-ea"/>
                  </a:rPr>
                  <a:t>记作</a:t>
                </a:r>
                <a:r>
                  <a:rPr lang="en-US" altLang="zh-CN">
                    <a:sym typeface="+mn-ea"/>
                  </a:rPr>
                  <a:t>S=T</a:t>
                </a:r>
                <a:r>
                  <a:rPr lang="zh-CN" altLang="en-US">
                    <a:sym typeface="+mn-ea"/>
                  </a:rPr>
                  <a:t>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当且仅当</a:t>
                </a:r>
                <a:r>
                  <a:rPr lang="zh-CN" altLang="en-US">
                    <a:sym typeface="+mn-ea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pPr lvl="1"/>
                <a:r>
                  <a:rPr lang="en-US" altLang="zh-CN"/>
                  <a:t>{a} = {a, a},</a:t>
                </a:r>
                <a:endParaRPr lang="en-US" altLang="zh-CN"/>
              </a:p>
              <a:p>
                <a:pPr lvl="1"/>
                <a:r>
                  <a:rPr lang="en-US" altLang="zh-CN"/>
                  <a:t>{a, b} = {b, a} = {a, b, b} = {a, b, b, a}</a:t>
                </a:r>
                <a:endParaRPr lang="zh-CN" altLang="en-US"/>
              </a:p>
              <a:p>
                <a:pPr lvl="1"/>
                <a:r>
                  <a:rPr lang="en-US" altLang="zh-CN"/>
                  <a:t>{a, b, c} = {c, b, a} = {b, c, b, a}</a:t>
                </a:r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17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集合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集合所包含元素的全体，称为</a:t>
                </a:r>
                <a:r>
                  <a:rPr lang="zh-CN" altLang="en-US">
                    <a:solidFill>
                      <a:srgbClr val="0070C0"/>
                    </a:solidFill>
                  </a:rPr>
                  <a:t>外延</a:t>
                </a:r>
                <a:r>
                  <a:rPr lang="zh-CN" altLang="en-US"/>
                  <a:t>。集合的元素所共有的性质，称为集合的</a:t>
                </a:r>
                <a:r>
                  <a:rPr lang="zh-CN" altLang="en-US">
                    <a:solidFill>
                      <a:srgbClr val="0070C0"/>
                    </a:solidFill>
                  </a:rPr>
                  <a:t>内涵</a:t>
                </a:r>
                <a:r>
                  <a:rPr lang="zh-CN" altLang="en-US"/>
                  <a:t>。</a:t>
                </a:r>
                <a:endParaRPr lang="zh-CN" altLang="en-US"/>
              </a:p>
              <a:p>
                <a:pPr lvl="1"/>
                <a:r>
                  <a:rPr lang="zh-CN" altLang="en-US" sz="2000"/>
                  <a:t>例如</a:t>
                </a:r>
                <a:r>
                  <a:rPr lang="zh-CN" altLang="en-US"/>
                  <a:t>，非负偶数集的外延为</a:t>
                </a:r>
                <a:r>
                  <a:rPr lang="en-US" altLang="zh-CN"/>
                  <a:t>{0,2,4,...}</a:t>
                </a:r>
                <a:r>
                  <a:rPr lang="zh-CN" altLang="en-US"/>
                  <a:t>，它的内涵是</a:t>
                </a:r>
                <a:r>
                  <a:rPr lang="en-US" altLang="zh-CN"/>
                  <a:t>“</a:t>
                </a:r>
                <a:r>
                  <a:rPr lang="zh-CN" altLang="en-US"/>
                  <a:t>非负的偶数</a:t>
                </a:r>
                <a:r>
                  <a:rPr lang="en-US" altLang="zh-CN"/>
                  <a:t>”</a:t>
                </a:r>
                <a:r>
                  <a:rPr lang="zh-CN" altLang="en-US"/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S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T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子集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S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T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真子集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集合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olidFill>
                      <a:srgbClr val="0070C0"/>
                    </a:solidFill>
                  </a:rPr>
                  <a:t>空集</a:t>
                </a:r>
                <a:r>
                  <a:rPr lang="zh-CN" altLang="en-US"/>
                  <a:t>是一个特殊的集合，它不包含任何元素，且是任何集合的子集。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给定集合</a:t>
                </a:r>
                <a:r>
                  <a:rPr lang="en-US" altLang="zh-CN"/>
                  <a:t>S</a:t>
                </a:r>
                <a:r>
                  <a:rPr lang="zh-CN" altLang="en-US"/>
                  <a:t>和</a:t>
                </a:r>
                <a:r>
                  <a:rPr lang="en-US" altLang="zh-CN"/>
                  <a:t>T</a:t>
                </a:r>
                <a:r>
                  <a:rPr lang="zh-CN" altLang="en-US"/>
                  <a:t>，我们定义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∉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},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∪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或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},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∩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且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},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且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∉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},</m:t>
                      </m:r>
                    </m:oMath>
                  </m:oMathPara>
                </a14:m>
                <a:endParaRPr lang="zh-CN" altLang="en-US"/>
              </a:p>
              <a:p>
                <a:r>
                  <a:rPr lang="zh-CN" altLang="en-US"/>
                  <a:t>称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S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补（集）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∪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S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T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并（集）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∩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S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T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交（集）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S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T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差（集）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32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有序偶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对象</a:t>
                </a:r>
                <a:r>
                  <a:rPr lang="en-US" altLang="zh-CN"/>
                  <a:t>a</a:t>
                </a:r>
                <a:r>
                  <a:rPr lang="zh-CN" altLang="en-US"/>
                  <a:t>和</a:t>
                </a:r>
                <a:r>
                  <a:rPr lang="en-US" altLang="zh-CN"/>
                  <a:t>b</a:t>
                </a:r>
                <a:r>
                  <a:rPr lang="zh-CN" altLang="en-US"/>
                  <a:t>的</a:t>
                </a:r>
                <a:r>
                  <a:rPr lang="zh-CN" altLang="en-US">
                    <a:solidFill>
                      <a:srgbClr val="0070C0"/>
                    </a:solidFill>
                  </a:rPr>
                  <a:t>有序偶</a:t>
                </a:r>
                <a:r>
                  <a:rPr lang="zh-CN" altLang="en-US"/>
                  <a:t>记作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，当且仅当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a=c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b=d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{a,b}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有序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n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元组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，当且仅当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n=m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例如，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是自然数并且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是自然数的序偶的集合，其中序偶的第一个数小于第二个数。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笛卡尔积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笛卡尔积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×...×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={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}.</m:t>
                      </m:r>
                    </m:oMath>
                  </m:oMathPara>
                </a14:m>
                <a:endParaRPr lang="zh-CN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=...=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×...×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，称为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S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en-US" altLang="zh-CN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n</a:t>
                </a:r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次笛卡尔积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关系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当</a:t>
                </a:r>
                <a:r>
                  <a:rPr lang="en-US" altLang="zh-CN"/>
                  <a:t>n=1</a:t>
                </a:r>
                <a:r>
                  <a:rPr lang="zh-CN" altLang="en-US"/>
                  <a:t>时，</a:t>
                </a:r>
                <a:r>
                  <a:rPr lang="en-US" altLang="zh-CN"/>
                  <a:t>S</a:t>
                </a:r>
                <a:r>
                  <a:rPr lang="zh-CN" altLang="en-US"/>
                  <a:t>上的</a:t>
                </a:r>
                <a:r>
                  <a:rPr lang="zh-CN" altLang="en-US">
                    <a:solidFill>
                      <a:srgbClr val="0070C0"/>
                    </a:solidFill>
                  </a:rPr>
                  <a:t>一元关系</a:t>
                </a:r>
                <a:r>
                  <a:rPr lang="en-US" altLang="zh-CN"/>
                  <a:t>R</a:t>
                </a:r>
                <a:r>
                  <a:rPr lang="zh-CN" altLang="en-US"/>
                  <a:t>是</a:t>
                </a:r>
                <a:r>
                  <a:rPr lang="en-US" altLang="zh-CN"/>
                  <a:t>S</a:t>
                </a:r>
                <a:r>
                  <a:rPr lang="zh-CN" altLang="en-US"/>
                  <a:t>中元素的一个性质：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有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的性质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}.</m:t>
                      </m:r>
                    </m:oMath>
                  </m:oMathPara>
                </a14:m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时，</a:t>
                </a:r>
                <a:r>
                  <a:rPr lang="zh-CN" altLang="en-US"/>
                  <a:t>集合</a:t>
                </a:r>
                <a:r>
                  <a:rPr lang="en-US" altLang="zh-CN"/>
                  <a:t>S</a:t>
                </a:r>
                <a:r>
                  <a:rPr lang="zh-CN" altLang="en-US"/>
                  <a:t>上的</a:t>
                </a:r>
                <a:r>
                  <a:rPr lang="en-US" altLang="zh-CN">
                    <a:solidFill>
                      <a:srgbClr val="0070C0"/>
                    </a:solidFill>
                  </a:rPr>
                  <a:t>n</a:t>
                </a:r>
                <a:r>
                  <a:rPr lang="zh-CN" altLang="en-US">
                    <a:solidFill>
                      <a:srgbClr val="0070C0"/>
                    </a:solidFill>
                  </a:rPr>
                  <a:t>元关系</a:t>
                </a:r>
                <a:r>
                  <a:rPr lang="en-US" altLang="zh-CN"/>
                  <a:t>R</a:t>
                </a:r>
                <a:r>
                  <a:rPr lang="zh-CN" altLang="en-US"/>
                  <a:t>为：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={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,且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之间有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关系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}.</m:t>
                      </m:r>
                    </m:oMath>
                  </m:oMathPara>
                </a14:m>
                <a:endParaRPr lang="zh-CN" altLang="en-US"/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特别地，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关系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olidFill>
                      <a:srgbClr val="0070C0"/>
                    </a:solidFill>
                  </a:rPr>
                  <a:t>相等关系</a:t>
                </a:r>
                <a:r>
                  <a:rPr lang="zh-CN" altLang="en-US"/>
                  <a:t>是任何集合</a:t>
                </a:r>
                <a:r>
                  <a:rPr lang="en-US" altLang="zh-CN"/>
                  <a:t>S</a:t>
                </a:r>
                <a:r>
                  <a:rPr lang="zh-CN" altLang="en-US"/>
                  <a:t>上的一个特殊二元关系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{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,且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},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{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}.</m:t>
                      </m:r>
                    </m:oMath>
                  </m:oMathPara>
                </a14:m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自然数集的一元关系</a:t>
                </a:r>
                <a:r>
                  <a:rPr lang="en-US" altLang="zh-CN"/>
                  <a:t>“</a:t>
                </a:r>
                <a:r>
                  <a:rPr lang="zh-CN" altLang="en-US"/>
                  <a:t>是偶数</a:t>
                </a:r>
                <a:r>
                  <a:rPr lang="en-US" altLang="zh-CN"/>
                  <a:t>”</a:t>
                </a:r>
                <a:r>
                  <a:rPr lang="zh-CN" altLang="en-US"/>
                  <a:t>，它的内涵是</a:t>
                </a:r>
                <a:r>
                  <a:rPr lang="en-US" altLang="zh-CN"/>
                  <a:t>“</a:t>
                </a:r>
                <a:r>
                  <a:rPr lang="zh-CN" altLang="en-US"/>
                  <a:t>被</a:t>
                </a:r>
                <a:r>
                  <a:rPr lang="en-US" altLang="zh-CN"/>
                  <a:t>2</a:t>
                </a:r>
                <a:r>
                  <a:rPr lang="zh-CN" altLang="en-US"/>
                  <a:t>整除</a:t>
                </a:r>
                <a:r>
                  <a:rPr lang="en-US" altLang="zh-CN"/>
                  <a:t>”</a:t>
                </a:r>
                <a:r>
                  <a:rPr lang="zh-CN" altLang="en-US"/>
                  <a:t>，它的外延是</a:t>
                </a:r>
                <a:r>
                  <a:rPr lang="en-US" altLang="zh-CN"/>
                  <a:t>{x|x</a:t>
                </a:r>
                <a:r>
                  <a:rPr lang="zh-CN" altLang="en-US"/>
                  <a:t>是自然数，且被</a:t>
                </a:r>
                <a:r>
                  <a:rPr lang="en-US" altLang="zh-CN"/>
                  <a:t>2</a:t>
                </a:r>
                <a:r>
                  <a:rPr lang="zh-CN" altLang="en-US"/>
                  <a:t>整除</a:t>
                </a:r>
                <a:r>
                  <a:rPr lang="en-US" altLang="zh-CN"/>
                  <a:t>}</a:t>
                </a:r>
                <a:r>
                  <a:rPr lang="zh-CN" altLang="en-US"/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关系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ym typeface="+mn-ea"/>
                  </a:rPr>
                  <a:t>自然数集行的二元关系</a:t>
                </a:r>
                <a:r>
                  <a:rPr lang="en-US" altLang="zh-CN">
                    <a:sym typeface="+mn-ea"/>
                  </a:rPr>
                  <a:t>“</a:t>
                </a:r>
                <a:r>
                  <a:rPr lang="zh-CN" altLang="en-US">
                    <a:sym typeface="+mn-ea"/>
                  </a:rPr>
                  <a:t>小于</a:t>
                </a:r>
                <a:r>
                  <a:rPr lang="en-US" altLang="zh-CN">
                    <a:sym typeface="+mn-ea"/>
                  </a:rPr>
                  <a:t>”</a:t>
                </a:r>
                <a:r>
                  <a:rPr lang="zh-CN" altLang="en-US">
                    <a:sym typeface="+mn-ea"/>
                  </a:rPr>
                  <a:t>，</a:t>
                </a:r>
                <a:r>
                  <a:rPr lang="en-US" altLang="zh-CN">
                    <a:sym typeface="+mn-ea"/>
                  </a:rPr>
                  <a:t>m&lt;n</a:t>
                </a:r>
                <a:r>
                  <a:rPr lang="zh-CN" altLang="en-US">
                    <a:sym typeface="+mn-ea"/>
                  </a:rPr>
                  <a:t>的内涵是：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存在不等于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的自然数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，使得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。</m:t>
                      </m:r>
                    </m:oMath>
                  </m:oMathPara>
                </a14:m>
                <a:endParaRPr lang="zh-CN" altLang="en-US"/>
              </a:p>
              <a:p>
                <a:pPr marL="0" indent="457200">
                  <a:buNone/>
                </a:pPr>
                <a:r>
                  <a:rPr lang="en-US" altLang="zh-CN"/>
                  <a:t>“</a:t>
                </a:r>
                <a:r>
                  <a:rPr lang="zh-CN" altLang="en-US"/>
                  <a:t>小于</a:t>
                </a:r>
                <a:r>
                  <a:rPr lang="en-US" altLang="zh-CN"/>
                  <a:t>”</a:t>
                </a:r>
                <a:r>
                  <a:rPr lang="zh-CN" altLang="en-US"/>
                  <a:t>的外延是</a:t>
                </a:r>
                <a:endParaRPr lang="zh-CN" altLang="en-US"/>
              </a:p>
              <a:p>
                <a:pPr marL="0" indent="4572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{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是自然数,且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}.</m:t>
                      </m:r>
                    </m:oMath>
                  </m:oMathPara>
                </a14:m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8fa03fb4-9cd0-4f06-85a0-697e41a41d2c"/>
  <p:tag name="COMMONDATA" val="eyJoZGlkIjoiZTA4MTk3M2ZkMDE0NWFmM2ZjNzNhNTQ1YThjZDg3YTUifQ==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黑体"/>
        <a:cs typeface="宋体"/>
      </a:majorFont>
      <a:minorFont>
        <a:latin typeface="Arial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2664</Words>
  <Application>WPS 演示</Application>
  <PresentationFormat>全屏显示(4:3)</PresentationFormat>
  <Paragraphs>281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黑体</vt:lpstr>
      <vt:lpstr>Comic Sans MS</vt:lpstr>
      <vt:lpstr>Cambria Math</vt:lpstr>
      <vt:lpstr>微软雅黑</vt:lpstr>
      <vt:lpstr>Arial Unicode MS</vt:lpstr>
      <vt:lpstr>Network</vt:lpstr>
      <vt:lpstr>预备知识</vt:lpstr>
      <vt:lpstr>集合</vt:lpstr>
      <vt:lpstr>集合</vt:lpstr>
      <vt:lpstr>集合</vt:lpstr>
      <vt:lpstr>有序偶</vt:lpstr>
      <vt:lpstr>笛卡尔积</vt:lpstr>
      <vt:lpstr>关系</vt:lpstr>
      <vt:lpstr>关系</vt:lpstr>
      <vt:lpstr>关系</vt:lpstr>
      <vt:lpstr>函数</vt:lpstr>
      <vt:lpstr>函数</vt:lpstr>
      <vt:lpstr>函数</vt:lpstr>
      <vt:lpstr>函数</vt:lpstr>
      <vt:lpstr>等价类</vt:lpstr>
      <vt:lpstr>等价类</vt:lpstr>
      <vt:lpstr>等价类</vt:lpstr>
      <vt:lpstr>集合的势</vt:lpstr>
      <vt:lpstr>集合的势</vt:lpstr>
      <vt:lpstr>集合的势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JWu</dc:creator>
  <cp:lastModifiedBy>葛存菁</cp:lastModifiedBy>
  <cp:revision>1031</cp:revision>
  <cp:lastPrinted>2022-02-24T19:07:00Z</cp:lastPrinted>
  <dcterms:created xsi:type="dcterms:W3CDTF">2013-09-08T03:04:00Z</dcterms:created>
  <dcterms:modified xsi:type="dcterms:W3CDTF">2024-02-29T21:02:40Z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A677EB47087344EA85F5D48F304E6FF0</vt:lpwstr>
  </property>
  <property fmtid="{D5CDD505-2E9C-101B-9397-08002B2CF9AE}" pid="4" name="KSOProductBuildVer">
    <vt:lpwstr>2052-12.1.0.16250</vt:lpwstr>
  </property>
</Properties>
</file>