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6"/>
  </p:handoutMasterIdLst>
  <p:sldIdLst>
    <p:sldId id="256" r:id="rId3"/>
    <p:sldId id="712" r:id="rId5"/>
    <p:sldId id="728" r:id="rId6"/>
    <p:sldId id="559" r:id="rId7"/>
    <p:sldId id="494" r:id="rId8"/>
    <p:sldId id="528" r:id="rId9"/>
    <p:sldId id="496" r:id="rId10"/>
    <p:sldId id="483" r:id="rId11"/>
    <p:sldId id="698" r:id="rId12"/>
    <p:sldId id="699" r:id="rId13"/>
    <p:sldId id="700" r:id="rId14"/>
    <p:sldId id="701" r:id="rId15"/>
    <p:sldId id="702" r:id="rId16"/>
    <p:sldId id="703" r:id="rId17"/>
    <p:sldId id="704" r:id="rId18"/>
    <p:sldId id="705" r:id="rId19"/>
    <p:sldId id="706" r:id="rId20"/>
    <p:sldId id="707" r:id="rId21"/>
    <p:sldId id="708" r:id="rId22"/>
    <p:sldId id="709" r:id="rId23"/>
    <p:sldId id="710" r:id="rId24"/>
    <p:sldId id="713" r:id="rId25"/>
    <p:sldId id="714" r:id="rId26"/>
    <p:sldId id="715" r:id="rId27"/>
    <p:sldId id="716" r:id="rId28"/>
    <p:sldId id="717" r:id="rId29"/>
    <p:sldId id="719" r:id="rId30"/>
    <p:sldId id="720" r:id="rId31"/>
    <p:sldId id="721" r:id="rId32"/>
    <p:sldId id="722" r:id="rId33"/>
    <p:sldId id="723" r:id="rId34"/>
    <p:sldId id="724" r:id="rId35"/>
    <p:sldId id="725" r:id="rId36"/>
    <p:sldId id="729" r:id="rId37"/>
    <p:sldId id="730" r:id="rId38"/>
    <p:sldId id="731" r:id="rId39"/>
    <p:sldId id="732" r:id="rId40"/>
    <p:sldId id="733" r:id="rId41"/>
    <p:sldId id="734" r:id="rId42"/>
    <p:sldId id="735" r:id="rId43"/>
    <p:sldId id="736" r:id="rId44"/>
    <p:sldId id="737" r:id="rId45"/>
    <p:sldId id="739" r:id="rId46"/>
    <p:sldId id="740" r:id="rId47"/>
    <p:sldId id="741" r:id="rId48"/>
    <p:sldId id="742" r:id="rId49"/>
    <p:sldId id="743" r:id="rId50"/>
    <p:sldId id="790" r:id="rId51"/>
    <p:sldId id="793" r:id="rId52"/>
    <p:sldId id="794" r:id="rId53"/>
    <p:sldId id="795" r:id="rId54"/>
    <p:sldId id="796" r:id="rId55"/>
    <p:sldId id="799" r:id="rId56"/>
    <p:sldId id="800" r:id="rId57"/>
    <p:sldId id="801" r:id="rId58"/>
    <p:sldId id="802" r:id="rId59"/>
    <p:sldId id="750" r:id="rId60"/>
    <p:sldId id="751" r:id="rId61"/>
    <p:sldId id="752" r:id="rId62"/>
    <p:sldId id="753" r:id="rId63"/>
    <p:sldId id="754" r:id="rId64"/>
    <p:sldId id="755" r:id="rId65"/>
    <p:sldId id="756" r:id="rId66"/>
    <p:sldId id="757" r:id="rId67"/>
    <p:sldId id="758" r:id="rId68"/>
    <p:sldId id="759" r:id="rId69"/>
    <p:sldId id="760" r:id="rId70"/>
    <p:sldId id="761" r:id="rId71"/>
    <p:sldId id="762" r:id="rId72"/>
    <p:sldId id="764" r:id="rId73"/>
    <p:sldId id="765" r:id="rId74"/>
    <p:sldId id="766" r:id="rId75"/>
    <p:sldId id="767" r:id="rId76"/>
    <p:sldId id="768" r:id="rId77"/>
    <p:sldId id="769" r:id="rId78"/>
    <p:sldId id="772" r:id="rId79"/>
    <p:sldId id="773" r:id="rId80"/>
    <p:sldId id="774" r:id="rId81"/>
    <p:sldId id="775" r:id="rId82"/>
    <p:sldId id="776" r:id="rId83"/>
    <p:sldId id="803" r:id="rId84"/>
    <p:sldId id="777" r:id="rId85"/>
    <p:sldId id="778" r:id="rId86"/>
    <p:sldId id="779" r:id="rId87"/>
    <p:sldId id="780" r:id="rId88"/>
    <p:sldId id="781" r:id="rId89"/>
    <p:sldId id="782" r:id="rId90"/>
    <p:sldId id="785" r:id="rId91"/>
    <p:sldId id="786" r:id="rId92"/>
    <p:sldId id="787" r:id="rId93"/>
    <p:sldId id="788" r:id="rId94"/>
    <p:sldId id="789" r:id="rId95"/>
  </p:sldIdLst>
  <p:sldSz cx="9144000" cy="6858000" type="screen4x3"/>
  <p:notesSz cx="9928225" cy="6797675"/>
  <p:custDataLst>
    <p:tags r:id="rId10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15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handoutMaster" Target="handoutMasters/handoutMaster1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gs" Target="tags/tag133.xml"/><Relationship Id="rId100" Type="http://schemas.openxmlformats.org/officeDocument/2006/relationships/commentAuthors" Target="commentAuthor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v</a:t>
            </a:r>
            <a:r>
              <a:rPr lang="zh-CN" altLang="en-US"/>
              <a:t>不满足</a:t>
            </a:r>
            <a:r>
              <a:rPr lang="en-US" altLang="zh-CN"/>
              <a:t>A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要同一个赋值满足所有公式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image" Target="../media/image31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png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image" Target="../media/image35.png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31.png"/><Relationship Id="rId1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png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image" Target="../media/image45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image" Target="../media/image45.png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4.png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4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image" Target="../media/image6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5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64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image" Target="../media/image67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66.png"/><Relationship Id="rId1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68.png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67.png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image" Target="../media/image66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image" Target="../media/image68.png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image" Target="../media/image67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66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69.png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image" Target="../media/image68.png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image" Target="../media/image67.png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image" Target="../media/image66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71.png"/><Relationship Id="rId14" Type="http://schemas.openxmlformats.org/officeDocument/2006/relationships/tags" Target="../tags/tag96.xml"/><Relationship Id="rId13" Type="http://schemas.openxmlformats.org/officeDocument/2006/relationships/tags" Target="../tags/tag95.xml"/><Relationship Id="rId12" Type="http://schemas.openxmlformats.org/officeDocument/2006/relationships/image" Target="../media/image70.png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7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image" Target="../media/image78.png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image" Target="../media/image8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2.png"/></Relationships>
</file>

<file path=ppt/slides/_rels/slide7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4.png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image" Target="../media/image83.png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image" Target="../media/image87.png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image" Target="../media/image86.png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88.png"/><Relationship Id="rId1" Type="http://schemas.openxmlformats.org/officeDocument/2006/relationships/image" Target="../media/image85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image" Target="../media/image91.png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image" Target="../media/image90.png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3.png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image" Target="../media/image92.png"/><Relationship Id="rId1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image" Target="../media/image91.png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image" Target="../media/image90.png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3.png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image" Target="../media/image92.png"/><Relationship Id="rId1" Type="http://schemas.openxmlformats.org/officeDocument/2006/relationships/image" Target="../media/image8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image" Target="../media/image9.pn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8.png"/><Relationship Id="rId39" Type="http://schemas.openxmlformats.org/officeDocument/2006/relationships/slideLayout" Target="../slideLayouts/slideLayout2.xml"/><Relationship Id="rId38" Type="http://schemas.openxmlformats.org/officeDocument/2006/relationships/image" Target="../media/image15.png"/><Relationship Id="rId37" Type="http://schemas.openxmlformats.org/officeDocument/2006/relationships/tags" Target="../tags/tag29.xml"/><Relationship Id="rId36" Type="http://schemas.openxmlformats.org/officeDocument/2006/relationships/tags" Target="../tags/tag28.xml"/><Relationship Id="rId35" Type="http://schemas.openxmlformats.org/officeDocument/2006/relationships/image" Target="../media/image14.png"/><Relationship Id="rId34" Type="http://schemas.openxmlformats.org/officeDocument/2006/relationships/tags" Target="../tags/tag27.xml"/><Relationship Id="rId33" Type="http://schemas.openxmlformats.org/officeDocument/2006/relationships/tags" Target="../tags/tag26.xml"/><Relationship Id="rId32" Type="http://schemas.openxmlformats.org/officeDocument/2006/relationships/image" Target="../media/image13.png"/><Relationship Id="rId31" Type="http://schemas.openxmlformats.org/officeDocument/2006/relationships/image" Target="../media/image12.png"/><Relationship Id="rId30" Type="http://schemas.openxmlformats.org/officeDocument/2006/relationships/image" Target="../media/image11.png"/><Relationship Id="rId3" Type="http://schemas.openxmlformats.org/officeDocument/2006/relationships/tags" Target="../tags/tag2.xml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1" Type="http://schemas.openxmlformats.org/officeDocument/2006/relationships/image" Target="../media/image9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1" Type="http://schemas.openxmlformats.org/officeDocument/2006/relationships/image" Target="../media/image9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8.png"/><Relationship Id="rId1" Type="http://schemas.openxmlformats.org/officeDocument/2006/relationships/image" Target="../media/image100.png"/></Relationships>
</file>

<file path=ppt/slides/_rels/slide8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8.png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102.png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image" Target="../media/image101.png"/><Relationship Id="rId1" Type="http://schemas.openxmlformats.org/officeDocument/2006/relationships/image" Target="../media/image100.png"/></Relationships>
</file>

<file path=ppt/slides/_rels/slide8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8.png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image" Target="../media/image10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1" Type="http://schemas.openxmlformats.org/officeDocument/2006/relationships/image" Target="../media/image104.png"/></Relationships>
</file>

<file path=ppt/slides/_rels/slide8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image" Target="../media/image105.png"/><Relationship Id="rId1" Type="http://schemas.openxmlformats.org/officeDocument/2006/relationships/image" Target="../media/image10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107.png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image" Target="../media/image109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05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0.png"/><Relationship Id="rId10" Type="http://schemas.openxmlformats.org/officeDocument/2006/relationships/tags" Target="../tags/tag132.xml"/><Relationship Id="rId1" Type="http://schemas.openxmlformats.org/officeDocument/2006/relationships/image" Target="../media/image10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altLang="en-US" sz="4600" dirty="0">
                <a:latin typeface="Comic Sans MS" panose="030F0702030302020204" pitchFamily="66" charset="0"/>
              </a:rPr>
              <a:t>预备知识</a:t>
            </a:r>
            <a:endParaRPr lang="zh-CN" altLang="en-US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 dirty="0">
                    <a:sym typeface="+mn-ea"/>
                  </a:rPr>
                  <a:t>什么是命题逻辑的语义？</a:t>
                </a:r>
                <a:endParaRPr lang="zh-CN" altLang="en-US" dirty="0">
                  <a:sym typeface="+mn-ea"/>
                </a:endParaRPr>
              </a:p>
              <a:p>
                <a:endParaRPr lang="zh-CN" altLang="en-US"/>
              </a:p>
              <a:p>
                <a:r>
                  <a:rPr lang="zh-CN" altLang="en-US" dirty="0">
                    <a:sym typeface="+mn-ea"/>
                  </a:rPr>
                  <a:t>对于任意的</a:t>
                </a:r>
                <a:r>
                  <a:rPr lang="zh-CN" altLang="en-US" b="1" dirty="0">
                    <a:solidFill>
                      <a:schemeClr val="accent5"/>
                    </a:solidFill>
                    <a:sym typeface="+mn-ea"/>
                  </a:rPr>
                  <a:t>赋值</a:t>
                </a:r>
                <a:r>
                  <a:rPr lang="en-US" altLang="zh-CN" b="1" dirty="0">
                    <a:solidFill>
                      <a:srgbClr val="FF0000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→{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，定义一个</a:t>
                </a:r>
                <a:r>
                  <a:rPr lang="zh-CN" altLang="en-US" b="1" dirty="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解释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                          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𝑃𝑅𝑂𝑃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→{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𝑇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𝐹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}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联结词定义的布尔函数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1.3.</a:t>
                </a:r>
                <a:r>
                  <a:rPr lang="en-US" altLang="zh-CN"/>
                  <a:t>  </a:t>
                </a:r>
                <a:r>
                  <a:rPr lang="zh-CN" altLang="en-US"/>
                  <a:t>令真值集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联结词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被解释为一元函数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联结词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*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被解释为二元函数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𝑩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定义如下：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1841500" y="4114800"/>
              <a:ext cx="600329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685"/>
                    <a:gridCol w="781685"/>
                    <a:gridCol w="1109980"/>
                    <a:gridCol w="1109980"/>
                    <a:gridCol w="1109980"/>
                    <a:gridCol w="110998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p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q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¬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𝒑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∧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𝒑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𝒑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→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𝒑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𝒒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1841500" y="4114800"/>
              <a:ext cx="600329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1685"/>
                    <a:gridCol w="781685"/>
                    <a:gridCol w="1109980"/>
                    <a:gridCol w="1109980"/>
                    <a:gridCol w="1109980"/>
                    <a:gridCol w="110998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p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q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1.4</a:t>
                </a:r>
                <a:r>
                  <a:rPr lang="zh-CN" altLang="en-US" b="1"/>
                  <a:t>（命题的语义）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zh-CN" altLang="en-US"/>
                  <a:t>指它是函数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从而对任何命题符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1.4</a:t>
                </a:r>
                <a:r>
                  <a:rPr lang="zh-CN" altLang="en-US" b="1"/>
                  <a:t>（命题的语义）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zh-CN" altLang="en-US"/>
                  <a:t>指它是函数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𝑃𝑆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从而对任何命题符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对于任何赋值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，定义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: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𝑃𝑅𝑂𝑃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𝑩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如下：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 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𝑁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(¬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),</m:t>
                    </m:r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对于命题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，它在赋值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下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解释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或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7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是一个赋值，使得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是一个赋值，使得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那么，我们有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是一个赋值，使得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命题的语义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是一个赋值，使得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𝑣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我们有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可满足性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1.5.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sym typeface="+mn-ea"/>
                  </a:rPr>
                  <a:t>为赋值，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𝑃𝑅𝑂𝑃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1.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solidFill>
                      <a:schemeClr val="accent5"/>
                    </a:solidFill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满足</a:t>
                </a:r>
                <a:r>
                  <a:rPr lang="en-US" altLang="zh-CN">
                    <a:solidFill>
                      <a:schemeClr val="accent5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，记为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可满足的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满足</a:t>
                </a:r>
                <a:r>
                  <a:rPr lang="en-US" altLang="zh-CN" b="1">
                    <a:solidFill>
                      <a:schemeClr val="accent5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可满足的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的可满足性蕴含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中所有公式的可满足性。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但反之不一定成立。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元语言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注意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不是命题语言中的符号，而是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元语言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（也称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上层语言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）中的符号。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除此之外，在元语言中我们也需要使用一些联结词。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如，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（当且仅当）、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not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（非）、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and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（与）、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or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（或）、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imply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（蕴含）等；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cs typeface="+mn-lt"/>
                  </a:rPr>
                  <a:t>      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cs typeface="+mn-lt"/>
                  </a:rPr>
                  <a:t>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cs typeface="+mn-lt"/>
                  </a:rPr>
                  <a:t> 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or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cs typeface="+mn-lt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iff</a:t>
                </a:r>
                <a:r>
                  <a:rPr lang="en-US" altLang="zh-CN">
                    <a:cs typeface="+mn-lt"/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implies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课程前置知识要求：</a:t>
            </a:r>
            <a:endParaRPr lang="zh-CN" altLang="en-US"/>
          </a:p>
          <a:p>
            <a:pPr lvl="1"/>
            <a:r>
              <a:rPr lang="zh-CN" altLang="en-US"/>
              <a:t>数理逻辑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教学立方（课程邀请码）</a:t>
            </a:r>
            <a:endParaRPr lang="zh-CN" altLang="en-US"/>
          </a:p>
          <a:p>
            <a:pPr lvl="1"/>
            <a:r>
              <a:rPr lang="zh-CN" altLang="en-US"/>
              <a:t>Y7M9CDZQ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永真式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1.6.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为命题，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/>
                  <a:t>为赋值。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1</a:t>
                </a:r>
                <a:r>
                  <a:rPr lang="en-US" altLang="zh-CN">
                    <a:sym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永真式</a:t>
                </a:r>
                <a:r>
                  <a:rPr lang="zh-CN" altLang="en-US">
                    <a:sym typeface="+mn-ea"/>
                  </a:rPr>
                  <a:t>（也称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重言式</a:t>
                </a:r>
                <a:r>
                  <a:rPr lang="zh-CN" altLang="en-US">
                    <a:sym typeface="+mn-ea"/>
                  </a:rPr>
                  <a:t>），记为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矛盾式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en-US" altLang="zh-CN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语义结论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1.7.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为赋值，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语义结论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（也称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逻辑推论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指对所有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注：此处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也是元语言中的符号，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也可以读作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逻辑地蕴含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”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不是形式语言中的公式，是元语言中的命题。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逻辑等价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1.8.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为命题，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逻辑等价</a:t>
                </a:r>
                <a:r>
                  <a:rPr lang="zh-CN" altLang="en-US">
                    <a:solidFill>
                      <a:schemeClr val="tx1"/>
                    </a:solidFill>
                  </a:rPr>
                  <a:t>（也称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逻辑等值</a:t>
                </a:r>
                <a:r>
                  <a:rPr lang="zh-CN" altLang="en-US">
                    <a:solidFill>
                      <a:schemeClr val="tx1"/>
                    </a:solidFill>
                  </a:rPr>
                  <a:t>）</a:t>
                </a:r>
                <a:r>
                  <a:rPr lang="zh-CN" altLang="en-US"/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，指对于任意赋值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注：有如下等价的定义：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，当且仅当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任何赋值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)=</m:t>
                    </m:r>
                    <m:acc>
                      <m:accPr>
                        <m:ctrlP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𝑣</m:t>
                        </m:r>
                      </m:e>
                    </m:acc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等值替换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4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可以说，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→,↔,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可以由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¬,∧,∨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定义。</a:t>
                </a:r>
                <a:endParaRPr lang="en-US" altLang="zh-CN"/>
              </a:p>
              <a:p>
                <a:pPr marL="0" indent="0">
                  <a:buNone/>
                </a:pPr>
                <a:endParaRPr lang="en-US" altLang="zh-CN"/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67400" y="1676400"/>
                <a:ext cx="291592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r>
                  <a:rPr lang="en-US" altLang="zh-CN"/>
                  <a:t>(1)~(4)</a:t>
                </a:r>
                <a:r>
                  <a:rPr lang="zh-CN" altLang="en-US"/>
                  <a:t>：消去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291592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27" t="-2389" r="-32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等值替换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4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5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6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∧...∧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∨...∨¬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7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∨...∨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∧...∧¬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67400" y="1676400"/>
                <a:ext cx="291592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r>
                  <a:rPr lang="en-US" altLang="zh-CN"/>
                  <a:t>(1)~(4)</a:t>
                </a:r>
                <a:r>
                  <a:rPr lang="zh-CN" altLang="en-US"/>
                  <a:t>：消去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291592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27" t="-2389" r="-32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867400" y="3505200"/>
                <a:ext cx="291592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r>
                  <a:rPr lang="en-US" altLang="zh-CN"/>
                  <a:t>(5)~(7)</a:t>
                </a:r>
                <a:r>
                  <a:rPr lang="zh-CN" altLang="en-US"/>
                  <a:t>：消去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的辖域中的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5867400" y="3505200"/>
                <a:ext cx="2915920" cy="706755"/>
              </a:xfrm>
              <a:prstGeom prst="rect">
                <a:avLst/>
              </a:prstGeom>
              <a:blipFill rotWithShape="1">
                <a:blip r:embed="rId5"/>
                <a:stretch>
                  <a:fillRect l="-327" t="-1348" r="-327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等值替换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4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5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6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∧...∧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∨...∨¬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7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∨...∨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∧...∧¬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8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∨...∨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)∨...∨(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9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∧...∧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)≃(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)∧...∧(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5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67400" y="1676400"/>
                <a:ext cx="291592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r>
                  <a:rPr lang="en-US" altLang="zh-CN"/>
                  <a:t>(1)~(4)</a:t>
                </a:r>
                <a:r>
                  <a:rPr lang="zh-CN" altLang="en-US"/>
                  <a:t>：消去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⨁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1676400"/>
                <a:ext cx="291592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27" t="-2389" r="-32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4648200"/>
                <a:ext cx="283210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r>
                  <a:rPr lang="en-US" altLang="zh-CN"/>
                  <a:t>(8)</a:t>
                </a:r>
                <a:r>
                  <a:rPr lang="zh-CN" altLang="en-US"/>
                  <a:t>：消去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的辖域中的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(9)</a:t>
                </a:r>
                <a:r>
                  <a:rPr lang="zh-CN" altLang="en-US"/>
                  <a:t>：</a:t>
                </a:r>
                <a:r>
                  <a:rPr lang="zh-CN" altLang="en-US">
                    <a:sym typeface="+mn-ea"/>
                  </a:rPr>
                  <a:t>消去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的辖域中的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4648200"/>
                <a:ext cx="2832100" cy="706755"/>
              </a:xfrm>
              <a:prstGeom prst="rect">
                <a:avLst/>
              </a:prstGeom>
              <a:blipFill rotWithShape="1">
                <a:blip r:embed="rId5"/>
                <a:stretch>
                  <a:fillRect l="-336" t="-1348" r="-336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867400" y="3505200"/>
                <a:ext cx="291592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r>
                  <a:rPr lang="en-US" altLang="zh-CN"/>
                  <a:t>(5)~(7)</a:t>
                </a:r>
                <a:r>
                  <a:rPr lang="zh-CN" altLang="en-US"/>
                  <a:t>：消去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的辖域中的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867400" y="3505200"/>
                <a:ext cx="2915920" cy="706755"/>
              </a:xfrm>
              <a:prstGeom prst="rect">
                <a:avLst/>
              </a:prstGeom>
              <a:blipFill rotWithShape="1">
                <a:blip r:embed="rId8"/>
                <a:stretch>
                  <a:fillRect l="-327" t="-1348" r="-327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等值替换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10</a:t>
                </a:r>
                <a:r>
                  <a:rPr lang="zh-CN" altLang="en-US">
                    <a:sym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zh-CN" altLang="en-US"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11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12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13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14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15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𝐶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191000" y="1524000"/>
            <a:ext cx="246888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(10)(11)</a:t>
            </a:r>
            <a:r>
              <a:rPr lang="zh-CN" altLang="en-US"/>
              <a:t>：重复项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495800" y="2618740"/>
            <a:ext cx="3354070" cy="70675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(12)(13)</a:t>
            </a:r>
            <a:r>
              <a:rPr lang="zh-CN" altLang="en-US"/>
              <a:t>：一个子句的所有文字出现在另一个子句中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971800" y="4876800"/>
            <a:ext cx="395414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r>
              <a:rPr lang="en-US" altLang="zh-CN"/>
              <a:t>(14)(15)</a:t>
            </a:r>
            <a:r>
              <a:rPr lang="zh-CN" altLang="en-US"/>
              <a:t>：删去含互补文字的子句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定义</a:t>
            </a:r>
            <a:r>
              <a:rPr lang="en-US" altLang="zh-CN" b="1"/>
              <a:t>1.9</a:t>
            </a:r>
            <a:r>
              <a:rPr lang="zh-CN" altLang="en-US" b="1"/>
              <a:t>（文字，子句）</a:t>
            </a:r>
            <a:r>
              <a:rPr lang="en-US" altLang="zh-CN" b="1"/>
              <a:t>.</a:t>
            </a:r>
            <a:endParaRPr lang="en-US" altLang="zh-CN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）命题符和命题符的否定式称为</a:t>
            </a:r>
            <a:r>
              <a:rPr lang="zh-CN" altLang="en-US" b="1">
                <a:solidFill>
                  <a:schemeClr val="accent5"/>
                </a:solidFill>
              </a:rPr>
              <a:t>文字</a:t>
            </a:r>
            <a:r>
              <a:rPr lang="zh-CN" altLang="en-US"/>
              <a:t>（</a:t>
            </a:r>
            <a:r>
              <a:rPr lang="en-US" altLang="zh-CN"/>
              <a:t>Literal</a:t>
            </a:r>
            <a:r>
              <a:rPr lang="zh-CN" altLang="en-US"/>
              <a:t>）；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）以文字为析（合）取项的析（合）取式称为</a:t>
            </a:r>
            <a:r>
              <a:rPr lang="zh-CN" altLang="en-US" b="1">
                <a:solidFill>
                  <a:schemeClr val="accent5"/>
                </a:solidFill>
              </a:rPr>
              <a:t>析（合）取子式</a:t>
            </a:r>
            <a:r>
              <a:rPr lang="zh-CN" altLang="en-US"/>
              <a:t>，简称</a:t>
            </a:r>
            <a:r>
              <a:rPr lang="zh-CN" altLang="en-US" b="1">
                <a:solidFill>
                  <a:schemeClr val="accent5"/>
                </a:solidFill>
              </a:rPr>
              <a:t>子式</a:t>
            </a:r>
            <a:r>
              <a:rPr lang="zh-CN" altLang="en-US"/>
              <a:t>，也称</a:t>
            </a:r>
            <a:r>
              <a:rPr lang="zh-CN" altLang="en-US" b="1">
                <a:solidFill>
                  <a:schemeClr val="accent5"/>
                </a:solidFill>
              </a:rPr>
              <a:t>子句</a:t>
            </a:r>
            <a:r>
              <a:rPr lang="zh-CN" altLang="en-US"/>
              <a:t>（</a:t>
            </a:r>
            <a:r>
              <a:rPr lang="en-US" altLang="zh-CN"/>
              <a:t>Clause</a:t>
            </a:r>
            <a:r>
              <a:rPr lang="zh-CN" altLang="en-US"/>
              <a:t>）。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1.10</a:t>
                </a:r>
                <a:r>
                  <a:rPr lang="zh-CN" altLang="en-US" b="1">
                    <a:sym typeface="+mn-ea"/>
                  </a:rPr>
                  <a:t>（范式</a:t>
                </a:r>
                <a:r>
                  <a:rPr lang="en-US" altLang="zh-CN" b="1">
                    <a:sym typeface="+mn-ea"/>
                  </a:rPr>
                  <a:t> Normal Form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1</a:t>
                </a:r>
                <a:r>
                  <a:rPr lang="zh-CN" altLang="en-US">
                    <a:sym typeface="+mn-ea"/>
                  </a:rPr>
                  <a:t>）命题</a:t>
                </a:r>
                <a:r>
                  <a:rPr lang="en-US" altLang="zh-CN"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析取范式</a:t>
                </a:r>
                <a:r>
                  <a:rPr lang="zh-CN" altLang="en-US"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en-US" altLang="zh-CN">
                    <a:sym typeface="+mn-ea"/>
                  </a:rPr>
                  <a:t>-nf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olidFill>
                      <a:schemeClr val="tx1"/>
                    </a:solidFill>
                    <a:sym typeface="+mn-ea"/>
                  </a:rPr>
                  <a:t>DNF</a:t>
                </a:r>
                <a:r>
                  <a:rPr lang="zh-CN" altLang="en-US">
                    <a:solidFill>
                      <a:schemeClr val="tx1"/>
                    </a:solidFill>
                    <a:sym typeface="+mn-ea"/>
                  </a:rPr>
                  <a:t>）</a:t>
                </a:r>
                <a:r>
                  <a:rPr lang="zh-CN" altLang="en-US">
                    <a:sym typeface="+mn-ea"/>
                  </a:rPr>
                  <a:t>，指</a:t>
                </a:r>
                <a:r>
                  <a:rPr lang="en-US" altLang="zh-CN"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个合取子式的析取式，</a:t>
                </a:r>
                <a:r>
                  <a:rPr lang="zh-CN" altLang="en-US">
                    <a:sym typeface="+mn-ea"/>
                  </a:rPr>
                  <a:t>呈形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nary>
                          <m:naryPr>
                            <m:chr m:val="⋀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（</a:t>
                </a:r>
                <a:r>
                  <a:rPr lang="en-US" altLang="zh-CN">
                    <a:sym typeface="+mn-ea"/>
                  </a:rPr>
                  <a:t>2</a:t>
                </a:r>
                <a:r>
                  <a:rPr lang="zh-CN" altLang="en-US">
                    <a:sym typeface="+mn-ea"/>
                  </a:rPr>
                  <a:t>）命题</a:t>
                </a:r>
                <a:r>
                  <a:rPr lang="en-US" altLang="zh-CN">
                    <a:sym typeface="+mn-ea"/>
                  </a:rPr>
                  <a:t>A</a:t>
                </a:r>
                <a:r>
                  <a:rPr lang="zh-CN" altLang="en-US">
                    <a:sym typeface="+mn-ea"/>
                  </a:rPr>
                  <a:t>为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合取范式</a:t>
                </a:r>
                <a:r>
                  <a:rPr lang="zh-CN" altLang="en-US">
                    <a:sym typeface="+mn-ea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en-US" altLang="zh-CN">
                    <a:sym typeface="+mn-ea"/>
                  </a:rPr>
                  <a:t>-nf</a:t>
                </a:r>
                <a:r>
                  <a:rPr lang="zh-CN" altLang="en-US">
                    <a:sym typeface="+mn-ea"/>
                  </a:rPr>
                  <a:t>，</a:t>
                </a:r>
                <a:r>
                  <a:rPr lang="en-US" altLang="zh-CN">
                    <a:sym typeface="+mn-ea"/>
                  </a:rPr>
                  <a:t>CNF</a:t>
                </a:r>
                <a:r>
                  <a:rPr lang="zh-CN" altLang="en-US">
                    <a:sym typeface="+mn-ea"/>
                  </a:rPr>
                  <a:t>），指</a:t>
                </a:r>
                <a:r>
                  <a:rPr lang="en-US" altLang="zh-CN">
                    <a:sym typeface="+mn-ea"/>
                  </a:rPr>
                  <a:t>A</a:t>
                </a: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𝑙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个析取子式的合取式，</a:t>
                </a:r>
                <a:r>
                  <a:rPr lang="zh-CN" altLang="en-US">
                    <a:sym typeface="+mn-ea"/>
                  </a:rPr>
                  <a:t>呈形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nary>
                          <m:naryPr>
                            <m:chr m:val="⋁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以上</a:t>
                </a:r>
                <a:endParaRPr lang="zh-CN" altLang="en-US"/>
              </a:p>
              <a:p>
                <a14:m>
                  <m:oMath xmlns:m="http://schemas.openxmlformats.org/officeDocument/2006/math"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(...(((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)...∧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)...)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的简写；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⋁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(...(((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)...∨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)...)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的简写。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析取范式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nary>
                          <m:naryPr>
                            <m:chr m:val="⋀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/>
                  <a:t>为如下形式：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∨...∨(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962400" y="276098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文字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3581400" y="2133600"/>
            <a:ext cx="792480" cy="627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4373880" y="2133600"/>
            <a:ext cx="883920" cy="6273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2"/>
            </p:custDataLst>
          </p:nvPr>
        </p:nvCxnSpPr>
        <p:spPr>
          <a:xfrm flipV="1">
            <a:off x="4419600" y="2133600"/>
            <a:ext cx="22860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3"/>
            </p:custDataLst>
          </p:nvPr>
        </p:nvCxnSpPr>
        <p:spPr>
          <a:xfrm flipH="1" flipV="1">
            <a:off x="2133600" y="2133600"/>
            <a:ext cx="2209800" cy="6096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altLang="en-US" sz="4600" dirty="0">
                <a:latin typeface="Comic Sans MS" panose="030F0702030302020204" pitchFamily="66" charset="0"/>
              </a:rPr>
              <a:t>预备知识</a:t>
            </a:r>
            <a:r>
              <a:rPr lang="en-US" altLang="zh-CN" sz="4600" dirty="0">
                <a:latin typeface="Comic Sans MS" panose="030F0702030302020204" pitchFamily="66" charset="0"/>
              </a:rPr>
              <a:t>-</a:t>
            </a:r>
            <a:r>
              <a:rPr lang="zh-CN" altLang="en-US" sz="4600" dirty="0">
                <a:latin typeface="Comic Sans MS" panose="030F0702030302020204" pitchFamily="66" charset="0"/>
              </a:rPr>
              <a:t>命题逻辑</a:t>
            </a:r>
            <a:endParaRPr lang="zh-CN" altLang="en-US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析取范式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nary>
                          <m:naryPr>
                            <m:chr m:val="⋀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/>
                  <a:t>为如下形式：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∨...∨(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962400" y="2760980"/>
            <a:ext cx="82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子句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3124200" y="2209800"/>
            <a:ext cx="1249680" cy="5511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" idx="0"/>
          </p:cNvCxnSpPr>
          <p:nvPr/>
        </p:nvCxnSpPr>
        <p:spPr>
          <a:xfrm flipV="1">
            <a:off x="4373880" y="2209800"/>
            <a:ext cx="1341120" cy="5511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823085" y="2118995"/>
            <a:ext cx="1986915" cy="146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033645" y="2133600"/>
            <a:ext cx="2205355" cy="222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析取范式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nary>
                          <m:naryPr>
                            <m:chr m:val="⋀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/>
                  <a:t>为如下形式：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∨...∨(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合取范式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nary>
                          <m:naryPr>
                            <m:chr m:val="⋁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/>
                  <a:t>为如下形式：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)∨...∨(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析取范式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nary>
                          <m:naryPr>
                            <m:chr m:val="⋀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/>
                  <a:t>为如下形式：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∨...∨(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),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合取范式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𝑙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nary>
                          <m:naryPr>
                            <m:chr m:val="⋁"/>
                            <m:limLoc m:val="undOvr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/>
                  <a:t>为如下形式：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)∨...∨(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∧...∧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𝑙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).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一个析（合）取范式的每个子句都包含这个公式的所有原子公式，且每个子句都不相同，称为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完全析（合）取范式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析取范式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合取范式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1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</m:oMath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2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4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zh-CN" altLang="en-US"/>
                  <a:t>（</a:t>
                </a:r>
                <a:r>
                  <a:rPr lang="en-US" altLang="zh-CN"/>
                  <a:t>5</a:t>
                </a:r>
                <a:r>
                  <a:rPr lang="zh-CN" altLang="en-US"/>
                  <a:t>）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altLang="en-US" sz="4600" dirty="0">
                <a:latin typeface="Comic Sans MS" panose="030F0702030302020204" pitchFamily="66" charset="0"/>
              </a:rPr>
              <a:t>预备知识</a:t>
            </a:r>
            <a:r>
              <a:rPr lang="en-US" altLang="zh-CN" sz="4600" dirty="0">
                <a:latin typeface="Comic Sans MS" panose="030F0702030302020204" pitchFamily="66" charset="0"/>
              </a:rPr>
              <a:t>-</a:t>
            </a:r>
            <a:r>
              <a:rPr lang="zh-CN" altLang="en-US" sz="4600" dirty="0">
                <a:latin typeface="Comic Sans MS" panose="030F0702030302020204" pitchFamily="66" charset="0"/>
              </a:rPr>
              <a:t>一阶</a:t>
            </a:r>
            <a:r>
              <a:rPr lang="zh-CN" altLang="en-US" sz="4600" dirty="0">
                <a:latin typeface="Comic Sans MS" panose="030F0702030302020204" pitchFamily="66" charset="0"/>
              </a:rPr>
              <a:t>逻辑</a:t>
            </a:r>
            <a:endParaRPr lang="zh-CN" altLang="en-US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spcBef>
                <a:spcPts val="1800"/>
              </a:spcBef>
            </a:pPr>
            <a:r>
              <a:rPr lang="zh-CN" altLang="en-US" sz="2000" dirty="0">
                <a:sym typeface="+mn-ea"/>
              </a:rPr>
              <a:t>所有的牛都有角</a:t>
            </a:r>
            <a:r>
              <a:rPr lang="zh-CN" altLang="en-US" sz="2000">
                <a:sym typeface="+mn-ea"/>
              </a:rPr>
              <a:t>（前提）</a:t>
            </a:r>
            <a:endParaRPr lang="en-US" altLang="zh-CN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有些动物是牛</a:t>
            </a:r>
            <a:r>
              <a:rPr lang="zh-CN" altLang="en-US" sz="2000">
                <a:sym typeface="+mn-ea"/>
              </a:rPr>
              <a:t>（前提）</a:t>
            </a:r>
            <a:endParaRPr lang="en-US" altLang="zh-CN" sz="2000" dirty="0"/>
          </a:p>
          <a:p>
            <a:pPr marL="0" indent="0">
              <a:spcBef>
                <a:spcPts val="300"/>
              </a:spcBef>
              <a:buNone/>
            </a:pPr>
            <a:r>
              <a:rPr lang="en-US" altLang="zh-CN" sz="2000" dirty="0">
                <a:sym typeface="+mn-ea"/>
              </a:rPr>
              <a:t>     </a:t>
            </a:r>
            <a:r>
              <a:rPr lang="zh-CN" altLang="en-US" sz="2000" dirty="0">
                <a:sym typeface="+mn-ea"/>
              </a:rPr>
              <a:t>因此，所有动物有角</a:t>
            </a:r>
            <a:r>
              <a:rPr lang="zh-CN" altLang="en-US" sz="2000">
                <a:sym typeface="+mn-ea"/>
              </a:rPr>
              <a:t>（结论）</a:t>
            </a:r>
            <a:endParaRPr lang="en-US" altLang="zh-CN" sz="2000" dirty="0">
              <a:latin typeface="Comic Sans MS" panose="030F0702030302020204" pitchFamily="66" charset="0"/>
              <a:sym typeface="+mn-ea"/>
            </a:endParaRPr>
          </a:p>
          <a:p>
            <a:r>
              <a:rPr lang="zh-CN" altLang="en-US" sz="2000">
                <a:sym typeface="+mn-ea"/>
              </a:rPr>
              <a:t>推理</a:t>
            </a:r>
            <a:r>
              <a:rPr lang="zh-CN" altLang="en-US" sz="2000">
                <a:sym typeface="+mn-ea"/>
              </a:rPr>
              <a:t>不正确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>
                  <a:spcBef>
                    <a:spcPts val="180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的牛都有角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有些</a:t>
                </a:r>
                <a:r>
                  <a:rPr lang="zh-CN" altLang="en-US" sz="2000" dirty="0">
                    <a:sym typeface="+mn-ea"/>
                  </a:rPr>
                  <a:t>动物是牛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ym typeface="+mn-ea"/>
                  </a:rPr>
                  <a:t>因此，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动物有角</a:t>
                </a:r>
                <a:r>
                  <a:rPr lang="zh-CN" altLang="en-US" sz="2000">
                    <a:sym typeface="+mn-ea"/>
                  </a:rPr>
                  <a:t>（结论）</a:t>
                </a:r>
                <a:endParaRPr lang="en-US" altLang="zh-CN" sz="2000" dirty="0">
                  <a:latin typeface="Comic Sans MS" panose="030F0702030302020204" pitchFamily="66" charset="0"/>
                  <a:sym typeface="+mn-ea"/>
                </a:endParaRPr>
              </a:p>
              <a:p>
                <a:r>
                  <a:rPr lang="zh-CN" altLang="en-US" sz="2000">
                    <a:sym typeface="+mn-ea"/>
                  </a:rPr>
                  <a:t>推理</a:t>
                </a:r>
                <a:r>
                  <a:rPr lang="zh-CN" altLang="en-US" sz="2000">
                    <a:sym typeface="+mn-ea"/>
                  </a:rPr>
                  <a:t>不正确</a:t>
                </a:r>
                <a:endParaRPr lang="zh-CN" altLang="en-US" sz="2000"/>
              </a:p>
              <a:p>
                <a:endParaRPr lang="zh-CN" altLang="en-US" sz="2000"/>
              </a:p>
              <a:p>
                <a:r>
                  <a:rPr lang="zh-CN" altLang="en-US" sz="2000"/>
                  <a:t>量词</a:t>
                </a:r>
                <a:endParaRPr lang="zh-CN" altLang="en-US" sz="2000"/>
              </a:p>
              <a:p>
                <a:pPr lvl="1"/>
                <a:r>
                  <a:rPr lang="zh-CN" altLang="en-US" sz="1665"/>
                  <a:t>超出命题逻辑语言的表达能力</a:t>
                </a:r>
                <a:endParaRPr lang="zh-CN" altLang="en-US" sz="1665"/>
              </a:p>
              <a:p>
                <a:pPr lvl="1"/>
                <a:r>
                  <a:rPr lang="en-US" altLang="zh-CN" sz="1665"/>
                  <a:t>p</a:t>
                </a:r>
                <a:r>
                  <a:rPr lang="zh-CN" altLang="en-US" sz="1665"/>
                  <a:t>为</a:t>
                </a:r>
                <a:r>
                  <a:rPr lang="en-US" altLang="zh-CN" sz="1665"/>
                  <a:t>“</a:t>
                </a:r>
                <a:r>
                  <a:rPr lang="zh-CN" altLang="en-US" sz="1665"/>
                  <a:t>所有的牛都有角</a:t>
                </a:r>
                <a:r>
                  <a:rPr lang="en-US" altLang="zh-CN" sz="1665"/>
                  <a:t>”</a:t>
                </a:r>
                <a:r>
                  <a:rPr lang="zh-CN" altLang="en-US" sz="1665"/>
                  <a:t>，</a:t>
                </a:r>
                <a:r>
                  <a:rPr lang="en-US" altLang="zh-CN" sz="1665"/>
                  <a:t>q</a:t>
                </a:r>
                <a:r>
                  <a:rPr lang="zh-CN" altLang="en-US" sz="1665"/>
                  <a:t>为</a:t>
                </a:r>
                <a:r>
                  <a:rPr lang="en-US" altLang="zh-CN" sz="1665"/>
                  <a:t>“</a:t>
                </a:r>
                <a:r>
                  <a:rPr lang="zh-CN" altLang="en-US" sz="1665"/>
                  <a:t>有些动物是牛</a:t>
                </a:r>
                <a:r>
                  <a:rPr lang="en-US" altLang="zh-CN" sz="1665"/>
                  <a:t>”</a:t>
                </a:r>
                <a:r>
                  <a:rPr lang="zh-CN" altLang="en-US" sz="1665"/>
                  <a:t>，</a:t>
                </a:r>
                <a:r>
                  <a:rPr lang="en-US" altLang="zh-CN" sz="1665"/>
                  <a:t>r</a:t>
                </a:r>
                <a:r>
                  <a:rPr lang="zh-CN" altLang="en-US" sz="1665"/>
                  <a:t>为</a:t>
                </a:r>
                <a:r>
                  <a:rPr lang="en-US" altLang="zh-CN" sz="1665"/>
                  <a:t>“</a:t>
                </a:r>
                <a:r>
                  <a:rPr lang="zh-CN" altLang="en-US" sz="1665"/>
                  <a:t>所有动物有角</a:t>
                </a:r>
                <a:r>
                  <a:rPr lang="en-US" altLang="zh-CN" sz="1665"/>
                  <a:t>”</a:t>
                </a:r>
                <a:endParaRPr lang="en-US" altLang="zh-CN" sz="1665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sz="1665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665">
                    <a:latin typeface="Cambria Math" panose="02040503050406030204" charset="0"/>
                    <a:cs typeface="Cambria Math" panose="02040503050406030204" charset="0"/>
                  </a:rPr>
                  <a:t>，无法判断推理的正确性</a:t>
                </a:r>
                <a:endParaRPr lang="zh-CN" altLang="en-US" sz="1665"/>
              </a:p>
              <a:p>
                <a:r>
                  <a:rPr lang="zh-CN" altLang="en-US" sz="2000"/>
                  <a:t>谓词</a:t>
                </a:r>
                <a:endParaRPr lang="zh-CN" altLang="en-US" sz="2000"/>
              </a:p>
              <a:p>
                <a:pPr lvl="1"/>
                <a:r>
                  <a:rPr lang="en-US" altLang="zh-CN" sz="1665"/>
                  <a:t>“xx</a:t>
                </a:r>
                <a:r>
                  <a:rPr lang="zh-CN" altLang="en-US" sz="1665"/>
                  <a:t>有角</a:t>
                </a:r>
                <a:r>
                  <a:rPr lang="en-US" altLang="zh-CN" sz="1665"/>
                  <a:t>”</a:t>
                </a:r>
                <a:r>
                  <a:rPr lang="zh-CN" altLang="en-US" sz="1665"/>
                  <a:t>，</a:t>
                </a:r>
                <a:r>
                  <a:rPr lang="en-US" altLang="zh-CN" sz="1665"/>
                  <a:t>“xx</a:t>
                </a:r>
                <a:r>
                  <a:rPr lang="zh-CN" altLang="en-US" sz="1665"/>
                  <a:t>是牛</a:t>
                </a:r>
                <a:r>
                  <a:rPr lang="en-US" altLang="zh-CN" sz="1665"/>
                  <a:t>”</a:t>
                </a:r>
                <a:endParaRPr lang="en-US" altLang="zh-CN" sz="1665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.11.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.11.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143000" y="2895600"/>
            <a:ext cx="5486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/>
                  <a:t>与命题符不同</a:t>
                </a:r>
                <a:endParaRPr lang="zh-CN" altLang="en-US"/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blipFill rotWithShape="1">
                <a:blip r:embed="rId2"/>
                <a:stretch>
                  <a:fillRect l="-452" t="-1120" r="-452" b="-11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1.11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2895600"/>
            <a:ext cx="556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066800" y="3429000"/>
            <a:ext cx="2971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/>
                  <a:t>完全子集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¬,→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blipFill rotWithShape="1">
                <a:blip r:embed="rId5"/>
                <a:stretch>
                  <a:fillRect l="-436" t="-2377" r="-436" b="-237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/>
                  <a:t>与命题符不同</a:t>
                </a:r>
                <a:endParaRPr lang="zh-CN" altLang="en-US"/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blipFill rotWithShape="1">
                <a:blip r:embed="rId8"/>
                <a:stretch>
                  <a:fillRect l="-452" t="-1120" r="-452" b="-11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1.1</a:t>
                </a:r>
                <a:r>
                  <a:rPr lang="zh-CN" altLang="en-US" b="1"/>
                  <a:t>（字母表）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命题逻辑的字母表含三类符号：</a:t>
                </a:r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命题符号：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. . .</m:t>
                      </m:r>
                    </m:oMath>
                  </m:oMathPara>
                </a14:m>
                <a:endParaRPr lang="zh-CN" altLang="en-US"/>
              </a:p>
              <a:p>
                <a:pPr marL="0" indent="0"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联结符号（联结词）：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¬     ∧     ∨     →</m:t>
                      </m:r>
                    </m:oMath>
                  </m:oMathPara>
                </a14:m>
                <a:endParaRPr lang="en-US" altLang="zh-CN"/>
              </a:p>
              <a:p>
                <a:pPr marL="0" indent="0">
                  <a:buNone/>
                </a:pPr>
                <a:r>
                  <a:rPr lang="en-US" altLang="zh-CN"/>
                  <a:t>  (3) </a:t>
                </a:r>
                <a:r>
                  <a:rPr lang="zh-CN" altLang="en-US"/>
                  <a:t>辅助符号（标点符号）：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（     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>
                    <a:sym typeface="+mn-ea"/>
                  </a:rPr>
                  <a:t>1.11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一阶语言的字母表由以下两个集合组成：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:r>
                  <a:rPr lang="zh-CN" altLang="en-US"/>
                  <a:t>逻辑符集合：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变元集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/>
                  <a:t>：可数无穷集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联结词：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   ∧   ∨   →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量词：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   ∃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等词：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 </a:t>
                </a:r>
                <a:r>
                  <a:rPr lang="en-US" altLang="zh-CN"/>
                  <a:t>     </a:t>
                </a:r>
                <a:r>
                  <a:rPr lang="zh-CN" altLang="en-US"/>
                  <a:t>辅助符：</a:t>
                </a:r>
                <a:r>
                  <a:rPr lang="en-US" altLang="zh-CN"/>
                  <a:t>(   )   .    ,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:r>
                  <a:rPr lang="zh-CN" altLang="en-US"/>
                  <a:t>非逻辑符集合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 i="1">
                    <a:cs typeface="+mn-lt"/>
                  </a:rPr>
                  <a:t> </a:t>
                </a:r>
                <a:r>
                  <a:rPr lang="zh-CN" altLang="en-US">
                    <a:cs typeface="+mn-lt"/>
                  </a:rPr>
                  <a:t>由以下组成：</a:t>
                </a:r>
                <a:endParaRPr lang="zh-CN" altLang="en-US">
                  <a:cs typeface="+mn-lt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1066800" y="2895600"/>
            <a:ext cx="5562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1066800" y="3429000"/>
            <a:ext cx="2971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zh-CN" altLang="en-US"/>
                  <a:t>完全子集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¬,→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881120" y="3505200"/>
                <a:ext cx="2186940" cy="400685"/>
              </a:xfrm>
              <a:prstGeom prst="rect">
                <a:avLst/>
              </a:prstGeom>
              <a:blipFill rotWithShape="1">
                <a:blip r:embed="rId5"/>
                <a:stretch>
                  <a:fillRect l="-436" t="-2377" r="-436" b="-2377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066800" y="4572000"/>
            <a:ext cx="1143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657600" y="4267200"/>
                <a:ext cx="231521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与联结词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↔</m:t>
                    </m:r>
                  </m:oMath>
                </a14:m>
                <a:r>
                  <a:rPr lang="zh-CN" altLang="en-US"/>
                  <a:t>不同</a:t>
                </a:r>
                <a:endParaRPr lang="zh-CN" altLang="en-US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3657600" y="4267200"/>
                <a:ext cx="2315210" cy="398780"/>
              </a:xfrm>
              <a:prstGeom prst="rect">
                <a:avLst/>
              </a:prstGeom>
              <a:blipFill rotWithShape="1">
                <a:blip r:embed="rId9"/>
                <a:stretch>
                  <a:fillRect l="-411" t="-2389" r="-41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/>
                  <a:t>与命题符不同</a:t>
                </a:r>
                <a:endParaRPr lang="zh-CN" altLang="en-US"/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|=|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6248400" y="3048000"/>
                <a:ext cx="2105660" cy="850265"/>
              </a:xfrm>
              <a:prstGeom prst="rect">
                <a:avLst/>
              </a:prstGeom>
              <a:blipFill rotWithShape="1">
                <a:blip r:embed="rId12"/>
                <a:stretch>
                  <a:fillRect l="-452" t="-1120" r="-452" b="-11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:r>
                  <a:rPr lang="zh-CN" altLang="en-US">
                    <a:sym typeface="+mn-ea"/>
                  </a:rPr>
                  <a:t>非逻辑符集合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由以下组成：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由可数（包括</a:t>
                </a:r>
                <a:r>
                  <a:rPr lang="en-US" altLang="zh-CN">
                    <a:sym typeface="+mn-ea"/>
                  </a:rPr>
                  <a:t>0</a:t>
                </a:r>
                <a:r>
                  <a:rPr lang="zh-CN" altLang="en-US">
                    <a:sym typeface="+mn-ea"/>
                  </a:rPr>
                  <a:t>个）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常元符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（函数集）由可数</a:t>
                </a:r>
                <a:r>
                  <a:rPr lang="zh-CN" altLang="en-US" b="1">
                    <a:solidFill>
                      <a:schemeClr val="accent5"/>
                    </a:solidFill>
                    <a:latin typeface="+mn-ea"/>
                    <a:cs typeface="Cambria Math" panose="02040503050406030204" charset="0"/>
                  </a:rPr>
                  <a:t>函数符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，对每个函数符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，赋予一个正整数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的元数。</a:t>
                </a:r>
                <a:endParaRPr lang="en-US" altLang="zh-CN">
                  <a:latin typeface="+mn-ea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（谓词集）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由可数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谓词符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对每个谓词符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，赋予一个非负整数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的元数。</a:t>
                </a:r>
                <a:endParaRPr lang="zh-CN" altLang="en-US">
                  <a:latin typeface="+mn-ea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94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一阶逻辑语言的字母表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:r>
                  <a:rPr lang="zh-CN" altLang="en-US">
                    <a:sym typeface="+mn-ea"/>
                  </a:rPr>
                  <a:t>非逻辑符集合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cs typeface="+mn-lt"/>
                    <a:sym typeface="+mn-ea"/>
                  </a:rPr>
                  <a:t>由以下组成：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由可数（包括</a:t>
                </a:r>
                <a:r>
                  <a:rPr lang="en-US" altLang="zh-CN">
                    <a:sym typeface="+mn-ea"/>
                  </a:rPr>
                  <a:t>0</a:t>
                </a:r>
                <a:r>
                  <a:rPr lang="zh-CN" altLang="en-US">
                    <a:sym typeface="+mn-ea"/>
                  </a:rPr>
                  <a:t>个）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常元符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sym typeface="+mn-ea"/>
                  </a:rPr>
                  <a:t>。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（函数集）由可数</a:t>
                </a:r>
                <a:r>
                  <a:rPr lang="zh-CN" altLang="en-US" b="1">
                    <a:solidFill>
                      <a:schemeClr val="accent5"/>
                    </a:solidFill>
                    <a:latin typeface="+mn-ea"/>
                    <a:cs typeface="Cambria Math" panose="02040503050406030204" charset="0"/>
                  </a:rPr>
                  <a:t>函数符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，对每个函数符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，赋予一个正整数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的元数。</a:t>
                </a:r>
                <a:endParaRPr lang="en-US" altLang="zh-CN">
                  <a:latin typeface="+mn-ea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    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（谓词集）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由可数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谓词符</a:t>
                </a:r>
                <a:r>
                  <a:rPr lang="zh-CN" altLang="en-US">
                    <a:sym typeface="+mn-ea"/>
                  </a:rPr>
                  <a:t>组成，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对每个谓词符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，赋予一个非负整数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，为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的元数。</a:t>
                </a:r>
                <a:endParaRPr lang="zh-CN" altLang="en-US">
                  <a:latin typeface="+mn-ea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94" b="-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276600" y="4724400"/>
                <a:ext cx="3648710" cy="18129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algn="l" eaLnBrk="1" latinLnBrk="0" hangingPunct="1">
                  <a:lnSpc>
                    <a:spcPct val="100000"/>
                  </a:lnSpc>
                </a:pPr>
                <a:r>
                  <a:rPr lang="en-US" altLang="zh-CN">
                    <a:latin typeface="+mn-lt"/>
                    <a:cs typeface="+mn-lt"/>
                  </a:rPr>
                  <a:t>1. </a:t>
                </a:r>
                <a:r>
                  <a:rPr lang="zh-CN" altLang="en-US">
                    <a:latin typeface="+mn-lt"/>
                    <a:cs typeface="+mn-lt"/>
                  </a:rPr>
                  <a:t>谓词也称关系符号</a:t>
                </a:r>
                <a:endParaRPr lang="en-US" altLang="zh-CN">
                  <a:latin typeface="+mn-lt"/>
                  <a:cs typeface="+mn-lt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</a:rPr>
                  <a:t>2.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等词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是一个特别的谓词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lt"/>
                    <a:cs typeface="+mn-lt"/>
                    <a:sym typeface="+mn-ea"/>
                  </a:rPr>
                  <a:t>3.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时，称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𝑃</m:t>
                    </m:r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为命题符</a:t>
                </a:r>
                <a:endParaRPr lang="zh-CN" altLang="en-US">
                  <a:latin typeface="+mn-ea"/>
                  <a:ea typeface="+mn-ea"/>
                  <a:cs typeface="Cambria Math" panose="02040503050406030204" charset="0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:r>
                  <a:rPr lang="en-US" altLang="zh-CN">
                    <a:latin typeface="+mn-ea"/>
                    <a:ea typeface="+mn-ea"/>
                    <a:cs typeface="Cambria Math" panose="02040503050406030204" charset="0"/>
                  </a:rPr>
                  <a:t>4.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latin typeface="+mn-ea"/>
                    <a:ea typeface="+mn-ea"/>
                    <a:cs typeface="Cambria Math" panose="02040503050406030204" charset="0"/>
                  </a:rPr>
                  <a:t>可以为空集</a:t>
                </a:r>
                <a:endParaRPr lang="zh-CN" altLang="en-US">
                  <a:latin typeface="+mn-ea"/>
                  <a:ea typeface="+mn-ea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4400"/>
                <a:ext cx="3648710" cy="1812925"/>
              </a:xfrm>
              <a:prstGeom prst="rect">
                <a:avLst/>
              </a:prstGeom>
              <a:blipFill rotWithShape="1">
                <a:blip r:embed="rId2"/>
                <a:stretch>
                  <a:fillRect l="-261" t="-525" r="-261" b="-52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表达式（符号串）：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∃∀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为后继函数（一元）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（语义层面）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309" t="-1348" r="-30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表达式（符号串）：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∃∀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为后继函数（一元）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（语义层面）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309" t="-1348" r="-30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blipFill rotWithShape="1">
                <a:blip r:embed="rId5"/>
                <a:stretch>
                  <a:fillRect l="-534" t="-1348" r="-534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</a:rPr>
                  <a:t>  </a:t>
                </a:r>
                <a:r>
                  <a:rPr lang="zh-CN" altLang="en-US">
                    <a:cs typeface="+mn-lt"/>
                  </a:rPr>
                  <a:t>常元符集为</a:t>
                </a:r>
                <a:r>
                  <a:rPr lang="en-US" altLang="zh-CN"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表达式（符号串）：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∃∀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为后继函数（一元）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（语义层面）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14600"/>
                <a:ext cx="3083560" cy="706755"/>
              </a:xfrm>
              <a:prstGeom prst="rect">
                <a:avLst/>
              </a:prstGeom>
              <a:blipFill rotWithShape="1">
                <a:blip r:embed="rId2"/>
                <a:stretch>
                  <a:fillRect l="-309" t="-1348" r="-30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495800" y="5638800"/>
            <a:ext cx="3083560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>
                <a:latin typeface="Cambria Math" panose="02040503050406030204" charset="0"/>
                <a:cs typeface="Cambria Math" panose="02040503050406030204" charset="0"/>
              </a:rPr>
              <a:t>表达式不一定是公式</a:t>
            </a:r>
            <a:endParaRPr lang="zh-CN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172200" y="4419600"/>
                <a:ext cx="1784985" cy="706755"/>
              </a:xfrm>
              <a:prstGeom prst="rect">
                <a:avLst/>
              </a:prstGeom>
              <a:blipFill rotWithShape="1">
                <a:blip r:embed="rId6"/>
                <a:stretch>
                  <a:fillRect l="-534" t="-1348" r="-534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字母表的一些说明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例，群论语言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{⋅（二元）,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一元）}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的表达式：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项（</a:t>
            </a:r>
            <a:r>
              <a:rPr lang="en-US" altLang="zh-CN" dirty="0" smtClean="0">
                <a:sym typeface="+mn-ea"/>
              </a:rPr>
              <a:t>term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.12</a:t>
                </a:r>
                <a:r>
                  <a:rPr lang="zh-CN" altLang="en-US" b="1"/>
                  <a:t>（项）</a:t>
                </a:r>
                <a:r>
                  <a:rPr lang="en-US" altLang="zh-CN" b="1"/>
                  <a:t>.</a:t>
                </a:r>
                <a:r>
                  <a:rPr lang="zh-CN" altLang="en-US"/>
                  <a:t> </a:t>
                </a:r>
                <a:r>
                  <a:rPr lang="en-US" altLang="zh-CN"/>
                  <a:t> 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:r>
                  <a:rPr lang="zh-CN" altLang="en-US">
                    <a:solidFill>
                      <a:schemeClr val="tx1"/>
                    </a:solidFill>
                  </a:rPr>
                  <a:t>是指</a:t>
                </a:r>
                <a:r>
                  <a:rPr lang="zh-CN" altLang="en-US"/>
                  <a:t>由以下的</a:t>
                </a:r>
                <a:r>
                  <a:rPr lang="en-US" altLang="zh-CN"/>
                  <a:t>(i)~(iii)</a:t>
                </a:r>
                <a:r>
                  <a:rPr lang="zh-CN" altLang="en-US">
                    <a:sym typeface="+mn-ea"/>
                  </a:rPr>
                  <a:t>（有限次使用）</a:t>
                </a:r>
                <a:r>
                  <a:rPr lang="zh-CN" altLang="en-US"/>
                  <a:t>生成。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  (i) </a:t>
                </a:r>
                <a:r>
                  <a:rPr lang="zh-CN" altLang="en-US"/>
                  <a:t>每个变元符为项；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每个常元符为项；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元函数，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sym typeface="+mn-ea"/>
                  </a:rPr>
                  <a:t>为项。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归纳定义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</a:t>
                </a:r>
                <a:r>
                  <a:rPr lang="en-US" altLang="zh-CN" b="1">
                    <a:sym typeface="+mn-ea"/>
                  </a:rPr>
                  <a:t>.13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原子公式</a:t>
                </a:r>
                <a:r>
                  <a:rPr lang="zh-CN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(i)(ii)</a:t>
                </a:r>
                <a:r>
                  <a:rPr lang="zh-CN" altLang="en-US">
                    <a:sym typeface="+mn-ea"/>
                  </a:rPr>
                  <a:t>（有限次）生成。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/>
                  <a:t>(i)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为原子公式。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原子公式。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(i)~(iv)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原子公式为公式；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命题符集合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命题集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</a:t>
                </a:r>
                <a:r>
                  <a:rPr lang="en-US" altLang="zh-CN" b="1">
                    <a:sym typeface="+mn-ea"/>
                  </a:rPr>
                  <a:t>.13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原子公式</a:t>
                </a:r>
                <a:r>
                  <a:rPr lang="zh-CN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(i)(ii)</a:t>
                </a:r>
                <a:r>
                  <a:rPr lang="zh-CN" altLang="en-US">
                    <a:sym typeface="+mn-ea"/>
                  </a:rPr>
                  <a:t>（有限次）生成。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/>
                  <a:t>(i)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为原子公式。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原子公式。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(i)~(iv)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原子公式为公式；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867400" y="4114800"/>
                <a:ext cx="2561590" cy="10147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f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g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为函数符，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✘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en-US" altLang="zh-CN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✘</a:t>
                </a:r>
                <a:endParaRPr lang="en-US" altLang="zh-CN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114800"/>
                <a:ext cx="2561590" cy="1014730"/>
              </a:xfrm>
              <a:prstGeom prst="rect">
                <a:avLst/>
              </a:prstGeom>
              <a:blipFill rotWithShape="1">
                <a:blip r:embed="rId2"/>
                <a:stretch>
                  <a:fillRect l="-372" t="-939" r="-372" b="-93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</a:t>
                </a:r>
                <a:r>
                  <a:rPr lang="en-US" altLang="zh-CN" b="1">
                    <a:sym typeface="+mn-ea"/>
                  </a:rPr>
                  <a:t>.13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b="1">
                    <a:solidFill>
                      <a:schemeClr val="accent5"/>
                    </a:solidFill>
                    <a:sym typeface="+mn-ea"/>
                  </a:rPr>
                  <a:t>原子公式</a:t>
                </a:r>
                <a:r>
                  <a:rPr lang="zh-CN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(i)(ii)</a:t>
                </a:r>
                <a:r>
                  <a:rPr lang="zh-CN" altLang="en-US">
                    <a:sym typeface="+mn-ea"/>
                  </a:rPr>
                  <a:t>（有限次）生成。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/>
                  <a:t>(i) </a:t>
                </a:r>
                <a:r>
                  <a:rPr lang="zh-CN" altLang="en-US"/>
                  <a:t>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为项，则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为原子公式。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原子公式。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(i)~(iv)</a:t>
                </a:r>
                <a:r>
                  <a:rPr lang="zh-CN" altLang="en-US">
                    <a:sym typeface="+mn-ea"/>
                  </a:rPr>
                  <a:t>（有限次使用）生成。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原子公式为公式；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746750" y="4038600"/>
            <a:ext cx="3171190" cy="10147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marL="252095" indent="-457200" algn="l" eaLnBrk="1" latinLnBrk="0" hangingPunct="1"/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1. </a:t>
            </a: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等词和谓词作用在项上。</a:t>
            </a:r>
            <a:endParaRPr lang="zh-CN">
              <a:latin typeface="Cambria Math" panose="02040503050406030204" charset="0"/>
              <a:cs typeface="Cambria Math" panose="02040503050406030204" charset="0"/>
              <a:sym typeface="+mn-ea"/>
            </a:endParaRPr>
          </a:p>
          <a:p>
            <a:pPr marL="252095" indent="-457200" algn="l" eaLnBrk="1" latinLnBrk="0" hangingPunct="1"/>
            <a:r>
              <a:rPr lang="en-US" alt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2. </a:t>
            </a:r>
            <a:r>
              <a:rPr lang="zh-CN">
                <a:latin typeface="Cambria Math" panose="02040503050406030204" charset="0"/>
                <a:cs typeface="Cambria Math" panose="02040503050406030204" charset="0"/>
                <a:sym typeface="+mn-ea"/>
              </a:rPr>
              <a:t>联结词和量词只能作用在公式上。</a:t>
            </a:r>
            <a:endParaRPr 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公式（</a:t>
            </a:r>
            <a:r>
              <a:rPr lang="en-US" altLang="zh-CN" dirty="0" smtClean="0">
                <a:sym typeface="+mn-ea"/>
              </a:rPr>
              <a:t>formula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定义</a:t>
                </a:r>
                <a:r>
                  <a:rPr lang="en-US" altLang="zh-CN" b="1">
                    <a:sym typeface="+mn-ea"/>
                  </a:rPr>
                  <a:t>1</a:t>
                </a:r>
                <a:r>
                  <a:rPr lang="en-US" altLang="zh-CN" b="1">
                    <a:sym typeface="+mn-ea"/>
                  </a:rPr>
                  <a:t>.13</a:t>
                </a:r>
                <a:r>
                  <a:rPr lang="zh-CN" altLang="en-US" b="1">
                    <a:sym typeface="+mn-ea"/>
                  </a:rPr>
                  <a:t>（公式）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zh-CN" altLang="en-US">
                    <a:sym typeface="+mn-ea"/>
                  </a:rPr>
                  <a:t> </a:t>
                </a:r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:r>
                  <a:rPr lang="zh-CN" altLang="en-US">
                    <a:sym typeface="+mn-ea"/>
                  </a:rPr>
                  <a:t>由以下</a:t>
                </a:r>
                <a:r>
                  <a:rPr lang="en-US" altLang="zh-CN">
                    <a:sym typeface="+mn-ea"/>
                  </a:rPr>
                  <a:t>(i)~(v)</a:t>
                </a:r>
                <a:r>
                  <a:rPr lang="zh-CN" altLang="en-US">
                    <a:sym typeface="+mn-ea"/>
                  </a:rPr>
                  <a:t>（有限次）生成。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(i)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和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为项，则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为公式。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</m:oMath>
                </a14:m>
                <a:r>
                  <a:rPr lang="zh-CN" altLang="en-US">
                    <a:sym typeface="+mn-ea"/>
                  </a:rPr>
                  <a:t>为</a:t>
                </a:r>
                <a:r>
                  <a:rPr lang="en-US" altLang="zh-CN">
                    <a:sym typeface="+mn-ea"/>
                  </a:rPr>
                  <a:t>n</a:t>
                </a:r>
                <a:r>
                  <a:rPr lang="zh-CN" altLang="en-US">
                    <a:sym typeface="+mn-ea"/>
                  </a:rPr>
                  <a:t>元谓词符，且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为项，则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𝑅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:r>
                  <a:rPr lang="zh-CN" altLang="en-US">
                    <a:sym typeface="+mn-ea"/>
                  </a:rPr>
                  <a:t>公式。</a:t>
                </a:r>
                <a:endParaRPr lang="zh-CN" altLang="en-US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(iii)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en-US" altLang="zh-CN">
                    <a:sym typeface="+mn-ea"/>
                  </a:rPr>
                  <a:t>(iv)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∗∈{∧,∨,→}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(v) </a:t>
                </a:r>
                <a:r>
                  <a:rPr lang="zh-CN" altLang="en-US">
                    <a:sym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为公式且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为变元，则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为公式。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例，群论语言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{⋅（二元）,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一元）}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的表达式：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∧(⋅(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781800" y="5181600"/>
            <a:ext cx="150685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公式</a:t>
            </a:r>
            <a:r>
              <a:rPr lang="zh-CN" altLang="en-US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</a:rPr>
              <a:t>✔</a:t>
            </a:r>
            <a:endParaRPr lang="zh-CN" altLang="en-US">
              <a:solidFill>
                <a:schemeClr val="accent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+mn-ea"/>
                  </a:rPr>
                  <a:t>例，群论语言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𝔊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函数符集为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{⋅（二元）,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一元）}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)∧(⋅(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为阅读方便，用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分别表示函数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⋅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6100"/>
                <a:ext cx="8229600" cy="5549900"/>
              </a:xfrm>
            </p:spPr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.((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      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)≐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       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由下向上生成。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6100"/>
                <a:ext cx="8229600" cy="55499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>
            <a:off x="2562860" y="1127125"/>
            <a:ext cx="1856740" cy="7016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810000" y="2209800"/>
            <a:ext cx="7620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572000" y="2209800"/>
            <a:ext cx="15240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2667000" y="3352800"/>
            <a:ext cx="762000" cy="76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429000" y="3352800"/>
            <a:ext cx="6858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105400" y="3352800"/>
            <a:ext cx="9144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19800" y="3352800"/>
            <a:ext cx="457200" cy="685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例子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>
                  <a:spcBef>
                    <a:spcPts val="180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的牛都有角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有些</a:t>
                </a:r>
                <a:r>
                  <a:rPr lang="zh-CN" altLang="en-US" sz="2000" dirty="0">
                    <a:sym typeface="+mn-ea"/>
                  </a:rPr>
                  <a:t>动物是牛</a:t>
                </a:r>
                <a:r>
                  <a:rPr lang="zh-CN" altLang="en-US" sz="2000">
                    <a:sym typeface="+mn-ea"/>
                  </a:rPr>
                  <a:t>（前提）</a:t>
                </a:r>
                <a:endParaRPr lang="en-US" altLang="zh-CN" sz="20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US" altLang="zh-CN" sz="2000" dirty="0">
                    <a:sym typeface="+mn-ea"/>
                  </a:rPr>
                  <a:t>     </a:t>
                </a:r>
                <a:r>
                  <a:rPr lang="zh-CN" altLang="en-US" sz="2000" dirty="0">
                    <a:sym typeface="+mn-ea"/>
                  </a:rPr>
                  <a:t>因此，</a:t>
                </a:r>
                <a:r>
                  <a:rPr lang="zh-CN" altLang="en-US" sz="2000" dirty="0">
                    <a:solidFill>
                      <a:srgbClr val="FF0000"/>
                    </a:solidFill>
                    <a:sym typeface="+mn-ea"/>
                  </a:rPr>
                  <a:t>所有</a:t>
                </a:r>
                <a:r>
                  <a:rPr lang="zh-CN" altLang="en-US" sz="2000" dirty="0">
                    <a:sym typeface="+mn-ea"/>
                  </a:rPr>
                  <a:t>动物有角</a:t>
                </a:r>
                <a:r>
                  <a:rPr lang="zh-CN" altLang="en-US" sz="2000">
                    <a:sym typeface="+mn-ea"/>
                  </a:rPr>
                  <a:t>（结论）</a:t>
                </a:r>
                <a:endParaRPr lang="en-US" altLang="zh-CN" sz="2000" dirty="0">
                  <a:latin typeface="Comic Sans MS" panose="030F0702030302020204" pitchFamily="66" charset="0"/>
                  <a:sym typeface="+mn-ea"/>
                </a:endParaRPr>
              </a:p>
              <a:p>
                <a:endParaRPr lang="en-US" altLang="zh-CN" sz="2000"/>
              </a:p>
              <a:p>
                <a:r>
                  <a:rPr lang="zh-CN" altLang="en-US" sz="2000"/>
                  <a:t>对于所有</a:t>
                </a:r>
                <a:r>
                  <a:rPr lang="en-US" altLang="zh-CN" sz="2000"/>
                  <a:t>x</a:t>
                </a:r>
                <a:r>
                  <a:rPr lang="zh-CN" altLang="en-US" sz="2000"/>
                  <a:t>，如果</a:t>
                </a:r>
                <a:r>
                  <a:rPr lang="en-US" altLang="zh-CN" sz="2000"/>
                  <a:t>x</a:t>
                </a:r>
                <a:r>
                  <a:rPr lang="zh-CN" altLang="en-US" sz="2000"/>
                  <a:t>是牛，则</a:t>
                </a:r>
                <a:r>
                  <a:rPr lang="en-US" altLang="zh-CN" sz="2000"/>
                  <a:t>x</a:t>
                </a:r>
                <a:r>
                  <a:rPr lang="zh-CN" altLang="en-US" sz="2000"/>
                  <a:t>有角，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en-US" altLang="zh-CN" sz="2000"/>
                  <a:t>     </a:t>
                </a:r>
                <a:r>
                  <a:rPr lang="zh-CN" altLang="en-US" sz="2000"/>
                  <a:t>并且存在</a:t>
                </a:r>
                <a:r>
                  <a:rPr lang="en-US" altLang="zh-CN" sz="2000"/>
                  <a:t>y</a:t>
                </a:r>
                <a:r>
                  <a:rPr lang="zh-CN" altLang="en-US" sz="2000"/>
                  <a:t>，</a:t>
                </a:r>
                <a:r>
                  <a:rPr lang="en-US" altLang="zh-CN" sz="2000"/>
                  <a:t>y</a:t>
                </a:r>
                <a:r>
                  <a:rPr lang="zh-CN" altLang="en-US" sz="2000"/>
                  <a:t>是动物，且</a:t>
                </a:r>
                <a:r>
                  <a:rPr lang="en-US" altLang="zh-CN" sz="2000"/>
                  <a:t>y</a:t>
                </a:r>
                <a:r>
                  <a:rPr lang="zh-CN" altLang="en-US" sz="2000"/>
                  <a:t>是牛，</a:t>
                </a:r>
                <a:endParaRPr lang="zh-CN" altLang="en-US" sz="2000"/>
              </a:p>
              <a:p>
                <a:pPr marL="0" indent="0">
                  <a:buNone/>
                </a:pPr>
                <a:r>
                  <a:rPr lang="en-US" altLang="zh-CN" sz="2000"/>
                  <a:t>     </a:t>
                </a:r>
                <a:r>
                  <a:rPr lang="zh-CN" altLang="en-US" sz="2000"/>
                  <a:t>则对于所有</a:t>
                </a:r>
                <a:r>
                  <a:rPr lang="en-US" altLang="zh-CN" sz="2000"/>
                  <a:t>z</a:t>
                </a:r>
                <a:r>
                  <a:rPr lang="zh-CN" altLang="en-US" sz="2000"/>
                  <a:t>，如果</a:t>
                </a:r>
                <a:r>
                  <a:rPr lang="en-US" altLang="zh-CN" sz="2000"/>
                  <a:t>z</a:t>
                </a:r>
                <a:r>
                  <a:rPr lang="zh-CN" altLang="en-US" sz="2000"/>
                  <a:t>是动物，则</a:t>
                </a:r>
                <a:r>
                  <a:rPr lang="en-US" altLang="zh-CN" sz="2000"/>
                  <a:t>z</a:t>
                </a:r>
                <a:r>
                  <a:rPr lang="zh-CN" altLang="en-US" sz="2000"/>
                  <a:t>有角。</a:t>
                </a:r>
                <a:endParaRPr lang="zh-CN" altLang="en-US" sz="2000"/>
              </a:p>
              <a:p>
                <a:pPr marL="0" indent="0">
                  <a:buNone/>
                </a:pPr>
                <a:endParaRPr lang="zh-CN" altLang="en-US" sz="2000"/>
              </a:p>
              <a:p>
                <a:r>
                  <a:rPr lang="zh-CN" altLang="en-US" sz="2000"/>
                  <a:t>谓词：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是牛，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有角，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x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是动物。</a:t>
                </a:r>
                <a:endParaRPr lang="zh-CN" altLang="en-US" sz="20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((∀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)))∧(∃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)))→(∀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𝑄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sz="20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))))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 sz="20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定义（结构）</a:t>
                </a:r>
                <a:r>
                  <a:rPr lang="en-US" altLang="zh-CN" b="1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en-US" altLang="zh-CN" b="1">
                    <a:solidFill>
                      <a:schemeClr val="bg1">
                        <a:lumMod val="50000"/>
                      </a:schemeClr>
                    </a:solidFill>
                  </a:rPr>
                  <a:t>.14.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设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的一个结构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为二元组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，这里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为非空集，称为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论域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的映射，称为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，其满足：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>
                    <a:sym typeface="+mn-ea"/>
                  </a:rPr>
                  <a:t>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blipFill rotWithShape="1">
                <a:blip r:embed="rId4"/>
                <a:stretch>
                  <a:fillRect l="-322" t="-494" r="-2168" b="-4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定义（结构）</a:t>
                </a:r>
                <a:r>
                  <a:rPr lang="en-US" altLang="zh-CN" b="1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  <a:r>
                  <a:rPr lang="en-US" altLang="zh-CN" b="1">
                    <a:solidFill>
                      <a:schemeClr val="bg1">
                        <a:lumMod val="50000"/>
                      </a:schemeClr>
                    </a:solidFill>
                  </a:rPr>
                  <a:t>.14.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设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的一个结构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为二元组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，这里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为非空集，称为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论域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为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的映射，称为</a:t>
                </a:r>
                <a:r>
                  <a:rPr lang="zh-CN" altLang="en-US" b="1">
                    <a:solidFill>
                      <a:schemeClr val="bg1">
                        <a:lumMod val="50000"/>
                      </a:schemeClr>
                    </a:solidFill>
                  </a:rPr>
                  <a:t>定义域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，其满足：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，有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olidFill>
                    <a:schemeClr val="bg1">
                      <a:lumMod val="50000"/>
                    </a:schemeClr>
                  </a:solidFill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</a:rPr>
                  <a:t>，</a:t>
                </a:r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有</a:t>
                </a:r>
                <a:r>
                  <a:rPr lang="en-US" altLang="zh-CN">
                    <a:solidFill>
                      <a:schemeClr val="bg1">
                        <a:lumMod val="50000"/>
                      </a:schemeClr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bg1">
                      <a:lumMod val="50000"/>
                    </a:schemeClr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>
                    <a:sym typeface="+mn-ea"/>
                  </a:rPr>
                  <a:t>初等算术语言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常元符集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函数符集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,+,⋅}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cs typeface="+mn-lt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zh-CN" altLang="en-US">
                    <a:cs typeface="+mn-lt"/>
                    <a:sym typeface="+mn-ea"/>
                  </a:rPr>
                  <a:t>谓词符集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{&lt;}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172200" y="2057400"/>
                <a:ext cx="2958465" cy="1927225"/>
              </a:xfrm>
              <a:prstGeom prst="rect">
                <a:avLst/>
              </a:prstGeom>
              <a:blipFill rotWithShape="1">
                <a:blip r:embed="rId4"/>
                <a:stretch>
                  <a:fillRect l="-322" t="-494" r="-2168" b="-4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158875" y="5715000"/>
                <a:ext cx="7172325" cy="106870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/>
                  <a:t>令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，其满足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(+)=+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(⋅)=×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(&lt;)=&lt;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初等算术的标准模型</a:t>
                </a:r>
                <a:endParaRPr lang="zh-CN" altLang="en-US" b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158875" y="5715000"/>
                <a:ext cx="7172325" cy="1068705"/>
              </a:xfrm>
              <a:prstGeom prst="rect">
                <a:avLst/>
              </a:prstGeom>
              <a:blipFill rotWithShape="1">
                <a:blip r:embed="rId7"/>
                <a:stretch>
                  <a:fillRect l="-133" t="-891" r="-133" b="-89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命题公式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命题逻辑的所有原子公式和公式的集分别记为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𝑷𝑺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命题符集合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（</a:t>
                </a:r>
                <a:r>
                  <a:rPr lang="zh-CN" altLang="en-US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命题集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:r>
                  <a:rPr lang="zh-CN" altLang="en-US"/>
                  <a:t>公式由表达式定义</a:t>
                </a:r>
                <a:endParaRPr lang="zh-CN" altLang="en-US"/>
              </a:p>
              <a:p>
                <a:pPr lvl="1"/>
                <a:r>
                  <a:rPr lang="zh-CN" altLang="en-US"/>
                  <a:t>公式相当于自然语言中符合语法规则的语句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表达式不一定是公式</a:t>
                </a:r>
                <a:endParaRPr lang="zh-CN" altLang="en-US"/>
              </a:p>
              <a:p>
                <a:pPr lvl="1"/>
                <a:r>
                  <a:rPr lang="en-US" altLang="zh-CN">
                    <a:sym typeface="+mn-ea"/>
                  </a:rPr>
                  <a:t>p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pq</a:t>
                </a:r>
                <a:endParaRPr lang="en-US" altLang="zh-CN"/>
              </a:p>
              <a:p>
                <a:pPr lvl="1"/>
                <a:r>
                  <a:rPr lang="en-US" altLang="zh-CN">
                    <a:sym typeface="+mn-ea"/>
                  </a:rPr>
                  <a:t>(r)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∧→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6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0" name="直接连接符 9"/>
          <p:cNvCxnSpPr>
            <a:stCxn id="9" idx="0"/>
            <a:endCxn id="8" idx="2"/>
          </p:cNvCxnSpPr>
          <p:nvPr/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8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blipFill rotWithShape="1">
                <a:blip r:embed="rId8"/>
                <a:stretch>
                  <a:fillRect l="-584" t="-2475" r="-584" b="-247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11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blipFill rotWithShape="1">
                <a:blip r:embed="rId8"/>
                <a:stretch>
                  <a:fillRect l="-584" t="-2475" r="-584" b="-247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11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𝐁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∪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blipFill rotWithShape="1">
                <a:blip r:embed="rId14"/>
                <a:stretch>
                  <a:fillRect l="-511" t="-2389" r="-51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结构（</a:t>
            </a:r>
            <a:r>
              <a:rPr lang="en-US" altLang="zh-CN"/>
              <a:t>Structure</a:t>
            </a:r>
            <a:r>
              <a:rPr lang="zh-CN" altLang="en-US"/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定义（结构）</a:t>
                </a:r>
                <a:r>
                  <a:rPr lang="en-US" altLang="zh-CN" b="1"/>
                  <a:t>1</a:t>
                </a:r>
                <a:r>
                  <a:rPr lang="en-US" altLang="zh-CN" b="1"/>
                  <a:t>.14.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的一个结构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，这里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为非空集，称为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论域</a:t>
                </a:r>
                <a:r>
                  <a:rPr lang="zh-CN" altLang="en-US"/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的映射，称为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定义域</a:t>
                </a:r>
                <a:r>
                  <a:rPr lang="zh-CN" altLang="en-US"/>
                  <a:t>，其满足：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(a)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(b)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):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(c)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sym typeface="+mn-ea"/>
                  </a:rPr>
                  <a:t>，有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T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F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(d)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/>
                  <a:t>，</a:t>
                </a:r>
                <a:r>
                  <a:rPr lang="zh-CN" altLang="en-US">
                    <a:sym typeface="+mn-ea"/>
                  </a:rPr>
                  <a:t>有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)⊆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i="1"/>
                  <a:t>I</a:t>
                </a:r>
                <a:r>
                  <a:rPr lang="en-US" altLang="zh-CN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→?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2505710"/>
                <a:ext cx="20955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55" t="-2389" r="-455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4648200" y="2705100"/>
            <a:ext cx="1943100" cy="4953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𝑀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172200" y="3581400"/>
                <a:ext cx="159448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597" t="-2389" r="-597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>
            <a:stCxn id="8" idx="1"/>
          </p:cNvCxnSpPr>
          <p:nvPr/>
        </p:nvCxnSpPr>
        <p:spPr>
          <a:xfrm flipH="1">
            <a:off x="4274185" y="3780790"/>
            <a:ext cx="1898015" cy="292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𝐹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7299960" y="4114800"/>
                <a:ext cx="1631315" cy="384810"/>
              </a:xfrm>
              <a:prstGeom prst="rect">
                <a:avLst/>
              </a:prstGeom>
              <a:blipFill rotWithShape="1">
                <a:blip r:embed="rId8"/>
                <a:stretch>
                  <a:fillRect l="-584" t="-2475" r="-584" b="-2475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1276985" y="3581400"/>
            <a:ext cx="1139190" cy="2133600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1676400" y="6096000"/>
            <a:ext cx="109537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符号</a:t>
            </a:r>
            <a:endParaRPr lang="zh-CN" altLang="en-US"/>
          </a:p>
        </p:txBody>
      </p:sp>
      <p:cxnSp>
        <p:nvCxnSpPr>
          <p:cNvPr id="13" name="直接连接符 12"/>
          <p:cNvCxnSpPr>
            <a:stCxn id="12" idx="0"/>
            <a:endCxn id="11" idx="2"/>
          </p:cNvCxnSpPr>
          <p:nvPr>
            <p:custDataLst>
              <p:tags r:id="rId11"/>
            </p:custDataLst>
          </p:nvPr>
        </p:nvCxnSpPr>
        <p:spPr>
          <a:xfrm flipH="1" flipV="1">
            <a:off x="1846580" y="5715000"/>
            <a:ext cx="377825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570605" y="5715000"/>
                <a:ext cx="4798060" cy="706755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∈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ℳ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r>
                  <a:rPr lang="zh-CN" altLang="en-US"/>
                  <a:t>例如，</a:t>
                </a:r>
                <a:r>
                  <a:rPr lang="en-US" altLang="zh-CN"/>
                  <a:t>“&lt;”</a:t>
                </a:r>
                <a:r>
                  <a:rPr lang="zh-CN" altLang="en-US"/>
                  <a:t>可由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表示</a:t>
                </a:r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605" y="5715000"/>
                <a:ext cx="4798060" cy="706755"/>
              </a:xfrm>
              <a:prstGeom prst="rect">
                <a:avLst/>
              </a:prstGeom>
              <a:blipFill rotWithShape="1">
                <a:blip r:embed="rId12"/>
                <a:stretch>
                  <a:fillRect l="-199" t="-1348" r="-199" b="-13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𝐁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∪</m:t>
                      </m:r>
                      <m:r>
                        <a:rPr lang="en-US" altLang="zh-CN" b="1">
                          <a:latin typeface="Cambria Math" panose="02040503050406030204" charset="0"/>
                          <a:cs typeface="Cambria Math" panose="02040503050406030204" charset="0"/>
                        </a:rPr>
                        <m:t>ℳ</m:t>
                      </m:r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7010400" y="5105400"/>
                <a:ext cx="1864360" cy="398780"/>
              </a:xfrm>
              <a:prstGeom prst="rect">
                <a:avLst/>
              </a:prstGeom>
              <a:blipFill rotWithShape="1">
                <a:blip r:embed="rId15"/>
                <a:stretch>
                  <a:fillRect l="-511" t="-2389" r="-51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结构（</a:t>
            </a:r>
            <a:r>
              <a:rPr lang="en-US" altLang="zh-CN">
                <a:sym typeface="+mn-ea"/>
              </a:rPr>
              <a:t>Structure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约定：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表示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的结构给出了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元素的解释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ℳ</m:t>
                    </m:r>
                  </m:oMath>
                </a14:m>
                <a:endParaRPr lang="en-US" altLang="zh-CN" b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endParaRPr lang="zh-CN" altLang="en-US"/>
              </a:p>
              <a:p>
                <a:pPr marL="0" indent="0">
                  <a:buNone/>
                </a:pPr>
                <a:r>
                  <a:rPr lang="zh-CN" altLang="en-US">
                    <a:sym typeface="+mn-ea"/>
                  </a:rPr>
                  <a:t>习惯上，用论域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代表结构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，即对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sym typeface="+mn-ea"/>
                  </a:rPr>
                  <a:t> </a:t>
                </a:r>
                <a:r>
                  <a:rPr lang="zh-CN" altLang="en-US">
                    <a:sym typeface="+mn-ea"/>
                  </a:rPr>
                  <a:t>不加以区分。</a:t>
                </a:r>
                <a:endParaRPr lang="zh-CN" altLang="en-US"/>
              </a:p>
              <a:p>
                <a:pPr marL="0" indent="0"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也写成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01" t="-2389" r="-40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5105400" y="3276600"/>
            <a:ext cx="838200" cy="46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赋值与模型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.15.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,...|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/>
                  <a:t>为一阶语言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的变元集，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结构。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(1) </a:t>
                </a:r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上的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赋值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到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的映射，即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的一个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模型</a:t>
                </a:r>
                <a:r>
                  <a:rPr lang="zh-CN" altLang="en-US"/>
                  <a:t>为二元组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𝕄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结构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/>
                  <a:t>也写成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24200"/>
                <a:ext cx="237744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401" t="-2389" r="-401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 flipV="1">
            <a:off x="5105400" y="3276600"/>
            <a:ext cx="838200" cy="469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143000" y="4267200"/>
                <a:ext cx="7172325" cy="102743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的模型）</a:t>
                </a:r>
                <a:r>
                  <a:rPr lang="zh-CN" altLang="en-US"/>
                  <a:t>对于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ℕ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其满足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……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r>
                  <a:rPr lang="en-US" altLang="zh-CN">
                    <a:sym typeface="+mn-ea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67200"/>
                <a:ext cx="7172325" cy="1027430"/>
              </a:xfrm>
              <a:prstGeom prst="rect">
                <a:avLst/>
              </a:prstGeom>
              <a:blipFill rotWithShape="1">
                <a:blip r:embed="rId3"/>
                <a:stretch>
                  <a:fillRect l="-133" t="-927" r="-133" b="-37948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1.2</a:t>
                </a:r>
                <a:r>
                  <a:rPr lang="zh-CN" altLang="en-US" b="1"/>
                  <a:t>（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𝑷𝑹𝑶𝑷</m:t>
                    </m:r>
                  </m:oMath>
                </a14:m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</a:rPr>
                  <a:t>）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当且仅当它能有限次地由以下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(i)~(iii)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生成：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  (iii) </a:t>
                </a:r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𝑃𝑅𝑂𝑃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∈{∧,∨,→}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r>
                  <a:rPr lang="zh-CN" altLang="en-US"/>
                  <a:t>定义中的</a:t>
                </a:r>
                <a:r>
                  <a:rPr lang="en-US" altLang="zh-CN"/>
                  <a:t>(i)~(iii)</a:t>
                </a:r>
                <a:r>
                  <a:rPr lang="zh-CN" altLang="en-US"/>
                  <a:t>称为命题公式的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形成规则</a:t>
                </a:r>
                <a:r>
                  <a:rPr lang="zh-CN" altLang="en-US"/>
                  <a:t>。</a:t>
                </a:r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.16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.16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2514600" y="2914650"/>
            <a:ext cx="301688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115435" y="3048000"/>
            <a:ext cx="1447165" cy="716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.16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ym typeface="+mn-ea"/>
                  </a:rPr>
                  <a:t>例，对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>
                    <a:sym typeface="+mn-ea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2514600" y="2914650"/>
            <a:ext cx="301688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115435" y="3048000"/>
            <a:ext cx="1447165" cy="716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115435" y="5486400"/>
                <a:ext cx="197802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35" y="5486400"/>
                <a:ext cx="1978025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482" t="-2389" r="-48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.16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ym typeface="+mn-ea"/>
                  </a:rPr>
                  <a:t>例，对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>
                    <a:sym typeface="+mn-ea"/>
                  </a:rPr>
                  <a:t>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9</m:t>
                    </m:r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6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485" y="271526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endCxn id="6" idx="1"/>
          </p:cNvCxnSpPr>
          <p:nvPr/>
        </p:nvCxnSpPr>
        <p:spPr>
          <a:xfrm flipV="1">
            <a:off x="2514600" y="2914650"/>
            <a:ext cx="3016885" cy="3619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115435" y="3048000"/>
            <a:ext cx="1447165" cy="7162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162800" y="4495800"/>
                <a:ext cx="1382395" cy="132207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(+)=+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7</m:t>
                    </m:r>
                  </m:oMath>
                </a14:m>
                <a:r>
                  <a:rPr lang="en-US" altLang="zh-CN"/>
                  <a:t> </a:t>
                </a:r>
                <a:endParaRPr lang="en-US" altLang="zh-CN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4495800"/>
                <a:ext cx="1382395" cy="1322070"/>
              </a:xfrm>
              <a:prstGeom prst="rect">
                <a:avLst/>
              </a:prstGeom>
              <a:blipFill rotWithShape="1">
                <a:blip r:embed="rId3"/>
                <a:stretch>
                  <a:fillRect l="-689" t="-720" r="-689" b="-720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.16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3.14.</a:t>
                </a: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项的解释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.16</a:t>
                </a:r>
                <a:r>
                  <a:rPr lang="zh-CN" altLang="en-US" b="1"/>
                  <a:t>（项的解释）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一个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zh-CN" altLang="en-US">
                    <a:solidFill>
                      <a:schemeClr val="tx1"/>
                    </a:solidFill>
                  </a:rPr>
                  <a:t>项</a:t>
                </a:r>
                <a:r>
                  <a:rPr lang="zh-CN" altLang="en-US"/>
                  <a:t>，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𝒕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</a:rPr>
                  <a:t>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𝒕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/>
                  <a:t>归纳定义如下：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𝑉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，这里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ym typeface="+mn-ea"/>
                  </a:rPr>
                  <a:t>  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引理</a:t>
                </a:r>
                <a:r>
                  <a:rPr lang="en-US" altLang="zh-CN" b="1">
                    <a:sym typeface="+mn-ea"/>
                  </a:rPr>
                  <a:t>1</a:t>
                </a:r>
                <a:r>
                  <a:rPr lang="en-US" altLang="zh-CN" b="1">
                    <a:sym typeface="+mn-ea"/>
                  </a:rPr>
                  <a:t>.17.</a:t>
                </a:r>
                <a:r>
                  <a:rPr lang="en-US" altLang="zh-CN">
                    <a:sym typeface="+mn-ea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对项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的结构作归纳。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4114800" y="4495800"/>
                <a:ext cx="4547235" cy="16929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𝑠𝑢𝑐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5.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(⋅(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4114800" y="4495800"/>
                <a:ext cx="4547235" cy="1692910"/>
              </a:xfrm>
              <a:prstGeom prst="rect">
                <a:avLst/>
              </a:prstGeom>
              <a:blipFill rotWithShape="1">
                <a:blip r:embed="rId4"/>
                <a:stretch>
                  <a:fillRect l="-209" t="-563" r="-768" b="-563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联结词的解释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我们把联结词解释为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上的函数：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/>
              <p:nvPr>
                <p:custDataLst>
                  <p:tags r:id="rId2"/>
                </p:custDataLst>
              </p:nvPr>
            </p:nvGraphicFramePr>
            <p:xfrm>
              <a:off x="2895600" y="2514600"/>
              <a:ext cx="3145155" cy="786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385"/>
                    <a:gridCol w="1048385"/>
                    <a:gridCol w="1048385"/>
                  </a:tblGrid>
                  <a:tr h="3930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X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93065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¬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𝑋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/>
              <p:nvPr>
                <p:custDataLst>
                  <p:tags r:id="rId3"/>
                </p:custDataLst>
              </p:nvPr>
            </p:nvGraphicFramePr>
            <p:xfrm>
              <a:off x="2895600" y="2514600"/>
              <a:ext cx="3145155" cy="786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8385"/>
                    <a:gridCol w="1048385"/>
                    <a:gridCol w="1048385"/>
                  </a:tblGrid>
                  <a:tr h="393065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 i="1"/>
                            <a:t>X</a:t>
                          </a:r>
                          <a:endParaRPr lang="en-US" altLang="zh-CN" i="1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93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5"/>
                </p:custDataLst>
              </p:nvPr>
            </p:nvGraphicFramePr>
            <p:xfrm>
              <a:off x="1447800" y="4191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∧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6"/>
                </p:custDataLst>
              </p:nvPr>
            </p:nvGraphicFramePr>
            <p:xfrm>
              <a:off x="1447800" y="4191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8"/>
                </p:custDataLst>
              </p:nvPr>
            </p:nvGraphicFramePr>
            <p:xfrm>
              <a:off x="5410200" y="4572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9"/>
                </p:custDataLst>
              </p:nvPr>
            </p:nvGraphicFramePr>
            <p:xfrm>
              <a:off x="5410200" y="4572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联结词的解释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5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6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/>
              <p:nvPr>
                <p:custDataLst>
                  <p:tags r:id="rId8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→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/>
              <p:nvPr>
                <p:custDataLst>
                  <p:tags r:id="rId9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/>
              <p:nvPr>
                <p:custDataLst>
                  <p:tags r:id="rId11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/>
              <p:nvPr>
                <p:custDataLst>
                  <p:tags r:id="rId12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联结词的解释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→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/>
              <p:nvPr>
                <p:custDataLst>
                  <p:tags r:id="rId2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∨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/>
              <p:nvPr>
                <p:custDataLst>
                  <p:tags r:id="rId3"/>
                </p:custDataLst>
              </p:nvPr>
            </p:nvGraphicFramePr>
            <p:xfrm>
              <a:off x="1447800" y="19050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/>
              <p:nvPr>
                <p:custDataLst>
                  <p:tags r:id="rId5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/>
              <p:nvPr>
                <p:custDataLst>
                  <p:tags r:id="rId6"/>
                </p:custDataLst>
              </p:nvPr>
            </p:nvGraphicFramePr>
            <p:xfrm>
              <a:off x="5410200" y="22860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/>
              <p:nvPr>
                <p:custDataLst>
                  <p:tags r:id="rId8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→</m:t>
                                    </m:r>
                                  </m:sub>
                                </m:sSub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𝑿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,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𝒀</m:t>
                                </m:r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/>
              <p:nvPr>
                <p:custDataLst>
                  <p:tags r:id="rId9"/>
                </p:custDataLst>
              </p:nvPr>
            </p:nvGraphicFramePr>
            <p:xfrm>
              <a:off x="1447800" y="4648200"/>
              <a:ext cx="3489960" cy="1905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3320"/>
                    <a:gridCol w="1163320"/>
                    <a:gridCol w="116332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X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Y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0"/>
                        </a:blipFill>
                      </a:tcPr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/>
              <p:nvPr>
                <p:custDataLst>
                  <p:tags r:id="rId11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/>
              <p:nvPr>
                <p:custDataLst>
                  <p:tags r:id="rId12"/>
                </p:custDataLst>
              </p:nvPr>
            </p:nvGraphicFramePr>
            <p:xfrm>
              <a:off x="5410200" y="5029200"/>
              <a:ext cx="2590800" cy="1143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3600"/>
                    <a:gridCol w="863600"/>
                    <a:gridCol w="86360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3"/>
                        </a:blip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F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:r>
                            <a:rPr lang="en-US" altLang="zh-CN"/>
                            <a:t>T</a:t>
                          </a:r>
                          <a:endParaRPr lang="en-US" altLang="zh-CN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本框 5"/>
          <p:cNvSpPr txBox="1"/>
          <p:nvPr/>
        </p:nvSpPr>
        <p:spPr>
          <a:xfrm>
            <a:off x="5105400" y="1295400"/>
            <a:ext cx="3757295" cy="3987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 b="1"/>
              <a:t>与命题逻辑的语义是一致的</a:t>
            </a:r>
            <a:endParaRPr lang="zh-CN" altLang="en-US"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.18</a:t>
                </a:r>
                <a:r>
                  <a:rPr lang="zh-CN" altLang="en-US" b="1"/>
                  <a:t>（公式的解释）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归纳定义如下：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+mn-ea"/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若∃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命题的定义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例，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∨(((¬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)∧(¬(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))))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grpSp>
        <p:nvGrpSpPr>
          <p:cNvPr id="25" name="组合 24"/>
          <p:cNvGrpSpPr/>
          <p:nvPr/>
        </p:nvGrpSpPr>
        <p:grpSpPr>
          <a:xfrm>
            <a:off x="2514600" y="1752759"/>
            <a:ext cx="3650933" cy="3804761"/>
            <a:chOff x="9332" y="1619"/>
            <a:chExt cx="7666" cy="79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椭圆 5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∨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>
                <a:xfrm>
                  <a:off x="11592" y="1619"/>
                  <a:ext cx="888" cy="887"/>
                </a:xfrm>
                <a:prstGeom prst="ellipse">
                  <a:avLst/>
                </a:prstGeom>
                <a:blipFill rotWithShape="1">
                  <a:blip r:embed="rId4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6"/>
                  </p:custDataLst>
                </p:nvPr>
              </p:nvSpPr>
              <p:spPr>
                <a:xfrm>
                  <a:off x="15102" y="6484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9"/>
                  </p:custDataLst>
                </p:nvPr>
              </p:nvSpPr>
              <p:spPr>
                <a:xfrm>
                  <a:off x="15102" y="4863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2"/>
                  </p:custDataLst>
                </p:nvPr>
              </p:nvSpPr>
              <p:spPr>
                <a:xfrm>
                  <a:off x="13804" y="3086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∧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>
                <a:xfrm>
                  <a:off x="12350" y="4863"/>
                  <a:ext cx="888" cy="887"/>
                </a:xfrm>
                <a:prstGeom prst="ellipse">
                  <a:avLst/>
                </a:prstGeom>
                <a:blipFill rotWithShape="1">
                  <a:blip r:embed="rId7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/>
            <p:cNvSpPr/>
            <p:nvPr>
              <p:custDataLst>
                <p:tags r:id="rId15"/>
              </p:custDataLst>
            </p:nvPr>
          </p:nvSpPr>
          <p:spPr>
            <a:xfrm>
              <a:off x="9332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p</a:t>
              </a:r>
              <a:endParaRPr lang="en-US" altLang="zh-CN" sz="1500"/>
            </a:p>
          </p:txBody>
        </p:sp>
        <p:sp>
          <p:nvSpPr>
            <p:cNvPr id="12" name="椭圆 11"/>
            <p:cNvSpPr/>
            <p:nvPr>
              <p:custDataLst>
                <p:tags r:id="rId16"/>
              </p:custDataLst>
            </p:nvPr>
          </p:nvSpPr>
          <p:spPr>
            <a:xfrm>
              <a:off x="12916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q</a:t>
              </a:r>
              <a:endParaRPr lang="en-US" altLang="zh-CN" sz="1500"/>
            </a:p>
          </p:txBody>
        </p:sp>
        <p:sp>
          <p:nvSpPr>
            <p:cNvPr id="13" name="椭圆 12"/>
            <p:cNvSpPr/>
            <p:nvPr>
              <p:custDataLst>
                <p:tags r:id="rId17"/>
              </p:custDataLst>
            </p:nvPr>
          </p:nvSpPr>
          <p:spPr>
            <a:xfrm>
              <a:off x="16110" y="8721"/>
              <a:ext cx="888" cy="88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500"/>
                <a:t>r</a:t>
              </a:r>
              <a:endParaRPr lang="en-US" altLang="zh-CN" sz="1500"/>
            </a:p>
          </p:txBody>
        </p:sp>
        <p:cxnSp>
          <p:nvCxnSpPr>
            <p:cNvPr id="14" name="直接箭头连接符 13"/>
            <p:cNvCxnSpPr>
              <a:stCxn id="6" idx="3"/>
              <a:endCxn id="11" idx="0"/>
            </p:cNvCxnSpPr>
            <p:nvPr>
              <p:custDataLst>
                <p:tags r:id="rId18"/>
              </p:custDataLst>
            </p:nvPr>
          </p:nvCxnSpPr>
          <p:spPr>
            <a:xfrm flipH="1">
              <a:off x="9776" y="2376"/>
              <a:ext cx="1946" cy="634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5"/>
              <a:endCxn id="9" idx="1"/>
            </p:cNvCxnSpPr>
            <p:nvPr>
              <p:custDataLst>
                <p:tags r:id="rId19"/>
              </p:custDataLst>
            </p:nvPr>
          </p:nvCxnSpPr>
          <p:spPr>
            <a:xfrm>
              <a:off x="12350" y="2376"/>
              <a:ext cx="1584" cy="8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9" idx="3"/>
              <a:endCxn id="10" idx="7"/>
            </p:cNvCxnSpPr>
            <p:nvPr>
              <p:custDataLst>
                <p:tags r:id="rId20"/>
              </p:custDataLst>
            </p:nvPr>
          </p:nvCxnSpPr>
          <p:spPr>
            <a:xfrm flipH="1">
              <a:off x="13108" y="3843"/>
              <a:ext cx="826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3"/>
              <a:endCxn id="23" idx="0"/>
            </p:cNvCxnSpPr>
            <p:nvPr>
              <p:custDataLst>
                <p:tags r:id="rId21"/>
              </p:custDataLst>
            </p:nvPr>
          </p:nvCxnSpPr>
          <p:spPr>
            <a:xfrm flipH="1">
              <a:off x="11702" y="5620"/>
              <a:ext cx="778" cy="9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5"/>
              <a:endCxn id="13" idx="1"/>
            </p:cNvCxnSpPr>
            <p:nvPr>
              <p:custDataLst>
                <p:tags r:id="rId22"/>
              </p:custDataLst>
            </p:nvPr>
          </p:nvCxnSpPr>
          <p:spPr>
            <a:xfrm>
              <a:off x="13108" y="5620"/>
              <a:ext cx="3132" cy="3231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5"/>
              <a:endCxn id="8" idx="1"/>
            </p:cNvCxnSpPr>
            <p:nvPr>
              <p:custDataLst>
                <p:tags r:id="rId23"/>
              </p:custDataLst>
            </p:nvPr>
          </p:nvCxnSpPr>
          <p:spPr>
            <a:xfrm>
              <a:off x="14562" y="3843"/>
              <a:ext cx="670" cy="115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8" idx="4"/>
              <a:endCxn id="7" idx="0"/>
            </p:cNvCxnSpPr>
            <p:nvPr>
              <p:custDataLst>
                <p:tags r:id="rId24"/>
              </p:custDataLst>
            </p:nvPr>
          </p:nvCxnSpPr>
          <p:spPr>
            <a:xfrm>
              <a:off x="15546" y="5750"/>
              <a:ext cx="0" cy="73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3"/>
              <a:endCxn id="12" idx="7"/>
            </p:cNvCxnSpPr>
            <p:nvPr>
              <p:custDataLst>
                <p:tags r:id="rId25"/>
              </p:custDataLst>
            </p:nvPr>
          </p:nvCxnSpPr>
          <p:spPr>
            <a:xfrm flipH="1">
              <a:off x="13674" y="7241"/>
              <a:ext cx="1558" cy="16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7" idx="5"/>
              <a:endCxn id="13" idx="0"/>
            </p:cNvCxnSpPr>
            <p:nvPr>
              <p:custDataLst>
                <p:tags r:id="rId26"/>
              </p:custDataLst>
            </p:nvPr>
          </p:nvCxnSpPr>
          <p:spPr>
            <a:xfrm>
              <a:off x="15860" y="7241"/>
              <a:ext cx="694" cy="148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椭圆 2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5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</m:oMath>
                    </m:oMathPara>
                  </a14:m>
                  <a:endParaRPr lang="zh-CN" altLang="en-US" sz="1500"/>
                </a:p>
              </p:txBody>
            </p:sp>
          </mc:Choice>
          <mc:Fallback>
            <p:sp>
              <p:nvSpPr>
                <p:cNvPr id="23" name="椭圆 22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28"/>
                  </p:custDataLst>
                </p:nvPr>
              </p:nvSpPr>
              <p:spPr>
                <a:xfrm>
                  <a:off x="11258" y="6599"/>
                  <a:ext cx="888" cy="887"/>
                </a:xfrm>
                <a:prstGeom prst="ellipse">
                  <a:avLst/>
                </a:prstGeom>
                <a:blipFill rotWithShape="1">
                  <a:blip r:embed="rId10"/>
                </a:blip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23" idx="3"/>
              <a:endCxn id="11" idx="7"/>
            </p:cNvCxnSpPr>
            <p:nvPr>
              <p:custDataLst>
                <p:tags r:id="rId29"/>
              </p:custDataLst>
            </p:nvPr>
          </p:nvCxnSpPr>
          <p:spPr>
            <a:xfrm flipH="1">
              <a:off x="10090" y="7356"/>
              <a:ext cx="1298" cy="149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505200" y="2133600"/>
                <a:ext cx="30480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133600"/>
                <a:ext cx="3048000" cy="39878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765" y="3183255"/>
                <a:ext cx="1369060" cy="39878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3276600" y="2950845"/>
                <a:ext cx="140081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950845"/>
                <a:ext cx="1400810" cy="398780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4"/>
                </p:custDataLst>
              </p:nvPr>
            </p:nvSpPr>
            <p:spPr>
              <a:xfrm>
                <a:off x="5685790" y="3962400"/>
                <a:ext cx="922655" cy="398780"/>
              </a:xfrm>
              <a:prstGeom prst="rect">
                <a:avLst/>
              </a:prstGeom>
              <a:blipFill rotWithShape="1"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2819400" y="3886200"/>
                <a:ext cx="73660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(¬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7"/>
                </p:custDataLst>
              </p:nvPr>
            </p:nvSpPr>
            <p:spPr>
              <a:xfrm>
                <a:off x="2819400" y="3886200"/>
                <a:ext cx="736600" cy="398780"/>
              </a:xfrm>
              <a:prstGeom prst="rect">
                <a:avLst/>
              </a:prstGeom>
              <a:blipFill rotWithShape="1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.18</a:t>
                </a:r>
                <a:r>
                  <a:rPr lang="zh-CN" altLang="en-US" b="1"/>
                  <a:t>（公式的解释）</a:t>
                </a:r>
                <a:r>
                  <a:rPr lang="en-US" altLang="zh-CN" b="1"/>
                  <a:t>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sym typeface="+mn-ea"/>
                  </a:rPr>
                  <a:t>-</a:t>
                </a:r>
                <a:r>
                  <a:rPr lang="zh-CN" altLang="en-US">
                    <a:sym typeface="+mn-ea"/>
                  </a:rPr>
                  <a:t>模型，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ym typeface="+mn-ea"/>
                  </a:rPr>
                  <a:t>为公式，</a:t>
                </a:r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𝑨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sym typeface="+mn-ea"/>
                  </a:rPr>
                  <a:t>的解释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𝑨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accent5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𝝈</m:t>
                            </m:r>
                          </m:e>
                        </m:d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归纳定义如下：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solidFill>
                      <a:schemeClr val="tx1"/>
                    </a:solidFill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,...,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d>
                              <m:dPr>
                                <m:begChr m:val="〈"/>
                                <m:endChr m:val="〉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,...,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  <a:sym typeface="+mn-ea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𝑀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≐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charset="0"/>
                                        <a:cs typeface="Cambria Math" panose="02040503050406030204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charset="0"/>
                                    <a:cs typeface="Cambria Math" panose="02040503050406030204" charset="0"/>
                                    <a:sym typeface="+mn-ea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latin typeface="+mn-ea"/>
                  <a:cs typeface="+mn-lt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¬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(∀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对∀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cs typeface="+mn-lt"/>
                    <a:sym typeface="+mn-ea"/>
                  </a:rPr>
                  <a:t> 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(6)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(∃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若∃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𝑎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[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:=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𝑎</m:t>
                                    </m:r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]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  否则.                                     </m:t>
                            </m:r>
                          </m:e>
                        </m:eqArr>
                      </m:e>
                    </m:d>
                  </m:oMath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50635" y="3733800"/>
                <a:ext cx="2717165" cy="6451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l"/>
                <a:r>
                  <a:rPr lang="zh-CN" altLang="en-US" sz="1800"/>
                  <a:t>变元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zh-CN" altLang="en-US" sz="1800"/>
                  <a:t>的赋值为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</m:oMath>
                </a14:m>
                <a:r>
                  <a:rPr lang="zh-CN" altLang="en-US" sz="1800"/>
                  <a:t>，</a:t>
                </a:r>
                <a:endParaRPr lang="zh-CN" altLang="en-US" sz="1800"/>
              </a:p>
              <a:p>
                <a:pPr algn="l"/>
                <a:r>
                  <a:rPr lang="zh-CN" altLang="en-US" sz="1800"/>
                  <a:t>其它变元的赋值不变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35" y="3733800"/>
                <a:ext cx="2717165" cy="645160"/>
              </a:xfrm>
              <a:prstGeom prst="rect">
                <a:avLst/>
              </a:prstGeom>
              <a:blipFill rotWithShape="1">
                <a:blip r:embed="rId2"/>
                <a:stretch>
                  <a:fillRect l="-351" t="-1476" r="-351" b="-1476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stCxn id="6" idx="1"/>
          </p:cNvCxnSpPr>
          <p:nvPr/>
        </p:nvCxnSpPr>
        <p:spPr>
          <a:xfrm flipH="1">
            <a:off x="5943600" y="4056380"/>
            <a:ext cx="407035" cy="5156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6" idx="1"/>
          </p:cNvCxnSpPr>
          <p:nvPr/>
        </p:nvCxnSpPr>
        <p:spPr>
          <a:xfrm flipH="1">
            <a:off x="5943600" y="4056380"/>
            <a:ext cx="407035" cy="13538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1</a:t>
                </a:r>
                <a:r>
                  <a:rPr lang="en-US" altLang="zh-CN" b="1"/>
                  <a:t>.19.</a:t>
                </a:r>
                <a:r>
                  <a:rPr lang="en-US" altLang="zh-CN"/>
                  <a:t>  </a:t>
                </a:r>
                <a:r>
                  <a:rPr lang="zh-CN" altLang="en-US"/>
                  <a:t>对任何公式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𝐁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}。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对公式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/>
                  <a:t>的结构作归纳。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    否则.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    否则.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209" t="-2389" r="-209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3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(∀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+(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charset="0"/>
                                          <a:cs typeface="Cambria Math" panose="02040503050406030204" charset="0"/>
                                          <a:sym typeface="+mn-ea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𝑁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[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charset="0"/>
                                                  <a:cs typeface="Cambria Math" panose="02040503050406030204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:=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]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&lt;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charset="0"/>
                                      <a:cs typeface="Cambria Math" panose="02040503050406030204" charset="0"/>
                                      <a:sym typeface="+mn-ea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    否则.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485765"/>
                <a:ext cx="4563745" cy="398780"/>
              </a:xfrm>
              <a:prstGeom prst="rect">
                <a:avLst/>
              </a:prstGeom>
              <a:blipFill rotWithShape="1">
                <a:blip r:embed="rId2"/>
                <a:stretch>
                  <a:fillRect l="-209" t="-2389" r="-209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447800" y="6019800"/>
                <a:ext cx="6703695" cy="72771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)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:=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𝑎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d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])(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5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447800" y="6019800"/>
                <a:ext cx="6703695" cy="727710"/>
              </a:xfrm>
              <a:prstGeom prst="rect">
                <a:avLst/>
              </a:prstGeom>
              <a:blipFill rotWithShape="1">
                <a:blip r:embed="rId5"/>
                <a:stretch>
                  <a:fillRect l="-142" t="-1309" r="-142" b="-130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6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公式的解释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0" indent="0">
                  <a:buNone/>
                </a:pPr>
                <a:r>
                  <a:rPr lang="zh-CN" altLang="en-US"/>
                  <a:t>例，对于上面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𝒜</m:t>
                    </m:r>
                  </m:oMath>
                </a14:m>
                <a:r>
                  <a:rPr lang="zh-CN" altLang="en-US"/>
                  <a:t>的模型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r>
                  <a:rPr lang="zh-CN" altLang="en-US">
                    <a:cs typeface="+mn-lt"/>
                  </a:rPr>
                  <a:t> </a:t>
                </a:r>
                <a:r>
                  <a:rPr lang="en-US" altLang="zh-CN">
                    <a:cs typeface="+mn-lt"/>
                  </a:rPr>
                  <a:t>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𝑇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对∀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𝑎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𝑁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(&lt;(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,+(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)))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:=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;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𝐹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,      否则.                                                                        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其中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(&lt;(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,+(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)))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:=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5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;</m:t>
                            </m:r>
                          </m: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𝐹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,    否则.  </m:t>
                            </m:r>
                          </m:e>
                        </m:eqArr>
                      </m:e>
                    </m:d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791200" y="1981200"/>
                <a:ext cx="3048000" cy="398780"/>
              </a:xfrm>
              <a:prstGeom prst="rect">
                <a:avLst/>
              </a:prstGeom>
              <a:blipFill rotWithShape="1">
                <a:blip r:embed="rId4"/>
                <a:stretch>
                  <a:fillRect l="-312" t="-2389" r="-312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.20.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.20.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74" b="-13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blipFill rotWithShape="1">
                <a:blip r:embed="rId5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命题的语义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语法：符号表达式的形式结构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语义：符号和符号表达式的涵义（给符号以某种解释）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可满足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.20.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𝑇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都有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(4)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(5)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可满足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指存在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(6)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指对任何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上的赋值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都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981200"/>
                <a:ext cx="3048000" cy="400050"/>
              </a:xfrm>
              <a:prstGeom prst="rect">
                <a:avLst/>
              </a:prstGeom>
              <a:blipFill rotWithShape="1">
                <a:blip r:embed="rId2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4648200" y="5715000"/>
                <a:ext cx="358775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4648200" y="5715000"/>
                <a:ext cx="3587750" cy="400050"/>
              </a:xfrm>
              <a:prstGeom prst="rect">
                <a:avLst/>
              </a:prstGeom>
              <a:blipFill rotWithShape="1">
                <a:blip r:embed="rId5"/>
                <a:stretch>
                  <a:fillRect l="-265" t="-2381" r="-265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</m:e>
                        </m:d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6043295" y="3124200"/>
                <a:ext cx="3048000" cy="400050"/>
              </a:xfrm>
              <a:prstGeom prst="rect">
                <a:avLst/>
              </a:prstGeom>
              <a:blipFill rotWithShape="1">
                <a:blip r:embed="rId8"/>
                <a:stretch>
                  <a:fillRect l="-312" t="-2381" r="-312" b="-238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4648200" y="6248400"/>
                <a:ext cx="3194050" cy="39878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4648200" y="6248400"/>
                <a:ext cx="3194050" cy="398780"/>
              </a:xfrm>
              <a:prstGeom prst="rect">
                <a:avLst/>
              </a:prstGeom>
              <a:blipFill rotWithShape="1">
                <a:blip r:embed="rId11"/>
                <a:stretch>
                  <a:fillRect l="-298" t="-2389" r="-298" b="-2389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永真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.21.</a:t>
                </a:r>
                <a:r>
                  <a:rPr lang="en-US" altLang="zh-CN"/>
                  <a:t>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永真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 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永真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语义结论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1</a:t>
                </a:r>
                <a:r>
                  <a:rPr lang="en-US" altLang="zh-CN" b="1"/>
                  <a:t>.22.</a:t>
                </a:r>
                <a:r>
                  <a:rPr lang="en-US" altLang="zh-CN"/>
                  <a:t>  </a:t>
                </a:r>
                <a:r>
                  <a:rPr lang="zh-CN" altLang="en-US"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为一阶语言，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公式，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zh-CN" altLang="en-US">
                    <a:latin typeface="+mn-ea"/>
                    <a:cs typeface="Cambria Math" panose="02040503050406030204" charset="0"/>
                    <a:sym typeface="+mn-ea"/>
                  </a:rPr>
                  <a:t>的公式集，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-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模型。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b="1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语义结论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，指对于任何模型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⊭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表示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不成立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636905" lvl="1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即存在模型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⊭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∅⊨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iff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永真，即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𝐴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TABLE_BEAUTIFY" val="smartTable{cb37f462-b465-4b1b-ae8b-7d7584c1d9e0}"/>
  <p:tag name="TABLE_ENDDRAG_ORIGIN_RECT" val="247*61"/>
  <p:tag name="TABLE_ENDDRAG_RECT" val="167*198*247*61"/>
</p:tagLst>
</file>

<file path=ppt/tags/tag101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102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103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104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105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106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107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108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109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111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112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113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114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</p:tagLst>
</file>

<file path=ppt/tags/tag115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116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</p:tagLst>
</file>

<file path=ppt/tags/tag117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118.xml><?xml version="1.0" encoding="utf-8"?>
<p:tagLst xmlns:p="http://schemas.openxmlformats.org/presentationml/2006/main">
  <p:tag name="KSO_WM_UNIT_TABLE_BEAUTIFY" val="smartTable{a8f5c2ad-3925-446d-b3e4-75550e60fcea}"/>
  <p:tag name="TABLE_ENDDRAG_ORIGIN_RECT" val="274*150"/>
  <p:tag name="TABLE_ENDDRAG_RECT" val="108*195*274*150"/>
  <p:tag name="KSO_WM_BEAUTIFY_FLAG" val=""/>
</p:tagLst>
</file>

<file path=ppt/tags/tag119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TABLE_BEAUTIFY" val="smartTable{fc43f280-903c-49a2-8f29-64c3aba5473b}"/>
  <p:tag name="TABLE_ENDDRAG_ORIGIN_RECT" val="203*90"/>
  <p:tag name="TABLE_ENDDRAG_RECT" val="426*360*204*90"/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TABLE_BEAUTIFY" val="smartTable{f24734bc-5dbb-41a5-a4e6-f0b75a243b0f}"/>
  <p:tag name="TABLE_ENDDRAG_ORIGIN_RECT" val="472*150"/>
  <p:tag name="TABLE_ENDDRAG_RECT" val="145*324*472*150"/>
</p:tagLst>
</file>

<file path=ppt/tags/tag31.xml><?xml version="1.0" encoding="utf-8"?>
<p:tagLst xmlns:p="http://schemas.openxmlformats.org/presentationml/2006/main">
  <p:tag name="KSO_WM_UNIT_TABLE_BEAUTIFY" val="smartTable{f24734bc-5dbb-41a5-a4e6-f0b75a243b0f}"/>
  <p:tag name="TABLE_ENDDRAG_ORIGIN_RECT" val="472*150"/>
  <p:tag name="TABLE_ENDDRAG_RECT" val="145*324*472*150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UNIT_TABLE_BEAUTIFY" val="smartTable{cb37f462-b465-4b1b-ae8b-7d7584c1d9e0}"/>
  <p:tag name="TABLE_ENDDRAG_ORIGIN_RECT" val="247*61"/>
  <p:tag name="TABLE_ENDDRAG_RECT" val="167*198*247*61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20986</Words>
  <Application>WPS 演示</Application>
  <PresentationFormat>全屏显示(4:3)</PresentationFormat>
  <Paragraphs>1758</Paragraphs>
  <Slides>92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5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Wingdings</vt:lpstr>
      <vt:lpstr>MS Mincho</vt:lpstr>
      <vt:lpstr>Segoe Print</vt:lpstr>
      <vt:lpstr>Network</vt:lpstr>
      <vt:lpstr>命题逻辑（一）</vt:lpstr>
      <vt:lpstr>课程信息</vt:lpstr>
      <vt:lpstr>预备知识</vt:lpstr>
      <vt:lpstr>字母表</vt:lpstr>
      <vt:lpstr>命题公式</vt:lpstr>
      <vt:lpstr>命题公式</vt:lpstr>
      <vt:lpstr>命题的定义</vt:lpstr>
      <vt:lpstr>命题的定义</vt:lpstr>
      <vt:lpstr>命题的语义</vt:lpstr>
      <vt:lpstr>命题的语义</vt:lpstr>
      <vt:lpstr>联结词定义的布尔函数</vt:lpstr>
      <vt:lpstr>命题的语义</vt:lpstr>
      <vt:lpstr>命题的语义</vt:lpstr>
      <vt:lpstr>命题的语义</vt:lpstr>
      <vt:lpstr>命题的语义</vt:lpstr>
      <vt:lpstr>命题的语义</vt:lpstr>
      <vt:lpstr>命题的语义</vt:lpstr>
      <vt:lpstr>可满足性</vt:lpstr>
      <vt:lpstr>元语言</vt:lpstr>
      <vt:lpstr>永真式</vt:lpstr>
      <vt:lpstr>语义结论</vt:lpstr>
      <vt:lpstr>逻辑等价</vt:lpstr>
      <vt:lpstr>等值替换</vt:lpstr>
      <vt:lpstr>等值替换</vt:lpstr>
      <vt:lpstr>等值替换</vt:lpstr>
      <vt:lpstr>等值替换</vt:lpstr>
      <vt:lpstr>析取范式-合取范式</vt:lpstr>
      <vt:lpstr>析取范式-合取范式</vt:lpstr>
      <vt:lpstr>析取范式-合取范式</vt:lpstr>
      <vt:lpstr>析取范式-合取范式</vt:lpstr>
      <vt:lpstr>析取范式-合取范式</vt:lpstr>
      <vt:lpstr>析取范式-合取范式</vt:lpstr>
      <vt:lpstr>析取范式-合取范式</vt:lpstr>
      <vt:lpstr>预备知识-命题逻辑</vt:lpstr>
      <vt:lpstr>例子</vt:lpstr>
      <vt:lpstr>例子</vt:lpstr>
      <vt:lpstr>一阶逻辑语言的字母表</vt:lpstr>
      <vt:lpstr>一阶逻辑语言的字母表</vt:lpstr>
      <vt:lpstr>一阶逻辑语言的字母表</vt:lpstr>
      <vt:lpstr>一阶逻辑语言的字母表</vt:lpstr>
      <vt:lpstr>一阶逻辑语言的字母表</vt:lpstr>
      <vt:lpstr>一阶逻辑语言的字母表</vt:lpstr>
      <vt:lpstr>字母表的一些说明</vt:lpstr>
      <vt:lpstr>字母表的一些说明</vt:lpstr>
      <vt:lpstr>字母表的一些说明</vt:lpstr>
      <vt:lpstr>字母表的一些说明</vt:lpstr>
      <vt:lpstr>字母表的一些说明</vt:lpstr>
      <vt:lpstr>项（term）</vt:lpstr>
      <vt:lpstr>公式（formula）</vt:lpstr>
      <vt:lpstr>公式（formula）</vt:lpstr>
      <vt:lpstr>公式（formula）</vt:lpstr>
      <vt:lpstr>公式（formula）</vt:lpstr>
      <vt:lpstr>PowerPoint 演示文稿</vt:lpstr>
      <vt:lpstr>PowerPoint 演示文稿</vt:lpstr>
      <vt:lpstr>PowerPoint 演示文稿</vt:lpstr>
      <vt:lpstr>例子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结构（Structure）</vt:lpstr>
      <vt:lpstr>赋值与模型</vt:lpstr>
      <vt:lpstr>赋值与模型</vt:lpstr>
      <vt:lpstr>赋值与模型</vt:lpstr>
      <vt:lpstr>项的解释</vt:lpstr>
      <vt:lpstr>项的解释</vt:lpstr>
      <vt:lpstr>项的解释</vt:lpstr>
      <vt:lpstr>项的解释</vt:lpstr>
      <vt:lpstr>项的解释</vt:lpstr>
      <vt:lpstr>项的解释</vt:lpstr>
      <vt:lpstr>联结词的解释</vt:lpstr>
      <vt:lpstr>联结词的解释</vt:lpstr>
      <vt:lpstr>联结词的解释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公式的解释</vt:lpstr>
      <vt:lpstr>可满足</vt:lpstr>
      <vt:lpstr>可满足</vt:lpstr>
      <vt:lpstr>可满足</vt:lpstr>
      <vt:lpstr>永真</vt:lpstr>
      <vt:lpstr>语义结论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1381</cp:revision>
  <cp:lastPrinted>2022-02-24T19:07:00Z</cp:lastPrinted>
  <dcterms:created xsi:type="dcterms:W3CDTF">2013-09-08T03:04:00Z</dcterms:created>
  <dcterms:modified xsi:type="dcterms:W3CDTF">2023-09-18T05:11:46Z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2052-12.1.0.15398</vt:lpwstr>
  </property>
</Properties>
</file>