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1"/>
  </p:handoutMasterIdLst>
  <p:sldIdLst>
    <p:sldId id="256" r:id="rId3"/>
    <p:sldId id="466" r:id="rId5"/>
    <p:sldId id="545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576" r:id="rId17"/>
    <p:sldId id="577" r:id="rId18"/>
    <p:sldId id="477" r:id="rId19"/>
    <p:sldId id="478" r:id="rId20"/>
    <p:sldId id="559" r:id="rId21"/>
    <p:sldId id="561" r:id="rId22"/>
    <p:sldId id="490" r:id="rId23"/>
    <p:sldId id="491" r:id="rId24"/>
    <p:sldId id="492" r:id="rId25"/>
    <p:sldId id="526" r:id="rId26"/>
    <p:sldId id="493" r:id="rId27"/>
    <p:sldId id="527" r:id="rId28"/>
    <p:sldId id="494" r:id="rId29"/>
    <p:sldId id="528" r:id="rId30"/>
    <p:sldId id="499" r:id="rId31"/>
    <p:sldId id="496" r:id="rId32"/>
    <p:sldId id="483" r:id="rId33"/>
    <p:sldId id="562" r:id="rId34"/>
    <p:sldId id="563" r:id="rId35"/>
    <p:sldId id="565" r:id="rId36"/>
    <p:sldId id="566" r:id="rId37"/>
    <p:sldId id="506" r:id="rId38"/>
    <p:sldId id="507" r:id="rId39"/>
    <p:sldId id="573" r:id="rId40"/>
    <p:sldId id="509" r:id="rId41"/>
    <p:sldId id="521" r:id="rId42"/>
    <p:sldId id="698" r:id="rId43"/>
    <p:sldId id="567" r:id="rId44"/>
    <p:sldId id="568" r:id="rId45"/>
    <p:sldId id="569" r:id="rId46"/>
    <p:sldId id="574" r:id="rId47"/>
    <p:sldId id="575" r:id="rId48"/>
    <p:sldId id="524" r:id="rId49"/>
    <p:sldId id="525" r:id="rId50"/>
    <p:sldId id="513" r:id="rId51"/>
    <p:sldId id="508" r:id="rId52"/>
    <p:sldId id="518" r:id="rId53"/>
    <p:sldId id="517" r:id="rId54"/>
    <p:sldId id="516" r:id="rId55"/>
    <p:sldId id="663" r:id="rId56"/>
    <p:sldId id="519" r:id="rId57"/>
    <p:sldId id="520" r:id="rId58"/>
    <p:sldId id="510" r:id="rId59"/>
    <p:sldId id="511" r:id="rId60"/>
    <p:sldId id="512" r:id="rId61"/>
    <p:sldId id="514" r:id="rId62"/>
    <p:sldId id="515" r:id="rId63"/>
    <p:sldId id="529" r:id="rId64"/>
    <p:sldId id="530" r:id="rId65"/>
    <p:sldId id="531" r:id="rId66"/>
    <p:sldId id="532" r:id="rId67"/>
    <p:sldId id="533" r:id="rId68"/>
    <p:sldId id="536" r:id="rId69"/>
    <p:sldId id="534" r:id="rId70"/>
    <p:sldId id="535" r:id="rId71"/>
    <p:sldId id="542" r:id="rId72"/>
    <p:sldId id="543" r:id="rId73"/>
    <p:sldId id="538" r:id="rId74"/>
    <p:sldId id="544" r:id="rId75"/>
    <p:sldId id="539" r:id="rId76"/>
    <p:sldId id="540" r:id="rId77"/>
    <p:sldId id="541" r:id="rId78"/>
    <p:sldId id="552" r:id="rId79"/>
    <p:sldId id="553" r:id="rId80"/>
    <p:sldId id="546" r:id="rId81"/>
    <p:sldId id="547" r:id="rId82"/>
    <p:sldId id="549" r:id="rId83"/>
    <p:sldId id="550" r:id="rId84"/>
    <p:sldId id="554" r:id="rId85"/>
    <p:sldId id="555" r:id="rId86"/>
    <p:sldId id="556" r:id="rId87"/>
    <p:sldId id="557" r:id="rId88"/>
    <p:sldId id="558" r:id="rId89"/>
    <p:sldId id="551" r:id="rId90"/>
  </p:sldIdLst>
  <p:sldSz cx="9144000" cy="6858000" type="screen4x3"/>
  <p:notesSz cx="9928225" cy="6797675"/>
  <p:custDataLst>
    <p:tags r:id="rId9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156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必要条件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必要条件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../media/image34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33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40.png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image" Target="../media/image39.png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tags" Target="../tags/tag16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5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image" Target="../media/image35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../media/image34.png"/><Relationship Id="rId6" Type="http://schemas.openxmlformats.org/officeDocument/2006/relationships/tags" Target="../tags/tag47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63.png"/><Relationship Id="rId55" Type="http://schemas.openxmlformats.org/officeDocument/2006/relationships/tags" Target="../tags/tag86.xml"/><Relationship Id="rId54" Type="http://schemas.openxmlformats.org/officeDocument/2006/relationships/tags" Target="../tags/tag85.xml"/><Relationship Id="rId53" Type="http://schemas.openxmlformats.org/officeDocument/2006/relationships/image" Target="../media/image62.png"/><Relationship Id="rId52" Type="http://schemas.openxmlformats.org/officeDocument/2006/relationships/tags" Target="../tags/tag84.xml"/><Relationship Id="rId51" Type="http://schemas.openxmlformats.org/officeDocument/2006/relationships/tags" Target="../tags/tag83.xml"/><Relationship Id="rId50" Type="http://schemas.openxmlformats.org/officeDocument/2006/relationships/image" Target="../media/image61.png"/><Relationship Id="rId5" Type="http://schemas.openxmlformats.org/officeDocument/2006/relationships/tags" Target="../tags/tag46.xml"/><Relationship Id="rId49" Type="http://schemas.openxmlformats.org/officeDocument/2006/relationships/tags" Target="../tags/tag82.xml"/><Relationship Id="rId48" Type="http://schemas.openxmlformats.org/officeDocument/2006/relationships/tags" Target="../tags/tag81.xml"/><Relationship Id="rId47" Type="http://schemas.openxmlformats.org/officeDocument/2006/relationships/image" Target="../media/image60.png"/><Relationship Id="rId46" Type="http://schemas.openxmlformats.org/officeDocument/2006/relationships/tags" Target="../tags/tag80.xml"/><Relationship Id="rId45" Type="http://schemas.openxmlformats.org/officeDocument/2006/relationships/tags" Target="../tags/tag79.xml"/><Relationship Id="rId44" Type="http://schemas.openxmlformats.org/officeDocument/2006/relationships/image" Target="../media/image59.png"/><Relationship Id="rId43" Type="http://schemas.openxmlformats.org/officeDocument/2006/relationships/tags" Target="../tags/tag78.xml"/><Relationship Id="rId42" Type="http://schemas.openxmlformats.org/officeDocument/2006/relationships/tags" Target="../tags/tag77.xml"/><Relationship Id="rId41" Type="http://schemas.openxmlformats.org/officeDocument/2006/relationships/image" Target="../media/image58.png"/><Relationship Id="rId40" Type="http://schemas.openxmlformats.org/officeDocument/2006/relationships/tags" Target="../tags/tag76.xml"/><Relationship Id="rId4" Type="http://schemas.openxmlformats.org/officeDocument/2006/relationships/image" Target="../media/image33.png"/><Relationship Id="rId39" Type="http://schemas.openxmlformats.org/officeDocument/2006/relationships/tags" Target="../tags/tag75.xml"/><Relationship Id="rId38" Type="http://schemas.openxmlformats.org/officeDocument/2006/relationships/image" Target="../media/image57.png"/><Relationship Id="rId37" Type="http://schemas.openxmlformats.org/officeDocument/2006/relationships/tags" Target="../tags/tag74.xml"/><Relationship Id="rId36" Type="http://schemas.openxmlformats.org/officeDocument/2006/relationships/tags" Target="../tags/tag73.xml"/><Relationship Id="rId35" Type="http://schemas.openxmlformats.org/officeDocument/2006/relationships/image" Target="../media/image56.png"/><Relationship Id="rId34" Type="http://schemas.openxmlformats.org/officeDocument/2006/relationships/tags" Target="../tags/tag72.xml"/><Relationship Id="rId33" Type="http://schemas.openxmlformats.org/officeDocument/2006/relationships/tags" Target="../tags/tag71.xml"/><Relationship Id="rId32" Type="http://schemas.openxmlformats.org/officeDocument/2006/relationships/image" Target="../media/image55.png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5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4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35.png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tags" Target="../tags/tag87.xml"/><Relationship Id="rId1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69.png"/><Relationship Id="rId2" Type="http://schemas.openxmlformats.org/officeDocument/2006/relationships/tags" Target="../tags/tag8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69.png"/><Relationship Id="rId2" Type="http://schemas.openxmlformats.org/officeDocument/2006/relationships/tags" Target="../tags/tag94.xml"/><Relationship Id="rId1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69.png"/><Relationship Id="rId2" Type="http://schemas.openxmlformats.org/officeDocument/2006/relationships/tags" Target="../tags/tag9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1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69.png"/><Relationship Id="rId2" Type="http://schemas.openxmlformats.org/officeDocument/2006/relationships/tags" Target="../tags/tag10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7.png"/><Relationship Id="rId1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image" Target="../media/image34.png"/><Relationship Id="rId6" Type="http://schemas.openxmlformats.org/officeDocument/2006/relationships/tags" Target="../tags/tag113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63.png"/><Relationship Id="rId55" Type="http://schemas.openxmlformats.org/officeDocument/2006/relationships/tags" Target="../tags/tag152.xml"/><Relationship Id="rId54" Type="http://schemas.openxmlformats.org/officeDocument/2006/relationships/tags" Target="../tags/tag151.xml"/><Relationship Id="rId53" Type="http://schemas.openxmlformats.org/officeDocument/2006/relationships/image" Target="../media/image62.png"/><Relationship Id="rId52" Type="http://schemas.openxmlformats.org/officeDocument/2006/relationships/tags" Target="../tags/tag150.xml"/><Relationship Id="rId51" Type="http://schemas.openxmlformats.org/officeDocument/2006/relationships/tags" Target="../tags/tag149.xml"/><Relationship Id="rId50" Type="http://schemas.openxmlformats.org/officeDocument/2006/relationships/image" Target="../media/image61.png"/><Relationship Id="rId5" Type="http://schemas.openxmlformats.org/officeDocument/2006/relationships/tags" Target="../tags/tag112.xml"/><Relationship Id="rId49" Type="http://schemas.openxmlformats.org/officeDocument/2006/relationships/tags" Target="../tags/tag148.xml"/><Relationship Id="rId48" Type="http://schemas.openxmlformats.org/officeDocument/2006/relationships/tags" Target="../tags/tag147.xml"/><Relationship Id="rId47" Type="http://schemas.openxmlformats.org/officeDocument/2006/relationships/image" Target="../media/image60.png"/><Relationship Id="rId46" Type="http://schemas.openxmlformats.org/officeDocument/2006/relationships/tags" Target="../tags/tag146.xml"/><Relationship Id="rId45" Type="http://schemas.openxmlformats.org/officeDocument/2006/relationships/tags" Target="../tags/tag145.xml"/><Relationship Id="rId44" Type="http://schemas.openxmlformats.org/officeDocument/2006/relationships/image" Target="../media/image59.png"/><Relationship Id="rId43" Type="http://schemas.openxmlformats.org/officeDocument/2006/relationships/tags" Target="../tags/tag144.xml"/><Relationship Id="rId42" Type="http://schemas.openxmlformats.org/officeDocument/2006/relationships/tags" Target="../tags/tag143.xml"/><Relationship Id="rId41" Type="http://schemas.openxmlformats.org/officeDocument/2006/relationships/image" Target="../media/image58.png"/><Relationship Id="rId40" Type="http://schemas.openxmlformats.org/officeDocument/2006/relationships/tags" Target="../tags/tag142.xml"/><Relationship Id="rId4" Type="http://schemas.openxmlformats.org/officeDocument/2006/relationships/image" Target="../media/image33.png"/><Relationship Id="rId39" Type="http://schemas.openxmlformats.org/officeDocument/2006/relationships/tags" Target="../tags/tag141.xml"/><Relationship Id="rId38" Type="http://schemas.openxmlformats.org/officeDocument/2006/relationships/image" Target="../media/image57.png"/><Relationship Id="rId37" Type="http://schemas.openxmlformats.org/officeDocument/2006/relationships/tags" Target="../tags/tag140.xml"/><Relationship Id="rId36" Type="http://schemas.openxmlformats.org/officeDocument/2006/relationships/tags" Target="../tags/tag139.xml"/><Relationship Id="rId35" Type="http://schemas.openxmlformats.org/officeDocument/2006/relationships/image" Target="../media/image56.png"/><Relationship Id="rId34" Type="http://schemas.openxmlformats.org/officeDocument/2006/relationships/tags" Target="../tags/tag138.xml"/><Relationship Id="rId33" Type="http://schemas.openxmlformats.org/officeDocument/2006/relationships/tags" Target="../tags/tag137.xml"/><Relationship Id="rId32" Type="http://schemas.openxmlformats.org/officeDocument/2006/relationships/image" Target="../media/image55.png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11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10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image" Target="../media/image35.png"/><Relationship Id="rId1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命题逻辑（一）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合取联结词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为两个命题，复合命题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且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合取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合取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称为合取联结词。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∧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146800" y="3547110"/>
                <a:ext cx="216344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均为真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3547110"/>
                <a:ext cx="216344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析取联结词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1.3.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为两个命题，复合命题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或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析取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析取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称为析取联结词。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48400" y="3581400"/>
                <a:ext cx="208153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中至少一个为真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2081530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或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异或</a:t>
            </a:r>
            <a:r>
              <a:rPr lang="en-US" altLang="zh-CN"/>
              <a:t>”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日常用语中</a:t>
                </a:r>
                <a:r>
                  <a:rPr lang="en-US" altLang="zh-CN"/>
                  <a:t>“</a:t>
                </a:r>
                <a:r>
                  <a:rPr lang="zh-CN" altLang="en-US"/>
                  <a:t>或</a:t>
                </a:r>
                <a:r>
                  <a:rPr lang="en-US" altLang="zh-CN"/>
                  <a:t>”</a:t>
                </a:r>
                <a:r>
                  <a:rPr lang="zh-CN" altLang="en-US"/>
                  <a:t>有两种含义，如：</a:t>
                </a:r>
                <a:endParaRPr lang="zh-CN" altLang="en-US"/>
              </a:p>
              <a:p>
                <a:pPr lvl="1"/>
                <a:r>
                  <a:rPr lang="zh-CN" altLang="en-US"/>
                  <a:t>下周在一食堂或二食堂吃饭；</a:t>
                </a:r>
                <a:endParaRPr lang="zh-CN" altLang="en-US"/>
              </a:p>
              <a:p>
                <a:pPr lvl="1"/>
                <a:r>
                  <a:rPr lang="zh-CN" altLang="en-US"/>
                  <a:t>下一餐在一食堂或二食堂吃。</a:t>
                </a:r>
                <a:endParaRPr lang="zh-CN" altLang="en-US"/>
              </a:p>
              <a:p>
                <a:r>
                  <a:rPr lang="zh-CN" altLang="en-US"/>
                  <a:t>当构成它们的简单命题均为真时，前者为真，后者为假。</a:t>
                </a:r>
                <a:endParaRPr lang="zh-CN" altLang="en-US"/>
              </a:p>
              <a:p>
                <a:r>
                  <a:rPr lang="zh-CN" altLang="en-US"/>
                  <a:t>前者称为</a:t>
                </a:r>
                <a:r>
                  <a:rPr lang="en-US" altLang="zh-CN"/>
                  <a:t>“</a:t>
                </a:r>
                <a:r>
                  <a:rPr lang="zh-CN" altLang="en-US"/>
                  <a:t>相容或</a:t>
                </a:r>
                <a:r>
                  <a:rPr lang="en-US" altLang="zh-CN"/>
                  <a:t>”</a:t>
                </a:r>
                <a:r>
                  <a:rPr lang="zh-CN" altLang="en-US"/>
                  <a:t>，即析取；后者称为</a:t>
                </a:r>
                <a:r>
                  <a:rPr lang="en-US" altLang="zh-CN"/>
                  <a:t>“</a:t>
                </a:r>
                <a:r>
                  <a:rPr lang="zh-CN" altLang="en-US"/>
                  <a:t>相异或</a:t>
                </a:r>
                <a:r>
                  <a:rPr lang="en-US" altLang="zh-CN"/>
                  <a:t>”</a:t>
                </a:r>
                <a:r>
                  <a:rPr lang="zh-CN" altLang="en-US"/>
                  <a:t>，也称异或</a:t>
                </a:r>
                <a:r>
                  <a:rPr lang="en-US" altLang="zh-CN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9471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⨁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9471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蕴含联结词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1.4.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为命题，复合命题</a:t>
                </a:r>
                <a:r>
                  <a:rPr lang="en-US" altLang="zh-CN"/>
                  <a:t>“</a:t>
                </a:r>
                <a:r>
                  <a:rPr lang="zh-CN" altLang="en-US"/>
                  <a:t>如果</a:t>
                </a:r>
                <a:r>
                  <a:rPr lang="en-US" altLang="zh-CN"/>
                  <a:t>p</a:t>
                </a:r>
                <a:r>
                  <a:rPr lang="zh-CN" altLang="en-US"/>
                  <a:t>，则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对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蕴含式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蕴含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为此蕴含式的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前件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称为蕴含联结词。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03156" y="3964305"/>
                <a:ext cx="2490311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56" y="3964305"/>
                <a:ext cx="2490311" cy="645160"/>
              </a:xfrm>
              <a:prstGeom prst="rect">
                <a:avLst/>
              </a:prstGeom>
              <a:blipFill rotWithShape="1">
                <a:blip r:embed="rId5"/>
                <a:stretch>
                  <a:fillRect l="-19" r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蕴含联结词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日常用语中</a:t>
            </a:r>
            <a:r>
              <a:rPr lang="en-US" altLang="zh-CN"/>
              <a:t>“</a:t>
            </a:r>
            <a:r>
              <a:rPr lang="zh-CN" altLang="en-US"/>
              <a:t>如果</a:t>
            </a:r>
            <a:r>
              <a:rPr lang="en-US" altLang="zh-CN"/>
              <a:t>…</a:t>
            </a:r>
            <a:r>
              <a:rPr lang="zh-CN" altLang="en-US"/>
              <a:t>那么</a:t>
            </a:r>
            <a:r>
              <a:rPr lang="en-US" altLang="zh-CN"/>
              <a:t>…”</a:t>
            </a:r>
            <a:r>
              <a:rPr lang="zh-CN" altLang="en-US"/>
              <a:t>有时指它们所联结的两个命题之间的某种关系，可能具有很多涵义，不在我们所讨论的范围内。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如果他来，那么太阳从西边升起了。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人们可能会觉得，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为假的时候，</a:t>
            </a:r>
            <a:r>
              <a:rPr lang="en-US" altLang="zh-CN">
                <a:sym typeface="+mn-ea"/>
              </a:rPr>
              <a:t>“p</a:t>
            </a:r>
            <a:r>
              <a:rPr lang="zh-CN" altLang="en-US">
                <a:sym typeface="+mn-ea"/>
              </a:rPr>
              <a:t>蕴含</a:t>
            </a:r>
            <a:r>
              <a:rPr lang="en-US" altLang="zh-CN">
                <a:sym typeface="+mn-ea"/>
              </a:rPr>
              <a:t>q”</a:t>
            </a:r>
            <a:r>
              <a:rPr lang="zh-CN" altLang="en-US">
                <a:sym typeface="+mn-ea"/>
              </a:rPr>
              <a:t>是没有真假值的，或者这个命题是没有意义的。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蕴含联结词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在此处，</a:t>
                </a:r>
                <a:r>
                  <a:rPr lang="en-US" altLang="zh-CN">
                    <a:sym typeface="+mn-ea"/>
                  </a:rPr>
                  <a:t>“p</a:t>
                </a:r>
                <a:r>
                  <a:rPr lang="zh-CN" altLang="en-US">
                    <a:sym typeface="+mn-ea"/>
                  </a:rPr>
                  <a:t>蕴含</a:t>
                </a:r>
                <a:r>
                  <a:rPr lang="en-US" altLang="zh-CN">
                    <a:sym typeface="+mn-ea"/>
                  </a:rPr>
                  <a:t>q”</a:t>
                </a:r>
                <a:r>
                  <a:rPr lang="zh-CN" altLang="en-US">
                    <a:sym typeface="+mn-ea"/>
                  </a:rPr>
                  <a:t>的涵义为</a:t>
                </a:r>
                <a:r>
                  <a:rPr lang="en-US" altLang="zh-CN">
                    <a:sym typeface="+mn-ea"/>
                  </a:rPr>
                  <a:t>“p</a:t>
                </a:r>
                <a:r>
                  <a:rPr lang="zh-CN" altLang="en-US">
                    <a:sym typeface="+mn-ea"/>
                  </a:rPr>
                  <a:t>的真蕴含</a:t>
                </a:r>
                <a:r>
                  <a:rPr lang="en-US" altLang="zh-CN">
                    <a:sym typeface="+mn-ea"/>
                  </a:rPr>
                  <a:t>q</a:t>
                </a:r>
                <a:r>
                  <a:rPr lang="zh-CN" altLang="en-US">
                    <a:sym typeface="+mn-ea"/>
                  </a:rPr>
                  <a:t>的真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，或者</a:t>
                </a:r>
                <a:r>
                  <a:rPr lang="en-US" altLang="zh-CN">
                    <a:sym typeface="+mn-ea"/>
                  </a:rPr>
                  <a:t>“</a:t>
                </a:r>
                <a:r>
                  <a:rPr lang="zh-CN" altLang="en-US">
                    <a:sym typeface="+mn-ea"/>
                  </a:rPr>
                  <a:t>并非</a:t>
                </a:r>
                <a:r>
                  <a:rPr lang="en-US" altLang="zh-CN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真</a:t>
                </a:r>
                <a:r>
                  <a:rPr lang="en-US" altLang="zh-CN">
                    <a:sym typeface="+mn-ea"/>
                  </a:rPr>
                  <a:t>q</a:t>
                </a:r>
                <a:r>
                  <a:rPr lang="zh-CN" altLang="en-US">
                    <a:sym typeface="+mn-ea"/>
                  </a:rPr>
                  <a:t>假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等价联结词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当且仅当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等值式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等值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称为等价联结词。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↔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  <a:p>
            <a:pPr lvl="1"/>
            <a:r>
              <a:rPr lang="zh-CN" altLang="en-US"/>
              <a:t>上述联结词来源于日常用语的词汇，但并不完全一致。</a:t>
            </a:r>
            <a:endParaRPr lang="zh-CN" altLang="en-US"/>
          </a:p>
          <a:p>
            <a:pPr lvl="1"/>
            <a:r>
              <a:rPr lang="zh-CN" altLang="en-US"/>
              <a:t>我们主要关心命题的真假值的关系，而不关心命题的内容。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辅助符号（标点符号）：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</a:t>
                </a:r>
                <a:r>
                  <a:rPr lang="zh-CN" altLang="en-US">
                    <a:sym typeface="+mn-ea"/>
                  </a:rPr>
                  <a:t>（标点符号）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注：有些教科书联结符号还包含其它联结词，如</a:t>
                </a:r>
                <a:r>
                  <a:rPr lang="en-US" altLang="zh-CN"/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/>
                  <a:t>”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定义</a:t>
            </a:r>
            <a:r>
              <a:rPr lang="en-US" altLang="zh-CN" b="1"/>
              <a:t>1.1</a:t>
            </a:r>
            <a:r>
              <a:rPr lang="zh-CN" altLang="en-US" b="1"/>
              <a:t>：</a:t>
            </a:r>
            <a:r>
              <a:rPr lang="zh-CN" altLang="en-US"/>
              <a:t>命题是一个能判断真假的陈述句。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b="1">
                    <a:solidFill>
                      <a:schemeClr val="accent5"/>
                    </a:solidFill>
                  </a:rPr>
                  <a:t>表达式</a:t>
                </a:r>
                <a:r>
                  <a:rPr lang="zh-CN" altLang="en-US"/>
                  <a:t>是有限的符号串。</a:t>
                </a:r>
                <a:endParaRPr lang="zh-CN" altLang="en-US"/>
              </a:p>
              <a:p>
                <a:pPr lvl="1"/>
                <a:r>
                  <a:rPr lang="en-US" altLang="zh-CN"/>
                  <a:t>p</a:t>
                </a:r>
                <a:endParaRPr lang="en-US" altLang="zh-CN"/>
              </a:p>
              <a:p>
                <a:pPr lvl="1"/>
                <a:r>
                  <a:rPr lang="en-US" altLang="zh-CN"/>
                  <a:t>pq</a:t>
                </a:r>
                <a:endParaRPr lang="en-US" altLang="zh-CN"/>
              </a:p>
              <a:p>
                <a:pPr lvl="1"/>
                <a:r>
                  <a:rPr lang="en-US" altLang="zh-CN"/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长度</a:t>
                </a:r>
                <a:r>
                  <a:rPr lang="zh-CN" altLang="en-US"/>
                  <a:t>是其中符号出现的数目。</a:t>
                </a:r>
                <a:endParaRPr lang="zh-CN" altLang="en-US"/>
              </a:p>
              <a:p>
                <a:pPr lvl="1"/>
                <a:r>
                  <a:rPr lang="zh-CN" altLang="en-US"/>
                  <a:t>长度为</a:t>
                </a:r>
                <a:r>
                  <a:rPr lang="en-US" altLang="zh-CN"/>
                  <a:t>0</a:t>
                </a:r>
                <a:r>
                  <a:rPr lang="zh-CN" altLang="en-US"/>
                  <a:t>的表达式，称为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空表达式</a:t>
                </a:r>
                <a:r>
                  <a:rPr lang="zh-CN" altLang="en-US">
                    <a:solidFill>
                      <a:schemeClr val="tx1"/>
                    </a:solidFill>
                  </a:rPr>
                  <a:t>，用记号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两个表达式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相等</a:t>
                </a:r>
                <a:r>
                  <a:rPr lang="zh-CN" altLang="en-US"/>
                  <a:t>的，记作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长度相同且依次有相同的符号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依次并列得到的表达式。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∅=∅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任何表达式是它自己的段。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空表达式是任何表达式的段。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pPr marL="0" indent="45720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的初始段和结尾段。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命题符集合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命题集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命题符集合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表达式不一定是公式</a:t>
                </a:r>
                <a:endParaRPr lang="zh-CN" altLang="en-US"/>
              </a:p>
              <a:p>
                <a:pPr lvl="1"/>
                <a:r>
                  <a:rPr lang="en-US" altLang="zh-CN">
                    <a:sym typeface="+mn-ea"/>
                  </a:rPr>
                  <a:t>p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pq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6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1.7</a:t>
                </a:r>
                <a:r>
                  <a:rPr lang="zh-CN" altLang="en-US" b="1"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  </a:t>
                </a:r>
                <a:r>
                  <a:rPr lang="zh-CN" altLang="en-US">
                    <a:sym typeface="+mn-ea"/>
                  </a:rPr>
                  <a:t>命题语言中的一个表达式是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中的元，当且仅当它是单独的一个命题符号。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是可数无穷集，即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1.8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当且仅当它能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有限次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地由以下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生成：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定义中的</a:t>
                </a:r>
                <a:r>
                  <a:rPr lang="en-US" altLang="zh-CN"/>
                  <a:t>(i)~(iii)</a:t>
                </a:r>
                <a:r>
                  <a:rPr lang="zh-CN" altLang="en-US"/>
                  <a:t>称为命题公式的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形成规则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定义</a:t>
            </a:r>
            <a:r>
              <a:rPr lang="en-US" altLang="zh-CN" b="1"/>
              <a:t>1.1</a:t>
            </a:r>
            <a:r>
              <a:rPr lang="zh-CN" altLang="en-US" b="1"/>
              <a:t>：</a:t>
            </a:r>
            <a:r>
              <a:rPr lang="zh-CN" altLang="en-US"/>
              <a:t>命题是一个能判断真假的陈述句。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特征：</a:t>
            </a:r>
            <a:endParaRPr lang="zh-CN" altLang="en-US"/>
          </a:p>
          <a:p>
            <a:pPr lvl="1"/>
            <a:r>
              <a:rPr lang="zh-CN" altLang="en-US"/>
              <a:t>陈述客观外界发生事情的陈述句；</a:t>
            </a:r>
            <a:endParaRPr lang="zh-CN" altLang="en-US"/>
          </a:p>
          <a:p>
            <a:pPr lvl="1"/>
            <a:r>
              <a:rPr lang="zh-CN" altLang="en-US"/>
              <a:t>真假必居其一，且只能其一。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514600" y="1752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505200" y="2133600"/>
                <a:ext cx="30480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133600"/>
                <a:ext cx="3048000" cy="39878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276600" y="2950845"/>
                <a:ext cx="14008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950845"/>
                <a:ext cx="140081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2819400" y="3886200"/>
                <a:ext cx="7366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2819400" y="3886200"/>
                <a:ext cx="736600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1.9</a:t>
                </a:r>
                <a:r>
                  <a:rPr lang="zh-CN" altLang="en-US" b="1"/>
                  <a:t>（命题）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命题符为命题；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:r>
                  <a:rPr lang="zh-CN" altLang="en-US"/>
                  <a:t>若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为命题，则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:r>
                  <a:rPr lang="zh-CN" altLang="en-US"/>
                  <a:t>命题仅限于此。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1.9</a:t>
                </a:r>
                <a:r>
                  <a:rPr lang="zh-CN" altLang="en-US" b="1"/>
                  <a:t>（命题）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命题符为命题；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:r>
                  <a:rPr lang="zh-CN" altLang="en-US"/>
                  <a:t>若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为命题，则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:r>
                  <a:rPr lang="zh-CN" altLang="en-US"/>
                  <a:t>命题仅限于此。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也可以用</a:t>
                </a:r>
                <a:r>
                  <a:rPr lang="en-US" altLang="zh-CN">
                    <a:sym typeface="+mn-ea"/>
                  </a:rPr>
                  <a:t>Bacus-Naur Form</a:t>
                </a:r>
                <a:r>
                  <a:rPr lang="zh-CN" altLang="en-US">
                    <a:sym typeface="+mn-ea"/>
                  </a:rPr>
                  <a:t>定义命题为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也可以用封包法定义命题：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为所有表达式之集上的函数：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1.10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/>
                  <a:t>）</a:t>
                </a:r>
                <a:r>
                  <a:rPr lang="en-US" altLang="zh-CN" b="1"/>
                  <a:t>.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所有命题的集合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/>
                  <a:t>是满足以下条件的最小集合：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(i)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sym typeface="+mn-ea"/>
                  </a:rPr>
                  <a:t>为在函数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的归纳闭包。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1.11.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是一个性质。如果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则对于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满足定义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(ii)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(iii)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由定义可知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7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命题集是无穷可数集，即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经过有限步生成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1.12.  </a:t>
            </a:r>
            <a:r>
              <a:rPr lang="zh-CN" altLang="en-US"/>
              <a:t>命题公式是不空的表达式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1.12.  </a:t>
                </a:r>
                <a:r>
                  <a:rPr lang="zh-CN" altLang="en-US"/>
                  <a:t>命题公式是不空的表达式。</a:t>
                </a:r>
                <a:r>
                  <a:rPr lang="en-US" altLang="zh-CN"/>
                  <a:t>                             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1.13</a:t>
                </a:r>
                <a:r>
                  <a:rPr lang="zh-CN" altLang="en-US" b="1"/>
                  <a:t>（括号引理）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对于任意命题公式，左括号和右括号出现的数目相同。</a:t>
                </a:r>
                <a:r>
                  <a:rPr lang="en-US" altLang="zh-CN"/>
                  <a:t>                                                         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179705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下述都是命题：</a:t>
            </a:r>
            <a:endParaRPr lang="zh-CN" altLang="en-US"/>
          </a:p>
          <a:p>
            <a:pPr lvl="1"/>
            <a:r>
              <a:rPr lang="en-US" altLang="zh-CN"/>
              <a:t>1+1&gt;2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三角形的两边之和大于第三边。</a:t>
            </a:r>
            <a:endParaRPr lang="en-US" altLang="zh-CN"/>
          </a:p>
          <a:p>
            <a:pPr lvl="1"/>
            <a:r>
              <a:rPr lang="zh-CN" altLang="en-US"/>
              <a:t>明天会下雨。</a:t>
            </a:r>
            <a:endParaRPr lang="zh-CN" altLang="en-US"/>
          </a:p>
          <a:p>
            <a:pPr lvl="1"/>
            <a:r>
              <a:rPr lang="en-US" altLang="zh-CN"/>
              <a:t>P=NP</a:t>
            </a:r>
            <a:r>
              <a:rPr lang="zh-CN" altLang="en-US"/>
              <a:t>。</a:t>
            </a:r>
            <a:r>
              <a:rPr lang="en-US" altLang="zh-CN"/>
              <a:t> (</a:t>
            </a:r>
            <a:r>
              <a:rPr lang="zh-CN" altLang="en-US"/>
              <a:t>多项式时间可判定问题，非确定性多项式时间可判定问题</a:t>
            </a:r>
            <a:r>
              <a:rPr lang="en-US" altLang="zh-CN"/>
              <a:t>)</a:t>
            </a:r>
            <a:endParaRPr lang="en-US" altLang="zh-CN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1.12.  </a:t>
            </a:r>
            <a:r>
              <a:rPr lang="zh-CN" altLang="en-US"/>
              <a:t>命题公式是不空的表达式。</a:t>
            </a:r>
            <a:r>
              <a:rPr lang="en-US" altLang="zh-CN"/>
              <a:t>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1.13</a:t>
            </a:r>
            <a:r>
              <a:rPr lang="zh-CN" altLang="en-US" b="1"/>
              <a:t>（括号引理）</a:t>
            </a:r>
            <a:r>
              <a:rPr lang="en-US" altLang="zh-CN" b="1"/>
              <a:t>.</a:t>
            </a:r>
            <a:r>
              <a:rPr lang="en-US" altLang="zh-CN"/>
              <a:t>  </a:t>
            </a:r>
            <a:r>
              <a:rPr lang="zh-CN" altLang="en-US"/>
              <a:t>对于任意命题公式，左括号和右括号出现的数目相同。</a:t>
            </a:r>
            <a:r>
              <a:rPr lang="en-US" altLang="zh-CN"/>
              <a:t>                            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易证，一个命题公式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A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要么为原子公式，要么以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 (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为开始，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)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为结尾。</a:t>
            </a: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构造序列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1.14.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等价于存在有穷序列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以上序列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证明：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|存在有穷序列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使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为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且对任何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或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或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或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欲证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，只需证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现证</a:t>
                </a:r>
                <a:r>
                  <a:rPr lang="en-US" altLang="zh-CN"/>
                  <a:t> (1) </a:t>
                </a:r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，从而存在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满足对任何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(a)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(b)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(c)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归纳基础：当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时，只有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归纳假设：设对于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归纳步骤：对于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有如下情况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，由归纳假设可知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形成规则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664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，从而有归纳假设可知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形成规则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由数学归纳法，可得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现证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(2)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是满足定义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的最小集合，故只需证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是显然的；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类似地，设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也满足条件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结构归纳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每个命题都有构造过程，但是不一定唯一。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895600" y="2514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693920" y="2843530"/>
                <a:ext cx="22440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693920" y="2843530"/>
                <a:ext cx="224409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791200" y="3736340"/>
                <a:ext cx="1629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791200" y="3736340"/>
                <a:ext cx="1629410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522345" y="3728720"/>
                <a:ext cx="19932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522345" y="3728720"/>
                <a:ext cx="1993265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5855335" y="4648200"/>
                <a:ext cx="18872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5855335" y="4648200"/>
                <a:ext cx="1887220" cy="39878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590800" y="4613910"/>
                <a:ext cx="15246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590800" y="4613910"/>
                <a:ext cx="1524635" cy="39878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222758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2227580" y="5560060"/>
                <a:ext cx="1049020" cy="39878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4340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343400" y="5560060"/>
                <a:ext cx="1049020" cy="39878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9699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6396990" y="5560060"/>
                <a:ext cx="1049020" cy="398780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227580" y="2494915"/>
                <a:ext cx="18878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227580" y="2494915"/>
                <a:ext cx="1887855" cy="39878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结构归纳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每个命题都有构造过程，但是不一定唯一。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的最短构造序列，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构造长度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上述归纳证明被称为</a:t>
                </a:r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</a:rPr>
                  <a:t>对命题公式的生成过程的结构作归纳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，简称</a:t>
                </a:r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</a:rPr>
                  <a:t>对命题公式的结构作归纳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821" b="-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1.15.</a:t>
                </a:r>
                <a:r>
                  <a:rPr lang="en-US" altLang="zh-CN"/>
                  <a:t>    </a:t>
                </a:r>
                <a:endParaRPr lang="en-US" altLang="zh-CN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在命题公式的任意非空真初始段中，左括号出现的次数大于右括号。</a:t>
                </a:r>
                <a:endParaRPr lang="zh-CN" altLang="en-US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在</a:t>
                </a:r>
                <a:r>
                  <a:rPr lang="zh-CN" altLang="en-US">
                    <a:sym typeface="+mn-ea"/>
                  </a:rPr>
                  <a:t>命题公式的</a:t>
                </a:r>
                <a:r>
                  <a:rPr lang="zh-CN" altLang="en-US"/>
                  <a:t>任意非空真结尾段中，右括号出现的次数大于左括号。</a:t>
                </a:r>
                <a:endParaRPr lang="zh-CN" altLang="en-US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 b="1" u="sng"/>
                  <a:t>命题公式的非空真初始段和真结尾段都不是命题公式。</a:t>
                </a:r>
                <a:endParaRPr lang="zh-CN" altLang="en-US" b="1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>
                  <a:sym typeface="Wingdings" panose="05000000000000000000" charset="0"/>
                </a:endParaRPr>
              </a:p>
              <a:p>
                <a:pPr marL="179705" indent="-457200" algn="l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457200" algn="l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1.16.</a:t>
                </a:r>
                <a:r>
                  <a:rPr lang="en-US" altLang="zh-CN"/>
                  <a:t>  </a:t>
                </a:r>
                <a:r>
                  <a:rPr lang="zh-CN" altLang="en-US"/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下述均不是命题：</a:t>
            </a:r>
            <a:endParaRPr lang="zh-CN" altLang="en-US"/>
          </a:p>
          <a:p>
            <a:pPr lvl="1"/>
            <a:r>
              <a:rPr lang="en-US" altLang="zh-CN"/>
              <a:t>1+1&gt;2?</a:t>
            </a:r>
            <a:endParaRPr lang="en-US" altLang="zh-CN"/>
          </a:p>
          <a:p>
            <a:pPr lvl="1"/>
            <a:r>
              <a:rPr lang="zh-CN" altLang="en-US"/>
              <a:t>帮我拿下快递。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a&gt;b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/>
            <a:r>
              <a:rPr lang="zh-CN" altLang="en-US"/>
              <a:t>我正在撒谎。（说谎者悖论）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属于上述哪一种形式？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4892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3733800" y="51054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？</a:t>
                </a:r>
                <a:endParaRPr lang="zh-CN" altLang="en-US" sz="24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4892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3733800" y="51054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20" grpId="1"/>
      <p:bldP spid="2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1750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5791200" y="51054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5654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129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419600" y="510540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证明：定理需要证明如下四点：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每一个公式所具有的形式包括在五种形式之中。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这五种形式中的任两种都不相同。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(4)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(1)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至多五种，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一种不能少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(3)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(4)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为证明唯一性。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由定义可得，</a:t>
                </a:r>
                <a:r>
                  <a:rPr lang="en-US" altLang="zh-CN"/>
                  <a:t>(1)</a:t>
                </a:r>
                <a:r>
                  <a:rPr lang="zh-CN" altLang="en-US"/>
                  <a:t>显然成立。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(2)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原子公式是单独一个符号，故与其它形式不同。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和其它三种形式之一相同，即存在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的初始段，根据命题公式的定义，矛盾。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继续</a:t>
                </a:r>
                <a:r>
                  <a:rPr lang="zh-CN" altLang="en-US">
                    <a:sym typeface="+mn-ea"/>
                  </a:rPr>
                  <a:t>证</a:t>
                </a:r>
                <a:r>
                  <a:rPr lang="en-US" altLang="zh-CN">
                    <a:sym typeface="+mn-ea"/>
                  </a:rPr>
                  <a:t>(2)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假设存在公式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以同一个符号开始。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，那么其中一个是另一个的非空真初始段，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非空真初始段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1.15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不同，所以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其他两个不同的二元联结符号的情形都是类似的。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>
          <a:xfrm>
            <a:off x="5867400" y="1676400"/>
            <a:ext cx="2152015" cy="654685"/>
          </a:xfrm>
          <a:prstGeom prst="wedgeRectCallout">
            <a:avLst>
              <a:gd name="adj1" fmla="val -43213"/>
              <a:gd name="adj2" fmla="val 91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长度相等且依次有相同符号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(3)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是显然的。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(4)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是同一个符号，所以自然地，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命题的抽象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以字母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等表示命题。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1</a:t>
            </a:r>
            <a:r>
              <a:rPr lang="zh-CN" altLang="en-US"/>
              <a:t>表示真，</a:t>
            </a:r>
            <a:r>
              <a:rPr lang="en-US" altLang="zh-CN"/>
              <a:t>0</a:t>
            </a:r>
            <a:r>
              <a:rPr lang="zh-CN" altLang="en-US"/>
              <a:t>表示假。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p</a:t>
            </a:r>
            <a:r>
              <a:rPr lang="zh-CN" altLang="en-US"/>
              <a:t>取值</a:t>
            </a:r>
            <a:r>
              <a:rPr lang="en-US" altLang="zh-CN"/>
              <a:t>1</a:t>
            </a:r>
            <a:r>
              <a:rPr lang="zh-CN" altLang="en-US"/>
              <a:t>，则表示</a:t>
            </a:r>
            <a:r>
              <a:rPr lang="en-US" altLang="zh-CN"/>
              <a:t>p</a:t>
            </a:r>
            <a:r>
              <a:rPr lang="zh-CN" altLang="en-US"/>
              <a:t>为真命题。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的构造序列不唯一，但若不考虑其中步骤的顺序，那么公式的生成过程是唯一的。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895600" y="27433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693920" y="3072130"/>
                <a:ext cx="22440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693920" y="3072130"/>
                <a:ext cx="224409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791200" y="3964940"/>
                <a:ext cx="1629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791200" y="3964940"/>
                <a:ext cx="1629410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522345" y="3957320"/>
                <a:ext cx="19932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522345" y="3957320"/>
                <a:ext cx="1993265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5855335" y="4876800"/>
                <a:ext cx="18872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5855335" y="4876800"/>
                <a:ext cx="1887220" cy="39878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590800" y="4842510"/>
                <a:ext cx="15246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590800" y="4842510"/>
                <a:ext cx="1524635" cy="39878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222758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2227580" y="5788660"/>
                <a:ext cx="1049020" cy="39878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4340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343400" y="5788660"/>
                <a:ext cx="1049020" cy="39878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9699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6396990" y="5788660"/>
                <a:ext cx="1049020" cy="398780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227580" y="2723515"/>
                <a:ext cx="18878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227580" y="2723515"/>
                <a:ext cx="1887855" cy="39878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注：这里的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第二个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的左辖域是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，右辖域是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的左辖域是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，右辖域是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>
                    <a:sym typeface="+mn-ea"/>
                  </a:rPr>
                  <a:t>1.18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任何命题公式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（若存在）有唯一的辖域。任何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（若存在）有唯一的左辖域和右辖域。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的形成规则生成，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所以存在某个公式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即为此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同理可证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存在左辖域和右辖域。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3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中的一个联结符号，假设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非空，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的同一个符号开始，因此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（由定理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中关于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的证明可得）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中的一个联结符号，假设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非空，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的同一个符号开始，因此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（由定理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中关于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的证明可得）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 u="sng">
                    <a:sym typeface="+mn-ea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都是同一个符号，但是右括号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不一定。</a:t>
                </a:r>
                <a:endParaRPr lang="zh-CN" altLang="en-US" u="sng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下证左、右辖域的唯一性。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*</a:t>
                </a:r>
                <a:r>
                  <a:rPr lang="zh-CN" altLang="en-US"/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中的一个符号，假设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/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/>
                  <a:t>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中的左辖域，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/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C’</a:t>
                </a:r>
                <a:r>
                  <a:rPr lang="zh-CN" altLang="en-US"/>
                  <a:t>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中的右辖域。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类似地，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的同一个符号结尾，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的同一个符号开始，从而可证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C=C’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r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buNone/>
            </a:pPr>
            <a:r>
              <a:rPr lang="zh-CN" altLang="en-US" b="1"/>
              <a:t>推论</a:t>
            </a:r>
            <a:r>
              <a:rPr lang="en-US" altLang="zh-CN" b="1"/>
              <a:t>1.19.</a:t>
            </a:r>
            <a:r>
              <a:rPr lang="en-US" altLang="zh-CN"/>
              <a:t>  </a:t>
            </a:r>
            <a:r>
              <a:rPr lang="zh-CN" altLang="en-US"/>
              <a:t>如果公式</a:t>
            </a:r>
            <a:r>
              <a:rPr lang="en-US" altLang="zh-CN"/>
              <a:t>A</a:t>
            </a:r>
            <a:r>
              <a:rPr lang="zh-CN" altLang="en-US"/>
              <a:t>是公式</a:t>
            </a:r>
            <a:r>
              <a:rPr lang="en-US" altLang="zh-CN"/>
              <a:t>B</a:t>
            </a:r>
            <a:r>
              <a:rPr lang="zh-CN" altLang="en-US"/>
              <a:t>的段，则</a:t>
            </a:r>
            <a:r>
              <a:rPr lang="en-US" altLang="zh-CN"/>
              <a:t>A</a:t>
            </a:r>
            <a:r>
              <a:rPr lang="zh-CN" altLang="en-US"/>
              <a:t>中任何联结符号在</a:t>
            </a:r>
            <a:r>
              <a:rPr lang="en-US" altLang="zh-CN"/>
              <a:t>A</a:t>
            </a:r>
            <a:r>
              <a:rPr lang="zh-CN" altLang="en-US"/>
              <a:t>中的辖域和它在</a:t>
            </a:r>
            <a:r>
              <a:rPr lang="en-US" altLang="zh-CN"/>
              <a:t>B</a:t>
            </a:r>
            <a:r>
              <a:rPr lang="zh-CN" altLang="en-US"/>
              <a:t>中的辖域是相同的。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 b="1"/>
                  <a:t>推论</a:t>
                </a:r>
                <a:r>
                  <a:rPr lang="en-US" altLang="zh-CN" b="1"/>
                  <a:t>1.19.</a:t>
                </a: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:r>
                  <a:rPr lang="en-US" altLang="zh-CN"/>
                  <a:t>A</a:t>
                </a:r>
                <a:r>
                  <a:rPr lang="zh-CN" altLang="en-US"/>
                  <a:t>是</a:t>
                </a:r>
                <a:r>
                  <a:rPr lang="en-US" altLang="zh-CN"/>
                  <a:t>B</a:t>
                </a:r>
                <a:r>
                  <a:rPr lang="zh-CN" altLang="en-US"/>
                  <a:t>的段，则</a:t>
                </a:r>
                <a:r>
                  <a:rPr lang="en-US" altLang="zh-CN"/>
                  <a:t>A</a:t>
                </a:r>
                <a:r>
                  <a:rPr lang="zh-CN" altLang="en-US"/>
                  <a:t>中任何联结符号在</a:t>
                </a:r>
                <a:r>
                  <a:rPr lang="en-US" altLang="zh-CN"/>
                  <a:t>A</a:t>
                </a:r>
                <a:r>
                  <a:rPr lang="zh-CN" altLang="en-US"/>
                  <a:t>中的辖域和它在</a:t>
                </a:r>
                <a:r>
                  <a:rPr lang="en-US" altLang="zh-CN"/>
                  <a:t>B</a:t>
                </a:r>
                <a:r>
                  <a:rPr lang="zh-CN" altLang="en-US"/>
                  <a:t>中的辖域是相同的。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中的左、右辖域为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中的左、右辖域也是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由简单命题构造更复杂的命题：</a:t>
            </a:r>
            <a:endParaRPr lang="zh-CN" altLang="en-US"/>
          </a:p>
          <a:p>
            <a:pPr lvl="1"/>
            <a:r>
              <a:rPr lang="zh-CN" altLang="en-US"/>
              <a:t>他很聪明。（简单命题）</a:t>
            </a:r>
            <a:endParaRPr lang="zh-CN" altLang="en-US"/>
          </a:p>
          <a:p>
            <a:pPr lvl="1"/>
            <a:r>
              <a:rPr lang="zh-CN"/>
              <a:t>他即聪明又努力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/>
              <a:t>他要回家，除非下雨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如果下雨，他就在家；否则他将去学校。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buNone/>
            </a:pPr>
            <a:r>
              <a:rPr lang="zh-CN" altLang="en-US" b="1"/>
              <a:t>推论</a:t>
            </a:r>
            <a:r>
              <a:rPr lang="en-US" altLang="zh-CN" b="1"/>
              <a:t>1.19.</a:t>
            </a:r>
            <a:r>
              <a:rPr lang="en-US" altLang="zh-CN"/>
              <a:t>  </a:t>
            </a:r>
            <a:r>
              <a:rPr lang="zh-CN" altLang="en-US"/>
              <a:t>如果公式</a:t>
            </a:r>
            <a:r>
              <a:rPr lang="en-US" altLang="zh-CN"/>
              <a:t>A</a:t>
            </a:r>
            <a:r>
              <a:rPr lang="zh-CN" altLang="en-US"/>
              <a:t>是公式</a:t>
            </a:r>
            <a:r>
              <a:rPr lang="en-US" altLang="zh-CN"/>
              <a:t>B</a:t>
            </a:r>
            <a:r>
              <a:rPr lang="zh-CN" altLang="en-US"/>
              <a:t>的段，则</a:t>
            </a:r>
            <a:r>
              <a:rPr lang="en-US" altLang="zh-CN"/>
              <a:t>A</a:t>
            </a:r>
            <a:r>
              <a:rPr lang="zh-CN" altLang="en-US"/>
              <a:t>中任何联结符号在</a:t>
            </a:r>
            <a:r>
              <a:rPr lang="en-US" altLang="zh-CN"/>
              <a:t>A</a:t>
            </a:r>
            <a:r>
              <a:rPr lang="zh-CN" altLang="en-US"/>
              <a:t>中的辖域和它在</a:t>
            </a:r>
            <a:r>
              <a:rPr lang="en-US" altLang="zh-CN"/>
              <a:t>B</a:t>
            </a:r>
            <a:r>
              <a:rPr lang="zh-CN" altLang="en-US"/>
              <a:t>中的辖域是相同的。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r>
              <a:rPr lang="zh-CN" altLang="en-US"/>
              <a:t>由命题公式生成过程的唯一性，与辖域的唯一性，可证。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)=(¬(((¬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不能含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的开始的左括号，结尾的右括号，和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，否则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只能为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787" b="-20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不能含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的开始的括号，结尾的右括号，和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任何含这三个符号的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的真段都不是公式。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0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证明：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要证</a:t>
                </a:r>
                <a:r>
                  <a:rPr lang="en-US" altLang="zh-CN"/>
                  <a:t>(i)</a:t>
                </a:r>
                <a:r>
                  <a:rPr lang="zh-CN" altLang="en-US"/>
                  <a:t>，只需证明，若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的真初始段（即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为空表达式），那么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也不能含有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的结尾的右括号。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必须含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animBg="1" uiExpand="1" build="p"/>
      <p:bldP spid="3" grpId="1" animBg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现在证</a:t>
                </a:r>
                <a:r>
                  <a:rPr lang="en-US" altLang="zh-CN"/>
                  <a:t>(ii)</a:t>
                </a:r>
                <a:r>
                  <a:rPr lang="zh-CN" altLang="en-US"/>
                  <a:t>，即证明若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的段或是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的段。设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的开始的左括号或结尾的右括号，证明同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是公式，此处的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中有左、右辖域，令它们分别为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由推论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1.19</a:t>
                </a:r>
                <a:r>
                  <a:rPr lang="zh-CN" altLang="en-US">
                    <a:sym typeface="+mn-ea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由辖域的定义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1.17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命题逻辑公式的长度不能为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6</a:t>
            </a:r>
            <a:r>
              <a:rPr lang="zh-CN" altLang="en-US"/>
              <a:t>，但其他长度都是可能的。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命题逻辑公式的长度不能为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6</a:t>
            </a:r>
            <a:r>
              <a:rPr lang="zh-CN" altLang="en-US"/>
              <a:t>，但其他长度都是可能的。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U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是非空的命题表达式，证明</a:t>
            </a:r>
            <a:r>
              <a:rPr lang="en-US" altLang="zh-CN"/>
              <a:t>UV</a:t>
            </a:r>
            <a:r>
              <a:rPr lang="zh-CN" altLang="en-US"/>
              <a:t>和</a:t>
            </a:r>
            <a:r>
              <a:rPr lang="en-US" altLang="zh-CN"/>
              <a:t>VW</a:t>
            </a:r>
            <a:r>
              <a:rPr lang="zh-CN" altLang="en-US"/>
              <a:t>不能都是公式。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如何判断是否是公式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括号数目不足以判断一个表达式是公式。</a:t>
            </a:r>
            <a:endParaRPr lang="zh-CN" altLang="en-US"/>
          </a:p>
          <a:p>
            <a:pPr lvl="1"/>
            <a:r>
              <a:rPr lang="zh-CN" altLang="en-US"/>
              <a:t>必要非充分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例，</a:t>
            </a:r>
            <a:r>
              <a:rPr lang="en-US" altLang="zh-CN"/>
              <a:t>(p)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令</a:t>
                </a:r>
                <a:r>
                  <a:rPr lang="en-US" altLang="zh-CN"/>
                  <a:t>U</a:t>
                </a:r>
                <a:r>
                  <a:rPr lang="zh-CN" altLang="en-US"/>
                  <a:t>是一个命题表达式。</a:t>
                </a:r>
                <a:endParaRPr lang="zh-CN" altLang="en-US"/>
              </a:p>
              <a:p>
                <a:r>
                  <a:rPr lang="zh-CN" altLang="en-US" sz="2000"/>
                  <a:t>第一步：空表达式不是公式。</a:t>
                </a:r>
                <a:endParaRPr lang="zh-CN" altLang="en-US" sz="2000"/>
              </a:p>
              <a:p>
                <a:r>
                  <a:rPr lang="zh-CN" altLang="en-US" sz="2000"/>
                  <a:t>第二步：单独一个符号的表达式是公式，当且仅当它是命题符号。</a:t>
                </a:r>
                <a:endParaRPr lang="zh-CN" altLang="en-US" sz="2000"/>
              </a:p>
              <a:p>
                <a:r>
                  <a:rPr lang="zh-CN" altLang="en-US" sz="2000"/>
                  <a:t>第三步：如果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长度大于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，则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必须以左括号开始，否则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不是公式。</a:t>
                </a:r>
                <a:endParaRPr lang="zh-CN" altLang="en-US" sz="2000"/>
              </a:p>
              <a:p>
                <a:r>
                  <a:rPr lang="zh-CN" altLang="en-US" sz="2000"/>
                  <a:t>第四步：</a:t>
                </a:r>
                <a:endParaRPr lang="zh-CN" altLang="en-US" sz="2000"/>
              </a:p>
              <a:p>
                <a:pPr lvl="1"/>
                <a:r>
                  <a:rPr lang="zh-CN" altLang="en-US"/>
                  <a:t>如果</a:t>
                </a:r>
                <a:r>
                  <a:rPr lang="en-US" altLang="zh-CN"/>
                  <a:t>U</a:t>
                </a:r>
                <a:r>
                  <a:rPr lang="zh-CN" altLang="en-US"/>
                  <a:t>的第二个符号是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必须是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的问题，然后转入第一步。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0" b="-12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没有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如果</a:t>
            </a:r>
            <a:r>
              <a:rPr lang="en-US" altLang="zh-CN"/>
              <a:t>…</a:t>
            </a:r>
            <a:r>
              <a:rPr lang="zh-CN" altLang="en-US"/>
              <a:t>那么</a:t>
            </a:r>
            <a:r>
              <a:rPr lang="en-US" altLang="zh-CN"/>
              <a:t>…”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既</a:t>
            </a:r>
            <a:r>
              <a:rPr lang="en-US" altLang="zh-CN"/>
              <a:t>…</a:t>
            </a:r>
            <a:r>
              <a:rPr lang="zh-CN" altLang="en-US"/>
              <a:t>又</a:t>
            </a:r>
            <a:r>
              <a:rPr lang="en-US" altLang="zh-CN"/>
              <a:t>…”</a:t>
            </a:r>
            <a:r>
              <a:rPr lang="zh-CN" altLang="en-US"/>
              <a:t>等都是</a:t>
            </a:r>
            <a:r>
              <a:rPr lang="zh-CN" altLang="en-US" b="1">
                <a:solidFill>
                  <a:schemeClr val="accent5"/>
                </a:solidFill>
              </a:rPr>
              <a:t>联结词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由联结词和命题连接而成的更加复杂的命题称为</a:t>
            </a:r>
            <a:r>
              <a:rPr lang="zh-CN" altLang="en-US" b="1">
                <a:solidFill>
                  <a:schemeClr val="accent5"/>
                </a:solidFill>
              </a:rPr>
              <a:t>复合命题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相对地，不能分解为更简单的命题称为</a:t>
            </a:r>
            <a:r>
              <a:rPr lang="zh-CN" altLang="en-US" b="1">
                <a:solidFill>
                  <a:schemeClr val="accent5"/>
                </a:solidFill>
              </a:rPr>
              <a:t>简单命题</a:t>
            </a:r>
            <a:r>
              <a:rPr lang="zh-CN" altLang="en-US"/>
              <a:t>（原子命题）。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复合命题的真假完全由构成它的简单命题的真假所决定。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第五步：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的第二个符号不是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从左向右扫描，在遇到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后停止，其中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是一个含左括号与右括号数目相同的表达式。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的形式，且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扫描完未发现这样的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的问题，然后转入第一步。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第五步：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的第二个符号不是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从左向右扫描，在遇到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后停止，其中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是一个含左括号与右括号数目相同的表达式。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的形式，且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均为公式。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扫描完未发现这样的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的问题，然后转入第一步。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由于表达式长度是有限的，上述过程会在有限步之后结束。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括号太多，不方便书写和阅读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通常省略最外层的括号</a:t>
                </a:r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辅助符号引入方括号、大括号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∨{[(¬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∧[¬(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)]}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约定联结符号的优先级</a:t>
                </a:r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∨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→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注：</a:t>
                </a:r>
                <a:r>
                  <a:rPr lang="zh-CN" altLang="en-US"/>
                  <a:t>省略括号是为了方便阅读和书写。过渡省略括号会适得其反。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例如，命题公式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写成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可能更好。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注：</a:t>
            </a:r>
            <a:r>
              <a:rPr lang="zh-CN" altLang="en-US">
                <a:sym typeface="+mn-ea"/>
              </a:rPr>
              <a:t>省略括号是为了方便阅读和书写。过渡省略括号会适得其反。</a:t>
            </a:r>
            <a:endParaRPr lang="zh-CN" altLang="en-US">
              <a:sym typeface="+mn-ea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 b="1" u="sng"/>
              <a:t>当考虑公式的结构时，不能省略括号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命题逻辑表达式</a:t>
            </a:r>
            <a:endParaRPr lang="zh-CN" altLang="en-US"/>
          </a:p>
          <a:p>
            <a:r>
              <a:rPr lang="zh-CN" altLang="en-US">
                <a:sym typeface="+mn-ea"/>
              </a:rPr>
              <a:t>命题逻辑</a:t>
            </a:r>
            <a:r>
              <a:rPr lang="zh-CN" altLang="en-US"/>
              <a:t>公式</a:t>
            </a:r>
            <a:endParaRPr lang="zh-CN" altLang="en-US"/>
          </a:p>
          <a:p>
            <a:pPr lvl="1"/>
            <a:r>
              <a:rPr lang="zh-CN" altLang="en-US"/>
              <a:t>归纳定义</a:t>
            </a:r>
            <a:endParaRPr lang="zh-CN" altLang="en-US"/>
          </a:p>
          <a:p>
            <a:r>
              <a:rPr lang="zh-CN" altLang="en-US"/>
              <a:t>命题逻辑公式的结构</a:t>
            </a:r>
            <a:endParaRPr lang="zh-CN" altLang="en-US"/>
          </a:p>
          <a:p>
            <a:pPr lvl="1"/>
            <a:r>
              <a:rPr lang="zh-CN" altLang="en-US" sz="2000"/>
              <a:t>结构归纳证明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右大括号 5"/>
          <p:cNvSpPr/>
          <p:nvPr/>
        </p:nvSpPr>
        <p:spPr>
          <a:xfrm>
            <a:off x="3733800" y="1828800"/>
            <a:ext cx="6096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0" y="25819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命题公式的语法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否定联结词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为一个命题，复合命题</a:t>
                </a:r>
                <a:r>
                  <a:rPr lang="en-US" altLang="zh-CN"/>
                  <a:t>“</a:t>
                </a:r>
                <a:r>
                  <a:rPr lang="zh-CN" altLang="en-US"/>
                  <a:t>非</a:t>
                </a:r>
                <a:r>
                  <a:rPr lang="en-US" altLang="zh-CN"/>
                  <a:t>p”</a:t>
                </a:r>
                <a:r>
                  <a:rPr lang="zh-CN" altLang="en-US"/>
                  <a:t>为</a:t>
                </a:r>
                <a:r>
                  <a:rPr lang="en-US" altLang="zh-CN"/>
                  <a:t>p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否定式</a:t>
                </a:r>
                <a:r>
                  <a:rPr lang="zh-CN" altLang="en-US"/>
                  <a:t>，（简称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否定</a:t>
                </a:r>
                <a:r>
                  <a:rPr lang="zh-CN" altLang="en-US"/>
                  <a:t>）记为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被称为否定联结词。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>
                <p:custDataLst>
                  <p:tags r:id="rId2"/>
                </p:custDataLst>
              </p:nvPr>
            </p:nvGraphicFramePr>
            <p:xfrm>
              <a:off x="4349115" y="3278029"/>
              <a:ext cx="2731770" cy="1160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885"/>
                    <a:gridCol w="1365885"/>
                  </a:tblGrid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¬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36258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>
                <p:custDataLst>
                  <p:tags r:id="rId3"/>
                </p:custDataLst>
              </p:nvPr>
            </p:nvGraphicFramePr>
            <p:xfrm>
              <a:off x="4349115" y="3278029"/>
              <a:ext cx="2731770" cy="1160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885"/>
                    <a:gridCol w="1365885"/>
                  </a:tblGrid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36258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76083" y="3962083"/>
                <a:ext cx="24371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83" y="3962083"/>
                <a:ext cx="243713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3" t="-86" r="1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1"/>
    </p:bldLst>
  </p:timing>
</p:sld>
</file>

<file path=ppt/tags/tag1.xml><?xml version="1.0" encoding="utf-8"?>
<p:tagLst xmlns:p="http://schemas.openxmlformats.org/presentationml/2006/main">
  <p:tag name="KSO_WM_UNIT_TABLE_BEAUTIFY" val="smartTable{deb9a420-c52b-4866-81de-1ed6afa778c7}"/>
  <p:tag name="TABLE_ENDDRAG_ORIGIN_RECT" val="286*121"/>
  <p:tag name="TABLE_ENDDRAG_RECT" val="144*225*286*121"/>
</p:tagLst>
</file>

<file path=ppt/tags/tag10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deb9a420-c52b-4866-81de-1ed6afa778c7}"/>
  <p:tag name="TABLE_ENDDRAG_ORIGIN_RECT" val="286*121"/>
  <p:tag name="TABLE_ENDDRAG_RECT" val="144*225*286*12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12611</Words>
  <Application>WPS 演示</Application>
  <PresentationFormat>全屏显示(4:3)</PresentationFormat>
  <Paragraphs>1437</Paragraphs>
  <Slides>87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Wingdings</vt:lpstr>
      <vt:lpstr>Network</vt:lpstr>
      <vt:lpstr>命题逻辑（一）</vt:lpstr>
      <vt:lpstr>命题</vt:lpstr>
      <vt:lpstr>命题</vt:lpstr>
      <vt:lpstr>命题</vt:lpstr>
      <vt:lpstr>命题</vt:lpstr>
      <vt:lpstr>命题的抽象</vt:lpstr>
      <vt:lpstr>联结词和复合命题</vt:lpstr>
      <vt:lpstr>联结词和复合命题</vt:lpstr>
      <vt:lpstr>否定联结词</vt:lpstr>
      <vt:lpstr>合取联结词</vt:lpstr>
      <vt:lpstr>析取联结词</vt:lpstr>
      <vt:lpstr>“或”与“异或”</vt:lpstr>
      <vt:lpstr>蕴含联结词</vt:lpstr>
      <vt:lpstr>蕴含联结词</vt:lpstr>
      <vt:lpstr>蕴含联结词</vt:lpstr>
      <vt:lpstr>等价联结词</vt:lpstr>
      <vt:lpstr>联结词和复合命题</vt:lpstr>
      <vt:lpstr>字母表</vt:lpstr>
      <vt:lpstr>字母表</vt:lpstr>
      <vt:lpstr>表达式</vt:lpstr>
      <vt:lpstr>表达式</vt:lpstr>
      <vt:lpstr>表达式</vt:lpstr>
      <vt:lpstr>表达式</vt:lpstr>
      <vt:lpstr>表达式</vt:lpstr>
      <vt:lpstr>表达式</vt:lpstr>
      <vt:lpstr>命题公式</vt:lpstr>
      <vt:lpstr>命题公式</vt:lpstr>
      <vt:lpstr>命题公式</vt:lpstr>
      <vt:lpstr>命题的定义</vt:lpstr>
      <vt:lpstr>命题的定义</vt:lpstr>
      <vt:lpstr>命题的定义</vt:lpstr>
      <vt:lpstr>命题的定义</vt:lpstr>
      <vt:lpstr>命题的定义</vt:lpstr>
      <vt:lpstr>命题的定义</vt:lpstr>
      <vt:lpstr>命题的结构</vt:lpstr>
      <vt:lpstr>PowerPoint 演示文稿</vt:lpstr>
      <vt:lpstr>命题的结构</vt:lpstr>
      <vt:lpstr>括号引理</vt:lpstr>
      <vt:lpstr>括号引理</vt:lpstr>
      <vt:lpstr>括号引理</vt:lpstr>
      <vt:lpstr>构造序列</vt:lpstr>
      <vt:lpstr>PowerPoint 演示文稿</vt:lpstr>
      <vt:lpstr>PowerPoint 演示文稿</vt:lpstr>
      <vt:lpstr>PowerPoint 演示文稿</vt:lpstr>
      <vt:lpstr>PowerPoint 演示文稿</vt:lpstr>
      <vt:lpstr>结构归纳</vt:lpstr>
      <vt:lpstr>结构归纳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PowerPoint 演示文稿</vt:lpstr>
      <vt:lpstr>PowerPoint 演示文稿</vt:lpstr>
      <vt:lpstr>PowerPoint 演示文稿</vt:lpstr>
      <vt:lpstr>PowerPoint 演示文稿</vt:lpstr>
      <vt:lpstr>公式的结构</vt:lpstr>
      <vt:lpstr>辖域</vt:lpstr>
      <vt:lpstr>辖域</vt:lpstr>
      <vt:lpstr>辖域</vt:lpstr>
      <vt:lpstr>辖域</vt:lpstr>
      <vt:lpstr>PowerPoint 演示文稿</vt:lpstr>
      <vt:lpstr>PowerPoint 演示文稿</vt:lpstr>
      <vt:lpstr>PowerPoint 演示文稿</vt:lpstr>
      <vt:lpstr>辖域</vt:lpstr>
      <vt:lpstr>辖域</vt:lpstr>
      <vt:lpstr>辖域</vt:lpstr>
      <vt:lpstr>公式的结构</vt:lpstr>
      <vt:lpstr>公式的结构</vt:lpstr>
      <vt:lpstr>公式的结构</vt:lpstr>
      <vt:lpstr>PowerPoint 演示文稿</vt:lpstr>
      <vt:lpstr>PowerPoint 演示文稿</vt:lpstr>
      <vt:lpstr>思考</vt:lpstr>
      <vt:lpstr>思考</vt:lpstr>
      <vt:lpstr>如何判断是否是公式</vt:lpstr>
      <vt:lpstr>如何判断是否是公式</vt:lpstr>
      <vt:lpstr>如何判断是否是公式</vt:lpstr>
      <vt:lpstr>如何判断是否是公式</vt:lpstr>
      <vt:lpstr>命题公式的简写</vt:lpstr>
      <vt:lpstr>命题公式的简写</vt:lpstr>
      <vt:lpstr>命题公式的简写</vt:lpstr>
      <vt:lpstr>命题公式的简写</vt:lpstr>
      <vt:lpstr>命题公式的简写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1365</cp:revision>
  <cp:lastPrinted>2022-02-24T19:07:00Z</cp:lastPrinted>
  <dcterms:created xsi:type="dcterms:W3CDTF">2013-09-08T03:04:00Z</dcterms:created>
  <dcterms:modified xsi:type="dcterms:W3CDTF">2025-02-19T18:43:56Z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2052-12.1.0.19770</vt:lpwstr>
  </property>
</Properties>
</file>