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</p:sldIdLst>
  <p:sldSz cx="9144000" cy="6858000" type="screen4x3"/>
  <p:notesSz cx="9928225" cy="6797675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6B1"/>
    <a:srgbClr val="FF0000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1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预备知识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0070C0"/>
                    </a:solidFill>
                  </a:rPr>
                  <a:t>函数</a:t>
                </a:r>
                <a:r>
                  <a:rPr lang="zh-CN" altLang="en-US"/>
                  <a:t>（也称映射）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/>
                  <a:t>是有序偶构成的集合，使得如果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，并且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y=z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函数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定义域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𝑑𝑜𝑚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.,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函数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值域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𝑟𝑎𝑛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.,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8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67200" y="2133600"/>
                <a:ext cx="3665855" cy="7067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rgbClr val="0070C0"/>
                </a:solidFill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zh-CN" altLang="en-US"/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取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自然数，则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133600"/>
                <a:ext cx="3665855" cy="706755"/>
              </a:xfrm>
              <a:prstGeom prst="rect">
                <a:avLst/>
              </a:prstGeom>
              <a:blipFill rotWithShape="1">
                <a:blip r:embed="rId2"/>
                <a:stretch>
                  <a:fillRect l="-173" t="-898" r="-173" b="-898"/>
                </a:stretch>
              </a:blipFill>
              <a:ln w="12700" cmpd="sng">
                <a:solidFill>
                  <a:srgbClr val="0070C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若</a:t>
                </a:r>
                <a:r>
                  <a:rPr lang="en-US" altLang="zh-CN"/>
                  <a:t>f</a:t>
                </a:r>
                <a:r>
                  <a:rPr lang="zh-CN" altLang="en-US"/>
                  <a:t>是函数，且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𝑑𝑜𝑚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，则使得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成立的唯一的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(x)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处的值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是函数，且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𝑑𝑜𝑚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𝑟𝑎𝑛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中的函数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（或映射），记作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𝑟𝑎𝑛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映射</a:t>
                </a:r>
                <a:r>
                  <a:rPr lang="en-US" altLang="zh-CN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满射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单射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单射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+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满射</a:t>
                </a:r>
                <a:r>
                  <a:rPr lang="en-US" altLang="zh-CN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</a:t>
                </a:r>
                <a:r>
                  <a:rPr lang="zh-CN" altLang="en-US" sz="24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双射</a:t>
                </a:r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（一一映射）。</a:t>
                </a:r>
                <a:endParaRPr lang="zh-CN" altLang="en-US" sz="2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7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集合</a:t>
                </a:r>
                <a:r>
                  <a:rPr lang="en-US" altLang="zh-CN"/>
                  <a:t>S</a:t>
                </a:r>
                <a:r>
                  <a:rPr lang="zh-CN" altLang="en-US"/>
                  <a:t>上的</a:t>
                </a:r>
                <a:r>
                  <a:rPr lang="en-US" altLang="zh-CN"/>
                  <a:t>n</a:t>
                </a:r>
                <a:r>
                  <a:rPr lang="zh-CN" altLang="en-US"/>
                  <a:t>元函数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中的映射。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加法、乘法是自然数集上的二元函数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元函数，且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𝑑𝑜𝑚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，则一般用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关系与函数的限制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:r>
                  <a:rPr lang="en-US" altLang="zh-CN"/>
                  <a:t>R</a:t>
                </a:r>
                <a:r>
                  <a:rPr lang="zh-CN" altLang="en-US"/>
                  <a:t>是</a:t>
                </a:r>
                <a:r>
                  <a:rPr lang="en-US" altLang="zh-CN"/>
                  <a:t>S</a:t>
                </a:r>
                <a:r>
                  <a:rPr lang="zh-CN" altLang="en-US"/>
                  <a:t>上的</a:t>
                </a:r>
                <a:r>
                  <a:rPr lang="en-US" altLang="zh-CN"/>
                  <a:t>n</a:t>
                </a:r>
                <a:r>
                  <a:rPr lang="zh-CN" altLang="en-US"/>
                  <a:t>元关系，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R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上的限制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元关系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⋂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之间有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关系}.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上的限制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zh-CN" altLang="en-US"/>
              </a:p>
              <a:p>
                <a:pPr marL="0" indent="457200">
                  <a:buNone/>
                </a:pPr>
                <a:r>
                  <a:rPr lang="zh-CN" altLang="en-US"/>
                  <a:t>即，对于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等价类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是二元关系，我们常用</a:t>
                </a:r>
                <a:endParaRPr lang="zh-CN" alt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endParaRPr lang="en-US" altLang="zh-CN"/>
              </a:p>
              <a:p>
                <a:pPr marL="0" indent="457200">
                  <a:buNone/>
                </a:pPr>
                <a:r>
                  <a:rPr lang="zh-CN" altLang="en-US"/>
                  <a:t>表示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上是</a:t>
                </a:r>
                <a:r>
                  <a:rPr lang="zh-CN" altLang="en-US">
                    <a:solidFill>
                      <a:srgbClr val="0070C0"/>
                    </a:solidFill>
                  </a:rPr>
                  <a:t>自反的</a:t>
                </a:r>
                <a:r>
                  <a:rPr lang="zh-CN" altLang="en-US"/>
                  <a:t>，当且仅当对于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𝑥𝑅𝑥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sym typeface="+mn-ea"/>
                  </a:rPr>
                  <a:t>上是</a:t>
                </a:r>
                <a:r>
                  <a:rPr lang="zh-CN" altLang="en-US">
                    <a:solidFill>
                      <a:srgbClr val="0070C0"/>
                    </a:solidFill>
                    <a:sym typeface="+mn-ea"/>
                  </a:rPr>
                  <a:t>对称的</a:t>
                </a:r>
                <a:r>
                  <a:rPr lang="zh-CN" altLang="en-US">
                    <a:sym typeface="+mn-ea"/>
                  </a:rPr>
                  <a:t>，当且仅当</a:t>
                </a:r>
                <a:endParaRPr lang="zh-CN" altLang="en-US">
                  <a:sym typeface="+mn-ea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sym typeface="+mn-ea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𝑥𝑅𝑦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𝑦𝑅𝑥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sym typeface="+mn-ea"/>
                  </a:rPr>
                  <a:t>上是</a:t>
                </a:r>
                <a:r>
                  <a:rPr lang="zh-CN" altLang="en-US">
                    <a:solidFill>
                      <a:srgbClr val="0070C0"/>
                    </a:solidFill>
                    <a:sym typeface="+mn-ea"/>
                  </a:rPr>
                  <a:t>传递的</a:t>
                </a:r>
                <a:r>
                  <a:rPr lang="zh-CN" altLang="en-US">
                    <a:sym typeface="+mn-ea"/>
                  </a:rPr>
                  <a:t>，当且仅当</a:t>
                </a:r>
                <a:endParaRPr lang="zh-CN" altLang="en-US">
                  <a:sym typeface="+mn-ea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sym typeface="+mn-ea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𝑥𝑅𝑦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，且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𝑦𝑅𝑧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𝑥𝑅𝑧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6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等价类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上的二元关系，若</a:t>
                </a:r>
                <a:r>
                  <a:rPr lang="en-US" altLang="zh-CN"/>
                  <a:t>R</a:t>
                </a:r>
                <a:r>
                  <a:rPr lang="zh-CN" altLang="en-US"/>
                  <a:t>满足自反性、对称性、传递性，则称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上的</a:t>
                </a:r>
                <a:r>
                  <a:rPr lang="zh-CN" altLang="en-US">
                    <a:solidFill>
                      <a:srgbClr val="0070C0"/>
                    </a:solidFill>
                  </a:rPr>
                  <a:t>等价关系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上的等价关系，对于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，称集合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𝑥𝑅𝑦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等价类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等价类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等价类作出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的一个</a:t>
                </a:r>
                <a:r>
                  <a:rPr lang="zh-CN" altLang="en-US">
                    <a:solidFill>
                      <a:srgbClr val="0070C0"/>
                    </a:solidFill>
                  </a:rPr>
                  <a:t>划分</a:t>
                </a:r>
                <a:r>
                  <a:rPr lang="zh-CN" altLang="en-US"/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等价类是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的子集，且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的每个元素恰好属于一个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等价类。</a:t>
                </a:r>
                <a:endParaRPr lang="zh-CN" altLang="en-US"/>
              </a:p>
              <a:p>
                <a:pPr lvl="1"/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当前仅当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𝑥𝑅𝑦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例如，自然数集合上的同余等价类</a:t>
                </a:r>
                <a:endParaRPr lang="zh-CN" altLang="en-US"/>
              </a:p>
              <a:p>
                <a:pPr lvl="1"/>
                <a:r>
                  <a:rPr lang="en-US" altLang="zh-CN"/>
                  <a:t>x mod 3 = 0,1,2</a:t>
                </a:r>
                <a:r>
                  <a:rPr lang="zh-CN" altLang="en-US"/>
                  <a:t>，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𝑥𝑅𝑦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</a:t>
                </a:r>
                <a:r>
                  <a:rPr lang="en-US" altLang="zh-CN">
                    <a:sym typeface="+mn-ea"/>
                  </a:rPr>
                  <a:t>x mod 3 = y mod 3)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集合的势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称两个集合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/>
                  <a:t>为</a:t>
                </a:r>
                <a:r>
                  <a:rPr lang="zh-CN" altLang="en-US">
                    <a:solidFill>
                      <a:srgbClr val="0070C0"/>
                    </a:solidFill>
                  </a:rPr>
                  <a:t>等势的</a:t>
                </a:r>
                <a:r>
                  <a:rPr lang="zh-CN" altLang="en-US"/>
                  <a:t>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/>
                  <a:t>，当且仅当存在有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/>
                  <a:t>的一一映射。</a:t>
                </a:r>
                <a:endParaRPr lang="zh-CN" altLang="en-US"/>
              </a:p>
              <a:p>
                <a:pPr lvl="1"/>
                <a:r>
                  <a:rPr lang="zh-CN" altLang="en-US"/>
                  <a:t>等势是等价关系，所以可以根据等势将集合分类。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的</a:t>
                </a:r>
                <a:r>
                  <a:rPr lang="zh-CN" altLang="en-US">
                    <a:solidFill>
                      <a:srgbClr val="0070C0"/>
                    </a:solidFill>
                  </a:rPr>
                  <a:t>基数</a:t>
                </a:r>
                <a:r>
                  <a:rPr lang="zh-CN" altLang="en-US"/>
                  <a:t>（或</a:t>
                </a:r>
                <a:r>
                  <a:rPr lang="zh-CN" altLang="en-US">
                    <a:solidFill>
                      <a:srgbClr val="0070C0"/>
                    </a:solidFill>
                  </a:rPr>
                  <a:t>势</a:t>
                </a:r>
                <a:r>
                  <a:rPr lang="zh-CN" altLang="en-US"/>
                  <a:t>），记作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/>
                  <a:t>当前仅当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|≤|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表示存在从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中的一一函数。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集合的势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对于有限集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/>
                  <a:t>是一个自然数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/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内元素数目。显然，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是等势的。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为</a:t>
                </a:r>
                <a:r>
                  <a:rPr lang="zh-CN" altLang="en-US">
                    <a:solidFill>
                      <a:srgbClr val="0070C0"/>
                    </a:solidFill>
                  </a:rPr>
                  <a:t>无限可数的</a:t>
                </a:r>
                <a:r>
                  <a:rPr lang="zh-CN" altLang="en-US"/>
                  <a:t>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/>
                  <a:t>为</a:t>
                </a:r>
                <a:r>
                  <a:rPr lang="zh-CN" altLang="en-US">
                    <a:solidFill>
                      <a:srgbClr val="0070C0"/>
                    </a:solidFill>
                  </a:rPr>
                  <a:t>可数的</a:t>
                </a:r>
                <a:r>
                  <a:rPr lang="zh-CN" altLang="en-US"/>
                  <a:t>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|≤|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集合的势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定理：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可数集的子集是可数的。</a:t>
            </a:r>
            <a:endParaRPr lang="zh-CN" altLang="en-US"/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有限个可数集的并是可数的。</a:t>
            </a:r>
            <a:endParaRPr lang="zh-CN" altLang="en-US">
              <a:sym typeface="+mn-ea"/>
            </a:endParaRPr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可数个可数集的并是可数的。</a:t>
            </a:r>
            <a:endParaRPr lang="zh-CN" altLang="en-US">
              <a:sym typeface="+mn-ea"/>
            </a:endParaRPr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有限个可数集的笛卡尔积是可数的。</a:t>
            </a:r>
            <a:endParaRPr lang="zh-CN" altLang="en-US">
              <a:sym typeface="+mn-ea"/>
            </a:endParaRPr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所有以可数集的元素为分量的有限序列构成的集合是可数的。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0070C0"/>
                    </a:solidFill>
                  </a:rPr>
                  <a:t>集合</a:t>
                </a:r>
                <a:r>
                  <a:rPr lang="zh-CN" altLang="en-US"/>
                  <a:t>有一些对象汇集而成。这些对象称为</a:t>
                </a:r>
                <a:r>
                  <a:rPr lang="zh-CN" altLang="en-US">
                    <a:solidFill>
                      <a:srgbClr val="0070C0"/>
                    </a:solidFill>
                  </a:rPr>
                  <a:t>元素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集合由所包含的元素确定。称集合</a:t>
                </a:r>
                <a:r>
                  <a:rPr lang="en-US" altLang="zh-CN"/>
                  <a:t>S</a:t>
                </a:r>
                <a:r>
                  <a:rPr lang="zh-CN" altLang="en-US"/>
                  <a:t>与</a:t>
                </a:r>
                <a:r>
                  <a:rPr lang="en-US" altLang="zh-CN"/>
                  <a:t>T</a:t>
                </a:r>
                <a:r>
                  <a:rPr lang="zh-CN" altLang="en-US">
                    <a:solidFill>
                      <a:srgbClr val="0070C0"/>
                    </a:solidFill>
                  </a:rPr>
                  <a:t>相等</a:t>
                </a:r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记作</a:t>
                </a:r>
                <a:r>
                  <a:rPr lang="en-US" altLang="zh-CN">
                    <a:sym typeface="+mn-ea"/>
                  </a:rPr>
                  <a:t>S=T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当且仅当</a:t>
                </a:r>
                <a:r>
                  <a:rPr lang="zh-CN" altLang="en-US">
                    <a:sym typeface="+mn-ea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lvl="1"/>
                <a:r>
                  <a:rPr lang="en-US" altLang="zh-CN"/>
                  <a:t>{a} = {a, a},</a:t>
                </a:r>
                <a:endParaRPr lang="en-US" altLang="zh-CN"/>
              </a:p>
              <a:p>
                <a:pPr lvl="1"/>
                <a:r>
                  <a:rPr lang="en-US" altLang="zh-CN"/>
                  <a:t>{a, b} = {b, a} = {a, b, b} = {a, b, b, a}</a:t>
                </a:r>
                <a:endParaRPr lang="zh-CN" altLang="en-US"/>
              </a:p>
              <a:p>
                <a:pPr lvl="1"/>
                <a:r>
                  <a:rPr lang="en-US" altLang="zh-CN"/>
                  <a:t>{a, b, c} = {c, b, a} = {b, c, b, a}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集合所包含元素的全体，称为</a:t>
                </a:r>
                <a:r>
                  <a:rPr lang="zh-CN" altLang="en-US">
                    <a:solidFill>
                      <a:srgbClr val="0070C0"/>
                    </a:solidFill>
                  </a:rPr>
                  <a:t>外延</a:t>
                </a:r>
                <a:r>
                  <a:rPr lang="zh-CN" altLang="en-US"/>
                  <a:t>。集合的元素所共有的性质，称为集合的</a:t>
                </a:r>
                <a:r>
                  <a:rPr lang="zh-CN" altLang="en-US">
                    <a:solidFill>
                      <a:srgbClr val="0070C0"/>
                    </a:solidFill>
                  </a:rPr>
                  <a:t>内涵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 sz="2000"/>
                  <a:t>例如</a:t>
                </a:r>
                <a:r>
                  <a:rPr lang="zh-CN" altLang="en-US"/>
                  <a:t>，非负偶数集的外延为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为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非负的偶数}</m:t>
                    </m:r>
                  </m:oMath>
                </a14:m>
                <a:r>
                  <a:rPr lang="zh-CN" altLang="en-US"/>
                  <a:t>，它的内涵是</a:t>
                </a:r>
                <a:r>
                  <a:rPr lang="en-US" altLang="zh-CN"/>
                  <a:t>“</a:t>
                </a:r>
                <a:r>
                  <a:rPr lang="zh-CN" altLang="en-US"/>
                  <a:t>非负的偶数</a:t>
                </a:r>
                <a:r>
                  <a:rPr lang="en-US" altLang="zh-CN"/>
                  <a:t>”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子集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真子集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0070C0"/>
                    </a:solidFill>
                  </a:rPr>
                  <a:t>空集</a:t>
                </a:r>
                <a:r>
                  <a:rPr lang="zh-CN" altLang="en-US"/>
                  <a:t>是一个特殊的集合，它不包含任何元素，且是任何集合的子集。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给定集合</a:t>
                </a:r>
                <a:r>
                  <a:rPr lang="en-US" altLang="zh-CN"/>
                  <a:t>S</a:t>
                </a:r>
                <a:r>
                  <a:rPr lang="zh-CN" altLang="en-US"/>
                  <a:t>和</a:t>
                </a:r>
                <a:r>
                  <a:rPr lang="en-US" altLang="zh-CN"/>
                  <a:t>T</a:t>
                </a:r>
                <a:r>
                  <a:rPr lang="zh-CN" altLang="en-US"/>
                  <a:t>，我们定义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或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zh-CN" altLang="en-US"/>
              </a:p>
              <a:p>
                <a:r>
                  <a:rPr lang="zh-CN" altLang="en-US"/>
                  <a:t>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补（集）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并（集）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交（集）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差（集）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有序偶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对象</a:t>
                </a:r>
                <a:r>
                  <a:rPr lang="en-US" altLang="zh-CN"/>
                  <a:t>a</a:t>
                </a:r>
                <a:r>
                  <a:rPr lang="zh-CN" altLang="en-US"/>
                  <a:t>和</a:t>
                </a:r>
                <a:r>
                  <a:rPr lang="en-US" altLang="zh-CN"/>
                  <a:t>b</a:t>
                </a:r>
                <a:r>
                  <a:rPr lang="zh-CN" altLang="en-US"/>
                  <a:t>的</a:t>
                </a:r>
                <a:r>
                  <a:rPr lang="zh-CN" altLang="en-US">
                    <a:solidFill>
                      <a:srgbClr val="0070C0"/>
                    </a:solidFill>
                  </a:rPr>
                  <a:t>有序偶</a:t>
                </a:r>
                <a:r>
                  <a:rPr lang="zh-CN" altLang="en-US"/>
                  <a:t>记作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a=c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b=d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}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元组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n=m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是自然数并且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是自然数的序偶的集合，其中序偶的第一个数小于第二个数。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笛卡尔积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笛卡尔积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×...×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=...=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×...×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次笛卡尔积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当</a:t>
                </a:r>
                <a:r>
                  <a:rPr lang="en-US" altLang="zh-CN"/>
                  <a:t>n=1</a:t>
                </a:r>
                <a:r>
                  <a:rPr lang="zh-CN" altLang="en-US"/>
                  <a:t>时，</a:t>
                </a:r>
                <a:r>
                  <a:rPr lang="en-US" altLang="zh-CN"/>
                  <a:t>S</a:t>
                </a:r>
                <a:r>
                  <a:rPr lang="zh-CN" altLang="en-US"/>
                  <a:t>上的</a:t>
                </a:r>
                <a:r>
                  <a:rPr lang="zh-CN" altLang="en-US">
                    <a:solidFill>
                      <a:srgbClr val="0070C0"/>
                    </a:solidFill>
                  </a:rPr>
                  <a:t>一元关系</a:t>
                </a:r>
                <a:r>
                  <a:rPr lang="en-US" altLang="zh-CN"/>
                  <a:t>R</a:t>
                </a:r>
                <a:r>
                  <a:rPr lang="zh-CN" altLang="en-US"/>
                  <a:t>是</a:t>
                </a:r>
                <a:r>
                  <a:rPr lang="en-US" altLang="zh-CN"/>
                  <a:t>S</a:t>
                </a:r>
                <a:r>
                  <a:rPr lang="zh-CN" altLang="en-US"/>
                  <a:t>中元素的一个性质：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的性质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:r>
                  <a:rPr lang="zh-CN" altLang="en-US"/>
                  <a:t>集合</a:t>
                </a:r>
                <a:r>
                  <a:rPr lang="en-US" altLang="zh-CN"/>
                  <a:t>S</a:t>
                </a:r>
                <a:r>
                  <a:rPr lang="zh-CN" altLang="en-US"/>
                  <a:t>上的</a:t>
                </a:r>
                <a:r>
                  <a:rPr lang="en-US" altLang="zh-CN">
                    <a:solidFill>
                      <a:srgbClr val="0070C0"/>
                    </a:solidFill>
                  </a:rPr>
                  <a:t>n</a:t>
                </a:r>
                <a:r>
                  <a:rPr lang="zh-CN" altLang="en-US">
                    <a:solidFill>
                      <a:srgbClr val="0070C0"/>
                    </a:solidFill>
                  </a:rPr>
                  <a:t>元关系</a:t>
                </a:r>
                <a:r>
                  <a:rPr lang="en-US" altLang="zh-CN"/>
                  <a:t>R</a:t>
                </a:r>
                <a:r>
                  <a:rPr lang="zh-CN" altLang="en-US"/>
                  <a:t>为：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,且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之间有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关系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特别地，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0070C0"/>
                    </a:solidFill>
                  </a:rPr>
                  <a:t>相等关系</a:t>
                </a:r>
                <a:r>
                  <a:rPr lang="zh-CN" altLang="en-US"/>
                  <a:t>是任何集合</a:t>
                </a:r>
                <a:r>
                  <a:rPr lang="en-US" altLang="zh-CN"/>
                  <a:t>S</a:t>
                </a:r>
                <a:r>
                  <a:rPr lang="zh-CN" altLang="en-US"/>
                  <a:t>上的一个特殊二元关系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自然数集的一元关系</a:t>
                </a:r>
                <a:r>
                  <a:rPr lang="en-US" altLang="zh-CN"/>
                  <a:t>“</a:t>
                </a:r>
                <a:r>
                  <a:rPr lang="zh-CN" altLang="en-US"/>
                  <a:t>是偶数</a:t>
                </a:r>
                <a:r>
                  <a:rPr lang="en-US" altLang="zh-CN"/>
                  <a:t>”</a:t>
                </a:r>
                <a:r>
                  <a:rPr lang="zh-CN" altLang="en-US"/>
                  <a:t>，它的内涵是</a:t>
                </a:r>
                <a:r>
                  <a:rPr lang="en-US" altLang="zh-CN"/>
                  <a:t>“</a:t>
                </a:r>
                <a:r>
                  <a:rPr lang="zh-CN" altLang="en-US"/>
                  <a:t>被</a:t>
                </a:r>
                <a:r>
                  <a:rPr lang="en-US" altLang="zh-CN"/>
                  <a:t>2</a:t>
                </a:r>
                <a:r>
                  <a:rPr lang="zh-CN" altLang="en-US"/>
                  <a:t>整除</a:t>
                </a:r>
                <a:r>
                  <a:rPr lang="en-US" altLang="zh-CN"/>
                  <a:t>”</a:t>
                </a:r>
                <a:r>
                  <a:rPr lang="zh-CN" altLang="en-US"/>
                  <a:t>，它的外延是</a:t>
                </a:r>
                <a:r>
                  <a:rPr lang="en-US" altLang="zh-CN"/>
                  <a:t>{x|x</a:t>
                </a:r>
                <a:r>
                  <a:rPr lang="zh-CN" altLang="en-US"/>
                  <a:t>是自然数，且被</a:t>
                </a:r>
                <a:r>
                  <a:rPr lang="en-US" altLang="zh-CN"/>
                  <a:t>2</a:t>
                </a:r>
                <a:r>
                  <a:rPr lang="zh-CN" altLang="en-US"/>
                  <a:t>整除</a:t>
                </a:r>
                <a:r>
                  <a:rPr lang="en-US" altLang="zh-CN"/>
                  <a:t>}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关系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ym typeface="+mn-ea"/>
                  </a:rPr>
                  <a:t>自然数集的二元关系</a:t>
                </a:r>
                <a:r>
                  <a:rPr lang="en-US" altLang="zh-CN">
                    <a:sym typeface="+mn-ea"/>
                  </a:rPr>
                  <a:t>“</a:t>
                </a:r>
                <a:r>
                  <a:rPr lang="zh-CN" altLang="en-US">
                    <a:sym typeface="+mn-ea"/>
                  </a:rPr>
                  <a:t>小于</a:t>
                </a:r>
                <a:r>
                  <a:rPr lang="en-US" altLang="zh-CN">
                    <a:sym typeface="+mn-ea"/>
                  </a:rPr>
                  <a:t>”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m&lt;n</a:t>
                </a:r>
                <a:r>
                  <a:rPr lang="zh-CN" altLang="en-US">
                    <a:sym typeface="+mn-ea"/>
                  </a:rPr>
                  <a:t>的内涵是：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存在不等于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的自然数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，使得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。</m:t>
                      </m:r>
                    </m:oMath>
                  </m:oMathPara>
                </a14:m>
                <a:endParaRPr lang="zh-CN" altLang="en-US"/>
              </a:p>
              <a:p>
                <a:pPr marL="0" indent="457200">
                  <a:buNone/>
                </a:pPr>
                <a:r>
                  <a:rPr lang="en-US" altLang="zh-CN"/>
                  <a:t>“</a:t>
                </a:r>
                <a:r>
                  <a:rPr lang="zh-CN" altLang="en-US"/>
                  <a:t>小于</a:t>
                </a:r>
                <a:r>
                  <a:rPr lang="en-US" altLang="zh-CN"/>
                  <a:t>”</a:t>
                </a:r>
                <a:r>
                  <a:rPr lang="zh-CN" altLang="en-US"/>
                  <a:t>的外延是</a:t>
                </a:r>
                <a:endParaRPr lang="zh-CN" altLang="en-US"/>
              </a:p>
              <a:p>
                <a:pPr mar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是自然数,且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2787</Words>
  <Application>WPS 演示</Application>
  <PresentationFormat>全屏显示(4:3)</PresentationFormat>
  <Paragraphs>282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Arial Unicode MS</vt:lpstr>
      <vt:lpstr>Network</vt:lpstr>
      <vt:lpstr>预备知识</vt:lpstr>
      <vt:lpstr>集合</vt:lpstr>
      <vt:lpstr>集合</vt:lpstr>
      <vt:lpstr>集合</vt:lpstr>
      <vt:lpstr>有序偶</vt:lpstr>
      <vt:lpstr>笛卡尔积</vt:lpstr>
      <vt:lpstr>关系</vt:lpstr>
      <vt:lpstr>关系</vt:lpstr>
      <vt:lpstr>关系</vt:lpstr>
      <vt:lpstr>函数</vt:lpstr>
      <vt:lpstr>函数</vt:lpstr>
      <vt:lpstr>函数</vt:lpstr>
      <vt:lpstr>关系与函数的限制</vt:lpstr>
      <vt:lpstr>等价类</vt:lpstr>
      <vt:lpstr>等价类</vt:lpstr>
      <vt:lpstr>等价类</vt:lpstr>
      <vt:lpstr>集合的势</vt:lpstr>
      <vt:lpstr>集合的势</vt:lpstr>
      <vt:lpstr>集合的势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1060</cp:revision>
  <cp:lastPrinted>2022-02-24T19:07:00Z</cp:lastPrinted>
  <dcterms:created xsi:type="dcterms:W3CDTF">2013-09-08T03:04:00Z</dcterms:created>
  <dcterms:modified xsi:type="dcterms:W3CDTF">2025-02-19T19:20:36Z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A677EB47087344EA85F5D48F304E6FF0</vt:lpwstr>
  </property>
  <property fmtid="{D5CDD505-2E9C-101B-9397-08002B2CF9AE}" pid="4" name="KSOProductBuildVer">
    <vt:lpwstr>2052-12.1.0.19770</vt:lpwstr>
  </property>
</Properties>
</file>