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256" r:id="rId3"/>
    <p:sldId id="971" r:id="rId5"/>
    <p:sldId id="972" r:id="rId6"/>
    <p:sldId id="973" r:id="rId7"/>
    <p:sldId id="952" r:id="rId8"/>
    <p:sldId id="953" r:id="rId9"/>
    <p:sldId id="954" r:id="rId10"/>
    <p:sldId id="955" r:id="rId11"/>
    <p:sldId id="956" r:id="rId12"/>
    <p:sldId id="957" r:id="rId13"/>
    <p:sldId id="958" r:id="rId14"/>
    <p:sldId id="959" r:id="rId15"/>
    <p:sldId id="960" r:id="rId16"/>
    <p:sldId id="961" r:id="rId17"/>
    <p:sldId id="974" r:id="rId18"/>
    <p:sldId id="997" r:id="rId19"/>
    <p:sldId id="994" r:id="rId20"/>
    <p:sldId id="962" r:id="rId21"/>
    <p:sldId id="963" r:id="rId22"/>
    <p:sldId id="964" r:id="rId23"/>
    <p:sldId id="965" r:id="rId24"/>
    <p:sldId id="966" r:id="rId25"/>
    <p:sldId id="967" r:id="rId26"/>
    <p:sldId id="968" r:id="rId27"/>
    <p:sldId id="969" r:id="rId28"/>
    <p:sldId id="976" r:id="rId29"/>
    <p:sldId id="977" r:id="rId30"/>
    <p:sldId id="978" r:id="rId31"/>
    <p:sldId id="970" r:id="rId32"/>
    <p:sldId id="981" r:id="rId33"/>
    <p:sldId id="996" r:id="rId34"/>
    <p:sldId id="983" r:id="rId35"/>
    <p:sldId id="984" r:id="rId36"/>
    <p:sldId id="985" r:id="rId37"/>
    <p:sldId id="986" r:id="rId38"/>
    <p:sldId id="992" r:id="rId39"/>
    <p:sldId id="988" r:id="rId40"/>
    <p:sldId id="989" r:id="rId41"/>
    <p:sldId id="993" r:id="rId42"/>
    <p:sldId id="995" r:id="rId43"/>
    <p:sldId id="991" r:id="rId44"/>
    <p:sldId id="979" r:id="rId45"/>
    <p:sldId id="980" r:id="rId46"/>
  </p:sldIdLst>
  <p:sldSz cx="9144000" cy="6858000" type="screen4x3"/>
  <p:notesSz cx="9928225" cy="6797675"/>
  <p:custDataLst>
    <p:tags r:id="rId5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67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tags" Target="../tags/tag24.xml"/><Relationship Id="rId4" Type="http://schemas.openxmlformats.org/officeDocument/2006/relationships/image" Target="../media/image26.png"/><Relationship Id="rId3" Type="http://schemas.openxmlformats.org/officeDocument/2006/relationships/tags" Target="../tags/tag23.xml"/><Relationship Id="rId2" Type="http://schemas.openxmlformats.org/officeDocument/2006/relationships/image" Target="../media/image25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36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1.png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image" Target="../media/image35.png"/><Relationship Id="rId19" Type="http://schemas.openxmlformats.org/officeDocument/2006/relationships/image" Target="../media/image40.png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image" Target="../media/image39.png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image" Target="../media/image38.png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image" Target="../media/image37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36.png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42.png"/><Relationship Id="rId22" Type="http://schemas.openxmlformats.org/officeDocument/2006/relationships/image" Target="../media/image41.png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image" Target="../media/image35.png"/><Relationship Id="rId19" Type="http://schemas.openxmlformats.org/officeDocument/2006/relationships/image" Target="../media/image40.png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image" Target="../media/image39.png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image" Target="../media/image38.png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image" Target="../media/image37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wmf"/><Relationship Id="rId2" Type="http://schemas.openxmlformats.org/officeDocument/2006/relationships/oleObject" Target="../embeddings/oleObject2.bin"/><Relationship Id="rId1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0.wmf"/><Relationship Id="rId2" Type="http://schemas.openxmlformats.org/officeDocument/2006/relationships/oleObject" Target="../embeddings/oleObject3.bin"/><Relationship Id="rId1" Type="http://schemas.openxmlformats.org/officeDocument/2006/relationships/tags" Target="../tags/tag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5.png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命题逻辑（四）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n-</a:t>
            </a:r>
            <a:r>
              <a:rPr lang="zh-CN" altLang="en-US">
                <a:sym typeface="+mn-ea"/>
              </a:rPr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9921" y="2463641"/>
            <a:ext cx="2783205" cy="278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5175" y="2463800"/>
                <a:ext cx="2525395" cy="34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 sz="1500"/>
                  <a:t> </a:t>
                </a:r>
                <a:r>
                  <a:rPr lang="zh-CN" altLang="en-US" sz="1500"/>
                  <a:t>表示</a:t>
                </a:r>
                <a:r>
                  <a:rPr lang="en-US" altLang="zh-CN" sz="1500"/>
                  <a:t> (i,j) </a:t>
                </a:r>
                <a:r>
                  <a:rPr lang="zh-CN" altLang="en-US" sz="1500"/>
                  <a:t>处有皇后</a:t>
                </a:r>
                <a:endParaRPr lang="zh-CN" altLang="en-US" sz="15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2463800"/>
                <a:ext cx="2525395" cy="347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n-</a:t>
            </a:r>
            <a:r>
              <a:rPr lang="zh-CN" altLang="en-US">
                <a:sym typeface="+mn-ea"/>
              </a:rPr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9921" y="2463641"/>
            <a:ext cx="2783205" cy="278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5175" y="2463800"/>
                <a:ext cx="2582545" cy="34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 sz="1500"/>
                  <a:t> </a:t>
                </a:r>
                <a:r>
                  <a:rPr lang="zh-CN" altLang="en-US" sz="1500"/>
                  <a:t>表示</a:t>
                </a:r>
                <a:r>
                  <a:rPr lang="en-US" altLang="zh-CN" sz="1500"/>
                  <a:t> (i,j) </a:t>
                </a:r>
                <a:r>
                  <a:rPr lang="zh-CN" altLang="en-US" sz="1500"/>
                  <a:t>处有皇后</a:t>
                </a:r>
                <a:endParaRPr lang="zh-CN" altLang="en-US" sz="15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2463800"/>
                <a:ext cx="2582545" cy="347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40531" y="2979420"/>
            <a:ext cx="279273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500"/>
              <a:t>不同行</a:t>
            </a:r>
            <a:r>
              <a:rPr lang="en-US" altLang="zh-CN" sz="1500"/>
              <a:t>: </a:t>
            </a:r>
            <a:endParaRPr lang="en-US" altLang="zh-CN" sz="1500"/>
          </a:p>
          <a:p>
            <a:pPr indent="0" fontAlgn="auto">
              <a:lnSpc>
                <a:spcPct val="150000"/>
              </a:lnSpc>
            </a:pPr>
            <a:r>
              <a:rPr lang="zh-CN" altLang="en-US" sz="1500">
                <a:latin typeface="Cambria Math" panose="02040503050406030204" charset="0"/>
                <a:cs typeface="Cambria Math" panose="02040503050406030204" charset="0"/>
              </a:rPr>
              <a:t>第</a:t>
            </a:r>
            <a:r>
              <a:rPr lang="en-US" altLang="zh-CN" sz="1500">
                <a:latin typeface="Cambria Math" panose="02040503050406030204" charset="0"/>
                <a:cs typeface="Cambria Math" panose="02040503050406030204" charset="0"/>
              </a:rPr>
              <a:t> i </a:t>
            </a:r>
            <a:r>
              <a:rPr lang="zh-CN" altLang="en-US" sz="1500">
                <a:latin typeface="Cambria Math" panose="02040503050406030204" charset="0"/>
                <a:cs typeface="Cambria Math" panose="02040503050406030204" charset="0"/>
              </a:rPr>
              <a:t>行只有一个皇后</a:t>
            </a:r>
            <a:endParaRPr lang="en-US" altLang="zh-CN" sz="1500" i="1">
              <a:latin typeface="Cambria Math" panose="02040503050406030204" charset="0"/>
              <a:cs typeface="Cambria Math" panose="02040503050406030204" charset="0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n-</a:t>
            </a:r>
            <a:r>
              <a:rPr lang="zh-CN" altLang="en-US">
                <a:sym typeface="+mn-ea"/>
              </a:rPr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9921" y="2463641"/>
            <a:ext cx="2783205" cy="278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5175" y="2463800"/>
                <a:ext cx="2588260" cy="34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 sz="1500"/>
                  <a:t> </a:t>
                </a:r>
                <a:r>
                  <a:rPr lang="zh-CN" altLang="en-US" sz="1500"/>
                  <a:t>表示</a:t>
                </a:r>
                <a:r>
                  <a:rPr lang="en-US" altLang="zh-CN" sz="1500"/>
                  <a:t> (i,j) </a:t>
                </a:r>
                <a:r>
                  <a:rPr lang="zh-CN" altLang="en-US" sz="1500"/>
                  <a:t>处有皇后</a:t>
                </a:r>
                <a:endParaRPr lang="zh-CN" altLang="en-US" sz="15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2463800"/>
                <a:ext cx="2588260" cy="347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36220" y="2979420"/>
                <a:ext cx="3218180" cy="147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500"/>
                  <a:t>不同行</a:t>
                </a:r>
                <a:r>
                  <a:rPr lang="en-US" altLang="zh-CN" sz="1500"/>
                  <a:t>: </a:t>
                </a:r>
                <a:endParaRPr lang="en-US" altLang="zh-CN" sz="1500"/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:r>
                  <a:rPr lang="en-US" altLang="zh-CN" sz="1500">
                    <a:latin typeface="Cambria Math" panose="02040503050406030204" charset="0"/>
                    <a:cs typeface="Cambria Math" panose="02040503050406030204" charset="0"/>
                  </a:rPr>
                  <a:t> i </a:t>
                </a:r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行只有一个皇后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中只有一个为真</a:t>
                </a:r>
                <a:endParaRPr lang="en-US" altLang="zh-CN" sz="1500"/>
              </a:p>
              <a:p>
                <a:pPr indent="0" fontAlgn="auto">
                  <a:lnSpc>
                    <a:spcPct val="150000"/>
                  </a:lnSpc>
                </a:pPr>
                <a:endParaRPr lang="en-US" altLang="zh-CN" sz="15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36220" y="2979420"/>
                <a:ext cx="3218180" cy="1476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n-</a:t>
            </a:r>
            <a:r>
              <a:rPr lang="zh-CN" altLang="en-US">
                <a:sym typeface="+mn-ea"/>
              </a:rPr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9921" y="2463641"/>
            <a:ext cx="2783205" cy="278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5175" y="2463800"/>
                <a:ext cx="2513330" cy="34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 sz="1500"/>
                  <a:t> </a:t>
                </a:r>
                <a:r>
                  <a:rPr lang="zh-CN" altLang="en-US" sz="1500"/>
                  <a:t>表示</a:t>
                </a:r>
                <a:r>
                  <a:rPr lang="en-US" altLang="zh-CN" sz="1500"/>
                  <a:t> (i,j) </a:t>
                </a:r>
                <a:r>
                  <a:rPr lang="zh-CN" altLang="en-US" sz="1500"/>
                  <a:t>处有皇后</a:t>
                </a:r>
                <a:endParaRPr lang="zh-CN" altLang="en-US" sz="15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2463800"/>
                <a:ext cx="2513330" cy="347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36220" y="2979420"/>
                <a:ext cx="321818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500"/>
                  <a:t>不同行</a:t>
                </a:r>
                <a:r>
                  <a:rPr lang="en-US" altLang="zh-CN" sz="1500"/>
                  <a:t>: </a:t>
                </a:r>
                <a:endParaRPr lang="en-US" altLang="zh-CN" sz="1500"/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:r>
                  <a:rPr lang="en-US" altLang="zh-CN" sz="1500">
                    <a:latin typeface="Cambria Math" panose="02040503050406030204" charset="0"/>
                    <a:cs typeface="Cambria Math" panose="02040503050406030204" charset="0"/>
                  </a:rPr>
                  <a:t> i </a:t>
                </a:r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行只有一个皇后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中只有一个为真</a:t>
                </a:r>
                <a:endParaRPr lang="en-US" altLang="zh-CN" sz="1500"/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⇒(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∨...∨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)∧...∧(¬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)∧...∧(¬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∧...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/>
                  <a:t> </a:t>
                </a:r>
                <a:endParaRPr lang="en-US" altLang="zh-CN" sz="15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36220" y="2979420"/>
                <a:ext cx="3218180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n-</a:t>
            </a:r>
            <a:r>
              <a:rPr lang="zh-CN" altLang="en-US">
                <a:sym typeface="+mn-ea"/>
              </a:rPr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9921" y="2463641"/>
            <a:ext cx="2783205" cy="2788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5175" y="2463800"/>
                <a:ext cx="2588260" cy="347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 sz="1500"/>
                  <a:t> </a:t>
                </a:r>
                <a:r>
                  <a:rPr lang="zh-CN" altLang="en-US" sz="1500"/>
                  <a:t>表示</a:t>
                </a:r>
                <a:r>
                  <a:rPr lang="en-US" altLang="zh-CN" sz="1500"/>
                  <a:t> (i,j) </a:t>
                </a:r>
                <a:r>
                  <a:rPr lang="zh-CN" altLang="en-US" sz="1500"/>
                  <a:t>处有皇后</a:t>
                </a:r>
                <a:endParaRPr lang="zh-CN" altLang="en-US" sz="15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75" y="2463800"/>
                <a:ext cx="2588260" cy="3473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98870" y="2652236"/>
            <a:ext cx="1410653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500"/>
              <a:t>不同列</a:t>
            </a:r>
            <a:endParaRPr lang="zh-CN" altLang="en-US" sz="1500"/>
          </a:p>
          <a:p>
            <a:pPr indent="0" fontAlgn="auto">
              <a:lnSpc>
                <a:spcPct val="150000"/>
              </a:lnSpc>
            </a:pPr>
            <a:r>
              <a:rPr lang="zh-CN" altLang="en-US" sz="1500"/>
              <a:t>不同对角线</a:t>
            </a:r>
            <a:endParaRPr lang="zh-CN" altLang="en-US" sz="15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36220" y="2979420"/>
                <a:ext cx="3218180" cy="286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500"/>
                  <a:t>不同行</a:t>
                </a:r>
                <a:r>
                  <a:rPr lang="en-US" altLang="zh-CN" sz="1500"/>
                  <a:t>: </a:t>
                </a:r>
                <a:endParaRPr lang="en-US" altLang="zh-CN" sz="1500"/>
              </a:p>
              <a:p>
                <a:pPr indent="0" fontAlgn="auto">
                  <a:lnSpc>
                    <a:spcPct val="150000"/>
                  </a:lnSpc>
                </a:pPr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第</a:t>
                </a:r>
                <a:r>
                  <a:rPr lang="en-US" altLang="zh-CN" sz="1500">
                    <a:latin typeface="Cambria Math" panose="02040503050406030204" charset="0"/>
                    <a:cs typeface="Cambria Math" panose="02040503050406030204" charset="0"/>
                  </a:rPr>
                  <a:t> i </a:t>
                </a:r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行只有一个皇后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,..,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 sz="1500">
                    <a:latin typeface="Cambria Math" panose="02040503050406030204" charset="0"/>
                    <a:cs typeface="Cambria Math" panose="02040503050406030204" charset="0"/>
                  </a:rPr>
                  <a:t>中只有一个为真</a:t>
                </a:r>
                <a:endParaRPr lang="en-US" altLang="zh-CN" sz="1500"/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⇒(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∨...∨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)∧...∧(¬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)∧...∧(¬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∧...</m:t>
                    </m:r>
                  </m:oMath>
                </a14:m>
                <a:r>
                  <a:rPr lang="en-US" altLang="zh-CN" sz="15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15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sSub>
                      <m:sSubPr>
                        <m:ctrlP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  <m:r>
                      <a:rPr lang="en-US" altLang="zh-CN" sz="15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500"/>
                  <a:t> </a:t>
                </a:r>
                <a:endParaRPr lang="en-US" altLang="zh-CN" sz="15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36220" y="2979420"/>
                <a:ext cx="3218180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拉丁方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阶拉丁方：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/>
                  <a:t>矩阵，每行每列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各仅出现一次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引入命题变元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位置是否取值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endParaRPr lang="zh-CN" alt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位置仅取一个值：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中一个为真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第一行各不相同：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中一个为真，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中一个为真，且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中一个为真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057400" y="1898650"/>
          <a:ext cx="1998345" cy="134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666115"/>
                <a:gridCol w="666115"/>
              </a:tblGrid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953000" y="1905000"/>
          <a:ext cx="1998345" cy="134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666115"/>
                <a:gridCol w="666115"/>
              </a:tblGrid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拉丁方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阶拉丁方：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/>
                  <a:t>矩阵，每行每列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各仅出现一次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正交拉丁方问题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marL="344170" lvl="1" indent="457200">
                  <a:buNone/>
                </a:pPr>
                <a:r>
                  <a:rPr lang="zh-CN" altLang="en-US"/>
                  <a:t>不存在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阶的正交拉丁方？（</a:t>
                </a:r>
                <a:r>
                  <a:rPr lang="zh-CN" altLang="en-US">
                    <a:sym typeface="+mn-ea"/>
                  </a:rPr>
                  <a:t>欧拉猜想）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8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057400" y="1898650"/>
          <a:ext cx="1998345" cy="134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666115"/>
                <a:gridCol w="666115"/>
              </a:tblGrid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953000" y="1905000"/>
          <a:ext cx="1998345" cy="134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115"/>
                <a:gridCol w="666115"/>
                <a:gridCol w="666115"/>
              </a:tblGrid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451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457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3420110" y="3733800"/>
          <a:ext cx="2303145" cy="1769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15"/>
                <a:gridCol w="767715"/>
                <a:gridCol w="767715"/>
              </a:tblGrid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(2,3)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(3,2)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5835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(3,1)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(1,3)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6013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(3,3)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47765" y="4343400"/>
            <a:ext cx="2439035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rgbClr val="0070C0"/>
            </a:solidFill>
            <a:prstDash val="solid"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数独问题</a:t>
            </a:r>
            <a:endParaRPr lang="zh-CN" altLang="en-US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其它拉丁方问题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四色问题、七桥问题、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en-US" altLang="zh-CN"/>
              <a:t>0-1</a:t>
            </a:r>
            <a:r>
              <a:rPr lang="zh-CN" altLang="en-US"/>
              <a:t>整数规划、集合覆盖问题、背包问题、</a:t>
            </a:r>
            <a:r>
              <a:rPr lang="en-US" altLang="zh-CN"/>
              <a:t>……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任何</a:t>
            </a:r>
            <a:r>
              <a:rPr lang="en-US" altLang="zh-CN"/>
              <a:t>NP</a:t>
            </a:r>
            <a:r>
              <a:rPr lang="zh-CN" altLang="en-US"/>
              <a:t>问题都可以在</a:t>
            </a:r>
            <a:r>
              <a:rPr lang="zh-CN" altLang="en-US">
                <a:solidFill>
                  <a:schemeClr val="tx1"/>
                </a:solidFill>
              </a:rPr>
              <a:t>多项式时间规约</a:t>
            </a:r>
            <a:r>
              <a:rPr lang="zh-CN" altLang="en-US"/>
              <a:t>为</a:t>
            </a:r>
            <a:r>
              <a:rPr lang="en-US" altLang="zh-CN"/>
              <a:t>SAT</a:t>
            </a:r>
            <a:r>
              <a:rPr lang="zh-CN" altLang="en-US"/>
              <a:t>问题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animBg="1" build="p"/>
      <p:bldP spid="3" grpId="1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Circuit to SAT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sz="2100" dirty="0" smtClean="0">
                <a:sym typeface="+mn-ea"/>
              </a:rPr>
              <a:t>加法电路的形式化（</a:t>
            </a:r>
            <a:r>
              <a:rPr lang="en-US" altLang="zh-CN" sz="2100" dirty="0" smtClean="0">
                <a:sym typeface="+mn-ea"/>
              </a:rPr>
              <a:t>1-bit</a:t>
            </a:r>
            <a:r>
              <a:rPr lang="zh-CN" altLang="en-US" sz="2100" dirty="0" smtClean="0">
                <a:sym typeface="+mn-ea"/>
              </a:rPr>
              <a:t>）</a:t>
            </a:r>
            <a:endParaRPr lang="en-US" altLang="zh-CN" sz="21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2100" dirty="0" smtClean="0">
                <a:sym typeface="+mn-ea"/>
              </a:rPr>
              <a:t>A + B + C</a:t>
            </a:r>
            <a:r>
              <a:rPr lang="en-US" altLang="zh-CN" sz="2100" baseline="-25000" dirty="0" smtClean="0">
                <a:sym typeface="+mn-ea"/>
              </a:rPr>
              <a:t>in</a:t>
            </a:r>
            <a:r>
              <a:rPr lang="en-US" altLang="zh-CN" sz="2100" dirty="0" smtClean="0">
                <a:sym typeface="+mn-ea"/>
              </a:rPr>
              <a:t> = C</a:t>
            </a:r>
            <a:r>
              <a:rPr lang="en-US" altLang="zh-CN" sz="2100" baseline="-25000" dirty="0" smtClean="0">
                <a:sym typeface="+mn-ea"/>
              </a:rPr>
              <a:t>out</a:t>
            </a:r>
            <a:r>
              <a:rPr lang="en-US" altLang="zh-CN" sz="2100" dirty="0" smtClean="0">
                <a:sym typeface="+mn-ea"/>
              </a:rPr>
              <a:t>S </a:t>
            </a:r>
            <a:r>
              <a:rPr lang="en-US" altLang="zh-CN" sz="2100" dirty="0" smtClean="0">
                <a:sym typeface="Wingdings" panose="05000000000000000000" pitchFamily="2" charset="2"/>
              </a:rPr>
              <a:t></a:t>
            </a:r>
            <a:endParaRPr lang="en-US" altLang="zh-CN" sz="2100" dirty="0" smtClean="0">
              <a:sym typeface="Wingdings" panose="05000000000000000000" pitchFamily="2" charset="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100" dirty="0" err="1" smtClean="0">
                <a:sym typeface="+mn-ea"/>
              </a:rPr>
              <a:t>C</a:t>
            </a:r>
            <a:r>
              <a:rPr lang="en-US" altLang="zh-CN" sz="2100" baseline="-25000" dirty="0" err="1" smtClean="0">
                <a:sym typeface="+mn-ea"/>
              </a:rPr>
              <a:t>out</a:t>
            </a:r>
            <a:r>
              <a:rPr lang="en-US" altLang="zh-CN" sz="2100" dirty="0">
                <a:sym typeface="+mn-ea"/>
              </a:rPr>
              <a:t> </a:t>
            </a:r>
            <a:r>
              <a:rPr lang="en-US" altLang="zh-CN" sz="2100" dirty="0" smtClean="0">
                <a:sym typeface="+mn-ea"/>
              </a:rPr>
              <a:t>= (A and B) or (</a:t>
            </a:r>
            <a:r>
              <a:rPr lang="en-US" altLang="zh-CN" sz="2100" dirty="0">
                <a:sym typeface="+mn-ea"/>
              </a:rPr>
              <a:t>C</a:t>
            </a:r>
            <a:r>
              <a:rPr lang="en-US" altLang="zh-CN" sz="2100" baseline="-25000" dirty="0">
                <a:sym typeface="+mn-ea"/>
              </a:rPr>
              <a:t>in</a:t>
            </a:r>
            <a:r>
              <a:rPr lang="en-US" altLang="zh-CN" sz="2100" dirty="0" smtClean="0">
                <a:sym typeface="+mn-ea"/>
              </a:rPr>
              <a:t> and (A or B))</a:t>
            </a:r>
            <a:endParaRPr lang="en-US" altLang="zh-CN" sz="2100" dirty="0" smtClean="0"/>
          </a:p>
          <a:p>
            <a:pPr lvl="1" fontAlgn="auto">
              <a:lnSpc>
                <a:spcPct val="150000"/>
              </a:lnSpc>
            </a:pPr>
            <a:r>
              <a:rPr lang="en-US" altLang="zh-CN" sz="2100" dirty="0" smtClean="0">
                <a:sym typeface="+mn-ea"/>
              </a:rPr>
              <a:t>S = A </a:t>
            </a:r>
            <a:r>
              <a:rPr lang="en-US" altLang="zh-CN" sz="2100" dirty="0" err="1" smtClean="0">
                <a:sym typeface="+mn-ea"/>
              </a:rPr>
              <a:t>xor</a:t>
            </a:r>
            <a:r>
              <a:rPr lang="en-US" altLang="zh-CN" sz="2100" dirty="0" smtClean="0">
                <a:sym typeface="+mn-ea"/>
              </a:rPr>
              <a:t> B </a:t>
            </a:r>
            <a:r>
              <a:rPr lang="en-US" altLang="zh-CN" sz="2100" dirty="0" err="1" smtClean="0">
                <a:sym typeface="+mn-ea"/>
              </a:rPr>
              <a:t>xor</a:t>
            </a:r>
            <a:r>
              <a:rPr lang="en-US" altLang="zh-CN" sz="2100" dirty="0" smtClean="0">
                <a:sym typeface="+mn-ea"/>
              </a:rPr>
              <a:t> </a:t>
            </a:r>
            <a:r>
              <a:rPr lang="en-US" altLang="zh-CN" sz="2100" dirty="0">
                <a:sym typeface="+mn-ea"/>
              </a:rPr>
              <a:t>C</a:t>
            </a:r>
            <a:r>
              <a:rPr lang="en-US" altLang="zh-CN" sz="2100" baseline="-25000" dirty="0">
                <a:sym typeface="+mn-ea"/>
              </a:rPr>
              <a:t>in</a:t>
            </a:r>
            <a:endParaRPr lang="en-US" altLang="zh-CN" sz="2100" dirty="0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2050" name="Picture 2" descr="https://upload.wikimedia.org/wikipedia/commons/thumb/4/48/1-bit_full-adder.svg/220px-1-bit_full-adder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420" y="4191000"/>
            <a:ext cx="1801495" cy="154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6/69/Full-adder_logic_diagram.svg/220px-Full-adder_logic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4546600"/>
            <a:ext cx="2050415" cy="92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35" y="1979295"/>
            <a:ext cx="1391920" cy="256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Circuit to SAT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sz="2100" dirty="0" smtClean="0">
                <a:sym typeface="+mn-ea"/>
              </a:rPr>
              <a:t>加法电路的形式化（</a:t>
            </a:r>
            <a:r>
              <a:rPr lang="en-US" altLang="zh-CN" sz="2100" dirty="0" smtClean="0">
                <a:sym typeface="+mn-ea"/>
              </a:rPr>
              <a:t>n-bit</a:t>
            </a:r>
            <a:r>
              <a:rPr lang="zh-CN" altLang="en-US" sz="2100" dirty="0" smtClean="0">
                <a:sym typeface="+mn-ea"/>
              </a:rPr>
              <a:t>）</a:t>
            </a:r>
            <a:endParaRPr lang="en-US" altLang="zh-CN" sz="2100" dirty="0" smtClean="0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4098" name="Picture 2" descr="https://upload.wikimedia.org/wikipedia/commons/thumb/5/5d/4-bit_ripple_carry_adder.svg/500px-4-bit_ripple_carry_adder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1930"/>
            <a:ext cx="4209415" cy="16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如何表示推理问题？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若我们想组织一个聚会，邀请客人有以下的规则：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、如果两人是夫妻，则我们要么同时邀请两个人要么都不邀请。</a:t>
            </a:r>
            <a:r>
              <a:rPr lang="en-US" altLang="zh-CN"/>
              <a:t>Alice</a:t>
            </a:r>
            <a:r>
              <a:rPr lang="zh-CN" altLang="en-US"/>
              <a:t>和</a:t>
            </a:r>
            <a:r>
              <a:rPr lang="en-US" altLang="zh-CN"/>
              <a:t>Bob</a:t>
            </a:r>
            <a:r>
              <a:rPr lang="zh-CN" altLang="en-US"/>
              <a:t>是夫妻，</a:t>
            </a:r>
            <a:r>
              <a:rPr lang="en-US" altLang="zh-CN"/>
              <a:t>Cecile</a:t>
            </a:r>
            <a:r>
              <a:rPr lang="zh-CN" altLang="en-US"/>
              <a:t>和</a:t>
            </a:r>
            <a:r>
              <a:rPr lang="en-US" altLang="zh-CN"/>
              <a:t>David</a:t>
            </a:r>
            <a:r>
              <a:rPr lang="zh-CN" altLang="en-US"/>
              <a:t>是夫妻。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、如果我们邀请了</a:t>
            </a:r>
            <a:r>
              <a:rPr lang="en-US" altLang="zh-CN"/>
              <a:t>Alice</a:t>
            </a:r>
            <a:r>
              <a:rPr lang="zh-CN" altLang="en-US"/>
              <a:t>那么我们也需要邀请</a:t>
            </a:r>
            <a:r>
              <a:rPr lang="en-US" altLang="zh-CN"/>
              <a:t>Cecile</a:t>
            </a:r>
            <a:r>
              <a:rPr lang="zh-CN" altLang="en-US"/>
              <a:t>。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David</a:t>
            </a:r>
            <a:r>
              <a:rPr lang="zh-CN" altLang="en-US"/>
              <a:t>和</a:t>
            </a:r>
            <a:r>
              <a:rPr lang="en-US" altLang="zh-CN"/>
              <a:t>Eva</a:t>
            </a:r>
            <a:r>
              <a:rPr lang="zh-CN" altLang="en-US"/>
              <a:t>不会同时出席，所以不能同时邀请。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、我们想同时邀请</a:t>
            </a:r>
            <a:r>
              <a:rPr lang="en-US" altLang="zh-CN"/>
              <a:t>Bob</a:t>
            </a:r>
            <a:r>
              <a:rPr lang="zh-CN" altLang="en-US"/>
              <a:t>和</a:t>
            </a:r>
            <a:r>
              <a:rPr lang="en-US" altLang="zh-CN"/>
              <a:t>Fred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问：我们如何确定一个邀请名单？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715" y="850106"/>
            <a:ext cx="7608570" cy="51506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 Circuit to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 smtClean="0"/>
              <a:t>乘法 </a:t>
            </a:r>
            <a:r>
              <a:rPr lang="en-US" altLang="zh-CN" dirty="0" smtClean="0">
                <a:sym typeface="Wingdings" panose="05000000000000000000" pitchFamily="2" charset="2"/>
              </a:rPr>
              <a:t> </a:t>
            </a:r>
            <a:r>
              <a:rPr lang="zh-CN" altLang="en-US" dirty="0" smtClean="0">
                <a:sym typeface="Wingdings" panose="05000000000000000000" pitchFamily="2" charset="2"/>
              </a:rPr>
              <a:t>移位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加法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643505"/>
            <a:ext cx="6108065" cy="1973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 Circuit to SAT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7795" y="2360771"/>
            <a:ext cx="6328410" cy="32637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78179" y="1008698"/>
            <a:ext cx="1624013" cy="12182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00800" y="1008698"/>
            <a:ext cx="1601153" cy="12177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内容占位符 4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203960" y="854869"/>
          <a:ext cx="6842760" cy="5145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11582400" imgH="8709660" progId="Paint.Picture">
                  <p:embed/>
                </p:oleObj>
              </mc:Choice>
              <mc:Fallback>
                <p:oleObj name="" r:id="rId2" imgW="11582400" imgH="870966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3960" y="854869"/>
                        <a:ext cx="6842760" cy="5145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Array Ripple Carry Multiplier</a:t>
            </a:r>
            <a:endParaRPr lang="en-US" altLang="zh-CN" dirty="0" smtClean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0838"/>
            <a:ext cx="7543800" cy="944562"/>
          </a:xfrm>
        </p:spPr>
        <p:txBody>
          <a:bodyPr/>
          <a:p>
            <a:r>
              <a:rPr lang="en-US" altLang="zh-CN" dirty="0" smtClean="0">
                <a:sym typeface="+mn-ea"/>
              </a:rPr>
              <a:t>Wallace-Tree Carry-Lookahead Multiplier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423160"/>
            <a:ext cx="9139238" cy="28203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Circuit to SAT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dirty="0" smtClean="0"/>
              <a:t>整数除法</a:t>
            </a:r>
            <a:endParaRPr lang="en-US" altLang="zh-CN" dirty="0" smtClean="0"/>
          </a:p>
          <a:p>
            <a:pPr lvl="1" fontAlgn="auto">
              <a:lnSpc>
                <a:spcPct val="150000"/>
              </a:lnSpc>
            </a:pPr>
            <a:r>
              <a:rPr lang="zh-CN" altLang="en-US" dirty="0" smtClean="0"/>
              <a:t>有余数，引入辅助变量表示余数</a:t>
            </a:r>
            <a:endParaRPr lang="en-US" altLang="zh-CN" dirty="0" smtClean="0"/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2948305" cy="161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1729105" cy="24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等价性验证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6410" y="2226469"/>
            <a:ext cx="5630704" cy="326374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等价性验证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6410" y="2226469"/>
            <a:ext cx="5630704" cy="326374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97291" y="1865471"/>
            <a:ext cx="171354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chemeClr val="accent5"/>
                </a:solidFill>
              </a:rPr>
              <a:t>左右是否等效？</a:t>
            </a:r>
            <a:endParaRPr lang="zh-CN" altLang="en-US" sz="18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等价性验证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8739" y="2226469"/>
            <a:ext cx="6466523" cy="30041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问题求解的应用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有界模型检验 (</a:t>
            </a:r>
            <a:r>
              <a:rPr lang="en-US" altLang="zh-CN"/>
              <a:t>BMC</a:t>
            </a:r>
            <a:r>
              <a:rPr lang="en-US" altLang="zh-CN"/>
              <a:t>,</a:t>
            </a:r>
            <a:r>
              <a:rPr lang="zh-CN" altLang="en-US"/>
              <a:t> 2007 Turing Award)</a:t>
            </a:r>
            <a:endParaRPr lang="zh-CN" altLang="en-US"/>
          </a:p>
          <a:p>
            <a:r>
              <a:rPr lang="zh-CN" altLang="en-US"/>
              <a:t>芯片自动化设计 (EDA)</a:t>
            </a:r>
            <a:endParaRPr lang="zh-CN" altLang="en-US"/>
          </a:p>
          <a:p>
            <a:r>
              <a:rPr lang="zh-CN" altLang="en-US"/>
              <a:t>程序分析、软件验证</a:t>
            </a:r>
            <a:endParaRPr lang="zh-CN" altLang="en-US"/>
          </a:p>
          <a:p>
            <a:r>
              <a:rPr lang="zh-CN" altLang="en-US"/>
              <a:t>自动定理证明</a:t>
            </a:r>
            <a:endParaRPr lang="zh-CN" altLang="en-US"/>
          </a:p>
          <a:p>
            <a:pPr lvl="1"/>
            <a:r>
              <a:rPr lang="en-US" altLang="zh-CN"/>
              <a:t>Boolean </a:t>
            </a:r>
            <a:r>
              <a:rPr lang="zh-CN" altLang="en-US"/>
              <a:t>Pythagorean Triples (200TB), Schur Number Five (2PB), Certification: Coq, ACL2, Isabelle</a:t>
            </a:r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与规划问题</a:t>
            </a:r>
            <a:endParaRPr lang="zh-CN" altLang="en-US"/>
          </a:p>
          <a:p>
            <a:r>
              <a:rPr lang="zh-CN" altLang="en-US"/>
              <a:t>密码学自动化方法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如何表示推理问题？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pPr fontAlgn="auto">
                  <a:lnSpc>
                    <a:spcPct val="150000"/>
                  </a:lnSpc>
                </a:pPr>
                <a:r>
                  <a:rPr lang="zh-CN"/>
                  <a:t>命题变元：</a:t>
                </a:r>
                <a:r>
                  <a:rPr lang="en-US" altLang="zh-CN"/>
                  <a:t>Alice</a:t>
                </a:r>
                <a:r>
                  <a:rPr lang="zh-CN" altLang="en-US"/>
                  <a:t>、</a:t>
                </a:r>
                <a:r>
                  <a:rPr lang="en-US" altLang="zh-CN"/>
                  <a:t>Bob</a:t>
                </a:r>
                <a:r>
                  <a:rPr lang="zh-CN" altLang="en-US"/>
                  <a:t>、</a:t>
                </a:r>
                <a:r>
                  <a:rPr lang="en-US" altLang="zh-CN"/>
                  <a:t>Cecile</a:t>
                </a:r>
                <a:r>
                  <a:rPr lang="zh-CN" altLang="en-US"/>
                  <a:t>、</a:t>
                </a:r>
                <a:r>
                  <a:rPr lang="en-US" altLang="zh-CN"/>
                  <a:t>David</a:t>
                </a:r>
                <a:r>
                  <a:rPr lang="zh-CN" altLang="en-US"/>
                  <a:t>、</a:t>
                </a:r>
                <a:r>
                  <a:rPr lang="en-US" altLang="zh-CN"/>
                  <a:t>Eva</a:t>
                </a:r>
                <a:r>
                  <a:rPr lang="zh-CN" altLang="en-US"/>
                  <a:t>、</a:t>
                </a:r>
                <a:r>
                  <a:rPr lang="en-US" altLang="zh-CN"/>
                  <a:t>Fred</a:t>
                </a:r>
                <a:r>
                  <a:rPr lang="zh-CN" altLang="en-US"/>
                  <a:t>；</a:t>
                </a: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命题逻辑约束：</a:t>
                </a:r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/>
                  <a:t>1</a:t>
                </a:r>
                <a:r>
                  <a:rPr lang="zh-CN" altLang="en-US"/>
                  <a:t>、邀请夫妻：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Alice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Bob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Cecile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David</m:t>
                    </m:r>
                  </m:oMath>
                </a14:m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/>
                  <a:t>2</a:t>
                </a:r>
                <a:r>
                  <a:rPr lang="zh-CN" altLang="en-US"/>
                  <a:t>、如果</a:t>
                </a:r>
                <a:r>
                  <a:rPr lang="en-US" altLang="zh-CN"/>
                  <a:t>Alice</a:t>
                </a:r>
                <a:r>
                  <a:rPr lang="zh-CN" altLang="en-US"/>
                  <a:t>则</a:t>
                </a:r>
                <a:r>
                  <a:rPr lang="en-US" altLang="zh-CN"/>
                  <a:t>Cecile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Alice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Cecile</m:t>
                    </m:r>
                  </m:oMath>
                </a14:m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/>
                  <a:t>3</a:t>
                </a:r>
                <a:r>
                  <a:rPr lang="zh-CN" altLang="en-US"/>
                  <a:t>、要么</a:t>
                </a:r>
                <a:r>
                  <a:rPr lang="en-US" altLang="zh-CN"/>
                  <a:t>David</a:t>
                </a:r>
                <a:r>
                  <a:rPr lang="zh-CN" altLang="en-US"/>
                  <a:t>要么</a:t>
                </a:r>
                <a:r>
                  <a:rPr lang="en-US" altLang="zh-CN"/>
                  <a:t>Eva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Eva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David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en-US" altLang="zh-CN"/>
                  <a:t>4</a:t>
                </a:r>
                <a:r>
                  <a:rPr lang="zh-CN" altLang="en-US"/>
                  <a:t>、邀请</a:t>
                </a:r>
                <a:r>
                  <a:rPr lang="en-US" altLang="zh-CN"/>
                  <a:t>Bob</a:t>
                </a:r>
                <a:r>
                  <a:rPr lang="zh-CN" altLang="en-US"/>
                  <a:t>和</a:t>
                </a:r>
                <a:r>
                  <a:rPr lang="en-US" altLang="zh-CN"/>
                  <a:t>Fred</a:t>
                </a:r>
                <a:r>
                  <a:rPr lang="zh-CN" altLang="en-US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Bob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Fred</m:t>
                    </m:r>
                  </m:oMath>
                </a14:m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endParaRPr lang="zh-CN"/>
              </a:p>
              <a:p>
                <a:pPr fontAlgn="auto">
                  <a:lnSpc>
                    <a:spcPct val="150000"/>
                  </a:lnSpc>
                </a:pPr>
                <a:endParaRPr lang="zh-CN"/>
              </a:p>
              <a:p>
                <a:pPr fontAlgn="auto">
                  <a:lnSpc>
                    <a:spcPct val="150000"/>
                  </a:lnSpc>
                </a:pPr>
                <a:endParaRPr 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8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合取范式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2910"/>
            <a:ext cx="7886700" cy="425069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 sz="2000"/>
              <a:t>SAT</a:t>
            </a:r>
            <a:r>
              <a:rPr lang="zh-CN" altLang="en-US" sz="2000"/>
              <a:t>求解器的输入，为</a:t>
            </a:r>
            <a:r>
              <a:rPr lang="en-US" altLang="zh-CN" sz="2000"/>
              <a:t>DIMACS CNF</a:t>
            </a:r>
            <a:r>
              <a:rPr lang="zh-CN" altLang="en-US" sz="2000"/>
              <a:t>格式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合取范式（</a:t>
            </a:r>
            <a:r>
              <a:rPr lang="en-US" altLang="zh-CN" sz="2000"/>
              <a:t>Conjunctive Normal Form, CNF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公式</a:t>
            </a:r>
            <a:r>
              <a:rPr lang="en-US" altLang="zh-CN" sz="2000"/>
              <a:t> = </a:t>
            </a:r>
            <a:r>
              <a:rPr lang="zh-CN" altLang="en-US" sz="2000"/>
              <a:t>若干</a:t>
            </a:r>
            <a:r>
              <a:rPr lang="zh-CN" altLang="en-US" sz="2000">
                <a:solidFill>
                  <a:schemeClr val="accent5"/>
                </a:solidFill>
              </a:rPr>
              <a:t>子句</a:t>
            </a:r>
            <a:r>
              <a:rPr lang="en-US" altLang="zh-CN" sz="2000">
                <a:solidFill>
                  <a:schemeClr val="accent5"/>
                </a:solidFill>
              </a:rPr>
              <a:t> (Clause) </a:t>
            </a:r>
            <a:r>
              <a:rPr lang="zh-CN" altLang="en-US" sz="2000"/>
              <a:t>的合取</a:t>
            </a:r>
            <a:endParaRPr lang="zh-CN" altLang="en-US" sz="2000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accent5"/>
                </a:solidFill>
              </a:rPr>
              <a:t>   </a:t>
            </a:r>
            <a:r>
              <a:rPr lang="zh-CN" altLang="en-US" sz="2000">
                <a:solidFill>
                  <a:schemeClr val="accent5"/>
                </a:solidFill>
              </a:rPr>
              <a:t>子句</a:t>
            </a:r>
            <a:r>
              <a:rPr lang="en-US" altLang="zh-CN" sz="2000"/>
              <a:t> = </a:t>
            </a:r>
            <a:r>
              <a:rPr lang="zh-CN" altLang="en-US" sz="2000"/>
              <a:t>若干</a:t>
            </a:r>
            <a:r>
              <a:rPr lang="zh-CN" altLang="en-US" sz="2000">
                <a:solidFill>
                  <a:schemeClr val="accent5"/>
                </a:solidFill>
              </a:rPr>
              <a:t>文字</a:t>
            </a:r>
            <a:r>
              <a:rPr lang="en-US" altLang="zh-CN" sz="2000">
                <a:solidFill>
                  <a:schemeClr val="accent5"/>
                </a:solidFill>
              </a:rPr>
              <a:t> (Literal) </a:t>
            </a:r>
            <a:r>
              <a:rPr lang="zh-CN" altLang="en-US" sz="2000"/>
              <a:t>的析取</a:t>
            </a:r>
            <a:endParaRPr lang="zh-CN" altLang="en-US" sz="2000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accent5"/>
                </a:solidFill>
              </a:rPr>
              <a:t>   </a:t>
            </a:r>
            <a:r>
              <a:rPr lang="zh-CN" altLang="en-US" sz="2000">
                <a:solidFill>
                  <a:schemeClr val="accent5"/>
                </a:solidFill>
              </a:rPr>
              <a:t>文字</a:t>
            </a:r>
            <a:r>
              <a:rPr lang="en-US" altLang="zh-CN" sz="2000"/>
              <a:t> = </a:t>
            </a:r>
            <a:r>
              <a:rPr lang="zh-CN" altLang="en-US" sz="2000"/>
              <a:t>一个命题符或它的否定</a:t>
            </a:r>
            <a:r>
              <a:rPr lang="en-US" altLang="zh-CN" sz="2000"/>
              <a:t>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24439" y="2730818"/>
                <a:ext cx="3048000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x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y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∨¬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z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)∧(¬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y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z</m:t>
                      </m:r>
                      <m:r>
                        <a:rPr lang="en-US" altLang="zh-CN" sz="21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10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39" y="2730818"/>
                <a:ext cx="3048000" cy="414020"/>
              </a:xfrm>
              <a:prstGeom prst="rect">
                <a:avLst/>
              </a:prstGeom>
              <a:blipFill rotWithShape="1">
                <a:blip r:embed="rId1"/>
                <a:stretch>
                  <a:fillRect l="-5" t="-77" r="5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13033" y="2401729"/>
            <a:ext cx="2073116" cy="104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/>
            <a:r>
              <a:rPr lang="zh-CN" altLang="en-US" sz="2100">
                <a:sym typeface="+mn-ea"/>
              </a:rPr>
              <a:t>p cnf 3 2</a:t>
            </a:r>
            <a:endParaRPr lang="zh-CN" altLang="en-US" sz="2100">
              <a:sym typeface="+mn-ea"/>
            </a:endParaRPr>
          </a:p>
          <a:p>
            <a:pPr lvl="1"/>
            <a:r>
              <a:rPr lang="zh-CN" altLang="en-US" sz="2100">
                <a:sym typeface="+mn-ea"/>
              </a:rPr>
              <a:t>1 2 -3 0</a:t>
            </a:r>
            <a:endParaRPr lang="zh-CN" altLang="en-US" sz="2100"/>
          </a:p>
          <a:p>
            <a:pPr marL="457200" lvl="1" indent="0">
              <a:buNone/>
            </a:pPr>
            <a:r>
              <a:rPr lang="zh-CN" altLang="en-US" sz="2100">
                <a:sym typeface="+mn-ea"/>
              </a:rPr>
              <a:t>-2 3 0</a:t>
            </a:r>
            <a:endParaRPr lang="zh-CN" altLang="en-US" sz="2100"/>
          </a:p>
          <a:p>
            <a:endParaRPr lang="zh-CN" altLang="en-US" sz="2100"/>
          </a:p>
        </p:txBody>
      </p:sp>
      <p:sp>
        <p:nvSpPr>
          <p:cNvPr id="7" name="右箭头 6"/>
          <p:cNvSpPr/>
          <p:nvPr/>
        </p:nvSpPr>
        <p:spPr>
          <a:xfrm>
            <a:off x="4477226" y="2792730"/>
            <a:ext cx="688658" cy="267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grpSp>
        <p:nvGrpSpPr>
          <p:cNvPr id="31" name="组合 30"/>
          <p:cNvGrpSpPr/>
          <p:nvPr/>
        </p:nvGrpSpPr>
        <p:grpSpPr>
          <a:xfrm>
            <a:off x="5257483" y="4372134"/>
            <a:ext cx="3609499" cy="1788795"/>
            <a:chOff x="11293" y="6507"/>
            <a:chExt cx="7579" cy="3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4411" y="650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" y="6507"/>
                  <a:ext cx="963" cy="676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2641" y="762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2641" y="7627"/>
                  <a:ext cx="963" cy="676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6079" y="762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6079" y="7627"/>
                  <a:ext cx="963" cy="676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1293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x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1293" y="9587"/>
                  <a:ext cx="963" cy="676"/>
                </a:xfrm>
                <a:prstGeom prst="rect">
                  <a:avLst/>
                </a:prstGeom>
                <a:blipFill rotWithShape="1">
                  <a:blip r:embed="rId10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2942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y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2942" y="9587"/>
                  <a:ext cx="963" cy="676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6250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5"/>
                  </p:custDataLst>
                </p:nvPr>
              </p:nvSpPr>
              <p:spPr>
                <a:xfrm>
                  <a:off x="16250" y="9587"/>
                  <a:ext cx="963" cy="676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4591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y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14591" y="9587"/>
                  <a:ext cx="963" cy="676"/>
                </a:xfrm>
                <a:prstGeom prst="rect">
                  <a:avLst/>
                </a:prstGeom>
                <a:blipFill rotWithShape="1">
                  <a:blip r:embed="rId19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7909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17909" y="9587"/>
                  <a:ext cx="963" cy="676"/>
                </a:xfrm>
                <a:prstGeom prst="rect">
                  <a:avLst/>
                </a:prstGeom>
                <a:blipFill rotWithShape="1">
                  <a:blip r:embed="rId22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17" idx="2"/>
              <a:endCxn id="19" idx="0"/>
            </p:cNvCxnSpPr>
            <p:nvPr/>
          </p:nvCxnSpPr>
          <p:spPr>
            <a:xfrm flipH="1">
              <a:off x="11775" y="8303"/>
              <a:ext cx="1348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2"/>
              <a:endCxn id="20" idx="0"/>
            </p:cNvCxnSpPr>
            <p:nvPr/>
          </p:nvCxnSpPr>
          <p:spPr>
            <a:xfrm>
              <a:off x="13123" y="8303"/>
              <a:ext cx="300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7" idx="2"/>
              <a:endCxn id="23" idx="0"/>
            </p:cNvCxnSpPr>
            <p:nvPr/>
          </p:nvCxnSpPr>
          <p:spPr>
            <a:xfrm>
              <a:off x="13123" y="8303"/>
              <a:ext cx="5268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7" idx="0"/>
              <a:endCxn id="16" idx="2"/>
            </p:cNvCxnSpPr>
            <p:nvPr/>
          </p:nvCxnSpPr>
          <p:spPr>
            <a:xfrm flipV="1">
              <a:off x="13123" y="7183"/>
              <a:ext cx="1769" cy="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6" idx="2"/>
              <a:endCxn id="18" idx="0"/>
            </p:cNvCxnSpPr>
            <p:nvPr/>
          </p:nvCxnSpPr>
          <p:spPr>
            <a:xfrm>
              <a:off x="14893" y="7183"/>
              <a:ext cx="1668" cy="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  <a:endCxn id="22" idx="0"/>
            </p:cNvCxnSpPr>
            <p:nvPr/>
          </p:nvCxnSpPr>
          <p:spPr>
            <a:xfrm flipH="1">
              <a:off x="15072" y="8303"/>
              <a:ext cx="1488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8" idx="2"/>
              <a:endCxn id="21" idx="0"/>
            </p:cNvCxnSpPr>
            <p:nvPr/>
          </p:nvCxnSpPr>
          <p:spPr>
            <a:xfrm>
              <a:off x="16561" y="8303"/>
              <a:ext cx="171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439545" y="3150870"/>
            <a:ext cx="2599055" cy="3987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     2      -3         -2     3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合取范式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2910"/>
            <a:ext cx="7886700" cy="4250690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en-US" altLang="zh-CN" sz="2000"/>
              <a:t>SAT</a:t>
            </a:r>
            <a:r>
              <a:rPr lang="zh-CN" altLang="en-US" sz="2000"/>
              <a:t>求解器的输入，为</a:t>
            </a:r>
            <a:r>
              <a:rPr lang="en-US" altLang="zh-CN" sz="2000"/>
              <a:t>DIMACS CNF</a:t>
            </a:r>
            <a:r>
              <a:rPr lang="zh-CN" altLang="en-US" sz="2000"/>
              <a:t>格式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合取范式（</a:t>
            </a:r>
            <a:r>
              <a:rPr lang="en-US" altLang="zh-CN" sz="2000"/>
              <a:t>Conjunctive Normal Form, CNF</a:t>
            </a:r>
            <a:r>
              <a:rPr lang="zh-CN" altLang="en-US" sz="2000"/>
              <a:t>）</a:t>
            </a:r>
            <a:endParaRPr lang="zh-CN" altLang="en-US" sz="2000"/>
          </a:p>
          <a:p>
            <a:pPr lvl="1" fontAlgn="auto">
              <a:lnSpc>
                <a:spcPct val="150000"/>
              </a:lnSpc>
            </a:pPr>
            <a:r>
              <a:rPr lang="zh-CN" altLang="en-US" sz="2000"/>
              <a:t>公式</a:t>
            </a:r>
            <a:r>
              <a:rPr lang="en-US" altLang="zh-CN" sz="2000"/>
              <a:t> = </a:t>
            </a:r>
            <a:r>
              <a:rPr lang="zh-CN" altLang="en-US" sz="2000"/>
              <a:t>若干</a:t>
            </a:r>
            <a:r>
              <a:rPr lang="zh-CN" altLang="en-US" sz="2000">
                <a:solidFill>
                  <a:schemeClr val="accent5"/>
                </a:solidFill>
              </a:rPr>
              <a:t>子句</a:t>
            </a:r>
            <a:r>
              <a:rPr lang="en-US" altLang="zh-CN" sz="2000">
                <a:solidFill>
                  <a:schemeClr val="accent5"/>
                </a:solidFill>
              </a:rPr>
              <a:t> (Clause) </a:t>
            </a:r>
            <a:r>
              <a:rPr lang="zh-CN" altLang="en-US" sz="2000"/>
              <a:t>的合取</a:t>
            </a:r>
            <a:endParaRPr lang="zh-CN" altLang="en-US" sz="2000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accent5"/>
                </a:solidFill>
              </a:rPr>
              <a:t>   </a:t>
            </a:r>
            <a:r>
              <a:rPr lang="zh-CN" altLang="en-US" sz="2000">
                <a:solidFill>
                  <a:schemeClr val="accent5"/>
                </a:solidFill>
              </a:rPr>
              <a:t>子句</a:t>
            </a:r>
            <a:r>
              <a:rPr lang="en-US" altLang="zh-CN" sz="2000"/>
              <a:t> = </a:t>
            </a:r>
            <a:r>
              <a:rPr lang="zh-CN" altLang="en-US" sz="2000"/>
              <a:t>若干</a:t>
            </a:r>
            <a:r>
              <a:rPr lang="zh-CN" altLang="en-US" sz="2000">
                <a:solidFill>
                  <a:schemeClr val="accent5"/>
                </a:solidFill>
              </a:rPr>
              <a:t>文字</a:t>
            </a:r>
            <a:r>
              <a:rPr lang="en-US" altLang="zh-CN" sz="2000">
                <a:solidFill>
                  <a:schemeClr val="accent5"/>
                </a:solidFill>
              </a:rPr>
              <a:t> (Literal) </a:t>
            </a:r>
            <a:r>
              <a:rPr lang="zh-CN" altLang="en-US" sz="2000"/>
              <a:t>的析取</a:t>
            </a:r>
            <a:endParaRPr lang="zh-CN" altLang="en-US" sz="2000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en-US" altLang="zh-CN" sz="2000">
                <a:solidFill>
                  <a:schemeClr val="accent5"/>
                </a:solidFill>
              </a:rPr>
              <a:t>   </a:t>
            </a:r>
            <a:r>
              <a:rPr lang="zh-CN" altLang="en-US" sz="2000">
                <a:solidFill>
                  <a:schemeClr val="accent5"/>
                </a:solidFill>
              </a:rPr>
              <a:t>文字</a:t>
            </a:r>
            <a:r>
              <a:rPr lang="en-US" altLang="zh-CN" sz="2000"/>
              <a:t> = </a:t>
            </a:r>
            <a:r>
              <a:rPr lang="zh-CN" altLang="en-US" sz="2000"/>
              <a:t>一个命题符或它的否定</a:t>
            </a:r>
            <a:r>
              <a:rPr lang="en-US" altLang="zh-CN" sz="2000"/>
              <a:t> 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  <a:p>
            <a:pPr fontAlgn="auto"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224439" y="2730818"/>
                <a:ext cx="3048000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x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y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∨¬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z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)∧(¬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y</m:t>
                      </m:r>
                      <m: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charset="0"/>
                          <a:cs typeface="Cambria Math" panose="02040503050406030204" charset="0"/>
                        </a:rPr>
                        <m:t>z</m:t>
                      </m:r>
                      <m:r>
                        <a:rPr lang="en-US" altLang="zh-CN" sz="2100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100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439" y="2730818"/>
                <a:ext cx="3048000" cy="414020"/>
              </a:xfrm>
              <a:prstGeom prst="rect">
                <a:avLst/>
              </a:prstGeom>
              <a:blipFill rotWithShape="1">
                <a:blip r:embed="rId1"/>
                <a:stretch>
                  <a:fillRect l="-5" t="-77" r="5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213033" y="2401729"/>
            <a:ext cx="2073116" cy="104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/>
            <a:r>
              <a:rPr lang="zh-CN" altLang="en-US" sz="2100">
                <a:sym typeface="+mn-ea"/>
              </a:rPr>
              <a:t>p cnf 3 2</a:t>
            </a:r>
            <a:endParaRPr lang="zh-CN" altLang="en-US" sz="2100">
              <a:sym typeface="+mn-ea"/>
            </a:endParaRPr>
          </a:p>
          <a:p>
            <a:pPr lvl="1"/>
            <a:r>
              <a:rPr lang="zh-CN" altLang="en-US" sz="2100">
                <a:sym typeface="+mn-ea"/>
              </a:rPr>
              <a:t>1 2 -3 0</a:t>
            </a:r>
            <a:endParaRPr lang="zh-CN" altLang="en-US" sz="2100"/>
          </a:p>
          <a:p>
            <a:pPr marL="457200" lvl="1" indent="0">
              <a:buNone/>
            </a:pPr>
            <a:r>
              <a:rPr lang="zh-CN" altLang="en-US" sz="2100">
                <a:sym typeface="+mn-ea"/>
              </a:rPr>
              <a:t>-2 3 0</a:t>
            </a:r>
            <a:endParaRPr lang="zh-CN" altLang="en-US" sz="2100"/>
          </a:p>
          <a:p>
            <a:endParaRPr lang="zh-CN" altLang="en-US" sz="2100"/>
          </a:p>
        </p:txBody>
      </p:sp>
      <p:sp>
        <p:nvSpPr>
          <p:cNvPr id="7" name="右箭头 6"/>
          <p:cNvSpPr/>
          <p:nvPr/>
        </p:nvSpPr>
        <p:spPr>
          <a:xfrm>
            <a:off x="4477226" y="2792730"/>
            <a:ext cx="688658" cy="267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grpSp>
        <p:nvGrpSpPr>
          <p:cNvPr id="31" name="组合 30"/>
          <p:cNvGrpSpPr/>
          <p:nvPr/>
        </p:nvGrpSpPr>
        <p:grpSpPr>
          <a:xfrm>
            <a:off x="5257483" y="4372134"/>
            <a:ext cx="3609499" cy="1788795"/>
            <a:chOff x="11293" y="6507"/>
            <a:chExt cx="7579" cy="37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4411" y="650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" y="6507"/>
                  <a:ext cx="963" cy="676"/>
                </a:xfrm>
                <a:prstGeom prst="rect">
                  <a:avLst/>
                </a:prstGeom>
                <a:blipFill rotWithShape="1">
                  <a:blip r:embed="rId2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2641" y="762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12641" y="7627"/>
                  <a:ext cx="963" cy="676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6079" y="762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16079" y="7627"/>
                  <a:ext cx="963" cy="676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1293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x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1293" y="9587"/>
                  <a:ext cx="963" cy="676"/>
                </a:xfrm>
                <a:prstGeom prst="rect">
                  <a:avLst/>
                </a:prstGeom>
                <a:blipFill rotWithShape="1">
                  <a:blip r:embed="rId10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12942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y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2942" y="9587"/>
                  <a:ext cx="963" cy="676"/>
                </a:xfrm>
                <a:prstGeom prst="rect">
                  <a:avLst/>
                </a:prstGeom>
                <a:blipFill rotWithShape="1">
                  <a:blip r:embed="rId13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16250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5"/>
                  </p:custDataLst>
                </p:nvPr>
              </p:nvSpPr>
              <p:spPr>
                <a:xfrm>
                  <a:off x="16250" y="9587"/>
                  <a:ext cx="963" cy="676"/>
                </a:xfrm>
                <a:prstGeom prst="rect">
                  <a:avLst/>
                </a:prstGeom>
                <a:blipFill rotWithShape="1">
                  <a:blip r:embed="rId16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4591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y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14591" y="9587"/>
                  <a:ext cx="963" cy="676"/>
                </a:xfrm>
                <a:prstGeom prst="rect">
                  <a:avLst/>
                </a:prstGeom>
                <a:blipFill rotWithShape="1">
                  <a:blip r:embed="rId19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17909" y="9587"/>
                  <a:ext cx="963" cy="67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charset="0"/>
                            <a:cs typeface="Cambria Math" panose="02040503050406030204" charset="0"/>
                          </a:rPr>
                          <m:t>z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17909" y="9587"/>
                  <a:ext cx="963" cy="676"/>
                </a:xfrm>
                <a:prstGeom prst="rect">
                  <a:avLst/>
                </a:prstGeom>
                <a:blipFill rotWithShape="1">
                  <a:blip r:embed="rId22"/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/>
            <p:cNvCxnSpPr>
              <a:stCxn id="17" idx="2"/>
              <a:endCxn id="19" idx="0"/>
            </p:cNvCxnSpPr>
            <p:nvPr/>
          </p:nvCxnSpPr>
          <p:spPr>
            <a:xfrm flipH="1">
              <a:off x="11775" y="8303"/>
              <a:ext cx="1348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7" idx="2"/>
              <a:endCxn id="20" idx="0"/>
            </p:cNvCxnSpPr>
            <p:nvPr/>
          </p:nvCxnSpPr>
          <p:spPr>
            <a:xfrm>
              <a:off x="13123" y="8303"/>
              <a:ext cx="300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7" idx="2"/>
              <a:endCxn id="23" idx="0"/>
            </p:cNvCxnSpPr>
            <p:nvPr/>
          </p:nvCxnSpPr>
          <p:spPr>
            <a:xfrm>
              <a:off x="13123" y="8303"/>
              <a:ext cx="5268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7" idx="0"/>
              <a:endCxn id="16" idx="2"/>
            </p:cNvCxnSpPr>
            <p:nvPr/>
          </p:nvCxnSpPr>
          <p:spPr>
            <a:xfrm flipV="1">
              <a:off x="13123" y="7183"/>
              <a:ext cx="1769" cy="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6" idx="2"/>
              <a:endCxn id="18" idx="0"/>
            </p:cNvCxnSpPr>
            <p:nvPr/>
          </p:nvCxnSpPr>
          <p:spPr>
            <a:xfrm>
              <a:off x="14893" y="7183"/>
              <a:ext cx="1668" cy="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8" idx="2"/>
              <a:endCxn id="22" idx="0"/>
            </p:cNvCxnSpPr>
            <p:nvPr/>
          </p:nvCxnSpPr>
          <p:spPr>
            <a:xfrm flipH="1">
              <a:off x="15072" y="8303"/>
              <a:ext cx="1488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18" idx="2"/>
              <a:endCxn id="21" idx="0"/>
            </p:cNvCxnSpPr>
            <p:nvPr/>
          </p:nvCxnSpPr>
          <p:spPr>
            <a:xfrm>
              <a:off x="16561" y="8303"/>
              <a:ext cx="171" cy="128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439545" y="3150870"/>
            <a:ext cx="2599055" cy="398780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     2      -3         -2     3</a:t>
            </a:r>
            <a:endParaRPr lang="en-US" altLang="zh-CN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438400" y="1365250"/>
                <a:ext cx="6015355" cy="3987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给定合取范式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 altLang="en-US">
                    <a:sym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的每个子句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365250"/>
                <a:ext cx="6015355" cy="398780"/>
              </a:xfrm>
              <a:prstGeom prst="rect">
                <a:avLst/>
              </a:prstGeom>
              <a:blipFill rotWithShape="1">
                <a:blip r:embed="rId23"/>
                <a:stretch>
                  <a:fillRect l="-106" t="-1592" r="-106" b="-1592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7056755" y="2286000"/>
            <a:ext cx="1463040" cy="706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形式简单</a:t>
            </a:r>
            <a:r>
              <a:rPr lang="zh-CN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✔</a:t>
            </a:r>
            <a:endParaRPr lang="zh-CN">
              <a:sym typeface="+mn-ea"/>
            </a:endParaRPr>
          </a:p>
          <a:p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求解高效</a:t>
            </a:r>
            <a:r>
              <a:rPr lang="zh-CN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✔</a:t>
            </a:r>
            <a:endParaRPr lang="zh-CN">
              <a:solidFill>
                <a:schemeClr val="accent6"/>
              </a:solidFill>
              <a:latin typeface="宋体" panose="02010600030101010101" pitchFamily="2" charset="-122"/>
              <a:ea typeface="宋体" panose="02010600030101010101" pitchFamily="2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如何将一般公式写成合取范式？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列真值表生成合取范式</a:t>
                </a:r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zh-CN" altLang="en-US"/>
                  <a:t>真值表行数为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，只能处理很小规模</a:t>
                </a: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如何将一般公式写成合取范式？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等价替换变形成</a:t>
                </a:r>
                <a:r>
                  <a:rPr lang="en-US" altLang="zh-CN"/>
                  <a:t>CNF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zh-CN" altLang="en-US"/>
                  <a:t>德摩根律：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		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/>
                  <a:t> </a:t>
                </a:r>
                <a:endParaRPr lang="zh-CN" altLang="en-US"/>
              </a:p>
              <a:p>
                <a:pPr lvl="1" fontAlgn="auto">
                  <a:lnSpc>
                    <a:spcPct val="150000"/>
                  </a:lnSpc>
                </a:pPr>
                <a:r>
                  <a:rPr lang="zh-CN" altLang="en-US"/>
                  <a:t>分配律：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endParaRPr lang="zh-CN" altLang="en-US"/>
              </a:p>
              <a:p>
                <a:pPr fontAlgn="auto">
                  <a:lnSpc>
                    <a:spcPct val="150000"/>
                  </a:lnSpc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如何将一般公式写成合取范式？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46960"/>
                <a:ext cx="7014845" cy="3406140"/>
              </a:xfrm>
            </p:spPr>
            <p:txBody>
              <a:bodyPr>
                <a:normAutofit/>
              </a:bodyPr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)∧¬(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E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    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endParaRPr lang="en-US" altLang="zh-CN" sz="20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46960"/>
                <a:ext cx="7014845" cy="34061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49630" y="1219200"/>
                <a:ext cx="6499860" cy="103759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 wrap="square" rtlCol="0" anchor="t">
                <a:spAutoFit/>
              </a:bodyPr>
              <a:p>
                <a:pPr lvl="0" fontAlgn="auto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Alice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↔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Bob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Cecile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↔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David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Alice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Cecile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Eva</m:t>
                    </m:r>
                    <m: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David</m:t>
                    </m:r>
                    <m: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Bob</m:t>
                    </m:r>
                    <m: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charset="0"/>
                        <a:cs typeface="Cambria Math" panose="02040503050406030204" charset="0"/>
                      </a:rPr>
                      <m:t>Fred</m:t>
                    </m:r>
                  </m:oMath>
                </a14:m>
                <a:r>
                  <a:rPr lang="en-US" altLang="zh-CN" sz="2100">
                    <a:sym typeface="+mn-ea"/>
                  </a:rPr>
                  <a:t> </a:t>
                </a:r>
                <a:endParaRPr lang="en-US" altLang="zh-CN" sz="2100"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30" y="1219200"/>
                <a:ext cx="6499860" cy="1037590"/>
              </a:xfrm>
              <a:prstGeom prst="rect">
                <a:avLst/>
              </a:prstGeom>
              <a:blipFill rotWithShape="1">
                <a:blip r:embed="rId2"/>
                <a:stretch>
                  <a:fillRect l="-98" t="-612" r="-98" b="-612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如何将一般公式写成合取范式？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6395"/>
                <a:ext cx="7886700" cy="4116705"/>
              </a:xfrm>
            </p:spPr>
            <p:txBody>
              <a:bodyPr>
                <a:noAutofit/>
              </a:bodyPr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)∧¬(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E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</m:oMath>
                </a14:m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)≃(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endParaRPr lang="en-US" altLang="zh-CN" sz="11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6395"/>
                <a:ext cx="7886700" cy="4116705"/>
              </a:xfrm>
              <a:blipFill rotWithShape="1">
                <a:blip r:embed="rId1"/>
                <a:stretch>
                  <a:fillRect b="-3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sp>
        <p:nvSpPr>
          <p:cNvPr id="5" name="下箭头 4"/>
          <p:cNvSpPr/>
          <p:nvPr/>
        </p:nvSpPr>
        <p:spPr>
          <a:xfrm>
            <a:off x="2299335" y="3504883"/>
            <a:ext cx="198120" cy="208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914400" y="3048000"/>
            <a:ext cx="2819400" cy="3759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如何将一般公式写成合取范式？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36395"/>
                <a:ext cx="7886700" cy="4116705"/>
              </a:xfrm>
            </p:spPr>
            <p:txBody>
              <a:bodyPr>
                <a:noAutofit/>
              </a:bodyPr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)∧¬(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E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</m:oMath>
                </a14:m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B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)≃(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endParaRPr lang="en-US" altLang="zh-CN" sz="2000"/>
              </a:p>
              <a:p>
                <a:pPr marL="0" lvl="0" indent="0" fontAlgn="auto">
                  <a:lnSpc>
                    <a:spcPct val="150000"/>
                  </a:lnSpc>
                  <a:buNone/>
                </a:pPr>
                <a:endParaRPr lang="en-US" altLang="zh-CN" sz="11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36395"/>
                <a:ext cx="7886700" cy="4116705"/>
              </a:xfrm>
              <a:blipFill rotWithShape="1">
                <a:blip r:embed="rId1"/>
                <a:stretch>
                  <a:fillRect b="-31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sp>
        <p:nvSpPr>
          <p:cNvPr id="5" name="下箭头 4"/>
          <p:cNvSpPr/>
          <p:nvPr/>
        </p:nvSpPr>
        <p:spPr>
          <a:xfrm>
            <a:off x="2299335" y="3504883"/>
            <a:ext cx="198120" cy="2081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00"/>
          </a:p>
        </p:txBody>
      </p:sp>
      <p:sp>
        <p:nvSpPr>
          <p:cNvPr id="7" name="矩形 6"/>
          <p:cNvSpPr/>
          <p:nvPr/>
        </p:nvSpPr>
        <p:spPr>
          <a:xfrm>
            <a:off x="914400" y="3048000"/>
            <a:ext cx="2819400" cy="37592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0" y="4767580"/>
            <a:ext cx="232600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公式长度指数增长</a:t>
            </a:r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096000" y="5257800"/>
                <a:ext cx="2325370" cy="6451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800"/>
                  <a:t> </a:t>
                </a:r>
                <a:endParaRPr lang="zh-CN" altLang="en-US" sz="18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096000" y="5257800"/>
                <a:ext cx="2325370" cy="645160"/>
              </a:xfrm>
              <a:prstGeom prst="rect">
                <a:avLst/>
              </a:prstGeom>
              <a:blipFill rotWithShape="1">
                <a:blip r:embed="rId4"/>
                <a:stretch>
                  <a:fillRect l="-273" t="-984" r="-273" b="-984"/>
                </a:stretch>
              </a:blipFill>
              <a:ln w="127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Tseitin</a:t>
            </a:r>
            <a:r>
              <a:rPr lang="zh-CN" altLang="en-US"/>
              <a:t>变换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9565"/>
                <a:ext cx="8333740" cy="4115435"/>
              </a:xfrm>
            </p:spPr>
            <p:txBody>
              <a:bodyPr/>
              <a:p>
                <a:r>
                  <a:rPr lang="zh-CN" altLang="en-US"/>
                  <a:t>引入新的命题变元代替重复的子式</a:t>
                </a:r>
                <a:endParaRPr lang="zh-CN" altLang="en-US"/>
              </a:p>
              <a:p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原子式</a:t>
                </a:r>
                <a:r>
                  <a:rPr lang="en-US" altLang="zh-CN">
                    <a:sym typeface="+mn-ea"/>
                  </a:rPr>
                  <a:t>	</a:t>
                </a:r>
                <a:r>
                  <a:rPr lang="zh-CN" altLang="en-US">
                    <a:sym typeface="+mn-ea"/>
                  </a:rPr>
                  <a:t>替换 </a:t>
                </a:r>
                <a:r>
                  <a:rPr lang="en-US" altLang="zh-CN">
                    <a:sym typeface="+mn-ea"/>
                  </a:rPr>
                  <a:t>		</a:t>
                </a:r>
                <a:r>
                  <a:rPr lang="zh-CN" altLang="en-US">
                    <a:sym typeface="+mn-ea"/>
                  </a:rPr>
                  <a:t>替换后的合取范式子式</a:t>
                </a:r>
                <a:r>
                  <a:rPr lang="zh-CN" altLang="en-US">
                    <a:sym typeface="+mn-ea"/>
                  </a:rPr>
                  <a:t> 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¬x		z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¬x	(x ∨ z)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(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 ∨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z)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 ∧ y		z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x ∧ y	(x ∨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z)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(y ∨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z)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(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 ∨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 ∨ z)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 ∨ y		z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x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 y	(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¬x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 z)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 (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¬y ∨ z)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 (x ∨ y ∨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¬z)</a:t>
                </a:r>
                <a:endParaRPr lang="en-US" altLang="zh-CN" sz="21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9565"/>
                <a:ext cx="8333740" cy="4115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对象 10"/>
          <p:cNvGraphicFramePr/>
          <p:nvPr>
            <p:custDataLst>
              <p:tags r:id="rId1"/>
            </p:custDataLst>
          </p:nvPr>
        </p:nvGraphicFramePr>
        <p:xfrm>
          <a:off x="5562441" y="2666683"/>
          <a:ext cx="2968466" cy="328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6035040" imgH="5989320" progId="Paint.Picture">
                  <p:embed/>
                </p:oleObj>
              </mc:Choice>
              <mc:Fallback>
                <p:oleObj name="" r:id="rId2" imgW="6035040" imgH="598932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2441" y="2666683"/>
                        <a:ext cx="2968466" cy="328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5878830" cy="5855335"/>
              </a:xfrm>
            </p:spPr>
            <p:txBody>
              <a:bodyPr/>
              <a:p>
                <a:pPr marL="0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/>
                  <a:t>例，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(x1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x2)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(x3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x4))</a:t>
                </a:r>
                <a:endParaRPr lang="en-US" altLang="zh-CN" sz="2000"/>
              </a:p>
              <a:p>
                <a:pPr eaLnBrk="1" fontAlgn="auto" latinLnBrk="0" hangingPunct="1">
                  <a:lnSpc>
                    <a:spcPct val="80000"/>
                  </a:lnSpc>
                </a:pPr>
                <a:r>
                  <a:rPr lang="zh-CN" altLang="en-US" sz="2000"/>
                  <a:t>引入新变量：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y1, y2, y3, y4, y5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eaLnBrk="1" fontAlgn="auto" latinLnBrk="0" hangingPunct="1">
                  <a:lnSpc>
                    <a:spcPct val="80000"/>
                  </a:lnSpc>
                </a:pPr>
                <a:r>
                  <a:rPr lang="zh-CN" altLang="en-US" sz="2000"/>
                  <a:t>子式替换：</a:t>
                </a:r>
                <a:endParaRPr lang="zh-CN" altLang="en-US" sz="2000"/>
              </a:p>
              <a:p>
                <a:pPr marL="0" indent="457200" eaLnBrk="1" fontAlgn="auto" latinLnBrk="0" hangingPunct="1">
                  <a:lnSpc>
                    <a:spcPct val="8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y1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x1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x2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 eaLnBrk="1" fontAlgn="auto" latinLnBrk="0" hangingPunct="1">
                  <a:lnSpc>
                    <a:spcPct val="8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y2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y1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y3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 eaLnBrk="1" fontAlgn="auto" latinLnBrk="0" hangingPunct="1">
                  <a:lnSpc>
                    <a:spcPct val="8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y3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y4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 eaLnBrk="1" fontAlgn="auto" latinLnBrk="0" hangingPunct="1">
                  <a:lnSpc>
                    <a:spcPct val="8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y4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x3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y5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 eaLnBrk="1" fontAlgn="auto" latinLnBrk="0" hangingPunct="1">
                  <a:lnSpc>
                    <a:spcPct val="80000"/>
                  </a:lnSpc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y5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x4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eaLnBrk="1" fontAlgn="auto" latinLnBrk="0" hangingPunct="1">
                  <a:lnSpc>
                    <a:spcPct val="80000"/>
                  </a:lnSpc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合取范式：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(x1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y1)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(x2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y1)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x1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x2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y1)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y2)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y2)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(y1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y2)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 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(y3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y4)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y4)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 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(x3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y4)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(y5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y4)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x3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y5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y4)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 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(x4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y5)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(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x4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∨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¬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y5) 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∧ 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 indent="0" eaLnBrk="1" fontAlgn="auto" latinLnBrk="0" hangingPunct="1">
                  <a:lnSpc>
                    <a:spcPct val="80000"/>
                  </a:lnSpc>
                  <a:buNone/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y2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5878830" cy="585533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419600" y="1371600"/>
                <a:ext cx="4575810" cy="12128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rgbClr val="0070C0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>
                  <a:buNone/>
                </a:pPr>
                <a:r>
                  <a:rPr lang="zh-CN" altLang="en-US" sz="1800">
                    <a:sym typeface="+mn-ea"/>
                  </a:rPr>
                  <a:t>替换 </a:t>
                </a:r>
                <a:r>
                  <a:rPr lang="en-US" altLang="zh-CN" sz="1800">
                    <a:sym typeface="+mn-ea"/>
                  </a:rPr>
                  <a:t>	  </a:t>
                </a:r>
                <a:r>
                  <a:rPr lang="zh-CN" altLang="en-US" sz="1800">
                    <a:sym typeface="+mn-ea"/>
                  </a:rPr>
                  <a:t>替换后的合取范式子式 </a:t>
                </a:r>
                <a:endParaRPr lang="zh-CN" altLang="en-US" sz="1800"/>
              </a:p>
              <a:p>
                <a:pPr marL="0" indent="0">
                  <a:buNone/>
                </a:pP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¬x	  (x ∨ z) ∧ (¬x ∨ ¬z) </a:t>
                </a:r>
                <a:endParaRPr lang="en-US" altLang="zh-CN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x ∧ y	  (x ∨ ¬z) ∧ (y ∨ ¬z) ∧ (¬x ∨ ¬y ∨ z)</a:t>
                </a:r>
                <a:endParaRPr lang="en-US" altLang="zh-CN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x ∨ y	  (¬x ∨ z) ∧ (¬y ∨ z) ∧ (x ∨ y ∨ ¬z)</a:t>
                </a:r>
                <a:endParaRPr lang="zh-CN" altLang="en-US" sz="18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371600"/>
                <a:ext cx="4575810" cy="1212850"/>
              </a:xfrm>
              <a:prstGeom prst="rect">
                <a:avLst/>
              </a:prstGeom>
              <a:blipFill rotWithShape="1">
                <a:blip r:embed="rId5"/>
                <a:stretch>
                  <a:fillRect l="-139" t="-524" r="-139" b="-524"/>
                </a:stretch>
              </a:blipFill>
              <a:ln w="12700" cmpd="sng">
                <a:solidFill>
                  <a:srgbClr val="0070C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对象 10"/>
          <p:cNvGraphicFramePr/>
          <p:nvPr>
            <p:custDataLst>
              <p:tags r:id="rId1"/>
            </p:custDataLst>
          </p:nvPr>
        </p:nvGraphicFramePr>
        <p:xfrm>
          <a:off x="6019006" y="2819083"/>
          <a:ext cx="2968466" cy="328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6035040" imgH="5989320" progId="Paint.Picture">
                  <p:embed/>
                </p:oleObj>
              </mc:Choice>
              <mc:Fallback>
                <p:oleObj name="" r:id="rId2" imgW="6035040" imgH="598932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9006" y="2819083"/>
                        <a:ext cx="2968466" cy="328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Tseitin</a:t>
            </a:r>
            <a:r>
              <a:rPr lang="zh-CN" altLang="en-US">
                <a:sym typeface="+mn-ea"/>
              </a:rPr>
              <a:t>变换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602990"/>
              </a:xfrm>
            </p:spPr>
            <p:txBody>
              <a:bodyPr/>
              <a:p>
                <a:r>
                  <a:rPr lang="zh-CN" altLang="en-US"/>
                  <a:t>给定命题公式</a:t>
                </a:r>
                <a:r>
                  <a:rPr lang="en-US" altLang="zh-CN"/>
                  <a:t>A</a:t>
                </a:r>
                <a:r>
                  <a:rPr lang="zh-CN" altLang="en-US"/>
                  <a:t>，经过</a:t>
                </a:r>
                <a:r>
                  <a:rPr lang="en-US" altLang="zh-CN"/>
                  <a:t>Tseitin</a:t>
                </a:r>
                <a:r>
                  <a:rPr lang="zh-CN" altLang="en-US"/>
                  <a:t>变换后的合取范式为</a:t>
                </a:r>
                <a:r>
                  <a:rPr lang="en-US" altLang="zh-CN"/>
                  <a:t>B</a:t>
                </a:r>
                <a:r>
                  <a:rPr lang="zh-CN" altLang="en-US"/>
                  <a:t>，则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⊭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400"/>
                  <a:t>若赋值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 sz="240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，则可构造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endParaRPr lang="zh-CN" altLang="en-US" sz="2400"/>
              </a:p>
              <a:p>
                <a:pPr lvl="1"/>
                <a:endParaRPr lang="zh-CN" altLang="en-US" sz="2400"/>
              </a:p>
              <a:p>
                <a:endParaRPr lang="zh-CN" altLang="en-US" sz="240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60299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04800" y="2819400"/>
            <a:ext cx="5753100" cy="3336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40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Ø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/>
              <a:t>例，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(x1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 x2)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 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(x3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x4))</a:t>
            </a:r>
            <a:endParaRPr lang="en-US" altLang="zh-CN" sz="2000"/>
          </a:p>
          <a:p>
            <a:pPr eaLnBrk="1" fontAlgn="auto" latinLnBrk="0" hangingPunct="1">
              <a:lnSpc>
                <a:spcPct val="80000"/>
              </a:lnSpc>
            </a:pPr>
            <a:r>
              <a:rPr lang="zh-CN" altLang="en-US" sz="2000"/>
              <a:t>新变量：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</a:rPr>
              <a:t>y1, y2, y3, y4, y5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</a:endParaRPr>
          </a:p>
          <a:p>
            <a:pPr eaLnBrk="1" fontAlgn="auto" latinLnBrk="0" hangingPunct="1">
              <a:lnSpc>
                <a:spcPct val="80000"/>
              </a:lnSpc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合取范式：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(x1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y1)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(x2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y1)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x1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x2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y1)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y1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y2)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y2)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(y1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y2)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 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(y3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y4)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y4)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 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(x3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y4)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(y5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y4)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x3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y5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y4)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 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(x4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y5)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(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x4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∨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¬</a:t>
            </a: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y5) </a:t>
            </a:r>
            <a:r>
              <a:rPr lang="en-US" altLang="zh-CN" sz="2000">
                <a:latin typeface="Cambria Math" panose="02040503050406030204" charset="0"/>
                <a:cs typeface="Cambria Math" panose="02040503050406030204" charset="0"/>
                <a:sym typeface="+mn-ea"/>
              </a:rPr>
              <a:t>∧ </a:t>
            </a:r>
            <a:endParaRPr lang="en-US" altLang="zh-CN" sz="2000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zh-CN" altLang="en-US" sz="2000">
                <a:latin typeface="Cambria Math" panose="02040503050406030204" charset="0"/>
                <a:cs typeface="Cambria Math" panose="02040503050406030204" charset="0"/>
              </a:rPr>
              <a:t>y2</a:t>
            </a:r>
            <a:endParaRPr lang="zh-CN" altLang="en-US" sz="2000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38600" y="5383530"/>
                <a:ext cx="3334385" cy="1322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83530"/>
                <a:ext cx="3334385" cy="1322070"/>
              </a:xfrm>
              <a:prstGeom prst="rect">
                <a:avLst/>
              </a:prstGeom>
              <a:blipFill rotWithShape="1">
                <a:blip r:embed="rId5"/>
                <a:stretch>
                  <a:fillRect l="-190" t="-480" r="-190" b="-480"/>
                </a:stretch>
              </a:blipFill>
              <a:ln w="12700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如何表示推理问题？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918133" cy="3263741"/>
              </a:xfrm>
            </p:spPr>
            <p:txBody>
              <a:bodyPr>
                <a:normAutofit fontScale="90000" lnSpcReduction="20000"/>
              </a:bodyPr>
              <a:p>
                <a:pPr fontAlgn="auto">
                  <a:lnSpc>
                    <a:spcPct val="150000"/>
                  </a:lnSpc>
                </a:pPr>
                <a:r>
                  <a:rPr lang="zh-CN"/>
                  <a:t>写成命题逻辑公式：</a:t>
                </a:r>
                <a:endParaRPr lang="zh-CN"/>
              </a:p>
              <a:p>
                <a:pPr lvl="1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Alice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Bob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Cecile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David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Alice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Cecile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 fontAlgn="auto">
                  <a:lnSpc>
                    <a:spcPct val="150000"/>
                  </a:lnSpc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Eva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David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Bob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Fred</m:t>
                    </m:r>
                  </m:oMath>
                </a14:m>
                <a:r>
                  <a:rPr lang="en-US" altLang="zh-CN"/>
                  <a:t> </a:t>
                </a:r>
                <a:endParaRPr lang="zh-CN"/>
              </a:p>
              <a:p>
                <a:pPr fontAlgn="auto">
                  <a:lnSpc>
                    <a:spcPct val="150000"/>
                  </a:lnSpc>
                </a:pPr>
                <a:endParaRPr lang="zh-CN"/>
              </a:p>
              <a:p>
                <a:pPr fontAlgn="auto">
                  <a:lnSpc>
                    <a:spcPct val="150000"/>
                  </a:lnSpc>
                </a:pPr>
                <a:r>
                  <a:rPr lang="zh-CN" altLang="en-US">
                    <a:sym typeface="+mn-ea"/>
                  </a:rPr>
                  <a:t>符合规则的邀请名单，即使得上述公式的为真的一组赋值</a:t>
                </a:r>
                <a:endParaRPr lang="zh-CN" altLang="en-US">
                  <a:sym typeface="+mn-ea"/>
                </a:endParaRPr>
              </a:p>
              <a:p>
                <a:pPr lvl="1" fontAlgn="auto">
                  <a:lnSpc>
                    <a:spcPct val="150000"/>
                  </a:lnSpc>
                </a:pPr>
                <a:r>
                  <a:rPr lang="zh-CN"/>
                  <a:t>例如，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Alice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Bob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Cecile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David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Fred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Eva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</m:oMath>
                </a14:m>
                <a:endParaRPr lang="zh-CN"/>
              </a:p>
              <a:p>
                <a:pPr fontAlgn="auto">
                  <a:lnSpc>
                    <a:spcPct val="150000"/>
                  </a:lnSpc>
                </a:pPr>
                <a:endParaRPr 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918133" cy="3263741"/>
              </a:xfrm>
              <a:blipFill rotWithShape="1">
                <a:blip r:embed="rId1"/>
                <a:stretch>
                  <a:fillRect t="-5" r="4" b="-1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3-SAT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合取范式中每个子句长度小于等于</a:t>
            </a:r>
            <a:r>
              <a:rPr lang="en-US" altLang="zh-CN"/>
              <a:t>3</a:t>
            </a:r>
            <a:r>
              <a:rPr lang="zh-CN" altLang="en-US"/>
              <a:t>，这类公式的可满足性问题被称为</a:t>
            </a:r>
            <a:r>
              <a:rPr lang="en-US" altLang="zh-CN"/>
              <a:t>3-SAT</a:t>
            </a:r>
            <a:r>
              <a:rPr lang="zh-CN" altLang="en-US"/>
              <a:t>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3-SAT</a:t>
            </a:r>
            <a:r>
              <a:rPr lang="zh-CN" altLang="en-US"/>
              <a:t>问题也是</a:t>
            </a:r>
            <a:r>
              <a:rPr lang="en-US" altLang="zh-CN"/>
              <a:t>NP</a:t>
            </a:r>
            <a:r>
              <a:rPr lang="zh-CN" altLang="en-US"/>
              <a:t>完全问题，即一般</a:t>
            </a:r>
            <a:r>
              <a:rPr lang="en-US" altLang="zh-CN"/>
              <a:t>SAT</a:t>
            </a:r>
            <a:r>
              <a:rPr lang="zh-CN" altLang="en-US"/>
              <a:t>问题可以多项式时间归约到</a:t>
            </a:r>
            <a:r>
              <a:rPr lang="en-US" altLang="zh-CN"/>
              <a:t>3-SAT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SAT</a:t>
            </a:r>
            <a:r>
              <a:rPr lang="zh-CN" altLang="en-US"/>
              <a:t>求解算法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早期回溯搜索</a:t>
            </a:r>
            <a:endParaRPr lang="zh-CN" altLang="en-US"/>
          </a:p>
          <a:p>
            <a:pPr marL="0" indent="457200" fontAlgn="auto">
              <a:lnSpc>
                <a:spcPct val="150000"/>
              </a:lnSpc>
              <a:buNone/>
            </a:pPr>
            <a:r>
              <a:rPr lang="zh-CN" altLang="en-US" sz="2000"/>
              <a:t>Davis, Putnam, Logemann and Loveland 1962 [DLL, DPLL]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/>
              <a:t>冲突驱动的子句学习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r>
              <a:rPr lang="zh-CN" altLang="en-US"/>
              <a:t>Conflict Driven Clause Learning [CDCL]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en-US" altLang="zh-CN"/>
              <a:t>……</a:t>
            </a:r>
            <a:endParaRPr lang="zh-CN" altLang="en-US"/>
          </a:p>
          <a:p>
            <a:pPr marL="457200" lvl="1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问题的求解</a:t>
            </a: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8650" y="3072765"/>
            <a:ext cx="7886700" cy="15701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19411" y="3115151"/>
            <a:ext cx="2272189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1050" b="1">
                <a:latin typeface="+mn-ea"/>
              </a:rPr>
              <a:t>Lingeling / </a:t>
            </a:r>
            <a:r>
              <a:rPr lang="en-US" altLang="zh-CN" sz="1050" b="1">
                <a:latin typeface="+mn-ea"/>
              </a:rPr>
              <a:t>GluCose </a:t>
            </a:r>
            <a:r>
              <a:rPr lang="zh-CN" altLang="en-US" sz="1050" b="1">
                <a:latin typeface="+mn-ea"/>
              </a:rPr>
              <a:t>/ CaDiCaL</a:t>
            </a:r>
            <a:endParaRPr lang="zh-CN" altLang="en-US" sz="1050" b="1">
              <a:latin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zh-CN" altLang="en-US" sz="1050" b="1">
                <a:solidFill>
                  <a:schemeClr val="accent5"/>
                </a:solidFill>
                <a:latin typeface="+mn-ea"/>
              </a:rPr>
              <a:t>百万个变量的规模</a:t>
            </a:r>
            <a:endParaRPr lang="en-US" altLang="zh-CN" sz="1050" b="1">
              <a:solidFill>
                <a:schemeClr val="accent5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7324725" y="4055269"/>
            <a:ext cx="142970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50" b="1">
                <a:latin typeface="+mn-ea"/>
                <a:sym typeface="+mn-ea"/>
              </a:rPr>
              <a:t>Local Search ...</a:t>
            </a:r>
            <a:r>
              <a:rPr lang="zh-CN" altLang="en-US" sz="1050" b="1">
                <a:latin typeface="+mn-ea"/>
                <a:sym typeface="+mn-ea"/>
              </a:rPr>
              <a:t> </a:t>
            </a:r>
            <a:endParaRPr lang="en-US" sz="1050" b="1">
              <a:latin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491" y="937260"/>
            <a:ext cx="8141494" cy="47667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可满足性问题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给定一个命题公式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，问是否存在一个赋值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此赋值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也被称为问题的一个解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可满足性问题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给定一个命题公式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，问是否存在一个赋值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此赋值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也被称为问题的一个解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𝐹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∨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)∧(¬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𝑎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∨¬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𝑏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∨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𝑐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1400">
                  <a:sym typeface="+mn-ea"/>
                </a:endParaRPr>
              </a:p>
              <a:p>
                <a:pPr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sym typeface="+mn-ea"/>
                  </a:rPr>
                  <a:t>对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个变量的问题，一共有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组可能的赋值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52800" y="3505200"/>
            <a:ext cx="2804160" cy="2796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可满足性问题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给定一个命题公式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，问是否存在一个赋值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此赋值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也被称为问题的一个解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命题逻辑公式的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可满足性问题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（也称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布尔可满足性问题</a:t>
                </a:r>
                <a:r>
                  <a:rPr lang="zh-CN" altLang="en-US" b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SAT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问题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第一个被证明的</a:t>
                </a:r>
                <a:r>
                  <a:rPr lang="en-US" altLang="zh-CN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NP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完全问题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NP-Complete,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NPC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 b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（它是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问题且所有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问题可以多项式时间归约到它）；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非确定性算法：将问题分解为</a:t>
                </a:r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猜测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验证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两个部分；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验证一个赋值是公式的一个解很容易（多项式时间，即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找到一个解很困难；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P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NP</m:t>
                    </m:r>
                  </m:oMath>
                </a14:m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</a:rPr>
                  <a:t>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P=NP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？（七个千禧年难题）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08" b="-16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n-</a:t>
            </a:r>
            <a:r>
              <a:rPr lang="zh-CN" altLang="en-US"/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1350" y="2460784"/>
            <a:ext cx="2811780" cy="279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n-</a:t>
            </a:r>
            <a:r>
              <a:rPr lang="zh-CN" altLang="en-US">
                <a:sym typeface="+mn-ea"/>
              </a:rPr>
              <a:t>皇后问题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zh-CN" altLang="en-US" sz="750" smtClean="0"/>
            </a:fld>
            <a:endParaRPr lang="zh-CN" altLang="en-US" sz="75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9921" y="2463641"/>
            <a:ext cx="2783205" cy="2788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TABLE_ENDDRAG_ORIGIN_RECT" val="157*105"/>
  <p:tag name="TABLE_ENDDRAG_RECT" val="240*150*157*105"/>
</p:tagLst>
</file>

<file path=ppt/tags/tag17.xml><?xml version="1.0" encoding="utf-8"?>
<p:tagLst xmlns:p="http://schemas.openxmlformats.org/presentationml/2006/main">
  <p:tag name="TABLE_ENDDRAG_ORIGIN_RECT" val="157*105"/>
  <p:tag name="TABLE_ENDDRAG_RECT" val="240*150*157*105"/>
</p:tagLst>
</file>

<file path=ppt/tags/tag18.xml><?xml version="1.0" encoding="utf-8"?>
<p:tagLst xmlns:p="http://schemas.openxmlformats.org/presentationml/2006/main">
  <p:tag name="TABLE_ENDDRAG_ORIGIN_RECT" val="157*105"/>
  <p:tag name="TABLE_ENDDRAG_RECT" val="240*150*157*105"/>
</p:tagLst>
</file>

<file path=ppt/tags/tag19.xml><?xml version="1.0" encoding="utf-8"?>
<p:tagLst xmlns:p="http://schemas.openxmlformats.org/presentationml/2006/main">
  <p:tag name="TABLE_ENDDRAG_ORIGIN_RECT" val="157*105"/>
  <p:tag name="TABLE_ENDDRAG_RECT" val="240*150*157*105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TABLE_ENDDRAG_ORIGIN_RECT" val="181*139"/>
  <p:tag name="TABLE_ENDDRAG_RECT" val="258*354*181*139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lumMod val="20000"/>
            <a:lumOff val="80000"/>
          </a:schemeClr>
        </a:solidFill>
        <a:ln w="12700" cmpd="sng">
          <a:solidFill>
            <a:schemeClr val="accent1">
              <a:shade val="50000"/>
            </a:schemeClr>
          </a:solidFill>
          <a:prstDash val="solid"/>
        </a:ln>
      </a:spPr>
      <a:bodyPr wrap="square" rtlCol="0">
        <a:spAutoFit/>
      </a:bodyPr>
      <a:lstStyle>
        <a:defPPr>
          <a:defRPr lang="zh-CN" altLang="en-US">
            <a:sym typeface="+mn-ea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5273</Words>
  <Application>WPS 演示</Application>
  <PresentationFormat>全屏显示(4:3)</PresentationFormat>
  <Paragraphs>602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MS Mincho</vt:lpstr>
      <vt:lpstr>Segoe Print</vt:lpstr>
      <vt:lpstr>Network</vt:lpstr>
      <vt:lpstr>Paint.Picture</vt:lpstr>
      <vt:lpstr>Paint.Picture</vt:lpstr>
      <vt:lpstr>Paint.Picture</vt:lpstr>
      <vt:lpstr>命题逻辑（四）</vt:lpstr>
      <vt:lpstr>如何表示推理问题？</vt:lpstr>
      <vt:lpstr>如何表示推理问题？</vt:lpstr>
      <vt:lpstr>如何表示推理问题？</vt:lpstr>
      <vt:lpstr>可满足性问题</vt:lpstr>
      <vt:lpstr>可满足性问题</vt:lpstr>
      <vt:lpstr>可满足性问题</vt:lpstr>
      <vt:lpstr>n-皇后问题</vt:lpstr>
      <vt:lpstr>n-皇后问题</vt:lpstr>
      <vt:lpstr>n-皇后问题</vt:lpstr>
      <vt:lpstr>n-皇后问题</vt:lpstr>
      <vt:lpstr>n-皇后问题</vt:lpstr>
      <vt:lpstr>n-皇后问题</vt:lpstr>
      <vt:lpstr>n-皇后问题</vt:lpstr>
      <vt:lpstr>拉丁方</vt:lpstr>
      <vt:lpstr>拉丁方</vt:lpstr>
      <vt:lpstr>PowerPoint 演示文稿</vt:lpstr>
      <vt:lpstr> Circuit to SAT</vt:lpstr>
      <vt:lpstr> Circuit to SAT</vt:lpstr>
      <vt:lpstr>PowerPoint 演示文稿</vt:lpstr>
      <vt:lpstr> Circuit to SAT</vt:lpstr>
      <vt:lpstr> Circuit to SAT</vt:lpstr>
      <vt:lpstr>Array Ripple Carry Multiplier</vt:lpstr>
      <vt:lpstr>Wallace-Tree Carry-Lookahead Multiplier</vt:lpstr>
      <vt:lpstr> Circuit to SAT</vt:lpstr>
      <vt:lpstr>等价性验证</vt:lpstr>
      <vt:lpstr>等价性验证</vt:lpstr>
      <vt:lpstr>等价性验证</vt:lpstr>
      <vt:lpstr>SAT问题求解的应用</vt:lpstr>
      <vt:lpstr>合取范式</vt:lpstr>
      <vt:lpstr>合取范式</vt:lpstr>
      <vt:lpstr>如何将一般公式写成合取范式？</vt:lpstr>
      <vt:lpstr>如何将一般公式写成合取范式？</vt:lpstr>
      <vt:lpstr>如何将一般公式写成合取范式？</vt:lpstr>
      <vt:lpstr>如何将一般公式写成合取范式？</vt:lpstr>
      <vt:lpstr>如何将一般公式写成合取范式？</vt:lpstr>
      <vt:lpstr>Tseitin变换</vt:lpstr>
      <vt:lpstr>PowerPoint 演示文稿</vt:lpstr>
      <vt:lpstr>Tseitin变换</vt:lpstr>
      <vt:lpstr>PowerPoint 演示文稿</vt:lpstr>
      <vt:lpstr>SAT求解算法</vt:lpstr>
      <vt:lpstr>SAT问题的求解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1763</cp:revision>
  <cp:lastPrinted>2022-02-24T19:07:00Z</cp:lastPrinted>
  <dcterms:created xsi:type="dcterms:W3CDTF">2013-09-08T03:04:00Z</dcterms:created>
  <dcterms:modified xsi:type="dcterms:W3CDTF">2025-03-27T04:02:43Z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2052-12.1.0.20305</vt:lpwstr>
  </property>
</Properties>
</file>