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5"/>
  </p:handoutMasterIdLst>
  <p:sldIdLst>
    <p:sldId id="256" r:id="rId3"/>
    <p:sldId id="915" r:id="rId5"/>
    <p:sldId id="916" r:id="rId6"/>
    <p:sldId id="918" r:id="rId7"/>
    <p:sldId id="914" r:id="rId8"/>
    <p:sldId id="935" r:id="rId9"/>
    <p:sldId id="938" r:id="rId10"/>
    <p:sldId id="939" r:id="rId11"/>
    <p:sldId id="919" r:id="rId12"/>
    <p:sldId id="940" r:id="rId13"/>
    <p:sldId id="941" r:id="rId14"/>
    <p:sldId id="942" r:id="rId15"/>
    <p:sldId id="1022" r:id="rId16"/>
    <p:sldId id="943" r:id="rId17"/>
    <p:sldId id="945" r:id="rId18"/>
    <p:sldId id="944" r:id="rId19"/>
    <p:sldId id="946" r:id="rId20"/>
    <p:sldId id="948" r:id="rId21"/>
    <p:sldId id="949" r:id="rId22"/>
    <p:sldId id="950" r:id="rId23"/>
    <p:sldId id="973" r:id="rId24"/>
    <p:sldId id="974" r:id="rId25"/>
    <p:sldId id="952" r:id="rId26"/>
    <p:sldId id="951" r:id="rId27"/>
    <p:sldId id="953" r:id="rId28"/>
    <p:sldId id="955" r:id="rId29"/>
    <p:sldId id="958" r:id="rId30"/>
    <p:sldId id="957" r:id="rId31"/>
    <p:sldId id="964" r:id="rId32"/>
    <p:sldId id="966" r:id="rId33"/>
    <p:sldId id="965" r:id="rId34"/>
    <p:sldId id="954" r:id="rId35"/>
    <p:sldId id="956" r:id="rId36"/>
    <p:sldId id="960" r:id="rId37"/>
    <p:sldId id="962" r:id="rId38"/>
    <p:sldId id="963" r:id="rId39"/>
    <p:sldId id="967" r:id="rId40"/>
    <p:sldId id="968" r:id="rId41"/>
    <p:sldId id="999" r:id="rId42"/>
    <p:sldId id="1001" r:id="rId43"/>
    <p:sldId id="969" r:id="rId44"/>
    <p:sldId id="971" r:id="rId45"/>
    <p:sldId id="1002" r:id="rId46"/>
    <p:sldId id="1003" r:id="rId47"/>
    <p:sldId id="1070" r:id="rId48"/>
    <p:sldId id="1071" r:id="rId49"/>
    <p:sldId id="1072" r:id="rId50"/>
    <p:sldId id="977" r:id="rId51"/>
    <p:sldId id="979" r:id="rId52"/>
    <p:sldId id="980" r:id="rId53"/>
    <p:sldId id="1021" r:id="rId54"/>
  </p:sldIdLst>
  <p:sldSz cx="9144000" cy="6858000" type="screen4x3"/>
  <p:notesSz cx="9928225" cy="6797675"/>
  <p:custDataLst>
    <p:tags r:id="rId6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gs" Target="tags/tag29.xml"/><Relationship Id="rId6" Type="http://schemas.openxmlformats.org/officeDocument/2006/relationships/slide" Target="slides/slide3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建立一种精确的、普适的科学语言，寻求一种推理演算，从而通过计算来解决辩论和意见不一致的问题。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一阶逻辑（一）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:r>
                  <a:rPr lang="zh-CN" altLang="en-US">
                    <a:sym typeface="+mn-ea"/>
                  </a:rPr>
                  <a:t>非逻辑符集合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由以下组成：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由可数（包括</a:t>
                </a:r>
                <a:r>
                  <a:rPr lang="en-US" altLang="zh-CN">
                    <a:sym typeface="+mn-ea"/>
                  </a:rPr>
                  <a:t>0</a:t>
                </a:r>
                <a:r>
                  <a:rPr lang="zh-CN" altLang="en-US">
                    <a:sym typeface="+mn-ea"/>
                  </a:rPr>
                  <a:t>个）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常元符</a:t>
                </a:r>
                <a:r>
                  <a:rPr lang="zh-CN" altLang="en-US">
                    <a:sym typeface="+mn-ea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（函数集）由可数</a:t>
                </a:r>
                <a:r>
                  <a:rPr lang="zh-CN" altLang="en-US" b="1">
                    <a:solidFill>
                      <a:schemeClr val="accent5"/>
                    </a:solidFill>
                    <a:latin typeface="+mn-ea"/>
                    <a:cs typeface="Cambria Math" panose="02040503050406030204" charset="0"/>
                  </a:rPr>
                  <a:t>函数符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，对每个函数符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，赋予一个正整数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的元数。</a:t>
                </a:r>
                <a:endParaRPr lang="en-US" altLang="zh-CN">
                  <a:latin typeface="+mn-ea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（谓词集）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由可数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谓词符</a:t>
                </a:r>
                <a:r>
                  <a:rPr lang="zh-CN" altLang="en-US">
                    <a:sym typeface="+mn-ea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对每个谓词符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，赋予一个非负整数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，为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的元数。</a:t>
                </a:r>
                <a:endParaRPr lang="zh-CN" altLang="en-US">
                  <a:latin typeface="+mn-ea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394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276600" y="4724400"/>
                <a:ext cx="3648710" cy="18129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algn="l" eaLnBrk="1" latinLnBrk="0" hangingPunct="1">
                  <a:lnSpc>
                    <a:spcPct val="100000"/>
                  </a:lnSpc>
                </a:pPr>
                <a:r>
                  <a:rPr lang="en-US" altLang="zh-CN">
                    <a:latin typeface="+mn-lt"/>
                    <a:cs typeface="+mn-lt"/>
                  </a:rPr>
                  <a:t>1. </a:t>
                </a:r>
                <a:r>
                  <a:rPr lang="zh-CN" altLang="en-US">
                    <a:latin typeface="+mn-lt"/>
                    <a:cs typeface="+mn-lt"/>
                  </a:rPr>
                  <a:t>谓词也称关系符号</a:t>
                </a:r>
                <a:endParaRPr lang="en-US" altLang="zh-CN">
                  <a:latin typeface="+mn-lt"/>
                  <a:cs typeface="+mn-lt"/>
                </a:endParaRPr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</a:rPr>
                  <a:t>2.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等词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是一个特别的谓词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  <a:sym typeface="+mn-ea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+mn-ea"/>
                    <a:ea typeface="+mn-ea"/>
                    <a:cs typeface="Cambria Math" panose="02040503050406030204" charset="0"/>
                  </a:rPr>
                  <a:t>时，称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ea typeface="+mn-ea"/>
                    <a:cs typeface="Cambria Math" panose="02040503050406030204" charset="0"/>
                  </a:rPr>
                  <a:t>为命题符</a:t>
                </a:r>
                <a:endParaRPr lang="zh-CN" altLang="en-US">
                  <a:latin typeface="+mn-ea"/>
                  <a:ea typeface="+mn-ea"/>
                  <a:cs typeface="Cambria Math" panose="02040503050406030204" charset="0"/>
                </a:endParaRPr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ea"/>
                    <a:ea typeface="+mn-ea"/>
                    <a:cs typeface="Cambria Math" panose="02040503050406030204" charset="0"/>
                  </a:rPr>
                  <a:t>4.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ea typeface="+mn-ea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ea typeface="+mn-ea"/>
                    <a:cs typeface="Cambria Math" panose="02040503050406030204" charset="0"/>
                  </a:rPr>
                  <a:t>可以为空集</a:t>
                </a:r>
                <a:endParaRPr lang="zh-CN" altLang="en-US">
                  <a:latin typeface="+mn-ea"/>
                  <a:ea typeface="+mn-ea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24400"/>
                <a:ext cx="3648710" cy="1812925"/>
              </a:xfrm>
              <a:prstGeom prst="rect">
                <a:avLst/>
              </a:prstGeom>
              <a:blipFill rotWithShape="1">
                <a:blip r:embed="rId2"/>
                <a:stretch>
                  <a:fillRect l="-261" t="-525" r="-261" b="-525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变元集与自然数集等势，为可数无穷集。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(2) </a:t>
                </a:r>
                <a:r>
                  <a:rPr lang="zh-CN" altLang="en-US">
                    <a:sym typeface="+mn-ea"/>
                  </a:rPr>
                  <a:t>联结词集在有些书籍中为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{¬,→}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{¬,∧,∨,→,↔}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(3)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等词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是一个特别的谓词，用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表示带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的一阶语言。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(4) </a:t>
                </a:r>
                <a:r>
                  <a:rPr lang="zh-CN" altLang="en-US">
                    <a:sym typeface="+mn-ea"/>
                  </a:rPr>
                  <a:t>函数与谓词皆有元数，对于谓词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时，称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为命题符。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(5) </a:t>
                </a:r>
                <a:r>
                  <a:rPr lang="zh-CN" altLang="en-US">
                    <a:sym typeface="+mn-ea"/>
                  </a:rPr>
                  <a:t>每个一阶语言的逻辑符集皆相同，不同的是一阶语言的非逻辑符号集合（含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的一阶语言中的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都相同）</a:t>
                </a:r>
                <a:r>
                  <a:rPr lang="zh-CN" altLang="en-US">
                    <a:sym typeface="+mn-ea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(6) </a:t>
                </a:r>
                <a:r>
                  <a:rPr lang="zh-CN" altLang="en-US">
                    <a:sym typeface="+mn-ea"/>
                  </a:rPr>
                  <a:t>记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+mn-ea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+mn-ea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zh-CN" altLang="en-US">
                    <a:cs typeface="+mn-lt"/>
                  </a:rPr>
                  <a:t>常元符集为</a:t>
                </a:r>
                <a:r>
                  <a:rPr lang="en-US" altLang="zh-CN"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zh-CN" altLang="en-US">
                    <a:cs typeface="+mn-lt"/>
                  </a:rPr>
                  <a:t>常元符集为</a:t>
                </a:r>
                <a:r>
                  <a:rPr lang="en-US" altLang="zh-CN"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表达式（符号串）：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∃∀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(+(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为后继函数（一元）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（语义层面）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blipFill rotWithShape="1">
                <a:blip r:embed="rId2"/>
                <a:stretch>
                  <a:fillRect l="-309" t="-1348" r="-309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zh-CN" altLang="en-US">
                    <a:cs typeface="+mn-lt"/>
                  </a:rPr>
                  <a:t>常元符集为</a:t>
                </a:r>
                <a:r>
                  <a:rPr lang="en-US" altLang="zh-CN"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表达式（符号串）：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∃∀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为后继函数（一元）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（语义层面）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blipFill rotWithShape="1">
                <a:blip r:embed="rId2"/>
                <a:stretch>
                  <a:fillRect l="-309" t="-1348" r="-309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4419600"/>
                <a:ext cx="1784985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4419600"/>
                <a:ext cx="1784985" cy="706755"/>
              </a:xfrm>
              <a:prstGeom prst="rect">
                <a:avLst/>
              </a:prstGeom>
              <a:blipFill rotWithShape="1">
                <a:blip r:embed="rId5"/>
                <a:stretch>
                  <a:fillRect l="-534" t="-1348" r="-534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zh-CN" altLang="en-US">
                    <a:cs typeface="+mn-lt"/>
                  </a:rPr>
                  <a:t>常元符集为</a:t>
                </a:r>
                <a:r>
                  <a:rPr lang="en-US" altLang="zh-CN"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表达式（符号串）：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∃∀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为后继函数（一元）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（语义层面）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blipFill rotWithShape="1">
                <a:blip r:embed="rId2"/>
                <a:stretch>
                  <a:fillRect l="-309" t="-1348" r="-309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495800" y="5638800"/>
            <a:ext cx="3083560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>
                <a:latin typeface="Cambria Math" panose="02040503050406030204" charset="0"/>
                <a:cs typeface="Cambria Math" panose="02040503050406030204" charset="0"/>
              </a:rPr>
              <a:t>表达式不一定是公式</a:t>
            </a:r>
            <a:endParaRPr lang="zh-CN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172200" y="4419600"/>
                <a:ext cx="1784985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172200" y="4419600"/>
                <a:ext cx="1784985" cy="706755"/>
              </a:xfrm>
              <a:prstGeom prst="rect">
                <a:avLst/>
              </a:prstGeom>
              <a:blipFill rotWithShape="1">
                <a:blip r:embed="rId6"/>
                <a:stretch>
                  <a:fillRect l="-534" t="-1348" r="-534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例，群论语言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{⋅（二元）,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一元）}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的表达式：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项（</a:t>
            </a:r>
            <a:r>
              <a:rPr lang="en-US" altLang="zh-CN" dirty="0" smtClean="0">
                <a:sym typeface="+mn-ea"/>
              </a:rPr>
              <a:t>term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3.2</a:t>
                </a:r>
                <a:r>
                  <a:rPr lang="zh-CN" altLang="en-US" b="1"/>
                  <a:t>（项）</a:t>
                </a:r>
                <a:r>
                  <a:rPr lang="en-US" altLang="zh-CN" b="1"/>
                  <a:t>.</a:t>
                </a: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:r>
                  <a:rPr lang="zh-CN" altLang="en-US">
                    <a:solidFill>
                      <a:schemeClr val="tx1"/>
                    </a:solidFill>
                  </a:rPr>
                  <a:t>是指</a:t>
                </a:r>
                <a:r>
                  <a:rPr lang="zh-CN" altLang="en-US"/>
                  <a:t>由以下的</a:t>
                </a:r>
                <a:r>
                  <a:rPr lang="en-US" altLang="zh-CN"/>
                  <a:t>(i)~(iii)</a:t>
                </a:r>
                <a:r>
                  <a:rPr lang="zh-CN" altLang="en-US">
                    <a:sym typeface="+mn-ea"/>
                  </a:rPr>
                  <a:t>（有限次使用）</a:t>
                </a:r>
                <a:r>
                  <a:rPr lang="zh-CN" altLang="en-US"/>
                  <a:t>生成。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  (i) </a:t>
                </a:r>
                <a:r>
                  <a:rPr lang="zh-CN" altLang="en-US"/>
                  <a:t>每个变元符为项；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每个常元符为项；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为项。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归纳定义</a:t>
                </a: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项（</a:t>
            </a:r>
            <a:r>
              <a:rPr lang="en-US" altLang="zh-CN" dirty="0" smtClean="0">
                <a:sym typeface="+mn-ea"/>
              </a:rPr>
              <a:t>term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3.2</a:t>
                </a:r>
                <a:r>
                  <a:rPr lang="zh-CN" altLang="en-US" b="1"/>
                  <a:t>（项）</a:t>
                </a:r>
                <a:r>
                  <a:rPr lang="en-US" altLang="zh-CN" b="1"/>
                  <a:t>.</a:t>
                </a: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/>
                  <a:t>全体项的集合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为满足以下条件的最小集合：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闭包定义</a:t>
                </a: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项（</a:t>
            </a:r>
            <a:r>
              <a:rPr lang="en-US" altLang="zh-CN" dirty="0" smtClean="0">
                <a:sym typeface="+mn-ea"/>
              </a:rPr>
              <a:t>term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3.2</a:t>
                </a:r>
                <a:r>
                  <a:rPr lang="zh-CN" altLang="en-US" b="1"/>
                  <a:t>（项）</a:t>
                </a:r>
                <a:r>
                  <a:rPr lang="en-US" altLang="zh-CN" b="1"/>
                  <a:t>.</a:t>
                </a: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>
                    <a:sym typeface="+mn-ea"/>
                  </a:rPr>
                  <a:t>用</a:t>
                </a:r>
                <a:r>
                  <a:rPr lang="en-US" altLang="zh-CN">
                    <a:sym typeface="+mn-ea"/>
                  </a:rPr>
                  <a:t>Bacus-Naur Form</a:t>
                </a:r>
                <a:r>
                  <a:rPr lang="zh-CN" altLang="en-US">
                    <a:sym typeface="+mn-ea"/>
                  </a:rPr>
                  <a:t>定义项为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675890" y="2895600"/>
            <a:ext cx="3564890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+mn-ea"/>
                <a:ea typeface="+mn-ea"/>
                <a:cs typeface="+mn-ea"/>
              </a:rPr>
              <a:t>变元</a:t>
            </a:r>
            <a:r>
              <a:rPr lang="en-US" altLang="zh-CN">
                <a:latin typeface="+mn-ea"/>
                <a:ea typeface="+mn-ea"/>
                <a:cs typeface="+mn-ea"/>
              </a:rPr>
              <a:t>     </a:t>
            </a:r>
            <a:r>
              <a:rPr lang="zh-CN" altLang="en-US">
                <a:latin typeface="+mn-ea"/>
                <a:ea typeface="+mn-ea"/>
                <a:cs typeface="+mn-ea"/>
              </a:rPr>
              <a:t>常元</a:t>
            </a:r>
            <a:r>
              <a:rPr lang="en-US" altLang="zh-CN">
                <a:latin typeface="+mn-ea"/>
                <a:ea typeface="+mn-ea"/>
                <a:cs typeface="+mn-ea"/>
              </a:rPr>
              <a:t>     </a:t>
            </a:r>
            <a:r>
              <a:rPr lang="zh-CN" altLang="en-US">
                <a:latin typeface="+mn-ea"/>
                <a:ea typeface="+mn-ea"/>
                <a:cs typeface="+mn-ea"/>
              </a:rPr>
              <a:t>函数</a:t>
            </a:r>
            <a:endParaRPr lang="zh-CN" altLang="en-US">
              <a:latin typeface="+mn-ea"/>
              <a:ea typeface="+mn-ea"/>
              <a:cs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394710" y="2286000"/>
            <a:ext cx="567690" cy="5480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4267200" y="2286000"/>
            <a:ext cx="15240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029200" y="2286000"/>
            <a:ext cx="478790" cy="528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ts val="1800"/>
              </a:spcBef>
            </a:pPr>
            <a:r>
              <a:rPr lang="zh-CN" altLang="en-US" sz="2000" dirty="0">
                <a:sym typeface="+mn-ea"/>
              </a:rPr>
              <a:t>所有的牛都有角</a:t>
            </a:r>
            <a:r>
              <a:rPr lang="zh-CN" altLang="en-US" sz="2000">
                <a:sym typeface="+mn-ea"/>
              </a:rPr>
              <a:t>（前提）</a:t>
            </a:r>
            <a:endParaRPr lang="en-US" altLang="zh-CN" sz="2000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ym typeface="+mn-ea"/>
              </a:rPr>
              <a:t>     </a:t>
            </a:r>
            <a:r>
              <a:rPr lang="zh-CN" altLang="en-US" sz="2000" dirty="0">
                <a:sym typeface="+mn-ea"/>
              </a:rPr>
              <a:t>有些动物是牛</a:t>
            </a:r>
            <a:r>
              <a:rPr lang="zh-CN" altLang="en-US" sz="2000">
                <a:sym typeface="+mn-ea"/>
              </a:rPr>
              <a:t>（前提）</a:t>
            </a:r>
            <a:endParaRPr lang="en-US" altLang="zh-CN" sz="2000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ym typeface="+mn-ea"/>
              </a:rPr>
              <a:t>     </a:t>
            </a:r>
            <a:r>
              <a:rPr lang="zh-CN" altLang="en-US" sz="2000" dirty="0">
                <a:sym typeface="+mn-ea"/>
              </a:rPr>
              <a:t>因此，所有动物有角</a:t>
            </a:r>
            <a:r>
              <a:rPr lang="zh-CN" altLang="en-US" sz="2000">
                <a:sym typeface="+mn-ea"/>
              </a:rPr>
              <a:t>（结论）</a:t>
            </a:r>
            <a:endParaRPr lang="en-US" altLang="zh-CN" sz="2000" dirty="0">
              <a:latin typeface="Comic Sans MS" panose="030F0702030302020204" pitchFamily="66" charset="0"/>
              <a:sym typeface="+mn-ea"/>
            </a:endParaRPr>
          </a:p>
          <a:p>
            <a:r>
              <a:rPr lang="zh-CN" altLang="en-US" sz="2000">
                <a:sym typeface="+mn-ea"/>
              </a:rPr>
              <a:t>推理</a:t>
            </a:r>
            <a:r>
              <a:rPr lang="zh-CN" altLang="en-US" sz="2000">
                <a:sym typeface="+mn-ea"/>
              </a:rPr>
              <a:t>不正确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b="1">
                    <a:solidFill>
                      <a:schemeClr val="accent5"/>
                    </a:solidFill>
                    <a:sym typeface="+mn-ea"/>
                  </a:rPr>
                  <a:t>原子公式</a:t>
                </a:r>
                <a:r>
                  <a:rPr lang="zh-CN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(i)(ii)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/>
                  <a:t>(i) </a:t>
                </a:r>
                <a:r>
                  <a:rPr lang="zh-CN" altLang="en-US"/>
                  <a:t>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为原子公式。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zh-CN" altLang="en-US">
                    <a:sym typeface="+mn-ea"/>
                  </a:rPr>
                  <a:t>原子公式。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:r>
                  <a:rPr lang="zh-CN" altLang="en-US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(i)~(iv)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(i) </a:t>
                </a:r>
                <a:r>
                  <a:rPr lang="zh-CN" altLang="en-US">
                    <a:sym typeface="+mn-ea"/>
                  </a:rPr>
                  <a:t>原子公式为公式；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为变元，则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091"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b="1">
                    <a:solidFill>
                      <a:schemeClr val="accent5"/>
                    </a:solidFill>
                    <a:sym typeface="+mn-ea"/>
                  </a:rPr>
                  <a:t>原子公式</a:t>
                </a:r>
                <a:r>
                  <a:rPr lang="zh-CN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(i)(ii)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/>
                  <a:t>(i) </a:t>
                </a:r>
                <a:r>
                  <a:rPr lang="zh-CN" altLang="en-US"/>
                  <a:t>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为原子公式。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zh-CN" altLang="en-US">
                    <a:sym typeface="+mn-ea"/>
                  </a:rPr>
                  <a:t>原子公式。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:r>
                  <a:rPr lang="zh-CN" altLang="en-US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(i)~(iv)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(i) </a:t>
                </a:r>
                <a:r>
                  <a:rPr lang="zh-CN" altLang="en-US">
                    <a:sym typeface="+mn-ea"/>
                  </a:rPr>
                  <a:t>原子公式为公式；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为变元，则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091"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867400" y="4114800"/>
                <a:ext cx="2561590" cy="10147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g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为函数符，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✘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en-US" altLang="zh-CN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114800"/>
                <a:ext cx="2561590" cy="1014730"/>
              </a:xfrm>
              <a:prstGeom prst="rect">
                <a:avLst/>
              </a:prstGeom>
              <a:blipFill rotWithShape="1">
                <a:blip r:embed="rId2"/>
                <a:stretch>
                  <a:fillRect l="-372" t="-939" r="-372" b="-93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b="1">
                    <a:solidFill>
                      <a:schemeClr val="accent5"/>
                    </a:solidFill>
                    <a:sym typeface="+mn-ea"/>
                  </a:rPr>
                  <a:t>原子公式</a:t>
                </a:r>
                <a:r>
                  <a:rPr lang="zh-CN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(i)(ii)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/>
                  <a:t>(i) </a:t>
                </a:r>
                <a:r>
                  <a:rPr lang="zh-CN" altLang="en-US"/>
                  <a:t>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为原子公式。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zh-CN" altLang="en-US">
                    <a:sym typeface="+mn-ea"/>
                  </a:rPr>
                  <a:t>原子公式。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:r>
                  <a:rPr lang="zh-CN" altLang="en-US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(i)~(iv)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(i) </a:t>
                </a:r>
                <a:r>
                  <a:rPr lang="zh-CN" altLang="en-US">
                    <a:sym typeface="+mn-ea"/>
                  </a:rPr>
                  <a:t>原子公式为公式；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为变元，则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091"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46750" y="4038600"/>
            <a:ext cx="3171190" cy="10147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marL="252095" indent="-457200" algn="l" eaLnBrk="1" latinLnBrk="0" hangingPunct="1"/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1. </a:t>
            </a:r>
            <a:r>
              <a:rPr 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等词和谓词作用在项上。</a:t>
            </a:r>
            <a:endParaRPr lang="zh-CN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252095" indent="-457200" algn="l" eaLnBrk="1" latinLnBrk="0" hangingPunct="1"/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2. </a:t>
            </a:r>
            <a:r>
              <a:rPr 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联结词和量词只能作用在公式上。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:r>
                  <a:rPr lang="zh-CN" altLang="en-US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(i)~(v)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(i)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和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为项，则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为公式。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zh-CN" altLang="en-US">
                    <a:sym typeface="+mn-ea"/>
                  </a:rPr>
                  <a:t>公式。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为变元，则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>
                    <a:solidFill>
                      <a:schemeClr val="tx1"/>
                    </a:solidFill>
                    <a:sym typeface="+mn-ea"/>
                  </a:rPr>
                  <a:t>全体</a:t>
                </a:r>
                <a:r>
                  <a:rPr lang="zh-CN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:r>
                  <a:rPr lang="zh-CN">
                    <a:sym typeface="+mn-ea"/>
                  </a:rPr>
                  <a:t>的集合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</m:oMath>
                </a14:m>
                <a:r>
                  <a:rPr lang="zh-CN">
                    <a:sym typeface="+mn-ea"/>
                  </a:rPr>
                  <a:t>为满足以下条件的最小集合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(i)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(v)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∈{∀,∃}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用</a:t>
                </a:r>
                <a:r>
                  <a:rPr lang="en-US" altLang="zh-CN">
                    <a:sym typeface="+mn-ea"/>
                  </a:rPr>
                  <a:t>Bacus-Naur Form</a:t>
                </a:r>
                <a:r>
                  <a:rPr lang="zh-CN" altLang="en-US">
                    <a:sym typeface="+mn-ea"/>
                  </a:rPr>
                  <a:t>定义公式为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∷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)|(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|(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|(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|(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|(∀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|(∃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例，群论语言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{⋅（二元）,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一元）}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的表达式：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∧(⋅(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781800" y="5181600"/>
            <a:ext cx="150685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公式</a:t>
            </a:r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✔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例，群论语言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{⋅（二元）,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一元）}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为阅读方便，用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m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分别表示函数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6100"/>
                <a:ext cx="8229600" cy="5549900"/>
              </a:xfrm>
            </p:spPr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       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  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  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由下向上生成。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6100"/>
                <a:ext cx="8229600" cy="55499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2" name="直接连接符 1"/>
          <p:cNvCxnSpPr/>
          <p:nvPr/>
        </p:nvCxnSpPr>
        <p:spPr>
          <a:xfrm>
            <a:off x="2562860" y="1127125"/>
            <a:ext cx="1856740" cy="701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810000" y="2209800"/>
            <a:ext cx="762000" cy="60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72000" y="2209800"/>
            <a:ext cx="15240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667000" y="3352800"/>
            <a:ext cx="762000" cy="76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29000" y="3352800"/>
            <a:ext cx="6858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105400" y="3352800"/>
            <a:ext cx="9144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19800" y="3352800"/>
            <a:ext cx="4572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>
                  <a:spcBef>
                    <a:spcPts val="180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所有</a:t>
                </a:r>
                <a:r>
                  <a:rPr lang="zh-CN" altLang="en-US" sz="2000" dirty="0">
                    <a:sym typeface="+mn-ea"/>
                  </a:rPr>
                  <a:t>的牛都有角</a:t>
                </a:r>
                <a:r>
                  <a:rPr lang="zh-CN" altLang="en-US" sz="2000">
                    <a:sym typeface="+mn-ea"/>
                  </a:rPr>
                  <a:t>（前提）</a:t>
                </a:r>
                <a:endParaRPr lang="en-US" altLang="zh-CN" sz="20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altLang="zh-CN" sz="2000" dirty="0">
                    <a:sym typeface="+mn-ea"/>
                  </a:rPr>
                  <a:t>     </a:t>
                </a: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有些</a:t>
                </a:r>
                <a:r>
                  <a:rPr lang="zh-CN" altLang="en-US" sz="2000" dirty="0">
                    <a:sym typeface="+mn-ea"/>
                  </a:rPr>
                  <a:t>动物是牛</a:t>
                </a:r>
                <a:r>
                  <a:rPr lang="zh-CN" altLang="en-US" sz="2000">
                    <a:sym typeface="+mn-ea"/>
                  </a:rPr>
                  <a:t>（前提）</a:t>
                </a:r>
                <a:endParaRPr lang="en-US" altLang="zh-CN" sz="20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altLang="zh-CN" sz="2000" dirty="0">
                    <a:sym typeface="+mn-ea"/>
                  </a:rPr>
                  <a:t>     </a:t>
                </a:r>
                <a:r>
                  <a:rPr lang="zh-CN" altLang="en-US" sz="2000" dirty="0">
                    <a:sym typeface="+mn-ea"/>
                  </a:rPr>
                  <a:t>因此，</a:t>
                </a: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所有</a:t>
                </a:r>
                <a:r>
                  <a:rPr lang="zh-CN" altLang="en-US" sz="2000" dirty="0">
                    <a:sym typeface="+mn-ea"/>
                  </a:rPr>
                  <a:t>动物有角</a:t>
                </a:r>
                <a:r>
                  <a:rPr lang="zh-CN" altLang="en-US" sz="2000">
                    <a:sym typeface="+mn-ea"/>
                  </a:rPr>
                  <a:t>（结论）</a:t>
                </a:r>
                <a:endParaRPr lang="en-US" altLang="zh-CN" sz="2000" dirty="0">
                  <a:latin typeface="Comic Sans MS" panose="030F0702030302020204" pitchFamily="66" charset="0"/>
                  <a:sym typeface="+mn-ea"/>
                </a:endParaRPr>
              </a:p>
              <a:p>
                <a:endParaRPr lang="en-US" altLang="zh-CN" sz="2000"/>
              </a:p>
              <a:p>
                <a:r>
                  <a:rPr lang="zh-CN" altLang="en-US" sz="2000"/>
                  <a:t>对于所有</a:t>
                </a:r>
                <a:r>
                  <a:rPr lang="en-US" altLang="zh-CN" sz="2000"/>
                  <a:t>x</a:t>
                </a:r>
                <a:r>
                  <a:rPr lang="zh-CN" altLang="en-US" sz="2000"/>
                  <a:t>，如果</a:t>
                </a:r>
                <a:r>
                  <a:rPr lang="en-US" altLang="zh-CN" sz="2000"/>
                  <a:t>x</a:t>
                </a:r>
                <a:r>
                  <a:rPr lang="zh-CN" altLang="en-US" sz="2000"/>
                  <a:t>是牛，则</a:t>
                </a:r>
                <a:r>
                  <a:rPr lang="en-US" altLang="zh-CN" sz="2000"/>
                  <a:t>x</a:t>
                </a:r>
                <a:r>
                  <a:rPr lang="zh-CN" altLang="en-US" sz="2000"/>
                  <a:t>有角，</a:t>
                </a:r>
                <a:endParaRPr lang="zh-CN" altLang="en-US" sz="2000"/>
              </a:p>
              <a:p>
                <a:pPr marL="0" indent="0">
                  <a:buNone/>
                </a:pPr>
                <a:r>
                  <a:rPr lang="en-US" altLang="zh-CN" sz="2000"/>
                  <a:t>     </a:t>
                </a:r>
                <a:r>
                  <a:rPr lang="zh-CN" altLang="en-US" sz="2000"/>
                  <a:t>并且存在</a:t>
                </a:r>
                <a:r>
                  <a:rPr lang="en-US" altLang="zh-CN" sz="2000"/>
                  <a:t>y</a:t>
                </a:r>
                <a:r>
                  <a:rPr lang="zh-CN" altLang="en-US" sz="2000"/>
                  <a:t>，</a:t>
                </a:r>
                <a:r>
                  <a:rPr lang="en-US" altLang="zh-CN" sz="2000"/>
                  <a:t>y</a:t>
                </a:r>
                <a:r>
                  <a:rPr lang="zh-CN" altLang="en-US" sz="2000"/>
                  <a:t>是动物，且</a:t>
                </a:r>
                <a:r>
                  <a:rPr lang="en-US" altLang="zh-CN" sz="2000"/>
                  <a:t>y</a:t>
                </a:r>
                <a:r>
                  <a:rPr lang="zh-CN" altLang="en-US" sz="2000"/>
                  <a:t>是牛，</a:t>
                </a:r>
                <a:endParaRPr lang="zh-CN" altLang="en-US" sz="2000"/>
              </a:p>
              <a:p>
                <a:pPr marL="0" indent="0">
                  <a:buNone/>
                </a:pPr>
                <a:r>
                  <a:rPr lang="en-US" altLang="zh-CN" sz="2000"/>
                  <a:t>     </a:t>
                </a:r>
                <a:r>
                  <a:rPr lang="zh-CN" altLang="en-US" sz="2000"/>
                  <a:t>则对于所有</a:t>
                </a:r>
                <a:r>
                  <a:rPr lang="en-US" altLang="zh-CN" sz="2000"/>
                  <a:t>z</a:t>
                </a:r>
                <a:r>
                  <a:rPr lang="zh-CN" altLang="en-US" sz="2000"/>
                  <a:t>，如果</a:t>
                </a:r>
                <a:r>
                  <a:rPr lang="en-US" altLang="zh-CN" sz="2000"/>
                  <a:t>z</a:t>
                </a:r>
                <a:r>
                  <a:rPr lang="zh-CN" altLang="en-US" sz="2000"/>
                  <a:t>是动物，则</a:t>
                </a:r>
                <a:r>
                  <a:rPr lang="en-US" altLang="zh-CN" sz="2000"/>
                  <a:t>z</a:t>
                </a:r>
                <a:r>
                  <a:rPr lang="zh-CN" altLang="en-US" sz="2000"/>
                  <a:t>有角。</a:t>
                </a:r>
                <a:endParaRPr lang="zh-CN" altLang="en-US" sz="2000"/>
              </a:p>
              <a:p>
                <a:pPr marL="0" indent="0">
                  <a:buNone/>
                </a:pPr>
                <a:endParaRPr lang="zh-CN" altLang="en-US" sz="2000"/>
              </a:p>
              <a:p>
                <a:r>
                  <a:rPr lang="zh-CN" altLang="en-US" sz="2000"/>
                  <a:t>谓词：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是牛，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有角，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是动物。</a:t>
                </a:r>
                <a:endParaRPr lang="zh-CN" alt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((∀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)))∧(∃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)))→(∀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))))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>
                  <a:spcBef>
                    <a:spcPts val="180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所有</a:t>
                </a:r>
                <a:r>
                  <a:rPr lang="zh-CN" altLang="en-US" sz="2000" dirty="0">
                    <a:sym typeface="+mn-ea"/>
                  </a:rPr>
                  <a:t>的牛都有角</a:t>
                </a:r>
                <a:r>
                  <a:rPr lang="zh-CN" altLang="en-US" sz="2000">
                    <a:sym typeface="+mn-ea"/>
                  </a:rPr>
                  <a:t>（前提）</a:t>
                </a:r>
                <a:endParaRPr lang="en-US" altLang="zh-CN" sz="20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altLang="zh-CN" sz="2000" dirty="0">
                    <a:sym typeface="+mn-ea"/>
                  </a:rPr>
                  <a:t>     </a:t>
                </a: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有些</a:t>
                </a:r>
                <a:r>
                  <a:rPr lang="zh-CN" altLang="en-US" sz="2000" dirty="0">
                    <a:sym typeface="+mn-ea"/>
                  </a:rPr>
                  <a:t>动物是牛</a:t>
                </a:r>
                <a:r>
                  <a:rPr lang="zh-CN" altLang="en-US" sz="2000">
                    <a:sym typeface="+mn-ea"/>
                  </a:rPr>
                  <a:t>（前提）</a:t>
                </a:r>
                <a:endParaRPr lang="en-US" altLang="zh-CN" sz="20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altLang="zh-CN" sz="2000" dirty="0">
                    <a:sym typeface="+mn-ea"/>
                  </a:rPr>
                  <a:t>     </a:t>
                </a:r>
                <a:r>
                  <a:rPr lang="zh-CN" altLang="en-US" sz="2000" dirty="0">
                    <a:sym typeface="+mn-ea"/>
                  </a:rPr>
                  <a:t>因此，</a:t>
                </a: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所有</a:t>
                </a:r>
                <a:r>
                  <a:rPr lang="zh-CN" altLang="en-US" sz="2000" dirty="0">
                    <a:sym typeface="+mn-ea"/>
                  </a:rPr>
                  <a:t>动物有角</a:t>
                </a:r>
                <a:r>
                  <a:rPr lang="zh-CN" altLang="en-US" sz="2000">
                    <a:sym typeface="+mn-ea"/>
                  </a:rPr>
                  <a:t>（结论）</a:t>
                </a:r>
                <a:endParaRPr lang="en-US" altLang="zh-CN" sz="2000" dirty="0">
                  <a:latin typeface="Comic Sans MS" panose="030F0702030302020204" pitchFamily="66" charset="0"/>
                  <a:sym typeface="+mn-ea"/>
                </a:endParaRPr>
              </a:p>
              <a:p>
                <a:r>
                  <a:rPr lang="zh-CN" altLang="en-US" sz="2000">
                    <a:sym typeface="+mn-ea"/>
                  </a:rPr>
                  <a:t>推理</a:t>
                </a:r>
                <a:r>
                  <a:rPr lang="zh-CN" altLang="en-US" sz="2000">
                    <a:sym typeface="+mn-ea"/>
                  </a:rPr>
                  <a:t>不正确</a:t>
                </a:r>
                <a:endParaRPr lang="zh-CN" altLang="en-US" sz="2000"/>
              </a:p>
              <a:p>
                <a:endParaRPr lang="zh-CN" altLang="en-US" sz="2000"/>
              </a:p>
              <a:p>
                <a:r>
                  <a:rPr lang="zh-CN" altLang="en-US" sz="2000"/>
                  <a:t>量词</a:t>
                </a:r>
                <a:endParaRPr lang="zh-CN" altLang="en-US" sz="2000"/>
              </a:p>
              <a:p>
                <a:pPr lvl="1"/>
                <a:r>
                  <a:rPr lang="zh-CN" altLang="en-US" sz="1665"/>
                  <a:t>超出命题逻辑语言的表达能力</a:t>
                </a:r>
                <a:endParaRPr lang="zh-CN" altLang="en-US" sz="1665"/>
              </a:p>
              <a:p>
                <a:pPr lvl="1"/>
                <a:r>
                  <a:rPr lang="en-US" altLang="zh-CN" sz="1665"/>
                  <a:t>p</a:t>
                </a:r>
                <a:r>
                  <a:rPr lang="zh-CN" altLang="en-US" sz="1665"/>
                  <a:t>为</a:t>
                </a:r>
                <a:r>
                  <a:rPr lang="en-US" altLang="zh-CN" sz="1665"/>
                  <a:t>“</a:t>
                </a:r>
                <a:r>
                  <a:rPr lang="zh-CN" altLang="en-US" sz="1665"/>
                  <a:t>所有的牛都有角</a:t>
                </a:r>
                <a:r>
                  <a:rPr lang="en-US" altLang="zh-CN" sz="1665"/>
                  <a:t>”</a:t>
                </a:r>
                <a:r>
                  <a:rPr lang="zh-CN" altLang="en-US" sz="1665"/>
                  <a:t>，</a:t>
                </a:r>
                <a:r>
                  <a:rPr lang="en-US" altLang="zh-CN" sz="1665"/>
                  <a:t>q</a:t>
                </a:r>
                <a:r>
                  <a:rPr lang="zh-CN" altLang="en-US" sz="1665"/>
                  <a:t>为</a:t>
                </a:r>
                <a:r>
                  <a:rPr lang="en-US" altLang="zh-CN" sz="1665"/>
                  <a:t>“</a:t>
                </a:r>
                <a:r>
                  <a:rPr lang="zh-CN" altLang="en-US" sz="1665"/>
                  <a:t>有些动物是牛</a:t>
                </a:r>
                <a:r>
                  <a:rPr lang="en-US" altLang="zh-CN" sz="1665"/>
                  <a:t>”</a:t>
                </a:r>
                <a:r>
                  <a:rPr lang="zh-CN" altLang="en-US" sz="1665"/>
                  <a:t>，</a:t>
                </a:r>
                <a:r>
                  <a:rPr lang="en-US" altLang="zh-CN" sz="1665"/>
                  <a:t>r</a:t>
                </a:r>
                <a:r>
                  <a:rPr lang="zh-CN" altLang="en-US" sz="1665"/>
                  <a:t>为</a:t>
                </a:r>
                <a:r>
                  <a:rPr lang="en-US" altLang="zh-CN" sz="1665"/>
                  <a:t>“</a:t>
                </a:r>
                <a:r>
                  <a:rPr lang="zh-CN" altLang="en-US" sz="1665"/>
                  <a:t>所有动物有角</a:t>
                </a:r>
                <a:r>
                  <a:rPr lang="en-US" altLang="zh-CN" sz="1665"/>
                  <a:t>”</a:t>
                </a:r>
                <a:endParaRPr lang="en-US" altLang="zh-CN" sz="1665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665">
                    <a:latin typeface="Cambria Math" panose="02040503050406030204" charset="0"/>
                    <a:cs typeface="Cambria Math" panose="02040503050406030204" charset="0"/>
                  </a:rPr>
                  <a:t>，无法判断推理的正确性</a:t>
                </a:r>
                <a:endParaRPr lang="zh-CN" altLang="en-US" sz="1665"/>
              </a:p>
              <a:p>
                <a:r>
                  <a:rPr lang="zh-CN" altLang="en-US" sz="2000"/>
                  <a:t>谓词</a:t>
                </a:r>
                <a:endParaRPr lang="zh-CN" altLang="en-US" sz="2000"/>
              </a:p>
              <a:p>
                <a:pPr lvl="1"/>
                <a:r>
                  <a:rPr lang="en-US" altLang="zh-CN" sz="1665"/>
                  <a:t>“xx</a:t>
                </a:r>
                <a:r>
                  <a:rPr lang="zh-CN" altLang="en-US" sz="1665"/>
                  <a:t>有角</a:t>
                </a:r>
                <a:r>
                  <a:rPr lang="en-US" altLang="zh-CN" sz="1665"/>
                  <a:t>”</a:t>
                </a:r>
                <a:r>
                  <a:rPr lang="zh-CN" altLang="en-US" sz="1665"/>
                  <a:t>，</a:t>
                </a:r>
                <a:r>
                  <a:rPr lang="en-US" altLang="zh-CN" sz="1665"/>
                  <a:t>“xx</a:t>
                </a:r>
                <a:r>
                  <a:rPr lang="zh-CN" altLang="en-US" sz="1665"/>
                  <a:t>是牛</a:t>
                </a:r>
                <a:r>
                  <a:rPr lang="en-US" altLang="zh-CN" sz="1665"/>
                  <a:t>”</a:t>
                </a:r>
                <a:endParaRPr lang="en-US" altLang="zh-CN" sz="1665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对项的结构作归纳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 b="1" u="sng">
                    <a:sym typeface="+mn-ea"/>
                  </a:rPr>
                  <a:t>如何证明所有项都具有某个性质</a:t>
                </a:r>
                <a:r>
                  <a:rPr lang="en-US" altLang="zh-CN" b="1" u="sng">
                    <a:sym typeface="+mn-ea"/>
                  </a:rPr>
                  <a:t>R?</a:t>
                </a:r>
                <a:endParaRPr lang="zh-CN" altLang="en-US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归纳基础：</a:t>
                </a:r>
                <a:r>
                  <a:rPr lang="zh-CN">
                    <a:sym typeface="+mn-ea"/>
                  </a:rPr>
                  <a:t>证明对于所有单个变元符合常元符，具有性质</a:t>
                </a:r>
                <a:r>
                  <a:rPr lang="en-US" altLang="zh-CN">
                    <a:sym typeface="+mn-ea"/>
                  </a:rPr>
                  <a:t>R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归纳假设：对于</a:t>
                </a:r>
                <a:r>
                  <a:rPr lang="zh-CN">
                    <a:sym typeface="+mn-ea"/>
                  </a:rPr>
                  <a:t>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，都有性质</a:t>
                </a:r>
                <a:r>
                  <a:rPr lang="en-US" altLang="zh-CN">
                    <a:sym typeface="+mn-ea"/>
                  </a:rPr>
                  <a:t>R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归纳步骤：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利用归纳假设证明，使用函数符号生成的项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保留性质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对公式的结构作归纳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 u="sng"/>
                  <a:t>如何证明所有公式都具有某个性质</a:t>
                </a:r>
                <a:r>
                  <a:rPr lang="en-US" altLang="zh-CN" b="1" u="sng"/>
                  <a:t>R?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归纳基础：对项的结构做归纳，证明所有项都有性质</a:t>
                </a:r>
                <a:r>
                  <a:rPr lang="en-US" altLang="zh-CN"/>
                  <a:t>R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归纳假设：对于公式</a:t>
                </a:r>
                <a:r>
                  <a:rPr lang="en-US" altLang="zh-CN"/>
                  <a:t>A</a:t>
                </a:r>
                <a:r>
                  <a:rPr lang="zh-CN" altLang="en-US"/>
                  <a:t>和</a:t>
                </a:r>
                <a:r>
                  <a:rPr lang="en-US" altLang="zh-CN"/>
                  <a:t>B</a:t>
                </a:r>
                <a:r>
                  <a:rPr lang="zh-CN" altLang="en-US"/>
                  <a:t>，都有性质</a:t>
                </a:r>
                <a:r>
                  <a:rPr lang="en-US" altLang="zh-CN"/>
                  <a:t>R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归纳步骤：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/>
                  <a:t>分情况讨论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，利用归纳基础和归纳假设证明，上述情形生成的公式保留性质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一阶逻辑公式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（括号引理）一阶逻辑公式的左括号和右括号的个数相等。</a:t>
                </a:r>
                <a:endParaRPr lang="zh-CN" altLang="en-US"/>
              </a:p>
              <a:p>
                <a:pPr lvl="1"/>
                <a:r>
                  <a:rPr lang="zh-CN" altLang="en-US" sz="2000"/>
                  <a:t>对公式的结构作归纳</a:t>
                </a:r>
                <a:endParaRPr lang="zh-CN" altLang="en-US"/>
              </a:p>
              <a:p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与命题逻辑公式的简写类似，也可以简写一阶逻辑公式。</a:t>
                </a:r>
                <a:endParaRPr lang="zh-CN" altLang="en-US"/>
              </a:p>
              <a:p>
                <a:pPr lvl="1"/>
                <a:r>
                  <a:rPr lang="zh-CN" altLang="en-US">
                    <a:sym typeface="+mn-ea"/>
                  </a:rPr>
                  <a:t>省略最外层的括号</a:t>
                </a:r>
                <a:endParaRPr lang="zh-CN" altLang="en-US">
                  <a:sym typeface="+mn-ea"/>
                </a:endParaRPr>
              </a:p>
              <a:p>
                <a:pPr lvl="1"/>
                <a:r>
                  <a:rPr lang="zh-CN" altLang="en-US">
                    <a:sym typeface="+mn-ea"/>
                  </a:rPr>
                  <a:t>省略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的左右括号</a:t>
                </a:r>
                <a:endParaRPr lang="zh-CN" altLang="en-US">
                  <a:sym typeface="+mn-ea"/>
                </a:endParaRPr>
              </a:p>
              <a:p>
                <a:pPr lvl="1"/>
                <a:r>
                  <a:rPr lang="zh-CN" altLang="en-US">
                    <a:sym typeface="+mn-ea"/>
                  </a:rPr>
                  <a:t>辅助符号引入方括号、大括号</a:t>
                </a:r>
                <a:endParaRPr lang="zh-CN" altLang="en-US">
                  <a:sym typeface="+mn-ea"/>
                </a:endParaRPr>
              </a:p>
              <a:p>
                <a:pPr lvl="1"/>
                <a:r>
                  <a:rPr lang="zh-CN" altLang="en-US">
                    <a:sym typeface="+mn-ea"/>
                  </a:rPr>
                  <a:t>约定逻辑符的优先级</a:t>
                </a:r>
                <a:endParaRPr lang="zh-CN" altLang="en-US">
                  <a:sym typeface="+mn-ea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         ¬          ∧          ∨          →</m:t>
                    </m:r>
                  </m:oMath>
                </a14:m>
                <a:endParaRPr lang="zh-CN" altLang="en-US">
                  <a:sym typeface="+mn-ea"/>
                </a:endParaRPr>
              </a:p>
              <a:p>
                <a:pPr lvl="1"/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7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可简写成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).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)))∧(∃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)))→(∀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))))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+mn-ea"/>
                    <a:cs typeface="Cambria Math" panose="02040503050406030204" charset="0"/>
                  </a:rPr>
                  <a:t>可简写成</a:t>
                </a:r>
                <a:endParaRPr lang="zh-CN" altLang="en-US" i="1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)).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自由变元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3.4</a:t>
                </a:r>
                <a:r>
                  <a:rPr lang="zh-CN" altLang="en-US" b="1"/>
                  <a:t>（项的自由变元）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的结构归纳定义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nary>
                      <m:naryPr>
                        <m:chr m:val="⋃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𝐹𝑉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元函数。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自由变元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闭项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自由变元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3.5</a:t>
                </a:r>
                <a:r>
                  <a:rPr lang="zh-CN" altLang="en-US" b="1"/>
                  <a:t>（公式的自由变元）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为公式，对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的结构归纳定义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nary>
                      <m:naryPr>
                        <m:chr m:val="⋃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𝐹𝑉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元谓词；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(5)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∈{∀,∃}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自由变元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句子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自由变元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例，设公式</a:t>
                </a:r>
                <a:r>
                  <a:rPr lang="en-US" altLang="zh-CN"/>
                  <a:t>A</a:t>
                </a:r>
                <a:r>
                  <a:rPr lang="zh-CN" altLang="en-US"/>
                  <a:t>为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)∧∀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sz="2000"/>
                  <a:t>                     y</a:t>
                </a:r>
                <a:r>
                  <a:rPr lang="zh-CN" altLang="en-US" sz="2000"/>
                  <a:t>第</a:t>
                </a:r>
                <a:r>
                  <a:rPr lang="en-US" altLang="zh-CN" sz="2000"/>
                  <a:t>1</a:t>
                </a:r>
                <a:r>
                  <a:rPr lang="zh-CN" altLang="en-US" sz="2000">
                    <a:sym typeface="+mn-ea"/>
                  </a:rPr>
                  <a:t>次</a:t>
                </a:r>
                <a:r>
                  <a:rPr lang="zh-CN" altLang="en-US" sz="2000"/>
                  <a:t>出现</a:t>
                </a:r>
                <a:r>
                  <a:rPr lang="en-US" altLang="zh-CN" sz="2000"/>
                  <a:t>       </a:t>
                </a:r>
                <a:r>
                  <a:rPr lang="en-US" altLang="zh-CN" sz="2000">
                    <a:sym typeface="+mn-ea"/>
                  </a:rPr>
                  <a:t>y</a:t>
                </a:r>
                <a:r>
                  <a:rPr lang="zh-CN" altLang="en-US" sz="2000">
                    <a:sym typeface="+mn-ea"/>
                  </a:rPr>
                  <a:t>第</a:t>
                </a:r>
                <a:r>
                  <a:rPr lang="en-US" altLang="zh-CN" sz="2000">
                    <a:sym typeface="+mn-ea"/>
                  </a:rPr>
                  <a:t>2</a:t>
                </a:r>
                <a:r>
                  <a:rPr lang="zh-CN" altLang="en-US" sz="2000">
                    <a:sym typeface="+mn-ea"/>
                  </a:rPr>
                  <a:t>次出现</a:t>
                </a:r>
                <a:r>
                  <a:rPr lang="en-US" altLang="zh-CN" sz="2000">
                    <a:sym typeface="+mn-ea"/>
                  </a:rPr>
                  <a:t>    y</a:t>
                </a:r>
                <a:r>
                  <a:rPr lang="zh-CN" altLang="en-US" sz="2000">
                    <a:sym typeface="+mn-ea"/>
                  </a:rPr>
                  <a:t>第</a:t>
                </a:r>
                <a:r>
                  <a:rPr lang="en-US" altLang="zh-CN" sz="2000">
                    <a:sym typeface="+mn-ea"/>
                  </a:rPr>
                  <a:t>3</a:t>
                </a:r>
                <a:r>
                  <a:rPr lang="zh-CN" altLang="en-US" sz="2000">
                    <a:sym typeface="+mn-ea"/>
                  </a:rPr>
                  <a:t>次出现</a:t>
                </a:r>
                <a:endParaRPr lang="zh-CN" altLang="en-US" sz="2000"/>
              </a:p>
              <a:p>
                <a:pPr marL="0" indent="0" algn="l">
                  <a:buNone/>
                </a:pPr>
                <a:r>
                  <a:rPr lang="zh-CN" altLang="en-US" sz="2000"/>
                  <a:t> </a:t>
                </a:r>
                <a:r>
                  <a:rPr lang="en-US" altLang="zh-CN" sz="2000"/>
                  <a:t>                          </a:t>
                </a:r>
                <a:r>
                  <a:rPr lang="zh-CN" altLang="en-US" sz="2000"/>
                  <a:t>自由</a:t>
                </a:r>
                <a:r>
                  <a:rPr lang="en-US" altLang="zh-CN" sz="2000"/>
                  <a:t>                </a:t>
                </a:r>
                <a:r>
                  <a:rPr lang="zh-CN" altLang="en-US" sz="2000"/>
                  <a:t>约束</a:t>
                </a:r>
                <a:r>
                  <a:rPr lang="en-US" altLang="zh-CN" sz="2000"/>
                  <a:t>                </a:t>
                </a:r>
                <a:r>
                  <a:rPr lang="zh-CN" altLang="en-US" sz="2000"/>
                  <a:t>约束</a:t>
                </a:r>
                <a:endParaRPr lang="zh-CN" altLang="en-US" sz="2000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称在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的第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次出现是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约束</a:t>
                </a:r>
                <a:r>
                  <a:rPr lang="zh-CN" altLang="en-US"/>
                  <a:t>的指存在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的子公式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的第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>
                    <a:sym typeface="+mn-ea"/>
                  </a:rPr>
                  <a:t>次</a:t>
                </a:r>
                <a:r>
                  <a:rPr lang="zh-CN" altLang="en-US"/>
                  <a:t>出现在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中。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/>
                  <a:t>一个变元可以既有自由出现，也有约束出现。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6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2514600" y="1676400"/>
            <a:ext cx="475615" cy="465455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4114800" y="1676400"/>
            <a:ext cx="475615" cy="465455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715000" y="1676400"/>
            <a:ext cx="475615" cy="465455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项的替换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3.6</a:t>
                </a:r>
                <a:r>
                  <a:rPr lang="zh-CN" altLang="en-US" b="1"/>
                  <a:t>（项的替换）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为变元，对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的结构作归纳定义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的变元；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为常元；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7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项的替换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例，设项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01160" y="2743200"/>
                <a:ext cx="4576445" cy="19532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的变元；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为常元；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60" y="2743200"/>
                <a:ext cx="4576445" cy="1953260"/>
              </a:xfrm>
              <a:prstGeom prst="rect">
                <a:avLst/>
              </a:prstGeom>
              <a:blipFill rotWithShape="1">
                <a:blip r:embed="rId2"/>
                <a:stretch>
                  <a:fillRect l="-208" t="-488" r="-1415" b="-48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项的替换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例，设项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01160" y="2743200"/>
                <a:ext cx="4576445" cy="19532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的变元；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为常元；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60" y="2743200"/>
                <a:ext cx="4576445" cy="1953260"/>
              </a:xfrm>
              <a:prstGeom prst="rect">
                <a:avLst/>
              </a:prstGeom>
              <a:blipFill rotWithShape="1">
                <a:blip r:embed="rId2"/>
                <a:stretch>
                  <a:fillRect l="-208" t="-488" r="-1415" b="-48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17220"/>
            <a:ext cx="6172200" cy="5478780"/>
          </a:xfrm>
        </p:spPr>
        <p:txBody>
          <a:bodyPr/>
          <a:lstStyle/>
          <a:p>
            <a:r>
              <a:rPr lang="zh-CN" altLang="en-US" sz="2000" dirty="0">
                <a:latin typeface="Comic Sans MS" panose="030F0702030302020204" pitchFamily="66" charset="0"/>
              </a:rPr>
              <a:t>  </a:t>
            </a:r>
            <a:r>
              <a:rPr lang="en-US" altLang="zh-CN" sz="2000" i="1" dirty="0">
                <a:latin typeface="Comic Sans MS" panose="030F0702030302020204" pitchFamily="66" charset="0"/>
              </a:rPr>
              <a:t>The only way to rectify our reasoning is to make them as tangible as those of the Mathematicians, so that we can find our error at a glance, and when there are disputes among persons, we can simply say: Let us calculate , without further ado, to see who is right.</a:t>
            </a:r>
            <a:r>
              <a:rPr lang="en-US" altLang="zh-CN" sz="2000" dirty="0">
                <a:latin typeface="Comic Sans MS" panose="030F0702030302020204" pitchFamily="66" charset="0"/>
              </a:rPr>
              <a:t>    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latin typeface="Comic Sans MS" panose="030F0702030302020204" pitchFamily="66" charset="0"/>
              </a:rPr>
              <a:t>-- G. W. Leibniz, The Art of Discovery(1685)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通用语言</a:t>
            </a:r>
            <a:r>
              <a:rPr lang="en-US" altLang="zh-CN" dirty="0">
                <a:latin typeface="Comic Sans MS" panose="030F0702030302020204" pitchFamily="66" charset="0"/>
              </a:rPr>
              <a:t>&amp;</a:t>
            </a:r>
            <a:r>
              <a:rPr lang="zh-CN" altLang="en-US" dirty="0">
                <a:latin typeface="Comic Sans MS" panose="030F0702030302020204" pitchFamily="66" charset="0"/>
              </a:rPr>
              <a:t>通用数学</a:t>
            </a:r>
            <a:endParaRPr lang="zh-CN" altLang="en-US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命题逻辑语言</a:t>
            </a:r>
            <a:r>
              <a:rPr lang="en-US" altLang="zh-CN" dirty="0">
                <a:latin typeface="Comic Sans MS" panose="030F0702030302020204" pitchFamily="66" charset="0"/>
              </a:rPr>
              <a:t>+</a:t>
            </a:r>
            <a:r>
              <a:rPr lang="zh-CN" altLang="en-US" dirty="0">
                <a:latin typeface="Comic Sans MS" panose="030F0702030302020204" pitchFamily="66" charset="0"/>
              </a:rPr>
              <a:t>自然推理系统</a:t>
            </a:r>
            <a:r>
              <a:rPr lang="en-US" altLang="zh-CN" dirty="0">
                <a:latin typeface="Comic Sans MS" panose="030F0702030302020204" pitchFamily="66" charset="0"/>
              </a:rPr>
              <a:t>G‘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可以机械地完成推理和验证</a:t>
            </a:r>
            <a:endParaRPr lang="zh-CN" altLang="en-US" dirty="0"/>
          </a:p>
          <a:p>
            <a:pPr lvl="1"/>
            <a:r>
              <a:rPr lang="zh-CN" altLang="en-US" dirty="0"/>
              <a:t>但不够通用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400"/>
            <a:ext cx="2414587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项的替换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例，设项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</a:t>
                </a: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201160" y="2743200"/>
                <a:ext cx="4576445" cy="19532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的变元；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为常元；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160" y="2743200"/>
                <a:ext cx="4576445" cy="1953260"/>
              </a:xfrm>
              <a:prstGeom prst="rect">
                <a:avLst/>
              </a:prstGeom>
              <a:blipFill rotWithShape="1">
                <a:blip r:embed="rId2"/>
                <a:stretch>
                  <a:fillRect l="-208" t="-488" r="-1415" b="-48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3.7</a:t>
                </a:r>
                <a:r>
                  <a:rPr lang="zh-CN" altLang="en-US" b="1"/>
                  <a:t>（公式的替换）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为变元，对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的结构作归纳定义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(5)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(6)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y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x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的变元且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(7)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y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x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的变元且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z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为满足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z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不出现在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中的足标最小的变元。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例，设公式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P, Q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267200" y="2590800"/>
                <a:ext cx="3529965" cy="74231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267200" y="2590800"/>
                <a:ext cx="3529965" cy="742315"/>
              </a:xfrm>
              <a:prstGeom prst="rect">
                <a:avLst/>
              </a:prstGeom>
              <a:blipFill rotWithShape="1">
                <a:blip r:embed="rId4"/>
                <a:stretch>
                  <a:fillRect l="-270" t="-1283" r="-270" b="-1283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例，设公式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P, Q, 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585970" y="3505200"/>
                <a:ext cx="3778885" cy="74231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585970" y="3505200"/>
                <a:ext cx="3778885" cy="742315"/>
              </a:xfrm>
              <a:prstGeom prst="rect">
                <a:avLst/>
              </a:prstGeom>
              <a:blipFill rotWithShape="1">
                <a:blip r:embed="rId4"/>
                <a:stretch>
                  <a:fillRect l="-252" t="-1283" r="-252" b="-1283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例，设公式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P, Q, 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174365" y="4370070"/>
                <a:ext cx="5176520" cy="13550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(7)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y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x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的变元且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174365" y="4370070"/>
                <a:ext cx="5176520" cy="1355090"/>
              </a:xfrm>
              <a:prstGeom prst="rect">
                <a:avLst/>
              </a:prstGeom>
              <a:blipFill rotWithShape="1">
                <a:blip r:embed="rId4"/>
                <a:stretch>
                  <a:fillRect l="-184" t="-703" r="-184" b="-703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例，设公式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P, Q, 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  <a:blipFill rotWithShape="1">
                <a:blip r:embed="rId1"/>
                <a:stretch>
                  <a:fillRect b="-18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038600" y="5181600"/>
                <a:ext cx="3778885" cy="6299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038600" y="5181600"/>
                <a:ext cx="3778885" cy="629920"/>
              </a:xfrm>
              <a:prstGeom prst="rect">
                <a:avLst/>
              </a:prstGeom>
              <a:blipFill rotWithShape="1">
                <a:blip r:embed="rId4"/>
                <a:stretch>
                  <a:fillRect l="-252" t="-1512" r="-252" b="-151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例，设公式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P, Q, 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62915"/>
                <a:ext cx="8229600" cy="5633085"/>
              </a:xfrm>
              <a:blipFill rotWithShape="1">
                <a:blip r:embed="rId1"/>
                <a:stretch>
                  <a:fillRect b="-2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注：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改名把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改为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中出现；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>
                    <a:sym typeface="+mn-ea"/>
                  </a:rPr>
                  <a:t>(2) </a:t>
                </a:r>
                <a:r>
                  <a:rPr lang="zh-CN" altLang="en-US">
                    <a:sym typeface="+mn-ea"/>
                  </a:rPr>
                  <a:t>先改名后替代；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:r>
                  <a:rPr lang="zh-CN" altLang="en-US">
                    <a:sym typeface="+mn-ea"/>
                  </a:rPr>
                  <a:t>替代不改变约束关系；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:r>
                  <a:rPr lang="zh-CN" altLang="en-US">
                    <a:sym typeface="+mn-ea"/>
                  </a:rPr>
                  <a:t>盲目替代会出错；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(5) </a:t>
                </a:r>
                <a:r>
                  <a:rPr lang="zh-CN" altLang="en-US">
                    <a:sym typeface="+mn-ea"/>
                  </a:rPr>
                  <a:t>定义</a:t>
                </a:r>
                <a:r>
                  <a:rPr lang="en-US" altLang="zh-CN">
                    <a:sym typeface="+mn-ea"/>
                  </a:rPr>
                  <a:t>3.7</a:t>
                </a:r>
                <a:r>
                  <a:rPr lang="zh-CN" altLang="en-US">
                    <a:sym typeface="+mn-ea"/>
                  </a:rPr>
                  <a:t>中</a:t>
                </a:r>
                <a:r>
                  <a:rPr lang="en-US" altLang="zh-CN">
                    <a:sym typeface="+mn-ea"/>
                  </a:rPr>
                  <a:t>(7)</a:t>
                </a:r>
                <a:r>
                  <a:rPr lang="zh-CN" altLang="en-US">
                    <a:sym typeface="+mn-ea"/>
                  </a:rPr>
                  <a:t>的</a:t>
                </a:r>
                <a:r>
                  <a:rPr lang="en-US" altLang="zh-CN">
                    <a:sym typeface="+mn-ea"/>
                  </a:rPr>
                  <a:t>z</a:t>
                </a:r>
                <a:r>
                  <a:rPr lang="zh-CN" altLang="en-US">
                    <a:sym typeface="+mn-ea"/>
                  </a:rPr>
                  <a:t>为新变元。</a:t>
                </a:r>
                <a:endParaRPr lang="zh-CN" altLang="en-US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62220" y="3429000"/>
                <a:ext cx="3804920" cy="22034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sym typeface="+mn-ea"/>
                  </a:rPr>
                  <a:t>(7)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</a:t>
                </a:r>
                <a:r>
                  <a:rPr lang="zh-CN" altLang="en-US">
                    <a:sym typeface="+mn-ea"/>
                  </a:rPr>
                  <a:t>，</a:t>
                </a:r>
                <a:endParaRPr lang="zh-CN" altLang="en-US">
                  <a:sym typeface="+mn-ea"/>
                </a:endParaRPr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改名成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z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z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中自由变元且不在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中出现，再将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替换为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220" y="3429000"/>
                <a:ext cx="3804920" cy="2203450"/>
              </a:xfrm>
              <a:prstGeom prst="rect">
                <a:avLst/>
              </a:prstGeom>
              <a:blipFill rotWithShape="1">
                <a:blip r:embed="rId2"/>
                <a:stretch>
                  <a:fillRect l="-250" t="-432" r="-250" b="-43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3.8.</a:t>
                </a:r>
                <a:r>
                  <a:rPr lang="en-US" altLang="zh-CN"/>
                  <a:t>  </a:t>
                </a:r>
                <a:r>
                  <a:rPr lang="zh-CN" altLang="en-US"/>
                  <a:t>一阶逻辑的项恰好具有以下三种形式之一：变元符，常元符，或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元函数符。并且项所具有的那种形式是唯一的。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对项的结构做归纳，与命题逻辑公式的结构的讨论类似。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3.1.</a:t>
                </a:r>
                <a:r>
                  <a:rPr lang="en-US" altLang="zh-CN"/>
                  <a:t>  </a:t>
                </a:r>
                <a:r>
                  <a:rPr lang="zh-CN" altLang="en-US"/>
                  <a:t>一阶语言的字母表由以下两个集合组成：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逻辑符集合：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变元集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：可数无穷集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联结词：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   ∧   ∨   →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量词：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   ∃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等词：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辅助符：</a:t>
                </a:r>
                <a:r>
                  <a:rPr lang="en-US" altLang="zh-CN"/>
                  <a:t>(   )   .    ,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非逻辑符集合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 i="1">
                    <a:cs typeface="+mn-lt"/>
                  </a:rPr>
                  <a:t> </a:t>
                </a:r>
                <a:r>
                  <a:rPr lang="zh-CN" altLang="en-US">
                    <a:cs typeface="+mn-lt"/>
                  </a:rPr>
                  <a:t>由以下组成：</a:t>
                </a:r>
                <a:endParaRPr lang="zh-CN" altLang="en-US">
                  <a:cs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3.9.</a:t>
                </a:r>
                <a:r>
                  <a:rPr lang="en-US" altLang="zh-CN"/>
                  <a:t>  </a:t>
                </a:r>
                <a:r>
                  <a:rPr lang="zh-CN" altLang="en-US"/>
                  <a:t>一阶逻辑公式恰好具有以下八种形式之一：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元谓词符，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为项，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为公式。并且一阶逻辑公式所具有的那种形式是唯一的。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对公式的结构做归纳，与命题逻辑公式的结构的讨论类似。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一阶逻辑的语法</a:t>
            </a:r>
            <a:endParaRPr lang="zh-CN" altLang="en-US"/>
          </a:p>
          <a:p>
            <a:pPr lvl="1"/>
            <a:r>
              <a:rPr lang="zh-CN" altLang="en-US"/>
              <a:t>符号表</a:t>
            </a:r>
            <a:endParaRPr lang="zh-CN" altLang="en-US"/>
          </a:p>
          <a:p>
            <a:pPr lvl="1"/>
            <a:r>
              <a:rPr lang="zh-CN" altLang="en-US"/>
              <a:t>项、原子公式、公式的定义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对项、公式的结构作归纳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自由变元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项、公式的替换</a:t>
            </a:r>
            <a:endParaRPr lang="zh-CN" altLang="en-US"/>
          </a:p>
          <a:p>
            <a:pPr lvl="1"/>
            <a:r>
              <a:rPr lang="zh-CN" altLang="en-US"/>
              <a:t>一阶逻辑公式的结构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3.1.</a:t>
                </a:r>
                <a:r>
                  <a:rPr lang="en-US" altLang="zh-CN"/>
                  <a:t>  </a:t>
                </a:r>
                <a:r>
                  <a:rPr lang="zh-CN" altLang="en-US"/>
                  <a:t>一阶语言的字母表由以下两个集合组成：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逻辑符集合：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变元集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：可数无穷集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联结词：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   ∧   ∨   →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量词：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   ∃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等词：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辅助符：</a:t>
                </a:r>
                <a:r>
                  <a:rPr lang="en-US" altLang="zh-CN"/>
                  <a:t>(   )   .    ,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非逻辑符集合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 i="1">
                    <a:cs typeface="+mn-lt"/>
                  </a:rPr>
                  <a:t> </a:t>
                </a:r>
                <a:r>
                  <a:rPr lang="zh-CN" altLang="en-US">
                    <a:cs typeface="+mn-lt"/>
                  </a:rPr>
                  <a:t>由以下组成：</a:t>
                </a:r>
                <a:endParaRPr lang="zh-CN" altLang="en-US">
                  <a:cs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143000" y="2895600"/>
            <a:ext cx="5486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>
                    <a:latin typeface="+mn-lt"/>
                    <a:cs typeface="+mn-lt"/>
                  </a:rPr>
                  <a:t>1. </a:t>
                </a:r>
                <a:r>
                  <a:rPr lang="zh-CN" altLang="en-US"/>
                  <a:t>与命题符不同</a:t>
                </a:r>
                <a:endParaRPr lang="zh-CN" altLang="en-US"/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blipFill rotWithShape="1">
                <a:blip r:embed="rId2"/>
                <a:stretch>
                  <a:fillRect l="-452" t="-1120" r="-452" b="-1120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3.1.</a:t>
                </a:r>
                <a:r>
                  <a:rPr lang="en-US" altLang="zh-CN"/>
                  <a:t>  </a:t>
                </a:r>
                <a:r>
                  <a:rPr lang="zh-CN" altLang="en-US"/>
                  <a:t>一阶语言的字母表由以下两个集合组成：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逻辑符集合：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变元集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：可数无穷集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联结词：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   ∧   ∨   →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量词：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   ∃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等词：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辅助符：</a:t>
                </a:r>
                <a:r>
                  <a:rPr lang="en-US" altLang="zh-CN"/>
                  <a:t>(   )   .    ,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非逻辑符集合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 i="1">
                    <a:cs typeface="+mn-lt"/>
                  </a:rPr>
                  <a:t> </a:t>
                </a:r>
                <a:r>
                  <a:rPr lang="zh-CN" altLang="en-US">
                    <a:cs typeface="+mn-lt"/>
                  </a:rPr>
                  <a:t>由以下组成：</a:t>
                </a:r>
                <a:endParaRPr lang="zh-CN" altLang="en-US">
                  <a:cs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2895600"/>
            <a:ext cx="5562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1066800" y="3429000"/>
            <a:ext cx="2971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881120" y="3505200"/>
                <a:ext cx="2186940" cy="4006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/>
                  <a:t>完全子集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¬,→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881120" y="3505200"/>
                <a:ext cx="2186940" cy="400685"/>
              </a:xfrm>
              <a:prstGeom prst="rect">
                <a:avLst/>
              </a:prstGeom>
              <a:blipFill rotWithShape="1">
                <a:blip r:embed="rId5"/>
                <a:stretch>
                  <a:fillRect l="-436" t="-2377" r="-436" b="-2377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>
                    <a:latin typeface="+mn-lt"/>
                    <a:cs typeface="+mn-lt"/>
                  </a:rPr>
                  <a:t>1. </a:t>
                </a:r>
                <a:r>
                  <a:rPr lang="zh-CN" altLang="en-US"/>
                  <a:t>与命题符不同</a:t>
                </a:r>
                <a:endParaRPr lang="zh-CN" altLang="en-US"/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blipFill rotWithShape="1">
                <a:blip r:embed="rId8"/>
                <a:stretch>
                  <a:fillRect l="-452" t="-1120" r="-452" b="-1120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3.1.</a:t>
                </a:r>
                <a:r>
                  <a:rPr lang="en-US" altLang="zh-CN"/>
                  <a:t>  </a:t>
                </a:r>
                <a:r>
                  <a:rPr lang="zh-CN" altLang="en-US"/>
                  <a:t>一阶语言的字母表由以下两个集合组成：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逻辑符集合：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变元集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：可数无穷集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联结词：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   ∧   ∨   →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量词：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   ∃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等词：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辅助符：</a:t>
                </a:r>
                <a:r>
                  <a:rPr lang="en-US" altLang="zh-CN"/>
                  <a:t>(   )   .    ,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非逻辑符集合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 i="1">
                    <a:cs typeface="+mn-lt"/>
                  </a:rPr>
                  <a:t> </a:t>
                </a:r>
                <a:r>
                  <a:rPr lang="zh-CN" altLang="en-US">
                    <a:cs typeface="+mn-lt"/>
                  </a:rPr>
                  <a:t>由以下组成：</a:t>
                </a:r>
                <a:endParaRPr lang="zh-CN" altLang="en-US">
                  <a:cs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2895600"/>
            <a:ext cx="5562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1066800" y="3429000"/>
            <a:ext cx="2971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881120" y="3505200"/>
                <a:ext cx="2186940" cy="4006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/>
                  <a:t>完全子集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¬,→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881120" y="3505200"/>
                <a:ext cx="2186940" cy="400685"/>
              </a:xfrm>
              <a:prstGeom prst="rect">
                <a:avLst/>
              </a:prstGeom>
              <a:blipFill rotWithShape="1">
                <a:blip r:embed="rId5"/>
                <a:stretch>
                  <a:fillRect l="-436" t="-2377" r="-436" b="-2377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066800" y="4572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657600" y="4267200"/>
                <a:ext cx="231521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与联结词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zh-CN" altLang="en-US"/>
                  <a:t>不同</a:t>
                </a:r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657600" y="4267200"/>
                <a:ext cx="2315210" cy="398780"/>
              </a:xfrm>
              <a:prstGeom prst="rect">
                <a:avLst/>
              </a:prstGeom>
              <a:blipFill rotWithShape="1">
                <a:blip r:embed="rId9"/>
                <a:stretch>
                  <a:fillRect l="-411" t="-2389" r="-41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>
                    <a:latin typeface="+mn-lt"/>
                    <a:cs typeface="+mn-lt"/>
                  </a:rPr>
                  <a:t>1. </a:t>
                </a:r>
                <a:r>
                  <a:rPr lang="zh-CN" altLang="en-US"/>
                  <a:t>与命题符不同</a:t>
                </a:r>
                <a:endParaRPr lang="zh-CN" altLang="en-US"/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blipFill rotWithShape="1">
                <a:blip r:embed="rId12"/>
                <a:stretch>
                  <a:fillRect l="-452" t="-1120" r="-452" b="-1120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:r>
                  <a:rPr lang="zh-CN" altLang="en-US">
                    <a:sym typeface="+mn-ea"/>
                  </a:rPr>
                  <a:t>非逻辑符集合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由以下组成：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由可数（包括</a:t>
                </a:r>
                <a:r>
                  <a:rPr lang="en-US" altLang="zh-CN">
                    <a:sym typeface="+mn-ea"/>
                  </a:rPr>
                  <a:t>0</a:t>
                </a:r>
                <a:r>
                  <a:rPr lang="zh-CN" altLang="en-US">
                    <a:sym typeface="+mn-ea"/>
                  </a:rPr>
                  <a:t>个）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常元符</a:t>
                </a:r>
                <a:r>
                  <a:rPr lang="zh-CN" altLang="en-US">
                    <a:sym typeface="+mn-ea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（函数集）由可数</a:t>
                </a:r>
                <a:r>
                  <a:rPr lang="zh-CN" altLang="en-US" b="1">
                    <a:solidFill>
                      <a:schemeClr val="accent5"/>
                    </a:solidFill>
                    <a:latin typeface="+mn-ea"/>
                    <a:cs typeface="Cambria Math" panose="02040503050406030204" charset="0"/>
                  </a:rPr>
                  <a:t>函数符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，对每个函数符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，赋予一个正整数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的元数。</a:t>
                </a:r>
                <a:endParaRPr lang="en-US" altLang="zh-CN">
                  <a:latin typeface="+mn-ea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（谓词集）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由可数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谓词符</a:t>
                </a:r>
                <a:r>
                  <a:rPr lang="zh-CN" altLang="en-US">
                    <a:sym typeface="+mn-ea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对每个谓词符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，赋予一个非负整数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，为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的元数。</a:t>
                </a:r>
                <a:endParaRPr lang="zh-CN" altLang="en-US">
                  <a:latin typeface="+mn-ea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394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chemeClr val="accent1"/>
          </a:solidFill>
          <a:prstDash val="dash"/>
        </a:ln>
      </a:spPr>
      <a:bodyPr wrap="square" rtlCol="0">
        <a:spAutoFit/>
      </a:bodyPr>
      <a:lstStyle>
        <a:defPPr algn="ctr">
          <a:defRPr lang="zh-CN" altLang="en-US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11038</Words>
  <Application>WPS 演示</Application>
  <PresentationFormat>全屏显示(4:3)</PresentationFormat>
  <Paragraphs>760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MS Mincho</vt:lpstr>
      <vt:lpstr>Segoe Print</vt:lpstr>
      <vt:lpstr>微软雅黑</vt:lpstr>
      <vt:lpstr>Arial Unicode MS</vt:lpstr>
      <vt:lpstr>Network</vt:lpstr>
      <vt:lpstr>一阶逻辑（一）</vt:lpstr>
      <vt:lpstr>例子</vt:lpstr>
      <vt:lpstr>例子</vt:lpstr>
      <vt:lpstr>PowerPoint 演示文稿</vt:lpstr>
      <vt:lpstr>一阶逻辑语言的字母表</vt:lpstr>
      <vt:lpstr>一阶逻辑语言的字母表</vt:lpstr>
      <vt:lpstr>一阶逻辑语言的字母表</vt:lpstr>
      <vt:lpstr>一阶逻辑语言的字母表</vt:lpstr>
      <vt:lpstr>一阶逻辑语言的字母表</vt:lpstr>
      <vt:lpstr>一阶逻辑语言的字母表</vt:lpstr>
      <vt:lpstr>字母表的一些说明</vt:lpstr>
      <vt:lpstr>字母表的一些说明</vt:lpstr>
      <vt:lpstr>字母表的一些说明</vt:lpstr>
      <vt:lpstr>字母表的一些说明</vt:lpstr>
      <vt:lpstr>字母表的一些说明</vt:lpstr>
      <vt:lpstr>字母表的一些说明</vt:lpstr>
      <vt:lpstr>项（term）</vt:lpstr>
      <vt:lpstr>项（term）</vt:lpstr>
      <vt:lpstr>项（term）</vt:lpstr>
      <vt:lpstr>公式（formula）</vt:lpstr>
      <vt:lpstr>公式（formula）</vt:lpstr>
      <vt:lpstr>公式（formula）</vt:lpstr>
      <vt:lpstr>公式（formula）</vt:lpstr>
      <vt:lpstr>公式（formula）</vt:lpstr>
      <vt:lpstr>公式（formula）</vt:lpstr>
      <vt:lpstr>PowerPoint 演示文稿</vt:lpstr>
      <vt:lpstr>PowerPoint 演示文稿</vt:lpstr>
      <vt:lpstr>PowerPoint 演示文稿</vt:lpstr>
      <vt:lpstr>例子</vt:lpstr>
      <vt:lpstr>对项的结构作归纳</vt:lpstr>
      <vt:lpstr>对公式的结构作归纳</vt:lpstr>
      <vt:lpstr>一阶逻辑公式</vt:lpstr>
      <vt:lpstr>PowerPoint 演示文稿</vt:lpstr>
      <vt:lpstr>自由变元</vt:lpstr>
      <vt:lpstr>自由变元</vt:lpstr>
      <vt:lpstr>自由变元</vt:lpstr>
      <vt:lpstr>项的替换</vt:lpstr>
      <vt:lpstr>项的替换</vt:lpstr>
      <vt:lpstr>项的替换</vt:lpstr>
      <vt:lpstr>项的替换</vt:lpstr>
      <vt:lpstr>公式的替换</vt:lpstr>
      <vt:lpstr>公式的替换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公式的替换</vt:lpstr>
      <vt:lpstr>公式的结构</vt:lpstr>
      <vt:lpstr>公式的结构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1828</cp:revision>
  <cp:lastPrinted>2022-02-24T19:07:00Z</cp:lastPrinted>
  <dcterms:created xsi:type="dcterms:W3CDTF">2013-09-08T03:04:00Z</dcterms:created>
  <dcterms:modified xsi:type="dcterms:W3CDTF">2023-03-31T06:18:31Z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2052-11.1.0.13703</vt:lpwstr>
  </property>
</Properties>
</file>