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6" r:id="rId3"/>
    <p:sldId id="1033" r:id="rId5"/>
    <p:sldId id="1035" r:id="rId6"/>
    <p:sldId id="1036" r:id="rId7"/>
    <p:sldId id="1107" r:id="rId8"/>
    <p:sldId id="1110" r:id="rId9"/>
    <p:sldId id="1108" r:id="rId10"/>
    <p:sldId id="1109" r:id="rId11"/>
    <p:sldId id="1113" r:id="rId12"/>
    <p:sldId id="1111" r:id="rId13"/>
    <p:sldId id="1037" r:id="rId14"/>
    <p:sldId id="1038" r:id="rId15"/>
    <p:sldId id="1040" r:id="rId16"/>
    <p:sldId id="1041" r:id="rId17"/>
    <p:sldId id="1057" r:id="rId18"/>
    <p:sldId id="1044" r:id="rId19"/>
    <p:sldId id="1045" r:id="rId20"/>
    <p:sldId id="1047" r:id="rId21"/>
    <p:sldId id="1062" r:id="rId22"/>
    <p:sldId id="1048" r:id="rId23"/>
    <p:sldId id="1054" r:id="rId24"/>
    <p:sldId id="1049" r:id="rId25"/>
    <p:sldId id="1075" r:id="rId26"/>
    <p:sldId id="1050" r:id="rId27"/>
    <p:sldId id="1051" r:id="rId28"/>
    <p:sldId id="1052" r:id="rId29"/>
    <p:sldId id="1053" r:id="rId30"/>
    <p:sldId id="1058" r:id="rId31"/>
    <p:sldId id="1059" r:id="rId32"/>
    <p:sldId id="1078" r:id="rId33"/>
    <p:sldId id="1077" r:id="rId34"/>
    <p:sldId id="1076" r:id="rId35"/>
    <p:sldId id="1079" r:id="rId36"/>
    <p:sldId id="1060" r:id="rId37"/>
    <p:sldId id="1061" r:id="rId38"/>
    <p:sldId id="1063" r:id="rId39"/>
    <p:sldId id="1064" r:id="rId40"/>
    <p:sldId id="1081" r:id="rId41"/>
    <p:sldId id="1080" r:id="rId42"/>
    <p:sldId id="1065" r:id="rId43"/>
    <p:sldId id="1067" r:id="rId44"/>
    <p:sldId id="1068" r:id="rId45"/>
    <p:sldId id="1069" r:id="rId46"/>
    <p:sldId id="1082" r:id="rId47"/>
    <p:sldId id="1071" r:id="rId48"/>
    <p:sldId id="1083" r:id="rId49"/>
    <p:sldId id="1072" r:id="rId50"/>
    <p:sldId id="1074" r:id="rId51"/>
    <p:sldId id="1085" r:id="rId52"/>
    <p:sldId id="1084" r:id="rId53"/>
    <p:sldId id="1086" r:id="rId54"/>
    <p:sldId id="1088" r:id="rId55"/>
    <p:sldId id="1087" r:id="rId56"/>
    <p:sldId id="1089" r:id="rId57"/>
  </p:sldIdLst>
  <p:sldSz cx="9144000" cy="6858000" type="screen4x3"/>
  <p:notesSz cx="9928225" cy="6797675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83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../media/image9.png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8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7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png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image" Target="../media/image11.png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../media/image33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3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../media/image37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36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image" Target="../media/image38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37.png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36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image" Target="../media/image38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52.png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54.png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56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5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10" Type="http://schemas.openxmlformats.org/officeDocument/2006/relationships/tags" Target="../tags/tag72.xml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9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9.png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.png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一阶逻辑（二）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570605" y="5715000"/>
                <a:ext cx="47980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ℳ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zh-CN" altLang="en-US"/>
                  <a:t>例如，</a:t>
                </a:r>
                <a:r>
                  <a:rPr lang="en-US" altLang="zh-CN"/>
                  <a:t>“&lt;”</a:t>
                </a:r>
                <a:r>
                  <a:rPr lang="zh-CN" altLang="en-US"/>
                  <a:t>可由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表示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05" y="5715000"/>
                <a:ext cx="4798060" cy="706755"/>
              </a:xfrm>
              <a:prstGeom prst="rect">
                <a:avLst/>
              </a:prstGeom>
              <a:blipFill rotWithShape="1">
                <a:blip r:embed="rId12"/>
                <a:stretch>
                  <a:fillRect l="-199" t="-1348" r="-19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ℳ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blipFill rotWithShape="1">
                <a:blip r:embed="rId15"/>
                <a:stretch>
                  <a:fillRect l="-511" t="-2389" r="-5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结构（</a:t>
            </a:r>
            <a:r>
              <a:rPr lang="en-US" altLang="zh-CN">
                <a:sym typeface="+mn-ea"/>
              </a:rPr>
              <a:t>Structure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约定：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表示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的结构给出了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元素的解释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ℳ</m:t>
                    </m:r>
                  </m:oMath>
                </a14:m>
                <a:endParaRPr lang="en-US" altLang="zh-CN" b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习惯上，用论域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代表结构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，即对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不加以区分。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3.11.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3.11.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也写成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01" t="-2389" r="-40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5105400" y="3276600"/>
            <a:ext cx="838200" cy="46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3.11.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也写成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01" t="-2389" r="-40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5105400" y="3276600"/>
            <a:ext cx="838200" cy="46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43000" y="4267200"/>
                <a:ext cx="7172325" cy="1027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的模型）</a:t>
                </a:r>
                <a:r>
                  <a:rPr lang="zh-CN" altLang="en-US"/>
                  <a:t>对于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……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200"/>
                <a:ext cx="7172325" cy="1027430"/>
              </a:xfrm>
              <a:prstGeom prst="rect">
                <a:avLst/>
              </a:prstGeom>
              <a:blipFill rotWithShape="1">
                <a:blip r:embed="rId3"/>
                <a:stretch>
                  <a:fillRect l="-133" t="-927" r="-133" b="-379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3.11.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3.12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  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为赋值，</a:t>
                </a:r>
                <a:r>
                  <a:rPr lang="zh-CN" altLang="en-US">
                    <a:sym typeface="+mn-ea"/>
                  </a:rPr>
                  <a:t>记号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为如下的赋值：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 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        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。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也写成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01" t="-2389" r="-40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5105400" y="3276600"/>
            <a:ext cx="838200" cy="46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ym typeface="+mn-ea"/>
                  </a:rPr>
                  <a:t>例，对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15435" y="5486400"/>
                <a:ext cx="197802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35" y="5486400"/>
                <a:ext cx="1978025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482" t="-2389" r="-48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ym typeface="+mn-ea"/>
                  </a:rPr>
                  <a:t>例，对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6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62800" y="4495800"/>
                <a:ext cx="1382395" cy="13220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(+)=+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495800"/>
                <a:ext cx="1382395" cy="1322070"/>
              </a:xfrm>
              <a:prstGeom prst="rect">
                <a:avLst/>
              </a:prstGeom>
              <a:blipFill rotWithShape="1">
                <a:blip r:embed="rId3"/>
                <a:stretch>
                  <a:fillRect l="-689" t="-720" r="-689" b="-7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3.14.</a:t>
                </a: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3.13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3.14.</a:t>
                </a: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的结构作归纳。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114800" y="4495800"/>
                <a:ext cx="4547235" cy="16929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(⋅(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114800" y="4495800"/>
                <a:ext cx="4547235" cy="1692910"/>
              </a:xfrm>
              <a:prstGeom prst="rect">
                <a:avLst/>
              </a:prstGeom>
              <a:blipFill rotWithShape="1">
                <a:blip r:embed="rId4"/>
                <a:stretch>
                  <a:fillRect l="-209" t="-563" r="-768" b="-56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命题的解释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在结构的定义中，把</a:t>
                </a:r>
                <a:r>
                  <a:rPr lang="en-US" altLang="zh-CN"/>
                  <a:t>0</a:t>
                </a:r>
                <a:r>
                  <a:rPr lang="zh-CN" altLang="en-US"/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解释为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中的元素，这里我们承认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排中律。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105400" y="20574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)∈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F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574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命题的解释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在结构的定义中，把</a:t>
                </a:r>
                <a:r>
                  <a:rPr lang="en-US" altLang="zh-CN"/>
                  <a:t>0</a:t>
                </a:r>
                <a:r>
                  <a:rPr lang="zh-CN" altLang="en-US"/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解释为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中的元素，这里我们承认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排中律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86485" y="2895600"/>
                <a:ext cx="6794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论域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中的每个命题要么为真，要么为假，别无他选。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85" y="2895600"/>
                <a:ext cx="6794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140" t="-2389" r="-140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 flipH="1" flipV="1">
            <a:off x="2971800" y="2286000"/>
            <a:ext cx="379730" cy="603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105400" y="20574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)∈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F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57400"/>
                <a:ext cx="3048000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我们把联结词解释为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上的函数：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895600" y="2514600"/>
              <a:ext cx="3145155" cy="786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385"/>
                    <a:gridCol w="1048385"/>
                    <a:gridCol w="1048385"/>
                  </a:tblGrid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X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¬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895600" y="2514600"/>
              <a:ext cx="3145155" cy="786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385"/>
                    <a:gridCol w="1048385"/>
                    <a:gridCol w="1048385"/>
                  </a:tblGrid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X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93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5"/>
                </p:custDataLst>
              </p:nvPr>
            </p:nvGraphicFramePr>
            <p:xfrm>
              <a:off x="1447800" y="4191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∧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6"/>
                </p:custDataLst>
              </p:nvPr>
            </p:nvGraphicFramePr>
            <p:xfrm>
              <a:off x="1447800" y="4191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8"/>
                </p:custDataLst>
              </p:nvPr>
            </p:nvGraphicFramePr>
            <p:xfrm>
              <a:off x="5410200" y="4572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9"/>
                </p:custDataLst>
              </p:nvPr>
            </p:nvGraphicFramePr>
            <p:xfrm>
              <a:off x="5410200" y="4572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5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6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/>
              <p:nvPr>
                <p:custDataLst>
                  <p:tags r:id="rId8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/>
              <p:nvPr>
                <p:custDataLst>
                  <p:tags r:id="rId9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/>
              <p:nvPr>
                <p:custDataLst>
                  <p:tags r:id="rId11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/>
              <p:nvPr>
                <p:custDataLst>
                  <p:tags r:id="rId12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5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6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/>
              <p:nvPr>
                <p:custDataLst>
                  <p:tags r:id="rId8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/>
              <p:nvPr>
                <p:custDataLst>
                  <p:tags r:id="rId9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/>
              <p:nvPr>
                <p:custDataLst>
                  <p:tags r:id="rId11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/>
              <p:nvPr>
                <p:custDataLst>
                  <p:tags r:id="rId12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5105400" y="1295400"/>
            <a:ext cx="375729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与命题逻辑的语义是一致的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3.15</a:t>
                </a:r>
                <a:r>
                  <a:rPr lang="zh-CN" altLang="en-US" b="1"/>
                  <a:t>（公式的解释）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归纳定义如下：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+mn-ea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若∃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3.15</a:t>
                </a:r>
                <a:r>
                  <a:rPr lang="zh-CN" altLang="en-US" b="1"/>
                  <a:t>（公式的解释）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归纳定义如下：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+mn-ea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若∃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50635" y="3733800"/>
                <a:ext cx="2717165" cy="6451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800"/>
                  <a:t>变元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1800"/>
                  <a:t>的赋值为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zh-CN" altLang="en-US" sz="1800"/>
                  <a:t>，</a:t>
                </a:r>
                <a:endParaRPr lang="zh-CN" altLang="en-US" sz="1800"/>
              </a:p>
              <a:p>
                <a:pPr algn="l"/>
                <a:r>
                  <a:rPr lang="zh-CN" altLang="en-US" sz="1800"/>
                  <a:t>其它变元的赋值不变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35" y="3733800"/>
                <a:ext cx="2717165" cy="645160"/>
              </a:xfrm>
              <a:prstGeom prst="rect">
                <a:avLst/>
              </a:prstGeom>
              <a:blipFill rotWithShape="1">
                <a:blip r:embed="rId2"/>
                <a:stretch>
                  <a:fillRect l="-351" t="-1476" r="-351" b="-1476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5943600" y="4056380"/>
            <a:ext cx="407035" cy="515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1"/>
          </p:cNvCxnSpPr>
          <p:nvPr/>
        </p:nvCxnSpPr>
        <p:spPr>
          <a:xfrm flipH="1">
            <a:off x="5943600" y="4056380"/>
            <a:ext cx="407035" cy="13538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定义（结构）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3.10.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设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的一个结构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为二元组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，这里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为非空集，称为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论域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的映射，称为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，其满足：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sym typeface="+mn-ea"/>
                  </a:rPr>
                  <a:t>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blipFill rotWithShape="1">
                <a:blip r:embed="rId4"/>
                <a:stretch>
                  <a:fillRect l="-322" t="-494" r="-2168" b="-4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209" t="-2389" r="-209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209" t="-2389" r="-209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47800" y="6019800"/>
                <a:ext cx="6703695" cy="7277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47800" y="6019800"/>
                <a:ext cx="6703695" cy="727710"/>
              </a:xfrm>
              <a:prstGeom prst="rect">
                <a:avLst/>
              </a:prstGeom>
              <a:blipFill rotWithShape="1">
                <a:blip r:embed="rId5"/>
                <a:stretch>
                  <a:fillRect l="-142" t="-1309" r="-142" b="-130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6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否则.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3.16.</a:t>
                </a:r>
                <a:r>
                  <a:rPr lang="en-US" altLang="zh-CN"/>
                  <a:t>  </a:t>
                </a:r>
                <a:r>
                  <a:rPr lang="zh-CN" altLang="en-US"/>
                  <a:t>对任何公式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}。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对公式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的结构作归纳。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一个等价的语义定义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定义如下：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cs typeface="+mn-lt"/>
                  </a:rPr>
                  <a:t>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not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蕴含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对某个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3.17.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3.17.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4" b="-1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blipFill rotWithShape="1">
                <a:blip r:embed="rId5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3.17.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648200" y="5715000"/>
                <a:ext cx="358775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648200" y="5715000"/>
                <a:ext cx="3587750" cy="400050"/>
              </a:xfrm>
              <a:prstGeom prst="rect">
                <a:avLst/>
              </a:prstGeom>
              <a:blipFill rotWithShape="1">
                <a:blip r:embed="rId5"/>
                <a:stretch>
                  <a:fillRect l="-265" t="-2381" r="-265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blipFill rotWithShape="1">
                <a:blip r:embed="rId8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648200" y="6248400"/>
                <a:ext cx="319405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4648200" y="6248400"/>
                <a:ext cx="3194050" cy="398780"/>
              </a:xfrm>
              <a:prstGeom prst="rect">
                <a:avLst/>
              </a:prstGeom>
              <a:blipFill rotWithShape="1">
                <a:blip r:embed="rId11"/>
                <a:stretch>
                  <a:fillRect l="-298" t="-2389" r="-298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定义（结构）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3.10.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设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的一个结构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为二元组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，这里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为非空集，称为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论域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的映射，称为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，其满足：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sym typeface="+mn-ea"/>
                  </a:rPr>
                  <a:t>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blipFill rotWithShape="1">
                <a:blip r:embed="rId4"/>
                <a:stretch>
                  <a:fillRect l="-322" t="-494" r="-2168" b="-4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58875" y="5715000"/>
                <a:ext cx="7172325" cy="10687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(+)=+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(⋅)=×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(&lt;)=&lt;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初等算术的标准模型</a:t>
                </a:r>
                <a:endParaRPr lang="zh-CN" altLang="en-US" b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58875" y="5715000"/>
                <a:ext cx="7172325" cy="1068705"/>
              </a:xfrm>
              <a:prstGeom prst="rect">
                <a:avLst/>
              </a:prstGeom>
              <a:blipFill rotWithShape="1">
                <a:blip r:embed="rId7"/>
                <a:stretch>
                  <a:fillRect l="-133" t="-891" r="-133" b="-89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永真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3.18.</a:t>
                </a:r>
                <a:r>
                  <a:rPr lang="en-US" altLang="zh-CN"/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永真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永真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语义结论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3.19.</a:t>
                </a:r>
                <a:r>
                  <a:rPr lang="en-US" altLang="zh-CN"/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语义结论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不成立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636905" lvl="1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即存在模型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∅⊨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永真，即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              </a:t>
                </a:r>
                <a:r>
                  <a:rPr lang="zh-CN" altLang="en-US"/>
                  <a:t>排中律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        </a:t>
                </a:r>
                <a:r>
                  <a:rPr lang="zh-CN" altLang="en-US"/>
                  <a:t>矛盾律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altLang="zh-CN"/>
                  <a:t>      </a:t>
                </a:r>
                <a:r>
                  <a:rPr lang="zh-CN" altLang="en-US"/>
                  <a:t>同一律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              </a:t>
                </a:r>
                <a:r>
                  <a:rPr lang="zh-CN" altLang="en-US"/>
                  <a:t>排中律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反证法。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假设存在模型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              </a:t>
                </a:r>
                <a:r>
                  <a:rPr lang="zh-CN" altLang="en-US"/>
                  <a:t>排中律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反证法。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假设存在模型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886200" y="2590800"/>
                <a:ext cx="4309110" cy="7296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886200" y="2590800"/>
                <a:ext cx="4309110" cy="729615"/>
              </a:xfrm>
              <a:prstGeom prst="rect">
                <a:avLst/>
              </a:prstGeom>
              <a:blipFill rotWithShape="1">
                <a:blip r:embed="rId4"/>
                <a:stretch>
                  <a:fillRect l="-221" t="-1305" r="-221" b="-130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altLang="zh-CN"/>
                  <a:t>      </a:t>
                </a:r>
                <a:r>
                  <a:rPr lang="zh-CN" altLang="en-US"/>
                  <a:t>同一律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反证法。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假设存在模型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altLang="zh-CN"/>
                  <a:t>      </a:t>
                </a:r>
                <a:r>
                  <a:rPr lang="zh-CN" altLang="en-US"/>
                  <a:t>同一律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反证法。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假设存在模型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 否则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76320" y="2590800"/>
                <a:ext cx="5110480" cy="773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2590800"/>
                <a:ext cx="5110480" cy="773430"/>
              </a:xfrm>
              <a:prstGeom prst="rect">
                <a:avLst/>
              </a:prstGeom>
              <a:blipFill rotWithShape="1">
                <a:blip r:embed="rId2"/>
                <a:stretch>
                  <a:fillRect l="-186" t="-1232" r="-186" b="-12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形式逻辑的基本定律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例（形式逻辑基本定律），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              </a:t>
                </a:r>
                <a:r>
                  <a:rPr lang="zh-CN" altLang="en-US"/>
                  <a:t>排中律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        </a:t>
                </a:r>
                <a:r>
                  <a:rPr lang="zh-CN" altLang="en-US"/>
                  <a:t>矛盾律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altLang="zh-CN"/>
                  <a:t>      </a:t>
                </a:r>
                <a:r>
                  <a:rPr lang="zh-CN" altLang="en-US"/>
                  <a:t>同一律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3.20.</a:t>
                </a:r>
                <a:r>
                  <a:rPr lang="en-US" altLang="zh-CN"/>
                  <a:t> 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∪{¬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不可满足。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反证法。假设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∪{¬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可满足。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那么存在某个模型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blipFill rotWithShape="1">
                <a:blip r:embed="rId4"/>
                <a:stretch>
                  <a:fillRect l="-186" t="-1232" r="-186" b="-12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blipFill rotWithShape="1">
                <a:blip r:embed="rId4"/>
                <a:stretch>
                  <a:fillRect l="-186" t="-1232" r="-186" b="-12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blipFill rotWithShape="1">
                <a:blip r:embed="rId4"/>
                <a:stretch>
                  <a:fillRect l="-186" t="-1232" r="-186" b="-12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</p:spPr>
            <p:txBody>
              <a:bodyPr/>
              <a:p>
                <a:pPr marL="0" indent="0">
                  <a:buNone/>
                </a:pPr>
                <a:r>
                  <a:rPr lang="zh-CN" altLang="en-US"/>
                  <a:t>例，证明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)⊭∀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(1)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(2)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矛盾。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"/>
                <a:ext cx="8229600" cy="5684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133600" y="5943600"/>
                <a:ext cx="5110480" cy="773430"/>
              </a:xfrm>
              <a:prstGeom prst="rect">
                <a:avLst/>
              </a:prstGeom>
              <a:blipFill rotWithShape="1">
                <a:blip r:embed="rId4"/>
                <a:stretch>
                  <a:fillRect l="-186" t="-1232" r="-186" b="-12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一阶逻辑的语义</a:t>
                </a:r>
                <a:endParaRPr lang="zh-CN" altLang="en-US"/>
              </a:p>
              <a:p>
                <a:pPr lvl="1"/>
                <a:r>
                  <a:rPr lang="zh-CN" altLang="en-US"/>
                  <a:t>结构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lvl="1"/>
                <a:r>
                  <a:rPr lang="zh-CN" altLang="en-US"/>
                  <a:t>模型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lvl="1"/>
                <a:r>
                  <a:rPr lang="zh-CN" altLang="en-US"/>
                  <a:t>项的解释 </a:t>
                </a:r>
                <a:endParaRPr lang="zh-CN" altLang="en-US"/>
              </a:p>
              <a:p>
                <a:pPr lvl="1"/>
                <a:r>
                  <a:rPr lang="zh-CN" altLang="en-US"/>
                  <a:t>公式的解释 </a:t>
                </a:r>
                <a:endParaRPr lang="zh-CN" altLang="en-US"/>
              </a:p>
              <a:p>
                <a:pPr lvl="1"/>
                <a:r>
                  <a:rPr lang="zh-CN" altLang="en-US"/>
                  <a:t>可满足 </a:t>
                </a:r>
                <a:endParaRPr lang="zh-CN" altLang="en-US"/>
              </a:p>
              <a:p>
                <a:pPr lvl="1"/>
                <a:r>
                  <a:rPr lang="zh-CN" altLang="en-US"/>
                  <a:t>语义结论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0" name="直接连接符 9"/>
          <p:cNvCxnSpPr>
            <a:stCxn id="9" idx="0"/>
            <a:endCxn id="8" idx="2"/>
          </p:cNvCxnSpPr>
          <p:nvPr/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8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3.10.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blipFill rotWithShape="1">
                <a:blip r:embed="rId14"/>
                <a:stretch>
                  <a:fillRect l="-511" t="-2389" r="-5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TABLE_BEAUTIFY" val="smartTable{cb37f462-b465-4b1b-ae8b-7d7584c1d9e0}"/>
  <p:tag name="TABLE_ENDDRAG_ORIGIN_RECT" val="247*61"/>
  <p:tag name="TABLE_ENDDRAG_RECT" val="167*198*247*6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UNIT_TABLE_BEAUTIFY" val="smartTable{cb37f462-b465-4b1b-ae8b-7d7584c1d9e0}"/>
  <p:tag name="TABLE_ENDDRAG_ORIGIN_RECT" val="247*61"/>
  <p:tag name="TABLE_ENDDRAG_RECT" val="167*198*247*61"/>
</p:tagLst>
</file>

<file path=ppt/tags/tag41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42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43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44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45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46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47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48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49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51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52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53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54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55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56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57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58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59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15987</Words>
  <Application>WPS 演示</Application>
  <PresentationFormat>全屏显示(4:3)</PresentationFormat>
  <Paragraphs>1083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MS Mincho</vt:lpstr>
      <vt:lpstr>Segoe Print</vt:lpstr>
      <vt:lpstr>微软雅黑</vt:lpstr>
      <vt:lpstr>Arial Unicode MS</vt:lpstr>
      <vt:lpstr>Network</vt:lpstr>
      <vt:lpstr>一阶逻辑（二）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赋值与模型</vt:lpstr>
      <vt:lpstr>赋值与模型</vt:lpstr>
      <vt:lpstr>赋值与模型</vt:lpstr>
      <vt:lpstr>赋值与模型</vt:lpstr>
      <vt:lpstr>项的解释</vt:lpstr>
      <vt:lpstr>项的解释</vt:lpstr>
      <vt:lpstr>项的解释</vt:lpstr>
      <vt:lpstr>项的解释</vt:lpstr>
      <vt:lpstr>项的解释</vt:lpstr>
      <vt:lpstr>项的解释</vt:lpstr>
      <vt:lpstr>命题的解释</vt:lpstr>
      <vt:lpstr>命题的解释</vt:lpstr>
      <vt:lpstr>联结词的解释</vt:lpstr>
      <vt:lpstr>联结词的解释</vt:lpstr>
      <vt:lpstr>联结词的解释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一个等价的语义定义</vt:lpstr>
      <vt:lpstr>可满足</vt:lpstr>
      <vt:lpstr>可满足</vt:lpstr>
      <vt:lpstr>可满足</vt:lpstr>
      <vt:lpstr>永真</vt:lpstr>
      <vt:lpstr>语义结论</vt:lpstr>
      <vt:lpstr>形式逻辑的基本定律</vt:lpstr>
      <vt:lpstr>形式逻辑的基本定律</vt:lpstr>
      <vt:lpstr>形式逻辑的基本定律</vt:lpstr>
      <vt:lpstr>形式逻辑的基本定律</vt:lpstr>
      <vt:lpstr>形式逻辑的基本定律</vt:lpstr>
      <vt:lpstr>形式逻辑的基本定律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1985</cp:revision>
  <cp:lastPrinted>2022-02-24T19:07:00Z</cp:lastPrinted>
  <dcterms:created xsi:type="dcterms:W3CDTF">2013-09-08T03:04:00Z</dcterms:created>
  <dcterms:modified xsi:type="dcterms:W3CDTF">2023-04-07T05:05:06Z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2052-11.1.0.14036</vt:lpwstr>
  </property>
</Properties>
</file>