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277" r:id="rId11"/>
    <p:sldId id="350" r:id="rId12"/>
    <p:sldId id="352" r:id="rId13"/>
    <p:sldId id="272" r:id="rId14"/>
    <p:sldId id="333" r:id="rId15"/>
    <p:sldId id="351" r:id="rId16"/>
    <p:sldId id="288" r:id="rId17"/>
    <p:sldId id="335" r:id="rId18"/>
    <p:sldId id="285" r:id="rId19"/>
    <p:sldId id="334" r:id="rId20"/>
    <p:sldId id="353" r:id="rId21"/>
    <p:sldId id="336" r:id="rId22"/>
    <p:sldId id="354" r:id="rId23"/>
    <p:sldId id="355" r:id="rId24"/>
    <p:sldId id="356" r:id="rId25"/>
    <p:sldId id="357" r:id="rId26"/>
    <p:sldId id="358" r:id="rId27"/>
    <p:sldId id="293" r:id="rId28"/>
    <p:sldId id="330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296" r:id="rId39"/>
    <p:sldId id="294" r:id="rId40"/>
    <p:sldId id="307" r:id="rId41"/>
    <p:sldId id="298" r:id="rId42"/>
    <p:sldId id="301" r:id="rId43"/>
    <p:sldId id="290" r:id="rId44"/>
    <p:sldId id="297" r:id="rId45"/>
    <p:sldId id="295" r:id="rId46"/>
    <p:sldId id="310" r:id="rId47"/>
    <p:sldId id="315" r:id="rId48"/>
    <p:sldId id="316" r:id="rId49"/>
    <p:sldId id="314" r:id="rId50"/>
    <p:sldId id="368" r:id="rId51"/>
    <p:sldId id="311" r:id="rId52"/>
    <p:sldId id="369" r:id="rId53"/>
    <p:sldId id="312" r:id="rId54"/>
    <p:sldId id="303" r:id="rId55"/>
    <p:sldId id="300" r:id="rId56"/>
    <p:sldId id="304" r:id="rId57"/>
    <p:sldId id="370" r:id="rId58"/>
    <p:sldId id="291" r:id="rId59"/>
    <p:sldId id="327" r:id="rId60"/>
    <p:sldId id="371" r:id="rId61"/>
    <p:sldId id="374" r:id="rId62"/>
    <p:sldId id="372" r:id="rId63"/>
    <p:sldId id="373" r:id="rId64"/>
    <p:sldId id="391" r:id="rId65"/>
    <p:sldId id="392" r:id="rId66"/>
    <p:sldId id="375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5" r:id="rId75"/>
    <p:sldId id="386" r:id="rId76"/>
    <p:sldId id="388" r:id="rId77"/>
    <p:sldId id="389" r:id="rId78"/>
    <p:sldId id="390" r:id="rId79"/>
    <p:sldId id="393" r:id="rId80"/>
    <p:sldId id="394" r:id="rId81"/>
    <p:sldId id="395" r:id="rId82"/>
    <p:sldId id="397" r:id="rId83"/>
    <p:sldId id="396" r:id="rId84"/>
    <p:sldId id="398" r:id="rId85"/>
    <p:sldId id="399" r:id="rId86"/>
    <p:sldId id="401" r:id="rId87"/>
    <p:sldId id="407" r:id="rId88"/>
    <p:sldId id="402" r:id="rId89"/>
    <p:sldId id="400" r:id="rId90"/>
    <p:sldId id="404" r:id="rId91"/>
    <p:sldId id="403" r:id="rId92"/>
    <p:sldId id="406" r:id="rId93"/>
    <p:sldId id="405" r:id="rId94"/>
    <p:sldId id="408" r:id="rId95"/>
    <p:sldId id="409" r:id="rId96"/>
    <p:sldId id="410" r:id="rId97"/>
    <p:sldId id="411" r:id="rId98"/>
    <p:sldId id="412" r:id="rId99"/>
    <p:sldId id="413" r:id="rId100"/>
    <p:sldId id="414" r:id="rId101"/>
    <p:sldId id="415" r:id="rId102"/>
    <p:sldId id="416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164C9-03FB-4758-B0FF-A07AAAC8006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DBBAE3-26E9-45C9-A66D-71AA4F090F6B}">
      <dgm:prSet/>
      <dgm:spPr/>
      <dgm:t>
        <a:bodyPr/>
        <a:lstStyle/>
        <a:p>
          <a:pPr>
            <a:defRPr cap="all"/>
          </a:pPr>
          <a:r>
            <a:rPr lang="en-US" dirty="0"/>
            <a:t>Course Info</a:t>
          </a:r>
        </a:p>
      </dgm:t>
    </dgm:pt>
    <dgm:pt modelId="{8D2F210F-10A1-4B1D-9479-F65AB433FEDE}" type="parTrans" cxnId="{190380F5-267F-4327-824B-B89BEAC7A744}">
      <dgm:prSet/>
      <dgm:spPr/>
      <dgm:t>
        <a:bodyPr/>
        <a:lstStyle/>
        <a:p>
          <a:endParaRPr lang="en-US"/>
        </a:p>
      </dgm:t>
    </dgm:pt>
    <dgm:pt modelId="{78872512-9B4E-4216-BA6E-CDB5097BE648}" type="sibTrans" cxnId="{190380F5-267F-4327-824B-B89BEAC7A744}">
      <dgm:prSet/>
      <dgm:spPr/>
      <dgm:t>
        <a:bodyPr/>
        <a:lstStyle/>
        <a:p>
          <a:endParaRPr lang="en-US"/>
        </a:p>
      </dgm:t>
    </dgm:pt>
    <dgm:pt modelId="{384796AC-61D0-4148-8CA2-B42FBBCFEF89}">
      <dgm:prSet/>
      <dgm:spPr/>
      <dgm:t>
        <a:bodyPr/>
        <a:lstStyle/>
        <a:p>
          <a:pPr>
            <a:defRPr cap="all"/>
          </a:pPr>
          <a:r>
            <a:rPr lang="en-US" dirty="0"/>
            <a:t>Intro to Blockchains</a:t>
          </a:r>
        </a:p>
      </dgm:t>
    </dgm:pt>
    <dgm:pt modelId="{BDFDC966-371D-4C96-8A08-E1F3C622F809}" type="parTrans" cxnId="{2F01A0F4-953F-444A-A04E-3B3FE0970683}">
      <dgm:prSet/>
      <dgm:spPr/>
      <dgm:t>
        <a:bodyPr/>
        <a:lstStyle/>
        <a:p>
          <a:endParaRPr lang="en-US"/>
        </a:p>
      </dgm:t>
    </dgm:pt>
    <dgm:pt modelId="{0042E9DC-4857-45CB-95A8-5B285C72711A}" type="sibTrans" cxnId="{2F01A0F4-953F-444A-A04E-3B3FE0970683}">
      <dgm:prSet/>
      <dgm:spPr/>
      <dgm:t>
        <a:bodyPr/>
        <a:lstStyle/>
        <a:p>
          <a:endParaRPr lang="en-US"/>
        </a:p>
      </dgm:t>
    </dgm:pt>
    <dgm:pt modelId="{6AD80EAB-7E15-4BF9-8557-FF909C5BD9FD}">
      <dgm:prSet/>
      <dgm:spPr/>
      <dgm:t>
        <a:bodyPr/>
        <a:lstStyle/>
        <a:p>
          <a:pPr>
            <a:defRPr cap="all"/>
          </a:pPr>
          <a:r>
            <a:rPr lang="en-US" dirty="0"/>
            <a:t>Building Blocks – Cryptography Networks &amp; Systems</a:t>
          </a:r>
        </a:p>
      </dgm:t>
    </dgm:pt>
    <dgm:pt modelId="{727F2824-BB18-4699-AE43-8E2EA9A177B3}" type="parTrans" cxnId="{9524F443-2D9E-4DB4-86B2-56B39B01AD56}">
      <dgm:prSet/>
      <dgm:spPr/>
      <dgm:t>
        <a:bodyPr/>
        <a:lstStyle/>
        <a:p>
          <a:endParaRPr lang="en-US"/>
        </a:p>
      </dgm:t>
    </dgm:pt>
    <dgm:pt modelId="{8B576902-E074-4072-949F-67BAB9299283}" type="sibTrans" cxnId="{9524F443-2D9E-4DB4-86B2-56B39B01AD56}">
      <dgm:prSet/>
      <dgm:spPr/>
      <dgm:t>
        <a:bodyPr/>
        <a:lstStyle/>
        <a:p>
          <a:endParaRPr lang="en-US"/>
        </a:p>
      </dgm:t>
    </dgm:pt>
    <dgm:pt modelId="{D38F2FF0-1009-47B4-AD59-D5E717AF3184}">
      <dgm:prSet/>
      <dgm:spPr/>
      <dgm:t>
        <a:bodyPr/>
        <a:lstStyle/>
        <a:p>
          <a:pPr>
            <a:defRPr cap="all"/>
          </a:pPr>
          <a:r>
            <a:rPr lang="en-US" dirty="0"/>
            <a:t>Look into Bitcoin</a:t>
          </a:r>
        </a:p>
      </dgm:t>
    </dgm:pt>
    <dgm:pt modelId="{97524C0E-E904-4C17-9D26-6421EB10F707}" type="parTrans" cxnId="{8D23637F-02BB-49D4-B07A-CC0C0A269EF8}">
      <dgm:prSet/>
      <dgm:spPr/>
      <dgm:t>
        <a:bodyPr/>
        <a:lstStyle/>
        <a:p>
          <a:endParaRPr lang="en-US"/>
        </a:p>
      </dgm:t>
    </dgm:pt>
    <dgm:pt modelId="{04394DF7-4225-4604-BEBB-C50E07DFE18B}" type="sibTrans" cxnId="{8D23637F-02BB-49D4-B07A-CC0C0A269EF8}">
      <dgm:prSet/>
      <dgm:spPr/>
      <dgm:t>
        <a:bodyPr/>
        <a:lstStyle/>
        <a:p>
          <a:endParaRPr lang="en-US"/>
        </a:p>
      </dgm:t>
    </dgm:pt>
    <dgm:pt modelId="{7AB3E3D3-3E49-420D-B098-BB2E0AF0F605}" type="pres">
      <dgm:prSet presAssocID="{8C6164C9-03FB-4758-B0FF-A07AAAC80062}" presName="root" presStyleCnt="0">
        <dgm:presLayoutVars>
          <dgm:dir/>
          <dgm:resizeHandles val="exact"/>
        </dgm:presLayoutVars>
      </dgm:prSet>
      <dgm:spPr/>
    </dgm:pt>
    <dgm:pt modelId="{5698557E-E05A-475A-B180-239FBF68554B}" type="pres">
      <dgm:prSet presAssocID="{93DBBAE3-26E9-45C9-A66D-71AA4F090F6B}" presName="compNode" presStyleCnt="0"/>
      <dgm:spPr/>
    </dgm:pt>
    <dgm:pt modelId="{0ACE546E-F09C-42B4-82FB-FBE910373AE1}" type="pres">
      <dgm:prSet presAssocID="{93DBBAE3-26E9-45C9-A66D-71AA4F090F6B}" presName="iconBgRect" presStyleLbl="bgShp" presStyleIdx="0" presStyleCnt="4"/>
      <dgm:spPr/>
    </dgm:pt>
    <dgm:pt modelId="{B3865B4F-98D5-46EA-AE6F-2F03C115FF4F}" type="pres">
      <dgm:prSet presAssocID="{93DBBAE3-26E9-45C9-A66D-71AA4F090F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A337DF7-A32E-4DD6-8790-1739EBFF1C8B}" type="pres">
      <dgm:prSet presAssocID="{93DBBAE3-26E9-45C9-A66D-71AA4F090F6B}" presName="spaceRect" presStyleCnt="0"/>
      <dgm:spPr/>
    </dgm:pt>
    <dgm:pt modelId="{C701292F-6A82-4081-BC03-C49C33AB320C}" type="pres">
      <dgm:prSet presAssocID="{93DBBAE3-26E9-45C9-A66D-71AA4F090F6B}" presName="textRect" presStyleLbl="revTx" presStyleIdx="0" presStyleCnt="4">
        <dgm:presLayoutVars>
          <dgm:chMax val="1"/>
          <dgm:chPref val="1"/>
        </dgm:presLayoutVars>
      </dgm:prSet>
      <dgm:spPr/>
    </dgm:pt>
    <dgm:pt modelId="{647CB833-1B46-4B3D-9FD9-131B9EEA53E4}" type="pres">
      <dgm:prSet presAssocID="{78872512-9B4E-4216-BA6E-CDB5097BE648}" presName="sibTrans" presStyleCnt="0"/>
      <dgm:spPr/>
    </dgm:pt>
    <dgm:pt modelId="{90874936-FF22-441C-9F49-EB12D7DD6979}" type="pres">
      <dgm:prSet presAssocID="{384796AC-61D0-4148-8CA2-B42FBBCFEF89}" presName="compNode" presStyleCnt="0"/>
      <dgm:spPr/>
    </dgm:pt>
    <dgm:pt modelId="{1A0A6367-DBF6-41D0-849E-72D1E4D5AB3B}" type="pres">
      <dgm:prSet presAssocID="{384796AC-61D0-4148-8CA2-B42FBBCFEF89}" presName="iconBgRect" presStyleLbl="bgShp" presStyleIdx="1" presStyleCnt="4"/>
      <dgm:spPr/>
    </dgm:pt>
    <dgm:pt modelId="{6286F2D0-4D4A-485D-8B65-180A87D003C4}" type="pres">
      <dgm:prSet presAssocID="{384796AC-61D0-4148-8CA2-B42FBBCFEF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7D2C651-05EB-4896-B2FC-080658D238F5}" type="pres">
      <dgm:prSet presAssocID="{384796AC-61D0-4148-8CA2-B42FBBCFEF89}" presName="spaceRect" presStyleCnt="0"/>
      <dgm:spPr/>
    </dgm:pt>
    <dgm:pt modelId="{C50366F0-078E-4204-802A-C162155596F7}" type="pres">
      <dgm:prSet presAssocID="{384796AC-61D0-4148-8CA2-B42FBBCFEF89}" presName="textRect" presStyleLbl="revTx" presStyleIdx="1" presStyleCnt="4">
        <dgm:presLayoutVars>
          <dgm:chMax val="1"/>
          <dgm:chPref val="1"/>
        </dgm:presLayoutVars>
      </dgm:prSet>
      <dgm:spPr/>
    </dgm:pt>
    <dgm:pt modelId="{6418E547-4226-4F16-B9FE-9F274D40CC6C}" type="pres">
      <dgm:prSet presAssocID="{0042E9DC-4857-45CB-95A8-5B285C72711A}" presName="sibTrans" presStyleCnt="0"/>
      <dgm:spPr/>
    </dgm:pt>
    <dgm:pt modelId="{C4AE683D-7370-42B0-8771-8D3C016E4483}" type="pres">
      <dgm:prSet presAssocID="{6AD80EAB-7E15-4BF9-8557-FF909C5BD9FD}" presName="compNode" presStyleCnt="0"/>
      <dgm:spPr/>
    </dgm:pt>
    <dgm:pt modelId="{E94A70A1-54FC-4FA9-A0BB-80B554BB15C0}" type="pres">
      <dgm:prSet presAssocID="{6AD80EAB-7E15-4BF9-8557-FF909C5BD9FD}" presName="iconBgRect" presStyleLbl="bgShp" presStyleIdx="2" presStyleCnt="4"/>
      <dgm:spPr/>
    </dgm:pt>
    <dgm:pt modelId="{238AC5F4-2916-4D9D-AFDA-B0ADC0CEA9D9}" type="pres">
      <dgm:prSet presAssocID="{6AD80EAB-7E15-4BF9-8557-FF909C5BD9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D1EEEAF-5AA0-46DB-BF90-3BBABD8D94BA}" type="pres">
      <dgm:prSet presAssocID="{6AD80EAB-7E15-4BF9-8557-FF909C5BD9FD}" presName="spaceRect" presStyleCnt="0"/>
      <dgm:spPr/>
    </dgm:pt>
    <dgm:pt modelId="{D8D4B82C-390A-4598-B15A-832F3E3215CE}" type="pres">
      <dgm:prSet presAssocID="{6AD80EAB-7E15-4BF9-8557-FF909C5BD9FD}" presName="textRect" presStyleLbl="revTx" presStyleIdx="2" presStyleCnt="4">
        <dgm:presLayoutVars>
          <dgm:chMax val="1"/>
          <dgm:chPref val="1"/>
        </dgm:presLayoutVars>
      </dgm:prSet>
      <dgm:spPr/>
    </dgm:pt>
    <dgm:pt modelId="{F9E08F48-1534-4909-900D-A550F14D4491}" type="pres">
      <dgm:prSet presAssocID="{8B576902-E074-4072-949F-67BAB9299283}" presName="sibTrans" presStyleCnt="0"/>
      <dgm:spPr/>
    </dgm:pt>
    <dgm:pt modelId="{6C3DF5B1-9704-4DBB-98BD-0B195A9139CA}" type="pres">
      <dgm:prSet presAssocID="{D38F2FF0-1009-47B4-AD59-D5E717AF3184}" presName="compNode" presStyleCnt="0"/>
      <dgm:spPr/>
    </dgm:pt>
    <dgm:pt modelId="{5FB7D830-3C48-45A5-BB9D-5C2E67E438CA}" type="pres">
      <dgm:prSet presAssocID="{D38F2FF0-1009-47B4-AD59-D5E717AF3184}" presName="iconBgRect" presStyleLbl="bgShp" presStyleIdx="3" presStyleCnt="4"/>
      <dgm:spPr/>
    </dgm:pt>
    <dgm:pt modelId="{A0295D91-62E8-4CFE-A8AB-67CC0810D673}" type="pres">
      <dgm:prSet presAssocID="{D38F2FF0-1009-47B4-AD59-D5E717AF31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A8B780-FD3E-4514-AA6C-DC0EF1C17296}" type="pres">
      <dgm:prSet presAssocID="{D38F2FF0-1009-47B4-AD59-D5E717AF3184}" presName="spaceRect" presStyleCnt="0"/>
      <dgm:spPr/>
    </dgm:pt>
    <dgm:pt modelId="{92467C5A-F7FF-44CB-8B13-0FD77BFD08E6}" type="pres">
      <dgm:prSet presAssocID="{D38F2FF0-1009-47B4-AD59-D5E717AF31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24F443-2D9E-4DB4-86B2-56B39B01AD56}" srcId="{8C6164C9-03FB-4758-B0FF-A07AAAC80062}" destId="{6AD80EAB-7E15-4BF9-8557-FF909C5BD9FD}" srcOrd="2" destOrd="0" parTransId="{727F2824-BB18-4699-AE43-8E2EA9A177B3}" sibTransId="{8B576902-E074-4072-949F-67BAB9299283}"/>
    <dgm:cxn modelId="{78A7286D-ED92-480E-8EBD-01503C9FAE8D}" type="presOf" srcId="{D38F2FF0-1009-47B4-AD59-D5E717AF3184}" destId="{92467C5A-F7FF-44CB-8B13-0FD77BFD08E6}" srcOrd="0" destOrd="0" presId="urn:microsoft.com/office/officeart/2018/5/layout/IconCircleLabelList"/>
    <dgm:cxn modelId="{8D23637F-02BB-49D4-B07A-CC0C0A269EF8}" srcId="{8C6164C9-03FB-4758-B0FF-A07AAAC80062}" destId="{D38F2FF0-1009-47B4-AD59-D5E717AF3184}" srcOrd="3" destOrd="0" parTransId="{97524C0E-E904-4C17-9D26-6421EB10F707}" sibTransId="{04394DF7-4225-4604-BEBB-C50E07DFE18B}"/>
    <dgm:cxn modelId="{477815A5-6180-41EF-A5B6-DEB50574A167}" type="presOf" srcId="{8C6164C9-03FB-4758-B0FF-A07AAAC80062}" destId="{7AB3E3D3-3E49-420D-B098-BB2E0AF0F605}" srcOrd="0" destOrd="0" presId="urn:microsoft.com/office/officeart/2018/5/layout/IconCircleLabelList"/>
    <dgm:cxn modelId="{FF4530B0-F42F-49B3-A639-0662B907A524}" type="presOf" srcId="{384796AC-61D0-4148-8CA2-B42FBBCFEF89}" destId="{C50366F0-078E-4204-802A-C162155596F7}" srcOrd="0" destOrd="0" presId="urn:microsoft.com/office/officeart/2018/5/layout/IconCircleLabelList"/>
    <dgm:cxn modelId="{DA2E6CC7-5045-4E98-A7F0-987F8B899143}" type="presOf" srcId="{93DBBAE3-26E9-45C9-A66D-71AA4F090F6B}" destId="{C701292F-6A82-4081-BC03-C49C33AB320C}" srcOrd="0" destOrd="0" presId="urn:microsoft.com/office/officeart/2018/5/layout/IconCircleLabelList"/>
    <dgm:cxn modelId="{794A1BD5-FB71-4374-96D8-CBDE175B464F}" type="presOf" srcId="{6AD80EAB-7E15-4BF9-8557-FF909C5BD9FD}" destId="{D8D4B82C-390A-4598-B15A-832F3E3215CE}" srcOrd="0" destOrd="0" presId="urn:microsoft.com/office/officeart/2018/5/layout/IconCircleLabelList"/>
    <dgm:cxn modelId="{2F01A0F4-953F-444A-A04E-3B3FE0970683}" srcId="{8C6164C9-03FB-4758-B0FF-A07AAAC80062}" destId="{384796AC-61D0-4148-8CA2-B42FBBCFEF89}" srcOrd="1" destOrd="0" parTransId="{BDFDC966-371D-4C96-8A08-E1F3C622F809}" sibTransId="{0042E9DC-4857-45CB-95A8-5B285C72711A}"/>
    <dgm:cxn modelId="{190380F5-267F-4327-824B-B89BEAC7A744}" srcId="{8C6164C9-03FB-4758-B0FF-A07AAAC80062}" destId="{93DBBAE3-26E9-45C9-A66D-71AA4F090F6B}" srcOrd="0" destOrd="0" parTransId="{8D2F210F-10A1-4B1D-9479-F65AB433FEDE}" sibTransId="{78872512-9B4E-4216-BA6E-CDB5097BE648}"/>
    <dgm:cxn modelId="{1366A557-8589-4A39-AC58-E39497EA2E16}" type="presParOf" srcId="{7AB3E3D3-3E49-420D-B098-BB2E0AF0F605}" destId="{5698557E-E05A-475A-B180-239FBF68554B}" srcOrd="0" destOrd="0" presId="urn:microsoft.com/office/officeart/2018/5/layout/IconCircleLabelList"/>
    <dgm:cxn modelId="{FFEE3F85-E35D-489B-9E8F-6340BBCC659F}" type="presParOf" srcId="{5698557E-E05A-475A-B180-239FBF68554B}" destId="{0ACE546E-F09C-42B4-82FB-FBE910373AE1}" srcOrd="0" destOrd="0" presId="urn:microsoft.com/office/officeart/2018/5/layout/IconCircleLabelList"/>
    <dgm:cxn modelId="{03CBB05D-6B89-48DF-A546-18E7D7F04BC0}" type="presParOf" srcId="{5698557E-E05A-475A-B180-239FBF68554B}" destId="{B3865B4F-98D5-46EA-AE6F-2F03C115FF4F}" srcOrd="1" destOrd="0" presId="urn:microsoft.com/office/officeart/2018/5/layout/IconCircleLabelList"/>
    <dgm:cxn modelId="{8FF09151-4507-4F63-8A18-B0AAD0AB2E6C}" type="presParOf" srcId="{5698557E-E05A-475A-B180-239FBF68554B}" destId="{7A337DF7-A32E-4DD6-8790-1739EBFF1C8B}" srcOrd="2" destOrd="0" presId="urn:microsoft.com/office/officeart/2018/5/layout/IconCircleLabelList"/>
    <dgm:cxn modelId="{23B2A9C0-ACB7-421B-82C2-ED416D64E104}" type="presParOf" srcId="{5698557E-E05A-475A-B180-239FBF68554B}" destId="{C701292F-6A82-4081-BC03-C49C33AB320C}" srcOrd="3" destOrd="0" presId="urn:microsoft.com/office/officeart/2018/5/layout/IconCircleLabelList"/>
    <dgm:cxn modelId="{B1B42F10-2D2E-4DE7-A085-76DE4D215C6A}" type="presParOf" srcId="{7AB3E3D3-3E49-420D-B098-BB2E0AF0F605}" destId="{647CB833-1B46-4B3D-9FD9-131B9EEA53E4}" srcOrd="1" destOrd="0" presId="urn:microsoft.com/office/officeart/2018/5/layout/IconCircleLabelList"/>
    <dgm:cxn modelId="{0271CA91-F692-41E1-A954-5FD8B5B0E764}" type="presParOf" srcId="{7AB3E3D3-3E49-420D-B098-BB2E0AF0F605}" destId="{90874936-FF22-441C-9F49-EB12D7DD6979}" srcOrd="2" destOrd="0" presId="urn:microsoft.com/office/officeart/2018/5/layout/IconCircleLabelList"/>
    <dgm:cxn modelId="{18040CE5-B883-4B19-A04E-56059D344B63}" type="presParOf" srcId="{90874936-FF22-441C-9F49-EB12D7DD6979}" destId="{1A0A6367-DBF6-41D0-849E-72D1E4D5AB3B}" srcOrd="0" destOrd="0" presId="urn:microsoft.com/office/officeart/2018/5/layout/IconCircleLabelList"/>
    <dgm:cxn modelId="{CA3B08BD-A590-4D2F-BD0E-62BDBF18859F}" type="presParOf" srcId="{90874936-FF22-441C-9F49-EB12D7DD6979}" destId="{6286F2D0-4D4A-485D-8B65-180A87D003C4}" srcOrd="1" destOrd="0" presId="urn:microsoft.com/office/officeart/2018/5/layout/IconCircleLabelList"/>
    <dgm:cxn modelId="{392FE7F5-8DC6-4D75-A939-8E909541D8D7}" type="presParOf" srcId="{90874936-FF22-441C-9F49-EB12D7DD6979}" destId="{57D2C651-05EB-4896-B2FC-080658D238F5}" srcOrd="2" destOrd="0" presId="urn:microsoft.com/office/officeart/2018/5/layout/IconCircleLabelList"/>
    <dgm:cxn modelId="{B71D13FA-D793-412F-B6E3-16FFC4D8DF3B}" type="presParOf" srcId="{90874936-FF22-441C-9F49-EB12D7DD6979}" destId="{C50366F0-078E-4204-802A-C162155596F7}" srcOrd="3" destOrd="0" presId="urn:microsoft.com/office/officeart/2018/5/layout/IconCircleLabelList"/>
    <dgm:cxn modelId="{B21BD0F5-3312-478B-9F67-8C136261924A}" type="presParOf" srcId="{7AB3E3D3-3E49-420D-B098-BB2E0AF0F605}" destId="{6418E547-4226-4F16-B9FE-9F274D40CC6C}" srcOrd="3" destOrd="0" presId="urn:microsoft.com/office/officeart/2018/5/layout/IconCircleLabelList"/>
    <dgm:cxn modelId="{68F5EA70-E3FC-436F-B90C-E11D26DBE92B}" type="presParOf" srcId="{7AB3E3D3-3E49-420D-B098-BB2E0AF0F605}" destId="{C4AE683D-7370-42B0-8771-8D3C016E4483}" srcOrd="4" destOrd="0" presId="urn:microsoft.com/office/officeart/2018/5/layout/IconCircleLabelList"/>
    <dgm:cxn modelId="{5BB45438-958F-40CE-8B3C-54E1395B3D33}" type="presParOf" srcId="{C4AE683D-7370-42B0-8771-8D3C016E4483}" destId="{E94A70A1-54FC-4FA9-A0BB-80B554BB15C0}" srcOrd="0" destOrd="0" presId="urn:microsoft.com/office/officeart/2018/5/layout/IconCircleLabelList"/>
    <dgm:cxn modelId="{A54756B6-66F6-48C0-A518-B6BF9986FDEC}" type="presParOf" srcId="{C4AE683D-7370-42B0-8771-8D3C016E4483}" destId="{238AC5F4-2916-4D9D-AFDA-B0ADC0CEA9D9}" srcOrd="1" destOrd="0" presId="urn:microsoft.com/office/officeart/2018/5/layout/IconCircleLabelList"/>
    <dgm:cxn modelId="{67045A21-5455-421C-9A0D-626037ADFEBF}" type="presParOf" srcId="{C4AE683D-7370-42B0-8771-8D3C016E4483}" destId="{5D1EEEAF-5AA0-46DB-BF90-3BBABD8D94BA}" srcOrd="2" destOrd="0" presId="urn:microsoft.com/office/officeart/2018/5/layout/IconCircleLabelList"/>
    <dgm:cxn modelId="{D7188627-E11E-4D8A-8D7C-6776D8D9F82D}" type="presParOf" srcId="{C4AE683D-7370-42B0-8771-8D3C016E4483}" destId="{D8D4B82C-390A-4598-B15A-832F3E3215CE}" srcOrd="3" destOrd="0" presId="urn:microsoft.com/office/officeart/2018/5/layout/IconCircleLabelList"/>
    <dgm:cxn modelId="{4D34FB49-9AA0-4309-9A2E-28F3CF12C528}" type="presParOf" srcId="{7AB3E3D3-3E49-420D-B098-BB2E0AF0F605}" destId="{F9E08F48-1534-4909-900D-A550F14D4491}" srcOrd="5" destOrd="0" presId="urn:microsoft.com/office/officeart/2018/5/layout/IconCircleLabelList"/>
    <dgm:cxn modelId="{63591F3F-BE96-4586-9050-FB2B7DC48373}" type="presParOf" srcId="{7AB3E3D3-3E49-420D-B098-BB2E0AF0F605}" destId="{6C3DF5B1-9704-4DBB-98BD-0B195A9139CA}" srcOrd="6" destOrd="0" presId="urn:microsoft.com/office/officeart/2018/5/layout/IconCircleLabelList"/>
    <dgm:cxn modelId="{2148F123-AD9C-49A6-B2E0-845ECB432753}" type="presParOf" srcId="{6C3DF5B1-9704-4DBB-98BD-0B195A9139CA}" destId="{5FB7D830-3C48-45A5-BB9D-5C2E67E438CA}" srcOrd="0" destOrd="0" presId="urn:microsoft.com/office/officeart/2018/5/layout/IconCircleLabelList"/>
    <dgm:cxn modelId="{02EC12F3-4488-48D7-95F2-7AE1B4D26BD3}" type="presParOf" srcId="{6C3DF5B1-9704-4DBB-98BD-0B195A9139CA}" destId="{A0295D91-62E8-4CFE-A8AB-67CC0810D673}" srcOrd="1" destOrd="0" presId="urn:microsoft.com/office/officeart/2018/5/layout/IconCircleLabelList"/>
    <dgm:cxn modelId="{5CB21488-9C9E-4CFE-82BA-8D470C104ECB}" type="presParOf" srcId="{6C3DF5B1-9704-4DBB-98BD-0B195A9139CA}" destId="{1FA8B780-FD3E-4514-AA6C-DC0EF1C17296}" srcOrd="2" destOrd="0" presId="urn:microsoft.com/office/officeart/2018/5/layout/IconCircleLabelList"/>
    <dgm:cxn modelId="{A4C0A0E3-D07B-4247-94D6-27F6F9B1ACA5}" type="presParOf" srcId="{6C3DF5B1-9704-4DBB-98BD-0B195A9139CA}" destId="{92467C5A-F7FF-44CB-8B13-0FD77BFD08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88C7B-3435-4231-91C3-CA3F0C8AD250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D6FE550-BFA8-42DF-9C31-6FC25CDAD76F}">
      <dgm:prSet/>
      <dgm:spPr/>
      <dgm:t>
        <a:bodyPr/>
        <a:lstStyle/>
        <a:p>
          <a:pPr>
            <a:defRPr b="1"/>
          </a:pPr>
          <a:r>
            <a:rPr lang="en-US"/>
            <a:t>Trust</a:t>
          </a:r>
        </a:p>
      </dgm:t>
    </dgm:pt>
    <dgm:pt modelId="{B7F0FE65-CEA9-4F19-8308-046FA9CC33CC}" type="parTrans" cxnId="{A9996EDF-234A-4C55-B769-6C2B0204AD21}">
      <dgm:prSet/>
      <dgm:spPr/>
      <dgm:t>
        <a:bodyPr/>
        <a:lstStyle/>
        <a:p>
          <a:endParaRPr lang="en-US"/>
        </a:p>
      </dgm:t>
    </dgm:pt>
    <dgm:pt modelId="{25E9E5D7-0E62-4B24-84A8-5A17A46E3F6C}" type="sibTrans" cxnId="{A9996EDF-234A-4C55-B769-6C2B0204AD21}">
      <dgm:prSet/>
      <dgm:spPr/>
      <dgm:t>
        <a:bodyPr/>
        <a:lstStyle/>
        <a:p>
          <a:endParaRPr lang="en-US"/>
        </a:p>
      </dgm:t>
    </dgm:pt>
    <dgm:pt modelId="{1CC37BDF-763E-47BE-A651-7B9F2EB6EEB0}">
      <dgm:prSet/>
      <dgm:spPr/>
      <dgm:t>
        <a:bodyPr/>
        <a:lstStyle/>
        <a:p>
          <a:r>
            <a:rPr lang="en-US" dirty="0"/>
            <a:t>No requirement to let a 3</a:t>
          </a:r>
          <a:r>
            <a:rPr lang="en-US" baseline="30000" dirty="0"/>
            <a:t>rd</a:t>
          </a:r>
          <a:r>
            <a:rPr lang="en-US" dirty="0"/>
            <a:t> party hold your funds</a:t>
          </a:r>
        </a:p>
      </dgm:t>
    </dgm:pt>
    <dgm:pt modelId="{1B01AE51-88C3-4512-964E-895DC8831DAF}" type="parTrans" cxnId="{F646D3FB-16EA-4DA2-B268-07F1167E62F0}">
      <dgm:prSet/>
      <dgm:spPr/>
      <dgm:t>
        <a:bodyPr/>
        <a:lstStyle/>
        <a:p>
          <a:endParaRPr lang="en-US"/>
        </a:p>
      </dgm:t>
    </dgm:pt>
    <dgm:pt modelId="{378A4C59-0C24-4B85-995C-D7AA40B92E59}" type="sibTrans" cxnId="{F646D3FB-16EA-4DA2-B268-07F1167E62F0}">
      <dgm:prSet/>
      <dgm:spPr/>
      <dgm:t>
        <a:bodyPr/>
        <a:lstStyle/>
        <a:p>
          <a:endParaRPr lang="en-US"/>
        </a:p>
      </dgm:t>
    </dgm:pt>
    <dgm:pt modelId="{281858CF-8FEC-4044-A109-B19A4062E03D}">
      <dgm:prSet/>
      <dgm:spPr/>
      <dgm:t>
        <a:bodyPr/>
        <a:lstStyle/>
        <a:p>
          <a:r>
            <a:rPr lang="en-US" dirty="0"/>
            <a:t>Can transact with someone else in the network independently</a:t>
          </a:r>
        </a:p>
      </dgm:t>
    </dgm:pt>
    <dgm:pt modelId="{51E31EB4-016D-4A89-85AC-AE33F8AE93E6}" type="parTrans" cxnId="{63261B74-04D8-4C5D-B180-5C525F0E1B6E}">
      <dgm:prSet/>
      <dgm:spPr/>
      <dgm:t>
        <a:bodyPr/>
        <a:lstStyle/>
        <a:p>
          <a:endParaRPr lang="en-US"/>
        </a:p>
      </dgm:t>
    </dgm:pt>
    <dgm:pt modelId="{A02E3965-8617-48CC-A4C5-13774D6ACF80}" type="sibTrans" cxnId="{63261B74-04D8-4C5D-B180-5C525F0E1B6E}">
      <dgm:prSet/>
      <dgm:spPr/>
      <dgm:t>
        <a:bodyPr/>
        <a:lstStyle/>
        <a:p>
          <a:endParaRPr lang="en-US"/>
        </a:p>
      </dgm:t>
    </dgm:pt>
    <dgm:pt modelId="{DB7C8A76-34AF-45C1-8488-BE41EF76AACE}">
      <dgm:prSet/>
      <dgm:spPr/>
      <dgm:t>
        <a:bodyPr/>
        <a:lstStyle/>
        <a:p>
          <a:pPr>
            <a:defRPr b="1"/>
          </a:pPr>
          <a:r>
            <a:rPr lang="en-US"/>
            <a:t>Verifiability</a:t>
          </a:r>
        </a:p>
      </dgm:t>
    </dgm:pt>
    <dgm:pt modelId="{BCFF575F-15DD-4461-9CE9-5E73AC1F9CDC}" type="parTrans" cxnId="{2C39C53C-7B1B-4C1F-B1A3-F50476D0FE32}">
      <dgm:prSet/>
      <dgm:spPr/>
      <dgm:t>
        <a:bodyPr/>
        <a:lstStyle/>
        <a:p>
          <a:endParaRPr lang="en-US"/>
        </a:p>
      </dgm:t>
    </dgm:pt>
    <dgm:pt modelId="{4651C409-06DB-4C65-BA5B-3EC95116A6BC}" type="sibTrans" cxnId="{2C39C53C-7B1B-4C1F-B1A3-F50476D0FE32}">
      <dgm:prSet/>
      <dgm:spPr/>
      <dgm:t>
        <a:bodyPr/>
        <a:lstStyle/>
        <a:p>
          <a:endParaRPr lang="en-US"/>
        </a:p>
      </dgm:t>
    </dgm:pt>
    <dgm:pt modelId="{CBB901ED-4207-4441-BBDA-A8E0C0DDCA6B}">
      <dgm:prSet/>
      <dgm:spPr/>
      <dgm:t>
        <a:bodyPr/>
        <a:lstStyle/>
        <a:p>
          <a:r>
            <a:rPr lang="en-US" dirty="0"/>
            <a:t>You can access the ledger, and see what transactions you’ve been involved in</a:t>
          </a:r>
        </a:p>
      </dgm:t>
    </dgm:pt>
    <dgm:pt modelId="{F5384C10-44FC-49E4-B75F-03DB64E492C5}" type="parTrans" cxnId="{0D6DF6CA-0779-4A71-ABD9-98A0F54BB626}">
      <dgm:prSet/>
      <dgm:spPr/>
      <dgm:t>
        <a:bodyPr/>
        <a:lstStyle/>
        <a:p>
          <a:endParaRPr lang="en-US"/>
        </a:p>
      </dgm:t>
    </dgm:pt>
    <dgm:pt modelId="{85A36AA6-92A4-4C08-B6D3-3AD8CFFEA780}" type="sibTrans" cxnId="{0D6DF6CA-0779-4A71-ABD9-98A0F54BB626}">
      <dgm:prSet/>
      <dgm:spPr/>
      <dgm:t>
        <a:bodyPr/>
        <a:lstStyle/>
        <a:p>
          <a:endParaRPr lang="en-US"/>
        </a:p>
      </dgm:t>
    </dgm:pt>
    <dgm:pt modelId="{BA9931A5-9D01-4B43-8CD6-BE5A7BEFC877}">
      <dgm:prSet/>
      <dgm:spPr/>
      <dgm:t>
        <a:bodyPr/>
        <a:lstStyle/>
        <a:p>
          <a:r>
            <a:rPr lang="en-US" dirty="0"/>
            <a:t>Can transparently verify share holdings in a tokenized company</a:t>
          </a:r>
        </a:p>
      </dgm:t>
    </dgm:pt>
    <dgm:pt modelId="{D89B4169-E292-492F-832D-110C28A10567}" type="parTrans" cxnId="{A21E3798-2BB1-41FE-8E10-1FF0524D6207}">
      <dgm:prSet/>
      <dgm:spPr/>
      <dgm:t>
        <a:bodyPr/>
        <a:lstStyle/>
        <a:p>
          <a:endParaRPr lang="en-US"/>
        </a:p>
      </dgm:t>
    </dgm:pt>
    <dgm:pt modelId="{04D70349-6142-4B52-9AE8-921D70B79023}" type="sibTrans" cxnId="{A21E3798-2BB1-41FE-8E10-1FF0524D6207}">
      <dgm:prSet/>
      <dgm:spPr/>
      <dgm:t>
        <a:bodyPr/>
        <a:lstStyle/>
        <a:p>
          <a:endParaRPr lang="en-US"/>
        </a:p>
      </dgm:t>
    </dgm:pt>
    <dgm:pt modelId="{DB1CAB00-3308-43BE-9BCD-E196A1CE3A32}">
      <dgm:prSet/>
      <dgm:spPr/>
      <dgm:t>
        <a:bodyPr/>
        <a:lstStyle/>
        <a:p>
          <a:pPr>
            <a:defRPr b="1"/>
          </a:pPr>
          <a:r>
            <a:rPr lang="en-US"/>
            <a:t>Access</a:t>
          </a:r>
        </a:p>
      </dgm:t>
    </dgm:pt>
    <dgm:pt modelId="{77FA714F-F3FD-4FEB-8E99-564696989466}" type="parTrans" cxnId="{0806A70E-CAF4-4FB4-BC40-5D0FEA9E6D18}">
      <dgm:prSet/>
      <dgm:spPr/>
      <dgm:t>
        <a:bodyPr/>
        <a:lstStyle/>
        <a:p>
          <a:endParaRPr lang="en-US"/>
        </a:p>
      </dgm:t>
    </dgm:pt>
    <dgm:pt modelId="{801D1D2E-6EAB-410D-99A4-F52E8D3F173D}" type="sibTrans" cxnId="{0806A70E-CAF4-4FB4-BC40-5D0FEA9E6D18}">
      <dgm:prSet/>
      <dgm:spPr/>
      <dgm:t>
        <a:bodyPr/>
        <a:lstStyle/>
        <a:p>
          <a:endParaRPr lang="en-US"/>
        </a:p>
      </dgm:t>
    </dgm:pt>
    <dgm:pt modelId="{59D4021E-D51D-43D5-8771-119DE75EE84C}">
      <dgm:prSet/>
      <dgm:spPr/>
      <dgm:t>
        <a:bodyPr/>
        <a:lstStyle/>
        <a:p>
          <a:r>
            <a:rPr lang="en-US" dirty="0"/>
            <a:t>Can transmit transactions globally with minimum delay</a:t>
          </a:r>
        </a:p>
      </dgm:t>
    </dgm:pt>
    <dgm:pt modelId="{95C0F1B8-E339-4C89-98A0-7A2239264616}" type="parTrans" cxnId="{51E39415-CD7C-4411-9E61-9B094335DD9D}">
      <dgm:prSet/>
      <dgm:spPr/>
      <dgm:t>
        <a:bodyPr/>
        <a:lstStyle/>
        <a:p>
          <a:endParaRPr lang="en-US"/>
        </a:p>
      </dgm:t>
    </dgm:pt>
    <dgm:pt modelId="{471C9D8E-6F28-406A-B6B2-E2C883A771D8}" type="sibTrans" cxnId="{51E39415-CD7C-4411-9E61-9B094335DD9D}">
      <dgm:prSet/>
      <dgm:spPr/>
      <dgm:t>
        <a:bodyPr/>
        <a:lstStyle/>
        <a:p>
          <a:endParaRPr lang="en-US"/>
        </a:p>
      </dgm:t>
    </dgm:pt>
    <dgm:pt modelId="{4D331F97-D2A4-49E8-84B5-1B4D92DACDB3}" type="pres">
      <dgm:prSet presAssocID="{3D788C7B-3435-4231-91C3-CA3F0C8AD250}" presName="root" presStyleCnt="0">
        <dgm:presLayoutVars>
          <dgm:dir/>
          <dgm:resizeHandles val="exact"/>
        </dgm:presLayoutVars>
      </dgm:prSet>
      <dgm:spPr/>
    </dgm:pt>
    <dgm:pt modelId="{6902A99E-FA27-4AC9-97CC-FE7177EEF6A1}" type="pres">
      <dgm:prSet presAssocID="{1D6FE550-BFA8-42DF-9C31-6FC25CDAD76F}" presName="compNode" presStyleCnt="0"/>
      <dgm:spPr/>
    </dgm:pt>
    <dgm:pt modelId="{05867130-9960-4EED-8C93-D9C7EFF2E105}" type="pres">
      <dgm:prSet presAssocID="{1D6FE550-BFA8-42DF-9C31-6FC25CDAD7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47C0BE-2BBF-448D-B757-6E5873A832D3}" type="pres">
      <dgm:prSet presAssocID="{1D6FE550-BFA8-42DF-9C31-6FC25CDAD76F}" presName="iconSpace" presStyleCnt="0"/>
      <dgm:spPr/>
    </dgm:pt>
    <dgm:pt modelId="{B4B53129-6F52-4AF4-B379-4CA25723128B}" type="pres">
      <dgm:prSet presAssocID="{1D6FE550-BFA8-42DF-9C31-6FC25CDAD76F}" presName="parTx" presStyleLbl="revTx" presStyleIdx="0" presStyleCnt="6">
        <dgm:presLayoutVars>
          <dgm:chMax val="0"/>
          <dgm:chPref val="0"/>
        </dgm:presLayoutVars>
      </dgm:prSet>
      <dgm:spPr/>
    </dgm:pt>
    <dgm:pt modelId="{144BAF72-73FF-4D29-8765-82E54C610E2E}" type="pres">
      <dgm:prSet presAssocID="{1D6FE550-BFA8-42DF-9C31-6FC25CDAD76F}" presName="txSpace" presStyleCnt="0"/>
      <dgm:spPr/>
    </dgm:pt>
    <dgm:pt modelId="{129D591D-5F2C-4364-BFA8-BBF3460D86E6}" type="pres">
      <dgm:prSet presAssocID="{1D6FE550-BFA8-42DF-9C31-6FC25CDAD76F}" presName="desTx" presStyleLbl="revTx" presStyleIdx="1" presStyleCnt="6">
        <dgm:presLayoutVars/>
      </dgm:prSet>
      <dgm:spPr/>
    </dgm:pt>
    <dgm:pt modelId="{B1C8F0D3-8562-4412-8D67-5A3A36B74041}" type="pres">
      <dgm:prSet presAssocID="{25E9E5D7-0E62-4B24-84A8-5A17A46E3F6C}" presName="sibTrans" presStyleCnt="0"/>
      <dgm:spPr/>
    </dgm:pt>
    <dgm:pt modelId="{B7B412E9-592F-475E-924E-048CBE2EBEF4}" type="pres">
      <dgm:prSet presAssocID="{DB7C8A76-34AF-45C1-8488-BE41EF76AACE}" presName="compNode" presStyleCnt="0"/>
      <dgm:spPr/>
    </dgm:pt>
    <dgm:pt modelId="{A66EB06E-E84D-4A3F-B2A5-C7F18DA1B3CC}" type="pres">
      <dgm:prSet presAssocID="{DB7C8A76-34AF-45C1-8488-BE41EF76AA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3306338-21CE-4AF2-A78C-75CEA8F4D52D}" type="pres">
      <dgm:prSet presAssocID="{DB7C8A76-34AF-45C1-8488-BE41EF76AACE}" presName="iconSpace" presStyleCnt="0"/>
      <dgm:spPr/>
    </dgm:pt>
    <dgm:pt modelId="{4DB70E5E-D1E1-4670-AD33-ED231596BCCF}" type="pres">
      <dgm:prSet presAssocID="{DB7C8A76-34AF-45C1-8488-BE41EF76AACE}" presName="parTx" presStyleLbl="revTx" presStyleIdx="2" presStyleCnt="6">
        <dgm:presLayoutVars>
          <dgm:chMax val="0"/>
          <dgm:chPref val="0"/>
        </dgm:presLayoutVars>
      </dgm:prSet>
      <dgm:spPr/>
    </dgm:pt>
    <dgm:pt modelId="{2B37EF9F-588D-416C-AE5A-A7743397C19D}" type="pres">
      <dgm:prSet presAssocID="{DB7C8A76-34AF-45C1-8488-BE41EF76AACE}" presName="txSpace" presStyleCnt="0"/>
      <dgm:spPr/>
    </dgm:pt>
    <dgm:pt modelId="{42FCF74D-CC5F-4272-9748-8F4829BF722B}" type="pres">
      <dgm:prSet presAssocID="{DB7C8A76-34AF-45C1-8488-BE41EF76AACE}" presName="desTx" presStyleLbl="revTx" presStyleIdx="3" presStyleCnt="6">
        <dgm:presLayoutVars/>
      </dgm:prSet>
      <dgm:spPr/>
    </dgm:pt>
    <dgm:pt modelId="{75D09B35-E596-4115-8423-C05250364013}" type="pres">
      <dgm:prSet presAssocID="{4651C409-06DB-4C65-BA5B-3EC95116A6BC}" presName="sibTrans" presStyleCnt="0"/>
      <dgm:spPr/>
    </dgm:pt>
    <dgm:pt modelId="{659D8084-8D96-45C5-9191-BCEAB80A97FD}" type="pres">
      <dgm:prSet presAssocID="{DB1CAB00-3308-43BE-9BCD-E196A1CE3A32}" presName="compNode" presStyleCnt="0"/>
      <dgm:spPr/>
    </dgm:pt>
    <dgm:pt modelId="{EF096D1D-BE3E-43F8-8A5C-A9489D2555AD}" type="pres">
      <dgm:prSet presAssocID="{DB1CAB00-3308-43BE-9BCD-E196A1CE3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7793616-A717-474A-A3F6-D860DEA6054A}" type="pres">
      <dgm:prSet presAssocID="{DB1CAB00-3308-43BE-9BCD-E196A1CE3A32}" presName="iconSpace" presStyleCnt="0"/>
      <dgm:spPr/>
    </dgm:pt>
    <dgm:pt modelId="{FF3DB7AB-A5DD-4ABD-A237-6461C9E3C8E1}" type="pres">
      <dgm:prSet presAssocID="{DB1CAB00-3308-43BE-9BCD-E196A1CE3A32}" presName="parTx" presStyleLbl="revTx" presStyleIdx="4" presStyleCnt="6">
        <dgm:presLayoutVars>
          <dgm:chMax val="0"/>
          <dgm:chPref val="0"/>
        </dgm:presLayoutVars>
      </dgm:prSet>
      <dgm:spPr/>
    </dgm:pt>
    <dgm:pt modelId="{F240287D-BAEC-4988-AC23-5774D95D889D}" type="pres">
      <dgm:prSet presAssocID="{DB1CAB00-3308-43BE-9BCD-E196A1CE3A32}" presName="txSpace" presStyleCnt="0"/>
      <dgm:spPr/>
    </dgm:pt>
    <dgm:pt modelId="{48B4E79C-FB3F-4778-9253-102C2BF55984}" type="pres">
      <dgm:prSet presAssocID="{DB1CAB00-3308-43BE-9BCD-E196A1CE3A32}" presName="desTx" presStyleLbl="revTx" presStyleIdx="5" presStyleCnt="6">
        <dgm:presLayoutVars/>
      </dgm:prSet>
      <dgm:spPr/>
    </dgm:pt>
  </dgm:ptLst>
  <dgm:cxnLst>
    <dgm:cxn modelId="{0806A70E-CAF4-4FB4-BC40-5D0FEA9E6D18}" srcId="{3D788C7B-3435-4231-91C3-CA3F0C8AD250}" destId="{DB1CAB00-3308-43BE-9BCD-E196A1CE3A32}" srcOrd="2" destOrd="0" parTransId="{77FA714F-F3FD-4FEB-8E99-564696989466}" sibTransId="{801D1D2E-6EAB-410D-99A4-F52E8D3F173D}"/>
    <dgm:cxn modelId="{51E39415-CD7C-4411-9E61-9B094335DD9D}" srcId="{DB1CAB00-3308-43BE-9BCD-E196A1CE3A32}" destId="{59D4021E-D51D-43D5-8771-119DE75EE84C}" srcOrd="0" destOrd="0" parTransId="{95C0F1B8-E339-4C89-98A0-7A2239264616}" sibTransId="{471C9D8E-6F28-406A-B6B2-E2C883A771D8}"/>
    <dgm:cxn modelId="{2554F231-C1DD-4D6B-9B68-51E2ECA470DC}" type="presOf" srcId="{3D788C7B-3435-4231-91C3-CA3F0C8AD250}" destId="{4D331F97-D2A4-49E8-84B5-1B4D92DACDB3}" srcOrd="0" destOrd="0" presId="urn:microsoft.com/office/officeart/2018/5/layout/CenteredIconLabelDescriptionList"/>
    <dgm:cxn modelId="{2C39C53C-7B1B-4C1F-B1A3-F50476D0FE32}" srcId="{3D788C7B-3435-4231-91C3-CA3F0C8AD250}" destId="{DB7C8A76-34AF-45C1-8488-BE41EF76AACE}" srcOrd="1" destOrd="0" parTransId="{BCFF575F-15DD-4461-9CE9-5E73AC1F9CDC}" sibTransId="{4651C409-06DB-4C65-BA5B-3EC95116A6BC}"/>
    <dgm:cxn modelId="{A6C35A3E-E07E-44FD-8828-A87818A04C64}" type="presOf" srcId="{BA9931A5-9D01-4B43-8CD6-BE5A7BEFC877}" destId="{42FCF74D-CC5F-4272-9748-8F4829BF722B}" srcOrd="0" destOrd="1" presId="urn:microsoft.com/office/officeart/2018/5/layout/CenteredIconLabelDescriptionList"/>
    <dgm:cxn modelId="{945F946A-F0D7-4618-9CE3-1E9723E58E97}" type="presOf" srcId="{DB7C8A76-34AF-45C1-8488-BE41EF76AACE}" destId="{4DB70E5E-D1E1-4670-AD33-ED231596BCCF}" srcOrd="0" destOrd="0" presId="urn:microsoft.com/office/officeart/2018/5/layout/CenteredIconLabelDescriptionList"/>
    <dgm:cxn modelId="{63261B74-04D8-4C5D-B180-5C525F0E1B6E}" srcId="{1D6FE550-BFA8-42DF-9C31-6FC25CDAD76F}" destId="{281858CF-8FEC-4044-A109-B19A4062E03D}" srcOrd="1" destOrd="0" parTransId="{51E31EB4-016D-4A89-85AC-AE33F8AE93E6}" sibTransId="{A02E3965-8617-48CC-A4C5-13774D6ACF80}"/>
    <dgm:cxn modelId="{FE21A988-FF42-4C11-96DF-B8DE222554E5}" type="presOf" srcId="{DB1CAB00-3308-43BE-9BCD-E196A1CE3A32}" destId="{FF3DB7AB-A5DD-4ABD-A237-6461C9E3C8E1}" srcOrd="0" destOrd="0" presId="urn:microsoft.com/office/officeart/2018/5/layout/CenteredIconLabelDescriptionList"/>
    <dgm:cxn modelId="{C057D38F-DE7E-4438-8731-2AA3A3F4470C}" type="presOf" srcId="{1CC37BDF-763E-47BE-A651-7B9F2EB6EEB0}" destId="{129D591D-5F2C-4364-BFA8-BBF3460D86E6}" srcOrd="0" destOrd="0" presId="urn:microsoft.com/office/officeart/2018/5/layout/CenteredIconLabelDescriptionList"/>
    <dgm:cxn modelId="{A21E3798-2BB1-41FE-8E10-1FF0524D6207}" srcId="{DB7C8A76-34AF-45C1-8488-BE41EF76AACE}" destId="{BA9931A5-9D01-4B43-8CD6-BE5A7BEFC877}" srcOrd="1" destOrd="0" parTransId="{D89B4169-E292-492F-832D-110C28A10567}" sibTransId="{04D70349-6142-4B52-9AE8-921D70B79023}"/>
    <dgm:cxn modelId="{F36032BE-9883-4B74-86E1-8E3DC2CBFE6B}" type="presOf" srcId="{CBB901ED-4207-4441-BBDA-A8E0C0DDCA6B}" destId="{42FCF74D-CC5F-4272-9748-8F4829BF722B}" srcOrd="0" destOrd="0" presId="urn:microsoft.com/office/officeart/2018/5/layout/CenteredIconLabelDescriptionList"/>
    <dgm:cxn modelId="{0D6DF6CA-0779-4A71-ABD9-98A0F54BB626}" srcId="{DB7C8A76-34AF-45C1-8488-BE41EF76AACE}" destId="{CBB901ED-4207-4441-BBDA-A8E0C0DDCA6B}" srcOrd="0" destOrd="0" parTransId="{F5384C10-44FC-49E4-B75F-03DB64E492C5}" sibTransId="{85A36AA6-92A4-4C08-B6D3-3AD8CFFEA780}"/>
    <dgm:cxn modelId="{6C074CD1-E609-4677-A276-10D070DE4F37}" type="presOf" srcId="{281858CF-8FEC-4044-A109-B19A4062E03D}" destId="{129D591D-5F2C-4364-BFA8-BBF3460D86E6}" srcOrd="0" destOrd="1" presId="urn:microsoft.com/office/officeart/2018/5/layout/CenteredIconLabelDescriptionList"/>
    <dgm:cxn modelId="{C148D2DA-E213-4E34-90F8-378B65EFE0EA}" type="presOf" srcId="{1D6FE550-BFA8-42DF-9C31-6FC25CDAD76F}" destId="{B4B53129-6F52-4AF4-B379-4CA25723128B}" srcOrd="0" destOrd="0" presId="urn:microsoft.com/office/officeart/2018/5/layout/CenteredIconLabelDescriptionList"/>
    <dgm:cxn modelId="{A9996EDF-234A-4C55-B769-6C2B0204AD21}" srcId="{3D788C7B-3435-4231-91C3-CA3F0C8AD250}" destId="{1D6FE550-BFA8-42DF-9C31-6FC25CDAD76F}" srcOrd="0" destOrd="0" parTransId="{B7F0FE65-CEA9-4F19-8308-046FA9CC33CC}" sibTransId="{25E9E5D7-0E62-4B24-84A8-5A17A46E3F6C}"/>
    <dgm:cxn modelId="{437E50E9-9D07-408B-A5CD-6A9F02EAD799}" type="presOf" srcId="{59D4021E-D51D-43D5-8771-119DE75EE84C}" destId="{48B4E79C-FB3F-4778-9253-102C2BF55984}" srcOrd="0" destOrd="0" presId="urn:microsoft.com/office/officeart/2018/5/layout/CenteredIconLabelDescriptionList"/>
    <dgm:cxn modelId="{F646D3FB-16EA-4DA2-B268-07F1167E62F0}" srcId="{1D6FE550-BFA8-42DF-9C31-6FC25CDAD76F}" destId="{1CC37BDF-763E-47BE-A651-7B9F2EB6EEB0}" srcOrd="0" destOrd="0" parTransId="{1B01AE51-88C3-4512-964E-895DC8831DAF}" sibTransId="{378A4C59-0C24-4B85-995C-D7AA40B92E59}"/>
    <dgm:cxn modelId="{643869B0-60EA-4723-AB18-CE574C522C7D}" type="presParOf" srcId="{4D331F97-D2A4-49E8-84B5-1B4D92DACDB3}" destId="{6902A99E-FA27-4AC9-97CC-FE7177EEF6A1}" srcOrd="0" destOrd="0" presId="urn:microsoft.com/office/officeart/2018/5/layout/CenteredIconLabelDescriptionList"/>
    <dgm:cxn modelId="{0F61EE0E-B782-49A3-BFC6-1CCF2271336C}" type="presParOf" srcId="{6902A99E-FA27-4AC9-97CC-FE7177EEF6A1}" destId="{05867130-9960-4EED-8C93-D9C7EFF2E105}" srcOrd="0" destOrd="0" presId="urn:microsoft.com/office/officeart/2018/5/layout/CenteredIconLabelDescriptionList"/>
    <dgm:cxn modelId="{D5F8C434-1CA9-4E80-B64F-503444D5D000}" type="presParOf" srcId="{6902A99E-FA27-4AC9-97CC-FE7177EEF6A1}" destId="{5D47C0BE-2BBF-448D-B757-6E5873A832D3}" srcOrd="1" destOrd="0" presId="urn:microsoft.com/office/officeart/2018/5/layout/CenteredIconLabelDescriptionList"/>
    <dgm:cxn modelId="{22DBBCC4-05A4-40CD-BB56-C79FC94816CF}" type="presParOf" srcId="{6902A99E-FA27-4AC9-97CC-FE7177EEF6A1}" destId="{B4B53129-6F52-4AF4-B379-4CA25723128B}" srcOrd="2" destOrd="0" presId="urn:microsoft.com/office/officeart/2018/5/layout/CenteredIconLabelDescriptionList"/>
    <dgm:cxn modelId="{86989AD1-B824-4346-8106-A6471ED723D2}" type="presParOf" srcId="{6902A99E-FA27-4AC9-97CC-FE7177EEF6A1}" destId="{144BAF72-73FF-4D29-8765-82E54C610E2E}" srcOrd="3" destOrd="0" presId="urn:microsoft.com/office/officeart/2018/5/layout/CenteredIconLabelDescriptionList"/>
    <dgm:cxn modelId="{D698B149-0E48-40B6-BE47-21B76E648C80}" type="presParOf" srcId="{6902A99E-FA27-4AC9-97CC-FE7177EEF6A1}" destId="{129D591D-5F2C-4364-BFA8-BBF3460D86E6}" srcOrd="4" destOrd="0" presId="urn:microsoft.com/office/officeart/2018/5/layout/CenteredIconLabelDescriptionList"/>
    <dgm:cxn modelId="{23D95710-2298-40C7-9F82-7F13502AB59C}" type="presParOf" srcId="{4D331F97-D2A4-49E8-84B5-1B4D92DACDB3}" destId="{B1C8F0D3-8562-4412-8D67-5A3A36B74041}" srcOrd="1" destOrd="0" presId="urn:microsoft.com/office/officeart/2018/5/layout/CenteredIconLabelDescriptionList"/>
    <dgm:cxn modelId="{F6A220E7-D4B8-4154-B861-BA0048FE638F}" type="presParOf" srcId="{4D331F97-D2A4-49E8-84B5-1B4D92DACDB3}" destId="{B7B412E9-592F-475E-924E-048CBE2EBEF4}" srcOrd="2" destOrd="0" presId="urn:microsoft.com/office/officeart/2018/5/layout/CenteredIconLabelDescriptionList"/>
    <dgm:cxn modelId="{AB294630-CA5C-4837-B3FC-D2EF15FB6C27}" type="presParOf" srcId="{B7B412E9-592F-475E-924E-048CBE2EBEF4}" destId="{A66EB06E-E84D-4A3F-B2A5-C7F18DA1B3CC}" srcOrd="0" destOrd="0" presId="urn:microsoft.com/office/officeart/2018/5/layout/CenteredIconLabelDescriptionList"/>
    <dgm:cxn modelId="{ED4C9715-3651-43FF-81E6-0EBF253BC0AB}" type="presParOf" srcId="{B7B412E9-592F-475E-924E-048CBE2EBEF4}" destId="{A3306338-21CE-4AF2-A78C-75CEA8F4D52D}" srcOrd="1" destOrd="0" presId="urn:microsoft.com/office/officeart/2018/5/layout/CenteredIconLabelDescriptionList"/>
    <dgm:cxn modelId="{D5D6227C-41E0-48BA-8C4F-2AEE6289CF55}" type="presParOf" srcId="{B7B412E9-592F-475E-924E-048CBE2EBEF4}" destId="{4DB70E5E-D1E1-4670-AD33-ED231596BCCF}" srcOrd="2" destOrd="0" presId="urn:microsoft.com/office/officeart/2018/5/layout/CenteredIconLabelDescriptionList"/>
    <dgm:cxn modelId="{E3E765C0-EE93-4C4B-A908-A94C7ECBEC4B}" type="presParOf" srcId="{B7B412E9-592F-475E-924E-048CBE2EBEF4}" destId="{2B37EF9F-588D-416C-AE5A-A7743397C19D}" srcOrd="3" destOrd="0" presId="urn:microsoft.com/office/officeart/2018/5/layout/CenteredIconLabelDescriptionList"/>
    <dgm:cxn modelId="{9F6A0C5D-1D48-4F1D-98E2-17CA7041FBD9}" type="presParOf" srcId="{B7B412E9-592F-475E-924E-048CBE2EBEF4}" destId="{42FCF74D-CC5F-4272-9748-8F4829BF722B}" srcOrd="4" destOrd="0" presId="urn:microsoft.com/office/officeart/2018/5/layout/CenteredIconLabelDescriptionList"/>
    <dgm:cxn modelId="{4AA6C291-2844-478C-B48D-C0B21E0F1018}" type="presParOf" srcId="{4D331F97-D2A4-49E8-84B5-1B4D92DACDB3}" destId="{75D09B35-E596-4115-8423-C05250364013}" srcOrd="3" destOrd="0" presId="urn:microsoft.com/office/officeart/2018/5/layout/CenteredIconLabelDescriptionList"/>
    <dgm:cxn modelId="{7C691C54-0BC6-49ED-B7CF-4C34F70351F6}" type="presParOf" srcId="{4D331F97-D2A4-49E8-84B5-1B4D92DACDB3}" destId="{659D8084-8D96-45C5-9191-BCEAB80A97FD}" srcOrd="4" destOrd="0" presId="urn:microsoft.com/office/officeart/2018/5/layout/CenteredIconLabelDescriptionList"/>
    <dgm:cxn modelId="{D01956E4-20EE-4E81-BD71-E642031F6A06}" type="presParOf" srcId="{659D8084-8D96-45C5-9191-BCEAB80A97FD}" destId="{EF096D1D-BE3E-43F8-8A5C-A9489D2555AD}" srcOrd="0" destOrd="0" presId="urn:microsoft.com/office/officeart/2018/5/layout/CenteredIconLabelDescriptionList"/>
    <dgm:cxn modelId="{904E0B06-1C63-47B5-8439-CB697A5706EE}" type="presParOf" srcId="{659D8084-8D96-45C5-9191-BCEAB80A97FD}" destId="{67793616-A717-474A-A3F6-D860DEA6054A}" srcOrd="1" destOrd="0" presId="urn:microsoft.com/office/officeart/2018/5/layout/CenteredIconLabelDescriptionList"/>
    <dgm:cxn modelId="{2BCC8D9A-05EB-45BC-9CF0-3FD3436ABDBC}" type="presParOf" srcId="{659D8084-8D96-45C5-9191-BCEAB80A97FD}" destId="{FF3DB7AB-A5DD-4ABD-A237-6461C9E3C8E1}" srcOrd="2" destOrd="0" presId="urn:microsoft.com/office/officeart/2018/5/layout/CenteredIconLabelDescriptionList"/>
    <dgm:cxn modelId="{3B4155BA-2957-42DB-A0D9-A60EECABA94B}" type="presParOf" srcId="{659D8084-8D96-45C5-9191-BCEAB80A97FD}" destId="{F240287D-BAEC-4988-AC23-5774D95D889D}" srcOrd="3" destOrd="0" presId="urn:microsoft.com/office/officeart/2018/5/layout/CenteredIconLabelDescriptionList"/>
    <dgm:cxn modelId="{7724C9D5-79B4-42CF-8EF1-A2F5911C6ED1}" type="presParOf" srcId="{659D8084-8D96-45C5-9191-BCEAB80A97FD}" destId="{48B4E79C-FB3F-4778-9253-102C2BF559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E546E-F09C-42B4-82FB-FBE910373AE1}">
      <dsp:nvSpPr>
        <dsp:cNvPr id="0" name=""/>
        <dsp:cNvSpPr/>
      </dsp:nvSpPr>
      <dsp:spPr>
        <a:xfrm>
          <a:off x="576451" y="484692"/>
          <a:ext cx="1246770" cy="12467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865B4F-98D5-46EA-AE6F-2F03C115FF4F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01292F-6A82-4081-BC03-C49C33AB320C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Course Info</a:t>
          </a:r>
        </a:p>
      </dsp:txBody>
      <dsp:txXfrm>
        <a:off x="177893" y="2119801"/>
        <a:ext cx="2043886" cy="720000"/>
      </dsp:txXfrm>
    </dsp:sp>
    <dsp:sp modelId="{1A0A6367-DBF6-41D0-849E-72D1E4D5AB3B}">
      <dsp:nvSpPr>
        <dsp:cNvPr id="0" name=""/>
        <dsp:cNvSpPr/>
      </dsp:nvSpPr>
      <dsp:spPr>
        <a:xfrm>
          <a:off x="2978018" y="484692"/>
          <a:ext cx="1246770" cy="12467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86F2D0-4D4A-485D-8B65-180A87D003C4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366F0-078E-4204-802A-C162155596F7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Intro to Blockchains</a:t>
          </a:r>
        </a:p>
      </dsp:txBody>
      <dsp:txXfrm>
        <a:off x="2579460" y="2119801"/>
        <a:ext cx="2043886" cy="720000"/>
      </dsp:txXfrm>
    </dsp:sp>
    <dsp:sp modelId="{E94A70A1-54FC-4FA9-A0BB-80B554BB15C0}">
      <dsp:nvSpPr>
        <dsp:cNvPr id="0" name=""/>
        <dsp:cNvSpPr/>
      </dsp:nvSpPr>
      <dsp:spPr>
        <a:xfrm>
          <a:off x="5379585" y="484692"/>
          <a:ext cx="1246770" cy="12467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8AC5F4-2916-4D9D-AFDA-B0ADC0CEA9D9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4B82C-390A-4598-B15A-832F3E3215CE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Building Blocks – Cryptography Networks &amp; Systems</a:t>
          </a:r>
        </a:p>
      </dsp:txBody>
      <dsp:txXfrm>
        <a:off x="4981027" y="2119801"/>
        <a:ext cx="2043886" cy="720000"/>
      </dsp:txXfrm>
    </dsp:sp>
    <dsp:sp modelId="{5FB7D830-3C48-45A5-BB9D-5C2E67E438CA}">
      <dsp:nvSpPr>
        <dsp:cNvPr id="0" name=""/>
        <dsp:cNvSpPr/>
      </dsp:nvSpPr>
      <dsp:spPr>
        <a:xfrm>
          <a:off x="7781152" y="484692"/>
          <a:ext cx="1246770" cy="12467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295D91-62E8-4CFE-A8AB-67CC0810D673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467C5A-F7FF-44CB-8B13-0FD77BFD08E6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Look into Bitcoin</a:t>
          </a:r>
        </a:p>
      </dsp:txBody>
      <dsp:txXfrm>
        <a:off x="7382594" y="2119801"/>
        <a:ext cx="204388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67130-9960-4EED-8C93-D9C7EFF2E105}">
      <dsp:nvSpPr>
        <dsp:cNvPr id="0" name=""/>
        <dsp:cNvSpPr/>
      </dsp:nvSpPr>
      <dsp:spPr>
        <a:xfrm>
          <a:off x="970174" y="168330"/>
          <a:ext cx="1032584" cy="1032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53129-6F52-4AF4-B379-4CA25723128B}">
      <dsp:nvSpPr>
        <dsp:cNvPr id="0" name=""/>
        <dsp:cNvSpPr/>
      </dsp:nvSpPr>
      <dsp:spPr>
        <a:xfrm>
          <a:off x="11346" y="132157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Trust</a:t>
          </a:r>
        </a:p>
      </dsp:txBody>
      <dsp:txXfrm>
        <a:off x="11346" y="1321575"/>
        <a:ext cx="2950241" cy="442536"/>
      </dsp:txXfrm>
    </dsp:sp>
    <dsp:sp modelId="{129D591D-5F2C-4364-BFA8-BBF3460D86E6}">
      <dsp:nvSpPr>
        <dsp:cNvPr id="0" name=""/>
        <dsp:cNvSpPr/>
      </dsp:nvSpPr>
      <dsp:spPr>
        <a:xfrm>
          <a:off x="11346" y="1820233"/>
          <a:ext cx="2950241" cy="11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requirement to let a 3</a:t>
          </a:r>
          <a:r>
            <a:rPr lang="en-US" sz="1700" kern="1200" baseline="30000" dirty="0"/>
            <a:t>rd</a:t>
          </a:r>
          <a:r>
            <a:rPr lang="en-US" sz="1700" kern="1200" dirty="0"/>
            <a:t> party hold your funds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transact with someone else in the network independently</a:t>
          </a:r>
        </a:p>
      </dsp:txBody>
      <dsp:txXfrm>
        <a:off x="11346" y="1820233"/>
        <a:ext cx="2950241" cy="1154156"/>
      </dsp:txXfrm>
    </dsp:sp>
    <dsp:sp modelId="{A66EB06E-E84D-4A3F-B2A5-C7F18DA1B3CC}">
      <dsp:nvSpPr>
        <dsp:cNvPr id="0" name=""/>
        <dsp:cNvSpPr/>
      </dsp:nvSpPr>
      <dsp:spPr>
        <a:xfrm>
          <a:off x="4436707" y="168330"/>
          <a:ext cx="1032584" cy="1032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0E5E-D1E1-4670-AD33-ED231596BCCF}">
      <dsp:nvSpPr>
        <dsp:cNvPr id="0" name=""/>
        <dsp:cNvSpPr/>
      </dsp:nvSpPr>
      <dsp:spPr>
        <a:xfrm>
          <a:off x="3477879" y="132157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Verifiability</a:t>
          </a:r>
        </a:p>
      </dsp:txBody>
      <dsp:txXfrm>
        <a:off x="3477879" y="1321575"/>
        <a:ext cx="2950241" cy="442536"/>
      </dsp:txXfrm>
    </dsp:sp>
    <dsp:sp modelId="{42FCF74D-CC5F-4272-9748-8F4829BF722B}">
      <dsp:nvSpPr>
        <dsp:cNvPr id="0" name=""/>
        <dsp:cNvSpPr/>
      </dsp:nvSpPr>
      <dsp:spPr>
        <a:xfrm>
          <a:off x="3477879" y="1820233"/>
          <a:ext cx="2950241" cy="11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You can access the ledger, and see what transactions you’ve been involved in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transparently verify share holdings in a tokenized company</a:t>
          </a:r>
        </a:p>
      </dsp:txBody>
      <dsp:txXfrm>
        <a:off x="3477879" y="1820233"/>
        <a:ext cx="2950241" cy="1154156"/>
      </dsp:txXfrm>
    </dsp:sp>
    <dsp:sp modelId="{EF096D1D-BE3E-43F8-8A5C-A9489D2555AD}">
      <dsp:nvSpPr>
        <dsp:cNvPr id="0" name=""/>
        <dsp:cNvSpPr/>
      </dsp:nvSpPr>
      <dsp:spPr>
        <a:xfrm>
          <a:off x="7903241" y="168330"/>
          <a:ext cx="1032584" cy="1032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3DB7AB-A5DD-4ABD-A237-6461C9E3C8E1}">
      <dsp:nvSpPr>
        <dsp:cNvPr id="0" name=""/>
        <dsp:cNvSpPr/>
      </dsp:nvSpPr>
      <dsp:spPr>
        <a:xfrm>
          <a:off x="6944412" y="132157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Access</a:t>
          </a:r>
        </a:p>
      </dsp:txBody>
      <dsp:txXfrm>
        <a:off x="6944412" y="1321575"/>
        <a:ext cx="2950241" cy="442536"/>
      </dsp:txXfrm>
    </dsp:sp>
    <dsp:sp modelId="{48B4E79C-FB3F-4778-9253-102C2BF55984}">
      <dsp:nvSpPr>
        <dsp:cNvPr id="0" name=""/>
        <dsp:cNvSpPr/>
      </dsp:nvSpPr>
      <dsp:spPr>
        <a:xfrm>
          <a:off x="6944412" y="1820233"/>
          <a:ext cx="2950241" cy="115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 transmit transactions globally with minimum delay</a:t>
          </a:r>
        </a:p>
      </dsp:txBody>
      <dsp:txXfrm>
        <a:off x="6944412" y="1820233"/>
        <a:ext cx="2950241" cy="115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502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2">
                <a:tint val="94000"/>
                <a:satMod val="80000"/>
                <a:lumMod val="106000"/>
              </a:schemeClr>
            </a:gs>
            <a:gs pos="23000">
              <a:schemeClr val="bg2">
                <a:shade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189E-1EE6-4560-8574-7C9D032A12EF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8413-E85F-431C-8E38-B9608301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alen@mousebelt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mouseweb-mnemonic.herokuapp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D587-4306-46DC-92F4-C17B4FB43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Intro To Blockchain Development</a:t>
            </a:r>
            <a:br>
              <a:rPr lang="en-US" sz="5400" dirty="0"/>
            </a:br>
            <a:r>
              <a:rPr lang="en-US" sz="5400" dirty="0"/>
              <a:t>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5AF86-F540-40BD-AE66-BE145DEB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Galen Danziger</a:t>
            </a:r>
          </a:p>
          <a:p>
            <a:r>
              <a:rPr lang="en-US" sz="2400" dirty="0" err="1"/>
              <a:t>Mousebelt</a:t>
            </a:r>
            <a:r>
              <a:rPr lang="en-US" sz="2400" dirty="0"/>
              <a:t> Accelerator</a:t>
            </a:r>
          </a:p>
        </p:txBody>
      </p:sp>
    </p:spTree>
    <p:extLst>
      <p:ext uri="{BB962C8B-B14F-4D97-AF65-F5344CB8AC3E}">
        <p14:creationId xmlns:p14="http://schemas.microsoft.com/office/powerpoint/2010/main" val="29103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18D-CA67-4D2D-95A8-79350B20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Problems does it solve?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5ACA7E-AA7E-4A9B-A129-F25D15056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095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237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92292-35F1-4051-B68C-E94486EF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285875"/>
            <a:ext cx="10725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04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50C1-64A5-4241-8698-872AD329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7C5C-E8AE-4EAD-B18E-A2BE39EA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output has a lot of leading 0’s, enforced by the difficulty in </a:t>
            </a:r>
            <a:r>
              <a:rPr lang="en-US" dirty="0" err="1"/>
              <a:t>hashcash</a:t>
            </a:r>
            <a:endParaRPr lang="en-US" dirty="0"/>
          </a:p>
          <a:p>
            <a:r>
              <a:rPr lang="en-US" dirty="0"/>
              <a:t>These are adjustable</a:t>
            </a:r>
          </a:p>
          <a:p>
            <a:r>
              <a:rPr lang="en-US" dirty="0"/>
              <a:t>The goal is always approximately 10 minute block time</a:t>
            </a:r>
          </a:p>
          <a:p>
            <a:r>
              <a:rPr lang="en-US" dirty="0"/>
              <a:t>If there are more miners, it’s harder. If there are less miners, it’s easier</a:t>
            </a:r>
          </a:p>
          <a:p>
            <a:r>
              <a:rPr lang="en-US" dirty="0"/>
              <a:t>Marketplace effect/supply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8719490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2C28-6ED8-4EE6-9E75-D2ADC8DA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3A1A-E87D-48A6-9970-CEC6E983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Wallets</a:t>
            </a:r>
          </a:p>
          <a:p>
            <a:r>
              <a:rPr lang="en-US" dirty="0"/>
              <a:t>HD derivation – stop losing addresses</a:t>
            </a:r>
          </a:p>
          <a:p>
            <a:r>
              <a:rPr lang="en-US" dirty="0"/>
              <a:t>Node Types</a:t>
            </a:r>
          </a:p>
          <a:p>
            <a:r>
              <a:rPr lang="en-US" dirty="0"/>
              <a:t>ASICs</a:t>
            </a:r>
          </a:p>
        </p:txBody>
      </p:sp>
    </p:spTree>
    <p:extLst>
      <p:ext uri="{BB962C8B-B14F-4D97-AF65-F5344CB8AC3E}">
        <p14:creationId xmlns:p14="http://schemas.microsoft.com/office/powerpoint/2010/main" val="323581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E578-77D6-43A5-8343-CB72D51A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these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E81F-21F4-4A27-87B5-ADF4DAA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Data issues – Trust, Verifiability, Distributed Access</a:t>
            </a:r>
          </a:p>
          <a:p>
            <a:pPr fontAlgn="base"/>
            <a:r>
              <a:rPr lang="en-US" dirty="0"/>
              <a:t>Financial systems</a:t>
            </a:r>
          </a:p>
          <a:p>
            <a:pPr lvl="1" fontAlgn="base"/>
            <a:r>
              <a:rPr lang="en-US" dirty="0"/>
              <a:t>Trusting banks hold assets</a:t>
            </a:r>
          </a:p>
          <a:p>
            <a:pPr lvl="1" fontAlgn="base"/>
            <a:r>
              <a:rPr lang="en-US" dirty="0"/>
              <a:t>Barriers to access in traditional banking</a:t>
            </a:r>
          </a:p>
          <a:p>
            <a:pPr lvl="1" fontAlgn="base"/>
            <a:r>
              <a:rPr lang="en-US" dirty="0"/>
              <a:t>Verified equity/asset ownership</a:t>
            </a:r>
          </a:p>
          <a:p>
            <a:pPr lvl="1" fontAlgn="base"/>
            <a:r>
              <a:rPr lang="en-US" dirty="0"/>
              <a:t>Cross-border payment complications</a:t>
            </a:r>
          </a:p>
          <a:p>
            <a:pPr fontAlgn="base"/>
            <a:r>
              <a:rPr lang="en-US" dirty="0"/>
              <a:t>Other applications - Supply chain, Multiparty/trust</a:t>
            </a:r>
          </a:p>
        </p:txBody>
      </p:sp>
    </p:spTree>
    <p:extLst>
      <p:ext uri="{BB962C8B-B14F-4D97-AF65-F5344CB8AC3E}">
        <p14:creationId xmlns:p14="http://schemas.microsoft.com/office/powerpoint/2010/main" val="342113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36B-CD8F-403D-80D7-3FF4F5FF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 aren’t that proven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5FBF-A7EF-47FC-B963-8C774A06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large amount of fundraising activity in 2016 – 2018</a:t>
            </a:r>
          </a:p>
          <a:p>
            <a:r>
              <a:rPr lang="en-US" dirty="0"/>
              <a:t>Not a lot of projects have delivered on goals for products</a:t>
            </a:r>
          </a:p>
          <a:p>
            <a:r>
              <a:rPr lang="en-US" dirty="0"/>
              <a:t>It doesn’t mean that the use cases are necessarily bad, but there are many more promises than there are users actively involved</a:t>
            </a:r>
          </a:p>
        </p:txBody>
      </p:sp>
    </p:spTree>
    <p:extLst>
      <p:ext uri="{BB962C8B-B14F-4D97-AF65-F5344CB8AC3E}">
        <p14:creationId xmlns:p14="http://schemas.microsoft.com/office/powerpoint/2010/main" val="148750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04D1C-18CE-444B-8F15-A7D1BAC0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fundraised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C516-E1C2-4AF9-89B0-2764879F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Payments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Digital Governance</a:t>
            </a:r>
          </a:p>
          <a:p>
            <a:r>
              <a:rPr lang="en-US" dirty="0"/>
              <a:t>Tokenized Collectibles</a:t>
            </a:r>
          </a:p>
          <a:p>
            <a:r>
              <a:rPr lang="en-US" dirty="0"/>
              <a:t>Rent Storage Space &amp; Compute Power</a:t>
            </a:r>
          </a:p>
          <a:p>
            <a:r>
              <a:rPr lang="en-US" dirty="0"/>
              <a:t>Social Networks</a:t>
            </a:r>
          </a:p>
          <a:p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39206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04D1C-18CE-444B-8F15-A7D1BAC0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C516-E1C2-4AF9-89B0-2764879F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Payments</a:t>
            </a:r>
          </a:p>
          <a:p>
            <a:r>
              <a:rPr lang="en-US" dirty="0"/>
              <a:t>Tokenized Ownership</a:t>
            </a:r>
          </a:p>
          <a:p>
            <a:r>
              <a:rPr lang="en-US" dirty="0"/>
              <a:t>Cats</a:t>
            </a:r>
          </a:p>
          <a:p>
            <a:r>
              <a:rPr lang="en-US" dirty="0"/>
              <a:t>Private chains</a:t>
            </a:r>
          </a:p>
        </p:txBody>
      </p:sp>
    </p:spTree>
    <p:extLst>
      <p:ext uri="{BB962C8B-B14F-4D97-AF65-F5344CB8AC3E}">
        <p14:creationId xmlns:p14="http://schemas.microsoft.com/office/powerpoint/2010/main" val="22040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37F5-0CF4-4A65-BDE6-E948C582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2B36-9C57-4D90-99C9-92ED22A7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you with the knowledge to develop blockchain applications</a:t>
            </a:r>
          </a:p>
          <a:p>
            <a:r>
              <a:rPr lang="en-US" dirty="0"/>
              <a:t>Find a cool use case and work on it</a:t>
            </a:r>
          </a:p>
          <a:p>
            <a:r>
              <a:rPr lang="en-US" dirty="0"/>
              <a:t>Encourage student collaboration &amp; projects in the area</a:t>
            </a:r>
          </a:p>
        </p:txBody>
      </p:sp>
    </p:spTree>
    <p:extLst>
      <p:ext uri="{BB962C8B-B14F-4D97-AF65-F5344CB8AC3E}">
        <p14:creationId xmlns:p14="http://schemas.microsoft.com/office/powerpoint/2010/main" val="54217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0897-25C8-468A-AE0C-81E4AD8F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621A-733C-43FE-9B0E-DA0E807F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– Software &amp; Networks, creating data</a:t>
            </a:r>
          </a:p>
          <a:p>
            <a:r>
              <a:rPr lang="en-US" dirty="0"/>
              <a:t>Blockchain – Data persistence &amp; Verification, storing data</a:t>
            </a:r>
          </a:p>
          <a:p>
            <a:r>
              <a:rPr lang="en-US" dirty="0"/>
              <a:t>Independent Transaction Rules – How to validate data from a blockchain</a:t>
            </a:r>
          </a:p>
          <a:p>
            <a:r>
              <a:rPr lang="en-US" dirty="0"/>
              <a:t>Decentralized Consensus rules – Ensuring the chain you’re interacting with is 	the correct one</a:t>
            </a:r>
          </a:p>
        </p:txBody>
      </p:sp>
    </p:spTree>
    <p:extLst>
      <p:ext uri="{BB962C8B-B14F-4D97-AF65-F5344CB8AC3E}">
        <p14:creationId xmlns:p14="http://schemas.microsoft.com/office/powerpoint/2010/main" val="24499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0897-25C8-468A-AE0C-81E4AD8F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Blocks For these since 1980s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621A-733C-43FE-9B0E-DA0E807F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Cryptography early – Merkle, Hellman, Diffie, </a:t>
            </a:r>
            <a:r>
              <a:rPr lang="en-US" dirty="0" err="1"/>
              <a:t>Lamport</a:t>
            </a:r>
            <a:endParaRPr lang="en-US" dirty="0"/>
          </a:p>
          <a:p>
            <a:r>
              <a:rPr lang="en-US" dirty="0"/>
              <a:t>ECDSA</a:t>
            </a:r>
          </a:p>
          <a:p>
            <a:r>
              <a:rPr lang="en-US" dirty="0" err="1"/>
              <a:t>Digicash</a:t>
            </a:r>
            <a:r>
              <a:rPr lang="en-US" dirty="0"/>
              <a:t>, </a:t>
            </a:r>
            <a:r>
              <a:rPr lang="en-US" dirty="0" err="1"/>
              <a:t>egold</a:t>
            </a:r>
            <a:endParaRPr lang="en-US" dirty="0"/>
          </a:p>
          <a:p>
            <a:r>
              <a:rPr lang="en-US" dirty="0"/>
              <a:t>Distributed Systems - </a:t>
            </a:r>
            <a:r>
              <a:rPr lang="en-US" dirty="0" err="1"/>
              <a:t>Lamport</a:t>
            </a:r>
            <a:endParaRPr lang="en-US" dirty="0"/>
          </a:p>
          <a:p>
            <a:r>
              <a:rPr lang="en-US" dirty="0" err="1"/>
              <a:t>Hashcash</a:t>
            </a:r>
            <a:r>
              <a:rPr lang="en-US" dirty="0"/>
              <a:t> </a:t>
            </a:r>
          </a:p>
          <a:p>
            <a:r>
              <a:rPr lang="en-US" dirty="0"/>
              <a:t>Bitcoin 2008</a:t>
            </a:r>
          </a:p>
        </p:txBody>
      </p:sp>
    </p:spTree>
    <p:extLst>
      <p:ext uri="{BB962C8B-B14F-4D97-AF65-F5344CB8AC3E}">
        <p14:creationId xmlns:p14="http://schemas.microsoft.com/office/powerpoint/2010/main" val="8401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46F-35E3-48B7-9D9B-93B3117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–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9AA1-8697-4C3A-BADB-C61AA59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Connect to another peer, without relying on a single bank or centralized information broker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Submit a transaction to the network through any number of sources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Verify all of a networks data by itself, or through any number of trusted parties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some permissioned chains, who is allowed to connect or perform actions</a:t>
            </a:r>
          </a:p>
        </p:txBody>
      </p:sp>
    </p:spTree>
    <p:extLst>
      <p:ext uri="{BB962C8B-B14F-4D97-AF65-F5344CB8AC3E}">
        <p14:creationId xmlns:p14="http://schemas.microsoft.com/office/powerpoint/2010/main" val="11883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46F-35E3-48B7-9D9B-93B3117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9AA1-8697-4C3A-BADB-C61AA59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Implement using p2p networking (popular ones include Bit Torrent, IPFS)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Nodes discover each other in a variety of ways (list of previous connections, DNS seed, IP addresses, chat server)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Nodes run locally and sync network contents to device, often use </a:t>
            </a:r>
            <a:r>
              <a:rPr lang="en-US" sz="2200" dirty="0" err="1"/>
              <a:t>leveldb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Network uses digital signature algorithm ECDSA to perform signatures on all components that need to sign or prove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Current state of the network is validated in memory “</a:t>
            </a:r>
            <a:r>
              <a:rPr lang="en-US" sz="2200" dirty="0" err="1"/>
              <a:t>mempool</a:t>
            </a:r>
            <a:r>
              <a:rPr lang="en-US" sz="2200" dirty="0"/>
              <a:t>” until confirmation is received in a block. </a:t>
            </a:r>
          </a:p>
        </p:txBody>
      </p:sp>
    </p:spTree>
    <p:extLst>
      <p:ext uri="{BB962C8B-B14F-4D97-AF65-F5344CB8AC3E}">
        <p14:creationId xmlns:p14="http://schemas.microsoft.com/office/powerpoint/2010/main" val="40084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272-9537-429F-BA1D-A65C102A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to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F3F5D-9A3C-45EF-881A-0A0C5AB1D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39782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99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R0EojbyQ4Ktrmdi1iJ842Tw5LmDEaa1WqAsHWz7f_GwjJad7mW-POnEgsIuU2PR9seiVLIjK3M9taAkEYVFD3POo4co02lhF9PMN-1VzSxrew2P3H307YSA3y94UOHx9uoAVGe346l8">
            <a:extLst>
              <a:ext uri="{FF2B5EF4-FFF2-40B4-BE49-F238E27FC236}">
                <a16:creationId xmlns:a16="http://schemas.microsoft.com/office/drawing/2014/main" id="{80BB0219-CBAC-4CCA-B537-B2E4EBDF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16" y="965201"/>
            <a:ext cx="9806168" cy="4927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Footer Placeholder 8">
            <a:extLst>
              <a:ext uri="{FF2B5EF4-FFF2-40B4-BE49-F238E27FC236}">
                <a16:creationId xmlns:a16="http://schemas.microsoft.com/office/drawing/2014/main" id="{6DC27F45-A7A0-4908-B051-ED7ABFD2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22" name="Date Placeholder 7">
            <a:extLst>
              <a:ext uri="{FF2B5EF4-FFF2-40B4-BE49-F238E27FC236}">
                <a16:creationId xmlns:a16="http://schemas.microsoft.com/office/drawing/2014/main" id="{259D4007-2311-4342-8C73-4B783440E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6921" y="6213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2/17/2019</a:t>
            </a:fld>
            <a:endParaRPr lang="en-US" dirty="0"/>
          </a:p>
        </p:txBody>
      </p:sp>
      <p:sp>
        <p:nvSpPr>
          <p:cNvPr id="124" name="Slide Number Placeholder 9">
            <a:extLst>
              <a:ext uri="{FF2B5EF4-FFF2-40B4-BE49-F238E27FC236}">
                <a16:creationId xmlns:a16="http://schemas.microsoft.com/office/drawing/2014/main" id="{0386ECAB-EE42-4966-9536-518F21F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6321" y="621336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46F-35E3-48B7-9D9B-93B3117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Blockchain, Validation, Consensus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9AA1-8697-4C3A-BADB-C61AA59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How do we ensure data is correct?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How do we ensure data is well ordered? (establish total order)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How can we track a public ledger, previous transaction?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How to only use a reasonable amount of storage space?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How can we make sure everyone agrees on the correct data?</a:t>
            </a:r>
          </a:p>
        </p:txBody>
      </p:sp>
    </p:spTree>
    <p:extLst>
      <p:ext uri="{BB962C8B-B14F-4D97-AF65-F5344CB8AC3E}">
        <p14:creationId xmlns:p14="http://schemas.microsoft.com/office/powerpoint/2010/main" val="37301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CA4-3758-45A0-9F6A-DAF854D2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49A1-1A6F-480D-AA33-8A5708ED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Store sets of verifiable data using hashing to reference it</a:t>
            </a:r>
          </a:p>
          <a:p>
            <a:pPr fontAlgn="base"/>
            <a:r>
              <a:rPr lang="en-US" dirty="0"/>
              <a:t>Abbreviate it with a Merkle Tree (data structure using hashes)</a:t>
            </a:r>
          </a:p>
          <a:p>
            <a:pPr fontAlgn="base"/>
            <a:r>
              <a:rPr lang="en-US" dirty="0"/>
              <a:t>Store each block in a linked list referring to the block  before it</a:t>
            </a:r>
          </a:p>
          <a:p>
            <a:pPr fontAlgn="base"/>
            <a:r>
              <a:rPr lang="en-US" dirty="0"/>
              <a:t>Use digital signatures to verify each bit of data inside the block</a:t>
            </a:r>
          </a:p>
          <a:p>
            <a:pPr fontAlgn="base"/>
            <a:r>
              <a:rPr lang="en-US" dirty="0"/>
              <a:t>Each participant can verify the full state of the network by collecting blocks and validating them</a:t>
            </a:r>
          </a:p>
        </p:txBody>
      </p:sp>
    </p:spTree>
    <p:extLst>
      <p:ext uri="{BB962C8B-B14F-4D97-AF65-F5344CB8AC3E}">
        <p14:creationId xmlns:p14="http://schemas.microsoft.com/office/powerpoint/2010/main" val="297546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6.googleusercontent.com/eT4Go3ua2gYQnhL8c7tvVbGCN7bkV8OG2qT8NQeIJaf8TZ2kqKJey6zI5598_bL__dqSdI7L7rdT35OicABGR4900KaVBjMsZocvZKIg9U_L-bStPnFa2yldq_69LqSRuXsdbnK-yQg">
            <a:extLst>
              <a:ext uri="{FF2B5EF4-FFF2-40B4-BE49-F238E27FC236}">
                <a16:creationId xmlns:a16="http://schemas.microsoft.com/office/drawing/2014/main" id="{2264F5CA-E95D-43BC-AF8F-6F74A9D3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05" y="643467"/>
            <a:ext cx="898558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9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2267-37C2-4314-9AE1-EEA10F9D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Independent Transaction Rules</a:t>
            </a:r>
          </a:p>
        </p:txBody>
      </p:sp>
      <p:pic>
        <p:nvPicPr>
          <p:cNvPr id="4098" name="Picture 2" descr="https://lh6.googleusercontent.com/Zp8PFetkG8u5Xaj3h39aAbh-WED89wzeGdswUwjUf1YZMQt-rvTfVmGt2iY1-xD-xFx64X0WxScIcXII5ex9HPfyRGnamCkj2TuGDAP1WPWT4_a9ZZeRhZbLHQ2A5tMcQZ4Q1jkdk_s">
            <a:extLst>
              <a:ext uri="{FF2B5EF4-FFF2-40B4-BE49-F238E27FC236}">
                <a16:creationId xmlns:a16="http://schemas.microsoft.com/office/drawing/2014/main" id="{8EB0C7A0-D43E-42F1-B70A-4D289719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50" y="2249487"/>
            <a:ext cx="3744356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E20C-244F-4DEF-8AE4-A9671BEE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</a:pPr>
            <a:r>
              <a:rPr lang="en-US" sz="1700"/>
              <a:t>Check that all data fits the correct format for the blockchain</a:t>
            </a:r>
          </a:p>
          <a:p>
            <a:pPr fontAlgn="base">
              <a:lnSpc>
                <a:spcPct val="110000"/>
              </a:lnSpc>
            </a:pPr>
            <a:r>
              <a:rPr lang="en-US" sz="1700"/>
              <a:t>Check that signatures match</a:t>
            </a:r>
          </a:p>
          <a:p>
            <a:pPr fontAlgn="base">
              <a:lnSpc>
                <a:spcPct val="110000"/>
              </a:lnSpc>
            </a:pPr>
            <a:r>
              <a:rPr lang="en-US" sz="1700"/>
              <a:t>Check that the data makes sense</a:t>
            </a:r>
          </a:p>
          <a:p>
            <a:pPr fontAlgn="base">
              <a:lnSpc>
                <a:spcPct val="110000"/>
              </a:lnSpc>
            </a:pPr>
            <a:r>
              <a:rPr lang="en-US" sz="1700"/>
              <a:t>Pass on data that fits correctness rules</a:t>
            </a:r>
          </a:p>
          <a:p>
            <a:pPr fontAlgn="base">
              <a:lnSpc>
                <a:spcPct val="110000"/>
              </a:lnSpc>
            </a:pPr>
            <a:r>
              <a:rPr lang="en-US" sz="1700"/>
              <a:t>Generally, everyone uses ECDSA</a:t>
            </a:r>
          </a:p>
          <a:p>
            <a:pPr lvl="1" fontAlgn="base">
              <a:lnSpc>
                <a:spcPct val="110000"/>
              </a:lnSpc>
            </a:pPr>
            <a:r>
              <a:rPr lang="en-US" sz="1700"/>
              <a:t>Space efficient (256 bits gives a high degree of confidence)</a:t>
            </a:r>
          </a:p>
        </p:txBody>
      </p:sp>
    </p:spTree>
    <p:extLst>
      <p:ext uri="{BB962C8B-B14F-4D97-AF65-F5344CB8AC3E}">
        <p14:creationId xmlns:p14="http://schemas.microsoft.com/office/powerpoint/2010/main" val="6883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D9B-761C-4BCE-AA89-2D6AC57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Decentralized Consensus Issues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FDE8ABB-4B97-41DB-859A-D0410B2F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502634"/>
            <a:ext cx="4689234" cy="10433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A984-C464-46D7-AE41-46ABC1CA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Even if all of the transactions are valid within a set of blocks, there are a very large amount of possible configurations of valid blockchains. Many of them could have users with different balances, so it won’t be a valid money or database system until all users agree on one.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BCA-DC33-4670-BF02-38FEF94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24" y="610129"/>
            <a:ext cx="9905998" cy="1478570"/>
          </a:xfrm>
        </p:spPr>
        <p:txBody>
          <a:bodyPr/>
          <a:lstStyle/>
          <a:p>
            <a:r>
              <a:rPr lang="en-US" dirty="0"/>
              <a:t>Decentralized Consensus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06E9-C0EB-4FC4-8328-A30754EB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Using the above 3 properties, you can construct any number of valid blockchains</a:t>
            </a:r>
          </a:p>
          <a:p>
            <a:pPr fontAlgn="base"/>
            <a:r>
              <a:rPr lang="en-US" dirty="0"/>
              <a:t>How to determine exactly what constitutes a correct blockchain?</a:t>
            </a:r>
          </a:p>
          <a:p>
            <a:pPr fontAlgn="base"/>
            <a:r>
              <a:rPr lang="en-US" dirty="0"/>
              <a:t>Determine what constitutes correctness</a:t>
            </a:r>
          </a:p>
          <a:p>
            <a:pPr fontAlgn="base"/>
            <a:r>
              <a:rPr lang="en-US" dirty="0"/>
              <a:t>Consensus Mechanism</a:t>
            </a:r>
          </a:p>
          <a:p>
            <a:pPr lvl="1" fontAlgn="base"/>
            <a:r>
              <a:rPr lang="en-US" dirty="0"/>
              <a:t>Bitcoin/Eth - Proof of Work</a:t>
            </a:r>
          </a:p>
          <a:p>
            <a:pPr lvl="1" fontAlgn="base"/>
            <a:r>
              <a:rPr lang="en-US" dirty="0"/>
              <a:t>Others - Proof of Stake</a:t>
            </a:r>
          </a:p>
          <a:p>
            <a:pPr lvl="1" fontAlgn="base"/>
            <a:r>
              <a:rPr lang="en-US" dirty="0"/>
              <a:t>EOS/NEO/TRON - Delegated systems</a:t>
            </a:r>
          </a:p>
          <a:p>
            <a:pPr fontAlgn="base"/>
            <a:r>
              <a:rPr lang="en-US" dirty="0"/>
              <a:t>Mining - system of bribes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318E66-6726-49B7-9FEF-FE1EFED976CA}"/>
              </a:ext>
            </a:extLst>
          </p:cNvPr>
          <p:cNvSpPr/>
          <p:nvPr/>
        </p:nvSpPr>
        <p:spPr>
          <a:xfrm>
            <a:off x="5472615" y="2251445"/>
            <a:ext cx="1246770" cy="124677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708B4217-27B7-4448-932B-3C8E85F90D82}"/>
              </a:ext>
            </a:extLst>
          </p:cNvPr>
          <p:cNvSpPr/>
          <p:nvPr/>
        </p:nvSpPr>
        <p:spPr>
          <a:xfrm>
            <a:off x="5738320" y="2517150"/>
            <a:ext cx="715360" cy="7153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C3B28-A776-4F06-B5A6-1DFE68E1E41B}"/>
              </a:ext>
            </a:extLst>
          </p:cNvPr>
          <p:cNvGrpSpPr/>
          <p:nvPr/>
        </p:nvGrpSpPr>
        <p:grpSpPr>
          <a:xfrm>
            <a:off x="5074057" y="3886554"/>
            <a:ext cx="2043886" cy="720000"/>
            <a:chOff x="4981027" y="2119801"/>
            <a:chExt cx="2043886" cy="7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2E2D3A-0E2F-4A7E-B8B1-501F0230EAAE}"/>
                </a:ext>
              </a:extLst>
            </p:cNvPr>
            <p:cNvSpPr/>
            <p:nvPr/>
          </p:nvSpPr>
          <p:spPr>
            <a:xfrm>
              <a:off x="4981027" y="2119801"/>
              <a:ext cx="204388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23E32-1B97-4614-BE03-D9F001FEF8FD}"/>
                </a:ext>
              </a:extLst>
            </p:cNvPr>
            <p:cNvSpPr txBox="1"/>
            <p:nvPr/>
          </p:nvSpPr>
          <p:spPr>
            <a:xfrm>
              <a:off x="4981027" y="2119801"/>
              <a:ext cx="204388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Building Blocks – Cryptography Networks &amp;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94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25CE-0D7A-461F-96BF-E36D665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41CE-DF51-4460-ACF8-4DFEF4D0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securing information</a:t>
            </a:r>
          </a:p>
          <a:p>
            <a:r>
              <a:rPr lang="en-US" dirty="0"/>
              <a:t>Encryption and Signatures</a:t>
            </a:r>
          </a:p>
          <a:p>
            <a:r>
              <a:rPr lang="en-US" dirty="0"/>
              <a:t>We have a couple of varieties in place for modern use</a:t>
            </a:r>
          </a:p>
          <a:p>
            <a:r>
              <a:rPr lang="en-US" dirty="0"/>
              <a:t>Shared Secret (symmetric)</a:t>
            </a:r>
          </a:p>
          <a:p>
            <a:r>
              <a:rPr lang="en-US" dirty="0"/>
              <a:t>Public Key (asymmetric)</a:t>
            </a:r>
          </a:p>
          <a:p>
            <a:r>
              <a:rPr lang="en-US" dirty="0"/>
              <a:t>Everyone in examples is named Alice or Bob</a:t>
            </a:r>
          </a:p>
        </p:txBody>
      </p:sp>
    </p:spTree>
    <p:extLst>
      <p:ext uri="{BB962C8B-B14F-4D97-AF65-F5344CB8AC3E}">
        <p14:creationId xmlns:p14="http://schemas.microsoft.com/office/powerpoint/2010/main" val="2684988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DDC-FC68-4B6B-9902-63188CCC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Symmetric Encryption – One Time Pad</a:t>
            </a:r>
            <a:endParaRPr lang="en-US" dirty="0"/>
          </a:p>
        </p:txBody>
      </p:sp>
      <p:pic>
        <p:nvPicPr>
          <p:cNvPr id="6146" name="Picture 2" descr="Image result for symmetric key cryptography">
            <a:extLst>
              <a:ext uri="{FF2B5EF4-FFF2-40B4-BE49-F238E27FC236}">
                <a16:creationId xmlns:a16="http://schemas.microsoft.com/office/drawing/2014/main" id="{5E442E2C-4150-4931-B7D0-2EEED049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711326"/>
            <a:ext cx="4689234" cy="262597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7D4B-AD2E-4906-9329-39AD4C79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Classic example is the one-time pad</a:t>
            </a:r>
          </a:p>
          <a:p>
            <a:pPr>
              <a:lnSpc>
                <a:spcPct val="110000"/>
              </a:lnSpc>
            </a:pPr>
            <a:r>
              <a:rPr lang="en-US" sz="2200"/>
              <a:t>Alice and Bob exchange a secret key, where nobody can find out</a:t>
            </a:r>
          </a:p>
          <a:p>
            <a:pPr>
              <a:lnSpc>
                <a:spcPct val="110000"/>
              </a:lnSpc>
            </a:pPr>
            <a:r>
              <a:rPr lang="en-US" sz="2200"/>
              <a:t>Alice has a message and encrypts it against a key, sends it out</a:t>
            </a:r>
          </a:p>
          <a:p>
            <a:pPr>
              <a:lnSpc>
                <a:spcPct val="110000"/>
              </a:lnSpc>
            </a:pPr>
            <a:r>
              <a:rPr lang="en-US" sz="2200"/>
              <a:t>Bob uses the secret key to decrypt the same message</a:t>
            </a:r>
          </a:p>
          <a:p>
            <a:pPr>
              <a:lnSpc>
                <a:spcPct val="110000"/>
              </a:lnSpc>
            </a:pPr>
            <a:r>
              <a:rPr lang="en-US" sz="2200"/>
              <a:t>Secret key is pretty long</a:t>
            </a:r>
          </a:p>
        </p:txBody>
      </p:sp>
    </p:spTree>
    <p:extLst>
      <p:ext uri="{BB962C8B-B14F-4D97-AF65-F5344CB8AC3E}">
        <p14:creationId xmlns:p14="http://schemas.microsoft.com/office/powerpoint/2010/main" val="81787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BC25FF-8B14-4B13-B342-2020FE7597E9}"/>
              </a:ext>
            </a:extLst>
          </p:cNvPr>
          <p:cNvSpPr/>
          <p:nvPr/>
        </p:nvSpPr>
        <p:spPr>
          <a:xfrm>
            <a:off x="5472615" y="2251445"/>
            <a:ext cx="1246770" cy="124677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Light Bulb and Gear">
            <a:extLst>
              <a:ext uri="{FF2B5EF4-FFF2-40B4-BE49-F238E27FC236}">
                <a16:creationId xmlns:a16="http://schemas.microsoft.com/office/drawing/2014/main" id="{DFD2047A-5E28-43CC-8173-EFF755E2DE3F}"/>
              </a:ext>
            </a:extLst>
          </p:cNvPr>
          <p:cNvSpPr/>
          <p:nvPr/>
        </p:nvSpPr>
        <p:spPr>
          <a:xfrm>
            <a:off x="5738320" y="2517150"/>
            <a:ext cx="715360" cy="7153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56A505-FBBD-4F82-AE1D-1434A81532BE}"/>
              </a:ext>
            </a:extLst>
          </p:cNvPr>
          <p:cNvGrpSpPr/>
          <p:nvPr/>
        </p:nvGrpSpPr>
        <p:grpSpPr>
          <a:xfrm>
            <a:off x="5074057" y="3886554"/>
            <a:ext cx="2043886" cy="720000"/>
            <a:chOff x="177893" y="2119801"/>
            <a:chExt cx="2043886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19F1CD-B99F-4490-B5BA-C5C007EBBF0A}"/>
                </a:ext>
              </a:extLst>
            </p:cNvPr>
            <p:cNvSpPr/>
            <p:nvPr/>
          </p:nvSpPr>
          <p:spPr>
            <a:xfrm>
              <a:off x="177893" y="2119801"/>
              <a:ext cx="204388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BAF5BD-DD75-4C1F-8E66-BAF32C2455AE}"/>
                </a:ext>
              </a:extLst>
            </p:cNvPr>
            <p:cNvSpPr txBox="1"/>
            <p:nvPr/>
          </p:nvSpPr>
          <p:spPr>
            <a:xfrm>
              <a:off x="177893" y="2119801"/>
              <a:ext cx="204388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Course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75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D4B9-3EFC-4D28-A95D-452846C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Symmetric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D3DC-696B-4BBE-AC1B-1E45D25F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 popular forms include AES and DES, which repeatedly pass over a message to get an output, or a shared seed to a PRNG</a:t>
            </a:r>
          </a:p>
          <a:p>
            <a:r>
              <a:rPr lang="en-US" dirty="0"/>
              <a:t>Makes heavy use of XOR (exclusive or – 1 XOR 1 = 0, 1 XOR 0 = 1, 0 XOR 0 = 0) – Applying XOR twice with the same key inverts it</a:t>
            </a:r>
          </a:p>
          <a:p>
            <a:r>
              <a:rPr lang="en-US" dirty="0"/>
              <a:t>Can be used for MAC (similar to a signature, but you need the key to verify)</a:t>
            </a:r>
          </a:p>
          <a:p>
            <a:r>
              <a:rPr lang="en-US" dirty="0"/>
              <a:t>Useful in situations where all parties hold the secret key</a:t>
            </a:r>
          </a:p>
          <a:p>
            <a:r>
              <a:rPr lang="en-US" dirty="0"/>
              <a:t>Less useful for sending money to a stranger </a:t>
            </a:r>
          </a:p>
        </p:txBody>
      </p:sp>
    </p:spTree>
    <p:extLst>
      <p:ext uri="{BB962C8B-B14F-4D97-AF65-F5344CB8AC3E}">
        <p14:creationId xmlns:p14="http://schemas.microsoft.com/office/powerpoint/2010/main" val="60766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1947-3395-4923-824C-F6A0CC0B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E93A-4D7B-44E6-88F2-A0D408EE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feasible to always share a secret. In 70s and early 80s, a new solution was derived</a:t>
            </a:r>
          </a:p>
          <a:p>
            <a:r>
              <a:rPr lang="en-US" dirty="0"/>
              <a:t>Instead, we can use functions that are very difficult to reverse “trapdoor functions”</a:t>
            </a:r>
          </a:p>
          <a:p>
            <a:r>
              <a:rPr lang="en-US" dirty="0"/>
              <a:t>Generate a public key from a private component, using primes or a similar irreversible function </a:t>
            </a:r>
          </a:p>
        </p:txBody>
      </p:sp>
    </p:spTree>
    <p:extLst>
      <p:ext uri="{BB962C8B-B14F-4D97-AF65-F5344CB8AC3E}">
        <p14:creationId xmlns:p14="http://schemas.microsoft.com/office/powerpoint/2010/main" val="3276460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7066D38-4EF7-42F7-A589-A031FF72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1CA5-5645-4474-A1D3-9CFDB7D5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the 19</a:t>
            </a:r>
            <a:r>
              <a:rPr lang="en-US" sz="2200" baseline="30000" dirty="0"/>
              <a:t>th</a:t>
            </a:r>
            <a:r>
              <a:rPr lang="en-US" sz="2200" dirty="0"/>
              <a:t> century, a writer said: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“Can the reader say what two numbers multiplied together will produce the number 8,616,460,799? I think it unlikely that anyone but myself will ever know.”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C96272-5FEC-4AF2-9929-E72EE5DB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Public Key Cryptography - Trapdoor</a:t>
            </a:r>
          </a:p>
        </p:txBody>
      </p:sp>
    </p:spTree>
    <p:extLst>
      <p:ext uri="{BB962C8B-B14F-4D97-AF65-F5344CB8AC3E}">
        <p14:creationId xmlns:p14="http://schemas.microsoft.com/office/powerpoint/2010/main" val="283054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7C26-C35E-431E-B01D-85A38E6D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Public Key Cryptography - Trapdoor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89A1981-F380-44ED-90E7-25C078B8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66D0-6638-430D-A615-C30E628F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answer is 89681 * 96079. His prediction didn’t come true, but he did outline a useful cryptographic concept – a trapdoor function.</a:t>
            </a:r>
          </a:p>
        </p:txBody>
      </p:sp>
    </p:spTree>
    <p:extLst>
      <p:ext uri="{BB962C8B-B14F-4D97-AF65-F5344CB8AC3E}">
        <p14:creationId xmlns:p14="http://schemas.microsoft.com/office/powerpoint/2010/main" val="144051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9374-E48B-416F-A2DD-C77F5CF6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 - Trapdoor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87B2-4FEB-49EF-AA93-30379692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is an algorithm that uses a pair of keys – one public and one private</a:t>
            </a:r>
          </a:p>
          <a:p>
            <a:r>
              <a:rPr lang="en-US" dirty="0"/>
              <a:t>Using modular exponentiation, we can easily find 3 integers e, d, n such that (</a:t>
            </a:r>
            <a:r>
              <a:rPr lang="en-US" dirty="0" err="1"/>
              <a:t>m^e</a:t>
            </a:r>
            <a:r>
              <a:rPr lang="en-US" dirty="0"/>
              <a:t>)^d ≡ m (mod n). Knowing e, n, or m, it is very difficult to find d.</a:t>
            </a:r>
          </a:p>
          <a:p>
            <a:pPr lvl="1"/>
            <a:r>
              <a:rPr lang="en-US" dirty="0"/>
              <a:t>Public key is represented by n and e</a:t>
            </a:r>
          </a:p>
          <a:p>
            <a:pPr lvl="1"/>
            <a:r>
              <a:rPr lang="en-US" dirty="0"/>
              <a:t>Private key by an integer d</a:t>
            </a:r>
          </a:p>
          <a:p>
            <a:pPr lvl="1"/>
            <a:r>
              <a:rPr lang="en-US" dirty="0"/>
              <a:t>Message is represented by m</a:t>
            </a:r>
          </a:p>
          <a:p>
            <a:r>
              <a:rPr lang="en-US" dirty="0"/>
              <a:t>This is a trapdoor function – We need to hold a private key for it to work</a:t>
            </a:r>
          </a:p>
        </p:txBody>
      </p:sp>
    </p:spTree>
    <p:extLst>
      <p:ext uri="{BB962C8B-B14F-4D97-AF65-F5344CB8AC3E}">
        <p14:creationId xmlns:p14="http://schemas.microsoft.com/office/powerpoint/2010/main" val="3350282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058D-3675-4C8F-9231-D0C8977F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 -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5B1E-C076-4A90-8083-7D5DF91C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just encrypting data, we can also sign it</a:t>
            </a:r>
          </a:p>
          <a:p>
            <a:r>
              <a:rPr lang="en-US" dirty="0"/>
              <a:t>Alice sends input to the power of d (mod n) to get a signature</a:t>
            </a:r>
          </a:p>
          <a:p>
            <a:r>
              <a:rPr lang="en-US" dirty="0"/>
              <a:t>Bob raises the message to e (mod n), using the component from Alice’s public key</a:t>
            </a:r>
          </a:p>
          <a:p>
            <a:r>
              <a:rPr lang="en-US" dirty="0"/>
              <a:t>If the components match, Bob verifies that the message is signed by Alice, without holding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413703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4A05-4CA0-4346-800D-A61E5BE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2C28-BB08-4C20-8AE3-EBC57F78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are useful because they let us verify a message from a sender, only using public information from them</a:t>
            </a:r>
          </a:p>
          <a:p>
            <a:r>
              <a:rPr lang="en-US" dirty="0"/>
              <a:t>Critical to a cryptocurrency, where all transactions are public</a:t>
            </a:r>
          </a:p>
          <a:p>
            <a:r>
              <a:rPr lang="en-US" dirty="0"/>
              <a:t>Only trust transactions sending me your money, if I can verify the signature against your public key</a:t>
            </a:r>
          </a:p>
        </p:txBody>
      </p:sp>
    </p:spTree>
    <p:extLst>
      <p:ext uri="{BB962C8B-B14F-4D97-AF65-F5344CB8AC3E}">
        <p14:creationId xmlns:p14="http://schemas.microsoft.com/office/powerpoint/2010/main" val="1538333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5CE9-6EE8-4C89-BDB4-1A6FC08E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1423-CD98-47A2-96CD-B53432D3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is the first implemented version for digital signatures, but we can make use of elliptic curves to perform the same trapdoor functionality in a very concise manner</a:t>
            </a:r>
          </a:p>
          <a:p>
            <a:r>
              <a:rPr lang="en-US" dirty="0"/>
              <a:t>Elliptic curve cryptography was developed in the 80s, but saw mainstream usage in the mid 2000s</a:t>
            </a:r>
          </a:p>
          <a:p>
            <a:r>
              <a:rPr lang="en-US" dirty="0"/>
              <a:t>Much more space efficient than RSA – order of magnitude less in key size </a:t>
            </a:r>
          </a:p>
        </p:txBody>
      </p:sp>
    </p:spTree>
    <p:extLst>
      <p:ext uri="{BB962C8B-B14F-4D97-AF65-F5344CB8AC3E}">
        <p14:creationId xmlns:p14="http://schemas.microsoft.com/office/powerpoint/2010/main" val="2569178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A5B99-CE00-48BC-97C9-239940A4A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363"/>
            <a:ext cx="12192000" cy="59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5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842C8219-FC05-4BF7-9E6E-776000D0A75D}"/>
              </a:ext>
            </a:extLst>
          </p:cNvPr>
          <p:cNvSpPr/>
          <p:nvPr/>
        </p:nvSpPr>
        <p:spPr>
          <a:xfrm>
            <a:off x="4435522" y="900752"/>
            <a:ext cx="2566348" cy="206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EFB26-B927-4090-B397-2BA93EC5F448}"/>
              </a:ext>
            </a:extLst>
          </p:cNvPr>
          <p:cNvSpPr txBox="1"/>
          <p:nvPr/>
        </p:nvSpPr>
        <p:spPr>
          <a:xfrm>
            <a:off x="769961" y="1023581"/>
            <a:ext cx="32970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Private Key Generated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(Can be encoded in any number of formats depending on the software you’re using)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270BB-D788-41AA-9E33-4FC691A2749B}"/>
              </a:ext>
            </a:extLst>
          </p:cNvPr>
          <p:cNvSpPr txBox="1"/>
          <p:nvPr/>
        </p:nvSpPr>
        <p:spPr>
          <a:xfrm>
            <a:off x="8680543" y="992522"/>
            <a:ext cx="2741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 Key Generated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(Still needs to be hashed before it can be a Bitcoin address)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650AC-F792-4482-A241-5093589947E5}"/>
              </a:ext>
            </a:extLst>
          </p:cNvPr>
          <p:cNvSpPr txBox="1"/>
          <p:nvPr/>
        </p:nvSpPr>
        <p:spPr>
          <a:xfrm>
            <a:off x="4435522" y="1469576"/>
            <a:ext cx="2470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Elliptic Curve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648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108A-E899-429E-B73D-0FE97AEC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C989-C1FF-4A54-BEE6-E6EB17C2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Offered by </a:t>
            </a:r>
            <a:r>
              <a:rPr lang="en-US" dirty="0" err="1"/>
              <a:t>MouseBelt</a:t>
            </a:r>
            <a:r>
              <a:rPr lang="en-US" dirty="0"/>
              <a:t> University</a:t>
            </a:r>
          </a:p>
          <a:p>
            <a:r>
              <a:rPr lang="en-US" dirty="0"/>
              <a:t>24 Classes long</a:t>
            </a:r>
          </a:p>
          <a:p>
            <a:r>
              <a:rPr lang="en-US" dirty="0"/>
              <a:t>Assignments/exercises to help practice will be given out weekly</a:t>
            </a:r>
          </a:p>
          <a:p>
            <a:r>
              <a:rPr lang="en-US" dirty="0"/>
              <a:t>Reading to accompany the lecture. You can read all, but the item with a * next to it is the best if you have limited time</a:t>
            </a:r>
          </a:p>
        </p:txBody>
      </p:sp>
    </p:spTree>
    <p:extLst>
      <p:ext uri="{BB962C8B-B14F-4D97-AF65-F5344CB8AC3E}">
        <p14:creationId xmlns:p14="http://schemas.microsoft.com/office/powerpoint/2010/main" val="3316913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609-BDB0-420F-9BB8-DFCEA55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4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Elliptic Curve Multiplication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036E5-F76D-456B-878E-9A275138970E}"/>
              </a:ext>
            </a:extLst>
          </p:cNvPr>
          <p:cNvSpPr txBox="1"/>
          <p:nvPr/>
        </p:nvSpPr>
        <p:spPr>
          <a:xfrm>
            <a:off x="968991" y="1990025"/>
            <a:ext cx="10263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with Private Key to set up the Bitcoin Address that will be used for all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Also used with Private Key later to sign transactions (ECDSA)</a:t>
            </a:r>
          </a:p>
        </p:txBody>
      </p:sp>
    </p:spTree>
    <p:extLst>
      <p:ext uri="{BB962C8B-B14F-4D97-AF65-F5344CB8AC3E}">
        <p14:creationId xmlns:p14="http://schemas.microsoft.com/office/powerpoint/2010/main" val="3433667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4A33-C961-49FB-B302-FB58DC78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783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Elliptic Curve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B6D-3E3F-4564-B1D8-96992410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991099"/>
          </a:xfrm>
        </p:spPr>
        <p:txBody>
          <a:bodyPr>
            <a:noAutofit/>
          </a:bodyPr>
          <a:lstStyle/>
          <a:p>
            <a:r>
              <a:rPr lang="en-US" sz="2200" dirty="0"/>
              <a:t>Given two points P1 and P2 on the elliptic curve, there is a third point P3 = P1 + P2, also on the elliptic curve. </a:t>
            </a:r>
          </a:p>
          <a:p>
            <a:r>
              <a:rPr lang="en-US" sz="2200" dirty="0"/>
              <a:t>Geometrically, P3 is calculated by looking at the intersection of the elliptic curve from drawing a line between P1 and P2. Call this point P3’ = (</a:t>
            </a:r>
            <a:r>
              <a:rPr lang="en-US" sz="2200" dirty="0" err="1"/>
              <a:t>x,y</a:t>
            </a:r>
            <a:r>
              <a:rPr lang="en-US" sz="2200" dirty="0"/>
              <a:t>). Then reflect in the x-axis to get P3 = (x,-y)</a:t>
            </a:r>
          </a:p>
          <a:p>
            <a:r>
              <a:rPr lang="en-US" sz="2200" dirty="0"/>
              <a:t>If P1 is the “point at infinity”, then P1 + P2 = P2. Similarly, if P2 is the point at infinity, then P1 + P2 = P1. The point at infinity plays a role similar to zero in traditional </a:t>
            </a:r>
            <a:r>
              <a:rPr lang="en-US" sz="2200" dirty="0" err="1"/>
              <a:t>maths</a:t>
            </a:r>
            <a:r>
              <a:rPr lang="en-US" sz="2200" dirty="0"/>
              <a:t>.</a:t>
            </a:r>
          </a:p>
          <a:p>
            <a:r>
              <a:rPr lang="en-US" sz="2200" dirty="0"/>
              <a:t>It turns out that + is associative. (A+B)+C = A+(B+C). So, A + B + C can be written without ambiguity.</a:t>
            </a:r>
          </a:p>
          <a:p>
            <a:r>
              <a:rPr lang="en-US" sz="2200" dirty="0"/>
              <a:t>That’s addition, for multiplication: </a:t>
            </a:r>
            <a:r>
              <a:rPr lang="en-US" sz="2200" dirty="0" err="1"/>
              <a:t>kP</a:t>
            </a:r>
            <a:r>
              <a:rPr lang="en-US" sz="2200" dirty="0"/>
              <a:t> = P + P + P + … + P (k times).</a:t>
            </a:r>
          </a:p>
        </p:txBody>
      </p:sp>
    </p:spTree>
    <p:extLst>
      <p:ext uri="{BB962C8B-B14F-4D97-AF65-F5344CB8AC3E}">
        <p14:creationId xmlns:p14="http://schemas.microsoft.com/office/powerpoint/2010/main" val="39845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147CA-B4C7-4148-BE6F-CC74AAC77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8" y="34815"/>
            <a:ext cx="6646459" cy="6668614"/>
          </a:xfrm>
        </p:spPr>
      </p:pic>
    </p:spTree>
    <p:extLst>
      <p:ext uri="{BB962C8B-B14F-4D97-AF65-F5344CB8AC3E}">
        <p14:creationId xmlns:p14="http://schemas.microsoft.com/office/powerpoint/2010/main" val="3870511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9C16-1E0B-4FCC-A646-B4560DD6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60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Private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558-887A-4E97-8A2C-04587AC6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99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private key is a random number between 1 and 1.1578 * 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77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slightly less than 2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256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(For comparison, the visible universe is estimated to contain 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atoms)</a:t>
            </a:r>
          </a:p>
          <a:p>
            <a:r>
              <a:rPr lang="en-US" dirty="0"/>
              <a:t>In the Bitcoin Core client, </a:t>
            </a:r>
            <a:r>
              <a:rPr lang="en-US" dirty="0" err="1"/>
              <a:t>getnewaddress</a:t>
            </a:r>
            <a:r>
              <a:rPr lang="en-US" dirty="0"/>
              <a:t> produces a private key, and shows the public key. </a:t>
            </a:r>
          </a:p>
          <a:p>
            <a:pPr lvl="1"/>
            <a:r>
              <a:rPr lang="en-US" dirty="0"/>
              <a:t>$bitcoin-cli </a:t>
            </a:r>
            <a:r>
              <a:rPr lang="en-US" dirty="0" err="1"/>
              <a:t>getnewaddress</a:t>
            </a:r>
            <a:endParaRPr lang="en-US" dirty="0"/>
          </a:p>
          <a:p>
            <a:r>
              <a:rPr lang="en-US" dirty="0"/>
              <a:t>To expose the private key, use </a:t>
            </a:r>
            <a:r>
              <a:rPr lang="en-US" dirty="0" err="1"/>
              <a:t>dumpprivkey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shows the private key in a Base58 checksum-encoded format called the </a:t>
            </a:r>
            <a:r>
              <a:rPr lang="en-US" i="1" dirty="0"/>
              <a:t>Wallet Import Format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$bitcoin-cli </a:t>
            </a:r>
            <a:r>
              <a:rPr lang="en-US" dirty="0" err="1"/>
              <a:t>dumpprivkey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2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8DF8-4CA6-4C71-BF01-FDC05BEB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85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Public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F05-EAC0-4C0C-BC56-3648D1E5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4663"/>
          </a:xfrm>
        </p:spPr>
        <p:txBody>
          <a:bodyPr>
            <a:normAutofit/>
          </a:bodyPr>
          <a:lstStyle/>
          <a:p>
            <a:r>
              <a:rPr lang="en-US" dirty="0"/>
              <a:t>The private key is multiplied by a predetermined point on the elliptic curve called the generator point</a:t>
            </a:r>
          </a:p>
          <a:p>
            <a:pPr lvl="1"/>
            <a:r>
              <a:rPr lang="en-US" dirty="0"/>
              <a:t>Note: The generator point is always the same for all bitcoin users </a:t>
            </a:r>
          </a:p>
          <a:p>
            <a:r>
              <a:rPr lang="en-US" dirty="0"/>
              <a:t>This can be done very quickly with knowledge of a private key. For a party with only a public key, it will take much longer.</a:t>
            </a:r>
          </a:p>
          <a:p>
            <a:pPr lvl="1"/>
            <a:r>
              <a:rPr lang="en-US" dirty="0"/>
              <a:t>Note: The same private key multiplied by the generator point will always produce the same public key</a:t>
            </a:r>
          </a:p>
          <a:p>
            <a:r>
              <a:rPr lang="en-US" dirty="0"/>
              <a:t>The relationship between public key and private key is fixed, but can only be calculated in one direction (sometimes called “trapdoor”).</a:t>
            </a:r>
          </a:p>
        </p:txBody>
      </p:sp>
    </p:spTree>
    <p:extLst>
      <p:ext uri="{BB962C8B-B14F-4D97-AF65-F5344CB8AC3E}">
        <p14:creationId xmlns:p14="http://schemas.microsoft.com/office/powerpoint/2010/main" val="33279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CC3-E198-4821-B81C-E4A7B86B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Public Key Generation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D76D-E336-499C-9289-F4732185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4050"/>
            <a:ext cx="9905999" cy="4667249"/>
          </a:xfrm>
        </p:spPr>
        <p:txBody>
          <a:bodyPr>
            <a:normAutofit/>
          </a:bodyPr>
          <a:lstStyle/>
          <a:p>
            <a:r>
              <a:rPr lang="en-US" dirty="0"/>
              <a:t>From the private key, bitcoin client uses elliptic curve multiplication</a:t>
            </a:r>
          </a:p>
          <a:p>
            <a:pPr lvl="1"/>
            <a:r>
              <a:rPr lang="en-US" dirty="0"/>
              <a:t>One-way cryptographic function</a:t>
            </a:r>
          </a:p>
          <a:p>
            <a:r>
              <a:rPr lang="en-US" dirty="0"/>
              <a:t>Bitcoin uses the Secp256k1 curve</a:t>
            </a:r>
          </a:p>
          <a:p>
            <a:pPr lvl="1"/>
            <a:r>
              <a:rPr lang="en-US" dirty="0"/>
              <a:t>\[\begin{equation} {y^2 \mod p = (x^3 + 7) \mod p} \end{equation}\]</a:t>
            </a:r>
          </a:p>
          <a:p>
            <a:pPr lvl="1"/>
            <a:r>
              <a:rPr lang="en-US" dirty="0"/>
              <a:t>Where p = 2</a:t>
            </a:r>
            <a:r>
              <a:rPr lang="en-US" baseline="30000" dirty="0"/>
              <a:t>256</a:t>
            </a:r>
            <a:r>
              <a:rPr lang="en-US" dirty="0"/>
              <a:t> – 2</a:t>
            </a:r>
            <a:r>
              <a:rPr lang="en-US" baseline="30000" dirty="0"/>
              <a:t>32</a:t>
            </a:r>
            <a:r>
              <a:rPr lang="en-US" dirty="0"/>
              <a:t> – 2</a:t>
            </a:r>
            <a:r>
              <a:rPr lang="en-US" baseline="30000" dirty="0"/>
              <a:t>9</a:t>
            </a:r>
            <a:r>
              <a:rPr lang="en-US" dirty="0"/>
              <a:t> – 2</a:t>
            </a:r>
            <a:r>
              <a:rPr lang="en-US" baseline="30000" dirty="0"/>
              <a:t>8</a:t>
            </a:r>
            <a:r>
              <a:rPr lang="en-US" dirty="0"/>
              <a:t> – 2</a:t>
            </a:r>
            <a:r>
              <a:rPr lang="en-US" baseline="30000" dirty="0"/>
              <a:t>7</a:t>
            </a:r>
            <a:r>
              <a:rPr lang="en-US" dirty="0"/>
              <a:t> – 2</a:t>
            </a:r>
            <a:r>
              <a:rPr lang="en-US" baseline="30000" dirty="0"/>
              <a:t>6</a:t>
            </a:r>
            <a:r>
              <a:rPr lang="en-US" dirty="0"/>
              <a:t> – 2</a:t>
            </a:r>
            <a:r>
              <a:rPr lang="en-US" baseline="30000" dirty="0"/>
              <a:t>4</a:t>
            </a:r>
            <a:r>
              <a:rPr lang="en-US" dirty="0"/>
              <a:t> – 1</a:t>
            </a:r>
          </a:p>
          <a:p>
            <a:r>
              <a:rPr lang="en-US" dirty="0"/>
              <a:t>And Generates the public key via</a:t>
            </a:r>
          </a:p>
          <a:p>
            <a:pPr lvl="1"/>
            <a:r>
              <a:rPr lang="en-US" dirty="0"/>
              <a:t>\[\begin{equation} {K = k * G} \end{equation}\]</a:t>
            </a:r>
          </a:p>
          <a:p>
            <a:r>
              <a:rPr lang="en-US" dirty="0"/>
              <a:t>OpenSSL cryptographic library does elliptic curve math</a:t>
            </a:r>
          </a:p>
          <a:p>
            <a:pPr lvl="1"/>
            <a:r>
              <a:rPr lang="en-US" dirty="0"/>
              <a:t>Function: </a:t>
            </a:r>
            <a:r>
              <a:rPr lang="en-US" dirty="0" err="1"/>
              <a:t>EC_POINT_mul</a:t>
            </a:r>
            <a:r>
              <a:rPr lang="en-US" dirty="0"/>
              <a:t>() to derive public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C9A4-2C91-479F-B516-818A5723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Signing a Transaction Transmission (ECDSA)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5E67-0DA0-4A54-8FC0-9E434DFF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50"/>
            <a:ext cx="9905999" cy="4610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an address/keypair generated, you can send a transaction now.</a:t>
            </a:r>
          </a:p>
          <a:p>
            <a:r>
              <a:rPr lang="en-US" dirty="0"/>
              <a:t>Signature is generated with the private key and message. It can be verified against the public address</a:t>
            </a:r>
          </a:p>
          <a:p>
            <a:r>
              <a:rPr lang="en-US" dirty="0"/>
              <a:t>This creates a signature, which is included with the raw transaction message before it is sent to the network</a:t>
            </a:r>
          </a:p>
          <a:p>
            <a:r>
              <a:rPr lang="en-US" dirty="0"/>
              <a:t>The signature changes based on the contents of the message</a:t>
            </a:r>
          </a:p>
          <a:p>
            <a:r>
              <a:rPr lang="en-US" dirty="0"/>
              <a:t>Your signature and your address have your private key in common, but the private key cannot be guessed</a:t>
            </a:r>
          </a:p>
          <a:p>
            <a:r>
              <a:rPr lang="en-US" dirty="0"/>
              <a:t>It would require guessing correctly out of 2^256 possibilities.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56F-A979-4977-94DC-8658DED7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ECDSA Math: Signature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877-DC11-4BF6-8479-5DED7555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S</a:t>
            </a:r>
            <a:r>
              <a:rPr lang="pt-BR" dirty="0"/>
              <a:t> = </a:t>
            </a:r>
            <a:r>
              <a:rPr lang="pt-BR" i="1" dirty="0"/>
              <a:t>k</a:t>
            </a:r>
            <a:r>
              <a:rPr lang="pt-BR" baseline="30000" dirty="0"/>
              <a:t>-1</a:t>
            </a:r>
            <a:r>
              <a:rPr lang="pt-BR" dirty="0"/>
              <a:t> (</a:t>
            </a:r>
            <a:r>
              <a:rPr lang="pt-BR" i="1" dirty="0"/>
              <a:t>Hash</a:t>
            </a:r>
            <a:r>
              <a:rPr lang="pt-BR" dirty="0"/>
              <a:t>(</a:t>
            </a:r>
            <a:r>
              <a:rPr lang="pt-BR" i="1" dirty="0"/>
              <a:t>m</a:t>
            </a:r>
            <a:r>
              <a:rPr lang="pt-BR" dirty="0"/>
              <a:t>) + </a:t>
            </a:r>
            <a:r>
              <a:rPr lang="pt-BR" i="1" dirty="0"/>
              <a:t>dA</a:t>
            </a:r>
            <a:r>
              <a:rPr lang="pt-BR" dirty="0"/>
              <a:t> * </a:t>
            </a:r>
            <a:r>
              <a:rPr lang="pt-BR" i="1" dirty="0"/>
              <a:t>R</a:t>
            </a:r>
            <a:r>
              <a:rPr lang="pt-BR" dirty="0"/>
              <a:t>) </a:t>
            </a:r>
            <a:r>
              <a:rPr lang="pt-BR" i="1" dirty="0"/>
              <a:t>mod p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 is the ephemeral private key (</a:t>
            </a:r>
            <a:r>
              <a:rPr lang="en-US" u="sng" dirty="0"/>
              <a:t>must be random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 is the x coordinate of the ephemeral public key</a:t>
            </a:r>
          </a:p>
          <a:p>
            <a:pPr lvl="1"/>
            <a:r>
              <a:rPr lang="en-US" i="1" dirty="0" err="1"/>
              <a:t>dA</a:t>
            </a:r>
            <a:r>
              <a:rPr lang="en-US" dirty="0"/>
              <a:t> is the signing private key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 is the transaction data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 is the prime order of the elliptic curve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3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56F-A979-4977-94DC-8658DED7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ECDSA Math: Signature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877-DC11-4BF6-8479-5DED7555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</a:t>
            </a:r>
            <a:r>
              <a:rPr lang="en-US" dirty="0"/>
              <a:t> = </a:t>
            </a:r>
            <a:r>
              <a:rPr lang="en-US" i="1" dirty="0"/>
              <a:t>S</a:t>
            </a:r>
            <a:r>
              <a:rPr lang="en-US" baseline="30000" dirty="0"/>
              <a:t>-1</a:t>
            </a:r>
            <a:r>
              <a:rPr lang="en-US" dirty="0"/>
              <a:t> * </a:t>
            </a:r>
            <a:r>
              <a:rPr lang="en-US" i="1" dirty="0"/>
              <a:t>Hash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* </a:t>
            </a:r>
            <a:r>
              <a:rPr lang="en-US" i="1" dirty="0"/>
              <a:t>G</a:t>
            </a:r>
            <a:r>
              <a:rPr lang="en-US" dirty="0"/>
              <a:t> + </a:t>
            </a:r>
            <a:r>
              <a:rPr lang="en-US" i="1" dirty="0"/>
              <a:t>S</a:t>
            </a:r>
            <a:r>
              <a:rPr lang="en-US" baseline="30000" dirty="0"/>
              <a:t>-1</a:t>
            </a:r>
            <a:r>
              <a:rPr lang="en-US" dirty="0"/>
              <a:t> * </a:t>
            </a:r>
            <a:r>
              <a:rPr lang="en-US" i="1" dirty="0"/>
              <a:t>R</a:t>
            </a:r>
            <a:r>
              <a:rPr lang="en-US" dirty="0"/>
              <a:t> * </a:t>
            </a:r>
            <a:r>
              <a:rPr lang="en-US" i="1" dirty="0" err="1"/>
              <a:t>Qa</a:t>
            </a:r>
            <a:endParaRPr lang="en-US" i="1" dirty="0"/>
          </a:p>
          <a:p>
            <a:pPr lvl="1"/>
            <a:r>
              <a:rPr lang="en-US" i="1" dirty="0"/>
              <a:t>R</a:t>
            </a:r>
            <a:r>
              <a:rPr lang="en-US" dirty="0"/>
              <a:t> and </a:t>
            </a:r>
            <a:r>
              <a:rPr lang="en-US" i="1" dirty="0"/>
              <a:t>S</a:t>
            </a:r>
            <a:r>
              <a:rPr lang="en-US" dirty="0"/>
              <a:t> are the signature values</a:t>
            </a:r>
          </a:p>
          <a:p>
            <a:pPr lvl="1"/>
            <a:r>
              <a:rPr lang="en-US" i="1" dirty="0" err="1"/>
              <a:t>Qa</a:t>
            </a:r>
            <a:r>
              <a:rPr lang="en-US" dirty="0"/>
              <a:t> is Alice’s public key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 is the transaction data that was signed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 is the elliptic curve generator point</a:t>
            </a:r>
          </a:p>
          <a:p>
            <a:endParaRPr lang="en-US" dirty="0"/>
          </a:p>
          <a:p>
            <a:r>
              <a:rPr lang="en-US" dirty="0"/>
              <a:t>If the x-coordinate of calculated point P is equal to R, then the signature is valid.</a:t>
            </a:r>
          </a:p>
          <a:p>
            <a:r>
              <a:rPr lang="en-US" dirty="0"/>
              <a:t>Private key is never known or revealed.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56F-A979-4977-94DC-8658DED7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Bitcoin’s ECDSA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877-DC11-4BF6-8479-5DED7555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\(\(Sig = F_{sig}(F_{hash}(m), dA)\)\)</a:t>
            </a:r>
          </a:p>
          <a:p>
            <a:pPr lvl="1"/>
            <a:r>
              <a:rPr lang="en-US" i="1" dirty="0" err="1"/>
              <a:t>dA</a:t>
            </a:r>
            <a:r>
              <a:rPr lang="en-US" dirty="0"/>
              <a:t> is the signing private key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 is the transaction (or parts of it)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hash</a:t>
            </a:r>
            <a:r>
              <a:rPr lang="en-US" dirty="0"/>
              <a:t> is the hashing function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sig</a:t>
            </a:r>
            <a:r>
              <a:rPr lang="en-US" dirty="0"/>
              <a:t> is the signing algorithm</a:t>
            </a:r>
          </a:p>
          <a:p>
            <a:pPr lvl="1"/>
            <a:r>
              <a:rPr lang="en-US" i="1" dirty="0"/>
              <a:t>Sig</a:t>
            </a:r>
            <a:r>
              <a:rPr lang="en-US" dirty="0"/>
              <a:t> is the resulting signature</a:t>
            </a:r>
          </a:p>
        </p:txBody>
      </p:sp>
    </p:spTree>
    <p:extLst>
      <p:ext uri="{BB962C8B-B14F-4D97-AF65-F5344CB8AC3E}">
        <p14:creationId xmlns:p14="http://schemas.microsoft.com/office/powerpoint/2010/main" val="65630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232-8739-47A6-8363-1B2F0DDC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MouseBelt</a:t>
            </a:r>
            <a:r>
              <a:rPr lang="en-US" dirty="0"/>
              <a:t> &amp;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E8CB-F859-4AD3-8D7D-6336AAB5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on technology at </a:t>
            </a:r>
            <a:r>
              <a:rPr lang="en-US" dirty="0" err="1"/>
              <a:t>MouseBelt</a:t>
            </a:r>
            <a:endParaRPr lang="en-US" dirty="0"/>
          </a:p>
          <a:p>
            <a:r>
              <a:rPr lang="en-US" dirty="0" err="1"/>
              <a:t>MouseBelt</a:t>
            </a:r>
            <a:r>
              <a:rPr lang="en-US" dirty="0"/>
              <a:t> is a blockchain focused accelerator – trying to get actual usage and businesses built on the blockchain</a:t>
            </a:r>
          </a:p>
          <a:p>
            <a:r>
              <a:rPr lang="en-US" dirty="0"/>
              <a:t>University program is our way to promote blockchain in education</a:t>
            </a:r>
          </a:p>
          <a:p>
            <a:r>
              <a:rPr lang="en-US" dirty="0" err="1"/>
              <a:t>Mousebelt.university</a:t>
            </a:r>
            <a:r>
              <a:rPr lang="en-US" dirty="0"/>
              <a:t> forum is a good place to start conversations, discuss anything in the class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2"/>
              </a:rPr>
              <a:t>galen@mousebelt.com</a:t>
            </a:r>
            <a:r>
              <a:rPr lang="en-US" dirty="0"/>
              <a:t> if you need anything specific</a:t>
            </a:r>
          </a:p>
        </p:txBody>
      </p:sp>
    </p:spTree>
    <p:extLst>
      <p:ext uri="{BB962C8B-B14F-4D97-AF65-F5344CB8AC3E}">
        <p14:creationId xmlns:p14="http://schemas.microsoft.com/office/powerpoint/2010/main" val="2984078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CA24-C0B5-4D87-92C2-011C79FD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FC76-BC3E-4C4A-BC57-49CF9FE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we can securely and verifiably send money from one party to another, we can’t preserve a history of the blockchain yet</a:t>
            </a:r>
          </a:p>
          <a:p>
            <a:r>
              <a:rPr lang="en-US" dirty="0"/>
              <a:t>To do this, we need a way to summarize previous data securely</a:t>
            </a:r>
          </a:p>
          <a:p>
            <a:r>
              <a:rPr lang="en-US" dirty="0"/>
              <a:t>We can use a cryptographic hash function – we need it to map some input data to a unique output or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5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332E-E55D-46D6-95A3-298DA308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1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Cryptographic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6DBF-5A61-4E85-9BD5-25E254BE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743449"/>
          </a:xfrm>
        </p:spPr>
        <p:txBody>
          <a:bodyPr>
            <a:normAutofit/>
          </a:bodyPr>
          <a:lstStyle/>
          <a:p>
            <a:r>
              <a:rPr lang="en-US" dirty="0"/>
              <a:t>One-way deterministic function</a:t>
            </a:r>
          </a:p>
          <a:p>
            <a:r>
              <a:rPr lang="en-US" dirty="0"/>
              <a:t>Hundreds of Hashing functions exist</a:t>
            </a:r>
          </a:p>
          <a:p>
            <a:pPr lvl="1"/>
            <a:r>
              <a:rPr lang="en-US" dirty="0"/>
              <a:t>Bitcoin uses SHA256 and RIPEMD160</a:t>
            </a:r>
          </a:p>
          <a:p>
            <a:r>
              <a:rPr lang="en-US" dirty="0"/>
              <a:t>Essentially transforms a message into another “hash” or “digest” with a prespecified number of characters</a:t>
            </a:r>
          </a:p>
          <a:p>
            <a:pPr lvl="1"/>
            <a:r>
              <a:rPr lang="en-US" dirty="0"/>
              <a:t>The Hash appears random, but isn’t</a:t>
            </a:r>
          </a:p>
          <a:p>
            <a:pPr lvl="1"/>
            <a:r>
              <a:rPr lang="en-US" dirty="0"/>
              <a:t>If you change one character in the message, the hash changes completely</a:t>
            </a:r>
          </a:p>
          <a:p>
            <a:r>
              <a:rPr lang="en-US" dirty="0"/>
              <a:t>Can be implemented simply enough in many different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BEAB-CA5C-4420-99AC-AB637A00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Sha256 – Secure hashing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D85E-6755-4A24-81AC-0A0133F4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with a 32-bit word size</a:t>
            </a:r>
          </a:p>
          <a:p>
            <a:r>
              <a:rPr lang="en-US" dirty="0"/>
              <a:t>Widely used – a standard for hashing</a:t>
            </a:r>
          </a:p>
          <a:p>
            <a:r>
              <a:rPr lang="en-US" dirty="0"/>
              <a:t>Created by NSA in 2002</a:t>
            </a:r>
          </a:p>
          <a:p>
            <a:r>
              <a:rPr lang="en-US" dirty="0"/>
              <a:t>Used in bitcoin’s proof of work, most block/transaction hashes</a:t>
            </a:r>
          </a:p>
        </p:txBody>
      </p:sp>
    </p:spTree>
    <p:extLst>
      <p:ext uri="{BB962C8B-B14F-4D97-AF65-F5344CB8AC3E}">
        <p14:creationId xmlns:p14="http://schemas.microsoft.com/office/powerpoint/2010/main" val="2777013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6975C-8EFE-4D49-AE5C-F482C024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5" y="192291"/>
            <a:ext cx="8241110" cy="64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8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13553-4885-4014-810E-64CFAC34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35" y="158316"/>
            <a:ext cx="5503929" cy="65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6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0DF-FDC2-4C74-A10D-66FEBAD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724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Bitcoin Address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DBDB-C072-485A-B7EA-D872BA7A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850"/>
            <a:ext cx="9905999" cy="4391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Almost always encoded as Base58Check</a:t>
            </a:r>
          </a:p>
          <a:p>
            <a:pPr lvl="1"/>
            <a:r>
              <a:rPr lang="en-US" dirty="0"/>
              <a:t>(Base58 number system and a checksum for readability)</a:t>
            </a:r>
          </a:p>
          <a:p>
            <a:r>
              <a:rPr lang="en-US" dirty="0"/>
              <a:t>Offers a balance between compact representation, readability, and error detection and prevention.</a:t>
            </a:r>
          </a:p>
          <a:p>
            <a:r>
              <a:rPr lang="en-US" dirty="0"/>
              <a:t>More readable than Base64</a:t>
            </a:r>
          </a:p>
          <a:p>
            <a:r>
              <a:rPr lang="en-US" dirty="0"/>
              <a:t>Upper and Lowercase letters and numbers</a:t>
            </a:r>
          </a:p>
          <a:p>
            <a:pPr lvl="1"/>
            <a:r>
              <a:rPr lang="en-US" dirty="0"/>
              <a:t>Omits 0, O, l, and I</a:t>
            </a:r>
          </a:p>
          <a:p>
            <a:r>
              <a:rPr lang="en-US" dirty="0"/>
              <a:t>Extra bytes are used as prefix and checksum</a:t>
            </a:r>
          </a:p>
          <a:p>
            <a:pPr lvl="1"/>
            <a:r>
              <a:rPr lang="en-US" dirty="0"/>
              <a:t>Prefix also called “Version Byte”</a:t>
            </a:r>
          </a:p>
          <a:p>
            <a:pPr lvl="2"/>
            <a:r>
              <a:rPr lang="en-US" dirty="0"/>
              <a:t>Enables easy identification of type of data being encoded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58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39E6A-1B14-4CAF-83B3-BC33C3E6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43" y="181853"/>
            <a:ext cx="7887113" cy="64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5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801B-C2C7-4E62-B708-8E2211BF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–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65E3-15C9-4BE4-890E-4DD6B285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take a hash of a public key for an address</a:t>
            </a:r>
          </a:p>
          <a:p>
            <a:r>
              <a:rPr lang="en-US" dirty="0"/>
              <a:t>Used to summarize a transaction in a block (“Merkle Tree”)</a:t>
            </a:r>
          </a:p>
          <a:p>
            <a:r>
              <a:rPr lang="en-US" dirty="0"/>
              <a:t>Used to summarize a previous block</a:t>
            </a:r>
          </a:p>
        </p:txBody>
      </p:sp>
    </p:spTree>
    <p:extLst>
      <p:ext uri="{BB962C8B-B14F-4D97-AF65-F5344CB8AC3E}">
        <p14:creationId xmlns:p14="http://schemas.microsoft.com/office/powerpoint/2010/main" val="2502098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6E0F1-0A59-4429-A85B-795DC0F1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" y="1303260"/>
            <a:ext cx="11041617" cy="42514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5EF192-09B1-451E-8733-52BE32014692}"/>
              </a:ext>
            </a:extLst>
          </p:cNvPr>
          <p:cNvSpPr txBox="1"/>
          <p:nvPr/>
        </p:nvSpPr>
        <p:spPr>
          <a:xfrm>
            <a:off x="1959429" y="384720"/>
            <a:ext cx="871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Merkle Tree</a:t>
            </a:r>
          </a:p>
        </p:txBody>
      </p:sp>
    </p:spTree>
    <p:extLst>
      <p:ext uri="{BB962C8B-B14F-4D97-AF65-F5344CB8AC3E}">
        <p14:creationId xmlns:p14="http://schemas.microsoft.com/office/powerpoint/2010/main" val="4113078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D91B-2C2F-4F80-B379-DD15E997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Merkle Tree Efficiency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9E7427-773D-4BD1-83DE-4D9243B34B5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667409"/>
          <a:ext cx="9906001" cy="26455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70424">
                  <a:extLst>
                    <a:ext uri="{9D8B030D-6E8A-4147-A177-3AD203B41FA5}">
                      <a16:colId xmlns:a16="http://schemas.microsoft.com/office/drawing/2014/main" val="642476945"/>
                    </a:ext>
                  </a:extLst>
                </a:gridCol>
                <a:gridCol w="2961211">
                  <a:extLst>
                    <a:ext uri="{9D8B030D-6E8A-4147-A177-3AD203B41FA5}">
                      <a16:colId xmlns:a16="http://schemas.microsoft.com/office/drawing/2014/main" val="2733372814"/>
                    </a:ext>
                  </a:extLst>
                </a:gridCol>
                <a:gridCol w="1837183">
                  <a:extLst>
                    <a:ext uri="{9D8B030D-6E8A-4147-A177-3AD203B41FA5}">
                      <a16:colId xmlns:a16="http://schemas.microsoft.com/office/drawing/2014/main" val="1399718132"/>
                    </a:ext>
                  </a:extLst>
                </a:gridCol>
                <a:gridCol w="1837183">
                  <a:extLst>
                    <a:ext uri="{9D8B030D-6E8A-4147-A177-3AD203B41FA5}">
                      <a16:colId xmlns:a16="http://schemas.microsoft.com/office/drawing/2014/main" val="3082799943"/>
                    </a:ext>
                  </a:extLst>
                </a:gridCol>
              </a:tblGrid>
              <a:tr h="818536">
                <a:tc>
                  <a:txBody>
                    <a:bodyPr/>
                    <a:lstStyle/>
                    <a:p>
                      <a:r>
                        <a:rPr lang="en-US" sz="2400"/>
                        <a:t>Number of Transactions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Approx. Size of Block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Path Size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Path size</a:t>
                      </a:r>
                    </a:p>
                  </a:txBody>
                  <a:tcPr marL="63902" marR="63902" marT="33917" marB="33917"/>
                </a:tc>
                <a:extLst>
                  <a:ext uri="{0D108BD9-81ED-4DB2-BD59-A6C34878D82A}">
                    <a16:rowId xmlns:a16="http://schemas.microsoft.com/office/drawing/2014/main" val="3952058246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r>
                        <a:rPr lang="en-US" sz="2400"/>
                        <a:t>16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 kilobytes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 hashes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128 bytes</a:t>
                      </a:r>
                    </a:p>
                  </a:txBody>
                  <a:tcPr marL="63902" marR="63902" marT="33917" marB="33917"/>
                </a:tc>
                <a:extLst>
                  <a:ext uri="{0D108BD9-81ED-4DB2-BD59-A6C34878D82A}">
                    <a16:rowId xmlns:a16="http://schemas.microsoft.com/office/drawing/2014/main" val="2704623070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r>
                        <a:rPr lang="en-US" sz="2400"/>
                        <a:t>512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128 kilobytes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 hashes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288 bytes</a:t>
                      </a:r>
                    </a:p>
                  </a:txBody>
                  <a:tcPr marL="63902" marR="63902" marT="33917" marB="33917"/>
                </a:tc>
                <a:extLst>
                  <a:ext uri="{0D108BD9-81ED-4DB2-BD59-A6C34878D82A}">
                    <a16:rowId xmlns:a16="http://schemas.microsoft.com/office/drawing/2014/main" val="79281801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r>
                        <a:rPr lang="en-US" sz="2400"/>
                        <a:t>2048 transactions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512 kilobytes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 hashes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352 bytes</a:t>
                      </a:r>
                    </a:p>
                  </a:txBody>
                  <a:tcPr marL="63902" marR="63902" marT="33917" marB="33917"/>
                </a:tc>
                <a:extLst>
                  <a:ext uri="{0D108BD9-81ED-4DB2-BD59-A6C34878D82A}">
                    <a16:rowId xmlns:a16="http://schemas.microsoft.com/office/drawing/2014/main" val="2601778908"/>
                  </a:ext>
                </a:extLst>
              </a:tr>
              <a:tr h="456752">
                <a:tc>
                  <a:txBody>
                    <a:bodyPr/>
                    <a:lstStyle/>
                    <a:p>
                      <a:r>
                        <a:rPr lang="en-US" sz="2400"/>
                        <a:t>65,535 transactions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16 megabytes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16 hashes</a:t>
                      </a:r>
                    </a:p>
                  </a:txBody>
                  <a:tcPr marL="63902" marR="63902" marT="33917" marB="3391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512 bytes</a:t>
                      </a:r>
                    </a:p>
                  </a:txBody>
                  <a:tcPr marL="63902" marR="63902" marT="33917" marB="33917"/>
                </a:tc>
                <a:extLst>
                  <a:ext uri="{0D108BD9-81ED-4DB2-BD59-A6C34878D82A}">
                    <a16:rowId xmlns:a16="http://schemas.microsoft.com/office/drawing/2014/main" val="280352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6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3C1-6A0B-4CA8-A313-0A3A156D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51C-9350-4AA1-956E-DD14137B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recommended to have some programming experience (Either JS/Python are both good to know if you want to follow common sample libraries, but any background works)</a:t>
            </a:r>
          </a:p>
          <a:p>
            <a:r>
              <a:rPr lang="en-US" dirty="0"/>
              <a:t>Some data structures (</a:t>
            </a:r>
            <a:r>
              <a:rPr lang="en-US" dirty="0" err="1"/>
              <a:t>hashmaps</a:t>
            </a:r>
            <a:r>
              <a:rPr lang="en-US" dirty="0"/>
              <a:t>/linked lists)</a:t>
            </a:r>
          </a:p>
          <a:p>
            <a:r>
              <a:rPr lang="en-US" dirty="0"/>
              <a:t>Basic knowledge about cryptography and digital signatures is nice, but we will cover it</a:t>
            </a:r>
          </a:p>
        </p:txBody>
      </p:sp>
    </p:spTree>
    <p:extLst>
      <p:ext uri="{BB962C8B-B14F-4D97-AF65-F5344CB8AC3E}">
        <p14:creationId xmlns:p14="http://schemas.microsoft.com/office/powerpoint/2010/main" val="3600566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F1C-0034-4809-9EF2-5D3E6E8E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2E9B-7218-44EA-B1EA-565E2C71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in the list keeps a pointer to the data before it (sometime after it too, if it is doubly linked)</a:t>
            </a:r>
          </a:p>
          <a:p>
            <a:r>
              <a:rPr lang="en-US" dirty="0"/>
              <a:t>Adding new items can be done in O(1) time</a:t>
            </a:r>
          </a:p>
          <a:p>
            <a:r>
              <a:rPr lang="en-US" dirty="0"/>
              <a:t>Finding an item can be done in O(n) time</a:t>
            </a:r>
          </a:p>
        </p:txBody>
      </p:sp>
    </p:spTree>
    <p:extLst>
      <p:ext uri="{BB962C8B-B14F-4D97-AF65-F5344CB8AC3E}">
        <p14:creationId xmlns:p14="http://schemas.microsoft.com/office/powerpoint/2010/main" val="1530629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78" name="Rectangle 11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11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linked list">
            <a:extLst>
              <a:ext uri="{FF2B5EF4-FFF2-40B4-BE49-F238E27FC236}">
                <a16:creationId xmlns:a16="http://schemas.microsoft.com/office/drawing/2014/main" id="{657F1E3B-87E6-4546-B3F1-495219C8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1" y="643467"/>
            <a:ext cx="107184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89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6808-E616-4786-A9FC-9DD78139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9533-6F44-4362-8A87-010C2816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is represented by a hash of its contents</a:t>
            </a:r>
          </a:p>
          <a:p>
            <a:r>
              <a:rPr lang="en-US" dirty="0"/>
              <a:t>Lookup of the item is done in O(1) time, then accounts for multiple items mapping to the same hash and colliding</a:t>
            </a:r>
          </a:p>
        </p:txBody>
      </p:sp>
    </p:spTree>
    <p:extLst>
      <p:ext uri="{BB962C8B-B14F-4D97-AF65-F5344CB8AC3E}">
        <p14:creationId xmlns:p14="http://schemas.microsoft.com/office/powerpoint/2010/main" val="26784227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hashmap">
            <a:extLst>
              <a:ext uri="{FF2B5EF4-FFF2-40B4-BE49-F238E27FC236}">
                <a16:creationId xmlns:a16="http://schemas.microsoft.com/office/drawing/2014/main" id="{D59A7FA4-9122-4817-B3BE-2882216F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22" y="643467"/>
            <a:ext cx="840915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8267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03D2C7-1D5D-457F-973E-69F90ADC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Bloom Filters</a:t>
            </a:r>
          </a:p>
        </p:txBody>
      </p: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mage result for bloom filter">
            <a:extLst>
              <a:ext uri="{FF2B5EF4-FFF2-40B4-BE49-F238E27FC236}">
                <a16:creationId xmlns:a16="http://schemas.microsoft.com/office/drawing/2014/main" id="{D8AAD456-90AC-422C-BCFE-C1ECACE4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39" y="951493"/>
            <a:ext cx="8265261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83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E5-89CC-4FB5-82C5-1F3F4F0C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28FA-269C-4E3C-A770-92E315F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</a:t>
            </a:r>
            <a:r>
              <a:rPr lang="en-US" dirty="0" err="1"/>
              <a:t>hashmap</a:t>
            </a:r>
            <a:r>
              <a:rPr lang="en-US" dirty="0"/>
              <a:t>, but with a constrained amount of space – collisions will occur</a:t>
            </a:r>
          </a:p>
          <a:p>
            <a:r>
              <a:rPr lang="en-US" dirty="0"/>
              <a:t>Good to determine if something might exist, or if something definitely doesn’t exist</a:t>
            </a:r>
          </a:p>
          <a:p>
            <a:r>
              <a:rPr lang="en-US" dirty="0"/>
              <a:t>Will be used in certain types of wallets/SPV in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847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75CC-B4E8-44A0-8E85-148A661A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Systems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47F68D8-53E1-4D9F-98C4-0108E1F6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21ED-C4AD-4B60-B3FA-6615A212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a distributed system?</a:t>
            </a:r>
          </a:p>
        </p:txBody>
      </p:sp>
    </p:spTree>
    <p:extLst>
      <p:ext uri="{BB962C8B-B14F-4D97-AF65-F5344CB8AC3E}">
        <p14:creationId xmlns:p14="http://schemas.microsoft.com/office/powerpoint/2010/main" val="3647389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75CC-B4E8-44A0-8E85-148A661A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Systems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47F68D8-53E1-4D9F-98C4-0108E1F6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21ED-C4AD-4B60-B3FA-6615A212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distributed system is a system where multiple concurrent, autonomous components interact over a  network</a:t>
            </a:r>
          </a:p>
        </p:txBody>
      </p:sp>
    </p:spTree>
    <p:extLst>
      <p:ext uri="{BB962C8B-B14F-4D97-AF65-F5344CB8AC3E}">
        <p14:creationId xmlns:p14="http://schemas.microsoft.com/office/powerpoint/2010/main" val="2728582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ED2-15A4-409F-B7DC-101A36B4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3064-A4B5-4C52-9110-037C5733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autonomous, concurrent computers</a:t>
            </a:r>
          </a:p>
          <a:p>
            <a:r>
              <a:rPr lang="en-US" dirty="0"/>
              <a:t>Connected using a communication network</a:t>
            </a:r>
          </a:p>
          <a:p>
            <a:r>
              <a:rPr lang="en-US" dirty="0"/>
              <a:t>No global clock</a:t>
            </a:r>
          </a:p>
          <a:p>
            <a:r>
              <a:rPr lang="en-US" dirty="0"/>
              <a:t>Appears to users as a single system</a:t>
            </a:r>
          </a:p>
        </p:txBody>
      </p:sp>
    </p:spTree>
    <p:extLst>
      <p:ext uri="{BB962C8B-B14F-4D97-AF65-F5344CB8AC3E}">
        <p14:creationId xmlns:p14="http://schemas.microsoft.com/office/powerpoint/2010/main" val="2422184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CB38-0EA5-4F65-A34B-524E794E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54F9-509D-4508-BE81-D57F8297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/ Intranets – Data passes through a bunch of different parties</a:t>
            </a:r>
          </a:p>
          <a:p>
            <a:pPr lvl="1"/>
            <a:r>
              <a:rPr lang="en-US" dirty="0"/>
              <a:t>Sometimes it can pass between countries, for some users, via satellite</a:t>
            </a:r>
          </a:p>
          <a:p>
            <a:pPr lvl="1"/>
            <a:r>
              <a:rPr lang="en-US" dirty="0"/>
              <a:t>No single authority over what content is in what state</a:t>
            </a:r>
          </a:p>
          <a:p>
            <a:pPr lvl="1"/>
            <a:r>
              <a:rPr lang="en-US" dirty="0"/>
              <a:t>ISPs, DNS, VPNs, CDNs</a:t>
            </a:r>
          </a:p>
          <a:p>
            <a:r>
              <a:rPr lang="en-US" dirty="0"/>
              <a:t>Distributed Databases</a:t>
            </a:r>
          </a:p>
          <a:p>
            <a:r>
              <a:rPr lang="en-US" dirty="0"/>
              <a:t>Blockchains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A76ACB-6C3E-448D-B61A-6CAE7B42DD60}"/>
              </a:ext>
            </a:extLst>
          </p:cNvPr>
          <p:cNvSpPr/>
          <p:nvPr/>
        </p:nvSpPr>
        <p:spPr>
          <a:xfrm>
            <a:off x="5472615" y="2251445"/>
            <a:ext cx="1246770" cy="124677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Key">
            <a:extLst>
              <a:ext uri="{FF2B5EF4-FFF2-40B4-BE49-F238E27FC236}">
                <a16:creationId xmlns:a16="http://schemas.microsoft.com/office/drawing/2014/main" id="{CE73DEFB-82BC-4A5B-BFF1-E6B5C5F1456E}"/>
              </a:ext>
            </a:extLst>
          </p:cNvPr>
          <p:cNvSpPr/>
          <p:nvPr/>
        </p:nvSpPr>
        <p:spPr>
          <a:xfrm>
            <a:off x="5738320" y="2517150"/>
            <a:ext cx="715360" cy="7153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6F8585-2CB9-4259-A310-467799D3B9CF}"/>
              </a:ext>
            </a:extLst>
          </p:cNvPr>
          <p:cNvGrpSpPr/>
          <p:nvPr/>
        </p:nvGrpSpPr>
        <p:grpSpPr>
          <a:xfrm>
            <a:off x="5074057" y="3886554"/>
            <a:ext cx="2043886" cy="720000"/>
            <a:chOff x="2579460" y="2119801"/>
            <a:chExt cx="2043886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781682-F9CB-4693-A369-9B4203D47A40}"/>
                </a:ext>
              </a:extLst>
            </p:cNvPr>
            <p:cNvSpPr/>
            <p:nvPr/>
          </p:nvSpPr>
          <p:spPr>
            <a:xfrm>
              <a:off x="2579460" y="2119801"/>
              <a:ext cx="204388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9305B-FC65-41A4-A878-F94047EC0315}"/>
                </a:ext>
              </a:extLst>
            </p:cNvPr>
            <p:cNvSpPr txBox="1"/>
            <p:nvPr/>
          </p:nvSpPr>
          <p:spPr>
            <a:xfrm>
              <a:off x="2579460" y="2119801"/>
              <a:ext cx="204388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Intro to Blockchains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7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78E-2AC8-44AD-8552-0A33A1DC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A8EA9D26-8516-45D2-9D1E-749455545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7F8E-107F-47FD-B1AC-CF561A7E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Availability = uptime / (uptime + downtime)</a:t>
            </a:r>
          </a:p>
          <a:p>
            <a:pPr marL="0" indent="0">
              <a:buNone/>
            </a:pPr>
            <a:r>
              <a:rPr lang="en-US" dirty="0"/>
              <a:t>Fault Tolerance  = ability of a system to behave well when faults occur</a:t>
            </a:r>
          </a:p>
        </p:txBody>
      </p:sp>
    </p:spTree>
    <p:extLst>
      <p:ext uri="{BB962C8B-B14F-4D97-AF65-F5344CB8AC3E}">
        <p14:creationId xmlns:p14="http://schemas.microsoft.com/office/powerpoint/2010/main" val="3020693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1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102" name="Rectangle 11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11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artition and replicate">
            <a:extLst>
              <a:ext uri="{FF2B5EF4-FFF2-40B4-BE49-F238E27FC236}">
                <a16:creationId xmlns:a16="http://schemas.microsoft.com/office/drawing/2014/main" id="{FCE4B97D-DDF3-4FB4-9946-6879A0EA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26" y="643467"/>
            <a:ext cx="520454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76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47C-CA47-4869-BC64-E33C7131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2E78-0734-459B-B051-07EACB46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all data is replicated across all nodes (unless it is partitioned into a “shard”)</a:t>
            </a:r>
          </a:p>
          <a:p>
            <a:r>
              <a:rPr lang="en-US" dirty="0"/>
              <a:t>Bitcoin, Ethereum won’t see performance increases by increasing the number of nodes</a:t>
            </a:r>
          </a:p>
          <a:p>
            <a:r>
              <a:rPr lang="en-US" dirty="0"/>
              <a:t>Biggest problem is nodes relaying incorrect/unreliable data, out of self interest or another error (Byzantine Fault)</a:t>
            </a:r>
          </a:p>
        </p:txBody>
      </p:sp>
    </p:spTree>
    <p:extLst>
      <p:ext uri="{BB962C8B-B14F-4D97-AF65-F5344CB8AC3E}">
        <p14:creationId xmlns:p14="http://schemas.microsoft.com/office/powerpoint/2010/main" val="2690757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1795-F909-4556-886F-72EA9EF9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2F00-643B-468D-8F58-E2BF0A4A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are a commander of the Byzantine empire, in an army surrounding a city</a:t>
            </a:r>
          </a:p>
          <a:p>
            <a:r>
              <a:rPr lang="en-US" dirty="0"/>
              <a:t>You can attack, but unless everyone attacks at once, it will fail</a:t>
            </a:r>
          </a:p>
          <a:p>
            <a:r>
              <a:rPr lang="en-US" dirty="0"/>
              <a:t>Some of your messengers are spies, so when you give the order to attack, they might tell your fellow commanders to retreat</a:t>
            </a:r>
          </a:p>
          <a:p>
            <a:r>
              <a:rPr lang="en-US" dirty="0"/>
              <a:t>How do you make sure you conquer the city?</a:t>
            </a:r>
          </a:p>
        </p:txBody>
      </p:sp>
    </p:spTree>
    <p:extLst>
      <p:ext uri="{BB962C8B-B14F-4D97-AF65-F5344CB8AC3E}">
        <p14:creationId xmlns:p14="http://schemas.microsoft.com/office/powerpoint/2010/main" val="82444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2CE-063D-412E-B885-9742C2DE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Solutions To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29A5-F857-443E-8BF1-DFD1D02B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cryptocurrencies have their own solutions to this problem</a:t>
            </a:r>
          </a:p>
          <a:p>
            <a:r>
              <a:rPr lang="en-US" dirty="0"/>
              <a:t>Bitcoin uses a system of economic incentives and probability from </a:t>
            </a:r>
            <a:r>
              <a:rPr lang="en-US" dirty="0" err="1"/>
              <a:t>hashcash</a:t>
            </a:r>
            <a:r>
              <a:rPr lang="en-US" dirty="0"/>
              <a:t> to combat it</a:t>
            </a:r>
          </a:p>
          <a:p>
            <a:pPr lvl="1"/>
            <a:r>
              <a:rPr lang="en-US" dirty="0"/>
              <a:t>Vulnerable to network partitions</a:t>
            </a:r>
          </a:p>
          <a:p>
            <a:pPr lvl="1"/>
            <a:r>
              <a:rPr lang="en-US" dirty="0"/>
              <a:t>Vulnerable to over half of the parties on the network acting in coordination</a:t>
            </a:r>
          </a:p>
        </p:txBody>
      </p:sp>
    </p:spTree>
    <p:extLst>
      <p:ext uri="{BB962C8B-B14F-4D97-AF65-F5344CB8AC3E}">
        <p14:creationId xmlns:p14="http://schemas.microsoft.com/office/powerpoint/2010/main" val="1514423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800/0*SxksLCUp1eh_ZuJt.png">
            <a:extLst>
              <a:ext uri="{FF2B5EF4-FFF2-40B4-BE49-F238E27FC236}">
                <a16:creationId xmlns:a16="http://schemas.microsoft.com/office/drawing/2014/main" id="{1DD4090D-7CFF-466E-845F-4D232313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338"/>
            <a:ext cx="59055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27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ABB8EC-29AE-48E9-89DD-878F545B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Cap / Brewer’s Theorem</a:t>
            </a:r>
          </a:p>
        </p:txBody>
      </p:sp>
      <p:sp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https://cdn-images-1.medium.com/max/1600/1*WPnv_6sG9k4oG3S1A09MDA.jpeg">
            <a:extLst>
              <a:ext uri="{FF2B5EF4-FFF2-40B4-BE49-F238E27FC236}">
                <a16:creationId xmlns:a16="http://schemas.microsoft.com/office/drawing/2014/main" id="{68A1B5C5-51E2-4C88-B714-9910E4E6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03" y="1136606"/>
            <a:ext cx="5830951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926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DAA-A72E-4D03-A94B-511F40ED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CAP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1C84-7606-43C1-92D3-B749850B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Consistency</a:t>
            </a:r>
            <a:r>
              <a:rPr lang="en-US" dirty="0"/>
              <a:t>: Every read receives the most recent write or an error</a:t>
            </a:r>
          </a:p>
          <a:p>
            <a:r>
              <a:rPr lang="en-US" b="1" dirty="0"/>
              <a:t>Availability</a:t>
            </a:r>
            <a:r>
              <a:rPr lang="en-US" dirty="0"/>
              <a:t>: Every request receives a (non-error) response – without the guarantee that it contains the most recent write</a:t>
            </a:r>
          </a:p>
          <a:p>
            <a:r>
              <a:rPr lang="en-US" b="1" dirty="0"/>
              <a:t>Partition tolerance</a:t>
            </a:r>
            <a:r>
              <a:rPr lang="en-US" dirty="0"/>
              <a:t>: The system continues to operate despite an arbitrary number of messages being dropped (or delayed) by the network between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649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4714-EA00-420C-BFDD-CA0C9187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or 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5D40-939B-4221-8015-0918E9A1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how transactions are processed on a particular client, you can have AP or CP behavior</a:t>
            </a:r>
          </a:p>
          <a:p>
            <a:r>
              <a:rPr lang="en-US" b="1" dirty="0"/>
              <a:t>AP</a:t>
            </a:r>
            <a:r>
              <a:rPr lang="en-US" dirty="0"/>
              <a:t> - Accept all transactions as true, once they come in (vulnerable to double spend)</a:t>
            </a:r>
          </a:p>
          <a:p>
            <a:r>
              <a:rPr lang="en-US" b="1" dirty="0"/>
              <a:t>CP</a:t>
            </a:r>
            <a:r>
              <a:rPr lang="en-US" dirty="0"/>
              <a:t> - Wait until a transaction becomes too difficult to reverse (too much effort to mine blocks past it)</a:t>
            </a:r>
          </a:p>
        </p:txBody>
      </p:sp>
    </p:spTree>
    <p:extLst>
      <p:ext uri="{BB962C8B-B14F-4D97-AF65-F5344CB8AC3E}">
        <p14:creationId xmlns:p14="http://schemas.microsoft.com/office/powerpoint/2010/main" val="11795712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1DF8129-0A60-45C9-A315-7A4A68DB6947}"/>
              </a:ext>
            </a:extLst>
          </p:cNvPr>
          <p:cNvSpPr/>
          <p:nvPr/>
        </p:nvSpPr>
        <p:spPr>
          <a:xfrm>
            <a:off x="5472615" y="2251445"/>
            <a:ext cx="1246770" cy="124677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Database">
            <a:extLst>
              <a:ext uri="{FF2B5EF4-FFF2-40B4-BE49-F238E27FC236}">
                <a16:creationId xmlns:a16="http://schemas.microsoft.com/office/drawing/2014/main" id="{F0DEDD8A-B365-412C-9D02-A10D5631BC80}"/>
              </a:ext>
            </a:extLst>
          </p:cNvPr>
          <p:cNvSpPr/>
          <p:nvPr/>
        </p:nvSpPr>
        <p:spPr>
          <a:xfrm>
            <a:off x="5738320" y="2517150"/>
            <a:ext cx="715360" cy="7153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002237-F31D-4464-B756-9B359B7F071F}"/>
              </a:ext>
            </a:extLst>
          </p:cNvPr>
          <p:cNvGrpSpPr/>
          <p:nvPr/>
        </p:nvGrpSpPr>
        <p:grpSpPr>
          <a:xfrm>
            <a:off x="5074057" y="3886554"/>
            <a:ext cx="2043886" cy="720000"/>
            <a:chOff x="7382594" y="2119801"/>
            <a:chExt cx="2043886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99C5B0-153C-422F-A050-14CFC2DDAE4C}"/>
                </a:ext>
              </a:extLst>
            </p:cNvPr>
            <p:cNvSpPr/>
            <p:nvPr/>
          </p:nvSpPr>
          <p:spPr>
            <a:xfrm>
              <a:off x="7382594" y="2119801"/>
              <a:ext cx="204388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13230B-FE6F-4606-8310-911D471F6678}"/>
                </a:ext>
              </a:extLst>
            </p:cNvPr>
            <p:cNvSpPr txBox="1"/>
            <p:nvPr/>
          </p:nvSpPr>
          <p:spPr>
            <a:xfrm>
              <a:off x="7382594" y="2119801"/>
              <a:ext cx="204388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Look into Bitcoin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67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F00-A866-4BC8-A162-866F5537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 (data 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C00D-1AEB-48BC-AD7E-4CC1DCFF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most basic definition we can give is how data is stored</a:t>
            </a:r>
          </a:p>
          <a:p>
            <a:pPr fontAlgn="base"/>
            <a:r>
              <a:rPr lang="en-US" dirty="0"/>
              <a:t>A simplistic definition - it is a set of linked blocks referencing the hash of previous data to avoid changes (sometimes called mutations, so you could refer to this as immutable)</a:t>
            </a:r>
          </a:p>
          <a:p>
            <a:pPr fontAlgn="base"/>
            <a:r>
              <a:rPr lang="en-US" dirty="0"/>
              <a:t>Tamper proof and verifiable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34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0BF-0C77-4239-A57E-CAC6305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C14B-415B-40BF-A435-7AA995EA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leading up to 2008 – launched in late 2008</a:t>
            </a:r>
          </a:p>
          <a:p>
            <a:r>
              <a:rPr lang="en-US" dirty="0"/>
              <a:t>Written by Satoshi Nakamoto who worked on it until late 2010 and disappeared. People sometimes think he’s not real, or a pseudonym</a:t>
            </a:r>
          </a:p>
          <a:p>
            <a:r>
              <a:rPr lang="en-US" dirty="0"/>
              <a:t>Early work shared on email lists and the forum bitcointalk.org</a:t>
            </a:r>
          </a:p>
          <a:p>
            <a:r>
              <a:rPr lang="en-US" dirty="0"/>
              <a:t>Whitepaper launched in 2009, then a bit of experimentation grew interest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563715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A811-F86D-4E1D-9B4F-2D8426B8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3F83-391C-45D3-91A6-A2E329F5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on the network is made up of 3 parts:</a:t>
            </a:r>
          </a:p>
          <a:p>
            <a:pPr lvl="1"/>
            <a:r>
              <a:rPr lang="en-US" dirty="0"/>
              <a:t>Addresses (referenced only through transactions)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Once written, data is never changed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33200273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13553-4885-4014-810E-64CFAC34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35" y="158316"/>
            <a:ext cx="5503929" cy="65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082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8CFA-EFBA-48B1-9118-881CDA6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7172-31E6-4677-B87D-B0BB0131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are based in hashing and public key cryptography</a:t>
            </a:r>
          </a:p>
          <a:p>
            <a:r>
              <a:rPr lang="en-US" dirty="0"/>
              <a:t>Anyone can derive an address</a:t>
            </a:r>
          </a:p>
          <a:p>
            <a:r>
              <a:rPr lang="en-US" dirty="0"/>
              <a:t>Addresses can be derived without sharing to anyone</a:t>
            </a:r>
          </a:p>
          <a:p>
            <a:r>
              <a:rPr lang="en-US" dirty="0"/>
              <a:t>A massive amount of addresses can exist</a:t>
            </a:r>
          </a:p>
          <a:p>
            <a:r>
              <a:rPr lang="en-US" dirty="0"/>
              <a:t>Not all addresses are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4116204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C23-B58D-4FD8-8EC5-2C8A9742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722A-C537-46FD-9AD2-9F352A9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an address using the elliptic key process from before, then hash and encode it</a:t>
            </a:r>
          </a:p>
          <a:p>
            <a:r>
              <a:rPr lang="en-US" dirty="0"/>
              <a:t>You can’t derive someone else’s address</a:t>
            </a:r>
          </a:p>
          <a:p>
            <a:r>
              <a:rPr lang="en-US" dirty="0"/>
              <a:t>You can’t compute all addresses – too many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62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34B-89E3-4A96-90E0-0C33121C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Money do you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AE77-AAA2-4509-966B-AB40F9A7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address has a set of transactions associated with it</a:t>
            </a:r>
          </a:p>
          <a:p>
            <a:r>
              <a:rPr lang="en-US" dirty="0"/>
              <a:t>In Bitcoin, all transactions in that haven’t been spent constitute your balance</a:t>
            </a:r>
          </a:p>
        </p:txBody>
      </p:sp>
    </p:spTree>
    <p:extLst>
      <p:ext uri="{BB962C8B-B14F-4D97-AF65-F5344CB8AC3E}">
        <p14:creationId xmlns:p14="http://schemas.microsoft.com/office/powerpoint/2010/main" val="35608216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FAE-5BC5-4A90-9BB7-8ECC53FB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596C-AD06-45E6-87EB-98E182CF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prove you own a particular address by signing a message</a:t>
            </a:r>
          </a:p>
          <a:p>
            <a:r>
              <a:rPr lang="en-US" dirty="0"/>
              <a:t>If the message is unique and significantly long, it’s a good candidate to verify ownership</a:t>
            </a:r>
          </a:p>
          <a:p>
            <a:r>
              <a:rPr lang="en-US" dirty="0"/>
              <a:t>Distribute a secret message to an individual, ask them to sign it</a:t>
            </a:r>
          </a:p>
          <a:p>
            <a:r>
              <a:rPr lang="en-US" dirty="0"/>
              <a:t>Check the signature, message, address. If they match, that person really owns the address</a:t>
            </a:r>
          </a:p>
          <a:p>
            <a:r>
              <a:rPr lang="en-US" dirty="0"/>
              <a:t>An address is used as a means of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05528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bitcoin transaction">
            <a:extLst>
              <a:ext uri="{FF2B5EF4-FFF2-40B4-BE49-F238E27FC236}">
                <a16:creationId xmlns:a16="http://schemas.microsoft.com/office/drawing/2014/main" id="{0962A9E2-D83B-498D-9A76-937E770C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11430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98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588-D242-4A82-903C-EA1EA44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2AE4-9168-4580-A4F7-8074963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bitcoin-cli running on your own computer, a </a:t>
            </a:r>
            <a:r>
              <a:rPr lang="en-US" dirty="0" err="1"/>
              <a:t>sdk</a:t>
            </a:r>
            <a:r>
              <a:rPr lang="en-US" dirty="0"/>
              <a:t> or web utility, generate a bitcoin address and private key (</a:t>
            </a:r>
            <a:r>
              <a:rPr lang="en-US" dirty="0">
                <a:hlinkClick r:id="rId2"/>
              </a:rPr>
              <a:t>https://mouseweb-mnemonic.herokuapp.com/</a:t>
            </a:r>
            <a:r>
              <a:rPr lang="en-US" dirty="0"/>
              <a:t> for an easy way)</a:t>
            </a:r>
          </a:p>
          <a:p>
            <a:r>
              <a:rPr lang="en-US" dirty="0"/>
              <a:t>Sign the message “</a:t>
            </a:r>
            <a:r>
              <a:rPr lang="en-US" dirty="0" err="1"/>
              <a:t>MouseBelt</a:t>
            </a:r>
            <a:r>
              <a:rPr lang="en-US" dirty="0"/>
              <a:t> University” and post to the forum</a:t>
            </a:r>
          </a:p>
          <a:p>
            <a:r>
              <a:rPr lang="en-US" dirty="0"/>
              <a:t>Other people can link an address back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85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E07E-7CF0-4B05-8386-7AC446F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	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876A-3CEC-4C52-8061-1F0A89A7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signed messages that represent exchanges of Bitcoin</a:t>
            </a:r>
          </a:p>
          <a:p>
            <a:r>
              <a:rPr lang="en-US" dirty="0"/>
              <a:t>4 main components</a:t>
            </a:r>
          </a:p>
          <a:p>
            <a:pPr lvl="1"/>
            <a:r>
              <a:rPr lang="en-US" dirty="0"/>
              <a:t>Hashes of previous transactions to include as inputs (UTXOs)</a:t>
            </a:r>
          </a:p>
          <a:p>
            <a:pPr lvl="1"/>
            <a:r>
              <a:rPr lang="en-US" dirty="0"/>
              <a:t>How many previous transactions to use as an input</a:t>
            </a:r>
          </a:p>
          <a:p>
            <a:pPr lvl="1"/>
            <a:r>
              <a:rPr lang="en-US" dirty="0"/>
              <a:t>A set of output addresses and bitcoin allocations</a:t>
            </a:r>
          </a:p>
          <a:p>
            <a:pPr lvl="1"/>
            <a:r>
              <a:rPr lang="en-US" dirty="0"/>
              <a:t>How many output addresses to use</a:t>
            </a:r>
          </a:p>
          <a:p>
            <a:r>
              <a:rPr lang="en-US" dirty="0"/>
              <a:t>There are other contents, but this makes up the core of a transaction</a:t>
            </a:r>
          </a:p>
        </p:txBody>
      </p:sp>
    </p:spTree>
    <p:extLst>
      <p:ext uri="{BB962C8B-B14F-4D97-AF65-F5344CB8AC3E}">
        <p14:creationId xmlns:p14="http://schemas.microsoft.com/office/powerpoint/2010/main" val="4908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F00-A866-4BC8-A162-866F5537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Cryptocurrency?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C00D-1AEB-48BC-AD7E-4CC1DCFF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virtual currency based around public key cryptography</a:t>
            </a:r>
          </a:p>
          <a:p>
            <a:pPr fontAlgn="base"/>
            <a:r>
              <a:rPr lang="en-US" dirty="0"/>
              <a:t>Use an agreed-upon set of rules to validate data</a:t>
            </a:r>
          </a:p>
          <a:p>
            <a:pPr fontAlgn="base"/>
            <a:r>
              <a:rPr lang="en-US" dirty="0"/>
              <a:t>Persist data in a publicly verifiable ledger (use a blockchain here)</a:t>
            </a:r>
          </a:p>
        </p:txBody>
      </p:sp>
    </p:spTree>
    <p:extLst>
      <p:ext uri="{BB962C8B-B14F-4D97-AF65-F5344CB8AC3E}">
        <p14:creationId xmlns:p14="http://schemas.microsoft.com/office/powerpoint/2010/main" val="169978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5B37-F001-4BE1-98C8-44C5CEDD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0514-54EE-48CD-A67A-8B86C90C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input used, a signature must be used on it from a matching address</a:t>
            </a:r>
          </a:p>
          <a:p>
            <a:r>
              <a:rPr lang="en-US" dirty="0"/>
              <a:t>If funds are coming from me, it wouldn’t make sense for some other person to authorize the transaction</a:t>
            </a:r>
          </a:p>
          <a:p>
            <a:r>
              <a:rPr lang="en-US" dirty="0"/>
              <a:t>Sender must control the private key for each transaction</a:t>
            </a:r>
          </a:p>
          <a:p>
            <a:r>
              <a:rPr lang="en-US" dirty="0"/>
              <a:t>Sender can also pass around a transaction to be authorized by each party before it is committed (multi-signature, or </a:t>
            </a:r>
            <a:r>
              <a:rPr lang="en-US" dirty="0" err="1"/>
              <a:t>multisig</a:t>
            </a:r>
            <a:r>
              <a:rPr lang="en-US" dirty="0"/>
              <a:t> transactions)</a:t>
            </a:r>
          </a:p>
        </p:txBody>
      </p:sp>
    </p:spTree>
    <p:extLst>
      <p:ext uri="{BB962C8B-B14F-4D97-AF65-F5344CB8AC3E}">
        <p14:creationId xmlns:p14="http://schemas.microsoft.com/office/powerpoint/2010/main" val="469427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73FB-7C1F-4787-BE01-0F7A1C93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8A5A-BD34-46F2-A0E3-FAE7EE3C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number</a:t>
            </a:r>
          </a:p>
          <a:p>
            <a:r>
              <a:rPr lang="en-US" dirty="0"/>
              <a:t>A flag to indicate wither witnesses are used (you can read about segregated witness or Segwit later)</a:t>
            </a:r>
          </a:p>
          <a:p>
            <a:r>
              <a:rPr lang="en-US" dirty="0"/>
              <a:t>A list of witnesses to be used for inputs (also checkout Segwit)</a:t>
            </a:r>
          </a:p>
          <a:p>
            <a:r>
              <a:rPr lang="en-US" dirty="0"/>
              <a:t>A </a:t>
            </a:r>
            <a:r>
              <a:rPr lang="en-US" dirty="0" err="1"/>
              <a:t>timelock</a:t>
            </a:r>
            <a:r>
              <a:rPr lang="en-US" dirty="0"/>
              <a:t> for specifying the block at which the transaction is valid</a:t>
            </a:r>
          </a:p>
        </p:txBody>
      </p:sp>
    </p:spTree>
    <p:extLst>
      <p:ext uri="{BB962C8B-B14F-4D97-AF65-F5344CB8AC3E}">
        <p14:creationId xmlns:p14="http://schemas.microsoft.com/office/powerpoint/2010/main" val="2454537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Image result for bitcoin transaction">
            <a:extLst>
              <a:ext uri="{FF2B5EF4-FFF2-40B4-BE49-F238E27FC236}">
                <a16:creationId xmlns:a16="http://schemas.microsoft.com/office/drawing/2014/main" id="{3CF3E39C-9F9C-4DE1-9217-C901ED63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51902"/>
            <a:ext cx="10905066" cy="47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36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369AA-DFE4-47ED-B0F7-D5F25372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2" y="0"/>
            <a:ext cx="10050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05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EC3B-E163-43B7-807E-4D34A57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334E-0237-40FC-8A03-42F0CEB9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group and share our transactions to make them final</a:t>
            </a:r>
          </a:p>
          <a:p>
            <a:r>
              <a:rPr lang="en-US" dirty="0"/>
              <a:t>I could attempt to spend the same input multiple times, unless there is something restricting it (stop “double spends”)</a:t>
            </a:r>
          </a:p>
          <a:p>
            <a:r>
              <a:rPr lang="en-US" dirty="0"/>
              <a:t>Blocks in a blockchain serve this purpose</a:t>
            </a:r>
          </a:p>
        </p:txBody>
      </p:sp>
    </p:spTree>
    <p:extLst>
      <p:ext uri="{BB962C8B-B14F-4D97-AF65-F5344CB8AC3E}">
        <p14:creationId xmlns:p14="http://schemas.microsoft.com/office/powerpoint/2010/main" val="13266430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lt text">
            <a:extLst>
              <a:ext uri="{FF2B5EF4-FFF2-40B4-BE49-F238E27FC236}">
                <a16:creationId xmlns:a16="http://schemas.microsoft.com/office/drawing/2014/main" id="{781020C7-FCFA-4E15-8854-60171F99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9675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72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4D8E-B7FA-4816-A6A0-ED531B31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3CA8-9C56-4D89-944D-1B39F88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– metadata about the block and contents</a:t>
            </a:r>
          </a:p>
          <a:p>
            <a:r>
              <a:rPr lang="en-US" dirty="0"/>
              <a:t>Merkle Tree – All of the transactions within</a:t>
            </a:r>
          </a:p>
          <a:p>
            <a:r>
              <a:rPr lang="en-US" dirty="0"/>
              <a:t>Transactions – previously mentioned components</a:t>
            </a:r>
          </a:p>
        </p:txBody>
      </p:sp>
    </p:spTree>
    <p:extLst>
      <p:ext uri="{BB962C8B-B14F-4D97-AF65-F5344CB8AC3E}">
        <p14:creationId xmlns:p14="http://schemas.microsoft.com/office/powerpoint/2010/main" val="15926404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EAD8-776A-4690-8EDA-12F44802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Header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DBC8-7D24-4EAE-BBA0-EE3DAFC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prev_hash</a:t>
            </a:r>
            <a:r>
              <a:rPr lang="en-US" dirty="0"/>
              <a:t> (256-bit hash of the previous block header)</a:t>
            </a:r>
          </a:p>
          <a:p>
            <a:r>
              <a:rPr lang="en-US" dirty="0" err="1"/>
              <a:t>tx_root</a:t>
            </a:r>
            <a:r>
              <a:rPr lang="en-US" dirty="0"/>
              <a:t> (256-bit hash based on all of the transactions in the block)</a:t>
            </a:r>
          </a:p>
          <a:p>
            <a:r>
              <a:rPr lang="en-US" dirty="0"/>
              <a:t>nonce (32-bit number (starts at 0))</a:t>
            </a:r>
          </a:p>
          <a:p>
            <a:r>
              <a:rPr lang="en-US" dirty="0"/>
              <a:t>timestamp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34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CE1F-59C1-42D0-83AA-17C47B1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36D3-B216-4EF3-BFFD-A2B2EB00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transactions within a block are stored in a Merkle Tree</a:t>
            </a:r>
          </a:p>
          <a:p>
            <a:r>
              <a:rPr lang="en-US" dirty="0"/>
              <a:t>Each step down the tree, a hash of all data below is calculated</a:t>
            </a:r>
          </a:p>
          <a:p>
            <a:r>
              <a:rPr lang="en-US" dirty="0"/>
              <a:t>If anything is changed a single hash at the root of the tree will reflect it</a:t>
            </a:r>
          </a:p>
          <a:p>
            <a:r>
              <a:rPr lang="en-US" dirty="0"/>
              <a:t>Simple way to verify that all of the transactions of a block are intact, without using a lot of space</a:t>
            </a:r>
          </a:p>
        </p:txBody>
      </p:sp>
    </p:spTree>
    <p:extLst>
      <p:ext uri="{BB962C8B-B14F-4D97-AF65-F5344CB8AC3E}">
        <p14:creationId xmlns:p14="http://schemas.microsoft.com/office/powerpoint/2010/main" val="2835506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8651-3976-4E24-BF85-BE920A80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A127-4B49-4AAD-8830-A58FF08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chain is valid if</a:t>
            </a:r>
          </a:p>
          <a:p>
            <a:pPr lvl="1"/>
            <a:r>
              <a:rPr lang="en-US" dirty="0"/>
              <a:t>All transaction data in it is valid</a:t>
            </a:r>
          </a:p>
          <a:p>
            <a:pPr lvl="1"/>
            <a:r>
              <a:rPr lang="en-US" dirty="0"/>
              <a:t>Chain is longest possible chain</a:t>
            </a:r>
          </a:p>
          <a:p>
            <a:pPr lvl="1"/>
            <a:r>
              <a:rPr lang="en-US" dirty="0"/>
              <a:t>All blocks meet a validation condition on the blockchain</a:t>
            </a:r>
          </a:p>
          <a:p>
            <a:r>
              <a:rPr lang="en-US" dirty="0" err="1"/>
              <a:t>Hashcash</a:t>
            </a:r>
            <a:r>
              <a:rPr lang="en-US" dirty="0"/>
              <a:t> to make this take work</a:t>
            </a:r>
          </a:p>
          <a:p>
            <a:r>
              <a:rPr lang="en-US" dirty="0"/>
              <a:t>Success is determined by the correct amount of leading 0s in a hash</a:t>
            </a:r>
          </a:p>
        </p:txBody>
      </p:sp>
    </p:spTree>
    <p:extLst>
      <p:ext uri="{BB962C8B-B14F-4D97-AF65-F5344CB8AC3E}">
        <p14:creationId xmlns:p14="http://schemas.microsoft.com/office/powerpoint/2010/main" val="56519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3892</Words>
  <Application>Microsoft Office PowerPoint</Application>
  <PresentationFormat>Widescreen</PresentationFormat>
  <Paragraphs>447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6" baseType="lpstr">
      <vt:lpstr>Arial</vt:lpstr>
      <vt:lpstr>Calibri</vt:lpstr>
      <vt:lpstr>Tw Cen MT</vt:lpstr>
      <vt:lpstr>Circuit</vt:lpstr>
      <vt:lpstr>Intro To Blockchain Development Unit 1</vt:lpstr>
      <vt:lpstr>Topics to Cover</vt:lpstr>
      <vt:lpstr>PowerPoint Presentation</vt:lpstr>
      <vt:lpstr>Course Info</vt:lpstr>
      <vt:lpstr>About MouseBelt &amp; Me</vt:lpstr>
      <vt:lpstr>Background Info</vt:lpstr>
      <vt:lpstr>PowerPoint Presentation</vt:lpstr>
      <vt:lpstr>What is a Blockchain? (data Structure)</vt:lpstr>
      <vt:lpstr>What is a Cryptocurrency?</vt:lpstr>
      <vt:lpstr>What Problems does it solve?</vt:lpstr>
      <vt:lpstr>What Problems do these solve?</vt:lpstr>
      <vt:lpstr>Other Use Cases aren’t that proven yet</vt:lpstr>
      <vt:lpstr>Use cases fundraised on</vt:lpstr>
      <vt:lpstr>Use Cases Delivered</vt:lpstr>
      <vt:lpstr>Goal of the Course</vt:lpstr>
      <vt:lpstr>Components</vt:lpstr>
      <vt:lpstr>Building Blocks For these since 1980s</vt:lpstr>
      <vt:lpstr>Protocol – Questions to answer</vt:lpstr>
      <vt:lpstr>Protocol</vt:lpstr>
      <vt:lpstr>PowerPoint Presentation</vt:lpstr>
      <vt:lpstr>Blockchain, Validation, Consensus Questions to answer</vt:lpstr>
      <vt:lpstr>Blockchain</vt:lpstr>
      <vt:lpstr>PowerPoint Presentation</vt:lpstr>
      <vt:lpstr>Independent Transaction Rules</vt:lpstr>
      <vt:lpstr>Decentralized Consensus Issues</vt:lpstr>
      <vt:lpstr>Decentralized Consensus Rules</vt:lpstr>
      <vt:lpstr>PowerPoint Presentation</vt:lpstr>
      <vt:lpstr>Cryptography</vt:lpstr>
      <vt:lpstr>Symmetric Encryption – One Time Pad</vt:lpstr>
      <vt:lpstr>More Symmetric Info</vt:lpstr>
      <vt:lpstr>Public Key Cryptography - Intro</vt:lpstr>
      <vt:lpstr>Public Key Cryptography - Trapdoor</vt:lpstr>
      <vt:lpstr>Public Key Cryptography - Trapdoor</vt:lpstr>
      <vt:lpstr>Public Key Cryptography - Trapdoor</vt:lpstr>
      <vt:lpstr>Public Key Cryptography - Signatures</vt:lpstr>
      <vt:lpstr>Digital Signatures - Usage</vt:lpstr>
      <vt:lpstr>Elliptic Curve  Cryptography</vt:lpstr>
      <vt:lpstr>PowerPoint Presentation</vt:lpstr>
      <vt:lpstr>PowerPoint Presentation</vt:lpstr>
      <vt:lpstr>Elliptic Curve Multiplication </vt:lpstr>
      <vt:lpstr>Elliptic Curve Math</vt:lpstr>
      <vt:lpstr>PowerPoint Presentation</vt:lpstr>
      <vt:lpstr>Private Key Generation</vt:lpstr>
      <vt:lpstr>Public Key Generation</vt:lpstr>
      <vt:lpstr>Public Key Generation (Cont’d)</vt:lpstr>
      <vt:lpstr>Signing a Transaction Transmission (ECDSA)</vt:lpstr>
      <vt:lpstr>ECDSA Math: Signature Generation</vt:lpstr>
      <vt:lpstr>ECDSA Math: Signature Verification</vt:lpstr>
      <vt:lpstr>Bitcoin’s ECDSA implementation</vt:lpstr>
      <vt:lpstr>Hashing</vt:lpstr>
      <vt:lpstr>Cryptographic Hash Functions</vt:lpstr>
      <vt:lpstr>Sha256 – Secure hashing Algorithm</vt:lpstr>
      <vt:lpstr>PowerPoint Presentation</vt:lpstr>
      <vt:lpstr>PowerPoint Presentation</vt:lpstr>
      <vt:lpstr>Bitcoin Address Encoding</vt:lpstr>
      <vt:lpstr>PowerPoint Presentation</vt:lpstr>
      <vt:lpstr>Hashing – Applications</vt:lpstr>
      <vt:lpstr>PowerPoint Presentation</vt:lpstr>
      <vt:lpstr>Merkle Tree Efficiency</vt:lpstr>
      <vt:lpstr>Data Structures – Linked List</vt:lpstr>
      <vt:lpstr>PowerPoint Presentation</vt:lpstr>
      <vt:lpstr>Data Structures – HashMap</vt:lpstr>
      <vt:lpstr>PowerPoint Presentation</vt:lpstr>
      <vt:lpstr>Bloom Filters</vt:lpstr>
      <vt:lpstr>Bloom Filters</vt:lpstr>
      <vt:lpstr>Systems</vt:lpstr>
      <vt:lpstr>Systems</vt:lpstr>
      <vt:lpstr>Distributed Systems</vt:lpstr>
      <vt:lpstr>Examples of Distributed Systems</vt:lpstr>
      <vt:lpstr>Availability</vt:lpstr>
      <vt:lpstr>PowerPoint Presentation</vt:lpstr>
      <vt:lpstr>Blockchains</vt:lpstr>
      <vt:lpstr>Byzantine Generals Problem</vt:lpstr>
      <vt:lpstr>Different Solutions To This Problem</vt:lpstr>
      <vt:lpstr>PowerPoint Presentation</vt:lpstr>
      <vt:lpstr>Cap / Brewer’s Theorem</vt:lpstr>
      <vt:lpstr>CAP Theorem</vt:lpstr>
      <vt:lpstr>AP or CP</vt:lpstr>
      <vt:lpstr>PowerPoint Presentation</vt:lpstr>
      <vt:lpstr>Bitcoin</vt:lpstr>
      <vt:lpstr>Bitcoin Structure</vt:lpstr>
      <vt:lpstr>PowerPoint Presentation</vt:lpstr>
      <vt:lpstr>Addresses</vt:lpstr>
      <vt:lpstr>Addresses</vt:lpstr>
      <vt:lpstr>How much Money do you have?</vt:lpstr>
      <vt:lpstr>Verifying Ownership</vt:lpstr>
      <vt:lpstr>PowerPoint Presentation</vt:lpstr>
      <vt:lpstr>Bonus Challenge</vt:lpstr>
      <vt:lpstr>Transaction s</vt:lpstr>
      <vt:lpstr>Signatures</vt:lpstr>
      <vt:lpstr>Other Transaction Data</vt:lpstr>
      <vt:lpstr>PowerPoint Presentation</vt:lpstr>
      <vt:lpstr>PowerPoint Presentation</vt:lpstr>
      <vt:lpstr>Blocks</vt:lpstr>
      <vt:lpstr>PowerPoint Presentation</vt:lpstr>
      <vt:lpstr>Components</vt:lpstr>
      <vt:lpstr>Block Header Components</vt:lpstr>
      <vt:lpstr>Merkle Tree</vt:lpstr>
      <vt:lpstr>Mining</vt:lpstr>
      <vt:lpstr>PowerPoint Presentation</vt:lpstr>
      <vt:lpstr>Mining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Blockchain Development Unit 1</dc:title>
  <dc:creator>Galen Danziger</dc:creator>
  <cp:lastModifiedBy>Galen Danziger</cp:lastModifiedBy>
  <cp:revision>15</cp:revision>
  <dcterms:created xsi:type="dcterms:W3CDTF">2019-02-14T01:46:51Z</dcterms:created>
  <dcterms:modified xsi:type="dcterms:W3CDTF">2019-02-18T05:52:36Z</dcterms:modified>
</cp:coreProperties>
</file>