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1" r:id="rId5"/>
    <p:sldId id="262" r:id="rId6"/>
    <p:sldId id="263" r:id="rId7"/>
    <p:sldId id="265" r:id="rId8"/>
    <p:sldId id="264" r:id="rId9"/>
    <p:sldId id="266" r:id="rId10"/>
    <p:sldId id="267" r:id="rId11"/>
    <p:sldId id="269" r:id="rId12"/>
    <p:sldId id="271" r:id="rId13"/>
    <p:sldId id="270" r:id="rId14"/>
    <p:sldId id="268" r:id="rId15"/>
    <p:sldId id="259" r:id="rId16"/>
    <p:sldId id="260" r:id="rId17"/>
    <p:sldId id="272" r:id="rId18"/>
    <p:sldId id="273" r:id="rId19"/>
    <p:sldId id="274" r:id="rId20"/>
    <p:sldId id="277" r:id="rId21"/>
    <p:sldId id="275" r:id="rId22"/>
    <p:sldId id="276"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D8BD707-D9CF-40AE-B4C6-C98DA3205C09}" type="datetimeFigureOut">
              <a:rPr lang="en-US" smtClean="0"/>
              <a:pPr/>
              <a:t>3/4/2024</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D8BD707-D9CF-40AE-B4C6-C98DA3205C09}" type="datetimeFigureOut">
              <a:rPr lang="en-US" smtClean="0"/>
              <a:pPr/>
              <a:t>3/4/2024</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D8BD707-D9CF-40AE-B4C6-C98DA3205C09}" type="datetimeFigureOut">
              <a:rPr lang="en-US" smtClean="0"/>
              <a:pPr/>
              <a:t>3/4/2024</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6F15528-21DE-4FAA-801E-634DDDAF4B2B}"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D8BD707-D9CF-40AE-B4C6-C98DA3205C09}" type="datetimeFigureOut">
              <a:rPr lang="en-US" smtClean="0"/>
              <a:pPr/>
              <a:t>3/4/2024</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D8BD707-D9CF-40AE-B4C6-C98DA3205C09}" type="datetimeFigureOut">
              <a:rPr lang="en-US" smtClean="0"/>
              <a:pPr/>
              <a:t>3/4/2024</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D8BD707-D9CF-40AE-B4C6-C98DA3205C09}" type="datetimeFigureOut">
              <a:rPr lang="en-US" smtClean="0"/>
              <a:pPr/>
              <a:t>3/4/2024</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D8BD707-D9CF-40AE-B4C6-C98DA3205C09}" type="datetimeFigureOut">
              <a:rPr lang="en-US" smtClean="0"/>
              <a:pPr/>
              <a:t>3/4/2024</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D8BD707-D9CF-40AE-B4C6-C98DA3205C09}" type="datetimeFigureOut">
              <a:rPr lang="en-US" smtClean="0"/>
              <a:pPr/>
              <a:t>3/4/2024</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D8BD707-D9CF-40AE-B4C6-C98DA3205C09}" type="datetimeFigureOut">
              <a:rPr lang="en-US" smtClean="0"/>
              <a:pPr/>
              <a:t>3/4/2024</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543800" cy="1447799"/>
          </a:xfrm>
        </p:spPr>
        <p:txBody>
          <a:bodyPr/>
          <a:lstStyle/>
          <a:p>
            <a:r>
              <a:rPr lang="en-US" b="1" dirty="0" smtClean="0">
                <a:solidFill>
                  <a:srgbClr val="002060"/>
                </a:solidFill>
              </a:rPr>
              <a:t>CYBER SECURITY WITH IBM QRADAR</a:t>
            </a:r>
            <a:endParaRPr lang="en-US" b="1" dirty="0">
              <a:solidFill>
                <a:srgbClr val="002060"/>
              </a:solidFill>
            </a:endParaRPr>
          </a:p>
        </p:txBody>
      </p:sp>
      <p:sp>
        <p:nvSpPr>
          <p:cNvPr id="3" name="Subtitle 2"/>
          <p:cNvSpPr>
            <a:spLocks noGrp="1"/>
          </p:cNvSpPr>
          <p:nvPr>
            <p:ph type="subTitle" idx="1"/>
          </p:nvPr>
        </p:nvSpPr>
        <p:spPr>
          <a:xfrm>
            <a:off x="1371600" y="2667000"/>
            <a:ext cx="7010400" cy="3581400"/>
          </a:xfrm>
        </p:spPr>
        <p:txBody>
          <a:bodyPr/>
          <a:lstStyle/>
          <a:p>
            <a:endParaRPr lang="en-US" dirty="0"/>
          </a:p>
        </p:txBody>
      </p:sp>
      <p:pic>
        <p:nvPicPr>
          <p:cNvPr id="4" name="Picture 3" descr="00"/>
          <p:cNvPicPr>
            <a:picLocks noChangeAspect="1"/>
          </p:cNvPicPr>
          <p:nvPr/>
        </p:nvPicPr>
        <p:blipFill>
          <a:blip r:embed="rId2"/>
          <a:stretch>
            <a:fillRect/>
          </a:stretch>
        </p:blipFill>
        <p:spPr>
          <a:xfrm>
            <a:off x="3124200" y="2743200"/>
            <a:ext cx="5105400" cy="35305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944562"/>
          </a:xfrm>
        </p:spPr>
        <p:txBody>
          <a:bodyPr/>
          <a:lstStyle/>
          <a:p>
            <a:r>
              <a:rPr lang="en-US" dirty="0" smtClean="0"/>
              <a:t> </a:t>
            </a:r>
            <a:r>
              <a:rPr lang="en-US" b="1" dirty="0" smtClean="0"/>
              <a:t>Operational security </a:t>
            </a:r>
            <a:endParaRPr lang="en-US" dirty="0"/>
          </a:p>
        </p:txBody>
      </p:sp>
      <p:sp>
        <p:nvSpPr>
          <p:cNvPr id="3" name="Content Placeholder 2"/>
          <p:cNvSpPr>
            <a:spLocks noGrp="1"/>
          </p:cNvSpPr>
          <p:nvPr>
            <p:ph idx="1"/>
          </p:nvPr>
        </p:nvSpPr>
        <p:spPr>
          <a:xfrm>
            <a:off x="533400" y="1219200"/>
            <a:ext cx="8153400" cy="4906963"/>
          </a:xfrm>
        </p:spPr>
        <p:txBody>
          <a:bodyPr>
            <a:normAutofit lnSpcReduction="10000"/>
          </a:bodyPr>
          <a:lstStyle/>
          <a:p>
            <a:r>
              <a:rPr lang="en-US" sz="2400" b="1" i="1" dirty="0" smtClean="0"/>
              <a:t>Operational security covers many types of </a:t>
            </a:r>
            <a:r>
              <a:rPr lang="en-US" sz="2400" b="1" i="1" dirty="0" smtClean="0"/>
              <a:t>cyber security </a:t>
            </a:r>
            <a:r>
              <a:rPr lang="en-US" sz="2400" b="1" i="1" dirty="0" smtClean="0"/>
              <a:t>processes and technology used to protect sensitive systems and data by establishing protocols for access and monitoring to detect unusual behavior that could be a sign of malicious activity.   </a:t>
            </a:r>
            <a:endParaRPr lang="en-US" sz="2400" b="1" i="1" dirty="0" smtClean="0"/>
          </a:p>
          <a:p>
            <a:pPr algn="ctr">
              <a:buNone/>
            </a:pPr>
            <a:r>
              <a:rPr lang="en-US" sz="4400" b="1" dirty="0" smtClean="0">
                <a:solidFill>
                  <a:schemeClr val="accent2">
                    <a:lumMod val="60000"/>
                    <a:lumOff val="40000"/>
                  </a:schemeClr>
                </a:solidFill>
              </a:rPr>
              <a:t>Zero </a:t>
            </a:r>
            <a:r>
              <a:rPr lang="en-US" sz="4400" b="1" dirty="0" smtClean="0">
                <a:solidFill>
                  <a:schemeClr val="accent2">
                    <a:lumMod val="60000"/>
                    <a:lumOff val="40000"/>
                  </a:schemeClr>
                </a:solidFill>
              </a:rPr>
              <a:t>trust </a:t>
            </a:r>
            <a:endParaRPr lang="en-US" sz="4400" b="1" dirty="0" smtClean="0">
              <a:solidFill>
                <a:schemeClr val="accent2">
                  <a:lumMod val="60000"/>
                  <a:lumOff val="40000"/>
                </a:schemeClr>
              </a:solidFill>
            </a:endParaRPr>
          </a:p>
          <a:p>
            <a:r>
              <a:rPr lang="en-US" sz="2400" b="1" i="1" dirty="0" smtClean="0"/>
              <a:t>The </a:t>
            </a:r>
            <a:r>
              <a:rPr lang="en-US" sz="2400" b="1" i="1" dirty="0" smtClean="0"/>
              <a:t> zero trust security model</a:t>
            </a:r>
            <a:r>
              <a:rPr lang="en-US" sz="2400" b="1" i="1" dirty="0" smtClean="0"/>
              <a:t> replaces the traditional perimeter-focused approach of building walls around an organization’s critical assets and systems. There are several defining characteristics of the zero trust approach, which leverages many types of </a:t>
            </a:r>
            <a:r>
              <a:rPr lang="en-US" sz="2400" b="1" i="1" dirty="0" smtClean="0"/>
              <a:t>cyber security</a:t>
            </a:r>
            <a:r>
              <a:rPr lang="en-US" sz="2400" b="1" i="1" dirty="0" smtClean="0"/>
              <a:t>.  </a:t>
            </a:r>
            <a:endParaRPr lang="en-US" sz="2400" b="1"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OSI AND TCP/IP MODEL</a:t>
            </a:r>
            <a:endParaRPr lang="en-US" b="1" i="1" dirty="0"/>
          </a:p>
        </p:txBody>
      </p:sp>
      <p:pic>
        <p:nvPicPr>
          <p:cNvPr id="4" name="Content Placeholder 3" descr="osi"/>
          <p:cNvPicPr>
            <a:picLocks noGrp="1" noChangeAspect="1"/>
          </p:cNvPicPr>
          <p:nvPr>
            <p:ph idx="1"/>
          </p:nvPr>
        </p:nvPicPr>
        <p:blipFill>
          <a:blip r:embed="rId2"/>
          <a:stretch>
            <a:fillRect/>
          </a:stretch>
        </p:blipFill>
        <p:spPr>
          <a:xfrm>
            <a:off x="748177" y="1447800"/>
            <a:ext cx="7405223" cy="467763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458200" cy="5105400"/>
          </a:xfrm>
        </p:spPr>
        <p:txBody>
          <a:bodyPr/>
          <a:lstStyle/>
          <a:p>
            <a:r>
              <a:rPr lang="en-US" sz="2400" b="1" i="1" dirty="0" smtClean="0"/>
              <a:t>The </a:t>
            </a:r>
            <a:r>
              <a:rPr lang="en-US" sz="2400" b="1" i="1" dirty="0" smtClean="0"/>
              <a:t> Open system inter connection Open Systems (OSI)</a:t>
            </a:r>
            <a:r>
              <a:rPr lang="en-US" sz="2400" b="1" i="1" dirty="0" smtClean="0"/>
              <a:t> is an abstract representation of how the Internet works. It contains 7 layers, with each layer representing a different category of networking functions.</a:t>
            </a:r>
          </a:p>
          <a:p>
            <a:r>
              <a:rPr lang="en-US" dirty="0" smtClean="0"/>
              <a:t/>
            </a:r>
            <a:br>
              <a:rPr lang="en-US" dirty="0" smtClean="0"/>
            </a:br>
            <a:endParaRPr lang="en-US" dirty="0"/>
          </a:p>
        </p:txBody>
      </p:sp>
      <p:sp>
        <p:nvSpPr>
          <p:cNvPr id="1025" name="Rectangle 1"/>
          <p:cNvSpPr>
            <a:spLocks noChangeArrowheads="1"/>
          </p:cNvSpPr>
          <p:nvPr/>
        </p:nvSpPr>
        <p:spPr bwMode="auto">
          <a:xfrm>
            <a:off x="0" y="-381000"/>
            <a:ext cx="9144000"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900" b="0" i="0" u="none" strike="noStrike" cap="none" normalizeH="0" baseline="0" dirty="0" smtClean="0">
                <a:ln>
                  <a:noFill/>
                </a:ln>
                <a:solidFill>
                  <a:schemeClr val="tx1"/>
                </a:solidFill>
                <a:effectLst/>
                <a:latin typeface="Arial" pitchFamily="34" charset="0"/>
                <a:cs typeface="Arial" pitchFamily="34" charset="0"/>
              </a:rPr>
              <a:t/>
            </a:r>
            <a:br>
              <a:rPr kumimoji="0" lang="en-US" sz="19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6" name="AutoShape 2" descr="The OSI Model"/>
          <p:cNvSpPr>
            <a:spLocks noChangeAspect="1" noChangeArrowheads="1"/>
          </p:cNvSpPr>
          <p:nvPr/>
        </p:nvSpPr>
        <p:spPr bwMode="auto">
          <a:xfrm>
            <a:off x="155575" y="4603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The OSI Model"/>
          <p:cNvSpPr>
            <a:spLocks noChangeAspect="1" noChangeArrowheads="1"/>
          </p:cNvSpPr>
          <p:nvPr/>
        </p:nvSpPr>
        <p:spPr bwMode="auto">
          <a:xfrm>
            <a:off x="155575" y="4603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OSIOO"/>
          <p:cNvPicPr>
            <a:picLocks noChangeAspect="1"/>
          </p:cNvPicPr>
          <p:nvPr/>
        </p:nvPicPr>
        <p:blipFill>
          <a:blip r:embed="rId2"/>
          <a:stretch>
            <a:fillRect/>
          </a:stretch>
        </p:blipFill>
        <p:spPr>
          <a:xfrm>
            <a:off x="2819400" y="3135736"/>
            <a:ext cx="4765464" cy="34174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1143000"/>
          </a:xfrm>
        </p:spPr>
        <p:txBody>
          <a:bodyPr>
            <a:noAutofit/>
          </a:bodyPr>
          <a:lstStyle/>
          <a:p>
            <a:pPr lvl="6" algn="ctr" rtl="0">
              <a:spcBef>
                <a:spcPct val="0"/>
              </a:spcBef>
            </a:pPr>
            <a:r>
              <a:rPr lang="en-US" sz="4400" b="1" dirty="0" smtClean="0"/>
              <a:t>   </a:t>
            </a:r>
            <a:br>
              <a:rPr lang="en-US" sz="4400" b="1" dirty="0" smtClean="0"/>
            </a:br>
            <a:r>
              <a:rPr lang="en-US" sz="4400" b="1" dirty="0" smtClean="0"/>
              <a:t>What is a port?</a:t>
            </a:r>
            <a:br>
              <a:rPr lang="en-US" sz="4400" b="1" dirty="0" smtClean="0"/>
            </a:br>
            <a:endParaRPr lang="en-US" sz="4400" dirty="0"/>
          </a:p>
        </p:txBody>
      </p:sp>
      <p:sp>
        <p:nvSpPr>
          <p:cNvPr id="3" name="Content Placeholder 2"/>
          <p:cNvSpPr>
            <a:spLocks noGrp="1"/>
          </p:cNvSpPr>
          <p:nvPr>
            <p:ph idx="1"/>
          </p:nvPr>
        </p:nvSpPr>
        <p:spPr/>
        <p:txBody>
          <a:bodyPr>
            <a:normAutofit/>
          </a:bodyPr>
          <a:lstStyle/>
          <a:p>
            <a:pPr lvl="6">
              <a:buNone/>
            </a:pPr>
            <a:endParaRPr lang="en-US" b="1" dirty="0" smtClean="0"/>
          </a:p>
          <a:p>
            <a:r>
              <a:rPr lang="en-US" sz="2400" b="1" i="1" dirty="0" smtClean="0"/>
              <a:t>A port is a virtual point where network connections start and end. Ports are software-based and managed by a computer's operating system. Each port is associated with a specific process or service. Ports allow computers to easily differentiate between different kinds of traffic: emails go to a different port than </a:t>
            </a:r>
            <a:r>
              <a:rPr lang="en-US" sz="2400" b="1" i="1" dirty="0" smtClean="0"/>
              <a:t>web pages</a:t>
            </a:r>
            <a:r>
              <a:rPr lang="en-US" sz="2400" b="1" i="1" dirty="0" smtClean="0"/>
              <a:t>, for instance, even though both reach a computer over the same Internet connection.</a:t>
            </a:r>
            <a:endParaRPr lang="en-US" b="1" i="1"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ACKER"/>
          <p:cNvPicPr>
            <a:picLocks noGrp="1" noChangeAspect="1"/>
          </p:cNvPicPr>
          <p:nvPr>
            <p:ph idx="1"/>
          </p:nvPr>
        </p:nvPicPr>
        <p:blipFill>
          <a:blip r:embed="rId2"/>
          <a:stretch>
            <a:fillRect/>
          </a:stretch>
        </p:blipFill>
        <p:spPr>
          <a:xfrm>
            <a:off x="1219200" y="228600"/>
            <a:ext cx="6172200" cy="619698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Phases  of  hacking</a:t>
            </a:r>
            <a:endParaRPr lang="en-US" b="1" dirty="0"/>
          </a:p>
        </p:txBody>
      </p:sp>
      <p:pic>
        <p:nvPicPr>
          <p:cNvPr id="4" name="Content Placeholder 3" descr="121"/>
          <p:cNvPicPr>
            <a:picLocks noGrp="1" noChangeAspect="1"/>
          </p:cNvPicPr>
          <p:nvPr>
            <p:ph idx="1"/>
          </p:nvPr>
        </p:nvPicPr>
        <p:blipFill>
          <a:blip r:embed="rId2"/>
          <a:stretch>
            <a:fillRect/>
          </a:stretch>
        </p:blipFill>
        <p:spPr>
          <a:xfrm>
            <a:off x="550437" y="1882775"/>
            <a:ext cx="8043125" cy="45720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467600" cy="609600"/>
          </a:xfrm>
        </p:spPr>
        <p:txBody>
          <a:bodyPr>
            <a:normAutofit fontScale="90000"/>
          </a:bodyPr>
          <a:lstStyle/>
          <a:p>
            <a:r>
              <a:rPr lang="en-US" dirty="0" smtClean="0"/>
              <a:t/>
            </a:r>
            <a:br>
              <a:rPr lang="en-US" dirty="0" smtClean="0"/>
            </a:br>
            <a:r>
              <a:rPr lang="en-US" sz="4900" b="1" dirty="0" smtClean="0"/>
              <a:t>What </a:t>
            </a:r>
            <a:r>
              <a:rPr lang="en-US" sz="4900" b="1" dirty="0" smtClean="0"/>
              <a:t>is Python?</a:t>
            </a:r>
            <a:br>
              <a:rPr lang="en-US" sz="4900" b="1" dirty="0" smtClean="0"/>
            </a:br>
            <a:endParaRPr lang="en-US" b="1" dirty="0"/>
          </a:p>
        </p:txBody>
      </p:sp>
      <p:sp>
        <p:nvSpPr>
          <p:cNvPr id="3" name="Content Placeholder 2"/>
          <p:cNvSpPr>
            <a:spLocks noGrp="1"/>
          </p:cNvSpPr>
          <p:nvPr>
            <p:ph idx="1"/>
          </p:nvPr>
        </p:nvSpPr>
        <p:spPr>
          <a:xfrm>
            <a:off x="533400" y="990600"/>
            <a:ext cx="8077200" cy="5867400"/>
          </a:xfrm>
        </p:spPr>
        <p:txBody>
          <a:bodyPr>
            <a:noAutofit/>
          </a:bodyPr>
          <a:lstStyle/>
          <a:p>
            <a:r>
              <a:rPr lang="en-US" sz="2400" b="1" i="1" dirty="0" smtClean="0"/>
              <a:t>Python 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 Python's simple, easy to learn syntax emphasizes readability and therefore reduces the cost of program maintenance. Python supports modules and packages, which encourages program modularity and code reuse. The Python interpreter and the extensive standard library are available in source or binary form without charge for all major platforms, and can be freely distributed.</a:t>
            </a:r>
            <a:endParaRPr lang="en-US" sz="2400" b="1"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types of python</a:t>
            </a:r>
            <a:endParaRPr lang="en-US" b="1" dirty="0"/>
          </a:p>
        </p:txBody>
      </p:sp>
      <p:pic>
        <p:nvPicPr>
          <p:cNvPr id="4" name="Content Placeholder 3" descr="ppp"/>
          <p:cNvPicPr>
            <a:picLocks noGrp="1" noChangeAspect="1"/>
          </p:cNvPicPr>
          <p:nvPr>
            <p:ph idx="1"/>
          </p:nvPr>
        </p:nvPicPr>
        <p:blipFill>
          <a:blip r:embed="rId2"/>
          <a:stretch>
            <a:fillRect/>
          </a:stretch>
        </p:blipFill>
        <p:spPr>
          <a:xfrm>
            <a:off x="685800" y="1676400"/>
            <a:ext cx="7879602" cy="3882231"/>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ry"/>
          <p:cNvPicPr>
            <a:picLocks noGrp="1" noChangeAspect="1"/>
          </p:cNvPicPr>
          <p:nvPr>
            <p:ph idx="1"/>
          </p:nvPr>
        </p:nvPicPr>
        <p:blipFill>
          <a:blip r:embed="rId2"/>
          <a:stretch>
            <a:fillRect/>
          </a:stretch>
        </p:blipFill>
        <p:spPr>
          <a:xfrm>
            <a:off x="762000" y="304800"/>
            <a:ext cx="7558617" cy="5668963"/>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1096962"/>
          </a:xfrm>
        </p:spPr>
        <p:txBody>
          <a:bodyPr/>
          <a:lstStyle/>
          <a:p>
            <a:r>
              <a:rPr lang="en-US" b="1" dirty="0" smtClean="0"/>
              <a:t>Penetration testing </a:t>
            </a:r>
            <a:endParaRPr lang="en-US" b="1" dirty="0"/>
          </a:p>
        </p:txBody>
      </p:sp>
      <p:pic>
        <p:nvPicPr>
          <p:cNvPr id="4" name="Content Placeholder 3" descr="pen"/>
          <p:cNvPicPr>
            <a:picLocks noGrp="1" noChangeAspect="1"/>
          </p:cNvPicPr>
          <p:nvPr>
            <p:ph idx="1"/>
          </p:nvPr>
        </p:nvPicPr>
        <p:blipFill>
          <a:blip r:embed="rId2"/>
          <a:stretch>
            <a:fillRect/>
          </a:stretch>
        </p:blipFill>
        <p:spPr>
          <a:xfrm>
            <a:off x="609600" y="1676400"/>
            <a:ext cx="7810500" cy="410527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CONTENTS</a:t>
            </a:r>
            <a:endParaRPr lang="en-US" sz="4800" b="1" dirty="0"/>
          </a:p>
        </p:txBody>
      </p:sp>
      <p:sp>
        <p:nvSpPr>
          <p:cNvPr id="3" name="Content Placeholder 2"/>
          <p:cNvSpPr>
            <a:spLocks noGrp="1"/>
          </p:cNvSpPr>
          <p:nvPr>
            <p:ph idx="1"/>
          </p:nvPr>
        </p:nvSpPr>
        <p:spPr/>
        <p:txBody>
          <a:bodyPr/>
          <a:lstStyle/>
          <a:p>
            <a:r>
              <a:rPr lang="en-US" b="1" i="1" dirty="0" smtClean="0"/>
              <a:t>Introduction to cyber security</a:t>
            </a:r>
          </a:p>
          <a:p>
            <a:r>
              <a:rPr lang="en-US" b="1" i="1" dirty="0" smtClean="0"/>
              <a:t>Networking TCP and OSI Model</a:t>
            </a:r>
          </a:p>
          <a:p>
            <a:r>
              <a:rPr lang="en-US" b="1" i="1" dirty="0" smtClean="0"/>
              <a:t>P</a:t>
            </a:r>
            <a:r>
              <a:rPr lang="en-US" b="1" i="1" dirty="0" smtClean="0"/>
              <a:t>orts</a:t>
            </a:r>
          </a:p>
          <a:p>
            <a:r>
              <a:rPr lang="en-US" b="1" i="1" dirty="0" smtClean="0"/>
              <a:t>Protocols</a:t>
            </a:r>
          </a:p>
          <a:p>
            <a:r>
              <a:rPr lang="en-US" b="1" i="1" dirty="0" smtClean="0"/>
              <a:t>Introduction to python</a:t>
            </a:r>
            <a:endParaRPr lang="en-US" b="1"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Web application architecture</a:t>
            </a:r>
            <a:endParaRPr lang="en-US" b="1" dirty="0"/>
          </a:p>
        </p:txBody>
      </p:sp>
      <p:pic>
        <p:nvPicPr>
          <p:cNvPr id="4" name="Content Placeholder 3" descr="web"/>
          <p:cNvPicPr>
            <a:picLocks noGrp="1" noChangeAspect="1"/>
          </p:cNvPicPr>
          <p:nvPr>
            <p:ph idx="1"/>
          </p:nvPr>
        </p:nvPicPr>
        <p:blipFill>
          <a:blip r:embed="rId2"/>
          <a:stretch>
            <a:fillRect/>
          </a:stretch>
        </p:blipFill>
        <p:spPr>
          <a:xfrm>
            <a:off x="1714500" y="2335212"/>
            <a:ext cx="5715000" cy="366712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Top 10 web application security risks </a:t>
            </a:r>
            <a:endParaRPr lang="en-US" b="1" dirty="0"/>
          </a:p>
        </p:txBody>
      </p:sp>
      <p:pic>
        <p:nvPicPr>
          <p:cNvPr id="4" name="Content Placeholder 3" descr="11"/>
          <p:cNvPicPr>
            <a:picLocks noGrp="1" noChangeAspect="1"/>
          </p:cNvPicPr>
          <p:nvPr>
            <p:ph idx="1"/>
          </p:nvPr>
        </p:nvPicPr>
        <p:blipFill>
          <a:blip r:embed="rId2"/>
          <a:stretch>
            <a:fillRect/>
          </a:stretch>
        </p:blipFill>
        <p:spPr>
          <a:xfrm>
            <a:off x="621792" y="1882775"/>
            <a:ext cx="7900416" cy="45720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 services </a:t>
            </a:r>
            <a:endParaRPr lang="en-US" b="1" dirty="0"/>
          </a:p>
        </p:txBody>
      </p:sp>
      <p:sp>
        <p:nvSpPr>
          <p:cNvPr id="3" name="Content Placeholder 2"/>
          <p:cNvSpPr>
            <a:spLocks noGrp="1"/>
          </p:cNvSpPr>
          <p:nvPr>
            <p:ph idx="1"/>
          </p:nvPr>
        </p:nvSpPr>
        <p:spPr/>
        <p:txBody>
          <a:bodyPr>
            <a:normAutofit fontScale="40000" lnSpcReduction="20000"/>
          </a:bodyPr>
          <a:lstStyle/>
          <a:p>
            <a:pPr fontAlgn="base"/>
            <a:r>
              <a:rPr lang="en-US" sz="4400" b="1" i="1" dirty="0" smtClean="0"/>
              <a:t>The Internet is the worldwide connectivity of hundreds of thousands of computers of various types that belong to multiple networks. On the World Wide Web, a web service is a standardized method for propagating messages between client and server applications. A web service is a software module that is intended to carry out a specific set of functions. Web services in cloud computing can be found and invoked over the network.</a:t>
            </a:r>
            <a:br>
              <a:rPr lang="en-US" sz="4400" b="1" i="1" dirty="0" smtClean="0"/>
            </a:br>
            <a:r>
              <a:rPr lang="en-US" sz="4400" b="1" i="1" dirty="0" smtClean="0"/>
              <a:t>The web service would be able to deliver functionality to the client that invoked the web service.</a:t>
            </a:r>
          </a:p>
          <a:p>
            <a:pPr fontAlgn="base"/>
            <a:r>
              <a:rPr lang="en-US" sz="4400" b="1" i="1" dirty="0" smtClean="0"/>
              <a:t>A web service is a set of open protocols and standards that allow data to be exchanged between different applications or systems. Web services can be used by software programs written in a variety of programming languages and running on a variety of platforms to exchange data via computer networks such as the Internet in a similar way to inter-process communication on a single computer</a:t>
            </a:r>
            <a:r>
              <a:rPr lang="en-US" dirty="0" smtClean="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Vulnerability stack</a:t>
            </a:r>
            <a:endParaRPr lang="en-US" b="1" dirty="0"/>
          </a:p>
        </p:txBody>
      </p:sp>
      <p:pic>
        <p:nvPicPr>
          <p:cNvPr id="4" name="Content Placeholder 3" descr="44"/>
          <p:cNvPicPr>
            <a:picLocks noGrp="1" noChangeAspect="1"/>
          </p:cNvPicPr>
          <p:nvPr>
            <p:ph idx="1"/>
          </p:nvPr>
        </p:nvPicPr>
        <p:blipFill>
          <a:blip r:embed="rId2"/>
          <a:stretch>
            <a:fillRect/>
          </a:stretch>
        </p:blipFill>
        <p:spPr>
          <a:xfrm>
            <a:off x="99347" y="1447800"/>
            <a:ext cx="8587453" cy="44196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305800" cy="5516563"/>
          </a:xfrm>
        </p:spPr>
        <p:txBody>
          <a:bodyPr/>
          <a:lstStyle/>
          <a:p>
            <a:r>
              <a:rPr lang="en-US" sz="2800" b="1" dirty="0" smtClean="0"/>
              <a:t>NAME	:	GEDDADA SAI PAVANI </a:t>
            </a:r>
          </a:p>
          <a:p>
            <a:r>
              <a:rPr lang="en-US" sz="2800" b="1" dirty="0" smtClean="0"/>
              <a:t>GROUP	:	B.COM(C.A)</a:t>
            </a:r>
          </a:p>
          <a:p>
            <a:r>
              <a:rPr lang="en-US" sz="2800" b="1" dirty="0" smtClean="0"/>
              <a:t>H.T.NO	:	2123017</a:t>
            </a:r>
          </a:p>
          <a:p>
            <a:r>
              <a:rPr lang="en-US" sz="2800" b="1" dirty="0" smtClean="0"/>
              <a:t>TOPIC	:	CYBER SECURITY </a:t>
            </a:r>
          </a:p>
          <a:p>
            <a:r>
              <a:rPr lang="en-US" sz="2800" b="1" dirty="0" smtClean="0"/>
              <a:t>COLLEGE:	A.S.D.GOVT.DEGREE.COLLEGE                                                          			FOR WOMEN (A) KAKINADA</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k"/>
          <p:cNvPicPr>
            <a:picLocks noGrp="1" noChangeAspect="1"/>
          </p:cNvPicPr>
          <p:nvPr>
            <p:ph idx="1"/>
          </p:nvPr>
        </p:nvPicPr>
        <p:blipFill>
          <a:blip r:embed="rId2"/>
          <a:stretch>
            <a:fillRect/>
          </a:stretch>
        </p:blipFill>
        <p:spPr>
          <a:xfrm>
            <a:off x="831605" y="1066800"/>
            <a:ext cx="7321795" cy="4850816"/>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 to cyber security</a:t>
            </a:r>
            <a:endParaRPr lang="en-US" b="1" dirty="0"/>
          </a:p>
        </p:txBody>
      </p:sp>
      <p:sp>
        <p:nvSpPr>
          <p:cNvPr id="3" name="Content Placeholder 2"/>
          <p:cNvSpPr>
            <a:spLocks noGrp="1"/>
          </p:cNvSpPr>
          <p:nvPr>
            <p:ph idx="1"/>
          </p:nvPr>
        </p:nvSpPr>
        <p:spPr/>
        <p:txBody>
          <a:bodyPr>
            <a:normAutofit fontScale="92500" lnSpcReduction="10000"/>
          </a:bodyPr>
          <a:lstStyle/>
          <a:p>
            <a:r>
              <a:rPr lang="en-US" sz="2000" i="1" dirty="0" smtClean="0"/>
              <a:t>Cyber Security is a process that’s designed to protect networks and devices from external threats. Businesses </a:t>
            </a:r>
            <a:r>
              <a:rPr lang="en-US" sz="2000" i="1" dirty="0" smtClean="0"/>
              <a:t>typically employ cyber security professionals </a:t>
            </a:r>
            <a:r>
              <a:rPr lang="en-US" sz="2000" i="1" dirty="0" smtClean="0"/>
              <a:t> to protect their confidential information, maintain employee productivity, and enhance customer confidence in products and services.</a:t>
            </a:r>
          </a:p>
          <a:p>
            <a:r>
              <a:rPr lang="en-US" sz="2000" i="1" dirty="0" smtClean="0"/>
              <a:t>The world of Cyber Security revolves around the industry standard of confidentiality, integrity, and </a:t>
            </a:r>
            <a:r>
              <a:rPr lang="en-US" sz="2000" i="1" dirty="0" smtClean="0"/>
              <a:t>availability. </a:t>
            </a:r>
            <a:r>
              <a:rPr lang="en-US" sz="2000" i="1" dirty="0" smtClean="0"/>
              <a:t>Privacy means data can be accessed only by authorized parties; integrity means information can be added, altered, or removed only by authorized users; and availability means systems, functions, and data must be available on-demand according to agreed-upon parameters.</a:t>
            </a:r>
          </a:p>
          <a:p>
            <a:r>
              <a:rPr lang="en-US" sz="2000" i="1" dirty="0" smtClean="0"/>
              <a:t>The main element of Cyber Security is the use of authentication mechanisms. For example, a user name identifies an account that a user wants to access, while a password is a mechanism that proves the user is who he claims to be.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6172200" cy="990600"/>
          </a:xfrm>
        </p:spPr>
        <p:txBody>
          <a:bodyPr>
            <a:normAutofit fontScale="90000"/>
          </a:bodyPr>
          <a:lstStyle/>
          <a:p>
            <a:pPr algn="l"/>
            <a:r>
              <a:rPr lang="en-US" b="1" dirty="0" smtClean="0"/>
              <a:t>Types of cyber security</a:t>
            </a:r>
            <a:endParaRPr lang="en-US" b="1" dirty="0"/>
          </a:p>
        </p:txBody>
      </p:sp>
      <p:sp>
        <p:nvSpPr>
          <p:cNvPr id="3" name="Content Placeholder 2"/>
          <p:cNvSpPr>
            <a:spLocks noGrp="1"/>
          </p:cNvSpPr>
          <p:nvPr>
            <p:ph idx="1"/>
          </p:nvPr>
        </p:nvSpPr>
        <p:spPr>
          <a:xfrm>
            <a:off x="457200" y="1143000"/>
            <a:ext cx="8229600" cy="4983163"/>
          </a:xfrm>
        </p:spPr>
        <p:txBody>
          <a:bodyPr/>
          <a:lstStyle/>
          <a:p>
            <a:r>
              <a:rPr lang="en-US" sz="2400" b="1" i="1" dirty="0" smtClean="0"/>
              <a:t>Ten types of cyber security </a:t>
            </a:r>
          </a:p>
          <a:p>
            <a:r>
              <a:rPr lang="en-US" sz="2400" i="1" dirty="0" smtClean="0"/>
              <a:t>1</a:t>
            </a:r>
            <a:r>
              <a:rPr lang="en-US" sz="2400" i="1" dirty="0" smtClean="0"/>
              <a:t>. </a:t>
            </a:r>
            <a:r>
              <a:rPr lang="en-US" sz="2400" b="1" i="1" dirty="0" smtClean="0"/>
              <a:t>Application security  </a:t>
            </a:r>
          </a:p>
          <a:p>
            <a:r>
              <a:rPr lang="en-US" sz="2400" i="1" dirty="0" smtClean="0"/>
              <a:t>2. </a:t>
            </a:r>
            <a:r>
              <a:rPr lang="en-US" sz="2400" b="1" i="1" dirty="0" smtClean="0"/>
              <a:t>Cloud security </a:t>
            </a:r>
            <a:endParaRPr lang="en-US" sz="2400" b="1" i="1" dirty="0" smtClean="0"/>
          </a:p>
          <a:p>
            <a:r>
              <a:rPr lang="en-US" sz="2400" i="1" dirty="0" smtClean="0"/>
              <a:t>3. </a:t>
            </a:r>
            <a:r>
              <a:rPr lang="en-US" sz="2400" b="1" i="1" dirty="0" smtClean="0"/>
              <a:t>Critical infrastructure security </a:t>
            </a:r>
            <a:endParaRPr lang="en-US" sz="2400" b="1" i="1" dirty="0" smtClean="0"/>
          </a:p>
          <a:p>
            <a:r>
              <a:rPr lang="en-US" sz="2400" i="1" dirty="0" smtClean="0"/>
              <a:t>4. </a:t>
            </a:r>
            <a:r>
              <a:rPr lang="en-US" sz="2400" b="1" i="1" dirty="0" smtClean="0"/>
              <a:t>Data security </a:t>
            </a:r>
            <a:endParaRPr lang="en-US" sz="2400" b="1" i="1" dirty="0" smtClean="0"/>
          </a:p>
          <a:p>
            <a:r>
              <a:rPr lang="en-US" sz="2400" i="1" dirty="0" smtClean="0"/>
              <a:t>5. </a:t>
            </a:r>
            <a:r>
              <a:rPr lang="en-US" sz="2400" b="1" i="1" dirty="0" smtClean="0"/>
              <a:t>Endpoint security </a:t>
            </a:r>
            <a:endParaRPr lang="en-US" sz="2400" b="1" i="1" dirty="0" smtClean="0"/>
          </a:p>
          <a:p>
            <a:r>
              <a:rPr lang="en-US" sz="2400" i="1" dirty="0" smtClean="0"/>
              <a:t>6. </a:t>
            </a:r>
            <a:r>
              <a:rPr lang="en-US" sz="2400" b="1" i="1" dirty="0" err="1" smtClean="0"/>
              <a:t>IoT</a:t>
            </a:r>
            <a:r>
              <a:rPr lang="en-US" sz="2400" b="1" i="1" dirty="0" smtClean="0"/>
              <a:t> (Internet of Things) security </a:t>
            </a:r>
            <a:endParaRPr lang="en-US" sz="2400" b="1" i="1" dirty="0" smtClean="0"/>
          </a:p>
          <a:p>
            <a:r>
              <a:rPr lang="en-US" sz="2400" i="1" dirty="0" smtClean="0"/>
              <a:t>7. </a:t>
            </a:r>
            <a:r>
              <a:rPr lang="en-US" sz="2400" b="1" i="1" dirty="0" smtClean="0"/>
              <a:t>Mobile security </a:t>
            </a:r>
            <a:endParaRPr lang="en-US" sz="2400" b="1" i="1" dirty="0" smtClean="0"/>
          </a:p>
          <a:p>
            <a:r>
              <a:rPr lang="en-US" sz="2400" i="1" dirty="0" smtClean="0"/>
              <a:t>8. </a:t>
            </a:r>
            <a:r>
              <a:rPr lang="en-US" sz="2400" b="1" i="1" dirty="0" smtClean="0"/>
              <a:t>Network security </a:t>
            </a:r>
            <a:endParaRPr lang="en-US" sz="2400" b="1" i="1" dirty="0" smtClean="0"/>
          </a:p>
          <a:p>
            <a:r>
              <a:rPr lang="en-US" sz="2400" i="1" dirty="0" smtClean="0"/>
              <a:t>9. </a:t>
            </a:r>
            <a:r>
              <a:rPr lang="en-US" sz="2400" b="1" i="1" dirty="0" smtClean="0"/>
              <a:t>Operational </a:t>
            </a:r>
            <a:r>
              <a:rPr lang="en-US" sz="2400" b="1" i="1" dirty="0" smtClean="0"/>
              <a:t>security</a:t>
            </a:r>
            <a:r>
              <a:rPr lang="en-US" sz="2400" b="1" i="1" dirty="0" smtClean="0"/>
              <a:t> </a:t>
            </a:r>
            <a:endParaRPr lang="en-US" sz="2400" b="1" i="1" dirty="0" smtClean="0"/>
          </a:p>
          <a:p>
            <a:r>
              <a:rPr lang="en-US" sz="2400" i="1" dirty="0" smtClean="0"/>
              <a:t>10. </a:t>
            </a:r>
            <a:r>
              <a:rPr lang="en-US" sz="2400" b="1" i="1" dirty="0" smtClean="0"/>
              <a:t>Zero trust </a:t>
            </a:r>
            <a:endParaRPr lang="en-US" sz="2400"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Application security </a:t>
            </a:r>
            <a:endParaRPr lang="en-US" dirty="0"/>
          </a:p>
        </p:txBody>
      </p:sp>
      <p:sp>
        <p:nvSpPr>
          <p:cNvPr id="3" name="Content Placeholder 2"/>
          <p:cNvSpPr>
            <a:spLocks noGrp="1"/>
          </p:cNvSpPr>
          <p:nvPr>
            <p:ph idx="1"/>
          </p:nvPr>
        </p:nvSpPr>
        <p:spPr/>
        <p:txBody>
          <a:bodyPr>
            <a:normAutofit fontScale="85000" lnSpcReduction="10000"/>
          </a:bodyPr>
          <a:lstStyle/>
          <a:p>
            <a:r>
              <a:rPr lang="en-US" b="1" i="1" dirty="0" smtClean="0"/>
              <a:t>Application security prevents unauthorized access and use of applications and connected data. Because most vulnerabilities are introduced during the development and publishing stages, application security includes many types of </a:t>
            </a:r>
            <a:r>
              <a:rPr lang="en-US" b="1" i="1" dirty="0" err="1" smtClean="0"/>
              <a:t>cybersecurity</a:t>
            </a:r>
            <a:r>
              <a:rPr lang="en-US" b="1" i="1" dirty="0" smtClean="0"/>
              <a:t> solutions to help identify flaws during the design and development phases that could be exploited and alert teams so they can be fixed.  </a:t>
            </a:r>
          </a:p>
          <a:p>
            <a:r>
              <a:rPr lang="en-US" b="1" i="1" dirty="0" smtClean="0"/>
              <a:t>Despite best efforts, flaws do slip through the cracks. Application security also helps protect against these vulnerabilities.</a:t>
            </a:r>
          </a:p>
          <a:p>
            <a:endParaRPr lang="en-US" b="1"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lstStyle/>
          <a:p>
            <a:r>
              <a:rPr lang="en-US" b="1" dirty="0" smtClean="0"/>
              <a:t>Cloud security </a:t>
            </a:r>
            <a:endParaRPr lang="en-US" dirty="0"/>
          </a:p>
        </p:txBody>
      </p:sp>
      <p:sp>
        <p:nvSpPr>
          <p:cNvPr id="3" name="Content Placeholder 2"/>
          <p:cNvSpPr>
            <a:spLocks noGrp="1"/>
          </p:cNvSpPr>
          <p:nvPr>
            <p:ph idx="1"/>
          </p:nvPr>
        </p:nvSpPr>
        <p:spPr>
          <a:xfrm>
            <a:off x="457200" y="1066800"/>
            <a:ext cx="8458200" cy="5105400"/>
          </a:xfrm>
        </p:spPr>
        <p:txBody>
          <a:bodyPr>
            <a:normAutofit/>
          </a:bodyPr>
          <a:lstStyle/>
          <a:p>
            <a:r>
              <a:rPr lang="en-US" sz="2400" b="1" i="1" dirty="0" smtClean="0"/>
              <a:t>Cloud security focuses on protecting cloud based  assets and services, including applications, data, and infrastructure. Most cloud security is managed as a shared responsibility between organizations and cloud service providers.</a:t>
            </a:r>
            <a:r>
              <a:rPr lang="en-US" dirty="0" smtClean="0"/>
              <a:t> </a:t>
            </a:r>
          </a:p>
          <a:p>
            <a:pPr lvl="5">
              <a:buNone/>
            </a:pPr>
            <a:r>
              <a:rPr lang="en-US" sz="4400" b="1" dirty="0" smtClean="0">
                <a:solidFill>
                  <a:schemeClr val="accent2">
                    <a:lumMod val="60000"/>
                    <a:lumOff val="40000"/>
                  </a:schemeClr>
                </a:solidFill>
              </a:rPr>
              <a:t>Data Security</a:t>
            </a:r>
            <a:endParaRPr lang="en-US" sz="4400" b="1" dirty="0" smtClean="0">
              <a:solidFill>
                <a:schemeClr val="accent2">
                  <a:lumMod val="60000"/>
                  <a:lumOff val="40000"/>
                </a:schemeClr>
              </a:solidFill>
            </a:endParaRPr>
          </a:p>
          <a:p>
            <a:r>
              <a:rPr lang="en-US" sz="2400" b="1" i="1" dirty="0" smtClean="0"/>
              <a:t>A subset of information security, </a:t>
            </a:r>
            <a:r>
              <a:rPr lang="en-US" sz="2400" b="1" i="1" dirty="0" smtClean="0"/>
              <a:t>data security combines </a:t>
            </a:r>
            <a:r>
              <a:rPr lang="en-US" sz="2400" b="1" i="1" dirty="0" smtClean="0"/>
              <a:t>many types of </a:t>
            </a:r>
            <a:r>
              <a:rPr lang="en-US" sz="2400" b="1" i="1" dirty="0" smtClean="0"/>
              <a:t>cyber security </a:t>
            </a:r>
            <a:r>
              <a:rPr lang="en-US" sz="2400" b="1" i="1" dirty="0" smtClean="0"/>
              <a:t>solutions to protect the confidentiality, integrity, and availability of digital assets at rest (i.e., while being stored) and in motion (i.e., while being transmitted). </a:t>
            </a:r>
          </a:p>
          <a:p>
            <a:endParaRPr lang="en-US" b="1" dirty="0" smtClean="0"/>
          </a:p>
          <a:p>
            <a:pPr algn="ctr"/>
            <a:endParaRPr lang="en-US" sz="4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Critical infrastructure security </a:t>
            </a:r>
            <a:endParaRPr lang="en-US" dirty="0"/>
          </a:p>
        </p:txBody>
      </p:sp>
      <p:sp>
        <p:nvSpPr>
          <p:cNvPr id="3" name="Content Placeholder 2"/>
          <p:cNvSpPr>
            <a:spLocks noGrp="1"/>
          </p:cNvSpPr>
          <p:nvPr>
            <p:ph idx="1"/>
          </p:nvPr>
        </p:nvSpPr>
        <p:spPr/>
        <p:txBody>
          <a:bodyPr>
            <a:normAutofit/>
          </a:bodyPr>
          <a:lstStyle/>
          <a:p>
            <a:r>
              <a:rPr lang="en-US" sz="2400" b="1" i="1" dirty="0" smtClean="0"/>
              <a:t>Special security processes and types of </a:t>
            </a:r>
            <a:r>
              <a:rPr lang="en-US" sz="2400" b="1" i="1" dirty="0" smtClean="0"/>
              <a:t>cyber security </a:t>
            </a:r>
            <a:r>
              <a:rPr lang="en-US" sz="2400" b="1" i="1" dirty="0" smtClean="0"/>
              <a:t>solutions are used to protect the networks, applications, systems, and digital assets depended on by critical infrastructure organizations (e.g., communications, dams, energy, public sector, and transportation). Critical infrastructure has been more vulnerable to cyber attacks that target legacy systems, such as SCADA (supervisory control and data acquisition) systems. While critical infrastructure organizations use many of the same types of </a:t>
            </a:r>
            <a:r>
              <a:rPr lang="en-US" sz="2400" b="1" i="1" dirty="0" smtClean="0"/>
              <a:t>cyber security </a:t>
            </a:r>
            <a:r>
              <a:rPr lang="en-US" sz="2400" b="1" i="1" dirty="0" smtClean="0"/>
              <a:t>as other subcategories, it is often deployed in different ways.</a:t>
            </a:r>
            <a:endParaRPr lang="en-US" sz="2400" b="1"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543800" cy="1066800"/>
          </a:xfrm>
        </p:spPr>
        <p:txBody>
          <a:bodyPr>
            <a:normAutofit/>
          </a:bodyPr>
          <a:lstStyle/>
          <a:p>
            <a:r>
              <a:rPr lang="en-US" dirty="0" smtClean="0"/>
              <a:t> </a:t>
            </a:r>
            <a:r>
              <a:rPr lang="en-US" b="1" dirty="0" smtClean="0"/>
              <a:t>Endpoint security </a:t>
            </a:r>
            <a:endParaRPr lang="en-US" dirty="0"/>
          </a:p>
        </p:txBody>
      </p:sp>
      <p:sp>
        <p:nvSpPr>
          <p:cNvPr id="3" name="Content Placeholder 2"/>
          <p:cNvSpPr>
            <a:spLocks noGrp="1"/>
          </p:cNvSpPr>
          <p:nvPr>
            <p:ph idx="1"/>
          </p:nvPr>
        </p:nvSpPr>
        <p:spPr>
          <a:xfrm>
            <a:off x="381000" y="1219200"/>
            <a:ext cx="8610600" cy="4953000"/>
          </a:xfrm>
        </p:spPr>
        <p:txBody>
          <a:bodyPr>
            <a:normAutofit fontScale="85000" lnSpcReduction="10000"/>
          </a:bodyPr>
          <a:lstStyle/>
          <a:p>
            <a:r>
              <a:rPr lang="en-US" sz="2400" b="1" i="1" dirty="0" smtClean="0"/>
              <a:t>Desktops, laptops, mobile devices, servers, and other endpoints are the most common entry point for cyber attacks. Endpoint security protects these devices and the data they house. It also encompasses other types of </a:t>
            </a:r>
            <a:r>
              <a:rPr lang="en-US" sz="2400" b="1" i="1" dirty="0" smtClean="0"/>
              <a:t>cyber security </a:t>
            </a:r>
            <a:r>
              <a:rPr lang="en-US" sz="2400" b="1" i="1" dirty="0" smtClean="0"/>
              <a:t>that are used to protect networks from </a:t>
            </a:r>
            <a:r>
              <a:rPr lang="en-US" sz="2400" b="1" i="1" dirty="0" smtClean="0"/>
              <a:t>cyber attacks </a:t>
            </a:r>
            <a:r>
              <a:rPr lang="en-US" sz="2400" b="1" i="1" dirty="0" smtClean="0"/>
              <a:t>that use endpoints as the point of entry. </a:t>
            </a:r>
            <a:endParaRPr lang="en-US" sz="2400" b="1" i="1" dirty="0" smtClean="0"/>
          </a:p>
          <a:p>
            <a:pPr>
              <a:buNone/>
            </a:pPr>
            <a:r>
              <a:rPr lang="en-US" sz="2400" b="1" i="1" dirty="0" smtClean="0"/>
              <a:t> </a:t>
            </a:r>
            <a:endParaRPr lang="en-US" sz="2400" b="1" i="1" dirty="0" smtClean="0"/>
          </a:p>
          <a:p>
            <a:pPr>
              <a:buNone/>
            </a:pPr>
            <a:r>
              <a:rPr lang="en-US" sz="2400" dirty="0" smtClean="0">
                <a:solidFill>
                  <a:schemeClr val="accent2">
                    <a:lumMod val="60000"/>
                    <a:lumOff val="40000"/>
                  </a:schemeClr>
                </a:solidFill>
              </a:rPr>
              <a:t> </a:t>
            </a:r>
            <a:r>
              <a:rPr lang="en-US" sz="4800" b="1" i="1" dirty="0" smtClean="0">
                <a:solidFill>
                  <a:schemeClr val="accent2">
                    <a:lumMod val="60000"/>
                    <a:lumOff val="40000"/>
                  </a:schemeClr>
                </a:solidFill>
              </a:rPr>
              <a:t>IOT (Internet of Things) security</a:t>
            </a:r>
            <a:r>
              <a:rPr lang="en-US" sz="2400" b="1" dirty="0" smtClean="0"/>
              <a:t> </a:t>
            </a:r>
            <a:endParaRPr lang="en-US" sz="2400" b="1" i="1" dirty="0" smtClean="0"/>
          </a:p>
          <a:p>
            <a:r>
              <a:rPr lang="en-US" sz="2400" b="1" i="1" dirty="0" smtClean="0"/>
              <a:t>IOT security </a:t>
            </a:r>
            <a:r>
              <a:rPr lang="en-US" sz="2400" b="1" i="1" dirty="0" smtClean="0"/>
              <a:t>seeks to minimize the vulnerabilities that these proliferating devices bring to organizations. It uses different types of </a:t>
            </a:r>
            <a:r>
              <a:rPr lang="en-US" sz="2400" b="1" i="1" dirty="0" smtClean="0"/>
              <a:t>cyber security </a:t>
            </a:r>
            <a:r>
              <a:rPr lang="en-US" sz="2400" b="1" i="1" dirty="0" smtClean="0"/>
              <a:t>to detect and classify them, segment them to limit network exposure, and seek to mitigate threats related to </a:t>
            </a:r>
            <a:r>
              <a:rPr lang="en-US" sz="2400" b="1" i="1" dirty="0" smtClean="0"/>
              <a:t>un patched </a:t>
            </a:r>
            <a:r>
              <a:rPr lang="en-US" sz="2400" b="1" i="1" dirty="0" smtClean="0"/>
              <a:t>firmware and other related flaws. </a:t>
            </a:r>
          </a:p>
          <a:p>
            <a:pPr>
              <a:buNone/>
            </a:pPr>
            <a:r>
              <a:rPr lang="en-US" sz="2400" dirty="0" smtClean="0"/>
              <a:t/>
            </a:r>
            <a:br>
              <a:rPr lang="en-US" sz="2400" dirty="0" smtClean="0"/>
            </a:br>
            <a:r>
              <a:rPr lang="en-US" sz="2400" b="1" i="1" dirty="0" smtClean="0"/>
              <a:t>  </a:t>
            </a:r>
            <a:endParaRPr lang="en-US" sz="2400" b="1"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944562"/>
          </a:xfrm>
        </p:spPr>
        <p:txBody>
          <a:bodyPr/>
          <a:lstStyle/>
          <a:p>
            <a:r>
              <a:rPr lang="en-US" dirty="0" smtClean="0"/>
              <a:t> </a:t>
            </a:r>
            <a:r>
              <a:rPr lang="en-US" b="1" dirty="0" smtClean="0"/>
              <a:t>Mobile security </a:t>
            </a:r>
            <a:endParaRPr lang="en-US" dirty="0"/>
          </a:p>
        </p:txBody>
      </p:sp>
      <p:sp>
        <p:nvSpPr>
          <p:cNvPr id="3" name="Content Placeholder 2"/>
          <p:cNvSpPr>
            <a:spLocks noGrp="1"/>
          </p:cNvSpPr>
          <p:nvPr>
            <p:ph idx="1"/>
          </p:nvPr>
        </p:nvSpPr>
        <p:spPr>
          <a:xfrm>
            <a:off x="533400" y="1066800"/>
            <a:ext cx="8153400" cy="5059363"/>
          </a:xfrm>
        </p:spPr>
        <p:txBody>
          <a:bodyPr>
            <a:normAutofit fontScale="85000" lnSpcReduction="20000"/>
          </a:bodyPr>
          <a:lstStyle/>
          <a:p>
            <a:r>
              <a:rPr lang="en-US" sz="2400" b="1" i="1" dirty="0" smtClean="0"/>
              <a:t>Mobile security encompasses types of </a:t>
            </a:r>
            <a:r>
              <a:rPr lang="en-US" sz="2400" b="1" i="1" dirty="0" smtClean="0"/>
              <a:t>cyber security </a:t>
            </a:r>
            <a:r>
              <a:rPr lang="en-US" sz="2400" b="1" i="1" dirty="0" smtClean="0"/>
              <a:t>used to protect mobile devices (e.g., phones, tablets, and laptops) from unauthorized access and becoming an </a:t>
            </a:r>
            <a:r>
              <a:rPr lang="en-US" sz="2400" b="1" i="1" dirty="0" smtClean="0"/>
              <a:t> attack vector </a:t>
            </a:r>
            <a:r>
              <a:rPr lang="en-US" sz="2400" b="1" i="1" dirty="0" smtClean="0"/>
              <a:t> used to get into and move networks. </a:t>
            </a:r>
            <a:endParaRPr lang="en-US" sz="2400" b="1" i="1" dirty="0" smtClean="0"/>
          </a:p>
          <a:p>
            <a:pPr algn="ctr">
              <a:buNone/>
            </a:pPr>
            <a:r>
              <a:rPr lang="en-US" sz="2400" dirty="0" smtClean="0"/>
              <a:t> </a:t>
            </a:r>
            <a:r>
              <a:rPr lang="en-US" sz="5200" b="1" dirty="0" smtClean="0">
                <a:solidFill>
                  <a:schemeClr val="accent2">
                    <a:lumMod val="60000"/>
                    <a:lumOff val="40000"/>
                  </a:schemeClr>
                </a:solidFill>
              </a:rPr>
              <a:t>Network security</a:t>
            </a:r>
            <a:r>
              <a:rPr lang="en-US" sz="5200" b="1" dirty="0" smtClean="0"/>
              <a:t> </a:t>
            </a:r>
            <a:endParaRPr lang="en-US" sz="2400" b="1" dirty="0" smtClean="0"/>
          </a:p>
          <a:p>
            <a:r>
              <a:rPr lang="en-US" sz="2400" b="1" i="1" dirty="0" smtClean="0"/>
              <a:t>Network security includes software and hardware solutions that protect against incidents that result in unauthorized access or service disruption. This includes monitoring and responding to risks that impact network software (e.g., operating systems and protocols) and hardware (e.g., servers, clients, hubs, switches, bridges, peers, and connecting devices).  </a:t>
            </a:r>
          </a:p>
          <a:p>
            <a:r>
              <a:rPr lang="en-US" sz="2400" b="1" i="1" dirty="0" smtClean="0"/>
              <a:t>The majority of cyber attacks start over a network. Network </a:t>
            </a:r>
            <a:r>
              <a:rPr lang="en-US" sz="2400" b="1" i="1" dirty="0" smtClean="0"/>
              <a:t>cyber security </a:t>
            </a:r>
            <a:r>
              <a:rPr lang="en-US" sz="2400" b="1" i="1" dirty="0" smtClean="0"/>
              <a:t>is designed to monitor, detect, and respond to network-focused threats.  </a:t>
            </a:r>
          </a:p>
          <a:p>
            <a:pPr>
              <a:buNone/>
            </a:pPr>
            <a:r>
              <a:rPr lang="en-US" sz="2400" dirty="0" smtClean="0"/>
              <a:t/>
            </a:r>
            <a:br>
              <a:rPr lang="en-US" sz="2400" dirty="0" smtClean="0"/>
            </a:br>
            <a:endParaRPr lang="en-US" sz="2400" b="1" i="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120</TotalTime>
  <Words>636</Words>
  <Application>Microsoft Office PowerPoint</Application>
  <PresentationFormat>On-screen Show (4:3)</PresentationFormat>
  <Paragraphs>72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Verve</vt:lpstr>
      <vt:lpstr>CYBER SECURITY WITH IBM QRADAR</vt:lpstr>
      <vt:lpstr>CONTENTS</vt:lpstr>
      <vt:lpstr>Introduction to cyber security</vt:lpstr>
      <vt:lpstr>Types of cyber security</vt:lpstr>
      <vt:lpstr> Application security </vt:lpstr>
      <vt:lpstr>Cloud security </vt:lpstr>
      <vt:lpstr>Critical infrastructure security </vt:lpstr>
      <vt:lpstr> Endpoint security </vt:lpstr>
      <vt:lpstr> Mobile security </vt:lpstr>
      <vt:lpstr> Operational security </vt:lpstr>
      <vt:lpstr>OSI AND TCP/IP MODEL</vt:lpstr>
      <vt:lpstr>Slide 12</vt:lpstr>
      <vt:lpstr>    What is a port? </vt:lpstr>
      <vt:lpstr>Slide 14</vt:lpstr>
      <vt:lpstr>Phases  of  hacking</vt:lpstr>
      <vt:lpstr> What is Python? </vt:lpstr>
      <vt:lpstr>Data types of python</vt:lpstr>
      <vt:lpstr>Slide 18</vt:lpstr>
      <vt:lpstr>Penetration testing </vt:lpstr>
      <vt:lpstr>Web application architecture</vt:lpstr>
      <vt:lpstr>Top 10 web application security risks </vt:lpstr>
      <vt:lpstr>Web services </vt:lpstr>
      <vt:lpstr>Vulnerability stack</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WITH IBM QRADAR</dc:title>
  <dc:creator>sr</dc:creator>
  <cp:lastModifiedBy>sr</cp:lastModifiedBy>
  <cp:revision>14</cp:revision>
  <dcterms:created xsi:type="dcterms:W3CDTF">2006-08-16T00:00:00Z</dcterms:created>
  <dcterms:modified xsi:type="dcterms:W3CDTF">2024-03-04T10:58:17Z</dcterms:modified>
</cp:coreProperties>
</file>