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Oswald Medium"/>
      <p:regular r:id="rId20"/>
      <p:bold r:id="rId21"/>
    </p:embeddedFont>
    <p:embeddedFont>
      <p:font typeface="Roboto"/>
      <p:regular r:id="rId22"/>
      <p:bold r:id="rId23"/>
      <p:italic r:id="rId24"/>
      <p:boldItalic r:id="rId25"/>
    </p:embeddedFont>
    <p:embeddedFont>
      <p:font typeface="Roboto Light"/>
      <p:regular r:id="rId26"/>
      <p:bold r:id="rId27"/>
      <p:italic r:id="rId28"/>
      <p:boldItalic r:id="rId29"/>
    </p:embeddedFont>
    <p:embeddedFont>
      <p:font typeface="Oswald"/>
      <p:regular r:id="rId30"/>
      <p:bold r:id="rId31"/>
    </p:embeddedFont>
    <p:embeddedFont>
      <p:font typeface="Nunito Light"/>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swaldMedium-regular.fntdata"/><Relationship Id="rId22" Type="http://schemas.openxmlformats.org/officeDocument/2006/relationships/font" Target="fonts/Roboto-regular.fntdata"/><Relationship Id="rId21" Type="http://schemas.openxmlformats.org/officeDocument/2006/relationships/font" Target="fonts/OswaldMedium-bold.fntdata"/><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Light-regular.fntdata"/><Relationship Id="rId25" Type="http://schemas.openxmlformats.org/officeDocument/2006/relationships/font" Target="fonts/Roboto-boldItalic.fntdata"/><Relationship Id="rId28" Type="http://schemas.openxmlformats.org/officeDocument/2006/relationships/font" Target="fonts/RobotoLight-italic.fntdata"/><Relationship Id="rId27" Type="http://schemas.openxmlformats.org/officeDocument/2006/relationships/font" Target="fonts/Roboto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bold.fntdata"/><Relationship Id="rId30" Type="http://schemas.openxmlformats.org/officeDocument/2006/relationships/font" Target="fonts/Oswald-regular.fntdata"/><Relationship Id="rId11" Type="http://schemas.openxmlformats.org/officeDocument/2006/relationships/slide" Target="slides/slide6.xml"/><Relationship Id="rId33" Type="http://schemas.openxmlformats.org/officeDocument/2006/relationships/font" Target="fonts/NunitoLight-bold.fntdata"/><Relationship Id="rId10" Type="http://schemas.openxmlformats.org/officeDocument/2006/relationships/slide" Target="slides/slide5.xml"/><Relationship Id="rId32" Type="http://schemas.openxmlformats.org/officeDocument/2006/relationships/font" Target="fonts/NunitoLight-regular.fntdata"/><Relationship Id="rId13" Type="http://schemas.openxmlformats.org/officeDocument/2006/relationships/slide" Target="slides/slide8.xml"/><Relationship Id="rId35" Type="http://schemas.openxmlformats.org/officeDocument/2006/relationships/font" Target="fonts/NunitoLight-boldItalic.fntdata"/><Relationship Id="rId12" Type="http://schemas.openxmlformats.org/officeDocument/2006/relationships/slide" Target="slides/slide7.xml"/><Relationship Id="rId34" Type="http://schemas.openxmlformats.org/officeDocument/2006/relationships/font" Target="fonts/NunitoLight-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f9f517ca5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f9f517ca5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f9f517ca5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f9f517ca5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9f517ca5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9f517ca5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9f517ca5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9f517ca5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9f517ca5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f9f517ca5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f4f4bc9a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f4f4bc9a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f9f517ca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f9f517ca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f9f517ca5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f9f517ca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f9f517ca5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f9f517ca5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f9f517ca5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f9f517ca5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f9f517ca5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f9f517ca5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f9f517ca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9f517ca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f9f517ca5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9f517ca5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9" name="Google Shape;19;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4" name="Shape 24"/>
        <p:cNvGrpSpPr/>
        <p:nvPr/>
      </p:nvGrpSpPr>
      <p:grpSpPr>
        <a:xfrm>
          <a:off x="0" y="0"/>
          <a:ext cx="0" cy="0"/>
          <a:chOff x="0" y="0"/>
          <a:chExt cx="0" cy="0"/>
        </a:xfrm>
      </p:grpSpPr>
      <p:sp>
        <p:nvSpPr>
          <p:cNvPr id="25" name="Google Shape;25;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sp>
        <p:nvSpPr>
          <p:cNvPr id="29" name="Google Shape;29;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3" name="Shape 33"/>
        <p:cNvGrpSpPr/>
        <p:nvPr/>
      </p:nvGrpSpPr>
      <p:grpSpPr>
        <a:xfrm>
          <a:off x="0" y="0"/>
          <a:ext cx="0" cy="0"/>
          <a:chOff x="0" y="0"/>
          <a:chExt cx="0" cy="0"/>
        </a:xfrm>
      </p:grpSpPr>
      <p:sp>
        <p:nvSpPr>
          <p:cNvPr id="34" name="Google Shape;34;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8" name="Google Shape;38;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9" name="Google Shape;39;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0" name="Shape 40"/>
        <p:cNvGrpSpPr/>
        <p:nvPr/>
      </p:nvGrpSpPr>
      <p:grpSpPr>
        <a:xfrm>
          <a:off x="0" y="0"/>
          <a:ext cx="0" cy="0"/>
          <a:chOff x="0" y="0"/>
          <a:chExt cx="0" cy="0"/>
        </a:xfrm>
      </p:grpSpPr>
      <p:sp>
        <p:nvSpPr>
          <p:cNvPr id="41" name="Google Shape;41;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3"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6" name="Google Shape;46;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7" name="Google Shape;47;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7.xml"/><Relationship Id="rId10" Type="http://schemas.openxmlformats.org/officeDocument/2006/relationships/slideLayout" Target="../slideLayouts/slideLayout6.xml"/><Relationship Id="rId13" Type="http://schemas.openxmlformats.org/officeDocument/2006/relationships/slideLayout" Target="../slideLayouts/slideLayout9.xml"/><Relationship Id="rId12" Type="http://schemas.openxmlformats.org/officeDocument/2006/relationships/slideLayout" Target="../slideLayouts/slideLayout8.xml"/><Relationship Id="rId1" Type="http://schemas.openxmlformats.org/officeDocument/2006/relationships/image" Target="../media/image7.pn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slideLayout" Target="../slideLayouts/slideLayout5.xml"/><Relationship Id="rId15" Type="http://schemas.openxmlformats.org/officeDocument/2006/relationships/slideLayout" Target="../slideLayouts/slideLayout11.xml"/><Relationship Id="rId14" Type="http://schemas.openxmlformats.org/officeDocument/2006/relationships/slideLayout" Target="../slideLayouts/slideLayout10.xml"/><Relationship Id="rId16" Type="http://schemas.openxmlformats.org/officeDocument/2006/relationships/theme" Target="../theme/theme1.xml"/><Relationship Id="rId5" Type="http://schemas.openxmlformats.org/officeDocument/2006/relationships/slideLayout" Target="../slideLayouts/slideLayout1.xml"/><Relationship Id="rId6" Type="http://schemas.openxmlformats.org/officeDocument/2006/relationships/slideLayout" Target="../slideLayouts/slideLayout2.xml"/><Relationship Id="rId7" Type="http://schemas.openxmlformats.org/officeDocument/2006/relationships/slideLayout" Target="../slideLayouts/slideLayout3.xml"/><Relationship Id="rId8"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2">
            <a:alphaModFix/>
          </a:blip>
          <a:stretch>
            <a:fillRect/>
          </a:stretch>
        </p:blipFill>
        <p:spPr>
          <a:xfrm rot="-8400002">
            <a:off x="8800593" y="-90288"/>
            <a:ext cx="886149" cy="1343523"/>
          </a:xfrm>
          <a:prstGeom prst="rect">
            <a:avLst/>
          </a:prstGeom>
          <a:noFill/>
          <a:ln>
            <a:noFill/>
          </a:ln>
        </p:spPr>
      </p:pic>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3">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4">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2">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3">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4">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4">
            <a:alphaModFix/>
          </a:blip>
          <a:stretch>
            <a:fillRect/>
          </a:stretch>
        </p:blipFill>
        <p:spPr>
          <a:xfrm>
            <a:off x="229850" y="-854350"/>
            <a:ext cx="987831" cy="1359349"/>
          </a:xfrm>
          <a:prstGeom prst="rect">
            <a:avLst/>
          </a:prstGeom>
          <a:noFill/>
          <a:ln>
            <a:noFill/>
          </a:ln>
        </p:spPr>
      </p:pic>
      <p:sp>
        <p:nvSpPr>
          <p:cNvPr id="15" name="Google Shape;15;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6" name="Google Shape;16;p1"/>
          <p:cNvSpPr txBox="1"/>
          <p:nvPr>
            <p:ph idx="1" type="body"/>
          </p:nvPr>
        </p:nvSpPr>
        <p:spPr>
          <a:xfrm>
            <a:off x="311700" y="1152475"/>
            <a:ext cx="82677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indent="-317500" lvl="1" marL="914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indent="-317500" lvl="2" marL="1371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indent="-317500" lvl="3" marL="1828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indent="-317500" lvl="4" marL="22860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indent="-317500" lvl="5" marL="27432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indent="-317500" lvl="6" marL="32004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indent="-317500" lvl="7" marL="36576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indent="-317500" lvl="8" marL="41148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p:txBody>
      </p:sp>
    </p:spTree>
  </p:cSld>
  <p:clrMap accent1="accent1" accent2="accent2" accent3="accent3" accent4="accent4" accent5="accent5" accent6="accent6" bg1="lt1" bg2="dk2" tx1="dk1" tx2="lt2" folHlink="folHlink" hlink="hlink"/>
  <p:sldLayoutIdLst>
    <p:sldLayoutId id="2147483648" r:id="rId5"/>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fmla="val 3356" name="adj"/>
            </a:avLst>
          </a:prstGeom>
          <a:solidFill>
            <a:srgbClr val="CCB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ph type="ctrTitle"/>
          </p:nvPr>
        </p:nvSpPr>
        <p:spPr>
          <a:xfrm>
            <a:off x="731250" y="1734111"/>
            <a:ext cx="7871700" cy="105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Citi Bike Data Analysis</a:t>
            </a:r>
            <a:endParaRPr/>
          </a:p>
        </p:txBody>
      </p:sp>
      <p:sp>
        <p:nvSpPr>
          <p:cNvPr id="64" name="Google Shape;64;p13"/>
          <p:cNvSpPr txBox="1"/>
          <p:nvPr>
            <p:ph idx="1" type="subTitle"/>
          </p:nvPr>
        </p:nvSpPr>
        <p:spPr>
          <a:xfrm>
            <a:off x="311700" y="290406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Nunito Light"/>
                <a:ea typeface="Nunito Light"/>
                <a:cs typeface="Nunito Light"/>
                <a:sym typeface="Nunito Light"/>
              </a:rPr>
              <a:t>By Ogedi Uzoma</a:t>
            </a:r>
            <a:endParaRPr sz="2200">
              <a:solidFill>
                <a:schemeClr val="dk1"/>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Summary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of findings:</a:t>
            </a:r>
            <a:endParaRPr sz="2700"/>
          </a:p>
        </p:txBody>
      </p:sp>
      <p:sp>
        <p:nvSpPr>
          <p:cNvPr id="131" name="Google Shape;131;p23"/>
          <p:cNvSpPr txBox="1"/>
          <p:nvPr/>
        </p:nvSpPr>
        <p:spPr>
          <a:xfrm>
            <a:off x="311700" y="1152475"/>
            <a:ext cx="8267700" cy="3416400"/>
          </a:xfrm>
          <a:prstGeom prst="rect">
            <a:avLst/>
          </a:prstGeom>
          <a:noFill/>
          <a:ln>
            <a:noFill/>
          </a:ln>
        </p:spPr>
        <p:txBody>
          <a:bodyPr anchorCtr="0" anchor="t" bIns="91425" lIns="91425" spcFirstLastPara="1" rIns="91425" wrap="square" tIns="91425">
            <a:normAutofit fontScale="70000" lnSpcReduction="20000"/>
          </a:bodyPr>
          <a:lstStyle/>
          <a:p>
            <a:pPr indent="-308610" lvl="0" marL="457200" rtl="0" algn="l">
              <a:lnSpc>
                <a:spcPct val="115000"/>
              </a:lnSpc>
              <a:spcBef>
                <a:spcPts val="0"/>
              </a:spcBef>
              <a:spcAft>
                <a:spcPts val="0"/>
              </a:spcAft>
              <a:buClr>
                <a:srgbClr val="000000"/>
              </a:buClr>
              <a:buSzPct val="93864"/>
              <a:buFont typeface="Roboto Light"/>
              <a:buChar char="●"/>
            </a:pPr>
            <a:r>
              <a:rPr b="1" i="1" lang="en" sz="1917">
                <a:solidFill>
                  <a:srgbClr val="000000"/>
                </a:solidFill>
                <a:latin typeface="Roboto"/>
                <a:ea typeface="Roboto"/>
                <a:cs typeface="Roboto"/>
                <a:sym typeface="Roboto"/>
              </a:rPr>
              <a:t>Top 5 pick-up locations for bikes:</a:t>
            </a:r>
            <a:r>
              <a:rPr i="1" lang="en" sz="1917">
                <a:solidFill>
                  <a:srgbClr val="000000"/>
                </a:solidFill>
                <a:latin typeface="Roboto Light"/>
                <a:ea typeface="Roboto Light"/>
                <a:cs typeface="Roboto Light"/>
                <a:sym typeface="Roboto Light"/>
              </a:rPr>
              <a:t> </a:t>
            </a:r>
            <a:br>
              <a:rPr i="1" lang="en" sz="1800">
                <a:solidFill>
                  <a:srgbClr val="000000"/>
                </a:solidFill>
                <a:latin typeface="Roboto Light"/>
                <a:ea typeface="Roboto Light"/>
                <a:cs typeface="Roboto Light"/>
                <a:sym typeface="Roboto Light"/>
              </a:rPr>
            </a:br>
            <a:endParaRPr i="1" sz="1800">
              <a:solidFill>
                <a:srgbClr val="000000"/>
              </a:solidFill>
              <a:latin typeface="Roboto Light"/>
              <a:ea typeface="Roboto Light"/>
              <a:cs typeface="Roboto Light"/>
              <a:sym typeface="Roboto Light"/>
            </a:endParaRPr>
          </a:p>
          <a:p>
            <a:pPr indent="-290830" lvl="1" marL="914400" rtl="0" algn="l">
              <a:lnSpc>
                <a:spcPct val="115000"/>
              </a:lnSpc>
              <a:spcBef>
                <a:spcPts val="0"/>
              </a:spcBef>
              <a:spcAft>
                <a:spcPts val="0"/>
              </a:spcAft>
              <a:buClr>
                <a:srgbClr val="000000"/>
              </a:buClr>
              <a:buSzPct val="72024"/>
              <a:buFont typeface="Roboto Light"/>
              <a:buChar char="○"/>
            </a:pPr>
            <a:r>
              <a:rPr i="1" lang="en" sz="1943">
                <a:latin typeface="Roboto Light"/>
                <a:ea typeface="Roboto Light"/>
                <a:cs typeface="Roboto Light"/>
                <a:sym typeface="Roboto Light"/>
              </a:rPr>
              <a:t>Grove St Path, Exchange Place, Sip Ave, Hamilton Park, &amp; Morris Canal</a:t>
            </a:r>
            <a:br>
              <a:rPr i="1" lang="en" sz="1685">
                <a:solidFill>
                  <a:srgbClr val="000000"/>
                </a:solidFill>
                <a:latin typeface="Roboto Light"/>
                <a:ea typeface="Roboto Light"/>
                <a:cs typeface="Roboto Light"/>
                <a:sym typeface="Roboto Light"/>
              </a:rPr>
            </a:br>
            <a:endParaRPr i="1" sz="1685">
              <a:solidFill>
                <a:srgbClr val="000000"/>
              </a:solidFill>
              <a:latin typeface="Roboto Light"/>
              <a:ea typeface="Roboto Light"/>
              <a:cs typeface="Roboto Light"/>
              <a:sym typeface="Roboto Light"/>
            </a:endParaRPr>
          </a:p>
          <a:p>
            <a:pPr indent="-308610" lvl="0" marL="457200" rtl="0" algn="l">
              <a:lnSpc>
                <a:spcPct val="115000"/>
              </a:lnSpc>
              <a:spcBef>
                <a:spcPts val="0"/>
              </a:spcBef>
              <a:spcAft>
                <a:spcPts val="0"/>
              </a:spcAft>
              <a:buClr>
                <a:srgbClr val="000000"/>
              </a:buClr>
              <a:buSzPct val="93311"/>
              <a:buFont typeface="Roboto Light"/>
              <a:buChar char="●"/>
            </a:pPr>
            <a:r>
              <a:rPr b="1" i="1" lang="en" sz="1929">
                <a:solidFill>
                  <a:srgbClr val="000000"/>
                </a:solidFill>
                <a:latin typeface="Roboto"/>
                <a:ea typeface="Roboto"/>
                <a:cs typeface="Roboto"/>
                <a:sym typeface="Roboto"/>
              </a:rPr>
              <a:t>Customer base: </a:t>
            </a:r>
            <a:br>
              <a:rPr b="1" i="1" lang="en" sz="1800">
                <a:solidFill>
                  <a:srgbClr val="000000"/>
                </a:solidFill>
                <a:latin typeface="Roboto"/>
                <a:ea typeface="Roboto"/>
                <a:cs typeface="Roboto"/>
                <a:sym typeface="Roboto"/>
              </a:rPr>
            </a:br>
            <a:endParaRPr i="1" sz="1942">
              <a:solidFill>
                <a:srgbClr val="000000"/>
              </a:solidFill>
              <a:latin typeface="Roboto Light"/>
              <a:ea typeface="Roboto Light"/>
              <a:cs typeface="Roboto Light"/>
              <a:sym typeface="Roboto Light"/>
            </a:endParaRPr>
          </a:p>
          <a:p>
            <a:pPr indent="-314960" lvl="1" marL="914400" rtl="0" algn="l">
              <a:lnSpc>
                <a:spcPct val="115000"/>
              </a:lnSpc>
              <a:spcBef>
                <a:spcPts val="0"/>
              </a:spcBef>
              <a:spcAft>
                <a:spcPts val="0"/>
              </a:spcAft>
              <a:buClr>
                <a:schemeClr val="dk1"/>
              </a:buClr>
              <a:buSzPct val="100000"/>
              <a:buFont typeface="Roboto Light"/>
              <a:buChar char="○"/>
            </a:pPr>
            <a:r>
              <a:rPr i="1" lang="en" sz="1942">
                <a:solidFill>
                  <a:schemeClr val="dk1"/>
                </a:solidFill>
                <a:latin typeface="Roboto Light"/>
                <a:ea typeface="Roboto Light"/>
                <a:cs typeface="Roboto Light"/>
                <a:sym typeface="Roboto Light"/>
              </a:rPr>
              <a:t>Mostly long term subscribers who are more active during the week</a:t>
            </a:r>
            <a:endParaRPr i="1" sz="1942">
              <a:solidFill>
                <a:schemeClr val="dk1"/>
              </a:solidFill>
              <a:latin typeface="Roboto Light"/>
              <a:ea typeface="Roboto Light"/>
              <a:cs typeface="Roboto Light"/>
              <a:sym typeface="Roboto Light"/>
            </a:endParaRPr>
          </a:p>
          <a:p>
            <a:pPr indent="-314960" lvl="1" marL="914400" rtl="0" algn="l">
              <a:lnSpc>
                <a:spcPct val="115000"/>
              </a:lnSpc>
              <a:spcBef>
                <a:spcPts val="0"/>
              </a:spcBef>
              <a:spcAft>
                <a:spcPts val="0"/>
              </a:spcAft>
              <a:buClr>
                <a:schemeClr val="dk1"/>
              </a:buClr>
              <a:buSzPct val="100000"/>
              <a:buFont typeface="Roboto Light"/>
              <a:buChar char="○"/>
            </a:pPr>
            <a:r>
              <a:rPr i="1" lang="en" sz="1942">
                <a:solidFill>
                  <a:schemeClr val="dk1"/>
                </a:solidFill>
                <a:latin typeface="Roboto Light"/>
                <a:ea typeface="Roboto Light"/>
                <a:cs typeface="Roboto Light"/>
                <a:sym typeface="Roboto Light"/>
              </a:rPr>
              <a:t>One time users are more active at weekends</a:t>
            </a:r>
            <a:endParaRPr i="1" sz="1942">
              <a:solidFill>
                <a:schemeClr val="dk1"/>
              </a:solidFill>
              <a:latin typeface="Roboto Light"/>
              <a:ea typeface="Roboto Light"/>
              <a:cs typeface="Roboto Light"/>
              <a:sym typeface="Roboto Light"/>
            </a:endParaRPr>
          </a:p>
          <a:p>
            <a:pPr indent="-314960" lvl="1" marL="914400" rtl="0" algn="l">
              <a:lnSpc>
                <a:spcPct val="115000"/>
              </a:lnSpc>
              <a:spcBef>
                <a:spcPts val="0"/>
              </a:spcBef>
              <a:spcAft>
                <a:spcPts val="0"/>
              </a:spcAft>
              <a:buClr>
                <a:schemeClr val="dk1"/>
              </a:buClr>
              <a:buSzPct val="100000"/>
              <a:buFont typeface="Roboto Light"/>
              <a:buChar char="○"/>
            </a:pPr>
            <a:r>
              <a:rPr i="1" lang="en" sz="1942">
                <a:solidFill>
                  <a:schemeClr val="dk1"/>
                </a:solidFill>
                <a:latin typeface="Roboto Light"/>
                <a:ea typeface="Roboto Light"/>
                <a:cs typeface="Roboto Light"/>
                <a:sym typeface="Roboto Light"/>
              </a:rPr>
              <a:t>Most bikes are rented by 35-44 year olds</a:t>
            </a:r>
            <a:br>
              <a:rPr i="1" lang="en">
                <a:solidFill>
                  <a:srgbClr val="000000"/>
                </a:solidFill>
                <a:latin typeface="Roboto Light"/>
                <a:ea typeface="Roboto Light"/>
                <a:cs typeface="Roboto Light"/>
                <a:sym typeface="Roboto Light"/>
              </a:rPr>
            </a:br>
            <a:endParaRPr i="1">
              <a:solidFill>
                <a:srgbClr val="000000"/>
              </a:solidFill>
              <a:latin typeface="Roboto Light"/>
              <a:ea typeface="Roboto Light"/>
              <a:cs typeface="Roboto Light"/>
              <a:sym typeface="Roboto Light"/>
            </a:endParaRPr>
          </a:p>
          <a:p>
            <a:pPr indent="-314345" lvl="0" marL="457200" rtl="0" algn="l">
              <a:lnSpc>
                <a:spcPct val="115000"/>
              </a:lnSpc>
              <a:spcBef>
                <a:spcPts val="0"/>
              </a:spcBef>
              <a:spcAft>
                <a:spcPts val="0"/>
              </a:spcAft>
              <a:buClr>
                <a:srgbClr val="000000"/>
              </a:buClr>
              <a:buSzPct val="100000"/>
              <a:buFont typeface="Roboto Light"/>
              <a:buChar char="●"/>
            </a:pPr>
            <a:r>
              <a:rPr i="1" lang="en" sz="1929">
                <a:solidFill>
                  <a:srgbClr val="000000"/>
                </a:solidFill>
                <a:latin typeface="Roboto Light"/>
                <a:ea typeface="Roboto Light"/>
                <a:cs typeface="Roboto Light"/>
                <a:sym typeface="Roboto Light"/>
              </a:rPr>
              <a:t> </a:t>
            </a:r>
            <a:r>
              <a:rPr b="1" i="1" lang="en" sz="1929">
                <a:solidFill>
                  <a:srgbClr val="000000"/>
                </a:solidFill>
                <a:latin typeface="Roboto"/>
                <a:ea typeface="Roboto"/>
                <a:cs typeface="Roboto"/>
                <a:sym typeface="Roboto"/>
              </a:rPr>
              <a:t>Citi Bike customer behavior:</a:t>
            </a:r>
            <a:br>
              <a:rPr b="1" i="1" lang="en" sz="1929">
                <a:solidFill>
                  <a:srgbClr val="000000"/>
                </a:solidFill>
                <a:latin typeface="Roboto"/>
                <a:ea typeface="Roboto"/>
                <a:cs typeface="Roboto"/>
                <a:sym typeface="Roboto"/>
              </a:rPr>
            </a:br>
            <a:endParaRPr b="1" i="1" sz="1929">
              <a:solidFill>
                <a:srgbClr val="000000"/>
              </a:solidFill>
              <a:latin typeface="Roboto"/>
              <a:ea typeface="Roboto"/>
              <a:cs typeface="Roboto"/>
              <a:sym typeface="Roboto"/>
            </a:endParaRPr>
          </a:p>
          <a:p>
            <a:pPr indent="-315000" lvl="1" marL="914400" rtl="0" algn="l">
              <a:lnSpc>
                <a:spcPct val="115000"/>
              </a:lnSpc>
              <a:spcBef>
                <a:spcPts val="0"/>
              </a:spcBef>
              <a:spcAft>
                <a:spcPts val="0"/>
              </a:spcAft>
              <a:buClr>
                <a:schemeClr val="dk1"/>
              </a:buClr>
              <a:buSzPct val="100000"/>
              <a:buFont typeface="Roboto Light"/>
              <a:buChar char="○"/>
            </a:pPr>
            <a:r>
              <a:rPr i="1" lang="en" sz="1943">
                <a:solidFill>
                  <a:schemeClr val="dk1"/>
                </a:solidFill>
                <a:latin typeface="Roboto Light"/>
                <a:ea typeface="Roboto Light"/>
                <a:cs typeface="Roboto Light"/>
                <a:sym typeface="Roboto Light"/>
              </a:rPr>
              <a:t>75+ year olds take longest average trips, but rent the least bikes </a:t>
            </a:r>
            <a:endParaRPr i="1" sz="1943">
              <a:solidFill>
                <a:schemeClr val="dk1"/>
              </a:solidFill>
              <a:latin typeface="Roboto Light"/>
              <a:ea typeface="Roboto Light"/>
              <a:cs typeface="Roboto Light"/>
              <a:sym typeface="Roboto Light"/>
            </a:endParaRPr>
          </a:p>
          <a:p>
            <a:pPr indent="-315000" lvl="1" marL="914400" rtl="0" algn="l">
              <a:lnSpc>
                <a:spcPct val="115000"/>
              </a:lnSpc>
              <a:spcBef>
                <a:spcPts val="0"/>
              </a:spcBef>
              <a:spcAft>
                <a:spcPts val="0"/>
              </a:spcAft>
              <a:buClr>
                <a:schemeClr val="dk1"/>
              </a:buClr>
              <a:buSzPct val="100000"/>
              <a:buFont typeface="Roboto Light"/>
              <a:buChar char="○"/>
            </a:pPr>
            <a:r>
              <a:rPr i="1" lang="en" sz="1943">
                <a:solidFill>
                  <a:schemeClr val="dk1"/>
                </a:solidFill>
                <a:latin typeface="Roboto Light"/>
                <a:ea typeface="Roboto Light"/>
                <a:cs typeface="Roboto Light"/>
                <a:sym typeface="Roboto Light"/>
              </a:rPr>
              <a:t>65-74 and 25-34 year olds take the shortest trips on average</a:t>
            </a:r>
            <a:endParaRPr i="1" sz="2185">
              <a:latin typeface="Roboto Light"/>
              <a:ea typeface="Roboto Light"/>
              <a:cs typeface="Roboto Light"/>
              <a:sym typeface="Roboto Light"/>
            </a:endParaRPr>
          </a:p>
          <a:p>
            <a:pPr indent="0" lvl="0" marL="0" rtl="0" algn="l">
              <a:lnSpc>
                <a:spcPct val="115000"/>
              </a:lnSpc>
              <a:spcBef>
                <a:spcPts val="1200"/>
              </a:spcBef>
              <a:spcAft>
                <a:spcPts val="1200"/>
              </a:spcAft>
              <a:buNone/>
            </a:pPr>
            <a:r>
              <a:t/>
            </a:r>
            <a:endParaRPr sz="1800">
              <a:solidFill>
                <a:srgbClr val="000000"/>
              </a:solidFill>
              <a:latin typeface="Roboto Light"/>
              <a:ea typeface="Roboto Light"/>
              <a:cs typeface="Roboto Light"/>
              <a:sym typeface="Roboto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Actions &amp; Recommendations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Recommended actions:</a:t>
            </a:r>
            <a:endParaRPr sz="2700"/>
          </a:p>
        </p:txBody>
      </p:sp>
      <p:sp>
        <p:nvSpPr>
          <p:cNvPr id="142" name="Google Shape;142;p25"/>
          <p:cNvSpPr txBox="1"/>
          <p:nvPr>
            <p:ph idx="1" type="body"/>
          </p:nvPr>
        </p:nvSpPr>
        <p:spPr>
          <a:xfrm>
            <a:off x="311700" y="1391000"/>
            <a:ext cx="82677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i="1" lang="en">
                <a:latin typeface="Roboto"/>
                <a:ea typeface="Roboto"/>
                <a:cs typeface="Roboto"/>
                <a:sym typeface="Roboto"/>
              </a:rPr>
              <a:t>Product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Install more bikes at </a:t>
            </a:r>
            <a:r>
              <a:rPr i="1" lang="en" sz="1635"/>
              <a:t>Grove St Path, Sip Ave, Newport Path, Newark Ave, Van Vorst Park. </a:t>
            </a:r>
            <a:endParaRPr i="1" sz="1635"/>
          </a:p>
          <a:p>
            <a:pPr indent="0" lvl="0" marL="0" rtl="0" algn="l">
              <a:spcBef>
                <a:spcPts val="1200"/>
              </a:spcBef>
              <a:spcAft>
                <a:spcPts val="0"/>
              </a:spcAft>
              <a:buNone/>
            </a:pPr>
            <a:r>
              <a:rPr b="1" i="1" lang="en">
                <a:latin typeface="Roboto"/>
                <a:ea typeface="Roboto"/>
                <a:cs typeface="Roboto"/>
                <a:sym typeface="Roboto"/>
              </a:rPr>
              <a:t>Marketing recommendations:</a:t>
            </a:r>
            <a:endParaRPr b="1" i="1">
              <a:latin typeface="Roboto"/>
              <a:ea typeface="Roboto"/>
              <a:cs typeface="Roboto"/>
              <a:sym typeface="Roboto"/>
            </a:endParaRPr>
          </a:p>
          <a:p>
            <a:pPr indent="-342900" lvl="0" marL="457200" rtl="0" algn="l">
              <a:spcBef>
                <a:spcPts val="1200"/>
              </a:spcBef>
              <a:spcAft>
                <a:spcPts val="0"/>
              </a:spcAft>
              <a:buSzPts val="1800"/>
              <a:buChar char="●"/>
            </a:pPr>
            <a:r>
              <a:rPr i="1" lang="en"/>
              <a:t>The Citi Bike customer base is mostly </a:t>
            </a:r>
            <a:r>
              <a:rPr i="1" lang="en"/>
              <a:t>long-term subscribers aged between 35-44, </a:t>
            </a:r>
            <a:r>
              <a:rPr i="1" lang="en"/>
              <a:t>who are most active during the week. This tells us that they are probably people who live in New York and use Citi Bikes to commute. Marketing and advertising campaigns should therefore target this particular demographic. </a:t>
            </a:r>
            <a:endParaRPr i="1"/>
          </a:p>
          <a:p>
            <a:pPr indent="0" lvl="0" marL="914400" rtl="0" algn="l">
              <a:spcBef>
                <a:spcPts val="1200"/>
              </a:spcBef>
              <a:spcAft>
                <a:spcPts val="1200"/>
              </a:spcAft>
              <a:buNone/>
            </a:pPr>
            <a:r>
              <a:t/>
            </a:r>
            <a:endParaRPr i="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1106125"/>
            <a:ext cx="8520600" cy="196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Goal:</a:t>
            </a:r>
            <a:endParaRPr/>
          </a:p>
        </p:txBody>
      </p:sp>
      <p:sp>
        <p:nvSpPr>
          <p:cNvPr id="70" name="Google Shape;70;p14"/>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i="1" lang="en"/>
              <a:t>To better understand the behavior of Citi Bike’s customer base (both one-time users and subscribers) and how they use Citi Bikes</a:t>
            </a:r>
            <a:br>
              <a:rPr i="1" lang="en"/>
            </a:br>
            <a:endParaRPr i="1"/>
          </a:p>
          <a:p>
            <a:pPr indent="-342900" lvl="0" marL="457200" rtl="0" algn="l">
              <a:spcBef>
                <a:spcPts val="0"/>
              </a:spcBef>
              <a:spcAft>
                <a:spcPts val="0"/>
              </a:spcAft>
              <a:buSzPts val="1800"/>
              <a:buChar char="●"/>
            </a:pPr>
            <a:r>
              <a:rPr i="1" lang="en"/>
              <a:t>This will help us to:</a:t>
            </a:r>
            <a:br>
              <a:rPr i="1" lang="en"/>
            </a:br>
            <a:endParaRPr i="1"/>
          </a:p>
          <a:p>
            <a:pPr indent="-317500" lvl="1" marL="914400" rtl="0" algn="l">
              <a:spcBef>
                <a:spcPts val="0"/>
              </a:spcBef>
              <a:spcAft>
                <a:spcPts val="0"/>
              </a:spcAft>
              <a:buSzPts val="1400"/>
              <a:buChar char="○"/>
            </a:pPr>
            <a:r>
              <a:rPr i="1" lang="en"/>
              <a:t>Identify where more bikes should be installed</a:t>
            </a:r>
            <a:endParaRPr i="1"/>
          </a:p>
          <a:p>
            <a:pPr indent="-317500" lvl="1" marL="914400" rtl="0" algn="l">
              <a:spcBef>
                <a:spcPts val="0"/>
              </a:spcBef>
              <a:spcAft>
                <a:spcPts val="0"/>
              </a:spcAft>
              <a:buSzPts val="1400"/>
              <a:buChar char="○"/>
            </a:pPr>
            <a:r>
              <a:rPr i="1" lang="en"/>
              <a:t>Create targeted </a:t>
            </a:r>
            <a:r>
              <a:rPr i="1" lang="en"/>
              <a:t>marketing</a:t>
            </a:r>
            <a:r>
              <a:rPr i="1" lang="en"/>
              <a:t> campaigns that will appeal to different customer segments</a:t>
            </a:r>
            <a:endParaRPr i="1"/>
          </a:p>
          <a:p>
            <a:pPr indent="0" lvl="0" marL="914400" rtl="0" algn="l">
              <a:spcBef>
                <a:spcPts val="1200"/>
              </a:spcBef>
              <a:spcAft>
                <a:spcPts val="1200"/>
              </a:spcAft>
              <a:buNone/>
            </a:pPr>
            <a:r>
              <a:t/>
            </a:r>
            <a:endParaRPr i="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questions:</a:t>
            </a:r>
            <a:endParaRPr/>
          </a:p>
        </p:txBody>
      </p:sp>
      <p:sp>
        <p:nvSpPr>
          <p:cNvPr id="76" name="Google Shape;76;p15"/>
          <p:cNvSpPr txBox="1"/>
          <p:nvPr>
            <p:ph idx="1" type="body"/>
          </p:nvPr>
        </p:nvSpPr>
        <p:spPr>
          <a:xfrm>
            <a:off x="311700" y="1152475"/>
            <a:ext cx="82677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Font typeface="Roboto"/>
              <a:buChar char="●"/>
            </a:pPr>
            <a:r>
              <a:rPr lang="en">
                <a:latin typeface="Roboto"/>
                <a:ea typeface="Roboto"/>
                <a:cs typeface="Roboto"/>
                <a:sym typeface="Roboto"/>
              </a:rPr>
              <a:t>What are the most popular pick-up locations across the city for Citi Bike rental?</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the average trip duration vary across different age groups?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Which age group rents the most bikes?</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How does bike rental vary across the two user groups (one-time users vs long-term subscribers) on different days of the week? </a:t>
            </a:r>
            <a:br>
              <a:rPr lang="en">
                <a:latin typeface="Roboto"/>
                <a:ea typeface="Roboto"/>
                <a:cs typeface="Roboto"/>
                <a:sym typeface="Roboto"/>
              </a:rPr>
            </a:br>
            <a:endParaRPr>
              <a:latin typeface="Roboto"/>
              <a:ea typeface="Roboto"/>
              <a:cs typeface="Roboto"/>
              <a:sym typeface="Roboto"/>
            </a:endParaRPr>
          </a:p>
          <a:p>
            <a:pPr indent="-342900" lvl="0" marL="457200" rtl="0" algn="l">
              <a:spcBef>
                <a:spcPts val="0"/>
              </a:spcBef>
              <a:spcAft>
                <a:spcPts val="0"/>
              </a:spcAft>
              <a:buSzPts val="1800"/>
              <a:buFont typeface="Roboto"/>
              <a:buChar char="●"/>
            </a:pPr>
            <a:r>
              <a:rPr lang="en">
                <a:latin typeface="Roboto"/>
                <a:ea typeface="Roboto"/>
                <a:cs typeface="Roboto"/>
                <a:sym typeface="Roboto"/>
              </a:rPr>
              <a:t>Does the factor of user age impact the average bike trip duration?</a:t>
            </a:r>
            <a:endParaRPr i="1"/>
          </a:p>
          <a:p>
            <a:pPr indent="0" lvl="0" marL="914400" rtl="0" algn="l">
              <a:spcBef>
                <a:spcPts val="0"/>
              </a:spcBef>
              <a:spcAft>
                <a:spcPts val="1200"/>
              </a:spcAft>
              <a:buNone/>
            </a:pPr>
            <a:r>
              <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What are the most popular Citi Bike pick-up locations?</a:t>
            </a:r>
            <a:endParaRPr/>
          </a:p>
        </p:txBody>
      </p:sp>
      <p:sp>
        <p:nvSpPr>
          <p:cNvPr id="87" name="Google Shape;87;p17"/>
          <p:cNvSpPr txBox="1"/>
          <p:nvPr>
            <p:ph idx="1" type="body"/>
          </p:nvPr>
        </p:nvSpPr>
        <p:spPr>
          <a:xfrm>
            <a:off x="311700" y="1152475"/>
            <a:ext cx="8267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FF0000"/>
              </a:buClr>
              <a:buSzPts val="1800"/>
              <a:buChar char="●"/>
            </a:pPr>
            <a:r>
              <a:rPr i="1" lang="en">
                <a:solidFill>
                  <a:srgbClr val="FF0000"/>
                </a:solidFill>
              </a:rPr>
              <a:t>Add visualization here (Top 20 pick-up locations bar chart)</a:t>
            </a:r>
            <a:endParaRPr i="1">
              <a:solidFill>
                <a:srgbClr val="FF0000"/>
              </a:solidFill>
            </a:endParaRPr>
          </a:p>
          <a:p>
            <a:pPr indent="0" lvl="0" marL="914400" rtl="0" algn="l">
              <a:spcBef>
                <a:spcPts val="1200"/>
              </a:spcBef>
              <a:spcAft>
                <a:spcPts val="1200"/>
              </a:spcAft>
              <a:buNone/>
            </a:pPr>
            <a:r>
              <a:t/>
            </a:r>
            <a:endParaRPr i="1"/>
          </a:p>
        </p:txBody>
      </p:sp>
      <p:pic>
        <p:nvPicPr>
          <p:cNvPr id="88" name="Google Shape;88;p17" title="Chart"/>
          <p:cNvPicPr preferRelativeResize="0"/>
          <p:nvPr/>
        </p:nvPicPr>
        <p:blipFill>
          <a:blip r:embed="rId3">
            <a:alphaModFix/>
          </a:blip>
          <a:stretch>
            <a:fillRect/>
          </a:stretch>
        </p:blipFill>
        <p:spPr>
          <a:xfrm>
            <a:off x="510325" y="1017725"/>
            <a:ext cx="7498850" cy="3479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How does the average trip duration vary across different age groups?</a:t>
            </a:r>
            <a:endParaRPr/>
          </a:p>
        </p:txBody>
      </p:sp>
      <p:sp>
        <p:nvSpPr>
          <p:cNvPr id="94" name="Google Shape;94;p18"/>
          <p:cNvSpPr txBox="1"/>
          <p:nvPr>
            <p:ph idx="1" type="body"/>
          </p:nvPr>
        </p:nvSpPr>
        <p:spPr>
          <a:xfrm>
            <a:off x="311700" y="1391000"/>
            <a:ext cx="8267700" cy="3416400"/>
          </a:xfrm>
          <a:prstGeom prst="rect">
            <a:avLst/>
          </a:prstGeom>
        </p:spPr>
        <p:txBody>
          <a:bodyPr anchorCtr="0" anchor="t" bIns="91425" lIns="91425" spcFirstLastPara="1" rIns="91425" wrap="square" tIns="91425">
            <a:normAutofit/>
          </a:bodyPr>
          <a:lstStyle/>
          <a:p>
            <a:pPr indent="0" lvl="0" marL="914400" rtl="0" algn="l">
              <a:spcBef>
                <a:spcPts val="0"/>
              </a:spcBef>
              <a:spcAft>
                <a:spcPts val="1200"/>
              </a:spcAft>
              <a:buNone/>
            </a:pPr>
            <a:r>
              <a:t/>
            </a:r>
            <a:endParaRPr i="1"/>
          </a:p>
        </p:txBody>
      </p:sp>
      <p:pic>
        <p:nvPicPr>
          <p:cNvPr id="95" name="Google Shape;95;p18" title="Chart"/>
          <p:cNvPicPr preferRelativeResize="0"/>
          <p:nvPr/>
        </p:nvPicPr>
        <p:blipFill>
          <a:blip r:embed="rId3">
            <a:alphaModFix/>
          </a:blip>
          <a:stretch>
            <a:fillRect/>
          </a:stretch>
        </p:blipFill>
        <p:spPr>
          <a:xfrm>
            <a:off x="311700" y="1384400"/>
            <a:ext cx="5111025" cy="3416400"/>
          </a:xfrm>
          <a:prstGeom prst="rect">
            <a:avLst/>
          </a:prstGeom>
          <a:noFill/>
          <a:ln>
            <a:noFill/>
          </a:ln>
        </p:spPr>
      </p:pic>
      <p:sp>
        <p:nvSpPr>
          <p:cNvPr id="96" name="Google Shape;96;p18"/>
          <p:cNvSpPr txBox="1"/>
          <p:nvPr/>
        </p:nvSpPr>
        <p:spPr>
          <a:xfrm>
            <a:off x="5540275" y="1391000"/>
            <a:ext cx="3039000" cy="189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 sz="1800">
                <a:solidFill>
                  <a:schemeClr val="dk1"/>
                </a:solidFill>
                <a:latin typeface="Roboto Light"/>
                <a:ea typeface="Roboto Light"/>
                <a:cs typeface="Roboto Light"/>
                <a:sym typeface="Roboto Light"/>
              </a:rPr>
              <a:t>75+ year olds take the longest trips (on average)</a:t>
            </a:r>
            <a:endParaRPr i="1" sz="1800">
              <a:solidFill>
                <a:schemeClr val="dk1"/>
              </a:solidFill>
              <a:latin typeface="Roboto Light"/>
              <a:ea typeface="Roboto Light"/>
              <a:cs typeface="Roboto Light"/>
              <a:sym typeface="Roboto Light"/>
            </a:endParaRPr>
          </a:p>
          <a:p>
            <a:pPr indent="0" lvl="0" marL="0" rtl="0" algn="l">
              <a:lnSpc>
                <a:spcPct val="115000"/>
              </a:lnSpc>
              <a:spcBef>
                <a:spcPts val="1200"/>
              </a:spcBef>
              <a:spcAft>
                <a:spcPts val="1200"/>
              </a:spcAft>
              <a:buNone/>
            </a:pPr>
            <a:r>
              <a:rPr i="1" lang="en" sz="1800">
                <a:solidFill>
                  <a:schemeClr val="dk1"/>
                </a:solidFill>
                <a:latin typeface="Roboto Light"/>
                <a:ea typeface="Roboto Light"/>
                <a:cs typeface="Roboto Light"/>
                <a:sym typeface="Roboto Light"/>
              </a:rPr>
              <a:t>65-74 and 25-34 year olds take the shortest trips (on average)</a:t>
            </a:r>
            <a:endParaRPr sz="1800">
              <a:solidFill>
                <a:schemeClr val="dk1"/>
              </a:solidFill>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a:t>
            </a:r>
            <a:r>
              <a:rPr lang="en"/>
              <a:t>. Which age group rents the most bikes?</a:t>
            </a:r>
            <a:endParaRPr/>
          </a:p>
        </p:txBody>
      </p:sp>
      <p:sp>
        <p:nvSpPr>
          <p:cNvPr id="102" name="Google Shape;102;p19"/>
          <p:cNvSpPr txBox="1"/>
          <p:nvPr>
            <p:ph idx="1" type="body"/>
          </p:nvPr>
        </p:nvSpPr>
        <p:spPr>
          <a:xfrm>
            <a:off x="311700" y="1391000"/>
            <a:ext cx="8267700" cy="3416400"/>
          </a:xfrm>
          <a:prstGeom prst="rect">
            <a:avLst/>
          </a:prstGeom>
        </p:spPr>
        <p:txBody>
          <a:bodyPr anchorCtr="0" anchor="t" bIns="91425" lIns="91425" spcFirstLastPara="1" rIns="91425" wrap="square" tIns="91425">
            <a:normAutofit/>
          </a:bodyPr>
          <a:lstStyle/>
          <a:p>
            <a:pPr indent="0" lvl="0" marL="914400" rtl="0" algn="l">
              <a:spcBef>
                <a:spcPts val="0"/>
              </a:spcBef>
              <a:spcAft>
                <a:spcPts val="1200"/>
              </a:spcAft>
              <a:buNone/>
            </a:pPr>
            <a:r>
              <a:t/>
            </a:r>
            <a:endParaRPr i="1"/>
          </a:p>
        </p:txBody>
      </p:sp>
      <p:pic>
        <p:nvPicPr>
          <p:cNvPr id="103" name="Google Shape;103;p19" title="Chart"/>
          <p:cNvPicPr preferRelativeResize="0"/>
          <p:nvPr/>
        </p:nvPicPr>
        <p:blipFill>
          <a:blip r:embed="rId3">
            <a:alphaModFix/>
          </a:blip>
          <a:stretch>
            <a:fillRect/>
          </a:stretch>
        </p:blipFill>
        <p:spPr>
          <a:xfrm>
            <a:off x="311700" y="1391000"/>
            <a:ext cx="5346150" cy="3416400"/>
          </a:xfrm>
          <a:prstGeom prst="rect">
            <a:avLst/>
          </a:prstGeom>
          <a:noFill/>
          <a:ln>
            <a:noFill/>
          </a:ln>
        </p:spPr>
      </p:pic>
      <p:sp>
        <p:nvSpPr>
          <p:cNvPr id="104" name="Google Shape;104;p19"/>
          <p:cNvSpPr txBox="1"/>
          <p:nvPr/>
        </p:nvSpPr>
        <p:spPr>
          <a:xfrm>
            <a:off x="5746025" y="1391000"/>
            <a:ext cx="2833200" cy="236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i="1" lang="en" sz="1800">
                <a:solidFill>
                  <a:schemeClr val="dk1"/>
                </a:solidFill>
                <a:latin typeface="Roboto Light"/>
                <a:ea typeface="Roboto Light"/>
                <a:cs typeface="Roboto Light"/>
                <a:sym typeface="Roboto Light"/>
              </a:rPr>
              <a:t>35-44 year olds rent the most bikes</a:t>
            </a:r>
            <a:br>
              <a:rPr i="1" lang="en" sz="1800">
                <a:solidFill>
                  <a:schemeClr val="dk1"/>
                </a:solidFill>
                <a:latin typeface="Roboto Light"/>
                <a:ea typeface="Roboto Light"/>
                <a:cs typeface="Roboto Light"/>
                <a:sym typeface="Roboto Light"/>
              </a:rPr>
            </a:br>
            <a:endParaRPr i="1" sz="1800">
              <a:solidFill>
                <a:schemeClr val="dk1"/>
              </a:solidFill>
              <a:latin typeface="Roboto Light"/>
              <a:ea typeface="Roboto Light"/>
              <a:cs typeface="Roboto Light"/>
              <a:sym typeface="Roboto Light"/>
            </a:endParaRPr>
          </a:p>
          <a:p>
            <a:pPr indent="0" lvl="0" marL="0" rtl="0" algn="l">
              <a:lnSpc>
                <a:spcPct val="115000"/>
              </a:lnSpc>
              <a:spcBef>
                <a:spcPts val="1200"/>
              </a:spcBef>
              <a:spcAft>
                <a:spcPts val="0"/>
              </a:spcAft>
              <a:buClr>
                <a:schemeClr val="dk1"/>
              </a:buClr>
              <a:buSzPts val="1100"/>
              <a:buFont typeface="Arial"/>
              <a:buNone/>
            </a:pPr>
            <a:r>
              <a:rPr i="1" lang="en" sz="1800">
                <a:solidFill>
                  <a:schemeClr val="dk1"/>
                </a:solidFill>
                <a:latin typeface="Roboto Light"/>
                <a:ea typeface="Roboto Light"/>
                <a:cs typeface="Roboto Light"/>
                <a:sym typeface="Roboto Light"/>
              </a:rPr>
              <a:t>75+ and 18-24 year olds rent the least bikes</a:t>
            </a:r>
            <a:endParaRPr i="1" sz="1800">
              <a:solidFill>
                <a:schemeClr val="dk1"/>
              </a:solidFill>
              <a:latin typeface="Roboto Light"/>
              <a:ea typeface="Roboto Light"/>
              <a:cs typeface="Roboto Light"/>
              <a:sym typeface="Roboto Light"/>
            </a:endParaRPr>
          </a:p>
          <a:p>
            <a:pPr indent="0" lvl="0" marL="0" rtl="0" algn="l">
              <a:spcBef>
                <a:spcPts val="1200"/>
              </a:spcBef>
              <a:spcAft>
                <a:spcPts val="0"/>
              </a:spcAft>
              <a:buNone/>
            </a:pPr>
            <a:r>
              <a:t/>
            </a:r>
            <a:endParaRPr sz="1800">
              <a:solidFill>
                <a:schemeClr val="dk1"/>
              </a:solidFill>
              <a:latin typeface="Roboto Light"/>
              <a:ea typeface="Roboto Light"/>
              <a:cs typeface="Roboto Light"/>
              <a:sym typeface="Roboto 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a:t>
            </a:r>
            <a:r>
              <a:rPr lang="en"/>
              <a:t>. </a:t>
            </a:r>
            <a:r>
              <a:rPr lang="en" sz="2700">
                <a:latin typeface="Oswald"/>
                <a:ea typeface="Oswald"/>
                <a:cs typeface="Oswald"/>
                <a:sym typeface="Oswald"/>
              </a:rPr>
              <a:t>How does bike rental vary across the two user groups (one-time users vs long-term subscribers) on different days of the week? </a:t>
            </a:r>
            <a:endParaRPr sz="2700"/>
          </a:p>
        </p:txBody>
      </p:sp>
      <p:sp>
        <p:nvSpPr>
          <p:cNvPr id="110" name="Google Shape;110;p20"/>
          <p:cNvSpPr txBox="1"/>
          <p:nvPr>
            <p:ph idx="1" type="body"/>
          </p:nvPr>
        </p:nvSpPr>
        <p:spPr>
          <a:xfrm>
            <a:off x="311700" y="1391000"/>
            <a:ext cx="8267700" cy="3416400"/>
          </a:xfrm>
          <a:prstGeom prst="rect">
            <a:avLst/>
          </a:prstGeom>
        </p:spPr>
        <p:txBody>
          <a:bodyPr anchorCtr="0" anchor="t" bIns="91425" lIns="91425" spcFirstLastPara="1" rIns="91425" wrap="square" tIns="91425">
            <a:normAutofit/>
          </a:bodyPr>
          <a:lstStyle/>
          <a:p>
            <a:pPr indent="0" lvl="0" marL="914400" rtl="0" algn="l">
              <a:spcBef>
                <a:spcPts val="0"/>
              </a:spcBef>
              <a:spcAft>
                <a:spcPts val="1200"/>
              </a:spcAft>
              <a:buNone/>
            </a:pPr>
            <a:r>
              <a:t/>
            </a:r>
            <a:endParaRPr i="1"/>
          </a:p>
        </p:txBody>
      </p:sp>
      <p:pic>
        <p:nvPicPr>
          <p:cNvPr id="111" name="Google Shape;111;p20" title="Chart"/>
          <p:cNvPicPr preferRelativeResize="0"/>
          <p:nvPr/>
        </p:nvPicPr>
        <p:blipFill>
          <a:blip r:embed="rId3">
            <a:alphaModFix/>
          </a:blip>
          <a:stretch>
            <a:fillRect/>
          </a:stretch>
        </p:blipFill>
        <p:spPr>
          <a:xfrm>
            <a:off x="311700" y="1391000"/>
            <a:ext cx="5669451" cy="3416400"/>
          </a:xfrm>
          <a:prstGeom prst="rect">
            <a:avLst/>
          </a:prstGeom>
          <a:noFill/>
          <a:ln>
            <a:noFill/>
          </a:ln>
        </p:spPr>
      </p:pic>
      <p:sp>
        <p:nvSpPr>
          <p:cNvPr id="112" name="Google Shape;112;p20"/>
          <p:cNvSpPr txBox="1"/>
          <p:nvPr/>
        </p:nvSpPr>
        <p:spPr>
          <a:xfrm>
            <a:off x="5981150" y="1454875"/>
            <a:ext cx="25983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latin typeface="Roboto Light"/>
                <a:ea typeface="Roboto Light"/>
                <a:cs typeface="Roboto Light"/>
                <a:sym typeface="Roboto Light"/>
              </a:rPr>
              <a:t>Citi Bike customer base is predominantly made up of long-term subscribers.</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Light"/>
                <a:ea typeface="Roboto Light"/>
                <a:cs typeface="Roboto Light"/>
                <a:sym typeface="Roboto Light"/>
              </a:rPr>
              <a:t>Subscribers are more active during the week.</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Clr>
                <a:schemeClr val="dk1"/>
              </a:buClr>
              <a:buSzPts val="1100"/>
              <a:buFont typeface="Arial"/>
              <a:buNone/>
            </a:pPr>
            <a:r>
              <a:rPr lang="en" sz="1800">
                <a:solidFill>
                  <a:schemeClr val="dk1"/>
                </a:solidFill>
                <a:latin typeface="Roboto Light"/>
                <a:ea typeface="Roboto Light"/>
                <a:cs typeface="Roboto Light"/>
                <a:sym typeface="Roboto Light"/>
              </a:rPr>
              <a:t>One-time users are more active on weekends</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Clr>
                <a:schemeClr val="dk1"/>
              </a:buClr>
              <a:buSzPts val="1100"/>
              <a:buFont typeface="Arial"/>
              <a:buNone/>
            </a:pPr>
            <a:r>
              <a:t/>
            </a:r>
            <a:endParaRPr sz="1800">
              <a:solidFill>
                <a:schemeClr val="dk1"/>
              </a:solidFill>
              <a:latin typeface="Roboto Light"/>
              <a:ea typeface="Roboto Light"/>
              <a:cs typeface="Roboto Light"/>
              <a:sym typeface="Roboto Light"/>
            </a:endParaRPr>
          </a:p>
          <a:p>
            <a:pPr indent="0" lvl="0" marL="0" rtl="0" algn="l">
              <a:spcBef>
                <a:spcPts val="0"/>
              </a:spcBef>
              <a:spcAft>
                <a:spcPts val="0"/>
              </a:spcAft>
              <a:buNone/>
            </a:pPr>
            <a:r>
              <a:t/>
            </a:r>
            <a:endParaRPr sz="1800">
              <a:solidFill>
                <a:schemeClr val="dk1"/>
              </a:solidFill>
              <a:latin typeface="Roboto Light"/>
              <a:ea typeface="Roboto Light"/>
              <a:cs typeface="Roboto Light"/>
              <a:sym typeface="Roboto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a:t>
            </a:r>
            <a:r>
              <a:rPr lang="en"/>
              <a:t>. </a:t>
            </a:r>
            <a:r>
              <a:rPr lang="en" sz="2700">
                <a:latin typeface="Oswald"/>
                <a:ea typeface="Oswald"/>
                <a:cs typeface="Oswald"/>
                <a:sym typeface="Oswald"/>
              </a:rPr>
              <a:t>Does the factor of age impact the average bike trip duration?</a:t>
            </a:r>
            <a:r>
              <a:rPr lang="en" sz="2700">
                <a:latin typeface="Oswald"/>
                <a:ea typeface="Oswald"/>
                <a:cs typeface="Oswald"/>
                <a:sym typeface="Oswald"/>
              </a:rPr>
              <a:t> </a:t>
            </a:r>
            <a:endParaRPr sz="2700"/>
          </a:p>
        </p:txBody>
      </p:sp>
      <p:sp>
        <p:nvSpPr>
          <p:cNvPr id="118" name="Google Shape;118;p21"/>
          <p:cNvSpPr txBox="1"/>
          <p:nvPr>
            <p:ph idx="1" type="body"/>
          </p:nvPr>
        </p:nvSpPr>
        <p:spPr>
          <a:xfrm>
            <a:off x="311700" y="1391000"/>
            <a:ext cx="8267700" cy="3416400"/>
          </a:xfrm>
          <a:prstGeom prst="rect">
            <a:avLst/>
          </a:prstGeom>
        </p:spPr>
        <p:txBody>
          <a:bodyPr anchorCtr="0" anchor="t" bIns="91425" lIns="91425" spcFirstLastPara="1" rIns="91425" wrap="square" tIns="91425">
            <a:normAutofit/>
          </a:bodyPr>
          <a:lstStyle/>
          <a:p>
            <a:pPr indent="0" lvl="0" marL="914400" rtl="0" algn="l">
              <a:spcBef>
                <a:spcPts val="0"/>
              </a:spcBef>
              <a:spcAft>
                <a:spcPts val="1200"/>
              </a:spcAft>
              <a:buNone/>
            </a:pPr>
            <a:r>
              <a:t/>
            </a:r>
            <a:endParaRPr i="1"/>
          </a:p>
        </p:txBody>
      </p:sp>
      <p:pic>
        <p:nvPicPr>
          <p:cNvPr id="119" name="Google Shape;119;p21" title="Chart"/>
          <p:cNvPicPr preferRelativeResize="0"/>
          <p:nvPr/>
        </p:nvPicPr>
        <p:blipFill>
          <a:blip r:embed="rId3">
            <a:alphaModFix/>
          </a:blip>
          <a:stretch>
            <a:fillRect/>
          </a:stretch>
        </p:blipFill>
        <p:spPr>
          <a:xfrm>
            <a:off x="311700" y="1391000"/>
            <a:ext cx="5478426" cy="3416400"/>
          </a:xfrm>
          <a:prstGeom prst="rect">
            <a:avLst/>
          </a:prstGeom>
          <a:noFill/>
          <a:ln>
            <a:noFill/>
          </a:ln>
        </p:spPr>
      </p:pic>
      <p:sp>
        <p:nvSpPr>
          <p:cNvPr id="120" name="Google Shape;120;p21"/>
          <p:cNvSpPr txBox="1"/>
          <p:nvPr/>
        </p:nvSpPr>
        <p:spPr>
          <a:xfrm>
            <a:off x="5892975" y="1791450"/>
            <a:ext cx="26865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Clr>
                <a:schemeClr val="dk1"/>
              </a:buClr>
              <a:buSzPts val="1100"/>
              <a:buFont typeface="Arial"/>
              <a:buNone/>
            </a:pPr>
            <a:r>
              <a:rPr i="1" lang="en" sz="1800">
                <a:solidFill>
                  <a:schemeClr val="dk1"/>
                </a:solidFill>
                <a:latin typeface="Roboto Light"/>
                <a:ea typeface="Roboto Light"/>
                <a:cs typeface="Roboto Light"/>
                <a:sym typeface="Roboto Light"/>
              </a:rPr>
              <a:t>No relationship between user age and trip duration</a:t>
            </a:r>
            <a:endParaRPr sz="1800">
              <a:solidFill>
                <a:schemeClr val="dk1"/>
              </a:solidFill>
              <a:latin typeface="Roboto Light"/>
              <a:ea typeface="Roboto Light"/>
              <a:cs typeface="Roboto Light"/>
              <a:sym typeface="Roboto 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