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693400" cy="7556500"/>
  <p:notesSz cx="106934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63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727" y="1970611"/>
            <a:ext cx="7333495" cy="2311934"/>
          </a:xfrm>
        </p:spPr>
        <p:txBody>
          <a:bodyPr anchor="b">
            <a:noAutofit/>
          </a:bodyPr>
          <a:lstStyle>
            <a:lvl1pPr algn="ctr">
              <a:defRPr sz="6611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502" y="4359235"/>
            <a:ext cx="5991947" cy="1196872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983"/>
            </a:lvl1pPr>
            <a:lvl2pPr marL="377842" indent="0" algn="ctr">
              <a:buNone/>
              <a:defRPr sz="1653"/>
            </a:lvl2pPr>
            <a:lvl3pPr marL="755683" indent="0" algn="ctr">
              <a:buNone/>
              <a:defRPr sz="1488"/>
            </a:lvl3pPr>
            <a:lvl4pPr marL="1133525" indent="0" algn="ctr">
              <a:buNone/>
              <a:defRPr sz="1322"/>
            </a:lvl4pPr>
            <a:lvl5pPr marL="1511366" indent="0" algn="ctr">
              <a:buNone/>
              <a:defRPr sz="1322"/>
            </a:lvl5pPr>
            <a:lvl6pPr marL="1889208" indent="0" algn="ctr">
              <a:buNone/>
              <a:defRPr sz="1322"/>
            </a:lvl6pPr>
            <a:lvl7pPr marL="2267049" indent="0" algn="ctr">
              <a:buNone/>
              <a:defRPr sz="1322"/>
            </a:lvl7pPr>
            <a:lvl8pPr marL="2644891" indent="0" algn="ctr">
              <a:buNone/>
              <a:defRPr sz="1322"/>
            </a:lvl8pPr>
            <a:lvl9pPr marL="3022732" indent="0" algn="ctr">
              <a:buNone/>
              <a:defRPr sz="132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0320" y="7110675"/>
            <a:ext cx="1410301" cy="4458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6432" y="7110675"/>
            <a:ext cx="6160087" cy="445825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2329" y="7110675"/>
            <a:ext cx="1400081" cy="4458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8" name="Group 7"/>
          <p:cNvGrpSpPr/>
          <p:nvPr/>
        </p:nvGrpSpPr>
        <p:grpSpPr>
          <a:xfrm>
            <a:off x="660319" y="820295"/>
            <a:ext cx="9362092" cy="5894545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4815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3007" y="2529330"/>
            <a:ext cx="8421053" cy="39356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394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6710" y="687728"/>
            <a:ext cx="1743583" cy="577727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3008" y="687728"/>
            <a:ext cx="6694514" cy="577727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9536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077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36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991" y="1433907"/>
            <a:ext cx="8431376" cy="3143294"/>
          </a:xfrm>
        </p:spPr>
        <p:txBody>
          <a:bodyPr anchor="b">
            <a:normAutofit/>
          </a:bodyPr>
          <a:lstStyle>
            <a:lvl1pPr algn="r">
              <a:defRPr sz="6611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991" y="4645769"/>
            <a:ext cx="8431376" cy="125977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983">
                <a:solidFill>
                  <a:schemeClr val="tx2"/>
                </a:solidFill>
              </a:defRPr>
            </a:lvl1pPr>
            <a:lvl2pPr marL="377842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68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525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4pPr>
            <a:lvl5pPr marL="1511366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5pPr>
            <a:lvl6pPr marL="1889208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6pPr>
            <a:lvl7pPr marL="2267049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7pPr>
            <a:lvl8pPr marL="2644891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8pPr>
            <a:lvl9pPr marL="3022732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8085" y="7110675"/>
            <a:ext cx="1422988" cy="4458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6658" y="7110675"/>
            <a:ext cx="6160087" cy="44582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2329" y="7110675"/>
            <a:ext cx="1400081" cy="4458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Freeform 6"/>
          <p:cNvSpPr/>
          <p:nvPr/>
        </p:nvSpPr>
        <p:spPr bwMode="auto">
          <a:xfrm>
            <a:off x="7149950" y="1857339"/>
            <a:ext cx="2872460" cy="485750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7149950" y="1857339"/>
            <a:ext cx="2872460" cy="485750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7095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3007" y="2518834"/>
            <a:ext cx="3901080" cy="394617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3322" y="2518834"/>
            <a:ext cx="3901080" cy="394617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387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007" y="755650"/>
            <a:ext cx="8421053" cy="16372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3007" y="2578587"/>
            <a:ext cx="3901080" cy="907829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645" b="0" baseline="0">
                <a:solidFill>
                  <a:schemeClr val="tx2"/>
                </a:solidFill>
              </a:defRPr>
            </a:lvl1pPr>
            <a:lvl2pPr marL="377842" indent="0">
              <a:buNone/>
              <a:defRPr sz="1653" b="1"/>
            </a:lvl2pPr>
            <a:lvl3pPr marL="755683" indent="0">
              <a:buNone/>
              <a:defRPr sz="1488" b="1"/>
            </a:lvl3pPr>
            <a:lvl4pPr marL="1133525" indent="0">
              <a:buNone/>
              <a:defRPr sz="1322" b="1"/>
            </a:lvl4pPr>
            <a:lvl5pPr marL="1511366" indent="0">
              <a:buNone/>
              <a:defRPr sz="1322" b="1"/>
            </a:lvl5pPr>
            <a:lvl6pPr marL="1889208" indent="0">
              <a:buNone/>
              <a:defRPr sz="1322" b="1"/>
            </a:lvl6pPr>
            <a:lvl7pPr marL="2267049" indent="0">
              <a:buNone/>
              <a:defRPr sz="1322" b="1"/>
            </a:lvl7pPr>
            <a:lvl8pPr marL="2644891" indent="0">
              <a:buNone/>
              <a:defRPr sz="1322" b="1"/>
            </a:lvl8pPr>
            <a:lvl9pPr marL="3022732" indent="0">
              <a:buNone/>
              <a:defRPr sz="132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008" y="3641850"/>
            <a:ext cx="3901078" cy="282315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22980" y="2589081"/>
            <a:ext cx="3901080" cy="907829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645" b="0" baseline="0">
                <a:solidFill>
                  <a:schemeClr val="tx2"/>
                </a:solidFill>
              </a:defRPr>
            </a:lvl1pPr>
            <a:lvl2pPr marL="377842" indent="0">
              <a:buNone/>
              <a:defRPr sz="1653" b="1"/>
            </a:lvl2pPr>
            <a:lvl3pPr marL="755683" indent="0">
              <a:buNone/>
              <a:defRPr sz="1488" b="1"/>
            </a:lvl3pPr>
            <a:lvl4pPr marL="1133525" indent="0">
              <a:buNone/>
              <a:defRPr sz="1322" b="1"/>
            </a:lvl4pPr>
            <a:lvl5pPr marL="1511366" indent="0">
              <a:buNone/>
              <a:defRPr sz="1322" b="1"/>
            </a:lvl5pPr>
            <a:lvl6pPr marL="1889208" indent="0">
              <a:buNone/>
              <a:defRPr sz="1322" b="1"/>
            </a:lvl6pPr>
            <a:lvl7pPr marL="2267049" indent="0">
              <a:buNone/>
              <a:defRPr sz="1322" b="1"/>
            </a:lvl7pPr>
            <a:lvl8pPr marL="2644891" indent="0">
              <a:buNone/>
              <a:defRPr sz="1322" b="1"/>
            </a:lvl8pPr>
            <a:lvl9pPr marL="3022732" indent="0">
              <a:buNone/>
              <a:defRPr sz="132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22980" y="3641850"/>
            <a:ext cx="3901080" cy="282315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546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40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71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414"/>
            <a:ext cx="4651629" cy="75560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21" y="755650"/>
            <a:ext cx="3381788" cy="2377668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48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7051" y="755651"/>
            <a:ext cx="4571429" cy="5702359"/>
          </a:xfrm>
        </p:spPr>
        <p:txBody>
          <a:bodyPr/>
          <a:lstStyle>
            <a:lvl1pPr>
              <a:defRPr sz="1653"/>
            </a:lvl1pPr>
            <a:lvl2pPr>
              <a:defRPr sz="1653"/>
            </a:lvl2pPr>
            <a:lvl3pPr>
              <a:defRPr sz="1488"/>
            </a:lvl3pPr>
            <a:lvl4pPr>
              <a:defRPr sz="1488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921" y="3147268"/>
            <a:ext cx="3381788" cy="3317738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653"/>
              </a:spcAft>
              <a:buNone/>
              <a:defRPr sz="1763"/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4921" y="7110675"/>
            <a:ext cx="1056510" cy="4458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34798" y="7110675"/>
            <a:ext cx="2081910" cy="4458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68338" y="7110675"/>
            <a:ext cx="1400081" cy="4458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651629" y="414"/>
            <a:ext cx="200501" cy="7556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651629" y="414"/>
            <a:ext cx="200501" cy="7556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181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414"/>
            <a:ext cx="4651629" cy="75560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21" y="755650"/>
            <a:ext cx="3381788" cy="2377668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48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2130" y="2"/>
            <a:ext cx="5841270" cy="7556499"/>
          </a:xfrm>
        </p:spPr>
        <p:txBody>
          <a:bodyPr anchor="t">
            <a:normAutofit/>
          </a:bodyPr>
          <a:lstStyle>
            <a:lvl1pPr marL="0" indent="0">
              <a:buNone/>
              <a:defRPr sz="1653"/>
            </a:lvl1pPr>
            <a:lvl2pPr marL="377842" indent="0">
              <a:buNone/>
              <a:defRPr sz="1653"/>
            </a:lvl2pPr>
            <a:lvl3pPr marL="755683" indent="0">
              <a:buNone/>
              <a:defRPr sz="1653"/>
            </a:lvl3pPr>
            <a:lvl4pPr marL="1133525" indent="0">
              <a:buNone/>
              <a:defRPr sz="1653"/>
            </a:lvl4pPr>
            <a:lvl5pPr marL="1511366" indent="0">
              <a:buNone/>
              <a:defRPr sz="1653"/>
            </a:lvl5pPr>
            <a:lvl6pPr marL="1889208" indent="0">
              <a:buNone/>
              <a:defRPr sz="1653"/>
            </a:lvl6pPr>
            <a:lvl7pPr marL="2267049" indent="0">
              <a:buNone/>
              <a:defRPr sz="1653"/>
            </a:lvl7pPr>
            <a:lvl8pPr marL="2644891" indent="0">
              <a:buNone/>
              <a:defRPr sz="1653"/>
            </a:lvl8pPr>
            <a:lvl9pPr marL="3022732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921" y="3146854"/>
            <a:ext cx="3381788" cy="331815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653"/>
              </a:spcAft>
              <a:buNone/>
              <a:defRPr sz="1763"/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4921" y="7110675"/>
            <a:ext cx="1056510" cy="4458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34798" y="7110675"/>
            <a:ext cx="2081910" cy="4458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68338" y="7110675"/>
            <a:ext cx="1400081" cy="4458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651629" y="414"/>
            <a:ext cx="200501" cy="7556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651629" y="414"/>
            <a:ext cx="200501" cy="7556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310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3007" y="755650"/>
            <a:ext cx="8421053" cy="16372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3007" y="2518833"/>
            <a:ext cx="8421053" cy="3946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716" y="7110675"/>
            <a:ext cx="1056510" cy="445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7897" y="7110675"/>
            <a:ext cx="5508812" cy="445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8380" y="7110675"/>
            <a:ext cx="1400081" cy="445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aseline="0">
                <a:solidFill>
                  <a:schemeClr val="tx2"/>
                </a:solidFill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19329" y="414"/>
            <a:ext cx="200501" cy="7556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419329" y="414"/>
            <a:ext cx="200501" cy="7556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886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755683" rtl="0" eaLnBrk="1" latinLnBrk="0" hangingPunct="1">
        <a:lnSpc>
          <a:spcPct val="89000"/>
        </a:lnSpc>
        <a:spcBef>
          <a:spcPct val="0"/>
        </a:spcBef>
        <a:buNone/>
        <a:defRPr sz="4848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23182" indent="-423182" algn="l" defTabSz="755683" rtl="0" eaLnBrk="1" latinLnBrk="0" hangingPunct="1">
        <a:lnSpc>
          <a:spcPct val="94000"/>
        </a:lnSpc>
        <a:spcBef>
          <a:spcPts val="1102"/>
        </a:spcBef>
        <a:spcAft>
          <a:spcPts val="220"/>
        </a:spcAft>
        <a:buFont typeface="Franklin Gothic Book" panose="020B0503020102020204" pitchFamily="34" charset="0"/>
        <a:buChar char="■"/>
        <a:defRPr sz="2204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07577" indent="-423182" algn="l" defTabSz="755683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–"/>
        <a:defRPr sz="2204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511366" indent="-423182" algn="l" defTabSz="755683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■"/>
        <a:defRPr sz="1983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2015155" indent="-423182" algn="l" defTabSz="755683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–"/>
        <a:defRPr sz="1983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518943" indent="-423182" algn="l" defTabSz="755683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■"/>
        <a:defRPr sz="1763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022732" indent="-423182" algn="l" defTabSz="755683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–"/>
        <a:defRPr sz="1763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526521" indent="-423182" algn="l" defTabSz="755683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■"/>
        <a:defRPr sz="1543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4030309" indent="-423182" algn="l" defTabSz="755683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–"/>
        <a:defRPr sz="1543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534098" indent="-423182" algn="l" defTabSz="755683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■"/>
        <a:defRPr sz="1543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42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83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525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66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208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049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91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732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9461889" y="6621269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23A0A190-CEF0-45B4-A5C3-A582B0E4C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72110" marR="5080" indent="1548130">
              <a:lnSpc>
                <a:spcPct val="119600"/>
              </a:lnSpc>
              <a:spcBef>
                <a:spcPts val="100"/>
              </a:spcBef>
            </a:pPr>
            <a:r>
              <a:rPr lang="fr-FR" sz="4800" spc="-15" dirty="0"/>
              <a:t>Représentation </a:t>
            </a:r>
            <a:r>
              <a:rPr lang="fr-FR" sz="4800" spc="-5" dirty="0"/>
              <a:t>des </a:t>
            </a:r>
            <a:r>
              <a:rPr lang="fr-FR" sz="4800" spc="-10" dirty="0"/>
              <a:t>exigences</a:t>
            </a:r>
            <a:r>
              <a:rPr lang="fr-FR" sz="4800" spc="110" dirty="0"/>
              <a:t> </a:t>
            </a:r>
            <a:r>
              <a:rPr lang="fr-FR" sz="4800" spc="-20" dirty="0">
                <a:solidFill>
                  <a:srgbClr val="18184C"/>
                </a:solidFill>
                <a:latin typeface="Times New Roman"/>
                <a:cs typeface="Times New Roman"/>
              </a:rPr>
              <a:t>«suite»</a:t>
            </a:r>
            <a:endParaRPr lang="fr-FR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0C635756-9ECE-4799-A923-052E4958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>
                <a:latin typeface="Verdana"/>
                <a:cs typeface="Verdana"/>
              </a:rPr>
              <a:t>Syntaxe </a:t>
            </a:r>
            <a:r>
              <a:rPr lang="fr-FR" sz="5400" spc="-5" dirty="0">
                <a:latin typeface="Verdana"/>
                <a:cs typeface="Verdana"/>
              </a:rPr>
              <a:t>problématique </a:t>
            </a:r>
            <a:r>
              <a:rPr lang="fr-FR" sz="5400" dirty="0">
                <a:latin typeface="Verdana"/>
                <a:cs typeface="Verdana"/>
              </a:rPr>
              <a:t>du</a:t>
            </a:r>
            <a:r>
              <a:rPr lang="fr-FR" sz="5400" spc="-80" dirty="0">
                <a:latin typeface="Verdana"/>
                <a:cs typeface="Verdana"/>
              </a:rPr>
              <a:t> </a:t>
            </a:r>
            <a:r>
              <a:rPr lang="fr-FR" sz="5400" spc="-10" dirty="0">
                <a:latin typeface="Verdana"/>
                <a:cs typeface="Verdana"/>
              </a:rPr>
              <a:t>pluriel</a:t>
            </a:r>
            <a:endParaRPr lang="fr-FR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755900" y="3444452"/>
            <a:ext cx="1452880" cy="326390"/>
          </a:xfrm>
          <a:custGeom>
            <a:avLst/>
            <a:gdLst/>
            <a:ahLst/>
            <a:cxnLst/>
            <a:rect l="l" t="t" r="r" b="b"/>
            <a:pathLst>
              <a:path w="1452879" h="326389">
                <a:moveTo>
                  <a:pt x="1447800" y="182880"/>
                </a:moveTo>
                <a:lnTo>
                  <a:pt x="1447800" y="143256"/>
                </a:lnTo>
                <a:lnTo>
                  <a:pt x="1443228" y="135636"/>
                </a:lnTo>
                <a:lnTo>
                  <a:pt x="1441704" y="135636"/>
                </a:lnTo>
                <a:lnTo>
                  <a:pt x="1435608" y="126492"/>
                </a:lnTo>
                <a:lnTo>
                  <a:pt x="1417320" y="111252"/>
                </a:lnTo>
                <a:lnTo>
                  <a:pt x="1405128" y="103632"/>
                </a:lnTo>
                <a:lnTo>
                  <a:pt x="1391412" y="96012"/>
                </a:lnTo>
                <a:lnTo>
                  <a:pt x="1377696" y="89916"/>
                </a:lnTo>
                <a:lnTo>
                  <a:pt x="1360932" y="82296"/>
                </a:lnTo>
                <a:lnTo>
                  <a:pt x="1344168" y="76200"/>
                </a:lnTo>
                <a:lnTo>
                  <a:pt x="1324356" y="68580"/>
                </a:lnTo>
                <a:lnTo>
                  <a:pt x="1304544" y="62484"/>
                </a:lnTo>
                <a:lnTo>
                  <a:pt x="1283208" y="56388"/>
                </a:lnTo>
                <a:lnTo>
                  <a:pt x="1260348" y="51816"/>
                </a:lnTo>
                <a:lnTo>
                  <a:pt x="1235964" y="45720"/>
                </a:lnTo>
                <a:lnTo>
                  <a:pt x="1211580" y="41148"/>
                </a:lnTo>
                <a:lnTo>
                  <a:pt x="1184148" y="35052"/>
                </a:lnTo>
                <a:lnTo>
                  <a:pt x="1129284" y="25908"/>
                </a:lnTo>
                <a:lnTo>
                  <a:pt x="1100328" y="22860"/>
                </a:lnTo>
                <a:lnTo>
                  <a:pt x="1069848" y="18288"/>
                </a:lnTo>
                <a:lnTo>
                  <a:pt x="973836" y="9144"/>
                </a:lnTo>
                <a:lnTo>
                  <a:pt x="940308" y="6096"/>
                </a:lnTo>
                <a:lnTo>
                  <a:pt x="905256" y="4572"/>
                </a:lnTo>
                <a:lnTo>
                  <a:pt x="871728" y="3048"/>
                </a:lnTo>
                <a:lnTo>
                  <a:pt x="835152" y="1524"/>
                </a:lnTo>
                <a:lnTo>
                  <a:pt x="800100" y="0"/>
                </a:lnTo>
                <a:lnTo>
                  <a:pt x="652272" y="0"/>
                </a:lnTo>
                <a:lnTo>
                  <a:pt x="510540" y="6096"/>
                </a:lnTo>
                <a:lnTo>
                  <a:pt x="381000" y="18288"/>
                </a:lnTo>
                <a:lnTo>
                  <a:pt x="352044" y="22860"/>
                </a:lnTo>
                <a:lnTo>
                  <a:pt x="321564" y="25908"/>
                </a:lnTo>
                <a:lnTo>
                  <a:pt x="266700" y="35052"/>
                </a:lnTo>
                <a:lnTo>
                  <a:pt x="240792" y="41148"/>
                </a:lnTo>
                <a:lnTo>
                  <a:pt x="214884" y="45720"/>
                </a:lnTo>
                <a:lnTo>
                  <a:pt x="190500" y="51816"/>
                </a:lnTo>
                <a:lnTo>
                  <a:pt x="169164" y="56388"/>
                </a:lnTo>
                <a:lnTo>
                  <a:pt x="146304" y="62484"/>
                </a:lnTo>
                <a:lnTo>
                  <a:pt x="126492" y="68580"/>
                </a:lnTo>
                <a:lnTo>
                  <a:pt x="108204" y="76200"/>
                </a:lnTo>
                <a:lnTo>
                  <a:pt x="89916" y="82296"/>
                </a:lnTo>
                <a:lnTo>
                  <a:pt x="74676" y="89916"/>
                </a:lnTo>
                <a:lnTo>
                  <a:pt x="59436" y="96012"/>
                </a:lnTo>
                <a:lnTo>
                  <a:pt x="45720" y="103632"/>
                </a:lnTo>
                <a:lnTo>
                  <a:pt x="15240" y="128016"/>
                </a:lnTo>
                <a:lnTo>
                  <a:pt x="4572" y="143256"/>
                </a:lnTo>
                <a:lnTo>
                  <a:pt x="3048" y="144780"/>
                </a:lnTo>
                <a:lnTo>
                  <a:pt x="0" y="152400"/>
                </a:lnTo>
                <a:lnTo>
                  <a:pt x="0" y="173736"/>
                </a:lnTo>
                <a:lnTo>
                  <a:pt x="3048" y="181356"/>
                </a:lnTo>
                <a:lnTo>
                  <a:pt x="4572" y="182880"/>
                </a:lnTo>
                <a:lnTo>
                  <a:pt x="9144" y="190500"/>
                </a:lnTo>
                <a:lnTo>
                  <a:pt x="12192" y="194157"/>
                </a:lnTo>
                <a:lnTo>
                  <a:pt x="12192" y="156972"/>
                </a:lnTo>
                <a:lnTo>
                  <a:pt x="15240" y="149352"/>
                </a:lnTo>
                <a:lnTo>
                  <a:pt x="15240" y="150876"/>
                </a:lnTo>
                <a:lnTo>
                  <a:pt x="18288" y="144780"/>
                </a:lnTo>
                <a:lnTo>
                  <a:pt x="18288" y="143256"/>
                </a:lnTo>
                <a:lnTo>
                  <a:pt x="33528" y="128016"/>
                </a:lnTo>
                <a:lnTo>
                  <a:pt x="42672" y="121920"/>
                </a:lnTo>
                <a:lnTo>
                  <a:pt x="53340" y="114300"/>
                </a:lnTo>
                <a:lnTo>
                  <a:pt x="65532" y="108204"/>
                </a:lnTo>
                <a:lnTo>
                  <a:pt x="79248" y="100584"/>
                </a:lnTo>
                <a:lnTo>
                  <a:pt x="94488" y="94488"/>
                </a:lnTo>
                <a:lnTo>
                  <a:pt x="112776" y="86868"/>
                </a:lnTo>
                <a:lnTo>
                  <a:pt x="131064" y="80772"/>
                </a:lnTo>
                <a:lnTo>
                  <a:pt x="150876" y="74676"/>
                </a:lnTo>
                <a:lnTo>
                  <a:pt x="172212" y="68580"/>
                </a:lnTo>
                <a:lnTo>
                  <a:pt x="193548" y="64008"/>
                </a:lnTo>
                <a:lnTo>
                  <a:pt x="217932" y="57912"/>
                </a:lnTo>
                <a:lnTo>
                  <a:pt x="268224" y="48768"/>
                </a:lnTo>
                <a:lnTo>
                  <a:pt x="382524" y="30480"/>
                </a:lnTo>
                <a:lnTo>
                  <a:pt x="478536" y="21336"/>
                </a:lnTo>
                <a:lnTo>
                  <a:pt x="512064" y="19812"/>
                </a:lnTo>
                <a:lnTo>
                  <a:pt x="545592" y="16764"/>
                </a:lnTo>
                <a:lnTo>
                  <a:pt x="615696" y="13716"/>
                </a:lnTo>
                <a:lnTo>
                  <a:pt x="652272" y="13716"/>
                </a:lnTo>
                <a:lnTo>
                  <a:pt x="725424" y="12192"/>
                </a:lnTo>
                <a:lnTo>
                  <a:pt x="798576" y="13716"/>
                </a:lnTo>
                <a:lnTo>
                  <a:pt x="835152" y="13716"/>
                </a:lnTo>
                <a:lnTo>
                  <a:pt x="905256" y="16764"/>
                </a:lnTo>
                <a:lnTo>
                  <a:pt x="938784" y="19812"/>
                </a:lnTo>
                <a:lnTo>
                  <a:pt x="972312" y="21336"/>
                </a:lnTo>
                <a:lnTo>
                  <a:pt x="1005840" y="24384"/>
                </a:lnTo>
                <a:lnTo>
                  <a:pt x="1068324" y="30480"/>
                </a:lnTo>
                <a:lnTo>
                  <a:pt x="1127760" y="39624"/>
                </a:lnTo>
                <a:lnTo>
                  <a:pt x="1182624" y="48768"/>
                </a:lnTo>
                <a:lnTo>
                  <a:pt x="1232916" y="57912"/>
                </a:lnTo>
                <a:lnTo>
                  <a:pt x="1280160" y="70104"/>
                </a:lnTo>
                <a:lnTo>
                  <a:pt x="1301496" y="74676"/>
                </a:lnTo>
                <a:lnTo>
                  <a:pt x="1321308" y="80772"/>
                </a:lnTo>
                <a:lnTo>
                  <a:pt x="1339596" y="86868"/>
                </a:lnTo>
                <a:lnTo>
                  <a:pt x="1356360" y="94488"/>
                </a:lnTo>
                <a:lnTo>
                  <a:pt x="1371600" y="100584"/>
                </a:lnTo>
                <a:lnTo>
                  <a:pt x="1399032" y="114300"/>
                </a:lnTo>
                <a:lnTo>
                  <a:pt x="1409700" y="121920"/>
                </a:lnTo>
                <a:lnTo>
                  <a:pt x="1418844" y="129540"/>
                </a:lnTo>
                <a:lnTo>
                  <a:pt x="1426464" y="135636"/>
                </a:lnTo>
                <a:lnTo>
                  <a:pt x="1432560" y="143256"/>
                </a:lnTo>
                <a:lnTo>
                  <a:pt x="1432560" y="141732"/>
                </a:lnTo>
                <a:lnTo>
                  <a:pt x="1437132" y="150876"/>
                </a:lnTo>
                <a:lnTo>
                  <a:pt x="1437132" y="153162"/>
                </a:lnTo>
                <a:lnTo>
                  <a:pt x="1438656" y="156972"/>
                </a:lnTo>
                <a:lnTo>
                  <a:pt x="1438656" y="194310"/>
                </a:lnTo>
                <a:lnTo>
                  <a:pt x="1441704" y="190500"/>
                </a:lnTo>
                <a:lnTo>
                  <a:pt x="1443228" y="190500"/>
                </a:lnTo>
                <a:lnTo>
                  <a:pt x="1447800" y="182880"/>
                </a:lnTo>
                <a:close/>
              </a:path>
              <a:path w="1452879" h="326389">
                <a:moveTo>
                  <a:pt x="13716" y="155448"/>
                </a:moveTo>
                <a:lnTo>
                  <a:pt x="12192" y="156972"/>
                </a:lnTo>
                <a:lnTo>
                  <a:pt x="12192" y="163068"/>
                </a:lnTo>
                <a:lnTo>
                  <a:pt x="12330" y="163760"/>
                </a:lnTo>
                <a:lnTo>
                  <a:pt x="13716" y="155448"/>
                </a:lnTo>
                <a:close/>
              </a:path>
              <a:path w="1452879" h="326389">
                <a:moveTo>
                  <a:pt x="12330" y="163760"/>
                </a:moveTo>
                <a:lnTo>
                  <a:pt x="12192" y="163068"/>
                </a:lnTo>
                <a:lnTo>
                  <a:pt x="12192" y="164592"/>
                </a:lnTo>
                <a:lnTo>
                  <a:pt x="12330" y="163760"/>
                </a:lnTo>
                <a:close/>
              </a:path>
              <a:path w="1452879" h="326389">
                <a:moveTo>
                  <a:pt x="13716" y="170688"/>
                </a:moveTo>
                <a:lnTo>
                  <a:pt x="12330" y="163760"/>
                </a:lnTo>
                <a:lnTo>
                  <a:pt x="12192" y="164592"/>
                </a:lnTo>
                <a:lnTo>
                  <a:pt x="12192" y="169164"/>
                </a:lnTo>
                <a:lnTo>
                  <a:pt x="13716" y="170688"/>
                </a:lnTo>
                <a:close/>
              </a:path>
              <a:path w="1452879" h="326389">
                <a:moveTo>
                  <a:pt x="19812" y="184404"/>
                </a:moveTo>
                <a:lnTo>
                  <a:pt x="15240" y="175260"/>
                </a:lnTo>
                <a:lnTo>
                  <a:pt x="15240" y="176784"/>
                </a:lnTo>
                <a:lnTo>
                  <a:pt x="12192" y="169164"/>
                </a:lnTo>
                <a:lnTo>
                  <a:pt x="12192" y="194157"/>
                </a:lnTo>
                <a:lnTo>
                  <a:pt x="16764" y="199644"/>
                </a:lnTo>
                <a:lnTo>
                  <a:pt x="18288" y="201168"/>
                </a:lnTo>
                <a:lnTo>
                  <a:pt x="18288" y="182880"/>
                </a:lnTo>
                <a:lnTo>
                  <a:pt x="19812" y="184404"/>
                </a:lnTo>
                <a:close/>
              </a:path>
              <a:path w="1452879" h="326389">
                <a:moveTo>
                  <a:pt x="19812" y="141732"/>
                </a:moveTo>
                <a:lnTo>
                  <a:pt x="18288" y="143256"/>
                </a:lnTo>
                <a:lnTo>
                  <a:pt x="18288" y="144780"/>
                </a:lnTo>
                <a:lnTo>
                  <a:pt x="19812" y="141732"/>
                </a:lnTo>
                <a:close/>
              </a:path>
              <a:path w="1452879" h="326389">
                <a:moveTo>
                  <a:pt x="1437132" y="196215"/>
                </a:moveTo>
                <a:lnTo>
                  <a:pt x="1437132" y="175260"/>
                </a:lnTo>
                <a:lnTo>
                  <a:pt x="1432560" y="184404"/>
                </a:lnTo>
                <a:lnTo>
                  <a:pt x="1432560" y="182880"/>
                </a:lnTo>
                <a:lnTo>
                  <a:pt x="1426464" y="190500"/>
                </a:lnTo>
                <a:lnTo>
                  <a:pt x="1418844" y="198120"/>
                </a:lnTo>
                <a:lnTo>
                  <a:pt x="1409700" y="204216"/>
                </a:lnTo>
                <a:lnTo>
                  <a:pt x="1399032" y="211836"/>
                </a:lnTo>
                <a:lnTo>
                  <a:pt x="1385316" y="219456"/>
                </a:lnTo>
                <a:lnTo>
                  <a:pt x="1371600" y="225552"/>
                </a:lnTo>
                <a:lnTo>
                  <a:pt x="1356360" y="231648"/>
                </a:lnTo>
                <a:lnTo>
                  <a:pt x="1339596" y="239268"/>
                </a:lnTo>
                <a:lnTo>
                  <a:pt x="1321308" y="245364"/>
                </a:lnTo>
                <a:lnTo>
                  <a:pt x="1299972" y="251460"/>
                </a:lnTo>
                <a:lnTo>
                  <a:pt x="1280160" y="257556"/>
                </a:lnTo>
                <a:lnTo>
                  <a:pt x="1257300" y="262128"/>
                </a:lnTo>
                <a:lnTo>
                  <a:pt x="1232916" y="268224"/>
                </a:lnTo>
                <a:lnTo>
                  <a:pt x="1208532" y="272796"/>
                </a:lnTo>
                <a:lnTo>
                  <a:pt x="1182624" y="277368"/>
                </a:lnTo>
                <a:lnTo>
                  <a:pt x="1155192" y="283464"/>
                </a:lnTo>
                <a:lnTo>
                  <a:pt x="1127760" y="286512"/>
                </a:lnTo>
                <a:lnTo>
                  <a:pt x="1068324" y="295656"/>
                </a:lnTo>
                <a:lnTo>
                  <a:pt x="1005840" y="301752"/>
                </a:lnTo>
                <a:lnTo>
                  <a:pt x="938784" y="306324"/>
                </a:lnTo>
                <a:lnTo>
                  <a:pt x="905256" y="309372"/>
                </a:lnTo>
                <a:lnTo>
                  <a:pt x="835152" y="312420"/>
                </a:lnTo>
                <a:lnTo>
                  <a:pt x="798576" y="312420"/>
                </a:lnTo>
                <a:lnTo>
                  <a:pt x="725424" y="313944"/>
                </a:lnTo>
                <a:lnTo>
                  <a:pt x="652272" y="312420"/>
                </a:lnTo>
                <a:lnTo>
                  <a:pt x="615696" y="312420"/>
                </a:lnTo>
                <a:lnTo>
                  <a:pt x="545592" y="309372"/>
                </a:lnTo>
                <a:lnTo>
                  <a:pt x="512064" y="306324"/>
                </a:lnTo>
                <a:lnTo>
                  <a:pt x="478536" y="304800"/>
                </a:lnTo>
                <a:lnTo>
                  <a:pt x="382524" y="295656"/>
                </a:lnTo>
                <a:lnTo>
                  <a:pt x="324612" y="286512"/>
                </a:lnTo>
                <a:lnTo>
                  <a:pt x="295656" y="283464"/>
                </a:lnTo>
                <a:lnTo>
                  <a:pt x="268224" y="277368"/>
                </a:lnTo>
                <a:lnTo>
                  <a:pt x="242316" y="272796"/>
                </a:lnTo>
                <a:lnTo>
                  <a:pt x="217932" y="268224"/>
                </a:lnTo>
                <a:lnTo>
                  <a:pt x="193548" y="262128"/>
                </a:lnTo>
                <a:lnTo>
                  <a:pt x="172212" y="257556"/>
                </a:lnTo>
                <a:lnTo>
                  <a:pt x="150876" y="251460"/>
                </a:lnTo>
                <a:lnTo>
                  <a:pt x="111252" y="239268"/>
                </a:lnTo>
                <a:lnTo>
                  <a:pt x="94488" y="231648"/>
                </a:lnTo>
                <a:lnTo>
                  <a:pt x="79248" y="225552"/>
                </a:lnTo>
                <a:lnTo>
                  <a:pt x="65532" y="217932"/>
                </a:lnTo>
                <a:lnTo>
                  <a:pt x="51816" y="211836"/>
                </a:lnTo>
                <a:lnTo>
                  <a:pt x="41148" y="204216"/>
                </a:lnTo>
                <a:lnTo>
                  <a:pt x="32004" y="196596"/>
                </a:lnTo>
                <a:lnTo>
                  <a:pt x="24384" y="190500"/>
                </a:lnTo>
                <a:lnTo>
                  <a:pt x="18288" y="182880"/>
                </a:lnTo>
                <a:lnTo>
                  <a:pt x="18288" y="201168"/>
                </a:lnTo>
                <a:lnTo>
                  <a:pt x="24384" y="207264"/>
                </a:lnTo>
                <a:lnTo>
                  <a:pt x="59436" y="230124"/>
                </a:lnTo>
                <a:lnTo>
                  <a:pt x="108204" y="249936"/>
                </a:lnTo>
                <a:lnTo>
                  <a:pt x="126492" y="257556"/>
                </a:lnTo>
                <a:lnTo>
                  <a:pt x="169164" y="269748"/>
                </a:lnTo>
                <a:lnTo>
                  <a:pt x="192024" y="274320"/>
                </a:lnTo>
                <a:lnTo>
                  <a:pt x="214884" y="280416"/>
                </a:lnTo>
                <a:lnTo>
                  <a:pt x="240792" y="284988"/>
                </a:lnTo>
                <a:lnTo>
                  <a:pt x="266700" y="291084"/>
                </a:lnTo>
                <a:lnTo>
                  <a:pt x="321564" y="300228"/>
                </a:lnTo>
                <a:lnTo>
                  <a:pt x="352044" y="303276"/>
                </a:lnTo>
                <a:lnTo>
                  <a:pt x="382524" y="307848"/>
                </a:lnTo>
                <a:lnTo>
                  <a:pt x="413004" y="310896"/>
                </a:lnTo>
                <a:lnTo>
                  <a:pt x="477012" y="316992"/>
                </a:lnTo>
                <a:lnTo>
                  <a:pt x="510540" y="320040"/>
                </a:lnTo>
                <a:lnTo>
                  <a:pt x="615696" y="324612"/>
                </a:lnTo>
                <a:lnTo>
                  <a:pt x="652272" y="326136"/>
                </a:lnTo>
                <a:lnTo>
                  <a:pt x="800100" y="326136"/>
                </a:lnTo>
                <a:lnTo>
                  <a:pt x="835152" y="324612"/>
                </a:lnTo>
                <a:lnTo>
                  <a:pt x="871728" y="323088"/>
                </a:lnTo>
                <a:lnTo>
                  <a:pt x="905256" y="321564"/>
                </a:lnTo>
                <a:lnTo>
                  <a:pt x="940308" y="320040"/>
                </a:lnTo>
                <a:lnTo>
                  <a:pt x="973836" y="316992"/>
                </a:lnTo>
                <a:lnTo>
                  <a:pt x="1069848" y="307848"/>
                </a:lnTo>
                <a:lnTo>
                  <a:pt x="1100328" y="303276"/>
                </a:lnTo>
                <a:lnTo>
                  <a:pt x="1129284" y="300228"/>
                </a:lnTo>
                <a:lnTo>
                  <a:pt x="1158240" y="295656"/>
                </a:lnTo>
                <a:lnTo>
                  <a:pt x="1184148" y="291084"/>
                </a:lnTo>
                <a:lnTo>
                  <a:pt x="1211580" y="284988"/>
                </a:lnTo>
                <a:lnTo>
                  <a:pt x="1235964" y="280416"/>
                </a:lnTo>
                <a:lnTo>
                  <a:pt x="1260348" y="274320"/>
                </a:lnTo>
                <a:lnTo>
                  <a:pt x="1283208" y="269748"/>
                </a:lnTo>
                <a:lnTo>
                  <a:pt x="1304544" y="263652"/>
                </a:lnTo>
                <a:lnTo>
                  <a:pt x="1324356" y="257556"/>
                </a:lnTo>
                <a:lnTo>
                  <a:pt x="1344168" y="249936"/>
                </a:lnTo>
                <a:lnTo>
                  <a:pt x="1360932" y="243840"/>
                </a:lnTo>
                <a:lnTo>
                  <a:pt x="1377696" y="236220"/>
                </a:lnTo>
                <a:lnTo>
                  <a:pt x="1391412" y="230124"/>
                </a:lnTo>
                <a:lnTo>
                  <a:pt x="1405128" y="222504"/>
                </a:lnTo>
                <a:lnTo>
                  <a:pt x="1417320" y="214884"/>
                </a:lnTo>
                <a:lnTo>
                  <a:pt x="1427988" y="207264"/>
                </a:lnTo>
                <a:lnTo>
                  <a:pt x="1435608" y="198120"/>
                </a:lnTo>
                <a:lnTo>
                  <a:pt x="1437132" y="196215"/>
                </a:lnTo>
                <a:close/>
              </a:path>
              <a:path w="1452879" h="326389">
                <a:moveTo>
                  <a:pt x="1437132" y="153162"/>
                </a:moveTo>
                <a:lnTo>
                  <a:pt x="1437132" y="150876"/>
                </a:lnTo>
                <a:lnTo>
                  <a:pt x="1435608" y="149352"/>
                </a:lnTo>
                <a:lnTo>
                  <a:pt x="1437132" y="153162"/>
                </a:lnTo>
                <a:close/>
              </a:path>
              <a:path w="1452879" h="326389">
                <a:moveTo>
                  <a:pt x="1438656" y="194310"/>
                </a:moveTo>
                <a:lnTo>
                  <a:pt x="1438656" y="169164"/>
                </a:lnTo>
                <a:lnTo>
                  <a:pt x="1435608" y="176784"/>
                </a:lnTo>
                <a:lnTo>
                  <a:pt x="1437132" y="175260"/>
                </a:lnTo>
                <a:lnTo>
                  <a:pt x="1437132" y="196215"/>
                </a:lnTo>
                <a:lnTo>
                  <a:pt x="1438656" y="194310"/>
                </a:lnTo>
                <a:close/>
              </a:path>
              <a:path w="1452879" h="326389">
                <a:moveTo>
                  <a:pt x="1450848" y="173736"/>
                </a:moveTo>
                <a:lnTo>
                  <a:pt x="1450848" y="152400"/>
                </a:lnTo>
                <a:lnTo>
                  <a:pt x="1447800" y="144780"/>
                </a:lnTo>
                <a:lnTo>
                  <a:pt x="1447800" y="181356"/>
                </a:lnTo>
                <a:lnTo>
                  <a:pt x="1450848" y="173736"/>
                </a:lnTo>
                <a:close/>
              </a:path>
              <a:path w="1452879" h="326389">
                <a:moveTo>
                  <a:pt x="1452372" y="164592"/>
                </a:moveTo>
                <a:lnTo>
                  <a:pt x="1452372" y="163068"/>
                </a:lnTo>
                <a:lnTo>
                  <a:pt x="1450848" y="153924"/>
                </a:lnTo>
                <a:lnTo>
                  <a:pt x="1450848" y="172212"/>
                </a:lnTo>
                <a:lnTo>
                  <a:pt x="1452372" y="164592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18145" y="3372697"/>
            <a:ext cx="1454150" cy="398145"/>
          </a:xfrm>
          <a:custGeom>
            <a:avLst/>
            <a:gdLst/>
            <a:ahLst/>
            <a:cxnLst/>
            <a:rect l="l" t="t" r="r" b="b"/>
            <a:pathLst>
              <a:path w="1454150" h="398144">
                <a:moveTo>
                  <a:pt x="1524" y="199644"/>
                </a:moveTo>
                <a:lnTo>
                  <a:pt x="1524" y="198120"/>
                </a:lnTo>
                <a:lnTo>
                  <a:pt x="0" y="198120"/>
                </a:lnTo>
                <a:lnTo>
                  <a:pt x="0" y="199644"/>
                </a:lnTo>
                <a:lnTo>
                  <a:pt x="1524" y="199644"/>
                </a:lnTo>
                <a:close/>
              </a:path>
              <a:path w="1454150" h="398144">
                <a:moveTo>
                  <a:pt x="1452372" y="210312"/>
                </a:moveTo>
                <a:lnTo>
                  <a:pt x="1452372" y="187452"/>
                </a:lnTo>
                <a:lnTo>
                  <a:pt x="1449324" y="178308"/>
                </a:lnTo>
                <a:lnTo>
                  <a:pt x="1449324" y="176784"/>
                </a:lnTo>
                <a:lnTo>
                  <a:pt x="1444752" y="167640"/>
                </a:lnTo>
                <a:lnTo>
                  <a:pt x="1444752" y="166116"/>
                </a:lnTo>
                <a:lnTo>
                  <a:pt x="1443228" y="166116"/>
                </a:lnTo>
                <a:lnTo>
                  <a:pt x="1406652" y="128016"/>
                </a:lnTo>
                <a:lnTo>
                  <a:pt x="1362456" y="102108"/>
                </a:lnTo>
                <a:lnTo>
                  <a:pt x="1345692" y="92964"/>
                </a:lnTo>
                <a:lnTo>
                  <a:pt x="1306068" y="77724"/>
                </a:lnTo>
                <a:lnTo>
                  <a:pt x="1284732" y="70104"/>
                </a:lnTo>
                <a:lnTo>
                  <a:pt x="1261872" y="64008"/>
                </a:lnTo>
                <a:lnTo>
                  <a:pt x="1237488" y="56388"/>
                </a:lnTo>
                <a:lnTo>
                  <a:pt x="1213104" y="50292"/>
                </a:lnTo>
                <a:lnTo>
                  <a:pt x="1158240" y="38100"/>
                </a:lnTo>
                <a:lnTo>
                  <a:pt x="1130808" y="33528"/>
                </a:lnTo>
                <a:lnTo>
                  <a:pt x="1101852" y="27432"/>
                </a:lnTo>
                <a:lnTo>
                  <a:pt x="1039368" y="18288"/>
                </a:lnTo>
                <a:lnTo>
                  <a:pt x="975360" y="12192"/>
                </a:lnTo>
                <a:lnTo>
                  <a:pt x="871728" y="3048"/>
                </a:lnTo>
                <a:lnTo>
                  <a:pt x="800100" y="0"/>
                </a:lnTo>
                <a:lnTo>
                  <a:pt x="653796" y="0"/>
                </a:lnTo>
                <a:lnTo>
                  <a:pt x="582168" y="3048"/>
                </a:lnTo>
                <a:lnTo>
                  <a:pt x="512064" y="9144"/>
                </a:lnTo>
                <a:lnTo>
                  <a:pt x="414528" y="18288"/>
                </a:lnTo>
                <a:lnTo>
                  <a:pt x="352044" y="27432"/>
                </a:lnTo>
                <a:lnTo>
                  <a:pt x="323088" y="33528"/>
                </a:lnTo>
                <a:lnTo>
                  <a:pt x="295656" y="38100"/>
                </a:lnTo>
                <a:lnTo>
                  <a:pt x="240792" y="50292"/>
                </a:lnTo>
                <a:lnTo>
                  <a:pt x="216408" y="56388"/>
                </a:lnTo>
                <a:lnTo>
                  <a:pt x="192024" y="64008"/>
                </a:lnTo>
                <a:lnTo>
                  <a:pt x="169164" y="70104"/>
                </a:lnTo>
                <a:lnTo>
                  <a:pt x="147828" y="77724"/>
                </a:lnTo>
                <a:lnTo>
                  <a:pt x="108204" y="92964"/>
                </a:lnTo>
                <a:lnTo>
                  <a:pt x="91440" y="102108"/>
                </a:lnTo>
                <a:lnTo>
                  <a:pt x="74676" y="109728"/>
                </a:lnTo>
                <a:lnTo>
                  <a:pt x="35052" y="137160"/>
                </a:lnTo>
                <a:lnTo>
                  <a:pt x="10668" y="166116"/>
                </a:lnTo>
                <a:lnTo>
                  <a:pt x="9144" y="166116"/>
                </a:lnTo>
                <a:lnTo>
                  <a:pt x="9144" y="167640"/>
                </a:lnTo>
                <a:lnTo>
                  <a:pt x="4572" y="176784"/>
                </a:lnTo>
                <a:lnTo>
                  <a:pt x="4572" y="178308"/>
                </a:lnTo>
                <a:lnTo>
                  <a:pt x="1524" y="187452"/>
                </a:lnTo>
                <a:lnTo>
                  <a:pt x="1524" y="210312"/>
                </a:lnTo>
                <a:lnTo>
                  <a:pt x="4572" y="220980"/>
                </a:lnTo>
                <a:lnTo>
                  <a:pt x="9144" y="231648"/>
                </a:lnTo>
                <a:lnTo>
                  <a:pt x="10668" y="231648"/>
                </a:lnTo>
                <a:lnTo>
                  <a:pt x="13716" y="236982"/>
                </a:lnTo>
                <a:lnTo>
                  <a:pt x="13716" y="190500"/>
                </a:lnTo>
                <a:lnTo>
                  <a:pt x="16764" y="181356"/>
                </a:lnTo>
                <a:lnTo>
                  <a:pt x="21336" y="172212"/>
                </a:lnTo>
                <a:lnTo>
                  <a:pt x="21336" y="173736"/>
                </a:lnTo>
                <a:lnTo>
                  <a:pt x="27432" y="163068"/>
                </a:lnTo>
                <a:lnTo>
                  <a:pt x="44196" y="146304"/>
                </a:lnTo>
                <a:lnTo>
                  <a:pt x="54864" y="137160"/>
                </a:lnTo>
                <a:lnTo>
                  <a:pt x="67056" y="129540"/>
                </a:lnTo>
                <a:lnTo>
                  <a:pt x="80772" y="120396"/>
                </a:lnTo>
                <a:lnTo>
                  <a:pt x="132588" y="97536"/>
                </a:lnTo>
                <a:lnTo>
                  <a:pt x="173736" y="82296"/>
                </a:lnTo>
                <a:lnTo>
                  <a:pt x="196596" y="76200"/>
                </a:lnTo>
                <a:lnTo>
                  <a:pt x="219456" y="68580"/>
                </a:lnTo>
                <a:lnTo>
                  <a:pt x="243840" y="62484"/>
                </a:lnTo>
                <a:lnTo>
                  <a:pt x="269748" y="56388"/>
                </a:lnTo>
                <a:lnTo>
                  <a:pt x="297180" y="50292"/>
                </a:lnTo>
                <a:lnTo>
                  <a:pt x="326136" y="45720"/>
                </a:lnTo>
                <a:lnTo>
                  <a:pt x="355092" y="39624"/>
                </a:lnTo>
                <a:lnTo>
                  <a:pt x="384048" y="35052"/>
                </a:lnTo>
                <a:lnTo>
                  <a:pt x="416052" y="32004"/>
                </a:lnTo>
                <a:lnTo>
                  <a:pt x="448056" y="27432"/>
                </a:lnTo>
                <a:lnTo>
                  <a:pt x="547116" y="18288"/>
                </a:lnTo>
                <a:lnTo>
                  <a:pt x="617220" y="15240"/>
                </a:lnTo>
                <a:lnTo>
                  <a:pt x="726948" y="12192"/>
                </a:lnTo>
                <a:lnTo>
                  <a:pt x="800100" y="13716"/>
                </a:lnTo>
                <a:lnTo>
                  <a:pt x="906780" y="18288"/>
                </a:lnTo>
                <a:lnTo>
                  <a:pt x="973836" y="24384"/>
                </a:lnTo>
                <a:lnTo>
                  <a:pt x="1037844" y="32004"/>
                </a:lnTo>
                <a:lnTo>
                  <a:pt x="1069848" y="35052"/>
                </a:lnTo>
                <a:lnTo>
                  <a:pt x="1098804" y="39624"/>
                </a:lnTo>
                <a:lnTo>
                  <a:pt x="1127760" y="45720"/>
                </a:lnTo>
                <a:lnTo>
                  <a:pt x="1156716" y="50292"/>
                </a:lnTo>
                <a:lnTo>
                  <a:pt x="1184148" y="56388"/>
                </a:lnTo>
                <a:lnTo>
                  <a:pt x="1210056" y="62484"/>
                </a:lnTo>
                <a:lnTo>
                  <a:pt x="1234440" y="68580"/>
                </a:lnTo>
                <a:lnTo>
                  <a:pt x="1258824" y="76200"/>
                </a:lnTo>
                <a:lnTo>
                  <a:pt x="1280160" y="82296"/>
                </a:lnTo>
                <a:lnTo>
                  <a:pt x="1321308" y="97536"/>
                </a:lnTo>
                <a:lnTo>
                  <a:pt x="1357884" y="112776"/>
                </a:lnTo>
                <a:lnTo>
                  <a:pt x="1399032" y="138684"/>
                </a:lnTo>
                <a:lnTo>
                  <a:pt x="1411224" y="146304"/>
                </a:lnTo>
                <a:lnTo>
                  <a:pt x="1420368" y="155448"/>
                </a:lnTo>
                <a:lnTo>
                  <a:pt x="1427988" y="164592"/>
                </a:lnTo>
                <a:lnTo>
                  <a:pt x="1434084" y="173736"/>
                </a:lnTo>
                <a:lnTo>
                  <a:pt x="1434084" y="175260"/>
                </a:lnTo>
                <a:lnTo>
                  <a:pt x="1437132" y="181356"/>
                </a:lnTo>
                <a:lnTo>
                  <a:pt x="1440180" y="190500"/>
                </a:lnTo>
                <a:lnTo>
                  <a:pt x="1440180" y="236220"/>
                </a:lnTo>
                <a:lnTo>
                  <a:pt x="1443228" y="231648"/>
                </a:lnTo>
                <a:lnTo>
                  <a:pt x="1444752" y="231648"/>
                </a:lnTo>
                <a:lnTo>
                  <a:pt x="1449324" y="220980"/>
                </a:lnTo>
                <a:lnTo>
                  <a:pt x="1452372" y="210312"/>
                </a:lnTo>
                <a:close/>
              </a:path>
              <a:path w="1454150" h="398144">
                <a:moveTo>
                  <a:pt x="1434084" y="245059"/>
                </a:moveTo>
                <a:lnTo>
                  <a:pt x="1434084" y="225552"/>
                </a:lnTo>
                <a:lnTo>
                  <a:pt x="1418844" y="243840"/>
                </a:lnTo>
                <a:lnTo>
                  <a:pt x="1409700" y="251460"/>
                </a:lnTo>
                <a:lnTo>
                  <a:pt x="1399032" y="260604"/>
                </a:lnTo>
                <a:lnTo>
                  <a:pt x="1386840" y="268224"/>
                </a:lnTo>
                <a:lnTo>
                  <a:pt x="1373124" y="277368"/>
                </a:lnTo>
                <a:lnTo>
                  <a:pt x="1321308" y="300228"/>
                </a:lnTo>
                <a:lnTo>
                  <a:pt x="1280160" y="315468"/>
                </a:lnTo>
                <a:lnTo>
                  <a:pt x="1234440" y="329184"/>
                </a:lnTo>
                <a:lnTo>
                  <a:pt x="1184148" y="341376"/>
                </a:lnTo>
                <a:lnTo>
                  <a:pt x="1127760" y="352044"/>
                </a:lnTo>
                <a:lnTo>
                  <a:pt x="1098804" y="358140"/>
                </a:lnTo>
                <a:lnTo>
                  <a:pt x="1037844" y="367284"/>
                </a:lnTo>
                <a:lnTo>
                  <a:pt x="973836" y="373380"/>
                </a:lnTo>
                <a:lnTo>
                  <a:pt x="906780" y="379476"/>
                </a:lnTo>
                <a:lnTo>
                  <a:pt x="836676" y="382524"/>
                </a:lnTo>
                <a:lnTo>
                  <a:pt x="726948" y="385572"/>
                </a:lnTo>
                <a:lnTo>
                  <a:pt x="653796" y="384048"/>
                </a:lnTo>
                <a:lnTo>
                  <a:pt x="617220" y="384048"/>
                </a:lnTo>
                <a:lnTo>
                  <a:pt x="582168" y="381000"/>
                </a:lnTo>
                <a:lnTo>
                  <a:pt x="547116" y="379476"/>
                </a:lnTo>
                <a:lnTo>
                  <a:pt x="480060" y="373380"/>
                </a:lnTo>
                <a:lnTo>
                  <a:pt x="416052" y="367284"/>
                </a:lnTo>
                <a:lnTo>
                  <a:pt x="384048" y="362712"/>
                </a:lnTo>
                <a:lnTo>
                  <a:pt x="355092" y="358140"/>
                </a:lnTo>
                <a:lnTo>
                  <a:pt x="326136" y="352044"/>
                </a:lnTo>
                <a:lnTo>
                  <a:pt x="297180" y="347472"/>
                </a:lnTo>
                <a:lnTo>
                  <a:pt x="243840" y="335280"/>
                </a:lnTo>
                <a:lnTo>
                  <a:pt x="195072" y="323088"/>
                </a:lnTo>
                <a:lnTo>
                  <a:pt x="152400" y="307848"/>
                </a:lnTo>
                <a:lnTo>
                  <a:pt x="96012" y="284988"/>
                </a:lnTo>
                <a:lnTo>
                  <a:pt x="67056" y="268224"/>
                </a:lnTo>
                <a:lnTo>
                  <a:pt x="54864" y="260604"/>
                </a:lnTo>
                <a:lnTo>
                  <a:pt x="25908" y="233172"/>
                </a:lnTo>
                <a:lnTo>
                  <a:pt x="13716" y="207264"/>
                </a:lnTo>
                <a:lnTo>
                  <a:pt x="13716" y="236982"/>
                </a:lnTo>
                <a:lnTo>
                  <a:pt x="16764" y="242316"/>
                </a:lnTo>
                <a:lnTo>
                  <a:pt x="35052" y="260604"/>
                </a:lnTo>
                <a:lnTo>
                  <a:pt x="47244" y="271272"/>
                </a:lnTo>
                <a:lnTo>
                  <a:pt x="60960" y="278892"/>
                </a:lnTo>
                <a:lnTo>
                  <a:pt x="74676" y="288036"/>
                </a:lnTo>
                <a:lnTo>
                  <a:pt x="147828" y="320040"/>
                </a:lnTo>
                <a:lnTo>
                  <a:pt x="192024" y="335280"/>
                </a:lnTo>
                <a:lnTo>
                  <a:pt x="240792" y="347472"/>
                </a:lnTo>
                <a:lnTo>
                  <a:pt x="323088" y="365760"/>
                </a:lnTo>
                <a:lnTo>
                  <a:pt x="382524" y="374904"/>
                </a:lnTo>
                <a:lnTo>
                  <a:pt x="446532" y="382524"/>
                </a:lnTo>
                <a:lnTo>
                  <a:pt x="478536" y="387096"/>
                </a:lnTo>
                <a:lnTo>
                  <a:pt x="512064" y="390144"/>
                </a:lnTo>
                <a:lnTo>
                  <a:pt x="547116" y="391668"/>
                </a:lnTo>
                <a:lnTo>
                  <a:pt x="582168" y="394716"/>
                </a:lnTo>
                <a:lnTo>
                  <a:pt x="617220" y="396240"/>
                </a:lnTo>
                <a:lnTo>
                  <a:pt x="653796" y="397764"/>
                </a:lnTo>
                <a:lnTo>
                  <a:pt x="800100" y="397764"/>
                </a:lnTo>
                <a:lnTo>
                  <a:pt x="836676" y="396240"/>
                </a:lnTo>
                <a:lnTo>
                  <a:pt x="871728" y="394716"/>
                </a:lnTo>
                <a:lnTo>
                  <a:pt x="906780" y="391668"/>
                </a:lnTo>
                <a:lnTo>
                  <a:pt x="941832" y="390144"/>
                </a:lnTo>
                <a:lnTo>
                  <a:pt x="975360" y="387096"/>
                </a:lnTo>
                <a:lnTo>
                  <a:pt x="1007364" y="382524"/>
                </a:lnTo>
                <a:lnTo>
                  <a:pt x="1039368" y="379476"/>
                </a:lnTo>
                <a:lnTo>
                  <a:pt x="1101852" y="370332"/>
                </a:lnTo>
                <a:lnTo>
                  <a:pt x="1159764" y="359664"/>
                </a:lnTo>
                <a:lnTo>
                  <a:pt x="1185672" y="353568"/>
                </a:lnTo>
                <a:lnTo>
                  <a:pt x="1213104" y="347472"/>
                </a:lnTo>
                <a:lnTo>
                  <a:pt x="1261872" y="335280"/>
                </a:lnTo>
                <a:lnTo>
                  <a:pt x="1306068" y="320040"/>
                </a:lnTo>
                <a:lnTo>
                  <a:pt x="1345692" y="304800"/>
                </a:lnTo>
                <a:lnTo>
                  <a:pt x="1394460" y="278892"/>
                </a:lnTo>
                <a:lnTo>
                  <a:pt x="1429512" y="251460"/>
                </a:lnTo>
                <a:lnTo>
                  <a:pt x="1434084" y="245059"/>
                </a:lnTo>
                <a:close/>
              </a:path>
              <a:path w="1454150" h="398144">
                <a:moveTo>
                  <a:pt x="1434084" y="175260"/>
                </a:moveTo>
                <a:lnTo>
                  <a:pt x="1434084" y="173736"/>
                </a:lnTo>
                <a:lnTo>
                  <a:pt x="1432560" y="172212"/>
                </a:lnTo>
                <a:lnTo>
                  <a:pt x="1434084" y="175260"/>
                </a:lnTo>
                <a:close/>
              </a:path>
              <a:path w="1454150" h="398144">
                <a:moveTo>
                  <a:pt x="1440180" y="236220"/>
                </a:moveTo>
                <a:lnTo>
                  <a:pt x="1440180" y="207264"/>
                </a:lnTo>
                <a:lnTo>
                  <a:pt x="1437132" y="216408"/>
                </a:lnTo>
                <a:lnTo>
                  <a:pt x="1432560" y="225552"/>
                </a:lnTo>
                <a:lnTo>
                  <a:pt x="1434084" y="225552"/>
                </a:lnTo>
                <a:lnTo>
                  <a:pt x="1434084" y="245059"/>
                </a:lnTo>
                <a:lnTo>
                  <a:pt x="1437132" y="240792"/>
                </a:lnTo>
                <a:lnTo>
                  <a:pt x="1440180" y="236220"/>
                </a:lnTo>
                <a:close/>
              </a:path>
              <a:path w="1454150" h="398144">
                <a:moveTo>
                  <a:pt x="1453896" y="199644"/>
                </a:moveTo>
                <a:lnTo>
                  <a:pt x="1453896" y="198120"/>
                </a:lnTo>
                <a:lnTo>
                  <a:pt x="1452372" y="188976"/>
                </a:lnTo>
                <a:lnTo>
                  <a:pt x="1452372" y="208788"/>
                </a:lnTo>
                <a:lnTo>
                  <a:pt x="1453896" y="199644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89100" y="2880121"/>
            <a:ext cx="7783195" cy="3743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Considérons les phrases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suivantes: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Les lumières </a:t>
            </a:r>
            <a:r>
              <a:rPr sz="2000" dirty="0">
                <a:latin typeface="Carlito"/>
                <a:cs typeface="Carlito"/>
              </a:rPr>
              <a:t>de chaque chambre </a:t>
            </a:r>
            <a:r>
              <a:rPr sz="2000" spc="-5" dirty="0">
                <a:latin typeface="Carlito"/>
                <a:cs typeface="Carlito"/>
              </a:rPr>
              <a:t>doivent avoir </a:t>
            </a:r>
            <a:r>
              <a:rPr sz="2000" dirty="0">
                <a:latin typeface="Carlito"/>
                <a:cs typeface="Carlito"/>
              </a:rPr>
              <a:t>un seul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interrupteur.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All the lights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dirty="0">
                <a:latin typeface="Carlito"/>
                <a:cs typeface="Carlito"/>
              </a:rPr>
              <a:t>any </a:t>
            </a:r>
            <a:r>
              <a:rPr sz="2000" spc="-5" dirty="0">
                <a:latin typeface="Carlito"/>
                <a:cs typeface="Carlito"/>
              </a:rPr>
              <a:t>room </a:t>
            </a:r>
            <a:r>
              <a:rPr sz="2000" dirty="0">
                <a:latin typeface="Carlito"/>
                <a:cs typeface="Carlito"/>
              </a:rPr>
              <a:t>have a </a:t>
            </a:r>
            <a:r>
              <a:rPr sz="2000" spc="-5" dirty="0">
                <a:latin typeface="Carlito"/>
                <a:cs typeface="Carlito"/>
              </a:rPr>
              <a:t>single on-off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switch.</a:t>
            </a:r>
          </a:p>
          <a:p>
            <a:pPr marL="756285" lvl="1" indent="-287655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dirty="0">
                <a:latin typeface="Carlito"/>
                <a:cs typeface="Carlito"/>
              </a:rPr>
              <a:t>Tous </a:t>
            </a:r>
            <a:r>
              <a:rPr sz="2000" spc="-5" dirty="0">
                <a:latin typeface="Carlito"/>
                <a:cs typeface="Carlito"/>
              </a:rPr>
              <a:t>les clients </a:t>
            </a:r>
            <a:r>
              <a:rPr sz="2000" dirty="0">
                <a:latin typeface="Carlito"/>
                <a:cs typeface="Carlito"/>
              </a:rPr>
              <a:t>ont un </a:t>
            </a:r>
            <a:r>
              <a:rPr sz="2000" b="1" dirty="0">
                <a:latin typeface="Carlito"/>
                <a:cs typeface="Carlito"/>
              </a:rPr>
              <a:t>NAS</a:t>
            </a:r>
            <a:r>
              <a:rPr sz="2000" b="1" spc="-4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unique</a:t>
            </a:r>
            <a:r>
              <a:rPr sz="2000" dirty="0">
                <a:latin typeface="Carlito"/>
                <a:cs typeface="Carlito"/>
              </a:rPr>
              <a:t>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7F0000"/>
              </a:buClr>
              <a:buChar char="o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Combien </a:t>
            </a:r>
            <a:r>
              <a:rPr sz="2000" spc="-10" dirty="0">
                <a:latin typeface="Carlito"/>
                <a:cs typeface="Carlito"/>
              </a:rPr>
              <a:t>d’interrupteur </a:t>
            </a:r>
            <a:r>
              <a:rPr sz="2000" dirty="0">
                <a:latin typeface="Carlito"/>
                <a:cs typeface="Carlito"/>
              </a:rPr>
              <a:t>dans chaque </a:t>
            </a:r>
            <a:r>
              <a:rPr sz="2000" spc="-5" dirty="0">
                <a:latin typeface="Carlito"/>
                <a:cs typeface="Carlito"/>
              </a:rPr>
              <a:t>chambre? </a:t>
            </a:r>
            <a:r>
              <a:rPr sz="2000" b="1" i="1" spc="-5" dirty="0">
                <a:solidFill>
                  <a:srgbClr val="990000"/>
                </a:solidFill>
                <a:latin typeface="Carlito"/>
                <a:cs typeface="Carlito"/>
              </a:rPr>
              <a:t>un </a:t>
            </a:r>
            <a:r>
              <a:rPr sz="2000" spc="-5" dirty="0">
                <a:latin typeface="Carlito"/>
                <a:cs typeface="Carlito"/>
              </a:rPr>
              <a:t>ou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b="1" i="1" spc="-5" dirty="0">
                <a:solidFill>
                  <a:srgbClr val="990000"/>
                </a:solidFill>
                <a:latin typeface="Carlito"/>
                <a:cs typeface="Carlito"/>
              </a:rPr>
              <a:t>plusieurs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1680"/>
              </a:spcBef>
              <a:buClr>
                <a:srgbClr val="CC3200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40" dirty="0">
                <a:latin typeface="Carlito"/>
                <a:cs typeface="Carlito"/>
              </a:rPr>
              <a:t>Toutes </a:t>
            </a:r>
            <a:r>
              <a:rPr sz="2000" spc="-5" dirty="0">
                <a:latin typeface="Carlito"/>
                <a:cs typeface="Carlito"/>
              </a:rPr>
              <a:t>les </a:t>
            </a:r>
            <a:r>
              <a:rPr sz="2000" spc="-10" dirty="0">
                <a:latin typeface="Carlito"/>
                <a:cs typeface="Carlito"/>
              </a:rPr>
              <a:t>lumières partagent </a:t>
            </a:r>
            <a:r>
              <a:rPr sz="2000" dirty="0">
                <a:latin typeface="Carlito"/>
                <a:cs typeface="Carlito"/>
              </a:rPr>
              <a:t>un </a:t>
            </a:r>
            <a:r>
              <a:rPr sz="2000" spc="-5" dirty="0">
                <a:latin typeface="Carlito"/>
                <a:cs typeface="Carlito"/>
              </a:rPr>
              <a:t>seul </a:t>
            </a:r>
            <a:r>
              <a:rPr sz="2000" spc="-20" dirty="0">
                <a:latin typeface="Carlito"/>
                <a:cs typeface="Carlito"/>
              </a:rPr>
              <a:t>interrupteur,</a:t>
            </a:r>
            <a:r>
              <a:rPr sz="2000" spc="1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ou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1680"/>
              </a:spcBef>
              <a:buClr>
                <a:srgbClr val="CC3200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Chaque </a:t>
            </a:r>
            <a:r>
              <a:rPr sz="2000" spc="-10" dirty="0">
                <a:latin typeface="Carlito"/>
                <a:cs typeface="Carlito"/>
              </a:rPr>
              <a:t>lumière est </a:t>
            </a:r>
            <a:r>
              <a:rPr sz="2000" spc="-5" dirty="0">
                <a:latin typeface="Carlito"/>
                <a:cs typeface="Carlito"/>
              </a:rPr>
              <a:t>commandée </a:t>
            </a:r>
            <a:r>
              <a:rPr sz="2000" dirty="0">
                <a:latin typeface="Carlito"/>
                <a:cs typeface="Carlito"/>
              </a:rPr>
              <a:t>par </a:t>
            </a:r>
            <a:r>
              <a:rPr sz="2000" spc="-5" dirty="0">
                <a:latin typeface="Carlito"/>
                <a:cs typeface="Carlito"/>
              </a:rPr>
              <a:t>son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interrupteur.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36700" y="2178050"/>
            <a:ext cx="8421052" cy="40487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Les </a:t>
            </a:r>
            <a:r>
              <a:rPr sz="2000" dirty="0">
                <a:latin typeface="Carlito"/>
                <a:cs typeface="Carlito"/>
              </a:rPr>
              <a:t>étudiants </a:t>
            </a:r>
            <a:r>
              <a:rPr sz="2000" spc="-5" dirty="0">
                <a:latin typeface="Carlito"/>
                <a:cs typeface="Carlito"/>
              </a:rPr>
              <a:t>s’inscrivent </a:t>
            </a:r>
            <a:r>
              <a:rPr sz="2000" dirty="0">
                <a:latin typeface="Carlito"/>
                <a:cs typeface="Carlito"/>
              </a:rPr>
              <a:t>à 5 </a:t>
            </a:r>
            <a:r>
              <a:rPr sz="2000" spc="-5" dirty="0">
                <a:latin typeface="Carlito"/>
                <a:cs typeface="Carlito"/>
              </a:rPr>
              <a:t>cours </a:t>
            </a:r>
            <a:r>
              <a:rPr sz="2000" dirty="0">
                <a:latin typeface="Carlito"/>
                <a:cs typeface="Carlito"/>
              </a:rPr>
              <a:t>par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session.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Les </a:t>
            </a:r>
            <a:r>
              <a:rPr sz="2000" dirty="0">
                <a:latin typeface="Carlito"/>
                <a:cs typeface="Carlito"/>
              </a:rPr>
              <a:t>étudiants </a:t>
            </a:r>
            <a:r>
              <a:rPr sz="2000" spc="-5" dirty="0">
                <a:latin typeface="Carlito"/>
                <a:cs typeface="Carlito"/>
              </a:rPr>
              <a:t>s’inscrivent </a:t>
            </a:r>
            <a:r>
              <a:rPr sz="2000" dirty="0">
                <a:latin typeface="Carlito"/>
                <a:cs typeface="Carlito"/>
              </a:rPr>
              <a:t>à une centaines de </a:t>
            </a:r>
            <a:r>
              <a:rPr sz="2000" spc="-5" dirty="0">
                <a:latin typeface="Carlito"/>
                <a:cs typeface="Carlito"/>
              </a:rPr>
              <a:t>cours </a:t>
            </a:r>
            <a:r>
              <a:rPr sz="2000" dirty="0">
                <a:latin typeface="Carlito"/>
                <a:cs typeface="Carlito"/>
              </a:rPr>
              <a:t>par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session.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Courier New"/>
              <a:buChar char="o"/>
            </a:pPr>
            <a:endParaRPr sz="275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Solutions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Insister </a:t>
            </a:r>
            <a:r>
              <a:rPr sz="2000" dirty="0">
                <a:latin typeface="Carlito"/>
                <a:cs typeface="Carlito"/>
              </a:rPr>
              <a:t>sur </a:t>
            </a:r>
            <a:r>
              <a:rPr sz="2000" spc="-5" dirty="0">
                <a:latin typeface="Carlito"/>
                <a:cs typeface="Carlito"/>
              </a:rPr>
              <a:t>le </a:t>
            </a:r>
            <a:r>
              <a:rPr sz="2000" dirty="0">
                <a:latin typeface="Carlito"/>
                <a:cs typeface="Carlito"/>
              </a:rPr>
              <a:t>fait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:</a:t>
            </a: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Wingdings"/>
              <a:buChar char=""/>
              <a:tabLst>
                <a:tab pos="1155700" algn="l"/>
              </a:tabLst>
            </a:pPr>
            <a:r>
              <a:rPr sz="2000" dirty="0">
                <a:latin typeface="Carlito"/>
                <a:cs typeface="Carlito"/>
              </a:rPr>
              <a:t>Chaque étudiants </a:t>
            </a:r>
            <a:r>
              <a:rPr sz="2000" spc="-5" dirty="0">
                <a:latin typeface="Carlito"/>
                <a:cs typeface="Carlito"/>
              </a:rPr>
              <a:t>s’inscrit </a:t>
            </a:r>
            <a:r>
              <a:rPr sz="2000" dirty="0">
                <a:latin typeface="Carlito"/>
                <a:cs typeface="Carlito"/>
              </a:rPr>
              <a:t>à 5 </a:t>
            </a:r>
            <a:r>
              <a:rPr sz="2000" spc="-5" dirty="0">
                <a:latin typeface="Carlito"/>
                <a:cs typeface="Carlito"/>
              </a:rPr>
              <a:t>cours </a:t>
            </a:r>
            <a:r>
              <a:rPr sz="2000" dirty="0">
                <a:latin typeface="Carlito"/>
                <a:cs typeface="Carlito"/>
              </a:rPr>
              <a:t>par </a:t>
            </a:r>
            <a:r>
              <a:rPr sz="2000" spc="-5" dirty="0">
                <a:latin typeface="Carlito"/>
                <a:cs typeface="Carlito"/>
              </a:rPr>
              <a:t>session,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ou</a:t>
            </a: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Insister </a:t>
            </a:r>
            <a:r>
              <a:rPr sz="2000" dirty="0">
                <a:latin typeface="Carlito"/>
                <a:cs typeface="Carlito"/>
              </a:rPr>
              <a:t>sur </a:t>
            </a:r>
            <a:r>
              <a:rPr sz="2000" spc="-5" dirty="0">
                <a:latin typeface="Carlito"/>
                <a:cs typeface="Carlito"/>
              </a:rPr>
              <a:t>le rôle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:</a:t>
            </a: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Wingdings"/>
              <a:buChar char=""/>
              <a:tabLst>
                <a:tab pos="1155700" algn="l"/>
              </a:tabLst>
            </a:pPr>
            <a:r>
              <a:rPr sz="2000" dirty="0">
                <a:latin typeface="Carlito"/>
                <a:cs typeface="Carlito"/>
              </a:rPr>
              <a:t>L’étudiant </a:t>
            </a:r>
            <a:r>
              <a:rPr sz="2000" spc="-5" dirty="0">
                <a:latin typeface="Carlito"/>
                <a:cs typeface="Carlito"/>
              </a:rPr>
              <a:t>s’inscrit </a:t>
            </a:r>
            <a:r>
              <a:rPr sz="2000" dirty="0">
                <a:latin typeface="Carlito"/>
                <a:cs typeface="Carlito"/>
              </a:rPr>
              <a:t>à 5 </a:t>
            </a:r>
            <a:r>
              <a:rPr sz="2000" spc="-5" dirty="0">
                <a:latin typeface="Carlito"/>
                <a:cs typeface="Carlito"/>
              </a:rPr>
              <a:t>cours </a:t>
            </a:r>
            <a:r>
              <a:rPr sz="2000" dirty="0">
                <a:latin typeface="Carlito"/>
                <a:cs typeface="Carlito"/>
              </a:rPr>
              <a:t>par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session.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Problème </a:t>
            </a:r>
            <a:r>
              <a:rPr sz="2000" dirty="0">
                <a:latin typeface="Carlito"/>
                <a:cs typeface="Carlito"/>
              </a:rPr>
              <a:t>qui s’aggrave </a:t>
            </a:r>
            <a:r>
              <a:rPr sz="2000" spc="-5" dirty="0">
                <a:latin typeface="Carlito"/>
                <a:cs typeface="Carlito"/>
              </a:rPr>
              <a:t>avec l’utilisation </a:t>
            </a:r>
            <a:r>
              <a:rPr sz="2000" dirty="0">
                <a:latin typeface="Carlito"/>
                <a:cs typeface="Carlito"/>
              </a:rPr>
              <a:t>de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l’anglais:</a:t>
            </a: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All humans are </a:t>
            </a:r>
            <a:r>
              <a:rPr sz="2000" spc="-5" dirty="0">
                <a:latin typeface="Carlito"/>
                <a:cs typeface="Carlito"/>
              </a:rPr>
              <a:t>mortal. (Tous les hommes sont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mortel</a:t>
            </a:r>
            <a:r>
              <a:rPr sz="2000" b="1" spc="-5" dirty="0">
                <a:latin typeface="Carlito"/>
                <a:cs typeface="Carlito"/>
              </a:rPr>
              <a:t>s</a:t>
            </a:r>
            <a:r>
              <a:rPr sz="2000" spc="-5" dirty="0">
                <a:latin typeface="Carlito"/>
                <a:cs typeface="Carlito"/>
              </a:rPr>
              <a:t>).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Each human </a:t>
            </a:r>
            <a:r>
              <a:rPr sz="2000" spc="-5" dirty="0">
                <a:latin typeface="Carlito"/>
                <a:cs typeface="Carlito"/>
              </a:rPr>
              <a:t>is mortal. </a:t>
            </a:r>
            <a:r>
              <a:rPr sz="2000" dirty="0">
                <a:latin typeface="Carlito"/>
                <a:cs typeface="Carlito"/>
              </a:rPr>
              <a:t>(Chaque </a:t>
            </a:r>
            <a:r>
              <a:rPr sz="2000" spc="-5" dirty="0">
                <a:latin typeface="Carlito"/>
                <a:cs typeface="Carlito"/>
              </a:rPr>
              <a:t>homme est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mortel).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B0F065D9-26E6-40A6-93C4-A768ED3B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>
                <a:latin typeface="Verdana"/>
                <a:cs typeface="Verdana"/>
              </a:rPr>
              <a:t>Ex</a:t>
            </a:r>
            <a:r>
              <a:rPr lang="fr-FR" sz="5400" spc="-10" dirty="0">
                <a:latin typeface="Verdana"/>
                <a:cs typeface="Verdana"/>
              </a:rPr>
              <a:t>e</a:t>
            </a:r>
            <a:r>
              <a:rPr lang="fr-FR" sz="5400" spc="-5" dirty="0">
                <a:latin typeface="Verdana"/>
                <a:cs typeface="Verdana"/>
              </a:rPr>
              <a:t>mp</a:t>
            </a:r>
            <a:r>
              <a:rPr lang="fr-FR" sz="5400" spc="-15" dirty="0">
                <a:latin typeface="Verdana"/>
                <a:cs typeface="Verdana"/>
              </a:rPr>
              <a:t>l</a:t>
            </a:r>
            <a:r>
              <a:rPr lang="fr-FR" sz="5400" spc="-10" dirty="0">
                <a:latin typeface="Verdana"/>
                <a:cs typeface="Verdana"/>
              </a:rPr>
              <a:t>e</a:t>
            </a:r>
            <a:r>
              <a:rPr lang="fr-FR" sz="5400" dirty="0">
                <a:latin typeface="Verdana"/>
                <a:cs typeface="Verdana"/>
              </a:rPr>
              <a:t>s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5ECDCE34-4FD0-40E9-97EF-40A08818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spc="-10" dirty="0">
                <a:latin typeface="Verdana"/>
                <a:cs typeface="Verdana"/>
              </a:rPr>
              <a:t>Généralisation </a:t>
            </a:r>
            <a:r>
              <a:rPr lang="fr-FR" sz="5400" spc="-5" dirty="0">
                <a:latin typeface="Verdana"/>
                <a:cs typeface="Verdana"/>
              </a:rPr>
              <a:t>de </a:t>
            </a:r>
            <a:r>
              <a:rPr lang="fr-FR" sz="5400" spc="-10" dirty="0">
                <a:latin typeface="Verdana"/>
                <a:cs typeface="Verdana"/>
              </a:rPr>
              <a:t>la</a:t>
            </a:r>
            <a:r>
              <a:rPr lang="fr-FR" sz="5400" spc="-5" dirty="0">
                <a:latin typeface="Verdana"/>
                <a:cs typeface="Verdana"/>
              </a:rPr>
              <a:t> solution</a:t>
            </a:r>
            <a:endParaRPr lang="fr-FR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41500" y="3016250"/>
            <a:ext cx="7272020" cy="2342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solidFill>
                  <a:srgbClr val="009999"/>
                </a:solidFill>
                <a:latin typeface="Carlito"/>
                <a:cs typeface="Carlito"/>
              </a:rPr>
              <a:t>Utiliser le mot </a:t>
            </a:r>
            <a:r>
              <a:rPr sz="2000" dirty="0">
                <a:solidFill>
                  <a:srgbClr val="009999"/>
                </a:solidFill>
                <a:latin typeface="Carlito"/>
                <a:cs typeface="Carlito"/>
              </a:rPr>
              <a:t>«chaque» pour </a:t>
            </a:r>
            <a:r>
              <a:rPr sz="2000" spc="-5" dirty="0">
                <a:solidFill>
                  <a:srgbClr val="009999"/>
                </a:solidFill>
                <a:latin typeface="Carlito"/>
                <a:cs typeface="Carlito"/>
              </a:rPr>
              <a:t>communiquer </a:t>
            </a:r>
            <a:r>
              <a:rPr sz="2000" dirty="0">
                <a:solidFill>
                  <a:srgbClr val="009999"/>
                </a:solidFill>
                <a:latin typeface="Carlito"/>
                <a:cs typeface="Carlito"/>
              </a:rPr>
              <a:t>l’intention d’invoquer</a:t>
            </a:r>
            <a:endParaRPr sz="2000" dirty="0">
              <a:latin typeface="Carlito"/>
              <a:cs typeface="Carlito"/>
            </a:endParaRPr>
          </a:p>
          <a:p>
            <a:pPr marL="410209">
              <a:lnSpc>
                <a:spcPct val="100000"/>
              </a:lnSpc>
              <a:spcBef>
                <a:spcPts val="1680"/>
              </a:spcBef>
            </a:pPr>
            <a:r>
              <a:rPr sz="2000" spc="-5" dirty="0">
                <a:solidFill>
                  <a:srgbClr val="009999"/>
                </a:solidFill>
                <a:latin typeface="Carlito"/>
                <a:cs typeface="Carlito"/>
              </a:rPr>
              <a:t>les propriétés </a:t>
            </a:r>
            <a:r>
              <a:rPr sz="2000" dirty="0">
                <a:solidFill>
                  <a:srgbClr val="009999"/>
                </a:solidFill>
                <a:latin typeface="Carlito"/>
                <a:cs typeface="Carlito"/>
              </a:rPr>
              <a:t>de chaque </a:t>
            </a:r>
            <a:r>
              <a:rPr sz="2000" spc="-5" dirty="0">
                <a:solidFill>
                  <a:srgbClr val="009999"/>
                </a:solidFill>
                <a:latin typeface="Carlito"/>
                <a:cs typeface="Carlito"/>
              </a:rPr>
              <a:t>membre </a:t>
            </a:r>
            <a:r>
              <a:rPr sz="2000" dirty="0">
                <a:solidFill>
                  <a:srgbClr val="009999"/>
                </a:solidFill>
                <a:latin typeface="Carlito"/>
                <a:cs typeface="Carlito"/>
              </a:rPr>
              <a:t>de</a:t>
            </a:r>
            <a:r>
              <a:rPr sz="2000" spc="20" dirty="0">
                <a:solidFill>
                  <a:srgbClr val="009999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9999"/>
                </a:solidFill>
                <a:latin typeface="Carlito"/>
                <a:cs typeface="Carlito"/>
              </a:rPr>
              <a:t>l’ensemble.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 dirty="0">
              <a:latin typeface="Carlito"/>
              <a:cs typeface="Carlito"/>
            </a:endParaRPr>
          </a:p>
          <a:p>
            <a:pPr marL="354965" marR="252729" indent="-342900">
              <a:lnSpc>
                <a:spcPct val="150000"/>
              </a:lnSpc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solidFill>
                  <a:srgbClr val="009999"/>
                </a:solidFill>
                <a:latin typeface="Carlito"/>
                <a:cs typeface="Carlito"/>
              </a:rPr>
              <a:t>Utiliser le mot </a:t>
            </a:r>
            <a:r>
              <a:rPr sz="2000" dirty="0">
                <a:solidFill>
                  <a:srgbClr val="009999"/>
                </a:solidFill>
                <a:latin typeface="Carlito"/>
                <a:cs typeface="Carlito"/>
              </a:rPr>
              <a:t>« </a:t>
            </a:r>
            <a:r>
              <a:rPr sz="2000" spc="-5" dirty="0">
                <a:solidFill>
                  <a:srgbClr val="009999"/>
                </a:solidFill>
                <a:latin typeface="Carlito"/>
                <a:cs typeface="Carlito"/>
              </a:rPr>
              <a:t>tous» </a:t>
            </a:r>
            <a:r>
              <a:rPr sz="2000" dirty="0">
                <a:solidFill>
                  <a:srgbClr val="009999"/>
                </a:solidFill>
                <a:latin typeface="Carlito"/>
                <a:cs typeface="Carlito"/>
              </a:rPr>
              <a:t>pour </a:t>
            </a:r>
            <a:r>
              <a:rPr sz="2000" spc="-5" dirty="0">
                <a:solidFill>
                  <a:srgbClr val="009999"/>
                </a:solidFill>
                <a:latin typeface="Carlito"/>
                <a:cs typeface="Carlito"/>
              </a:rPr>
              <a:t>communiquer l’intention </a:t>
            </a:r>
            <a:r>
              <a:rPr sz="2000" dirty="0">
                <a:solidFill>
                  <a:srgbClr val="009999"/>
                </a:solidFill>
                <a:latin typeface="Carlito"/>
                <a:cs typeface="Carlito"/>
              </a:rPr>
              <a:t>d’invoquer  </a:t>
            </a:r>
            <a:r>
              <a:rPr sz="2000" spc="-5" dirty="0">
                <a:solidFill>
                  <a:srgbClr val="009999"/>
                </a:solidFill>
                <a:latin typeface="Carlito"/>
                <a:cs typeface="Carlito"/>
              </a:rPr>
              <a:t>l’ensemble </a:t>
            </a:r>
            <a:r>
              <a:rPr sz="2000" dirty="0">
                <a:solidFill>
                  <a:srgbClr val="009999"/>
                </a:solidFill>
                <a:latin typeface="Carlito"/>
                <a:cs typeface="Carlito"/>
              </a:rPr>
              <a:t>des </a:t>
            </a:r>
            <a:r>
              <a:rPr sz="2000" spc="-5" dirty="0">
                <a:solidFill>
                  <a:srgbClr val="009999"/>
                </a:solidFill>
                <a:latin typeface="Carlito"/>
                <a:cs typeface="Carlito"/>
              </a:rPr>
              <a:t>propriétés </a:t>
            </a:r>
            <a:r>
              <a:rPr sz="2000" dirty="0">
                <a:solidFill>
                  <a:srgbClr val="009999"/>
                </a:solidFill>
                <a:latin typeface="Carlito"/>
                <a:cs typeface="Carlito"/>
              </a:rPr>
              <a:t>pour </a:t>
            </a:r>
            <a:r>
              <a:rPr sz="2000" spc="-5" dirty="0">
                <a:solidFill>
                  <a:srgbClr val="009999"/>
                </a:solidFill>
                <a:latin typeface="Carlito"/>
                <a:cs typeface="Carlito"/>
              </a:rPr>
              <a:t>l’ensemble </a:t>
            </a:r>
            <a:r>
              <a:rPr sz="2000" dirty="0">
                <a:solidFill>
                  <a:srgbClr val="009999"/>
                </a:solidFill>
                <a:latin typeface="Carlito"/>
                <a:cs typeface="Carlito"/>
              </a:rPr>
              <a:t>des</a:t>
            </a:r>
            <a:r>
              <a:rPr sz="2000" spc="20" dirty="0">
                <a:solidFill>
                  <a:srgbClr val="009999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9999"/>
                </a:solidFill>
                <a:latin typeface="Carlito"/>
                <a:cs typeface="Carlito"/>
              </a:rPr>
              <a:t>membres.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51897" y="2025650"/>
            <a:ext cx="7949565" cy="4215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b="1" i="1" spc="-5" dirty="0">
                <a:latin typeface="Carlito"/>
                <a:cs typeface="Carlito"/>
              </a:rPr>
              <a:t>Ex#1</a:t>
            </a:r>
            <a:r>
              <a:rPr sz="2000" b="1" spc="-5" dirty="0">
                <a:latin typeface="Carlito"/>
                <a:cs typeface="Carlito"/>
              </a:rPr>
              <a:t>: </a:t>
            </a:r>
            <a:r>
              <a:rPr sz="2000" b="1" dirty="0">
                <a:latin typeface="Carlito"/>
                <a:cs typeface="Carlito"/>
              </a:rPr>
              <a:t>“Le produit doit fournir des </a:t>
            </a:r>
            <a:r>
              <a:rPr sz="2000" b="1" spc="-5" dirty="0">
                <a:latin typeface="Carlito"/>
                <a:cs typeface="Carlito"/>
              </a:rPr>
              <a:t>messages </a:t>
            </a:r>
            <a:r>
              <a:rPr sz="2000" b="1" dirty="0">
                <a:latin typeface="Carlito"/>
                <a:cs typeface="Carlito"/>
              </a:rPr>
              <a:t>d'état à </a:t>
            </a:r>
            <a:r>
              <a:rPr sz="2000" b="1" spc="-5" dirty="0">
                <a:latin typeface="Carlito"/>
                <a:cs typeface="Carlito"/>
              </a:rPr>
              <a:t>intervalles réguliers  au </a:t>
            </a:r>
            <a:r>
              <a:rPr sz="2000" b="1" dirty="0">
                <a:latin typeface="Carlito"/>
                <a:cs typeface="Carlito"/>
              </a:rPr>
              <a:t>moins toutes </a:t>
            </a:r>
            <a:r>
              <a:rPr sz="2000" b="1" spc="-5" dirty="0">
                <a:latin typeface="Carlito"/>
                <a:cs typeface="Carlito"/>
              </a:rPr>
              <a:t>les </a:t>
            </a:r>
            <a:r>
              <a:rPr sz="2000" b="1" dirty="0">
                <a:latin typeface="Carlito"/>
                <a:cs typeface="Carlito"/>
              </a:rPr>
              <a:t>60</a:t>
            </a:r>
            <a:r>
              <a:rPr sz="2000" b="1" spc="-8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secondes.”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Font typeface="Courier New"/>
              <a:buChar char="o"/>
            </a:pPr>
            <a:endParaRPr sz="275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Cette exigence est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b="1" i="1" spc="-5" dirty="0">
                <a:latin typeface="Carlito"/>
                <a:cs typeface="Carlito"/>
              </a:rPr>
              <a:t>incomplète</a:t>
            </a:r>
            <a:r>
              <a:rPr sz="2000" spc="-5" dirty="0"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Courier New"/>
              <a:buChar char="o"/>
            </a:pPr>
            <a:endParaRPr sz="22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1505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Qu'est-ce </a:t>
            </a:r>
            <a:r>
              <a:rPr sz="2000" dirty="0">
                <a:latin typeface="Carlito"/>
                <a:cs typeface="Carlito"/>
              </a:rPr>
              <a:t>qu’un </a:t>
            </a:r>
            <a:r>
              <a:rPr sz="2000" spc="-5" dirty="0">
                <a:latin typeface="Carlito"/>
                <a:cs typeface="Carlito"/>
              </a:rPr>
              <a:t>message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d’état?</a:t>
            </a:r>
          </a:p>
          <a:p>
            <a:pPr marL="756285" lvl="1" indent="-287655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Comment il doit être </a:t>
            </a:r>
            <a:r>
              <a:rPr sz="2000" dirty="0">
                <a:latin typeface="Carlito"/>
                <a:cs typeface="Carlito"/>
              </a:rPr>
              <a:t>affiché à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l’utilisateur?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Quel composant </a:t>
            </a:r>
            <a:r>
              <a:rPr sz="2000" dirty="0">
                <a:latin typeface="Carlito"/>
                <a:cs typeface="Carlito"/>
              </a:rPr>
              <a:t>du </a:t>
            </a:r>
            <a:r>
              <a:rPr sz="2000" spc="-5" dirty="0">
                <a:latin typeface="Carlito"/>
                <a:cs typeface="Carlito"/>
              </a:rPr>
              <a:t>produit doit fournir les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messages?</a:t>
            </a:r>
          </a:p>
          <a:p>
            <a:pPr marL="756285" marR="530860" lvl="1" indent="-287020">
              <a:lnSpc>
                <a:spcPct val="150000"/>
              </a:lnSpc>
              <a:spcBef>
                <a:spcPts val="4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L’intervalle </a:t>
            </a:r>
            <a:r>
              <a:rPr sz="2000" dirty="0">
                <a:latin typeface="Carlito"/>
                <a:cs typeface="Carlito"/>
              </a:rPr>
              <a:t>de 60 </a:t>
            </a:r>
            <a:r>
              <a:rPr sz="2000" spc="-5" dirty="0">
                <a:latin typeface="Carlito"/>
                <a:cs typeface="Carlito"/>
              </a:rPr>
              <a:t>secondes signifie-il le </a:t>
            </a:r>
            <a:r>
              <a:rPr sz="2000" dirty="0">
                <a:latin typeface="Carlito"/>
                <a:cs typeface="Carlito"/>
              </a:rPr>
              <a:t>temps écoulé </a:t>
            </a:r>
            <a:r>
              <a:rPr sz="2000" spc="-5" dirty="0">
                <a:latin typeface="Carlito"/>
                <a:cs typeface="Carlito"/>
              </a:rPr>
              <a:t>entre </a:t>
            </a:r>
            <a:r>
              <a:rPr sz="2000" dirty="0">
                <a:latin typeface="Carlito"/>
                <a:cs typeface="Carlito"/>
              </a:rPr>
              <a:t>deux  </a:t>
            </a:r>
            <a:r>
              <a:rPr sz="2000" spc="-5" dirty="0">
                <a:latin typeface="Carlito"/>
                <a:cs typeface="Carlito"/>
              </a:rPr>
              <a:t>messages?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7430" y="6851519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b="1" dirty="0">
                <a:latin typeface="Arial"/>
                <a:cs typeface="Arial"/>
              </a:rPr>
              <a:t>13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B37A2A85-DEEA-40CE-9D14-8C3C5AFA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spc="-5" dirty="0">
                <a:latin typeface="Verdana"/>
                <a:cs typeface="Verdana"/>
              </a:rPr>
              <a:t>Identifier </a:t>
            </a:r>
            <a:r>
              <a:rPr lang="fr-FR" sz="5400" spc="-10" dirty="0">
                <a:latin typeface="Verdana"/>
                <a:cs typeface="Verdana"/>
              </a:rPr>
              <a:t>les</a:t>
            </a:r>
            <a:r>
              <a:rPr lang="fr-FR" sz="5400" spc="-100" dirty="0">
                <a:latin typeface="Verdana"/>
                <a:cs typeface="Verdana"/>
              </a:rPr>
              <a:t> </a:t>
            </a:r>
            <a:r>
              <a:rPr lang="fr-FR" sz="5400" spc="-5" dirty="0">
                <a:latin typeface="Verdana"/>
                <a:cs typeface="Verdana"/>
              </a:rPr>
              <a:t>problèmes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537092" y="1849627"/>
            <a:ext cx="8421053" cy="4962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89865" indent="-342900" algn="just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1.1 Le Gestionnaire des tâches de fond doit afficher les messages d'état  dans une zone désignée de l'interface utilisateur à des intervalles de 60  plus ou moins 10 secondes.</a:t>
            </a:r>
          </a:p>
          <a:p>
            <a:pPr algn="just">
              <a:lnSpc>
                <a:spcPct val="100000"/>
              </a:lnSpc>
              <a:spcBef>
                <a:spcPts val="5"/>
              </a:spcBef>
              <a:spcAft>
                <a:spcPts val="600"/>
              </a:spcAft>
              <a:buClr>
                <a:srgbClr val="C00000"/>
              </a:buClr>
              <a:buFont typeface="Courier New"/>
              <a:buChar char="o"/>
            </a:pPr>
            <a:endParaRPr sz="2750" dirty="0">
              <a:latin typeface="Carlito"/>
              <a:cs typeface="Carlito"/>
            </a:endParaRPr>
          </a:p>
          <a:p>
            <a:pPr marL="354965" marR="554355" indent="-342900" algn="just">
              <a:lnSpc>
                <a:spcPct val="100000"/>
              </a:lnSpc>
              <a:spcAft>
                <a:spcPts val="600"/>
              </a:spcAft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1.2. Si le traitement d’une tâche de fond progresse normalement, le  pourcentage du traitement de cette tâche de fond doit être affiché.</a:t>
            </a:r>
          </a:p>
          <a:p>
            <a:pPr algn="just">
              <a:lnSpc>
                <a:spcPct val="100000"/>
              </a:lnSpc>
              <a:spcBef>
                <a:spcPts val="5"/>
              </a:spcBef>
              <a:spcAft>
                <a:spcPts val="600"/>
              </a:spcAft>
              <a:buClr>
                <a:srgbClr val="C00000"/>
              </a:buClr>
              <a:buFont typeface="Courier New"/>
              <a:buChar char="o"/>
            </a:pPr>
            <a:endParaRPr sz="2750" dirty="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1.3. Un message doit être affiché lorsque la tâche de fond est terminée.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C00000"/>
              </a:buClr>
              <a:buFont typeface="Courier New"/>
              <a:buChar char="o"/>
            </a:pPr>
            <a:endParaRPr sz="2750" dirty="0">
              <a:latin typeface="Carlito"/>
              <a:cs typeface="Carlito"/>
            </a:endParaRPr>
          </a:p>
          <a:p>
            <a:pPr marL="354965" marR="5080" indent="-342900" algn="just">
              <a:lnSpc>
                <a:spcPct val="100000"/>
              </a:lnSpc>
              <a:spcAft>
                <a:spcPts val="600"/>
              </a:spcAft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1.4. Un message d'erreur est affiché si la tâche d'arrière-plan est au point  mort.</a:t>
            </a:r>
          </a:p>
          <a:p>
            <a:pPr marL="354965" marR="101600" indent="-342900" algn="just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La séparation de l’exigence en plusieurs est motivé par la séparation des  cas de test.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37430" y="6851519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b="1" dirty="0">
                <a:latin typeface="Arial"/>
                <a:cs typeface="Arial"/>
              </a:rPr>
              <a:t>14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E94A342E-304F-4546-A98D-FE5ABDB7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582188" y="2101850"/>
            <a:ext cx="8260311" cy="5001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09575" indent="-342900" algn="just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b="1" dirty="0">
                <a:latin typeface="Carlito"/>
                <a:cs typeface="Carlito"/>
              </a:rPr>
              <a:t>Ex # 2: «Le produit doit basculer entre l'affichage et le masquage des  caractères non imprimables instantanément.»</a:t>
            </a:r>
            <a:endParaRPr sz="2000" dirty="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b="1" dirty="0">
                <a:latin typeface="Carlito"/>
                <a:cs typeface="Carlito"/>
              </a:rPr>
              <a:t>Problèmes:</a:t>
            </a:r>
            <a:endParaRPr sz="2000" dirty="0">
              <a:latin typeface="Carlito"/>
              <a:cs typeface="Carlito"/>
            </a:endParaRPr>
          </a:p>
          <a:p>
            <a:pPr marL="756285" marR="91440" lvl="1" indent="-287020" algn="just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Les ordinateurs ne peuvent rien faire instantanément, cette exigence  n'est pas </a:t>
            </a:r>
            <a:r>
              <a:rPr sz="2000" b="1" dirty="0">
                <a:latin typeface="Carlito"/>
                <a:cs typeface="Carlito"/>
              </a:rPr>
              <a:t>réalisable</a:t>
            </a:r>
            <a:r>
              <a:rPr sz="2000" dirty="0">
                <a:latin typeface="Carlito"/>
                <a:cs typeface="Carlito"/>
              </a:rPr>
              <a:t>.</a:t>
            </a: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Elle est incomplète car il ne précise pas les conditions qui déclenchent  le passage entre les états.</a:t>
            </a:r>
          </a:p>
          <a:p>
            <a:pPr marL="756285" lvl="1" indent="-287655" algn="just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L'utilisateur doit prendre des mesures pour stimuler le changement?</a:t>
            </a:r>
          </a:p>
          <a:p>
            <a:pPr marL="756285" marR="367030" lvl="1" indent="-287020" algn="just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Quelle est la portée du changement d'affichage dans le document:  texte sélectionné, document entier ou autre chose?</a:t>
            </a:r>
          </a:p>
          <a:p>
            <a:pPr marL="756285" marR="898525" lvl="1" indent="-287020" algn="just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Il y a un problème </a:t>
            </a:r>
            <a:r>
              <a:rPr sz="2000" b="1" dirty="0">
                <a:latin typeface="Carlito"/>
                <a:cs typeface="Carlito"/>
              </a:rPr>
              <a:t>d'ambiguïté </a:t>
            </a:r>
            <a:r>
              <a:rPr sz="2000" dirty="0">
                <a:latin typeface="Carlito"/>
                <a:cs typeface="Carlito"/>
              </a:rPr>
              <a:t>concernant les caractères non  imprimables (balise, caractère de contrôle, etc.).</a:t>
            </a:r>
          </a:p>
          <a:p>
            <a:pPr marL="756285" lvl="1" indent="-287655" algn="just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En raison de ces problèmes, cette exigence ne peut être </a:t>
            </a:r>
            <a:r>
              <a:rPr sz="2000" b="1" dirty="0">
                <a:latin typeface="Carlito"/>
                <a:cs typeface="Carlito"/>
              </a:rPr>
              <a:t>vérifiée</a:t>
            </a:r>
            <a:r>
              <a:rPr sz="2000" dirty="0">
                <a:latin typeface="Carlito"/>
                <a:cs typeface="Carlito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37430" y="6851519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b="1" dirty="0">
                <a:latin typeface="Arial"/>
                <a:cs typeface="Arial"/>
              </a:rPr>
              <a:t>15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CB700C32-6CDE-4480-92F7-412F50D8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#2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5809203-F400-4B6E-8688-6EDEDAD3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4294967295"/>
          </p:nvPr>
        </p:nvSpPr>
        <p:spPr>
          <a:xfrm>
            <a:off x="1069340" y="1644650"/>
            <a:ext cx="9280684" cy="407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6130" marR="508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Courier New"/>
              <a:buChar char="o"/>
              <a:tabLst>
                <a:tab pos="786765" algn="l"/>
              </a:tabLst>
            </a:pPr>
            <a:r>
              <a:rPr dirty="0"/>
              <a:t>«L'utilisateur doit être en mesure de basculer entre l'affichage et le  masquage de toutes les balises HTML dans le document en cours d'édition  avec l'activation d'une condition spécifique de déclenchement».</a:t>
            </a:r>
          </a:p>
          <a:p>
            <a:pPr marL="786130" marR="149225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Courier New"/>
              <a:buChar char="o"/>
              <a:tabLst>
                <a:tab pos="786765" algn="l"/>
              </a:tabLst>
            </a:pPr>
            <a:r>
              <a:rPr dirty="0"/>
              <a:t>Maintenant il est clair que les caractères non-impression sont des balises  HTML.</a:t>
            </a:r>
          </a:p>
          <a:p>
            <a:pPr marL="786130" marR="408305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Courier New"/>
              <a:buChar char="o"/>
              <a:tabLst>
                <a:tab pos="786765" algn="l"/>
              </a:tabLst>
            </a:pPr>
            <a:r>
              <a:rPr dirty="0"/>
              <a:t>Cette exigence ne contraint pas la conception, car elle ne définit pas la  condition de déclenchement.</a:t>
            </a:r>
          </a:p>
          <a:p>
            <a:pPr marL="1187450" marR="438150" lvl="1" indent="-28702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Arial"/>
              <a:buChar char="•"/>
              <a:tabLst>
                <a:tab pos="1187450" algn="l"/>
                <a:tab pos="1188085" algn="l"/>
              </a:tabLst>
            </a:pPr>
            <a:r>
              <a:rPr sz="2000" dirty="0">
                <a:latin typeface="Carlito"/>
                <a:cs typeface="Carlito"/>
              </a:rPr>
              <a:t>Lorsque le concepteur choisit une condition de déclenchement  approprié, vous pouvez écrire des tests spécifiques pour vérifier le  bon fonctionnement du basculement.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37430" y="6851519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b="1" dirty="0">
                <a:latin typeface="Arial"/>
                <a:cs typeface="Arial"/>
              </a:rPr>
              <a:t>16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37093" y="1849627"/>
            <a:ext cx="7959090" cy="452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b="1" spc="-5" dirty="0">
                <a:latin typeface="Carlito"/>
                <a:cs typeface="Carlito"/>
              </a:rPr>
              <a:t>Ex </a:t>
            </a:r>
            <a:r>
              <a:rPr sz="2000" b="1" dirty="0">
                <a:latin typeface="Carlito"/>
                <a:cs typeface="Carlito"/>
              </a:rPr>
              <a:t># 3: «L'analyseur HTML doit produire un </a:t>
            </a:r>
            <a:r>
              <a:rPr sz="2000" b="1" spc="-5" dirty="0">
                <a:latin typeface="Carlito"/>
                <a:cs typeface="Carlito"/>
              </a:rPr>
              <a:t>rapport d'erreur </a:t>
            </a:r>
            <a:r>
              <a:rPr sz="2000" b="1" dirty="0">
                <a:latin typeface="Carlito"/>
                <a:cs typeface="Carlito"/>
              </a:rPr>
              <a:t>de balisage  HTML </a:t>
            </a:r>
            <a:r>
              <a:rPr sz="2000" b="1" spc="5" dirty="0">
                <a:latin typeface="Carlito"/>
                <a:cs typeface="Carlito"/>
              </a:rPr>
              <a:t>qui </a:t>
            </a:r>
            <a:r>
              <a:rPr sz="2000" b="1" spc="-5" dirty="0">
                <a:latin typeface="Carlito"/>
                <a:cs typeface="Carlito"/>
              </a:rPr>
              <a:t>permet </a:t>
            </a:r>
            <a:r>
              <a:rPr sz="2000" b="1" dirty="0">
                <a:latin typeface="Carlito"/>
                <a:cs typeface="Carlito"/>
              </a:rPr>
              <a:t>la résolution rapide des </a:t>
            </a:r>
            <a:r>
              <a:rPr sz="2000" b="1" spc="-5" dirty="0">
                <a:latin typeface="Carlito"/>
                <a:cs typeface="Carlito"/>
              </a:rPr>
              <a:t>erreurs </a:t>
            </a:r>
            <a:r>
              <a:rPr sz="2000" b="1" dirty="0">
                <a:latin typeface="Carlito"/>
                <a:cs typeface="Carlito"/>
              </a:rPr>
              <a:t>lorsqu'il est utilisé</a:t>
            </a:r>
            <a:r>
              <a:rPr sz="2000" b="1" spc="-18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par  des novices</a:t>
            </a:r>
            <a:r>
              <a:rPr sz="2000" b="1" spc="-4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HTML.»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Font typeface="Courier New"/>
              <a:buChar char="o"/>
            </a:pPr>
            <a:endParaRPr sz="275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b="1" dirty="0">
                <a:latin typeface="Carlito"/>
                <a:cs typeface="Carlito"/>
              </a:rPr>
              <a:t>Problèmes: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131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Le mot </a:t>
            </a:r>
            <a:r>
              <a:rPr sz="2000" dirty="0">
                <a:latin typeface="Carlito"/>
                <a:cs typeface="Carlito"/>
              </a:rPr>
              <a:t>«rapide» </a:t>
            </a:r>
            <a:r>
              <a:rPr sz="2000" spc="-5" dirty="0">
                <a:latin typeface="Carlito"/>
                <a:cs typeface="Carlito"/>
              </a:rPr>
              <a:t>est </a:t>
            </a:r>
            <a:r>
              <a:rPr sz="2000" b="1" i="1" spc="-5" dirty="0">
                <a:latin typeface="Carlito"/>
                <a:cs typeface="Carlito"/>
              </a:rPr>
              <a:t>ambigu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756285" marR="262255" lvl="1" indent="-287020">
              <a:lnSpc>
                <a:spcPct val="150000"/>
              </a:lnSpc>
              <a:spcBef>
                <a:spcPts val="4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L'absence de </a:t>
            </a:r>
            <a:r>
              <a:rPr sz="2000" spc="-5" dirty="0">
                <a:latin typeface="Carlito"/>
                <a:cs typeface="Carlito"/>
              </a:rPr>
              <a:t>définition </a:t>
            </a:r>
            <a:r>
              <a:rPr sz="2000" dirty="0">
                <a:latin typeface="Carlito"/>
                <a:cs typeface="Carlito"/>
              </a:rPr>
              <a:t>de ce qui </a:t>
            </a:r>
            <a:r>
              <a:rPr sz="2000" spc="-5" dirty="0">
                <a:latin typeface="Carlito"/>
                <a:cs typeface="Carlito"/>
              </a:rPr>
              <a:t>se passe </a:t>
            </a:r>
            <a:r>
              <a:rPr sz="2000" dirty="0">
                <a:latin typeface="Carlito"/>
                <a:cs typeface="Carlito"/>
              </a:rPr>
              <a:t>dans </a:t>
            </a:r>
            <a:r>
              <a:rPr sz="2000" spc="-5" dirty="0">
                <a:latin typeface="Carlito"/>
                <a:cs typeface="Carlito"/>
              </a:rPr>
              <a:t>le rapport d'erreurs  est </a:t>
            </a:r>
            <a:r>
              <a:rPr sz="2000" dirty="0">
                <a:latin typeface="Carlito"/>
                <a:cs typeface="Carlito"/>
              </a:rPr>
              <a:t>un signe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</a:t>
            </a:r>
            <a:r>
              <a:rPr sz="2000" b="1" i="1" spc="-5" dirty="0">
                <a:latin typeface="Carlito"/>
                <a:cs typeface="Carlito"/>
              </a:rPr>
              <a:t>'incomplétude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On ne </a:t>
            </a:r>
            <a:r>
              <a:rPr sz="2000" spc="-5" dirty="0">
                <a:latin typeface="Carlito"/>
                <a:cs typeface="Carlito"/>
              </a:rPr>
              <a:t>sais </a:t>
            </a:r>
            <a:r>
              <a:rPr sz="2000" dirty="0">
                <a:latin typeface="Carlito"/>
                <a:cs typeface="Carlito"/>
              </a:rPr>
              <a:t>pas </a:t>
            </a:r>
            <a:r>
              <a:rPr sz="2000" spc="-5" dirty="0">
                <a:latin typeface="Carlito"/>
                <a:cs typeface="Carlito"/>
              </a:rPr>
              <a:t>comment on pourrait </a:t>
            </a:r>
            <a:r>
              <a:rPr sz="2000" b="1" i="1" spc="-5" dirty="0">
                <a:latin typeface="Carlito"/>
                <a:cs typeface="Carlito"/>
              </a:rPr>
              <a:t>vérifier </a:t>
            </a:r>
            <a:r>
              <a:rPr sz="2000" dirty="0">
                <a:latin typeface="Carlito"/>
                <a:cs typeface="Carlito"/>
              </a:rPr>
              <a:t>cette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exigence.</a:t>
            </a:r>
            <a:endParaRPr sz="2000" dirty="0">
              <a:latin typeface="Carlito"/>
              <a:cs typeface="Carlito"/>
            </a:endParaRPr>
          </a:p>
          <a:p>
            <a:pPr marL="1155065" marR="81915" lvl="2" indent="-228600">
              <a:lnSpc>
                <a:spcPct val="150000"/>
              </a:lnSpc>
              <a:spcBef>
                <a:spcPts val="484"/>
              </a:spcBef>
              <a:buClr>
                <a:srgbClr val="C00000"/>
              </a:buClr>
              <a:buFont typeface="Wingdings"/>
              <a:buChar char=""/>
              <a:tabLst>
                <a:tab pos="1155700" algn="l"/>
              </a:tabLst>
            </a:pPr>
            <a:r>
              <a:rPr sz="1800" spc="-5" dirty="0">
                <a:latin typeface="Carlito"/>
                <a:cs typeface="Carlito"/>
              </a:rPr>
              <a:t>Trouver quelqu'un </a:t>
            </a:r>
            <a:r>
              <a:rPr sz="1800" dirty="0">
                <a:latin typeface="Carlito"/>
                <a:cs typeface="Carlito"/>
              </a:rPr>
              <a:t>qui se </a:t>
            </a:r>
            <a:r>
              <a:rPr sz="1800" spc="-5" dirty="0">
                <a:latin typeface="Carlito"/>
                <a:cs typeface="Carlito"/>
              </a:rPr>
              <a:t>fait </a:t>
            </a:r>
            <a:r>
              <a:rPr sz="1800" dirty="0">
                <a:latin typeface="Carlito"/>
                <a:cs typeface="Carlito"/>
              </a:rPr>
              <a:t>appeler un </a:t>
            </a:r>
            <a:r>
              <a:rPr sz="1800" spc="-5" dirty="0">
                <a:latin typeface="Carlito"/>
                <a:cs typeface="Carlito"/>
              </a:rPr>
              <a:t>novice HTML </a:t>
            </a:r>
            <a:r>
              <a:rPr sz="1800" dirty="0">
                <a:latin typeface="Carlito"/>
                <a:cs typeface="Carlito"/>
              </a:rPr>
              <a:t>et </a:t>
            </a:r>
            <a:r>
              <a:rPr sz="1800" spc="-5" dirty="0">
                <a:latin typeface="Carlito"/>
                <a:cs typeface="Carlito"/>
              </a:rPr>
              <a:t>voir </a:t>
            </a:r>
            <a:r>
              <a:rPr sz="1800" dirty="0">
                <a:latin typeface="Carlito"/>
                <a:cs typeface="Carlito"/>
              </a:rPr>
              <a:t>si </a:t>
            </a:r>
            <a:r>
              <a:rPr sz="1800" spc="-5" dirty="0">
                <a:latin typeface="Carlito"/>
                <a:cs typeface="Carlito"/>
              </a:rPr>
              <a:t>elle </a:t>
            </a:r>
            <a:r>
              <a:rPr sz="1800" dirty="0">
                <a:latin typeface="Carlito"/>
                <a:cs typeface="Carlito"/>
              </a:rPr>
              <a:t>peut  </a:t>
            </a:r>
            <a:r>
              <a:rPr sz="1800" spc="-5" dirty="0">
                <a:latin typeface="Carlito"/>
                <a:cs typeface="Carlito"/>
              </a:rPr>
              <a:t>résoudre les erreurs </a:t>
            </a:r>
            <a:r>
              <a:rPr sz="1800" dirty="0">
                <a:latin typeface="Carlito"/>
                <a:cs typeface="Carlito"/>
              </a:rPr>
              <a:t>assez </a:t>
            </a:r>
            <a:r>
              <a:rPr sz="1800" spc="-5" dirty="0">
                <a:latin typeface="Carlito"/>
                <a:cs typeface="Carlito"/>
              </a:rPr>
              <a:t>rapidement </a:t>
            </a:r>
            <a:r>
              <a:rPr sz="1800" dirty="0">
                <a:latin typeface="Carlito"/>
                <a:cs typeface="Carlito"/>
              </a:rPr>
              <a:t>en </a:t>
            </a:r>
            <a:r>
              <a:rPr sz="1800" spc="-5" dirty="0">
                <a:latin typeface="Carlito"/>
                <a:cs typeface="Carlito"/>
              </a:rPr>
              <a:t>utilisant le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rapport?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7430" y="6851519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b="1" dirty="0">
                <a:latin typeface="Arial"/>
                <a:cs typeface="Arial"/>
              </a:rPr>
              <a:t>17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79295EE-B4A9-47FB-B97F-5CF123AF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spc="-5" dirty="0">
                <a:latin typeface="Verdana"/>
                <a:cs typeface="Verdana"/>
              </a:rPr>
              <a:t>Exemple</a:t>
            </a:r>
            <a:r>
              <a:rPr lang="fr-FR" sz="5400" spc="-80" dirty="0">
                <a:latin typeface="Verdana"/>
                <a:cs typeface="Verdana"/>
              </a:rPr>
              <a:t> </a:t>
            </a:r>
            <a:r>
              <a:rPr lang="fr-FR" sz="5400" dirty="0">
                <a:latin typeface="Verdana"/>
                <a:cs typeface="Verdana"/>
              </a:rPr>
              <a:t>#3</a:t>
            </a:r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63940" y="1802992"/>
            <a:ext cx="8302359" cy="426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"L'analyseur HTML doit produire </a:t>
            </a:r>
            <a:r>
              <a:rPr sz="2000" dirty="0">
                <a:latin typeface="Carlito"/>
                <a:cs typeface="Carlito"/>
              </a:rPr>
              <a:t>un </a:t>
            </a:r>
            <a:r>
              <a:rPr sz="2000" spc="-5" dirty="0">
                <a:latin typeface="Carlito"/>
                <a:cs typeface="Carlito"/>
              </a:rPr>
              <a:t>rapport d'erreur qui contient le  numéro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la </a:t>
            </a:r>
            <a:r>
              <a:rPr sz="2000" dirty="0">
                <a:latin typeface="Carlito"/>
                <a:cs typeface="Carlito"/>
              </a:rPr>
              <a:t>ligne </a:t>
            </a:r>
            <a:r>
              <a:rPr sz="2000" spc="-5" dirty="0">
                <a:latin typeface="Carlito"/>
                <a:cs typeface="Carlito"/>
              </a:rPr>
              <a:t>et le texte </a:t>
            </a:r>
            <a:r>
              <a:rPr sz="2000" dirty="0">
                <a:latin typeface="Carlito"/>
                <a:cs typeface="Carlito"/>
              </a:rPr>
              <a:t>de toutes </a:t>
            </a:r>
            <a:r>
              <a:rPr sz="2000" spc="-5" dirty="0">
                <a:latin typeface="Carlito"/>
                <a:cs typeface="Carlito"/>
              </a:rPr>
              <a:t>les </a:t>
            </a:r>
            <a:r>
              <a:rPr sz="2000" dirty="0">
                <a:latin typeface="Carlito"/>
                <a:cs typeface="Carlito"/>
              </a:rPr>
              <a:t>erreurs </a:t>
            </a:r>
            <a:r>
              <a:rPr sz="2000" spc="-5" dirty="0">
                <a:latin typeface="Carlito"/>
                <a:cs typeface="Carlito"/>
              </a:rPr>
              <a:t>HTML </a:t>
            </a:r>
            <a:r>
              <a:rPr sz="2000" dirty="0">
                <a:latin typeface="Carlito"/>
                <a:cs typeface="Carlito"/>
              </a:rPr>
              <a:t>dans </a:t>
            </a:r>
            <a:r>
              <a:rPr sz="2000" spc="-5" dirty="0">
                <a:latin typeface="Carlito"/>
                <a:cs typeface="Carlito"/>
              </a:rPr>
              <a:t>le fichier  </a:t>
            </a:r>
            <a:r>
              <a:rPr sz="2000" dirty="0">
                <a:latin typeface="Carlito"/>
                <a:cs typeface="Carlito"/>
              </a:rPr>
              <a:t>analysé </a:t>
            </a:r>
            <a:r>
              <a:rPr sz="2000" spc="-5" dirty="0">
                <a:latin typeface="Carlito"/>
                <a:cs typeface="Carlito"/>
              </a:rPr>
              <a:t>et une description </a:t>
            </a:r>
            <a:r>
              <a:rPr sz="2000" dirty="0">
                <a:latin typeface="Carlito"/>
                <a:cs typeface="Carlito"/>
              </a:rPr>
              <a:t>de chaque </a:t>
            </a:r>
            <a:r>
              <a:rPr sz="2000" spc="-5" dirty="0">
                <a:latin typeface="Carlito"/>
                <a:cs typeface="Carlito"/>
              </a:rPr>
              <a:t>erreur trouvée. Si </a:t>
            </a:r>
            <a:r>
              <a:rPr sz="2000" dirty="0">
                <a:latin typeface="Carlito"/>
                <a:cs typeface="Carlito"/>
              </a:rPr>
              <a:t>aucune </a:t>
            </a:r>
            <a:r>
              <a:rPr sz="2000" spc="-5" dirty="0">
                <a:latin typeface="Carlito"/>
                <a:cs typeface="Carlito"/>
              </a:rPr>
              <a:t>erreur  n'est détectée, le rapport d'erreur </a:t>
            </a:r>
            <a:r>
              <a:rPr sz="2000" dirty="0">
                <a:latin typeface="Carlito"/>
                <a:cs typeface="Carlito"/>
              </a:rPr>
              <a:t>ne </a:t>
            </a:r>
            <a:r>
              <a:rPr sz="2000" spc="-5" dirty="0">
                <a:latin typeface="Carlito"/>
                <a:cs typeface="Carlito"/>
              </a:rPr>
              <a:t>doit </a:t>
            </a:r>
            <a:r>
              <a:rPr sz="2000" dirty="0">
                <a:latin typeface="Carlito"/>
                <a:cs typeface="Carlito"/>
              </a:rPr>
              <a:t>pas </a:t>
            </a:r>
            <a:r>
              <a:rPr sz="2000" spc="-5" dirty="0">
                <a:latin typeface="Carlito"/>
                <a:cs typeface="Carlito"/>
              </a:rPr>
              <a:t>être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produit."</a:t>
            </a:r>
            <a:endParaRPr sz="2000" dirty="0">
              <a:latin typeface="Carlito"/>
              <a:cs typeface="Carlito"/>
            </a:endParaRPr>
          </a:p>
          <a:p>
            <a:pPr marL="354965" marR="5080" indent="-342900" algn="just">
              <a:lnSpc>
                <a:spcPct val="150000"/>
              </a:lnSpc>
              <a:spcBef>
                <a:spcPts val="4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Maintenant, </a:t>
            </a:r>
            <a:r>
              <a:rPr sz="2000" spc="-5" dirty="0">
                <a:latin typeface="Carlito"/>
                <a:cs typeface="Carlito"/>
              </a:rPr>
              <a:t>nous savons </a:t>
            </a:r>
            <a:r>
              <a:rPr sz="2000" dirty="0">
                <a:latin typeface="Carlito"/>
                <a:cs typeface="Carlito"/>
              </a:rPr>
              <a:t>ce que </a:t>
            </a:r>
            <a:r>
              <a:rPr sz="2000" spc="-5" dirty="0">
                <a:latin typeface="Carlito"/>
                <a:cs typeface="Carlito"/>
              </a:rPr>
              <a:t>le rapport d'erreur doit </a:t>
            </a:r>
            <a:r>
              <a:rPr sz="2000" dirty="0">
                <a:latin typeface="Carlito"/>
                <a:cs typeface="Carlito"/>
              </a:rPr>
              <a:t>contenir. </a:t>
            </a:r>
            <a:r>
              <a:rPr sz="2000" spc="-5" dirty="0">
                <a:latin typeface="Carlito"/>
                <a:cs typeface="Carlito"/>
              </a:rPr>
              <a:t>Certes,  nous avons laissé le concepteur décider </a:t>
            </a:r>
            <a:r>
              <a:rPr sz="2000" dirty="0">
                <a:latin typeface="Carlito"/>
                <a:cs typeface="Carlito"/>
              </a:rPr>
              <a:t>à </a:t>
            </a:r>
            <a:r>
              <a:rPr sz="2000" spc="-5" dirty="0">
                <a:latin typeface="Carlito"/>
                <a:cs typeface="Carlito"/>
              </a:rPr>
              <a:t>propos du rapport </a:t>
            </a:r>
            <a:r>
              <a:rPr sz="2000" dirty="0">
                <a:latin typeface="Carlito"/>
                <a:cs typeface="Carlito"/>
              </a:rPr>
              <a:t>(i.e. à </a:t>
            </a:r>
            <a:r>
              <a:rPr sz="2000" spc="-5" dirty="0">
                <a:latin typeface="Carlito"/>
                <a:cs typeface="Carlito"/>
              </a:rPr>
              <a:t>quoi le  rapport devrait ressembler).</a:t>
            </a:r>
            <a:endParaRPr sz="2000" dirty="0">
              <a:latin typeface="Carlito"/>
              <a:cs typeface="Carlito"/>
            </a:endParaRPr>
          </a:p>
          <a:p>
            <a:pPr marL="354965" marR="6985" indent="-342900" algn="just">
              <a:lnSpc>
                <a:spcPct val="150000"/>
              </a:lnSpc>
              <a:spcBef>
                <a:spcPts val="4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Nous avons également précisé </a:t>
            </a:r>
            <a:r>
              <a:rPr sz="2000" dirty="0">
                <a:latin typeface="Carlito"/>
                <a:cs typeface="Carlito"/>
              </a:rPr>
              <a:t>une </a:t>
            </a:r>
            <a:r>
              <a:rPr sz="2000" spc="-5" dirty="0">
                <a:latin typeface="Carlito"/>
                <a:cs typeface="Carlito"/>
              </a:rPr>
              <a:t>condition d'exception: s'il n'y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pas  d'erreurs, </a:t>
            </a:r>
            <a:r>
              <a:rPr sz="2000" dirty="0">
                <a:latin typeface="Carlito"/>
                <a:cs typeface="Carlito"/>
              </a:rPr>
              <a:t>ne pas </a:t>
            </a:r>
            <a:r>
              <a:rPr sz="2000" spc="-5" dirty="0">
                <a:latin typeface="Carlito"/>
                <a:cs typeface="Carlito"/>
              </a:rPr>
              <a:t>générer </a:t>
            </a:r>
            <a:r>
              <a:rPr sz="2000" dirty="0">
                <a:latin typeface="Carlito"/>
                <a:cs typeface="Carlito"/>
              </a:rPr>
              <a:t>un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rapport.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7430" y="6851519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b="1" dirty="0">
                <a:latin typeface="Arial"/>
                <a:cs typeface="Arial"/>
              </a:rPr>
              <a:t>18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4FC5608-85E5-4629-A4E4-7E7AFA0A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537093" y="1849627"/>
            <a:ext cx="8026400" cy="435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b="1" spc="-5" dirty="0">
                <a:latin typeface="Carlito"/>
                <a:cs typeface="Carlito"/>
              </a:rPr>
              <a:t>Ex </a:t>
            </a:r>
            <a:r>
              <a:rPr sz="2000" b="1" dirty="0">
                <a:latin typeface="Carlito"/>
                <a:cs typeface="Carlito"/>
              </a:rPr>
              <a:t>#4: « </a:t>
            </a:r>
            <a:r>
              <a:rPr sz="2000" b="1" spc="-5" dirty="0">
                <a:latin typeface="Carlito"/>
                <a:cs typeface="Carlito"/>
              </a:rPr>
              <a:t>les </a:t>
            </a:r>
            <a:r>
              <a:rPr sz="2000" b="1" dirty="0">
                <a:latin typeface="Carlito"/>
                <a:cs typeface="Carlito"/>
              </a:rPr>
              <a:t>identificateurs des sociétés </a:t>
            </a:r>
            <a:r>
              <a:rPr sz="2000" b="1" spc="-5" dirty="0">
                <a:latin typeface="Carlito"/>
                <a:cs typeface="Carlito"/>
              </a:rPr>
              <a:t>devraient être </a:t>
            </a:r>
            <a:r>
              <a:rPr sz="2000" b="1" dirty="0">
                <a:latin typeface="Carlito"/>
                <a:cs typeface="Carlito"/>
              </a:rPr>
              <a:t>validés </a:t>
            </a:r>
            <a:r>
              <a:rPr sz="2000" b="1" spc="-5" dirty="0">
                <a:latin typeface="Carlito"/>
                <a:cs typeface="Carlito"/>
              </a:rPr>
              <a:t>en </a:t>
            </a:r>
            <a:r>
              <a:rPr sz="2000" b="1" dirty="0">
                <a:latin typeface="Carlito"/>
                <a:cs typeface="Carlito"/>
              </a:rPr>
              <a:t>ligne </a:t>
            </a:r>
            <a:r>
              <a:rPr sz="2000" b="1" spc="-5" dirty="0">
                <a:latin typeface="Carlito"/>
                <a:cs typeface="Carlito"/>
              </a:rPr>
              <a:t>en  les </a:t>
            </a:r>
            <a:r>
              <a:rPr sz="2000" b="1" dirty="0">
                <a:latin typeface="Carlito"/>
                <a:cs typeface="Carlito"/>
              </a:rPr>
              <a:t>comparant à la liste principale des identificateurs si</a:t>
            </a:r>
            <a:r>
              <a:rPr sz="2000" b="1" spc="-16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possible.»</a:t>
            </a:r>
            <a:endParaRPr sz="200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b="1" dirty="0">
                <a:latin typeface="Carlito"/>
                <a:cs typeface="Carlito"/>
              </a:rPr>
              <a:t>Problèmes</a:t>
            </a:r>
            <a:r>
              <a:rPr sz="2000" dirty="0">
                <a:latin typeface="Carlito"/>
                <a:cs typeface="Carlito"/>
              </a:rPr>
              <a:t>:</a:t>
            </a:r>
            <a:endParaRPr sz="2000">
              <a:latin typeface="Carlito"/>
              <a:cs typeface="Carlito"/>
            </a:endParaRPr>
          </a:p>
          <a:p>
            <a:pPr marL="756285" lvl="1" indent="-287655" algn="just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Arial"/>
              <a:buChar char="•"/>
              <a:tabLst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Est-ce que «si </a:t>
            </a:r>
            <a:r>
              <a:rPr sz="2000" spc="-5" dirty="0">
                <a:latin typeface="Carlito"/>
                <a:cs typeface="Carlito"/>
              </a:rPr>
              <a:t>possible»? signifie si c'est </a:t>
            </a:r>
            <a:r>
              <a:rPr sz="2000" dirty="0">
                <a:latin typeface="Carlito"/>
                <a:cs typeface="Carlito"/>
              </a:rPr>
              <a:t>techniquement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faisable?</a:t>
            </a:r>
            <a:endParaRPr sz="2000">
              <a:latin typeface="Carlito"/>
              <a:cs typeface="Carlito"/>
            </a:endParaRPr>
          </a:p>
          <a:p>
            <a:pPr marL="756285" marR="104775" lvl="1" indent="-287020" algn="just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Arial"/>
              <a:buChar char="•"/>
              <a:tabLst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Évitez les mots imprécis comme </a:t>
            </a:r>
            <a:r>
              <a:rPr sz="2000" dirty="0">
                <a:latin typeface="Carlito"/>
                <a:cs typeface="Carlito"/>
              </a:rPr>
              <a:t>«devrait». </a:t>
            </a:r>
            <a:r>
              <a:rPr sz="2000" spc="-5" dirty="0">
                <a:latin typeface="Carlito"/>
                <a:cs typeface="Carlito"/>
              </a:rPr>
              <a:t>Le client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besoin </a:t>
            </a:r>
            <a:r>
              <a:rPr sz="2000" dirty="0">
                <a:latin typeface="Carlito"/>
                <a:cs typeface="Carlito"/>
              </a:rPr>
              <a:t>de cette  </a:t>
            </a:r>
            <a:r>
              <a:rPr sz="2000" spc="-5" dirty="0">
                <a:latin typeface="Carlito"/>
                <a:cs typeface="Carlito"/>
              </a:rPr>
              <a:t>fonctionnalité ou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pas.</a:t>
            </a:r>
            <a:endParaRPr sz="2000">
              <a:latin typeface="Carlito"/>
              <a:cs typeface="Carlito"/>
            </a:endParaRPr>
          </a:p>
          <a:p>
            <a:pPr marL="756285" marR="222250" lvl="1" indent="-287020" algn="just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Arial"/>
              <a:buChar char="•"/>
              <a:tabLst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S'en </a:t>
            </a:r>
            <a:r>
              <a:rPr sz="2000" spc="-5" dirty="0">
                <a:latin typeface="Carlito"/>
                <a:cs typeface="Carlito"/>
              </a:rPr>
              <a:t>tenir </a:t>
            </a:r>
            <a:r>
              <a:rPr sz="2000" dirty="0">
                <a:latin typeface="Carlito"/>
                <a:cs typeface="Carlito"/>
              </a:rPr>
              <a:t>à «doit» </a:t>
            </a:r>
            <a:r>
              <a:rPr sz="2000" spc="-5" dirty="0">
                <a:latin typeface="Carlito"/>
                <a:cs typeface="Carlito"/>
              </a:rPr>
              <a:t>comme </a:t>
            </a:r>
            <a:r>
              <a:rPr sz="2000" dirty="0">
                <a:latin typeface="Carlito"/>
                <a:cs typeface="Carlito"/>
              </a:rPr>
              <a:t>une </a:t>
            </a:r>
            <a:r>
              <a:rPr sz="2000" spc="-5" dirty="0">
                <a:latin typeface="Carlito"/>
                <a:cs typeface="Carlito"/>
              </a:rPr>
              <a:t>déclaration claire </a:t>
            </a:r>
            <a:r>
              <a:rPr sz="2000" dirty="0">
                <a:latin typeface="Carlito"/>
                <a:cs typeface="Carlito"/>
              </a:rPr>
              <a:t>de ce qui </a:t>
            </a:r>
            <a:r>
              <a:rPr sz="2000" spc="-5" dirty="0">
                <a:latin typeface="Carlito"/>
                <a:cs typeface="Carlito"/>
              </a:rPr>
              <a:t>est prévu  </a:t>
            </a:r>
            <a:r>
              <a:rPr sz="2000" dirty="0">
                <a:latin typeface="Carlito"/>
                <a:cs typeface="Carlito"/>
              </a:rPr>
              <a:t>par </a:t>
            </a:r>
            <a:r>
              <a:rPr sz="2000" spc="-5" dirty="0">
                <a:latin typeface="Carlito"/>
                <a:cs typeface="Carlito"/>
              </a:rPr>
              <a:t>l'exigence et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spécifier explicitement les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priorités.</a:t>
            </a:r>
            <a:endParaRPr sz="200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b="1" dirty="0">
                <a:latin typeface="Carlito"/>
                <a:cs typeface="Carlito"/>
              </a:rPr>
              <a:t>Solution</a:t>
            </a:r>
            <a:r>
              <a:rPr sz="2000" dirty="0">
                <a:latin typeface="Carlito"/>
                <a:cs typeface="Carlito"/>
              </a:rPr>
              <a:t>:</a:t>
            </a:r>
            <a:endParaRPr sz="2000">
              <a:latin typeface="Carlito"/>
              <a:cs typeface="Carlito"/>
            </a:endParaRPr>
          </a:p>
          <a:p>
            <a:pPr marL="756285" marR="81915" lvl="1" indent="-287020" algn="just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Arial"/>
              <a:buChar char="•"/>
              <a:tabLst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"Le </a:t>
            </a:r>
            <a:r>
              <a:rPr sz="2000" spc="-5" dirty="0">
                <a:latin typeface="Carlito"/>
                <a:cs typeface="Carlito"/>
              </a:rPr>
              <a:t>système doit valider les identificateurs </a:t>
            </a:r>
            <a:r>
              <a:rPr sz="2000" dirty="0">
                <a:latin typeface="Carlito"/>
                <a:cs typeface="Carlito"/>
              </a:rPr>
              <a:t>des </a:t>
            </a:r>
            <a:r>
              <a:rPr sz="2000" spc="-5" dirty="0">
                <a:latin typeface="Carlito"/>
                <a:cs typeface="Carlito"/>
              </a:rPr>
              <a:t>sociétés en </a:t>
            </a:r>
            <a:r>
              <a:rPr sz="2000" dirty="0">
                <a:latin typeface="Carlito"/>
                <a:cs typeface="Carlito"/>
              </a:rPr>
              <a:t>ligne dans  </a:t>
            </a:r>
            <a:r>
              <a:rPr sz="2000" spc="-5" dirty="0">
                <a:latin typeface="Carlito"/>
                <a:cs typeface="Carlito"/>
              </a:rPr>
              <a:t>le registre principal </a:t>
            </a:r>
            <a:r>
              <a:rPr sz="2000" dirty="0">
                <a:latin typeface="Carlito"/>
                <a:cs typeface="Carlito"/>
              </a:rPr>
              <a:t>des </a:t>
            </a:r>
            <a:r>
              <a:rPr sz="2000" spc="-5" dirty="0">
                <a:latin typeface="Carlito"/>
                <a:cs typeface="Carlito"/>
              </a:rPr>
              <a:t>identificateurs. </a:t>
            </a:r>
            <a:r>
              <a:rPr sz="2000" dirty="0">
                <a:latin typeface="Carlito"/>
                <a:cs typeface="Carlito"/>
              </a:rPr>
              <a:t>Si l’identificateur ne </a:t>
            </a:r>
            <a:r>
              <a:rPr sz="2000" spc="-5" dirty="0">
                <a:latin typeface="Carlito"/>
                <a:cs typeface="Carlito"/>
              </a:rPr>
              <a:t>se trouve  </a:t>
            </a:r>
            <a:r>
              <a:rPr sz="2000" dirty="0">
                <a:latin typeface="Carlito"/>
                <a:cs typeface="Carlito"/>
              </a:rPr>
              <a:t>pas sur </a:t>
            </a:r>
            <a:r>
              <a:rPr sz="2000" spc="-5" dirty="0">
                <a:latin typeface="Carlito"/>
                <a:cs typeface="Carlito"/>
              </a:rPr>
              <a:t>la liste, </a:t>
            </a:r>
            <a:r>
              <a:rPr sz="2000" dirty="0">
                <a:latin typeface="Carlito"/>
                <a:cs typeface="Carlito"/>
              </a:rPr>
              <a:t>un </a:t>
            </a:r>
            <a:r>
              <a:rPr sz="2000" spc="-5" dirty="0">
                <a:latin typeface="Carlito"/>
                <a:cs typeface="Carlito"/>
              </a:rPr>
              <a:t>message d'erreur est </a:t>
            </a:r>
            <a:r>
              <a:rPr sz="2000" dirty="0">
                <a:latin typeface="Carlito"/>
                <a:cs typeface="Carlito"/>
              </a:rPr>
              <a:t>affiché </a:t>
            </a:r>
            <a:r>
              <a:rPr sz="2000" spc="-5" dirty="0">
                <a:latin typeface="Carlito"/>
                <a:cs typeface="Carlito"/>
              </a:rPr>
              <a:t>et la transaction </a:t>
            </a:r>
            <a:r>
              <a:rPr sz="2000" dirty="0">
                <a:latin typeface="Carlito"/>
                <a:cs typeface="Carlito"/>
              </a:rPr>
              <a:t>n’est  pas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acceptée."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37430" y="6851519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b="1" dirty="0">
                <a:latin typeface="Arial"/>
                <a:cs typeface="Arial"/>
              </a:rPr>
              <a:t>19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C50C49DD-BA58-46CF-9A82-B7E9FD88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#4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F84794C-EC27-489D-95DF-60E5AF88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A81745-6494-401E-8DA3-49435FEA8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Découvrir les normes pour l’écriture d’exigences</a:t>
            </a:r>
          </a:p>
          <a:p>
            <a:r>
              <a:rPr lang="fr-FR" dirty="0"/>
              <a:t>Discuter quelques exemples</a:t>
            </a:r>
          </a:p>
          <a:p>
            <a:r>
              <a:rPr lang="fr-FR" dirty="0"/>
              <a:t>Identifier les pièges à éviter</a:t>
            </a:r>
          </a:p>
          <a:p>
            <a:r>
              <a:rPr lang="fr-FR" dirty="0"/>
              <a:t>Syntaxe problématique du pluriel (Tous …)</a:t>
            </a:r>
          </a:p>
          <a:p>
            <a:r>
              <a:rPr lang="fr-FR" dirty="0"/>
              <a:t>Exercice: Évaluation de quelques exigences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02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5" dirty="0">
                <a:latin typeface="Verdana"/>
                <a:cs typeface="Verdana"/>
              </a:rPr>
              <a:t>Normes pour l’écriture</a:t>
            </a:r>
            <a:r>
              <a:rPr sz="2000" b="0" spc="-75" dirty="0">
                <a:latin typeface="Verdana"/>
                <a:cs typeface="Verdana"/>
              </a:rPr>
              <a:t> </a:t>
            </a:r>
            <a:r>
              <a:rPr sz="2000" b="0" spc="-5" dirty="0">
                <a:latin typeface="Verdana"/>
                <a:cs typeface="Verdana"/>
              </a:rPr>
              <a:t>d’exigences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95816" y="1706371"/>
            <a:ext cx="7378700" cy="444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Chaque </a:t>
            </a:r>
            <a:r>
              <a:rPr sz="2000" spc="-5" dirty="0">
                <a:latin typeface="Carlito"/>
                <a:cs typeface="Carlito"/>
              </a:rPr>
              <a:t>exigence doit être </a:t>
            </a:r>
            <a:r>
              <a:rPr sz="2000" dirty="0">
                <a:latin typeface="Carlito"/>
                <a:cs typeface="Carlito"/>
              </a:rPr>
              <a:t>une phrase </a:t>
            </a:r>
            <a:r>
              <a:rPr sz="2000" spc="-5" dirty="0">
                <a:latin typeface="Carlito"/>
                <a:cs typeface="Carlito"/>
              </a:rPr>
              <a:t>complète (et </a:t>
            </a:r>
            <a:r>
              <a:rPr sz="2000" dirty="0">
                <a:latin typeface="Carlito"/>
                <a:cs typeface="Carlito"/>
              </a:rPr>
              <a:t>non une </a:t>
            </a:r>
            <a:r>
              <a:rPr sz="2000" spc="-5" dirty="0">
                <a:latin typeface="Carlito"/>
                <a:cs typeface="Carlito"/>
              </a:rPr>
              <a:t>liste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de</a:t>
            </a:r>
          </a:p>
          <a:p>
            <a:pPr marL="354965">
              <a:lnSpc>
                <a:spcPts val="2280"/>
              </a:lnSpc>
            </a:pPr>
            <a:r>
              <a:rPr sz="2000" dirty="0">
                <a:latin typeface="Carlito"/>
                <a:cs typeface="Carlito"/>
              </a:rPr>
              <a:t>«</a:t>
            </a:r>
            <a:r>
              <a:rPr sz="2000" i="1" dirty="0">
                <a:latin typeface="Carlito"/>
                <a:cs typeface="Carlito"/>
              </a:rPr>
              <a:t>buzzwords</a:t>
            </a:r>
            <a:r>
              <a:rPr sz="2000" dirty="0">
                <a:latin typeface="Carlito"/>
                <a:cs typeface="Carlito"/>
              </a:rPr>
              <a:t>» </a:t>
            </a:r>
            <a:r>
              <a:rPr sz="2000" spc="-5" dirty="0">
                <a:latin typeface="Carlito"/>
                <a:cs typeface="Carlito"/>
              </a:rPr>
              <a:t>ou </a:t>
            </a:r>
            <a:r>
              <a:rPr sz="2000" dirty="0">
                <a:latin typeface="Carlito"/>
                <a:cs typeface="Carlito"/>
              </a:rPr>
              <a:t>une </a:t>
            </a:r>
            <a:r>
              <a:rPr sz="2000" spc="-5" dirty="0">
                <a:latin typeface="Carlito"/>
                <a:cs typeface="Carlito"/>
              </a:rPr>
              <a:t>liste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d’acronymes).</a:t>
            </a:r>
          </a:p>
          <a:p>
            <a:pPr marL="355600" marR="1412240" indent="-355600" algn="r">
              <a:lnSpc>
                <a:spcPct val="100000"/>
              </a:lnSpc>
              <a:spcBef>
                <a:spcPts val="24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Chaque </a:t>
            </a:r>
            <a:r>
              <a:rPr sz="2000" spc="-5" dirty="0">
                <a:latin typeface="Carlito"/>
                <a:cs typeface="Carlito"/>
              </a:rPr>
              <a:t>exigence doit contenir </a:t>
            </a:r>
            <a:r>
              <a:rPr sz="2000" dirty="0">
                <a:latin typeface="Carlito"/>
                <a:cs typeface="Carlito"/>
              </a:rPr>
              <a:t>un </a:t>
            </a:r>
            <a:r>
              <a:rPr sz="2000" spc="-5" dirty="0">
                <a:latin typeface="Carlito"/>
                <a:cs typeface="Carlito"/>
              </a:rPr>
              <a:t>sujet et </a:t>
            </a:r>
            <a:r>
              <a:rPr sz="2000" dirty="0">
                <a:latin typeface="Carlito"/>
                <a:cs typeface="Carlito"/>
              </a:rPr>
              <a:t>un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prédicat.</a:t>
            </a:r>
          </a:p>
          <a:p>
            <a:pPr marL="340995" marR="1400175" lvl="1" indent="-340995" algn="r">
              <a:lnSpc>
                <a:spcPct val="100000"/>
              </a:lnSpc>
              <a:spcBef>
                <a:spcPts val="240"/>
              </a:spcBef>
              <a:buClr>
                <a:srgbClr val="C00000"/>
              </a:buClr>
              <a:buFont typeface="Arial"/>
              <a:buChar char="•"/>
              <a:tabLst>
                <a:tab pos="340995" algn="l"/>
                <a:tab pos="341630" algn="l"/>
              </a:tabLst>
            </a:pPr>
            <a:r>
              <a:rPr sz="2000" dirty="0">
                <a:latin typeface="Carlito"/>
                <a:cs typeface="Carlito"/>
              </a:rPr>
              <a:t>Sujet: </a:t>
            </a:r>
            <a:r>
              <a:rPr sz="2000" spc="-5" dirty="0">
                <a:latin typeface="Carlito"/>
                <a:cs typeface="Carlito"/>
              </a:rPr>
              <a:t>système discuté, ou utilisateur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(attention…)</a:t>
            </a:r>
          </a:p>
          <a:p>
            <a:pPr marL="810895" lvl="1" indent="-342265">
              <a:lnSpc>
                <a:spcPct val="100000"/>
              </a:lnSpc>
              <a:spcBef>
                <a:spcPts val="240"/>
              </a:spcBef>
              <a:buClr>
                <a:srgbClr val="C00000"/>
              </a:buClr>
              <a:buFont typeface="Arial"/>
              <a:buChar char="•"/>
              <a:tabLst>
                <a:tab pos="810895" algn="l"/>
                <a:tab pos="811530" algn="l"/>
              </a:tabLst>
            </a:pPr>
            <a:r>
              <a:rPr sz="2000" spc="-5" dirty="0">
                <a:latin typeface="Carlito"/>
                <a:cs typeface="Carlito"/>
              </a:rPr>
              <a:t>Prédicat: condition, </a:t>
            </a:r>
            <a:r>
              <a:rPr sz="2000" dirty="0">
                <a:latin typeface="Carlito"/>
                <a:cs typeface="Carlito"/>
              </a:rPr>
              <a:t>action, </a:t>
            </a:r>
            <a:r>
              <a:rPr sz="2000" spc="-5" dirty="0">
                <a:latin typeface="Carlito"/>
                <a:cs typeface="Carlito"/>
              </a:rPr>
              <a:t>ou résultat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attendu</a:t>
            </a: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Utilisation cohérente </a:t>
            </a:r>
            <a:r>
              <a:rPr sz="2000" dirty="0">
                <a:latin typeface="Carlito"/>
                <a:cs typeface="Carlito"/>
              </a:rPr>
              <a:t>du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verbe:</a:t>
            </a:r>
            <a:endParaRPr sz="2000" dirty="0">
              <a:latin typeface="Carlito"/>
              <a:cs typeface="Carlito"/>
            </a:endParaRPr>
          </a:p>
          <a:p>
            <a:pPr marL="810895" lvl="1" indent="-342265">
              <a:lnSpc>
                <a:spcPct val="100000"/>
              </a:lnSpc>
              <a:spcBef>
                <a:spcPts val="240"/>
              </a:spcBef>
              <a:buClr>
                <a:srgbClr val="C00000"/>
              </a:buClr>
              <a:buFont typeface="Arial"/>
              <a:buChar char="•"/>
              <a:tabLst>
                <a:tab pos="810895" algn="l"/>
                <a:tab pos="811530" algn="l"/>
              </a:tabLst>
            </a:pPr>
            <a:r>
              <a:rPr sz="2000" b="1" dirty="0">
                <a:latin typeface="Carlito"/>
                <a:cs typeface="Carlito"/>
              </a:rPr>
              <a:t>doit </a:t>
            </a:r>
            <a:r>
              <a:rPr sz="2000" dirty="0">
                <a:latin typeface="Carlito"/>
                <a:cs typeface="Carlito"/>
              </a:rPr>
              <a:t>(« </a:t>
            </a:r>
            <a:r>
              <a:rPr sz="2000" b="1" i="1" spc="-5" dirty="0">
                <a:solidFill>
                  <a:srgbClr val="990000"/>
                </a:solidFill>
                <a:latin typeface="Carlito"/>
                <a:cs typeface="Carlito"/>
              </a:rPr>
              <a:t>shall </a:t>
            </a:r>
            <a:r>
              <a:rPr sz="2000" dirty="0">
                <a:latin typeface="Carlito"/>
                <a:cs typeface="Carlito"/>
              </a:rPr>
              <a:t>») pour </a:t>
            </a:r>
            <a:r>
              <a:rPr sz="2000" spc="-5" dirty="0">
                <a:latin typeface="Carlito"/>
                <a:cs typeface="Carlito"/>
              </a:rPr>
              <a:t>exigences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obligatoires</a:t>
            </a:r>
            <a:endParaRPr sz="2000" dirty="0">
              <a:latin typeface="Carlito"/>
              <a:cs typeface="Carlito"/>
            </a:endParaRPr>
          </a:p>
          <a:p>
            <a:pPr marL="810895" lvl="1" indent="-342265">
              <a:lnSpc>
                <a:spcPct val="100000"/>
              </a:lnSpc>
              <a:spcBef>
                <a:spcPts val="240"/>
              </a:spcBef>
              <a:buClr>
                <a:srgbClr val="C00000"/>
              </a:buClr>
              <a:buFont typeface="Arial"/>
              <a:buChar char="•"/>
              <a:tabLst>
                <a:tab pos="810895" algn="l"/>
                <a:tab pos="811530" algn="l"/>
              </a:tabLst>
            </a:pPr>
            <a:r>
              <a:rPr sz="2000" b="1" dirty="0">
                <a:latin typeface="Carlito"/>
                <a:cs typeface="Carlito"/>
              </a:rPr>
              <a:t>peut </a:t>
            </a:r>
            <a:r>
              <a:rPr sz="2000" dirty="0">
                <a:latin typeface="Carlito"/>
                <a:cs typeface="Carlito"/>
              </a:rPr>
              <a:t>(« </a:t>
            </a:r>
            <a:r>
              <a:rPr sz="2000" b="1" i="1" spc="-5" dirty="0">
                <a:solidFill>
                  <a:srgbClr val="990000"/>
                </a:solidFill>
                <a:latin typeface="Carlito"/>
                <a:cs typeface="Carlito"/>
              </a:rPr>
              <a:t>should </a:t>
            </a:r>
            <a:r>
              <a:rPr sz="2000" dirty="0">
                <a:latin typeface="Carlito"/>
                <a:cs typeface="Carlito"/>
              </a:rPr>
              <a:t>») pour </a:t>
            </a:r>
            <a:r>
              <a:rPr sz="2000" spc="-5" dirty="0">
                <a:latin typeface="Carlito"/>
                <a:cs typeface="Carlito"/>
              </a:rPr>
              <a:t>exigences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optionnelles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L’exigence </a:t>
            </a:r>
            <a:r>
              <a:rPr sz="2000" spc="-5" dirty="0">
                <a:latin typeface="Carlito"/>
                <a:cs typeface="Carlito"/>
              </a:rPr>
              <a:t>spécifie </a:t>
            </a:r>
            <a:r>
              <a:rPr sz="2000" dirty="0">
                <a:latin typeface="Carlito"/>
                <a:cs typeface="Carlito"/>
              </a:rPr>
              <a:t>un but </a:t>
            </a:r>
            <a:r>
              <a:rPr sz="2000" spc="-5" dirty="0">
                <a:latin typeface="Carlito"/>
                <a:cs typeface="Carlito"/>
              </a:rPr>
              <a:t>ou résultat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désiré.</a:t>
            </a:r>
            <a:endParaRPr sz="2000" dirty="0">
              <a:latin typeface="Carlito"/>
              <a:cs typeface="Carlito"/>
            </a:endParaRPr>
          </a:p>
          <a:p>
            <a:pPr marL="354965" marR="427355" indent="-342900">
              <a:lnSpc>
                <a:spcPts val="2160"/>
              </a:lnSpc>
              <a:spcBef>
                <a:spcPts val="515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L’exigence </a:t>
            </a:r>
            <a:r>
              <a:rPr sz="2000" spc="-5" dirty="0">
                <a:latin typeface="Carlito"/>
                <a:cs typeface="Carlito"/>
              </a:rPr>
              <a:t>contient </a:t>
            </a:r>
            <a:r>
              <a:rPr sz="2000" dirty="0">
                <a:latin typeface="Carlito"/>
                <a:cs typeface="Carlito"/>
              </a:rPr>
              <a:t>un </a:t>
            </a:r>
            <a:r>
              <a:rPr sz="2000" spc="-5" dirty="0">
                <a:latin typeface="Carlito"/>
                <a:cs typeface="Carlito"/>
              </a:rPr>
              <a:t>critère </a:t>
            </a:r>
            <a:r>
              <a:rPr sz="2000" dirty="0">
                <a:latin typeface="Carlito"/>
                <a:cs typeface="Carlito"/>
              </a:rPr>
              <a:t>de succès </a:t>
            </a:r>
            <a:r>
              <a:rPr sz="2000" spc="-5" dirty="0">
                <a:latin typeface="Carlito"/>
                <a:cs typeface="Carlito"/>
              </a:rPr>
              <a:t>ou </a:t>
            </a:r>
            <a:r>
              <a:rPr sz="2000" dirty="0">
                <a:latin typeface="Carlito"/>
                <a:cs typeface="Carlito"/>
              </a:rPr>
              <a:t>une autre </a:t>
            </a:r>
            <a:r>
              <a:rPr sz="2000" spc="-5" dirty="0">
                <a:latin typeface="Carlito"/>
                <a:cs typeface="Carlito"/>
              </a:rPr>
              <a:t>indication  mesurable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la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qualité.</a:t>
            </a:r>
            <a:endParaRPr sz="2000" dirty="0">
              <a:latin typeface="Carlito"/>
              <a:cs typeface="Carlito"/>
            </a:endParaRPr>
          </a:p>
          <a:p>
            <a:pPr marL="354965" marR="443865" indent="-342900">
              <a:lnSpc>
                <a:spcPts val="2160"/>
              </a:lnSpc>
              <a:spcBef>
                <a:spcPts val="4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b="1" dirty="0">
                <a:latin typeface="Carlito"/>
                <a:cs typeface="Carlito"/>
              </a:rPr>
              <a:t>Note</a:t>
            </a:r>
            <a:r>
              <a:rPr sz="2000" dirty="0">
                <a:latin typeface="Carlito"/>
                <a:cs typeface="Carlito"/>
              </a:rPr>
              <a:t>: </a:t>
            </a:r>
            <a:r>
              <a:rPr sz="2000" spc="-5" dirty="0">
                <a:latin typeface="Carlito"/>
                <a:cs typeface="Carlito"/>
              </a:rPr>
              <a:t>certaines caractéristiques </a:t>
            </a:r>
            <a:r>
              <a:rPr sz="2000" dirty="0">
                <a:latin typeface="Carlito"/>
                <a:cs typeface="Carlito"/>
              </a:rPr>
              <a:t>des </a:t>
            </a:r>
            <a:r>
              <a:rPr sz="2000" spc="-5" dirty="0">
                <a:latin typeface="Carlito"/>
                <a:cs typeface="Carlito"/>
              </a:rPr>
              <a:t>exigences sont </a:t>
            </a:r>
            <a:r>
              <a:rPr sz="2000" i="1" spc="-5" dirty="0">
                <a:latin typeface="Carlito"/>
                <a:cs typeface="Carlito"/>
              </a:rPr>
              <a:t>obligatoires  </a:t>
            </a:r>
            <a:r>
              <a:rPr sz="2000" spc="-5" dirty="0">
                <a:latin typeface="Carlito"/>
                <a:cs typeface="Carlito"/>
              </a:rPr>
              <a:t>(répond </a:t>
            </a:r>
            <a:r>
              <a:rPr sz="2000" dirty="0">
                <a:latin typeface="Carlito"/>
                <a:cs typeface="Carlito"/>
              </a:rPr>
              <a:t>à un </a:t>
            </a:r>
            <a:r>
              <a:rPr sz="2000" spc="-5" dirty="0">
                <a:latin typeface="Carlito"/>
                <a:cs typeface="Carlito"/>
              </a:rPr>
              <a:t>besoin, vérifiable, </a:t>
            </a:r>
            <a:r>
              <a:rPr sz="2000" dirty="0">
                <a:latin typeface="Carlito"/>
                <a:cs typeface="Carlito"/>
              </a:rPr>
              <a:t>atteignable) </a:t>
            </a:r>
            <a:r>
              <a:rPr sz="2000" spc="-5" dirty="0">
                <a:latin typeface="Carlito"/>
                <a:cs typeface="Carlito"/>
              </a:rPr>
              <a:t>alors </a:t>
            </a:r>
            <a:r>
              <a:rPr sz="2000" dirty="0">
                <a:latin typeface="Carlito"/>
                <a:cs typeface="Carlito"/>
              </a:rPr>
              <a:t>que d’autres  </a:t>
            </a:r>
            <a:r>
              <a:rPr sz="2000" spc="-5" dirty="0">
                <a:latin typeface="Carlito"/>
                <a:cs typeface="Carlito"/>
              </a:rPr>
              <a:t>permettent d’</a:t>
            </a:r>
            <a:r>
              <a:rPr sz="2000" i="1" spc="-5" dirty="0">
                <a:latin typeface="Carlito"/>
                <a:cs typeface="Carlito"/>
              </a:rPr>
              <a:t>améliorer la</a:t>
            </a:r>
            <a:r>
              <a:rPr sz="2000" i="1" spc="-25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communication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876944" y="1355851"/>
            <a:ext cx="15233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Définit le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sujet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2523" y="1372615"/>
            <a:ext cx="1944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Carlito"/>
                <a:cs typeface="Carlito"/>
              </a:rPr>
              <a:t>Verbe </a:t>
            </a:r>
            <a:r>
              <a:rPr sz="2000" i="1" dirty="0">
                <a:latin typeface="Carlito"/>
                <a:cs typeface="Carlito"/>
              </a:rPr>
              <a:t>doit </a:t>
            </a:r>
            <a:r>
              <a:rPr sz="2000" spc="-5" dirty="0">
                <a:latin typeface="Carlito"/>
                <a:cs typeface="Carlito"/>
              </a:rPr>
              <a:t>ou</a:t>
            </a:r>
            <a:r>
              <a:rPr sz="2000" spc="-90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peut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5" dirty="0">
                <a:latin typeface="Verdana"/>
                <a:cs typeface="Verdana"/>
              </a:rPr>
              <a:t>Exemple de </a:t>
            </a:r>
            <a:r>
              <a:rPr sz="2000" b="0" dirty="0">
                <a:latin typeface="Verdana"/>
                <a:cs typeface="Verdana"/>
              </a:rPr>
              <a:t>bonne </a:t>
            </a:r>
            <a:r>
              <a:rPr sz="2000" b="0" spc="-5" dirty="0">
                <a:latin typeface="Verdana"/>
                <a:cs typeface="Verdana"/>
              </a:rPr>
              <a:t>exigence</a:t>
            </a:r>
            <a:r>
              <a:rPr sz="2000" b="0" spc="-105" dirty="0">
                <a:latin typeface="Verdana"/>
                <a:cs typeface="Verdana"/>
              </a:rPr>
              <a:t> </a:t>
            </a:r>
            <a:r>
              <a:rPr sz="2000" b="0" spc="-5" dirty="0">
                <a:latin typeface="Verdana"/>
                <a:cs typeface="Verdana"/>
              </a:rPr>
              <a:t>utilisateur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grpSp>
        <p:nvGrpSpPr>
          <p:cNvPr id="12" name="object 12"/>
          <p:cNvGrpSpPr/>
          <p:nvPr/>
        </p:nvGrpSpPr>
        <p:grpSpPr>
          <a:xfrm>
            <a:off x="1962790" y="1528572"/>
            <a:ext cx="7129780" cy="1831975"/>
            <a:chOff x="1962790" y="1528572"/>
            <a:chExt cx="7129780" cy="1831975"/>
          </a:xfrm>
        </p:grpSpPr>
        <p:sp>
          <p:nvSpPr>
            <p:cNvPr id="13" name="object 13"/>
            <p:cNvSpPr/>
            <p:nvPr/>
          </p:nvSpPr>
          <p:spPr>
            <a:xfrm>
              <a:off x="7266310" y="2843784"/>
              <a:ext cx="312420" cy="516890"/>
            </a:xfrm>
            <a:custGeom>
              <a:avLst/>
              <a:gdLst/>
              <a:ahLst/>
              <a:cxnLst/>
              <a:rect l="l" t="t" r="r" b="b"/>
              <a:pathLst>
                <a:path w="312420" h="516889">
                  <a:moveTo>
                    <a:pt x="252329" y="163782"/>
                  </a:moveTo>
                  <a:lnTo>
                    <a:pt x="201987" y="135015"/>
                  </a:lnTo>
                  <a:lnTo>
                    <a:pt x="0" y="489204"/>
                  </a:lnTo>
                  <a:lnTo>
                    <a:pt x="50292" y="516636"/>
                  </a:lnTo>
                  <a:lnTo>
                    <a:pt x="252329" y="163782"/>
                  </a:lnTo>
                  <a:close/>
                </a:path>
                <a:path w="312420" h="516889">
                  <a:moveTo>
                    <a:pt x="312420" y="0"/>
                  </a:moveTo>
                  <a:lnTo>
                    <a:pt x="152400" y="106680"/>
                  </a:lnTo>
                  <a:lnTo>
                    <a:pt x="201987" y="135015"/>
                  </a:lnTo>
                  <a:lnTo>
                    <a:pt x="216408" y="109728"/>
                  </a:lnTo>
                  <a:lnTo>
                    <a:pt x="266700" y="138684"/>
                  </a:lnTo>
                  <a:lnTo>
                    <a:pt x="266700" y="171994"/>
                  </a:lnTo>
                  <a:lnTo>
                    <a:pt x="301752" y="192024"/>
                  </a:lnTo>
                  <a:lnTo>
                    <a:pt x="312420" y="0"/>
                  </a:lnTo>
                  <a:close/>
                </a:path>
                <a:path w="312420" h="516889">
                  <a:moveTo>
                    <a:pt x="266700" y="138684"/>
                  </a:moveTo>
                  <a:lnTo>
                    <a:pt x="216408" y="109728"/>
                  </a:lnTo>
                  <a:lnTo>
                    <a:pt x="201987" y="135015"/>
                  </a:lnTo>
                  <a:lnTo>
                    <a:pt x="252329" y="163782"/>
                  </a:lnTo>
                  <a:lnTo>
                    <a:pt x="266700" y="138684"/>
                  </a:lnTo>
                  <a:close/>
                </a:path>
                <a:path w="312420" h="516889">
                  <a:moveTo>
                    <a:pt x="266700" y="171994"/>
                  </a:moveTo>
                  <a:lnTo>
                    <a:pt x="266700" y="138684"/>
                  </a:lnTo>
                  <a:lnTo>
                    <a:pt x="252329" y="163782"/>
                  </a:lnTo>
                  <a:lnTo>
                    <a:pt x="266700" y="171994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62785" y="2020823"/>
              <a:ext cx="7129780" cy="779145"/>
            </a:xfrm>
            <a:custGeom>
              <a:avLst/>
              <a:gdLst/>
              <a:ahLst/>
              <a:cxnLst/>
              <a:rect l="l" t="t" r="r" b="b"/>
              <a:pathLst>
                <a:path w="7129780" h="779144">
                  <a:moveTo>
                    <a:pt x="1152144" y="720852"/>
                  </a:moveTo>
                  <a:lnTo>
                    <a:pt x="0" y="720852"/>
                  </a:lnTo>
                  <a:lnTo>
                    <a:pt x="0" y="778764"/>
                  </a:lnTo>
                  <a:lnTo>
                    <a:pt x="1152144" y="778764"/>
                  </a:lnTo>
                  <a:lnTo>
                    <a:pt x="1152144" y="720852"/>
                  </a:lnTo>
                  <a:close/>
                </a:path>
                <a:path w="7129780" h="779144">
                  <a:moveTo>
                    <a:pt x="1511808" y="0"/>
                  </a:moveTo>
                  <a:lnTo>
                    <a:pt x="71628" y="0"/>
                  </a:lnTo>
                  <a:lnTo>
                    <a:pt x="71628" y="57912"/>
                  </a:lnTo>
                  <a:lnTo>
                    <a:pt x="1511808" y="57912"/>
                  </a:lnTo>
                  <a:lnTo>
                    <a:pt x="1511808" y="0"/>
                  </a:lnTo>
                  <a:close/>
                </a:path>
                <a:path w="7129780" h="779144">
                  <a:moveTo>
                    <a:pt x="2375916" y="0"/>
                  </a:moveTo>
                  <a:lnTo>
                    <a:pt x="1799844" y="0"/>
                  </a:lnTo>
                  <a:lnTo>
                    <a:pt x="1799844" y="57912"/>
                  </a:lnTo>
                  <a:lnTo>
                    <a:pt x="2375916" y="57912"/>
                  </a:lnTo>
                  <a:lnTo>
                    <a:pt x="2375916" y="0"/>
                  </a:lnTo>
                  <a:close/>
                </a:path>
                <a:path w="7129780" h="779144">
                  <a:moveTo>
                    <a:pt x="7129272" y="720852"/>
                  </a:moveTo>
                  <a:lnTo>
                    <a:pt x="5471160" y="720852"/>
                  </a:lnTo>
                  <a:lnTo>
                    <a:pt x="5471160" y="778764"/>
                  </a:lnTo>
                  <a:lnTo>
                    <a:pt x="7129272" y="778764"/>
                  </a:lnTo>
                  <a:lnTo>
                    <a:pt x="7129272" y="720852"/>
                  </a:lnTo>
                  <a:close/>
                </a:path>
              </a:pathLst>
            </a:custGeom>
            <a:solidFill>
              <a:srgbClr val="98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13077" y="1528584"/>
              <a:ext cx="2563495" cy="1766570"/>
            </a:xfrm>
            <a:custGeom>
              <a:avLst/>
              <a:gdLst/>
              <a:ahLst/>
              <a:cxnLst/>
              <a:rect l="l" t="t" r="r" b="b"/>
              <a:pathLst>
                <a:path w="2563495" h="1766570">
                  <a:moveTo>
                    <a:pt x="454152" y="1313688"/>
                  </a:moveTo>
                  <a:lnTo>
                    <a:pt x="271272" y="1373124"/>
                  </a:lnTo>
                  <a:lnTo>
                    <a:pt x="312369" y="1414221"/>
                  </a:lnTo>
                  <a:lnTo>
                    <a:pt x="0" y="1725168"/>
                  </a:lnTo>
                  <a:lnTo>
                    <a:pt x="41148" y="1766316"/>
                  </a:lnTo>
                  <a:lnTo>
                    <a:pt x="352806" y="1454658"/>
                  </a:lnTo>
                  <a:lnTo>
                    <a:pt x="373380" y="1475232"/>
                  </a:lnTo>
                  <a:lnTo>
                    <a:pt x="393192" y="1495044"/>
                  </a:lnTo>
                  <a:lnTo>
                    <a:pt x="454152" y="1313688"/>
                  </a:lnTo>
                  <a:close/>
                </a:path>
                <a:path w="2563495" h="1766570">
                  <a:moveTo>
                    <a:pt x="1050036" y="109728"/>
                  </a:moveTo>
                  <a:lnTo>
                    <a:pt x="1010412" y="70104"/>
                  </a:lnTo>
                  <a:lnTo>
                    <a:pt x="771398" y="309105"/>
                  </a:lnTo>
                  <a:lnTo>
                    <a:pt x="729996" y="268224"/>
                  </a:lnTo>
                  <a:lnTo>
                    <a:pt x="670560" y="449580"/>
                  </a:lnTo>
                  <a:lnTo>
                    <a:pt x="751332" y="422427"/>
                  </a:lnTo>
                  <a:lnTo>
                    <a:pt x="851916" y="388620"/>
                  </a:lnTo>
                  <a:lnTo>
                    <a:pt x="811276" y="348488"/>
                  </a:lnTo>
                  <a:lnTo>
                    <a:pt x="1050036" y="109728"/>
                  </a:lnTo>
                  <a:close/>
                </a:path>
                <a:path w="2563495" h="1766570">
                  <a:moveTo>
                    <a:pt x="2563368" y="36576"/>
                  </a:moveTo>
                  <a:lnTo>
                    <a:pt x="2519172" y="0"/>
                  </a:lnTo>
                  <a:lnTo>
                    <a:pt x="2268740" y="300228"/>
                  </a:lnTo>
                  <a:lnTo>
                    <a:pt x="2225040" y="263652"/>
                  </a:lnTo>
                  <a:lnTo>
                    <a:pt x="2180844" y="449580"/>
                  </a:lnTo>
                  <a:lnTo>
                    <a:pt x="2250948" y="419100"/>
                  </a:lnTo>
                  <a:lnTo>
                    <a:pt x="2356104" y="373380"/>
                  </a:lnTo>
                  <a:lnTo>
                    <a:pt x="2312720" y="337058"/>
                  </a:lnTo>
                  <a:lnTo>
                    <a:pt x="2563368" y="36576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77301" y="1977643"/>
            <a:ext cx="8012430" cy="373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45745" marR="219075" indent="-203200">
              <a:lnSpc>
                <a:spcPct val="78300"/>
              </a:lnSpc>
              <a:spcBef>
                <a:spcPts val="860"/>
              </a:spcBef>
            </a:pPr>
            <a:r>
              <a:rPr sz="2900" b="1" i="1" spc="-5" dirty="0">
                <a:latin typeface="Carlito"/>
                <a:cs typeface="Carlito"/>
              </a:rPr>
              <a:t>“Le </a:t>
            </a:r>
            <a:r>
              <a:rPr sz="2900" b="1" i="1" spc="-20" dirty="0">
                <a:latin typeface="Carlito"/>
                <a:cs typeface="Carlito"/>
              </a:rPr>
              <a:t>système </a:t>
            </a:r>
            <a:r>
              <a:rPr sz="2900" b="1" i="1" dirty="0">
                <a:latin typeface="Carlito"/>
                <a:cs typeface="Carlito"/>
              </a:rPr>
              <a:t>doit </a:t>
            </a:r>
            <a:r>
              <a:rPr sz="2900" b="1" i="1" spc="-5" dirty="0">
                <a:latin typeface="Carlito"/>
                <a:cs typeface="Carlito"/>
              </a:rPr>
              <a:t>permettre </a:t>
            </a:r>
            <a:r>
              <a:rPr sz="2900" b="1" i="1" dirty="0">
                <a:latin typeface="Carlito"/>
                <a:cs typeface="Carlito"/>
              </a:rPr>
              <a:t>à </a:t>
            </a:r>
            <a:r>
              <a:rPr sz="2900" b="1" i="1" spc="-15" dirty="0">
                <a:latin typeface="Carlito"/>
                <a:cs typeface="Carlito"/>
              </a:rPr>
              <a:t>l’utilisateur</a:t>
            </a:r>
            <a:r>
              <a:rPr sz="2900" b="1" i="1" spc="-140" dirty="0">
                <a:latin typeface="Carlito"/>
                <a:cs typeface="Carlito"/>
              </a:rPr>
              <a:t> </a:t>
            </a:r>
            <a:r>
              <a:rPr sz="2900" b="1" i="1" spc="-25" dirty="0">
                <a:latin typeface="Carlito"/>
                <a:cs typeface="Carlito"/>
              </a:rPr>
              <a:t>d’accéder  </a:t>
            </a:r>
            <a:r>
              <a:rPr sz="2900" b="1" i="1" dirty="0">
                <a:latin typeface="Carlito"/>
                <a:cs typeface="Carlito"/>
              </a:rPr>
              <a:t>au </a:t>
            </a:r>
            <a:r>
              <a:rPr sz="2900" b="1" i="1" spc="-5" dirty="0">
                <a:latin typeface="Carlito"/>
                <a:cs typeface="Carlito"/>
              </a:rPr>
              <a:t>solde </a:t>
            </a:r>
            <a:r>
              <a:rPr sz="2900" b="1" i="1" dirty="0">
                <a:latin typeface="Carlito"/>
                <a:cs typeface="Carlito"/>
              </a:rPr>
              <a:t>de son </a:t>
            </a:r>
            <a:r>
              <a:rPr sz="2900" b="1" i="1" spc="-10" dirty="0">
                <a:latin typeface="Carlito"/>
                <a:cs typeface="Carlito"/>
              </a:rPr>
              <a:t>compte </a:t>
            </a:r>
            <a:r>
              <a:rPr sz="2900" b="1" i="1" dirty="0">
                <a:latin typeface="Carlito"/>
                <a:cs typeface="Carlito"/>
              </a:rPr>
              <a:t>en moins de 5</a:t>
            </a:r>
            <a:r>
              <a:rPr sz="2900" b="1" i="1" spc="-270" dirty="0">
                <a:latin typeface="Carlito"/>
                <a:cs typeface="Carlito"/>
              </a:rPr>
              <a:t> </a:t>
            </a:r>
            <a:r>
              <a:rPr sz="2900" b="1" i="1" spc="-25" dirty="0">
                <a:latin typeface="Carlito"/>
                <a:cs typeface="Carlito"/>
              </a:rPr>
              <a:t>secondes.”</a:t>
            </a:r>
            <a:endParaRPr sz="29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4812030" algn="l"/>
              </a:tabLst>
            </a:pPr>
            <a:r>
              <a:rPr sz="2000" spc="-5" dirty="0">
                <a:latin typeface="Carlito"/>
                <a:cs typeface="Carlito"/>
              </a:rPr>
              <a:t>Définit </a:t>
            </a:r>
            <a:r>
              <a:rPr sz="2000" dirty="0">
                <a:latin typeface="Carlito"/>
                <a:cs typeface="Carlito"/>
              </a:rPr>
              <a:t>un </a:t>
            </a:r>
            <a:r>
              <a:rPr sz="2000" spc="-15" dirty="0">
                <a:latin typeface="Carlito"/>
                <a:cs typeface="Carlito"/>
              </a:rPr>
              <a:t>résultat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positif	</a:t>
            </a:r>
            <a:r>
              <a:rPr sz="2000" spc="-10" dirty="0">
                <a:latin typeface="Carlito"/>
                <a:cs typeface="Carlito"/>
              </a:rPr>
              <a:t>Critère </a:t>
            </a:r>
            <a:r>
              <a:rPr sz="2000" dirty="0">
                <a:latin typeface="Carlito"/>
                <a:cs typeface="Carlito"/>
              </a:rPr>
              <a:t>de</a:t>
            </a:r>
            <a:r>
              <a:rPr sz="2000" spc="-5" dirty="0">
                <a:latin typeface="Carlito"/>
                <a:cs typeface="Carlito"/>
              </a:rPr>
              <a:t> qualité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Carlito"/>
              <a:cs typeface="Carlito"/>
            </a:endParaRPr>
          </a:p>
          <a:p>
            <a:pPr marL="1478280" marR="675005" indent="-711835">
              <a:lnSpc>
                <a:spcPct val="100000"/>
              </a:lnSpc>
            </a:pPr>
            <a:r>
              <a:rPr sz="2000" b="1" i="1" dirty="0">
                <a:solidFill>
                  <a:srgbClr val="323299"/>
                </a:solidFill>
                <a:latin typeface="Carlito"/>
                <a:cs typeface="Carlito"/>
              </a:rPr>
              <a:t>Cette </a:t>
            </a:r>
            <a:r>
              <a:rPr sz="2000" b="1" i="1" spc="-5" dirty="0">
                <a:solidFill>
                  <a:srgbClr val="323299"/>
                </a:solidFill>
                <a:latin typeface="Carlito"/>
                <a:cs typeface="Carlito"/>
              </a:rPr>
              <a:t>exigence identifie un sujet spécifique ainsi qu’un résultat  attendu dans un délai maximal donné et</a:t>
            </a:r>
            <a:r>
              <a:rPr sz="2000" b="1" i="1" spc="-110" dirty="0">
                <a:solidFill>
                  <a:srgbClr val="323299"/>
                </a:solidFill>
                <a:latin typeface="Carlito"/>
                <a:cs typeface="Carlito"/>
              </a:rPr>
              <a:t> </a:t>
            </a:r>
            <a:r>
              <a:rPr sz="2000" b="1" i="1" spc="-5" dirty="0">
                <a:solidFill>
                  <a:srgbClr val="323299"/>
                </a:solidFill>
                <a:latin typeface="Carlito"/>
                <a:cs typeface="Carlito"/>
              </a:rPr>
              <a:t>mesurable.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 dirty="0">
              <a:latin typeface="Carlito"/>
              <a:cs typeface="Carlito"/>
            </a:endParaRPr>
          </a:p>
          <a:p>
            <a:pPr marL="83185" algn="ctr">
              <a:lnSpc>
                <a:spcPct val="100000"/>
              </a:lnSpc>
            </a:pPr>
            <a:r>
              <a:rPr sz="1800" b="1" i="1" spc="-5" dirty="0">
                <a:solidFill>
                  <a:srgbClr val="990000"/>
                </a:solidFill>
                <a:latin typeface="Carlito"/>
                <a:cs typeface="Carlito"/>
              </a:rPr>
              <a:t>Votre défi consiste </a:t>
            </a:r>
            <a:r>
              <a:rPr sz="1800" b="1" i="1" dirty="0">
                <a:solidFill>
                  <a:srgbClr val="990000"/>
                </a:solidFill>
                <a:latin typeface="Carlito"/>
                <a:cs typeface="Carlito"/>
              </a:rPr>
              <a:t>à </a:t>
            </a:r>
            <a:r>
              <a:rPr sz="1800" b="1" i="1" spc="-5" dirty="0">
                <a:solidFill>
                  <a:srgbClr val="990000"/>
                </a:solidFill>
                <a:latin typeface="Carlito"/>
                <a:cs typeface="Carlito"/>
              </a:rPr>
              <a:t>définir </a:t>
            </a:r>
            <a:r>
              <a:rPr sz="1800" b="1" i="1" dirty="0">
                <a:solidFill>
                  <a:srgbClr val="990000"/>
                </a:solidFill>
                <a:latin typeface="Carlito"/>
                <a:cs typeface="Carlito"/>
              </a:rPr>
              <a:t>le</a:t>
            </a:r>
            <a:r>
              <a:rPr sz="1800" b="1" i="1" spc="45" dirty="0">
                <a:solidFill>
                  <a:srgbClr val="990000"/>
                </a:solidFill>
                <a:latin typeface="Carlito"/>
                <a:cs typeface="Carlito"/>
              </a:rPr>
              <a:t> </a:t>
            </a:r>
            <a:r>
              <a:rPr sz="1800" b="1" i="1" spc="-5" dirty="0">
                <a:solidFill>
                  <a:srgbClr val="990000"/>
                </a:solidFill>
                <a:latin typeface="Carlito"/>
                <a:cs typeface="Carlito"/>
              </a:rPr>
              <a:t>sujet,</a:t>
            </a:r>
            <a:endParaRPr sz="1800" dirty="0">
              <a:latin typeface="Carlito"/>
              <a:cs typeface="Carlito"/>
            </a:endParaRPr>
          </a:p>
          <a:p>
            <a:pPr marL="2223770" marR="1788160" algn="ctr">
              <a:lnSpc>
                <a:spcPct val="100000"/>
              </a:lnSpc>
            </a:pPr>
            <a:r>
              <a:rPr sz="1800" b="1" i="1" dirty="0">
                <a:solidFill>
                  <a:srgbClr val="990000"/>
                </a:solidFill>
                <a:latin typeface="Carlito"/>
                <a:cs typeface="Carlito"/>
              </a:rPr>
              <a:t>le </a:t>
            </a:r>
            <a:r>
              <a:rPr sz="1800" b="1" i="1" spc="-5" dirty="0">
                <a:solidFill>
                  <a:srgbClr val="990000"/>
                </a:solidFill>
                <a:latin typeface="Carlito"/>
                <a:cs typeface="Carlito"/>
              </a:rPr>
              <a:t>résultat attendu, </a:t>
            </a:r>
            <a:r>
              <a:rPr sz="1800" b="1" i="1" dirty="0">
                <a:solidFill>
                  <a:srgbClr val="990000"/>
                </a:solidFill>
                <a:latin typeface="Carlito"/>
                <a:cs typeface="Carlito"/>
              </a:rPr>
              <a:t>et la </a:t>
            </a:r>
            <a:r>
              <a:rPr sz="1800" b="1" i="1" spc="-5" dirty="0">
                <a:solidFill>
                  <a:srgbClr val="990000"/>
                </a:solidFill>
                <a:latin typeface="Carlito"/>
                <a:cs typeface="Carlito"/>
              </a:rPr>
              <a:t>mesure de succès  pour chaque</a:t>
            </a:r>
            <a:r>
              <a:rPr sz="1800" b="1" i="1" dirty="0">
                <a:solidFill>
                  <a:srgbClr val="990000"/>
                </a:solidFill>
                <a:latin typeface="Carlito"/>
                <a:cs typeface="Carlito"/>
              </a:rPr>
              <a:t> </a:t>
            </a:r>
            <a:r>
              <a:rPr sz="1800" b="1" i="1" spc="-5" dirty="0">
                <a:solidFill>
                  <a:srgbClr val="990000"/>
                </a:solidFill>
                <a:latin typeface="Carlito"/>
                <a:cs typeface="Carlito"/>
              </a:rPr>
              <a:t>exigence!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8100" y="2097307"/>
            <a:ext cx="7270750" cy="4988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07645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Font typeface="Courier New"/>
              <a:buChar char="o"/>
              <a:tabLst>
                <a:tab pos="241300" algn="l"/>
              </a:tabLst>
            </a:pPr>
            <a:r>
              <a:rPr sz="2000" spc="-5" dirty="0" err="1">
                <a:latin typeface="Carlito"/>
                <a:cs typeface="Carlito"/>
              </a:rPr>
              <a:t>Éviter</a:t>
            </a:r>
            <a:r>
              <a:rPr sz="2000" spc="-5" dirty="0">
                <a:latin typeface="Carlito"/>
                <a:cs typeface="Carlito"/>
              </a:rPr>
              <a:t> les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990000"/>
                </a:solidFill>
                <a:latin typeface="Carlito"/>
                <a:cs typeface="Carlito"/>
              </a:rPr>
              <a:t>ambiguïtés</a:t>
            </a:r>
            <a:endParaRPr sz="2000" dirty="0">
              <a:latin typeface="Carlito"/>
              <a:cs typeface="Carlito"/>
            </a:endParaRPr>
          </a:p>
          <a:p>
            <a:pPr marL="419100" lvl="1" indent="-195580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Arial"/>
              <a:buChar char="•"/>
              <a:tabLst>
                <a:tab pos="419734" algn="l"/>
              </a:tabLst>
            </a:pPr>
            <a:r>
              <a:rPr sz="2000" spc="-5" dirty="0">
                <a:latin typeface="Carlito"/>
                <a:cs typeface="Carlito"/>
              </a:rPr>
              <a:t>Les </a:t>
            </a:r>
            <a:r>
              <a:rPr sz="2000" dirty="0">
                <a:latin typeface="Carlito"/>
                <a:cs typeface="Carlito"/>
              </a:rPr>
              <a:t>ambiguïtés </a:t>
            </a:r>
            <a:r>
              <a:rPr sz="2000" spc="-5" dirty="0">
                <a:latin typeface="Carlito"/>
                <a:cs typeface="Carlito"/>
              </a:rPr>
              <a:t>peuvent être causées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par:</a:t>
            </a:r>
          </a:p>
          <a:p>
            <a:pPr marL="1012190" marR="655955" lvl="2" indent="-402590">
              <a:lnSpc>
                <a:spcPct val="150000"/>
              </a:lnSpc>
              <a:spcBef>
                <a:spcPts val="480"/>
              </a:spcBef>
              <a:buClr>
                <a:srgbClr val="C00000"/>
              </a:buClr>
              <a:buFont typeface="Wingdings"/>
              <a:buChar char=""/>
              <a:tabLst>
                <a:tab pos="1012190" algn="l"/>
                <a:tab pos="1012825" algn="l"/>
              </a:tabLst>
            </a:pPr>
            <a:r>
              <a:rPr sz="2000" spc="-5" dirty="0">
                <a:latin typeface="Carlito"/>
                <a:cs typeface="Carlito"/>
              </a:rPr>
              <a:t>définition </a:t>
            </a:r>
            <a:r>
              <a:rPr sz="2000" dirty="0">
                <a:latin typeface="Carlito"/>
                <a:cs typeface="Carlito"/>
              </a:rPr>
              <a:t>pauvre </a:t>
            </a:r>
            <a:r>
              <a:rPr sz="2000" spc="-5" dirty="0">
                <a:latin typeface="Carlito"/>
                <a:cs typeface="Carlito"/>
              </a:rPr>
              <a:t>(seulement </a:t>
            </a:r>
            <a:r>
              <a:rPr sz="2000" dirty="0">
                <a:latin typeface="Carlito"/>
                <a:cs typeface="Carlito"/>
              </a:rPr>
              <a:t>des </a:t>
            </a:r>
            <a:r>
              <a:rPr sz="2000" spc="-5" dirty="0">
                <a:latin typeface="Carlito"/>
                <a:cs typeface="Carlito"/>
              </a:rPr>
              <a:t>exemples ou </a:t>
            </a:r>
            <a:r>
              <a:rPr sz="2000" dirty="0">
                <a:latin typeface="Carlito"/>
                <a:cs typeface="Carlito"/>
              </a:rPr>
              <a:t>des cas  </a:t>
            </a:r>
            <a:r>
              <a:rPr sz="2000" spc="-5" dirty="0">
                <a:latin typeface="Carlito"/>
                <a:cs typeface="Carlito"/>
              </a:rPr>
              <a:t>spéciaux);</a:t>
            </a:r>
            <a:endParaRPr sz="2000" dirty="0">
              <a:latin typeface="Carlito"/>
              <a:cs typeface="Carlito"/>
            </a:endParaRPr>
          </a:p>
          <a:p>
            <a:pPr marL="1012190" lvl="2" indent="-403225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Wingdings"/>
              <a:buChar char=""/>
              <a:tabLst>
                <a:tab pos="1012190" algn="l"/>
                <a:tab pos="1012825" algn="l"/>
              </a:tabLst>
            </a:pPr>
            <a:r>
              <a:rPr sz="2000" spc="-5" dirty="0">
                <a:latin typeface="Carlito"/>
                <a:cs typeface="Carlito"/>
              </a:rPr>
              <a:t>le mot </a:t>
            </a:r>
            <a:r>
              <a:rPr sz="2000" dirty="0">
                <a:latin typeface="Carlito"/>
                <a:cs typeface="Carlito"/>
              </a:rPr>
              <a:t>«</a:t>
            </a:r>
            <a:r>
              <a:rPr sz="2000" i="1" dirty="0">
                <a:latin typeface="Carlito"/>
                <a:cs typeface="Carlito"/>
              </a:rPr>
              <a:t>ou</a:t>
            </a:r>
            <a:r>
              <a:rPr sz="2000" dirty="0">
                <a:latin typeface="Carlito"/>
                <a:cs typeface="Carlito"/>
              </a:rPr>
              <a:t>» pour </a:t>
            </a:r>
            <a:r>
              <a:rPr sz="2000" spc="-5" dirty="0">
                <a:latin typeface="Carlito"/>
                <a:cs typeface="Carlito"/>
              </a:rPr>
              <a:t>créer </a:t>
            </a:r>
            <a:r>
              <a:rPr sz="2000" dirty="0">
                <a:latin typeface="Carlito"/>
                <a:cs typeface="Carlito"/>
              </a:rPr>
              <a:t>une </a:t>
            </a:r>
            <a:r>
              <a:rPr sz="2000" spc="-5" dirty="0">
                <a:latin typeface="Carlito"/>
                <a:cs typeface="Carlito"/>
              </a:rPr>
              <a:t>exigence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composée;</a:t>
            </a:r>
            <a:endParaRPr sz="2000" dirty="0">
              <a:latin typeface="Carlito"/>
              <a:cs typeface="Carlito"/>
            </a:endParaRPr>
          </a:p>
          <a:p>
            <a:pPr marL="1012190" lvl="2" indent="-403225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Wingdings"/>
              <a:buChar char=""/>
              <a:tabLst>
                <a:tab pos="1012190" algn="l"/>
                <a:tab pos="1012825" algn="l"/>
              </a:tabLst>
            </a:pPr>
            <a:r>
              <a:rPr sz="2000" spc="-5" dirty="0">
                <a:latin typeface="Carlito"/>
                <a:cs typeface="Carlito"/>
              </a:rPr>
              <a:t>utilisation </a:t>
            </a:r>
            <a:r>
              <a:rPr sz="2000" dirty="0">
                <a:latin typeface="Carlito"/>
                <a:cs typeface="Carlito"/>
              </a:rPr>
              <a:t>de «</a:t>
            </a:r>
            <a:r>
              <a:rPr sz="2000" i="1" dirty="0">
                <a:latin typeface="Carlito"/>
                <a:cs typeface="Carlito"/>
              </a:rPr>
              <a:t>etc.</a:t>
            </a:r>
            <a:r>
              <a:rPr sz="2000" dirty="0">
                <a:latin typeface="Carlito"/>
                <a:cs typeface="Carlito"/>
              </a:rPr>
              <a:t>», «</a:t>
            </a:r>
            <a:r>
              <a:rPr sz="2000" i="1" dirty="0">
                <a:latin typeface="Carlito"/>
                <a:cs typeface="Carlito"/>
              </a:rPr>
              <a:t>ainsi de suite</a:t>
            </a:r>
            <a:r>
              <a:rPr sz="2000" dirty="0">
                <a:latin typeface="Carlito"/>
                <a:cs typeface="Carlito"/>
              </a:rPr>
              <a:t>»,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etc.</a:t>
            </a:r>
          </a:p>
          <a:p>
            <a:pPr marL="241300" indent="-207645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Courier New"/>
              <a:buChar char="o"/>
              <a:tabLst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N’écrivez </a:t>
            </a:r>
            <a:r>
              <a:rPr sz="2000" dirty="0">
                <a:latin typeface="Carlito"/>
                <a:cs typeface="Carlito"/>
              </a:rPr>
              <a:t>pas des </a:t>
            </a:r>
            <a:r>
              <a:rPr sz="2000" b="1" dirty="0">
                <a:solidFill>
                  <a:srgbClr val="990000"/>
                </a:solidFill>
                <a:latin typeface="Carlito"/>
                <a:cs typeface="Carlito"/>
              </a:rPr>
              <a:t>exigences</a:t>
            </a:r>
            <a:r>
              <a:rPr sz="2000" b="1" spc="-15" dirty="0">
                <a:solidFill>
                  <a:srgbClr val="99000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990000"/>
                </a:solidFill>
                <a:latin typeface="Carlito"/>
                <a:cs typeface="Carlito"/>
              </a:rPr>
              <a:t>multiples</a:t>
            </a:r>
            <a:endParaRPr sz="2000" dirty="0">
              <a:latin typeface="Carlito"/>
              <a:cs typeface="Carlito"/>
            </a:endParaRPr>
          </a:p>
          <a:p>
            <a:pPr marL="419100" lvl="1" indent="-195580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Arial"/>
              <a:buChar char="•"/>
              <a:tabLst>
                <a:tab pos="419734" algn="l"/>
              </a:tabLst>
            </a:pPr>
            <a:r>
              <a:rPr sz="2000" dirty="0">
                <a:latin typeface="Carlito"/>
                <a:cs typeface="Carlito"/>
              </a:rPr>
              <a:t>Chaque </a:t>
            </a:r>
            <a:r>
              <a:rPr sz="2000" spc="-5" dirty="0">
                <a:latin typeface="Carlito"/>
                <a:cs typeface="Carlito"/>
              </a:rPr>
              <a:t>exigence doit être exprimée </a:t>
            </a:r>
            <a:r>
              <a:rPr sz="2000" dirty="0">
                <a:latin typeface="Carlito"/>
                <a:cs typeface="Carlito"/>
              </a:rPr>
              <a:t>par </a:t>
            </a:r>
            <a:r>
              <a:rPr sz="2000" b="1" i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une</a:t>
            </a:r>
            <a:r>
              <a:rPr sz="2000" b="1" i="1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phrase;</a:t>
            </a:r>
            <a:endParaRPr sz="2000" dirty="0">
              <a:latin typeface="Carlito"/>
              <a:cs typeface="Carlito"/>
            </a:endParaRPr>
          </a:p>
          <a:p>
            <a:pPr marL="419100" lvl="1" indent="-195580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Arial"/>
              <a:buChar char="•"/>
              <a:tabLst>
                <a:tab pos="419734" algn="l"/>
              </a:tabLst>
            </a:pPr>
            <a:r>
              <a:rPr sz="2000" spc="-5" dirty="0">
                <a:latin typeface="Carlito"/>
                <a:cs typeface="Carlito"/>
              </a:rPr>
              <a:t>Les exigences </a:t>
            </a:r>
            <a:r>
              <a:rPr sz="2000" dirty="0">
                <a:latin typeface="Carlito"/>
                <a:cs typeface="Carlito"/>
              </a:rPr>
              <a:t>qui contiennent des conjonctions </a:t>
            </a:r>
            <a:r>
              <a:rPr sz="2000" spc="-5" dirty="0">
                <a:latin typeface="Carlito"/>
                <a:cs typeface="Carlito"/>
              </a:rPr>
              <a:t>sont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dangereuses:</a:t>
            </a:r>
            <a:endParaRPr sz="2000" dirty="0">
              <a:latin typeface="Carlito"/>
              <a:cs typeface="Carlito"/>
            </a:endParaRPr>
          </a:p>
          <a:p>
            <a:pPr marL="1012190" lvl="2" indent="-403225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Wingdings"/>
              <a:buChar char=""/>
              <a:tabLst>
                <a:tab pos="1012190" algn="l"/>
                <a:tab pos="1012825" algn="l"/>
              </a:tabLst>
            </a:pPr>
            <a:r>
              <a:rPr sz="2000" i="1" spc="-5" dirty="0">
                <a:latin typeface="Carlito"/>
                <a:cs typeface="Carlito"/>
              </a:rPr>
              <a:t>et</a:t>
            </a:r>
            <a:r>
              <a:rPr sz="2000" spc="-5" dirty="0">
                <a:latin typeface="Carlito"/>
                <a:cs typeface="Carlito"/>
              </a:rPr>
              <a:t>, </a:t>
            </a:r>
            <a:r>
              <a:rPr sz="2000" i="1" dirty="0">
                <a:latin typeface="Carlito"/>
                <a:cs typeface="Carlito"/>
              </a:rPr>
              <a:t>ou</a:t>
            </a:r>
            <a:r>
              <a:rPr sz="2000" dirty="0">
                <a:latin typeface="Carlito"/>
                <a:cs typeface="Carlito"/>
              </a:rPr>
              <a:t>, </a:t>
            </a:r>
            <a:r>
              <a:rPr sz="2000" i="1" spc="-5" dirty="0">
                <a:latin typeface="Carlito"/>
                <a:cs typeface="Carlito"/>
              </a:rPr>
              <a:t>avec</a:t>
            </a:r>
            <a:r>
              <a:rPr sz="2000" spc="-5" dirty="0">
                <a:latin typeface="Carlito"/>
                <a:cs typeface="Carlito"/>
              </a:rPr>
              <a:t>, </a:t>
            </a:r>
            <a:r>
              <a:rPr sz="2000" i="1" spc="-5" dirty="0">
                <a:latin typeface="Carlito"/>
                <a:cs typeface="Carlito"/>
              </a:rPr>
              <a:t>ainsi</a:t>
            </a:r>
            <a:r>
              <a:rPr sz="2000" i="1" spc="-70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que.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9AA051D3-A025-4385-BCCD-7C7F7C6A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Pièges à éviter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994467E-2568-46DB-B42A-86FEBFFC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spc="-5" dirty="0">
                <a:latin typeface="Verdana"/>
                <a:cs typeface="Verdana"/>
              </a:rPr>
              <a:t>Pièges </a:t>
            </a:r>
            <a:r>
              <a:rPr lang="fr-FR" sz="5400" dirty="0">
                <a:latin typeface="Verdana"/>
                <a:cs typeface="Verdana"/>
              </a:rPr>
              <a:t>à</a:t>
            </a:r>
            <a:r>
              <a:rPr lang="fr-FR" sz="5400" spc="-105" dirty="0">
                <a:latin typeface="Verdana"/>
                <a:cs typeface="Verdana"/>
              </a:rPr>
              <a:t> </a:t>
            </a:r>
            <a:r>
              <a:rPr lang="fr-FR" sz="5400" spc="-5" dirty="0">
                <a:latin typeface="Verdana"/>
                <a:cs typeface="Verdana"/>
              </a:rPr>
              <a:t>éviter</a:t>
            </a:r>
            <a:endParaRPr lang="fr-FR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84300" y="1949450"/>
            <a:ext cx="8324161" cy="459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Ne </a:t>
            </a:r>
            <a:r>
              <a:rPr sz="2000" spc="-5" dirty="0">
                <a:latin typeface="Carlito"/>
                <a:cs typeface="Carlito"/>
              </a:rPr>
              <a:t>laissez </a:t>
            </a:r>
            <a:r>
              <a:rPr sz="2000" dirty="0">
                <a:latin typeface="Carlito"/>
                <a:cs typeface="Carlito"/>
              </a:rPr>
              <a:t>pas de </a:t>
            </a:r>
            <a:r>
              <a:rPr sz="2000" b="1" dirty="0">
                <a:solidFill>
                  <a:srgbClr val="990000"/>
                </a:solidFill>
                <a:latin typeface="Carlito"/>
                <a:cs typeface="Carlito"/>
              </a:rPr>
              <a:t>clauses</a:t>
            </a:r>
            <a:r>
              <a:rPr sz="2000" b="1" spc="-20" dirty="0">
                <a:solidFill>
                  <a:srgbClr val="99000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990000"/>
                </a:solidFill>
                <a:latin typeface="Carlito"/>
                <a:cs typeface="Carlito"/>
              </a:rPr>
              <a:t>échappatoires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00000"/>
              </a:buClr>
              <a:buFont typeface="Courier New"/>
              <a:buChar char="o"/>
            </a:pPr>
            <a:endParaRPr sz="195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Les exigences avec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telles clauses sont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dangereuses:</a:t>
            </a:r>
            <a:endParaRPr sz="2000" dirty="0">
              <a:latin typeface="Carlito"/>
              <a:cs typeface="Carlito"/>
            </a:endParaRPr>
          </a:p>
          <a:p>
            <a:pPr marL="1210310" lvl="2" indent="-284480">
              <a:lnSpc>
                <a:spcPct val="100000"/>
              </a:lnSpc>
              <a:buClr>
                <a:srgbClr val="C00000"/>
              </a:buClr>
              <a:buFont typeface="Wingdings"/>
              <a:buChar char=""/>
              <a:tabLst>
                <a:tab pos="1210945" algn="l"/>
              </a:tabLst>
            </a:pPr>
            <a:r>
              <a:rPr sz="2000" spc="-5" dirty="0">
                <a:latin typeface="Carlito"/>
                <a:cs typeface="Carlito"/>
              </a:rPr>
              <a:t>peuvent mener </a:t>
            </a:r>
            <a:r>
              <a:rPr sz="2000" dirty="0">
                <a:latin typeface="Carlito"/>
                <a:cs typeface="Carlito"/>
              </a:rPr>
              <a:t>à des </a:t>
            </a:r>
            <a:r>
              <a:rPr sz="2000" spc="-5" dirty="0">
                <a:latin typeface="Carlito"/>
                <a:cs typeface="Carlito"/>
              </a:rPr>
              <a:t>problèmes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tests.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Si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nécessaire:</a:t>
            </a:r>
            <a:endParaRPr sz="2000" dirty="0">
              <a:latin typeface="Carlito"/>
              <a:cs typeface="Carlito"/>
            </a:endParaRPr>
          </a:p>
          <a:p>
            <a:pPr marL="1210310" lvl="2" indent="-284480">
              <a:lnSpc>
                <a:spcPct val="100000"/>
              </a:lnSpc>
              <a:buClr>
                <a:srgbClr val="C00000"/>
              </a:buClr>
              <a:buFont typeface="Wingdings"/>
              <a:buChar char=""/>
              <a:tabLst>
                <a:tab pos="1210945" algn="l"/>
              </a:tabLst>
            </a:pPr>
            <a:r>
              <a:rPr sz="2000" spc="-5" dirty="0">
                <a:latin typeface="Carlito"/>
                <a:cs typeface="Carlito"/>
              </a:rPr>
              <a:t>commencez avec </a:t>
            </a:r>
            <a:r>
              <a:rPr sz="2000" dirty="0">
                <a:latin typeface="Carlito"/>
                <a:cs typeface="Carlito"/>
              </a:rPr>
              <a:t>quelque </a:t>
            </a:r>
            <a:r>
              <a:rPr sz="2000" spc="-5" dirty="0">
                <a:latin typeface="Carlito"/>
                <a:cs typeface="Carlito"/>
              </a:rPr>
              <a:t>chose </a:t>
            </a:r>
            <a:r>
              <a:rPr sz="2000" dirty="0">
                <a:latin typeface="Carlito"/>
                <a:cs typeface="Carlito"/>
              </a:rPr>
              <a:t>de plus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spécifique;</a:t>
            </a:r>
            <a:endParaRPr sz="2000" dirty="0">
              <a:latin typeface="Carlito"/>
              <a:cs typeface="Carlito"/>
            </a:endParaRPr>
          </a:p>
          <a:p>
            <a:pPr marL="1210310" lvl="2" indent="-284480">
              <a:lnSpc>
                <a:spcPct val="100000"/>
              </a:lnSpc>
              <a:buClr>
                <a:srgbClr val="C00000"/>
              </a:buClr>
              <a:buFont typeface="Wingdings"/>
              <a:buChar char=""/>
              <a:tabLst>
                <a:tab pos="1210945" algn="l"/>
              </a:tabLst>
            </a:pPr>
            <a:r>
              <a:rPr sz="2000" spc="-5" dirty="0">
                <a:latin typeface="Carlito"/>
                <a:cs typeface="Carlito"/>
              </a:rPr>
              <a:t>permettez ensuite </a:t>
            </a:r>
            <a:r>
              <a:rPr sz="2000" dirty="0">
                <a:latin typeface="Carlito"/>
                <a:cs typeface="Carlito"/>
              </a:rPr>
              <a:t>plus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d’options.</a:t>
            </a:r>
          </a:p>
          <a:p>
            <a:pPr marL="756285" lvl="1" indent="-287655">
              <a:lnSpc>
                <a:spcPct val="100000"/>
              </a:lnSpc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Évitez si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possible:</a:t>
            </a:r>
            <a:endParaRPr sz="2000" dirty="0">
              <a:latin typeface="Carlito"/>
              <a:cs typeface="Carlito"/>
            </a:endParaRPr>
          </a:p>
          <a:p>
            <a:pPr marL="1210310" lvl="2" indent="-284480">
              <a:lnSpc>
                <a:spcPct val="100000"/>
              </a:lnSpc>
              <a:buClr>
                <a:srgbClr val="C00000"/>
              </a:buClr>
              <a:buFont typeface="Wingdings"/>
              <a:buChar char=""/>
              <a:tabLst>
                <a:tab pos="1210945" algn="l"/>
              </a:tabLst>
            </a:pPr>
            <a:r>
              <a:rPr sz="2000" i="1" spc="-5" dirty="0">
                <a:latin typeface="Carlito"/>
                <a:cs typeface="Carlito"/>
              </a:rPr>
              <a:t>si, mais, </a:t>
            </a:r>
            <a:r>
              <a:rPr sz="2000" i="1" dirty="0">
                <a:latin typeface="Carlito"/>
                <a:cs typeface="Carlito"/>
              </a:rPr>
              <a:t>quand, sauf, </a:t>
            </a:r>
            <a:r>
              <a:rPr sz="2000" i="1" spc="-5" dirty="0">
                <a:latin typeface="Carlito"/>
                <a:cs typeface="Carlito"/>
              </a:rPr>
              <a:t>excepté, </a:t>
            </a:r>
            <a:r>
              <a:rPr sz="2000" i="1" dirty="0">
                <a:latin typeface="Carlito"/>
                <a:cs typeface="Carlito"/>
              </a:rPr>
              <a:t>à </a:t>
            </a:r>
            <a:r>
              <a:rPr sz="2000" i="1" spc="-5" dirty="0">
                <a:latin typeface="Carlito"/>
                <a:cs typeface="Carlito"/>
              </a:rPr>
              <a:t>moins </a:t>
            </a:r>
            <a:r>
              <a:rPr sz="2000" i="1" dirty="0">
                <a:latin typeface="Carlito"/>
                <a:cs typeface="Carlito"/>
              </a:rPr>
              <a:t>que/de,</a:t>
            </a:r>
            <a:r>
              <a:rPr sz="2000" i="1" spc="-120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cependant.</a:t>
            </a:r>
            <a:endParaRPr sz="2000" dirty="0">
              <a:latin typeface="Carlito"/>
              <a:cs typeface="Carlito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Clr>
                <a:srgbClr val="C00000"/>
              </a:buClr>
              <a:buFont typeface="Wingdings"/>
              <a:buChar char=""/>
            </a:pPr>
            <a:endParaRPr sz="195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Ne </a:t>
            </a:r>
            <a:r>
              <a:rPr sz="2000" b="1" spc="-5" dirty="0">
                <a:solidFill>
                  <a:srgbClr val="990000"/>
                </a:solidFill>
                <a:latin typeface="Carlito"/>
                <a:cs typeface="Carlito"/>
              </a:rPr>
              <a:t>radotez</a:t>
            </a:r>
            <a:r>
              <a:rPr sz="2000" b="1" spc="-35" dirty="0">
                <a:solidFill>
                  <a:srgbClr val="990000"/>
                </a:solidFill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pas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00000"/>
              </a:buClr>
              <a:buFont typeface="Courier New"/>
              <a:buChar char="o"/>
            </a:pPr>
            <a:endParaRPr sz="195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Évitez les phrases longues, surtout avec </a:t>
            </a:r>
            <a:r>
              <a:rPr sz="2000" dirty="0">
                <a:latin typeface="Carlito"/>
                <a:cs typeface="Carlito"/>
              </a:rPr>
              <a:t>des </a:t>
            </a:r>
            <a:r>
              <a:rPr sz="2000" spc="-5" dirty="0">
                <a:latin typeface="Carlito"/>
                <a:cs typeface="Carlito"/>
              </a:rPr>
              <a:t>mots</a:t>
            </a:r>
            <a:r>
              <a:rPr sz="2000" spc="1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archaïques;</a:t>
            </a:r>
            <a:endParaRPr sz="20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C00000"/>
              </a:buClr>
              <a:buFont typeface="Arial"/>
              <a:buChar char="•"/>
            </a:pPr>
            <a:endParaRPr sz="195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Évitez les références </a:t>
            </a:r>
            <a:r>
              <a:rPr sz="2000" dirty="0">
                <a:latin typeface="Carlito"/>
                <a:cs typeface="Carlito"/>
              </a:rPr>
              <a:t>à des documents d’accès</a:t>
            </a:r>
            <a:r>
              <a:rPr sz="2000" spc="-5" dirty="0">
                <a:latin typeface="Carlito"/>
                <a:cs typeface="Carlito"/>
              </a:rPr>
              <a:t> difficile.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F251C23F-971B-4A05-B978-B83C7DA5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spc="-5" dirty="0">
                <a:latin typeface="Verdana"/>
                <a:cs typeface="Verdana"/>
              </a:rPr>
              <a:t>Pièges </a:t>
            </a:r>
            <a:r>
              <a:rPr lang="fr-FR" sz="5400" dirty="0">
                <a:latin typeface="Verdana"/>
                <a:cs typeface="Verdana"/>
              </a:rPr>
              <a:t>à</a:t>
            </a:r>
            <a:r>
              <a:rPr lang="fr-FR" sz="5400" spc="-105" dirty="0">
                <a:latin typeface="Verdana"/>
                <a:cs typeface="Verdana"/>
              </a:rPr>
              <a:t> </a:t>
            </a:r>
            <a:r>
              <a:rPr lang="fr-FR" sz="5400" spc="-5" dirty="0">
                <a:latin typeface="Verdana"/>
                <a:cs typeface="Verdana"/>
              </a:rPr>
              <a:t>éviter</a:t>
            </a:r>
            <a:endParaRPr lang="fr-FR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84300" y="2101850"/>
            <a:ext cx="8559915" cy="446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Attention à ne pas </a:t>
            </a:r>
            <a:r>
              <a:rPr sz="2000" b="1" dirty="0">
                <a:solidFill>
                  <a:srgbClr val="990000"/>
                </a:solidFill>
                <a:latin typeface="Carlito"/>
                <a:cs typeface="Carlito"/>
              </a:rPr>
              <a:t>concevoir prématurément </a:t>
            </a:r>
            <a:r>
              <a:rPr sz="2000" spc="-5" dirty="0">
                <a:latin typeface="Carlito"/>
                <a:cs typeface="Carlito"/>
              </a:rPr>
              <a:t>le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système</a:t>
            </a:r>
            <a:endParaRPr sz="2000" dirty="0">
              <a:latin typeface="Carlito"/>
              <a:cs typeface="Carlito"/>
            </a:endParaRPr>
          </a:p>
          <a:p>
            <a:pPr marL="756285" marR="5080" lvl="1" indent="-287020">
              <a:lnSpc>
                <a:spcPct val="150000"/>
              </a:lnSpc>
              <a:spcBef>
                <a:spcPts val="4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Si </a:t>
            </a:r>
            <a:r>
              <a:rPr sz="2000" spc="-5" dirty="0">
                <a:latin typeface="Carlito"/>
                <a:cs typeface="Carlito"/>
              </a:rPr>
              <a:t>vous incluez trop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détails, vous risquez </a:t>
            </a:r>
            <a:r>
              <a:rPr sz="2000" dirty="0">
                <a:latin typeface="Carlito"/>
                <a:cs typeface="Carlito"/>
              </a:rPr>
              <a:t>de faire de </a:t>
            </a:r>
            <a:r>
              <a:rPr sz="2000" spc="-5" dirty="0">
                <a:latin typeface="Carlito"/>
                <a:cs typeface="Carlito"/>
              </a:rPr>
              <a:t>la conception  (et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la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sur-spécification).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Signes de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danger:</a:t>
            </a:r>
          </a:p>
          <a:p>
            <a:pPr marL="1155700" lvl="2" indent="-229235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Wingdings"/>
              <a:buChar char=""/>
              <a:tabLst>
                <a:tab pos="1155700" algn="l"/>
              </a:tabLst>
            </a:pPr>
            <a:r>
              <a:rPr sz="2000" dirty="0">
                <a:latin typeface="Carlito"/>
                <a:cs typeface="Carlito"/>
              </a:rPr>
              <a:t>nom des </a:t>
            </a:r>
            <a:r>
              <a:rPr sz="2000" spc="-5" dirty="0">
                <a:latin typeface="Carlito"/>
                <a:cs typeface="Carlito"/>
              </a:rPr>
              <a:t>composants, matériaux, </a:t>
            </a:r>
            <a:r>
              <a:rPr sz="2000" dirty="0">
                <a:latin typeface="Carlito"/>
                <a:cs typeface="Carlito"/>
              </a:rPr>
              <a:t>champs du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système.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Mélanger </a:t>
            </a:r>
            <a:r>
              <a:rPr sz="2000" b="1" dirty="0">
                <a:solidFill>
                  <a:srgbClr val="990000"/>
                </a:solidFill>
                <a:latin typeface="Carlito"/>
                <a:cs typeface="Carlito"/>
              </a:rPr>
              <a:t>différents types</a:t>
            </a:r>
            <a:r>
              <a:rPr sz="2000" b="1" spc="-45" dirty="0">
                <a:solidFill>
                  <a:srgbClr val="990000"/>
                </a:solidFill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d’exigences</a:t>
            </a:r>
          </a:p>
          <a:p>
            <a:pPr marL="756285" lvl="1" indent="-287655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Évitez </a:t>
            </a:r>
            <a:r>
              <a:rPr sz="2000" dirty="0">
                <a:latin typeface="Carlito"/>
                <a:cs typeface="Carlito"/>
              </a:rPr>
              <a:t>de mélanger </a:t>
            </a:r>
            <a:r>
              <a:rPr sz="2000" spc="-5" dirty="0">
                <a:latin typeface="Carlito"/>
                <a:cs typeface="Carlito"/>
              </a:rPr>
              <a:t>exigences utilisateur, système, et </a:t>
            </a:r>
            <a:r>
              <a:rPr sz="2000" dirty="0">
                <a:latin typeface="Carlito"/>
                <a:cs typeface="Carlito"/>
              </a:rPr>
              <a:t>de</a:t>
            </a:r>
            <a:r>
              <a:rPr sz="2000" spc="10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processus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Signes de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danger:</a:t>
            </a:r>
          </a:p>
          <a:p>
            <a:pPr marL="1155700" lvl="2" indent="-229235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Wingdings"/>
              <a:buChar char=""/>
              <a:tabLst>
                <a:tab pos="1155700" algn="l"/>
              </a:tabLst>
            </a:pPr>
            <a:r>
              <a:rPr sz="2000" dirty="0">
                <a:latin typeface="Carlito"/>
                <a:cs typeface="Carlito"/>
              </a:rPr>
              <a:t>Exigence de haut </a:t>
            </a:r>
            <a:r>
              <a:rPr sz="2000" spc="-5" dirty="0">
                <a:latin typeface="Carlito"/>
                <a:cs typeface="Carlito"/>
              </a:rPr>
              <a:t>niveau avec termes très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techniques.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744A3F7-3D1B-4DDA-92A1-BCB7FD72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spc="-5" dirty="0">
                <a:latin typeface="Verdana"/>
                <a:cs typeface="Verdana"/>
              </a:rPr>
              <a:t>Pièges </a:t>
            </a:r>
            <a:r>
              <a:rPr lang="fr-FR" sz="5400" dirty="0">
                <a:latin typeface="Verdana"/>
                <a:cs typeface="Verdana"/>
              </a:rPr>
              <a:t>à</a:t>
            </a:r>
            <a:r>
              <a:rPr lang="fr-FR" sz="5400" spc="-105" dirty="0">
                <a:latin typeface="Verdana"/>
                <a:cs typeface="Verdana"/>
              </a:rPr>
              <a:t> </a:t>
            </a:r>
            <a:r>
              <a:rPr lang="fr-FR" sz="5400" spc="-5" dirty="0">
                <a:latin typeface="Verdana"/>
                <a:cs typeface="Verdana"/>
              </a:rPr>
              <a:t>éviter</a:t>
            </a:r>
            <a:endParaRPr lang="fr-FR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612105" y="1873250"/>
            <a:ext cx="7602855" cy="4639732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00025" indent="-187960">
              <a:lnSpc>
                <a:spcPct val="100000"/>
              </a:lnSpc>
              <a:spcBef>
                <a:spcPts val="580"/>
              </a:spcBef>
              <a:buClr>
                <a:srgbClr val="C00000"/>
              </a:buClr>
              <a:buSzPct val="90000"/>
              <a:buFont typeface="Courier New"/>
              <a:buChar char="o"/>
              <a:tabLst>
                <a:tab pos="200660" algn="l"/>
              </a:tabLst>
            </a:pPr>
            <a:r>
              <a:rPr sz="2000" dirty="0">
                <a:latin typeface="Carlito"/>
                <a:cs typeface="Carlito"/>
              </a:rPr>
              <a:t>Ne pas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990000"/>
                </a:solidFill>
                <a:latin typeface="Carlito"/>
                <a:cs typeface="Carlito"/>
              </a:rPr>
              <a:t>spéculer</a:t>
            </a:r>
            <a:endParaRPr sz="2000" dirty="0">
              <a:latin typeface="Carlito"/>
              <a:cs typeface="Carlito"/>
            </a:endParaRPr>
          </a:p>
          <a:p>
            <a:pPr marL="398145" marR="5080" lvl="1" indent="-195580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Arial"/>
              <a:buChar char="•"/>
              <a:tabLst>
                <a:tab pos="398780" algn="l"/>
              </a:tabLst>
            </a:pPr>
            <a:r>
              <a:rPr sz="2000" spc="-5" dirty="0">
                <a:latin typeface="Carlito"/>
                <a:cs typeface="Carlito"/>
              </a:rPr>
              <a:t>Il </a:t>
            </a:r>
            <a:r>
              <a:rPr sz="2000" dirty="0">
                <a:latin typeface="Carlito"/>
                <a:cs typeface="Carlito"/>
              </a:rPr>
              <a:t>n’y a pas de place pour des </a:t>
            </a:r>
            <a:r>
              <a:rPr sz="2000" spc="-5" dirty="0">
                <a:latin typeface="Carlito"/>
                <a:cs typeface="Carlito"/>
              </a:rPr>
              <a:t>«listes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souhaits» </a:t>
            </a:r>
            <a:r>
              <a:rPr sz="2000" dirty="0">
                <a:latin typeface="Carlito"/>
                <a:cs typeface="Carlito"/>
              </a:rPr>
              <a:t>à </a:t>
            </a:r>
            <a:r>
              <a:rPr sz="2000" spc="-5" dirty="0">
                <a:latin typeface="Carlito"/>
                <a:cs typeface="Carlito"/>
              </a:rPr>
              <a:t>propos </a:t>
            </a:r>
            <a:r>
              <a:rPr sz="2000" dirty="0">
                <a:latin typeface="Carlito"/>
                <a:cs typeface="Carlito"/>
              </a:rPr>
              <a:t>des </a:t>
            </a:r>
            <a:r>
              <a:rPr sz="2000" spc="-5" dirty="0">
                <a:latin typeface="Carlito"/>
                <a:cs typeface="Carlito"/>
              </a:rPr>
              <a:t>choses  </a:t>
            </a:r>
            <a:r>
              <a:rPr sz="2000" dirty="0">
                <a:latin typeface="Carlito"/>
                <a:cs typeface="Carlito"/>
              </a:rPr>
              <a:t>qu’une </a:t>
            </a:r>
            <a:r>
              <a:rPr sz="2000" spc="-5" dirty="0">
                <a:latin typeface="Carlito"/>
                <a:cs typeface="Carlito"/>
              </a:rPr>
              <a:t>partie </a:t>
            </a:r>
            <a:r>
              <a:rPr sz="2000" dirty="0">
                <a:latin typeface="Carlito"/>
                <a:cs typeface="Carlito"/>
              </a:rPr>
              <a:t>prenante </a:t>
            </a:r>
            <a:r>
              <a:rPr sz="2000" spc="-5" dirty="0">
                <a:latin typeface="Carlito"/>
                <a:cs typeface="Carlito"/>
              </a:rPr>
              <a:t>pourrait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vouloir.</a:t>
            </a:r>
            <a:endParaRPr sz="2000" dirty="0">
              <a:latin typeface="Carlito"/>
              <a:cs typeface="Carlito"/>
            </a:endParaRPr>
          </a:p>
          <a:p>
            <a:pPr marL="398145" lvl="1" indent="-196215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Arial"/>
              <a:buChar char="•"/>
              <a:tabLst>
                <a:tab pos="398780" algn="l"/>
              </a:tabLst>
            </a:pPr>
            <a:r>
              <a:rPr sz="2000" dirty="0">
                <a:latin typeface="Carlito"/>
                <a:cs typeface="Carlito"/>
              </a:rPr>
              <a:t>Signes de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danger:</a:t>
            </a:r>
          </a:p>
          <a:p>
            <a:pPr marL="928369" lvl="2" indent="-347980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Wingdings"/>
              <a:buChar char=""/>
              <a:tabLst>
                <a:tab pos="928369" algn="l"/>
                <a:tab pos="929005" algn="l"/>
              </a:tabLst>
            </a:pPr>
            <a:r>
              <a:rPr sz="2000" dirty="0">
                <a:latin typeface="Carlito"/>
                <a:cs typeface="Carlito"/>
              </a:rPr>
              <a:t>Vague à </a:t>
            </a:r>
            <a:r>
              <a:rPr sz="2000" spc="-5" dirty="0">
                <a:latin typeface="Carlito"/>
                <a:cs typeface="Carlito"/>
              </a:rPr>
              <a:t>propos </a:t>
            </a:r>
            <a:r>
              <a:rPr sz="2000" dirty="0">
                <a:latin typeface="Carlito"/>
                <a:cs typeface="Carlito"/>
              </a:rPr>
              <a:t>du type de</a:t>
            </a:r>
            <a:r>
              <a:rPr sz="2000" spc="-9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sujet;</a:t>
            </a:r>
            <a:endParaRPr sz="2000" dirty="0">
              <a:latin typeface="Carlito"/>
              <a:cs typeface="Carlito"/>
            </a:endParaRPr>
          </a:p>
          <a:p>
            <a:pPr marL="928369" marR="815975" lvl="2" indent="-347980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Wingdings"/>
              <a:buChar char=""/>
              <a:tabLst>
                <a:tab pos="928369" algn="l"/>
                <a:tab pos="929005" algn="l"/>
              </a:tabLst>
            </a:pPr>
            <a:r>
              <a:rPr sz="2000" spc="-5" dirty="0">
                <a:latin typeface="Carlito"/>
                <a:cs typeface="Carlito"/>
              </a:rPr>
              <a:t>Généralisations: </a:t>
            </a:r>
            <a:r>
              <a:rPr sz="2000" i="1" dirty="0">
                <a:latin typeface="Carlito"/>
                <a:cs typeface="Carlito"/>
              </a:rPr>
              <a:t>habituellement, </a:t>
            </a:r>
            <a:r>
              <a:rPr sz="2000" i="1" spc="-5" dirty="0">
                <a:latin typeface="Carlito"/>
                <a:cs typeface="Carlito"/>
              </a:rPr>
              <a:t>généralement, souvent,  normalement,</a:t>
            </a:r>
            <a:r>
              <a:rPr sz="2000" i="1" spc="-45" dirty="0">
                <a:latin typeface="Carlito"/>
                <a:cs typeface="Carlito"/>
              </a:rPr>
              <a:t> </a:t>
            </a:r>
            <a:r>
              <a:rPr sz="2000" i="1" dirty="0" err="1">
                <a:latin typeface="Carlito"/>
                <a:cs typeface="Carlito"/>
              </a:rPr>
              <a:t>typiquement</a:t>
            </a:r>
            <a:r>
              <a:rPr sz="2000" i="1" dirty="0">
                <a:latin typeface="Carlito"/>
                <a:cs typeface="Carlito"/>
              </a:rPr>
              <a:t>.</a:t>
            </a:r>
            <a:endParaRPr lang="fr-FR" sz="2000" i="1" dirty="0">
              <a:latin typeface="Carlito"/>
              <a:cs typeface="Carlito"/>
            </a:endParaRPr>
          </a:p>
          <a:p>
            <a:pPr marL="580389" marR="815975" lvl="2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tabLst>
                <a:tab pos="928369" algn="l"/>
                <a:tab pos="929005" algn="l"/>
              </a:tabLst>
            </a:pPr>
            <a:endParaRPr sz="2750" dirty="0">
              <a:latin typeface="Carlito"/>
              <a:cs typeface="Carlito"/>
            </a:endParaRPr>
          </a:p>
          <a:p>
            <a:pPr marL="219710" indent="-207645">
              <a:lnSpc>
                <a:spcPct val="100000"/>
              </a:lnSpc>
              <a:buClr>
                <a:srgbClr val="C00000"/>
              </a:buClr>
              <a:buFont typeface="Courier New"/>
              <a:buChar char="o"/>
              <a:tabLst>
                <a:tab pos="220345" algn="l"/>
              </a:tabLst>
            </a:pPr>
            <a:r>
              <a:rPr sz="2000" dirty="0">
                <a:latin typeface="Carlito"/>
                <a:cs typeface="Carlito"/>
              </a:rPr>
              <a:t>Ne pas </a:t>
            </a:r>
            <a:r>
              <a:rPr sz="2000" spc="-5" dirty="0">
                <a:latin typeface="Carlito"/>
                <a:cs typeface="Carlito"/>
              </a:rPr>
              <a:t>utiliser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b="1" spc="-5" dirty="0">
                <a:solidFill>
                  <a:srgbClr val="990000"/>
                </a:solidFill>
                <a:latin typeface="Carlito"/>
                <a:cs typeface="Carlito"/>
              </a:rPr>
              <a:t>termes vagues</a:t>
            </a:r>
            <a:endParaRPr sz="2000" dirty="0">
              <a:latin typeface="Carlito"/>
              <a:cs typeface="Carlito"/>
            </a:endParaRPr>
          </a:p>
          <a:p>
            <a:pPr marL="398145" marR="431800" lvl="1" indent="-195580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Arial"/>
              <a:buChar char="•"/>
              <a:tabLst>
                <a:tab pos="398780" algn="l"/>
              </a:tabLst>
            </a:pPr>
            <a:r>
              <a:rPr sz="2000" spc="-5" dirty="0">
                <a:latin typeface="Carlito"/>
                <a:cs typeface="Carlito"/>
              </a:rPr>
              <a:t>Certains termes représentent </a:t>
            </a:r>
            <a:r>
              <a:rPr sz="2000" dirty="0">
                <a:latin typeface="Carlito"/>
                <a:cs typeface="Carlito"/>
              </a:rPr>
              <a:t>des buts </a:t>
            </a:r>
            <a:r>
              <a:rPr sz="2000" spc="-5" dirty="0">
                <a:latin typeface="Carlito"/>
                <a:cs typeface="Carlito"/>
              </a:rPr>
              <a:t>ou </a:t>
            </a:r>
            <a:r>
              <a:rPr sz="2000" dirty="0">
                <a:latin typeface="Carlito"/>
                <a:cs typeface="Carlito"/>
              </a:rPr>
              <a:t>des attributs de qualité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difficilement</a:t>
            </a:r>
            <a:r>
              <a:rPr sz="2000" u="heavy" spc="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mesurables</a:t>
            </a:r>
            <a:r>
              <a:rPr sz="2000" spc="-5" dirty="0">
                <a:latin typeface="Carlito"/>
                <a:cs typeface="Carlito"/>
              </a:rPr>
              <a:t>;</a:t>
            </a:r>
            <a:endParaRPr sz="2000" dirty="0">
              <a:latin typeface="Carlito"/>
              <a:cs typeface="Carlito"/>
            </a:endParaRPr>
          </a:p>
          <a:p>
            <a:pPr marL="397510" marR="593725" lvl="1" indent="-194945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Arial"/>
              <a:buChar char="•"/>
              <a:tabLst>
                <a:tab pos="398780" algn="l"/>
              </a:tabLst>
            </a:pPr>
            <a:r>
              <a:rPr sz="2000" dirty="0">
                <a:latin typeface="Carlito"/>
                <a:cs typeface="Carlito"/>
              </a:rPr>
              <a:t>Par </a:t>
            </a:r>
            <a:r>
              <a:rPr sz="2000" spc="-5" dirty="0">
                <a:latin typeface="Carlito"/>
                <a:cs typeface="Carlito"/>
              </a:rPr>
              <a:t>exemple: </a:t>
            </a:r>
            <a:r>
              <a:rPr sz="2000" i="1" spc="-5" dirty="0">
                <a:latin typeface="Carlito"/>
                <a:cs typeface="Carlito"/>
              </a:rPr>
              <a:t>convivial, </a:t>
            </a:r>
            <a:r>
              <a:rPr sz="2000" i="1" dirty="0">
                <a:latin typeface="Carlito"/>
                <a:cs typeface="Carlito"/>
              </a:rPr>
              <a:t>hautement </a:t>
            </a:r>
            <a:r>
              <a:rPr sz="2000" i="1" spc="-5" dirty="0">
                <a:latin typeface="Carlito"/>
                <a:cs typeface="Carlito"/>
              </a:rPr>
              <a:t>versatile, flexible, </a:t>
            </a:r>
            <a:r>
              <a:rPr sz="2000" i="1" dirty="0">
                <a:latin typeface="Carlito"/>
                <a:cs typeface="Carlito"/>
              </a:rPr>
              <a:t>autant que  </a:t>
            </a:r>
            <a:r>
              <a:rPr sz="2000" i="1" spc="-5" dirty="0">
                <a:latin typeface="Carlito"/>
                <a:cs typeface="Carlito"/>
              </a:rPr>
              <a:t>possible, approximativement, impact</a:t>
            </a:r>
            <a:r>
              <a:rPr sz="2000" i="1" spc="-65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minimal.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11617" y="2101850"/>
            <a:ext cx="7670165" cy="435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Éviter </a:t>
            </a:r>
            <a:r>
              <a:rPr sz="2000" dirty="0">
                <a:latin typeface="Carlito"/>
                <a:cs typeface="Carlito"/>
              </a:rPr>
              <a:t>d’inclure des </a:t>
            </a:r>
            <a:r>
              <a:rPr sz="2000" b="1" dirty="0">
                <a:solidFill>
                  <a:srgbClr val="990000"/>
                </a:solidFill>
                <a:latin typeface="Carlito"/>
                <a:cs typeface="Carlito"/>
              </a:rPr>
              <a:t>suggestions </a:t>
            </a:r>
            <a:r>
              <a:rPr sz="2000" spc="-5" dirty="0">
                <a:latin typeface="Carlito"/>
                <a:cs typeface="Carlito"/>
              </a:rPr>
              <a:t>ou </a:t>
            </a:r>
            <a:r>
              <a:rPr sz="2000" dirty="0">
                <a:latin typeface="Carlito"/>
                <a:cs typeface="Carlito"/>
              </a:rPr>
              <a:t>des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possibilités.</a:t>
            </a:r>
            <a:endParaRPr sz="2000" dirty="0">
              <a:latin typeface="Carlito"/>
              <a:cs typeface="Carlito"/>
            </a:endParaRPr>
          </a:p>
          <a:p>
            <a:pPr marL="756285" marR="544830" lvl="1" indent="-287020">
              <a:lnSpc>
                <a:spcPct val="150000"/>
              </a:lnSpc>
              <a:spcBef>
                <a:spcPts val="4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Des suggestions qui ne </a:t>
            </a:r>
            <a:r>
              <a:rPr sz="2000" spc="-5" dirty="0">
                <a:latin typeface="Carlito"/>
                <a:cs typeface="Carlito"/>
              </a:rPr>
              <a:t>sont </a:t>
            </a:r>
            <a:r>
              <a:rPr sz="2000" dirty="0">
                <a:latin typeface="Carlito"/>
                <a:cs typeface="Carlito"/>
              </a:rPr>
              <a:t>pas </a:t>
            </a:r>
            <a:r>
              <a:rPr sz="2000" spc="-5" dirty="0">
                <a:latin typeface="Carlito"/>
                <a:cs typeface="Carlito"/>
              </a:rPr>
              <a:t>explicitement émises comme  exigences sont invariablement ignorées </a:t>
            </a:r>
            <a:r>
              <a:rPr sz="2000" dirty="0">
                <a:latin typeface="Carlito"/>
                <a:cs typeface="Carlito"/>
              </a:rPr>
              <a:t>par </a:t>
            </a:r>
            <a:r>
              <a:rPr sz="2000" spc="-5" dirty="0">
                <a:latin typeface="Carlito"/>
                <a:cs typeface="Carlito"/>
              </a:rPr>
              <a:t>les</a:t>
            </a:r>
            <a:r>
              <a:rPr sz="2000" spc="114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développeurs.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Indiquées </a:t>
            </a:r>
            <a:r>
              <a:rPr sz="2000" dirty="0">
                <a:latin typeface="Carlito"/>
                <a:cs typeface="Carlito"/>
              </a:rPr>
              <a:t>par des </a:t>
            </a:r>
            <a:r>
              <a:rPr sz="2000" spc="-5" dirty="0">
                <a:latin typeface="Carlito"/>
                <a:cs typeface="Carlito"/>
              </a:rPr>
              <a:t>termes tels </a:t>
            </a:r>
            <a:r>
              <a:rPr sz="2000" dirty="0">
                <a:latin typeface="Carlito"/>
                <a:cs typeface="Carlito"/>
              </a:rPr>
              <a:t>que:</a:t>
            </a:r>
          </a:p>
          <a:p>
            <a:pPr marL="1155065" lvl="2" indent="-229235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Wingdings"/>
              <a:buChar char=""/>
              <a:tabLst>
                <a:tab pos="1155700" algn="l"/>
              </a:tabLst>
            </a:pPr>
            <a:r>
              <a:rPr sz="2000" i="1" dirty="0">
                <a:latin typeface="Carlito"/>
                <a:cs typeface="Carlito"/>
              </a:rPr>
              <a:t>peut, </a:t>
            </a:r>
            <a:r>
              <a:rPr sz="2000" i="1" spc="-5" dirty="0">
                <a:latin typeface="Carlito"/>
                <a:cs typeface="Carlito"/>
              </a:rPr>
              <a:t>pourrait, devrait, </a:t>
            </a:r>
            <a:r>
              <a:rPr sz="2000" i="1" dirty="0">
                <a:latin typeface="Carlito"/>
                <a:cs typeface="Carlito"/>
              </a:rPr>
              <a:t>peut-être,</a:t>
            </a:r>
            <a:r>
              <a:rPr sz="2000" i="1" spc="-100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probablement.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Évitez </a:t>
            </a:r>
            <a:r>
              <a:rPr sz="2000" dirty="0">
                <a:latin typeface="Carlito"/>
                <a:cs typeface="Carlito"/>
              </a:rPr>
              <a:t>d’être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990000"/>
                </a:solidFill>
                <a:latin typeface="Carlito"/>
                <a:cs typeface="Carlito"/>
              </a:rPr>
              <a:t>irréalistes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Ne demandez pas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l’impossible!</a:t>
            </a:r>
            <a:endParaRPr sz="2000" dirty="0">
              <a:latin typeface="Carlito"/>
              <a:cs typeface="Carlito"/>
            </a:endParaRPr>
          </a:p>
          <a:p>
            <a:pPr marL="756285" marR="5080" lvl="1" indent="-287020">
              <a:lnSpc>
                <a:spcPct val="150000"/>
              </a:lnSpc>
              <a:spcBef>
                <a:spcPts val="4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Termes symptomatiques: </a:t>
            </a:r>
            <a:r>
              <a:rPr sz="2000" i="1" spc="-5" dirty="0">
                <a:latin typeface="Carlito"/>
                <a:cs typeface="Carlito"/>
              </a:rPr>
              <a:t>fiable </a:t>
            </a:r>
            <a:r>
              <a:rPr sz="2000" i="1" dirty="0">
                <a:latin typeface="Carlito"/>
                <a:cs typeface="Carlito"/>
              </a:rPr>
              <a:t>à 100%, </a:t>
            </a:r>
            <a:r>
              <a:rPr sz="2000" i="1" spc="-5" dirty="0">
                <a:latin typeface="Carlito"/>
                <a:cs typeface="Carlito"/>
              </a:rPr>
              <a:t>sécuritaire, </a:t>
            </a:r>
            <a:r>
              <a:rPr sz="2000" i="1" dirty="0">
                <a:latin typeface="Carlito"/>
                <a:cs typeface="Carlito"/>
              </a:rPr>
              <a:t>gère toutes </a:t>
            </a:r>
            <a:r>
              <a:rPr sz="2000" i="1" spc="-5" dirty="0">
                <a:latin typeface="Carlito"/>
                <a:cs typeface="Carlito"/>
              </a:rPr>
              <a:t>les  erreurs, </a:t>
            </a:r>
            <a:r>
              <a:rPr sz="2000" i="1" dirty="0">
                <a:latin typeface="Carlito"/>
                <a:cs typeface="Carlito"/>
              </a:rPr>
              <a:t>fonctionne sur toutes </a:t>
            </a:r>
            <a:r>
              <a:rPr sz="2000" i="1" spc="-5" dirty="0">
                <a:latin typeface="Carlito"/>
                <a:cs typeface="Carlito"/>
              </a:rPr>
              <a:t>les</a:t>
            </a:r>
            <a:r>
              <a:rPr sz="2000" i="1" spc="-120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plateformes.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39696956-5A5F-4806-8CF3-B8271663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Pièges à éviter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Cadrage</Template>
  <TotalTime>26</TotalTime>
  <Words>1547</Words>
  <Application>Microsoft Office PowerPoint</Application>
  <PresentationFormat>Personnalisé</PresentationFormat>
  <Paragraphs>180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Arial</vt:lpstr>
      <vt:lpstr>Carlito</vt:lpstr>
      <vt:lpstr>Courier New</vt:lpstr>
      <vt:lpstr>Franklin Gothic Book</vt:lpstr>
      <vt:lpstr>Times New Roman</vt:lpstr>
      <vt:lpstr>Verdana</vt:lpstr>
      <vt:lpstr>Wingdings</vt:lpstr>
      <vt:lpstr>Cadrage</vt:lpstr>
      <vt:lpstr>Représentation des exigences «suite»</vt:lpstr>
      <vt:lpstr>Objectifs</vt:lpstr>
      <vt:lpstr>Normes pour l’écriture d’exigences</vt:lpstr>
      <vt:lpstr>Exemple de bonne exigence utilisateur</vt:lpstr>
      <vt:lpstr>Pièges à éviter</vt:lpstr>
      <vt:lpstr>Pièges à éviter</vt:lpstr>
      <vt:lpstr>Pièges à éviter</vt:lpstr>
      <vt:lpstr>Pièges à éviter</vt:lpstr>
      <vt:lpstr>Pièges à éviter</vt:lpstr>
      <vt:lpstr>Syntaxe problématique du pluriel</vt:lpstr>
      <vt:lpstr>Exemples</vt:lpstr>
      <vt:lpstr>Généralisation de la solution</vt:lpstr>
      <vt:lpstr>Identifier les problèmes</vt:lpstr>
      <vt:lpstr>Solution</vt:lpstr>
      <vt:lpstr>Exemple #2</vt:lpstr>
      <vt:lpstr>Solution</vt:lpstr>
      <vt:lpstr>Exemple #3</vt:lpstr>
      <vt:lpstr>Solution</vt:lpstr>
      <vt:lpstr>Exemple #4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\376\377\000S\000e\000a\000n\000c\000e\0003\000_\000l\000o\000g\0003\0004\0001\0000\000_\000s\000u\000i\000t\000e</dc:title>
  <dc:creator>\376\377\000l\000a\000t\000i\000f\000a</dc:creator>
  <cp:keywords>()</cp:keywords>
  <cp:lastModifiedBy>leylas7 leylas7</cp:lastModifiedBy>
  <cp:revision>11</cp:revision>
  <dcterms:created xsi:type="dcterms:W3CDTF">2020-06-27T19:23:12Z</dcterms:created>
  <dcterms:modified xsi:type="dcterms:W3CDTF">2020-06-27T19:49:36Z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2011-05-29T00:00:00Z</vt:filetime>
  </property>
  <property fmtid="{D5CDD505-2E9C-101B-9397-08002B2CF9AE}" pid="3" name="Creator">
    <vt:lpwstr>\376\377\000P\000D\000F\000C\000r\000e\000a\000t\000o\000r\000 \000V\000e\000r\000s\000i\000o\000n\000 \0000\000.\0009\000.\0009</vt:lpwstr>
  </property>
  <property fmtid="{D5CDD505-2E9C-101B-9397-08002B2CF9AE}" pid="4" name="LastSaved">
    <vt:filetime>2020-06-27T00:00:00Z</vt:filetime>
  </property>
</Properties>
</file>