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30"/>
  </p:notesMasterIdLst>
  <p:sldIdLst>
    <p:sldId id="256" r:id="rId2"/>
    <p:sldId id="28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0693400" cy="7556500"/>
  <p:notesSz cx="10693400" cy="7556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35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AA8B579C-D7A0-4560-924C-51F5972597F8}" type="datetimeFigureOut">
              <a:rPr lang="fr-FR" smtClean="0"/>
              <a:t>27/06/2020</a:t>
            </a:fld>
            <a:endParaRPr lang="fr-FR"/>
          </a:p>
        </p:txBody>
      </p:sp>
      <p:sp>
        <p:nvSpPr>
          <p:cNvPr id="4" name="Espace réservé de l'image des diapositives 3"/>
          <p:cNvSpPr>
            <a:spLocks noGrp="1" noRot="1" noChangeAspect="1"/>
          </p:cNvSpPr>
          <p:nvPr>
            <p:ph type="sldImg" idx="2"/>
          </p:nvPr>
        </p:nvSpPr>
        <p:spPr>
          <a:xfrm>
            <a:off x="3541713" y="944563"/>
            <a:ext cx="3609975" cy="2551112"/>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1069975" y="3636963"/>
            <a:ext cx="8553450" cy="2974975"/>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7177088"/>
            <a:ext cx="4633913" cy="37941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6057900" y="7177088"/>
            <a:ext cx="4632325" cy="379412"/>
          </a:xfrm>
          <a:prstGeom prst="rect">
            <a:avLst/>
          </a:prstGeom>
        </p:spPr>
        <p:txBody>
          <a:bodyPr vert="horz" lIns="91440" tIns="45720" rIns="91440" bIns="45720" rtlCol="0" anchor="b"/>
          <a:lstStyle>
            <a:lvl1pPr algn="r">
              <a:defRPr sz="1200"/>
            </a:lvl1pPr>
          </a:lstStyle>
          <a:p>
            <a:fld id="{C8F5B989-B7E2-4D4F-B17D-195B4BD692F8}" type="slidenum">
              <a:rPr lang="fr-FR" smtClean="0"/>
              <a:t>‹N°›</a:t>
            </a:fld>
            <a:endParaRPr lang="fr-FR"/>
          </a:p>
        </p:txBody>
      </p:sp>
    </p:spTree>
    <p:extLst>
      <p:ext uri="{BB962C8B-B14F-4D97-AF65-F5344CB8AC3E}">
        <p14:creationId xmlns:p14="http://schemas.microsoft.com/office/powerpoint/2010/main" val="808771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8F5B989-B7E2-4D4F-B17D-195B4BD692F8}" type="slidenum">
              <a:rPr lang="fr-FR" smtClean="0"/>
              <a:t>24</a:t>
            </a:fld>
            <a:endParaRPr lang="fr-FR"/>
          </a:p>
        </p:txBody>
      </p:sp>
    </p:spTree>
    <p:extLst>
      <p:ext uri="{BB962C8B-B14F-4D97-AF65-F5344CB8AC3E}">
        <p14:creationId xmlns:p14="http://schemas.microsoft.com/office/powerpoint/2010/main" val="3792161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79727" y="1970611"/>
            <a:ext cx="7333495" cy="2311934"/>
          </a:xfrm>
        </p:spPr>
        <p:txBody>
          <a:bodyPr anchor="b">
            <a:noAutofit/>
          </a:bodyPr>
          <a:lstStyle>
            <a:lvl1pPr algn="ctr">
              <a:defRPr sz="6611"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350502" y="4359235"/>
            <a:ext cx="5991947" cy="1196872"/>
          </a:xfrm>
        </p:spPr>
        <p:txBody>
          <a:bodyPr>
            <a:normAutofit/>
          </a:bodyPr>
          <a:lstStyle>
            <a:lvl1pPr marL="0" indent="0" algn="ctr">
              <a:lnSpc>
                <a:spcPct val="112000"/>
              </a:lnSpc>
              <a:spcBef>
                <a:spcPts val="0"/>
              </a:spcBef>
              <a:spcAft>
                <a:spcPts val="0"/>
              </a:spcAft>
              <a:buNone/>
              <a:defRPr sz="1983"/>
            </a:lvl1pPr>
            <a:lvl2pPr marL="377842" indent="0" algn="ctr">
              <a:buNone/>
              <a:defRPr sz="1653"/>
            </a:lvl2pPr>
            <a:lvl3pPr marL="755683" indent="0" algn="ctr">
              <a:buNone/>
              <a:defRPr sz="1488"/>
            </a:lvl3pPr>
            <a:lvl4pPr marL="1133525" indent="0" algn="ctr">
              <a:buNone/>
              <a:defRPr sz="1322"/>
            </a:lvl4pPr>
            <a:lvl5pPr marL="1511366" indent="0" algn="ctr">
              <a:buNone/>
              <a:defRPr sz="1322"/>
            </a:lvl5pPr>
            <a:lvl6pPr marL="1889208" indent="0" algn="ctr">
              <a:buNone/>
              <a:defRPr sz="1322"/>
            </a:lvl6pPr>
            <a:lvl7pPr marL="2267049" indent="0" algn="ctr">
              <a:buNone/>
              <a:defRPr sz="1322"/>
            </a:lvl7pPr>
            <a:lvl8pPr marL="2644891" indent="0" algn="ctr">
              <a:buNone/>
              <a:defRPr sz="1322"/>
            </a:lvl8pPr>
            <a:lvl9pPr marL="3022732" indent="0" algn="ctr">
              <a:buNone/>
              <a:defRPr sz="1322"/>
            </a:lvl9pPr>
          </a:lstStyle>
          <a:p>
            <a:r>
              <a:rPr lang="fr-FR"/>
              <a:t>Modifiez le style des sous-titres du masque</a:t>
            </a:r>
            <a:endParaRPr lang="en-US" dirty="0"/>
          </a:p>
        </p:txBody>
      </p:sp>
      <p:sp>
        <p:nvSpPr>
          <p:cNvPr id="4" name="Date Placeholder 3"/>
          <p:cNvSpPr>
            <a:spLocks noGrp="1"/>
          </p:cNvSpPr>
          <p:nvPr>
            <p:ph type="dt" sz="half" idx="10"/>
          </p:nvPr>
        </p:nvSpPr>
        <p:spPr>
          <a:xfrm>
            <a:off x="660320" y="7110675"/>
            <a:ext cx="1410301" cy="445825"/>
          </a:xfrm>
        </p:spPr>
        <p:txBody>
          <a:bodyPr/>
          <a:lstStyle>
            <a:lvl1pPr>
              <a:defRPr baseline="0">
                <a:solidFill>
                  <a:schemeClr val="tx2"/>
                </a:solidFill>
              </a:defRPr>
            </a:lvl1pPr>
          </a:lstStyle>
          <a:p>
            <a:fld id="{1D8BD707-D9CF-40AE-B4C6-C98DA3205C09}" type="datetimeFigureOut">
              <a:rPr lang="en-US" smtClean="0"/>
              <a:t>6/27/2020</a:t>
            </a:fld>
            <a:endParaRPr lang="en-US"/>
          </a:p>
        </p:txBody>
      </p:sp>
      <p:sp>
        <p:nvSpPr>
          <p:cNvPr id="5" name="Footer Placeholder 4"/>
          <p:cNvSpPr>
            <a:spLocks noGrp="1"/>
          </p:cNvSpPr>
          <p:nvPr>
            <p:ph type="ftr" sz="quarter" idx="11"/>
          </p:nvPr>
        </p:nvSpPr>
        <p:spPr>
          <a:xfrm>
            <a:off x="2266432" y="7110675"/>
            <a:ext cx="6160087" cy="445825"/>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8622329" y="7110675"/>
            <a:ext cx="1400081" cy="445825"/>
          </a:xfrm>
        </p:spPr>
        <p:txBody>
          <a:bodyPr/>
          <a:lstStyle>
            <a:lvl1pPr>
              <a:defRPr baseline="0">
                <a:solidFill>
                  <a:schemeClr val="tx2"/>
                </a:solidFill>
              </a:defRPr>
            </a:lvl1pPr>
          </a:lstStyle>
          <a:p>
            <a:pPr marL="38100">
              <a:lnSpc>
                <a:spcPts val="1650"/>
              </a:lnSpc>
            </a:pPr>
            <a:fld id="{81D60167-4931-47E6-BA6A-407CBD079E47}" type="slidenum">
              <a:rPr lang="fr-FR" smtClean="0"/>
              <a:t>‹N°›</a:t>
            </a:fld>
            <a:endParaRPr lang="fr-FR" dirty="0"/>
          </a:p>
        </p:txBody>
      </p:sp>
      <p:grpSp>
        <p:nvGrpSpPr>
          <p:cNvPr id="8" name="Group 7"/>
          <p:cNvGrpSpPr/>
          <p:nvPr/>
        </p:nvGrpSpPr>
        <p:grpSpPr>
          <a:xfrm>
            <a:off x="660319" y="820295"/>
            <a:ext cx="9362092" cy="5894545"/>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2601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203007" y="2529330"/>
            <a:ext cx="8421053" cy="393567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6/27/2020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38100">
              <a:lnSpc>
                <a:spcPts val="1650"/>
              </a:lnSpc>
            </a:pPr>
            <a:fld id="{81D60167-4931-47E6-BA6A-407CBD079E47}" type="slidenum">
              <a:rPr lang="fr-FR" smtClean="0"/>
              <a:t>‹N°›</a:t>
            </a:fld>
            <a:endParaRPr lang="fr-FR" dirty="0"/>
          </a:p>
        </p:txBody>
      </p:sp>
    </p:spTree>
    <p:extLst>
      <p:ext uri="{BB962C8B-B14F-4D97-AF65-F5344CB8AC3E}">
        <p14:creationId xmlns:p14="http://schemas.microsoft.com/office/powerpoint/2010/main" val="1744312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46710" y="687728"/>
            <a:ext cx="1743583" cy="577727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03008" y="687728"/>
            <a:ext cx="6694514" cy="577727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6/27/2020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38100">
              <a:lnSpc>
                <a:spcPts val="1650"/>
              </a:lnSpc>
            </a:pPr>
            <a:fld id="{81D60167-4931-47E6-BA6A-407CBD079E47}" type="slidenum">
              <a:rPr lang="fr-FR" smtClean="0"/>
              <a:t>‹N°›</a:t>
            </a:fld>
            <a:endParaRPr lang="fr-FR" dirty="0"/>
          </a:p>
        </p:txBody>
      </p:sp>
    </p:spTree>
    <p:extLst>
      <p:ext uri="{BB962C8B-B14F-4D97-AF65-F5344CB8AC3E}">
        <p14:creationId xmlns:p14="http://schemas.microsoft.com/office/powerpoint/2010/main" val="3789029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2515"/>
            <a:ext cx="9089390"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1640"/>
            <a:ext cx="7485380" cy="188912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6/27/2020</a:t>
            </a:fld>
            <a:endParaRPr lang="en-US"/>
          </a:p>
        </p:txBody>
      </p:sp>
      <p:sp>
        <p:nvSpPr>
          <p:cNvPr id="6" name="Holder 6"/>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38100">
              <a:lnSpc>
                <a:spcPts val="1650"/>
              </a:lnSpc>
            </a:pPr>
            <a:fld id="{81D60167-4931-47E6-BA6A-407CBD079E47}" type="slidenum">
              <a:rPr dirty="0"/>
              <a:t>‹N°›</a:t>
            </a:fld>
            <a:endParaRPr dirty="0"/>
          </a:p>
        </p:txBody>
      </p:sp>
    </p:spTree>
    <p:extLst>
      <p:ext uri="{BB962C8B-B14F-4D97-AF65-F5344CB8AC3E}">
        <p14:creationId xmlns:p14="http://schemas.microsoft.com/office/powerpoint/2010/main" val="3515408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990000"/>
                </a:solidFill>
                <a:latin typeface="Verdana"/>
                <a:cs typeface="Verdana"/>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6/27/2020</a:t>
            </a:fld>
            <a:endParaRPr lang="en-US"/>
          </a:p>
        </p:txBody>
      </p:sp>
      <p:sp>
        <p:nvSpPr>
          <p:cNvPr id="5" name="Holder 5"/>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38100">
              <a:lnSpc>
                <a:spcPts val="1650"/>
              </a:lnSpc>
            </a:pPr>
            <a:fld id="{81D60167-4931-47E6-BA6A-407CBD079E47}" type="slidenum">
              <a:rPr dirty="0"/>
              <a:t>‹N°›</a:t>
            </a:fld>
            <a:endParaRPr dirty="0"/>
          </a:p>
        </p:txBody>
      </p:sp>
    </p:spTree>
    <p:extLst>
      <p:ext uri="{BB962C8B-B14F-4D97-AF65-F5344CB8AC3E}">
        <p14:creationId xmlns:p14="http://schemas.microsoft.com/office/powerpoint/2010/main" val="3828143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6/27/2020</a:t>
            </a:fld>
            <a:endParaRPr lang="en-US"/>
          </a:p>
        </p:txBody>
      </p:sp>
      <p:sp>
        <p:nvSpPr>
          <p:cNvPr id="4" name="Holder 4"/>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38100">
              <a:lnSpc>
                <a:spcPts val="1650"/>
              </a:lnSpc>
            </a:pPr>
            <a:fld id="{81D60167-4931-47E6-BA6A-407CBD079E47}" type="slidenum">
              <a:rPr dirty="0"/>
              <a:t>‹N°›</a:t>
            </a:fld>
            <a:endParaRPr dirty="0"/>
          </a:p>
        </p:txBody>
      </p:sp>
    </p:spTree>
    <p:extLst>
      <p:ext uri="{BB962C8B-B14F-4D97-AF65-F5344CB8AC3E}">
        <p14:creationId xmlns:p14="http://schemas.microsoft.com/office/powerpoint/2010/main" val="3202651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990000"/>
                </a:solidFill>
                <a:latin typeface="Verdana"/>
                <a:cs typeface="Verdana"/>
              </a:defRPr>
            </a:lvl1pPr>
          </a:lstStyle>
          <a:p>
            <a:endParaRPr/>
          </a:p>
        </p:txBody>
      </p:sp>
      <p:sp>
        <p:nvSpPr>
          <p:cNvPr id="3" name="Holder 3"/>
          <p:cNvSpPr>
            <a:spLocks noGrp="1"/>
          </p:cNvSpPr>
          <p:nvPr>
            <p:ph sz="half" idx="2"/>
          </p:nvPr>
        </p:nvSpPr>
        <p:spPr>
          <a:xfrm>
            <a:off x="1320685" y="1526539"/>
            <a:ext cx="3790950" cy="4277360"/>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6/27/2020</a:t>
            </a:fld>
            <a:endParaRPr lang="en-US"/>
          </a:p>
        </p:txBody>
      </p:sp>
      <p:sp>
        <p:nvSpPr>
          <p:cNvPr id="7" name="Holder 7"/>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38100">
              <a:lnSpc>
                <a:spcPts val="1650"/>
              </a:lnSpc>
            </a:pPr>
            <a:fld id="{81D60167-4931-47E6-BA6A-407CBD079E47}" type="slidenum">
              <a:rPr dirty="0"/>
              <a:t>‹N°›</a:t>
            </a:fld>
            <a:endParaRPr dirty="0"/>
          </a:p>
        </p:txBody>
      </p:sp>
    </p:spTree>
    <p:extLst>
      <p:ext uri="{BB962C8B-B14F-4D97-AF65-F5344CB8AC3E}">
        <p14:creationId xmlns:p14="http://schemas.microsoft.com/office/powerpoint/2010/main" val="253412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6/27/2020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38100">
              <a:lnSpc>
                <a:spcPts val="1650"/>
              </a:lnSpc>
            </a:pPr>
            <a:fld id="{81D60167-4931-47E6-BA6A-407CBD079E47}" type="slidenum">
              <a:rPr lang="fr-FR" smtClean="0"/>
              <a:t>‹N°›</a:t>
            </a:fld>
            <a:endParaRPr lang="fr-FR" dirty="0"/>
          </a:p>
        </p:txBody>
      </p:sp>
    </p:spTree>
    <p:extLst>
      <p:ext uri="{BB962C8B-B14F-4D97-AF65-F5344CB8AC3E}">
        <p14:creationId xmlns:p14="http://schemas.microsoft.com/office/powerpoint/2010/main" val="428728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70991" y="1433907"/>
            <a:ext cx="8431376" cy="3143294"/>
          </a:xfrm>
        </p:spPr>
        <p:txBody>
          <a:bodyPr anchor="b">
            <a:normAutofit/>
          </a:bodyPr>
          <a:lstStyle>
            <a:lvl1pPr algn="r">
              <a:defRPr sz="6611"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670991" y="4645769"/>
            <a:ext cx="8431376" cy="1259774"/>
          </a:xfrm>
        </p:spPr>
        <p:txBody>
          <a:bodyPr/>
          <a:lstStyle>
            <a:lvl1pPr marL="0" indent="0" algn="r">
              <a:lnSpc>
                <a:spcPct val="112000"/>
              </a:lnSpc>
              <a:spcBef>
                <a:spcPts val="0"/>
              </a:spcBef>
              <a:spcAft>
                <a:spcPts val="0"/>
              </a:spcAft>
              <a:buNone/>
              <a:defRPr sz="1983">
                <a:solidFill>
                  <a:schemeClr val="tx2"/>
                </a:solidFill>
              </a:defRPr>
            </a:lvl1pPr>
            <a:lvl2pPr marL="377842" indent="0">
              <a:buNone/>
              <a:defRPr sz="1653">
                <a:solidFill>
                  <a:schemeClr val="tx1">
                    <a:tint val="75000"/>
                  </a:schemeClr>
                </a:solidFill>
              </a:defRPr>
            </a:lvl2pPr>
            <a:lvl3pPr marL="755683" indent="0">
              <a:buNone/>
              <a:defRPr sz="1488">
                <a:solidFill>
                  <a:schemeClr val="tx1">
                    <a:tint val="75000"/>
                  </a:schemeClr>
                </a:solidFill>
              </a:defRPr>
            </a:lvl3pPr>
            <a:lvl4pPr marL="1133525" indent="0">
              <a:buNone/>
              <a:defRPr sz="1322">
                <a:solidFill>
                  <a:schemeClr val="tx1">
                    <a:tint val="75000"/>
                  </a:schemeClr>
                </a:solidFill>
              </a:defRPr>
            </a:lvl4pPr>
            <a:lvl5pPr marL="1511366" indent="0">
              <a:buNone/>
              <a:defRPr sz="1322">
                <a:solidFill>
                  <a:schemeClr val="tx1">
                    <a:tint val="75000"/>
                  </a:schemeClr>
                </a:solidFill>
              </a:defRPr>
            </a:lvl5pPr>
            <a:lvl6pPr marL="1889208" indent="0">
              <a:buNone/>
              <a:defRPr sz="1322">
                <a:solidFill>
                  <a:schemeClr val="tx1">
                    <a:tint val="75000"/>
                  </a:schemeClr>
                </a:solidFill>
              </a:defRPr>
            </a:lvl6pPr>
            <a:lvl7pPr marL="2267049" indent="0">
              <a:buNone/>
              <a:defRPr sz="1322">
                <a:solidFill>
                  <a:schemeClr val="tx1">
                    <a:tint val="75000"/>
                  </a:schemeClr>
                </a:solidFill>
              </a:defRPr>
            </a:lvl7pPr>
            <a:lvl8pPr marL="2644891" indent="0">
              <a:buNone/>
              <a:defRPr sz="1322">
                <a:solidFill>
                  <a:schemeClr val="tx1">
                    <a:tint val="75000"/>
                  </a:schemeClr>
                </a:solidFill>
              </a:defRPr>
            </a:lvl8pPr>
            <a:lvl9pPr marL="3022732" indent="0">
              <a:buNone/>
              <a:defRPr sz="1322">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648085" y="7110675"/>
            <a:ext cx="1422988" cy="445825"/>
          </a:xfrm>
        </p:spPr>
        <p:txBody>
          <a:bodyPr/>
          <a:lstStyle>
            <a:lvl1pPr>
              <a:defRPr>
                <a:solidFill>
                  <a:schemeClr val="tx2"/>
                </a:solidFill>
              </a:defRPr>
            </a:lvl1pPr>
          </a:lstStyle>
          <a:p>
            <a:fld id="{1D8BD707-D9CF-40AE-B4C6-C98DA3205C09}" type="datetimeFigureOut">
              <a:rPr lang="en-US" smtClean="0"/>
              <a:t>6/27/2020</a:t>
            </a:fld>
            <a:endParaRPr lang="en-US"/>
          </a:p>
        </p:txBody>
      </p:sp>
      <p:sp>
        <p:nvSpPr>
          <p:cNvPr id="5" name="Footer Placeholder 4"/>
          <p:cNvSpPr>
            <a:spLocks noGrp="1"/>
          </p:cNvSpPr>
          <p:nvPr>
            <p:ph type="ftr" sz="quarter" idx="11"/>
          </p:nvPr>
        </p:nvSpPr>
        <p:spPr>
          <a:xfrm>
            <a:off x="2266658" y="7110675"/>
            <a:ext cx="6160087" cy="445825"/>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22329" y="7110675"/>
            <a:ext cx="1400081" cy="445825"/>
          </a:xfrm>
        </p:spPr>
        <p:txBody>
          <a:bodyPr/>
          <a:lstStyle>
            <a:lvl1pPr>
              <a:defRPr>
                <a:solidFill>
                  <a:schemeClr val="tx2"/>
                </a:solidFill>
              </a:defRPr>
            </a:lvl1pPr>
          </a:lstStyle>
          <a:p>
            <a:pPr marL="38100">
              <a:lnSpc>
                <a:spcPts val="1650"/>
              </a:lnSpc>
            </a:pPr>
            <a:fld id="{81D60167-4931-47E6-BA6A-407CBD079E47}" type="slidenum">
              <a:rPr lang="fr-FR" smtClean="0"/>
              <a:t>‹N°›</a:t>
            </a:fld>
            <a:endParaRPr lang="fr-FR" dirty="0"/>
          </a:p>
        </p:txBody>
      </p:sp>
      <p:sp>
        <p:nvSpPr>
          <p:cNvPr id="7" name="Freeform 6"/>
          <p:cNvSpPr/>
          <p:nvPr/>
        </p:nvSpPr>
        <p:spPr bwMode="auto">
          <a:xfrm>
            <a:off x="7149950" y="1857339"/>
            <a:ext cx="2872460" cy="485750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7149950" y="1857339"/>
            <a:ext cx="2872460" cy="485750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5306601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203007" y="2518834"/>
            <a:ext cx="3901080" cy="394617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723322" y="2518834"/>
            <a:ext cx="3901080" cy="394617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6/27/2020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38100">
              <a:lnSpc>
                <a:spcPts val="1650"/>
              </a:lnSpc>
            </a:pPr>
            <a:fld id="{81D60167-4931-47E6-BA6A-407CBD079E47}" type="slidenum">
              <a:rPr lang="fr-FR" smtClean="0"/>
              <a:t>‹N°›</a:t>
            </a:fld>
            <a:endParaRPr lang="fr-FR" dirty="0"/>
          </a:p>
        </p:txBody>
      </p:sp>
    </p:spTree>
    <p:extLst>
      <p:ext uri="{BB962C8B-B14F-4D97-AF65-F5344CB8AC3E}">
        <p14:creationId xmlns:p14="http://schemas.microsoft.com/office/powerpoint/2010/main" val="1873145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203007" y="755650"/>
            <a:ext cx="8421053" cy="1637242"/>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203007" y="2578587"/>
            <a:ext cx="3901080" cy="907829"/>
          </a:xfrm>
        </p:spPr>
        <p:txBody>
          <a:bodyPr anchor="b">
            <a:noAutofit/>
          </a:bodyPr>
          <a:lstStyle>
            <a:lvl1pPr marL="0" indent="0">
              <a:lnSpc>
                <a:spcPct val="84000"/>
              </a:lnSpc>
              <a:spcBef>
                <a:spcPts val="0"/>
              </a:spcBef>
              <a:spcAft>
                <a:spcPts val="0"/>
              </a:spcAft>
              <a:buNone/>
              <a:defRPr sz="2645" b="0" baseline="0">
                <a:solidFill>
                  <a:schemeClr val="tx2"/>
                </a:solidFill>
              </a:defRPr>
            </a:lvl1pPr>
            <a:lvl2pPr marL="377842" indent="0">
              <a:buNone/>
              <a:defRPr sz="1653" b="1"/>
            </a:lvl2pPr>
            <a:lvl3pPr marL="755683" indent="0">
              <a:buNone/>
              <a:defRPr sz="1488" b="1"/>
            </a:lvl3pPr>
            <a:lvl4pPr marL="1133525" indent="0">
              <a:buNone/>
              <a:defRPr sz="1322" b="1"/>
            </a:lvl4pPr>
            <a:lvl5pPr marL="1511366" indent="0">
              <a:buNone/>
              <a:defRPr sz="1322" b="1"/>
            </a:lvl5pPr>
            <a:lvl6pPr marL="1889208" indent="0">
              <a:buNone/>
              <a:defRPr sz="1322" b="1"/>
            </a:lvl6pPr>
            <a:lvl7pPr marL="2267049" indent="0">
              <a:buNone/>
              <a:defRPr sz="1322" b="1"/>
            </a:lvl7pPr>
            <a:lvl8pPr marL="2644891" indent="0">
              <a:buNone/>
              <a:defRPr sz="1322" b="1"/>
            </a:lvl8pPr>
            <a:lvl9pPr marL="3022732" indent="0">
              <a:buNone/>
              <a:defRPr sz="1322" b="1"/>
            </a:lvl9pPr>
          </a:lstStyle>
          <a:p>
            <a:pPr lvl="0"/>
            <a:r>
              <a:rPr lang="fr-FR"/>
              <a:t>Cliquez pour modifier les styles du texte du masque</a:t>
            </a:r>
          </a:p>
        </p:txBody>
      </p:sp>
      <p:sp>
        <p:nvSpPr>
          <p:cNvPr id="4" name="Content Placeholder 3"/>
          <p:cNvSpPr>
            <a:spLocks noGrp="1"/>
          </p:cNvSpPr>
          <p:nvPr>
            <p:ph sz="half" idx="2"/>
          </p:nvPr>
        </p:nvSpPr>
        <p:spPr>
          <a:xfrm>
            <a:off x="1203008" y="3641850"/>
            <a:ext cx="3901078" cy="2823157"/>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722980" y="2589081"/>
            <a:ext cx="3901080" cy="907829"/>
          </a:xfrm>
        </p:spPr>
        <p:txBody>
          <a:bodyPr anchor="b">
            <a:noAutofit/>
          </a:bodyPr>
          <a:lstStyle>
            <a:lvl1pPr marL="0" indent="0">
              <a:lnSpc>
                <a:spcPct val="84000"/>
              </a:lnSpc>
              <a:spcBef>
                <a:spcPts val="0"/>
              </a:spcBef>
              <a:spcAft>
                <a:spcPts val="0"/>
              </a:spcAft>
              <a:buNone/>
              <a:defRPr sz="2645" b="0" baseline="0">
                <a:solidFill>
                  <a:schemeClr val="tx2"/>
                </a:solidFill>
              </a:defRPr>
            </a:lvl1pPr>
            <a:lvl2pPr marL="377842" indent="0">
              <a:buNone/>
              <a:defRPr sz="1653" b="1"/>
            </a:lvl2pPr>
            <a:lvl3pPr marL="755683" indent="0">
              <a:buNone/>
              <a:defRPr sz="1488" b="1"/>
            </a:lvl3pPr>
            <a:lvl4pPr marL="1133525" indent="0">
              <a:buNone/>
              <a:defRPr sz="1322" b="1"/>
            </a:lvl4pPr>
            <a:lvl5pPr marL="1511366" indent="0">
              <a:buNone/>
              <a:defRPr sz="1322" b="1"/>
            </a:lvl5pPr>
            <a:lvl6pPr marL="1889208" indent="0">
              <a:buNone/>
              <a:defRPr sz="1322" b="1"/>
            </a:lvl6pPr>
            <a:lvl7pPr marL="2267049" indent="0">
              <a:buNone/>
              <a:defRPr sz="1322" b="1"/>
            </a:lvl7pPr>
            <a:lvl8pPr marL="2644891" indent="0">
              <a:buNone/>
              <a:defRPr sz="1322" b="1"/>
            </a:lvl8pPr>
            <a:lvl9pPr marL="3022732" indent="0">
              <a:buNone/>
              <a:defRPr sz="1322" b="1"/>
            </a:lvl9pPr>
          </a:lstStyle>
          <a:p>
            <a:pPr lvl="0"/>
            <a:r>
              <a:rPr lang="fr-FR"/>
              <a:t>Cliquez pour modifier les styles du texte du masque</a:t>
            </a:r>
          </a:p>
        </p:txBody>
      </p:sp>
      <p:sp>
        <p:nvSpPr>
          <p:cNvPr id="6" name="Content Placeholder 5"/>
          <p:cNvSpPr>
            <a:spLocks noGrp="1"/>
          </p:cNvSpPr>
          <p:nvPr>
            <p:ph sz="quarter" idx="4"/>
          </p:nvPr>
        </p:nvSpPr>
        <p:spPr>
          <a:xfrm>
            <a:off x="5722980" y="3641850"/>
            <a:ext cx="3901080" cy="2823157"/>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6/27/2020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38100">
              <a:lnSpc>
                <a:spcPts val="1650"/>
              </a:lnSpc>
            </a:pPr>
            <a:fld id="{81D60167-4931-47E6-BA6A-407CBD079E47}" type="slidenum">
              <a:rPr lang="fr-FR" smtClean="0"/>
              <a:t>‹N°›</a:t>
            </a:fld>
            <a:endParaRPr lang="fr-FR" dirty="0"/>
          </a:p>
        </p:txBody>
      </p:sp>
    </p:spTree>
    <p:extLst>
      <p:ext uri="{BB962C8B-B14F-4D97-AF65-F5344CB8AC3E}">
        <p14:creationId xmlns:p14="http://schemas.microsoft.com/office/powerpoint/2010/main" val="744620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6/27/2020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38100">
              <a:lnSpc>
                <a:spcPts val="1650"/>
              </a:lnSpc>
            </a:pPr>
            <a:fld id="{81D60167-4931-47E6-BA6A-407CBD079E47}" type="slidenum">
              <a:rPr lang="fr-FR" smtClean="0"/>
              <a:t>‹N°›</a:t>
            </a:fld>
            <a:endParaRPr lang="fr-FR" dirty="0"/>
          </a:p>
        </p:txBody>
      </p:sp>
    </p:spTree>
    <p:extLst>
      <p:ext uri="{BB962C8B-B14F-4D97-AF65-F5344CB8AC3E}">
        <p14:creationId xmlns:p14="http://schemas.microsoft.com/office/powerpoint/2010/main" val="287689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6/27/2020</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38100">
              <a:lnSpc>
                <a:spcPts val="1650"/>
              </a:lnSpc>
            </a:pPr>
            <a:fld id="{81D60167-4931-47E6-BA6A-407CBD079E47}" type="slidenum">
              <a:rPr lang="fr-FR" smtClean="0"/>
              <a:t>‹N°›</a:t>
            </a:fld>
            <a:endParaRPr lang="fr-FR" dirty="0"/>
          </a:p>
        </p:txBody>
      </p:sp>
    </p:spTree>
    <p:extLst>
      <p:ext uri="{BB962C8B-B14F-4D97-AF65-F5344CB8AC3E}">
        <p14:creationId xmlns:p14="http://schemas.microsoft.com/office/powerpoint/2010/main" val="2766981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414"/>
            <a:ext cx="4651629" cy="75560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34921" y="755650"/>
            <a:ext cx="3381788" cy="2377668"/>
          </a:xfrm>
        </p:spPr>
        <p:txBody>
          <a:bodyPr anchor="t">
            <a:noAutofit/>
          </a:bodyPr>
          <a:lstStyle>
            <a:lvl1pPr>
              <a:lnSpc>
                <a:spcPct val="84000"/>
              </a:lnSpc>
              <a:defRPr sz="4848"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5487051" y="755651"/>
            <a:ext cx="4571429" cy="5702359"/>
          </a:xfrm>
        </p:spPr>
        <p:txBody>
          <a:bodyPr/>
          <a:lstStyle>
            <a:lvl1pPr>
              <a:defRPr sz="1653"/>
            </a:lvl1pPr>
            <a:lvl2pPr>
              <a:defRPr sz="1653"/>
            </a:lvl2pPr>
            <a:lvl3pPr>
              <a:defRPr sz="1488"/>
            </a:lvl3pPr>
            <a:lvl4pPr>
              <a:defRPr sz="1488"/>
            </a:lvl4pPr>
            <a:lvl5pPr>
              <a:defRPr sz="1322"/>
            </a:lvl5pPr>
            <a:lvl6pPr>
              <a:defRPr sz="1322"/>
            </a:lvl6pPr>
            <a:lvl7pPr>
              <a:defRPr sz="1322"/>
            </a:lvl7pPr>
            <a:lvl8pPr>
              <a:defRPr sz="1322"/>
            </a:lvl8pPr>
            <a:lvl9pPr>
              <a:defRPr sz="1322"/>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34921" y="3147268"/>
            <a:ext cx="3381788" cy="3317738"/>
          </a:xfrm>
        </p:spPr>
        <p:txBody>
          <a:bodyPr>
            <a:normAutofit/>
          </a:bodyPr>
          <a:lstStyle>
            <a:lvl1pPr marL="0" indent="0">
              <a:lnSpc>
                <a:spcPct val="113000"/>
              </a:lnSpc>
              <a:spcBef>
                <a:spcPts val="0"/>
              </a:spcBef>
              <a:spcAft>
                <a:spcPts val="1653"/>
              </a:spcAft>
              <a:buNone/>
              <a:defRPr sz="1763"/>
            </a:lvl1pPr>
            <a:lvl2pPr marL="377842" indent="0">
              <a:buNone/>
              <a:defRPr sz="1157"/>
            </a:lvl2pPr>
            <a:lvl3pPr marL="755683" indent="0">
              <a:buNone/>
              <a:defRPr sz="992"/>
            </a:lvl3pPr>
            <a:lvl4pPr marL="1133525" indent="0">
              <a:buNone/>
              <a:defRPr sz="826"/>
            </a:lvl4pPr>
            <a:lvl5pPr marL="1511366" indent="0">
              <a:buNone/>
              <a:defRPr sz="826"/>
            </a:lvl5pPr>
            <a:lvl6pPr marL="1889208" indent="0">
              <a:buNone/>
              <a:defRPr sz="826"/>
            </a:lvl6pPr>
            <a:lvl7pPr marL="2267049" indent="0">
              <a:buNone/>
              <a:defRPr sz="826"/>
            </a:lvl7pPr>
            <a:lvl8pPr marL="2644891" indent="0">
              <a:buNone/>
              <a:defRPr sz="826"/>
            </a:lvl8pPr>
            <a:lvl9pPr marL="3022732" indent="0">
              <a:buNone/>
              <a:defRPr sz="826"/>
            </a:lvl9pPr>
          </a:lstStyle>
          <a:p>
            <a:pPr lvl="0"/>
            <a:r>
              <a:rPr lang="fr-FR"/>
              <a:t>Cliquez pour modifier les styles du texte du masque</a:t>
            </a:r>
          </a:p>
        </p:txBody>
      </p:sp>
      <p:sp>
        <p:nvSpPr>
          <p:cNvPr id="5" name="Date Placeholder 4"/>
          <p:cNvSpPr>
            <a:spLocks noGrp="1"/>
          </p:cNvSpPr>
          <p:nvPr>
            <p:ph type="dt" sz="half" idx="10"/>
          </p:nvPr>
        </p:nvSpPr>
        <p:spPr>
          <a:xfrm>
            <a:off x="634921" y="7110675"/>
            <a:ext cx="1056510" cy="445825"/>
          </a:xfrm>
        </p:spPr>
        <p:txBody>
          <a:bodyPr/>
          <a:lstStyle>
            <a:lvl1pPr>
              <a:defRPr>
                <a:solidFill>
                  <a:schemeClr val="tx2"/>
                </a:solidFill>
              </a:defRPr>
            </a:lvl1pPr>
          </a:lstStyle>
          <a:p>
            <a:fld id="{1D8BD707-D9CF-40AE-B4C6-C98DA3205C09}" type="datetimeFigureOut">
              <a:rPr lang="en-US" smtClean="0"/>
              <a:t>6/27/2020</a:t>
            </a:fld>
            <a:endParaRPr lang="en-US"/>
          </a:p>
        </p:txBody>
      </p:sp>
      <p:sp>
        <p:nvSpPr>
          <p:cNvPr id="6" name="Footer Placeholder 5"/>
          <p:cNvSpPr>
            <a:spLocks noGrp="1"/>
          </p:cNvSpPr>
          <p:nvPr>
            <p:ph type="ftr" sz="quarter" idx="11"/>
          </p:nvPr>
        </p:nvSpPr>
        <p:spPr>
          <a:xfrm>
            <a:off x="1934798" y="7110675"/>
            <a:ext cx="2081910" cy="445825"/>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8668338" y="7110675"/>
            <a:ext cx="1400081" cy="445825"/>
          </a:xfrm>
        </p:spPr>
        <p:txBody>
          <a:bodyPr/>
          <a:lstStyle>
            <a:lvl1pPr>
              <a:defRPr>
                <a:solidFill>
                  <a:schemeClr val="tx2"/>
                </a:solidFill>
              </a:defRPr>
            </a:lvl1pPr>
          </a:lstStyle>
          <a:p>
            <a:pPr marL="38100">
              <a:lnSpc>
                <a:spcPts val="1650"/>
              </a:lnSpc>
            </a:pPr>
            <a:fld id="{81D60167-4931-47E6-BA6A-407CBD079E47}" type="slidenum">
              <a:rPr lang="fr-FR" smtClean="0"/>
              <a:t>‹N°›</a:t>
            </a:fld>
            <a:endParaRPr lang="fr-FR" dirty="0"/>
          </a:p>
        </p:txBody>
      </p:sp>
      <p:sp>
        <p:nvSpPr>
          <p:cNvPr id="9" name="Rectangle 8"/>
          <p:cNvSpPr/>
          <p:nvPr/>
        </p:nvSpPr>
        <p:spPr>
          <a:xfrm>
            <a:off x="4651629" y="414"/>
            <a:ext cx="200501" cy="7556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4651629" y="414"/>
            <a:ext cx="200501" cy="7556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9261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414"/>
            <a:ext cx="4651629" cy="75560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34921" y="755650"/>
            <a:ext cx="3381788" cy="2377668"/>
          </a:xfrm>
        </p:spPr>
        <p:txBody>
          <a:bodyPr anchor="t">
            <a:normAutofit/>
          </a:bodyPr>
          <a:lstStyle>
            <a:lvl1pPr>
              <a:lnSpc>
                <a:spcPct val="84000"/>
              </a:lnSpc>
              <a:defRPr sz="4848"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4852130" y="2"/>
            <a:ext cx="5841270" cy="7556499"/>
          </a:xfrm>
        </p:spPr>
        <p:txBody>
          <a:bodyPr anchor="t">
            <a:normAutofit/>
          </a:bodyPr>
          <a:lstStyle>
            <a:lvl1pPr marL="0" indent="0">
              <a:buNone/>
              <a:defRPr sz="1653"/>
            </a:lvl1pPr>
            <a:lvl2pPr marL="377842" indent="0">
              <a:buNone/>
              <a:defRPr sz="1653"/>
            </a:lvl2pPr>
            <a:lvl3pPr marL="755683" indent="0">
              <a:buNone/>
              <a:defRPr sz="1653"/>
            </a:lvl3pPr>
            <a:lvl4pPr marL="1133525" indent="0">
              <a:buNone/>
              <a:defRPr sz="1653"/>
            </a:lvl4pPr>
            <a:lvl5pPr marL="1511366" indent="0">
              <a:buNone/>
              <a:defRPr sz="1653"/>
            </a:lvl5pPr>
            <a:lvl6pPr marL="1889208" indent="0">
              <a:buNone/>
              <a:defRPr sz="1653"/>
            </a:lvl6pPr>
            <a:lvl7pPr marL="2267049" indent="0">
              <a:buNone/>
              <a:defRPr sz="1653"/>
            </a:lvl7pPr>
            <a:lvl8pPr marL="2644891" indent="0">
              <a:buNone/>
              <a:defRPr sz="1653"/>
            </a:lvl8pPr>
            <a:lvl9pPr marL="3022732" indent="0">
              <a:buNone/>
              <a:defRPr sz="1653"/>
            </a:lvl9pPr>
          </a:lstStyle>
          <a:p>
            <a:r>
              <a:rPr lang="fr-FR"/>
              <a:t>Cliquez sur l'icône pour ajouter une image</a:t>
            </a:r>
            <a:endParaRPr lang="en-US" dirty="0"/>
          </a:p>
        </p:txBody>
      </p:sp>
      <p:sp>
        <p:nvSpPr>
          <p:cNvPr id="4" name="Text Placeholder 3"/>
          <p:cNvSpPr>
            <a:spLocks noGrp="1"/>
          </p:cNvSpPr>
          <p:nvPr>
            <p:ph type="body" sz="half" idx="2"/>
          </p:nvPr>
        </p:nvSpPr>
        <p:spPr>
          <a:xfrm>
            <a:off x="634921" y="3146854"/>
            <a:ext cx="3381788" cy="3318152"/>
          </a:xfrm>
        </p:spPr>
        <p:txBody>
          <a:bodyPr>
            <a:normAutofit/>
          </a:bodyPr>
          <a:lstStyle>
            <a:lvl1pPr marL="0" indent="0">
              <a:lnSpc>
                <a:spcPct val="113000"/>
              </a:lnSpc>
              <a:spcBef>
                <a:spcPts val="0"/>
              </a:spcBef>
              <a:spcAft>
                <a:spcPts val="1653"/>
              </a:spcAft>
              <a:buNone/>
              <a:defRPr sz="1763"/>
            </a:lvl1pPr>
            <a:lvl2pPr marL="377842" indent="0">
              <a:buNone/>
              <a:defRPr sz="1157"/>
            </a:lvl2pPr>
            <a:lvl3pPr marL="755683" indent="0">
              <a:buNone/>
              <a:defRPr sz="992"/>
            </a:lvl3pPr>
            <a:lvl4pPr marL="1133525" indent="0">
              <a:buNone/>
              <a:defRPr sz="826"/>
            </a:lvl4pPr>
            <a:lvl5pPr marL="1511366" indent="0">
              <a:buNone/>
              <a:defRPr sz="826"/>
            </a:lvl5pPr>
            <a:lvl6pPr marL="1889208" indent="0">
              <a:buNone/>
              <a:defRPr sz="826"/>
            </a:lvl6pPr>
            <a:lvl7pPr marL="2267049" indent="0">
              <a:buNone/>
              <a:defRPr sz="826"/>
            </a:lvl7pPr>
            <a:lvl8pPr marL="2644891" indent="0">
              <a:buNone/>
              <a:defRPr sz="826"/>
            </a:lvl8pPr>
            <a:lvl9pPr marL="3022732" indent="0">
              <a:buNone/>
              <a:defRPr sz="826"/>
            </a:lvl9pPr>
          </a:lstStyle>
          <a:p>
            <a:pPr lvl="0"/>
            <a:r>
              <a:rPr lang="fr-FR"/>
              <a:t>Cliquez pour modifier les styles du texte du masque</a:t>
            </a:r>
          </a:p>
        </p:txBody>
      </p:sp>
      <p:sp>
        <p:nvSpPr>
          <p:cNvPr id="5" name="Date Placeholder 4"/>
          <p:cNvSpPr>
            <a:spLocks noGrp="1"/>
          </p:cNvSpPr>
          <p:nvPr>
            <p:ph type="dt" sz="half" idx="10"/>
          </p:nvPr>
        </p:nvSpPr>
        <p:spPr>
          <a:xfrm>
            <a:off x="634921" y="7110675"/>
            <a:ext cx="1056510" cy="445825"/>
          </a:xfrm>
        </p:spPr>
        <p:txBody>
          <a:bodyPr/>
          <a:lstStyle>
            <a:lvl1pPr>
              <a:defRPr>
                <a:solidFill>
                  <a:schemeClr val="tx2"/>
                </a:solidFill>
              </a:defRPr>
            </a:lvl1pPr>
          </a:lstStyle>
          <a:p>
            <a:fld id="{1D8BD707-D9CF-40AE-B4C6-C98DA3205C09}" type="datetimeFigureOut">
              <a:rPr lang="en-US" smtClean="0"/>
              <a:t>6/27/2020</a:t>
            </a:fld>
            <a:endParaRPr lang="en-US"/>
          </a:p>
        </p:txBody>
      </p:sp>
      <p:sp>
        <p:nvSpPr>
          <p:cNvPr id="6" name="Footer Placeholder 5"/>
          <p:cNvSpPr>
            <a:spLocks noGrp="1"/>
          </p:cNvSpPr>
          <p:nvPr>
            <p:ph type="ftr" sz="quarter" idx="11"/>
          </p:nvPr>
        </p:nvSpPr>
        <p:spPr>
          <a:xfrm>
            <a:off x="1934798" y="7110675"/>
            <a:ext cx="2081910" cy="445825"/>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8668338" y="7110675"/>
            <a:ext cx="1400081" cy="445825"/>
          </a:xfrm>
        </p:spPr>
        <p:txBody>
          <a:bodyPr/>
          <a:lstStyle>
            <a:lvl1pPr>
              <a:defRPr>
                <a:solidFill>
                  <a:schemeClr val="tx2"/>
                </a:solidFill>
              </a:defRPr>
            </a:lvl1pPr>
          </a:lstStyle>
          <a:p>
            <a:pPr marL="38100">
              <a:lnSpc>
                <a:spcPts val="1650"/>
              </a:lnSpc>
            </a:pPr>
            <a:fld id="{81D60167-4931-47E6-BA6A-407CBD079E47}" type="slidenum">
              <a:rPr lang="fr-FR" smtClean="0"/>
              <a:t>‹N°›</a:t>
            </a:fld>
            <a:endParaRPr lang="fr-FR" dirty="0"/>
          </a:p>
        </p:txBody>
      </p:sp>
      <p:sp>
        <p:nvSpPr>
          <p:cNvPr id="9" name="Rectangle 8"/>
          <p:cNvSpPr/>
          <p:nvPr/>
        </p:nvSpPr>
        <p:spPr>
          <a:xfrm>
            <a:off x="4651629" y="414"/>
            <a:ext cx="200501" cy="7556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4651629" y="414"/>
            <a:ext cx="200501" cy="7556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12490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03007" y="755650"/>
            <a:ext cx="8421053" cy="1637242"/>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203007" y="2518833"/>
            <a:ext cx="8421053" cy="394617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19716" y="7110675"/>
            <a:ext cx="1056510" cy="445825"/>
          </a:xfrm>
          <a:prstGeom prst="rect">
            <a:avLst/>
          </a:prstGeom>
        </p:spPr>
        <p:txBody>
          <a:bodyPr vert="horz" lIns="91440" tIns="45720" rIns="91440" bIns="45720" rtlCol="0" anchor="ctr"/>
          <a:lstStyle>
            <a:lvl1pPr algn="l">
              <a:defRPr sz="1102" baseline="0">
                <a:solidFill>
                  <a:schemeClr val="tx2"/>
                </a:solidFill>
              </a:defRPr>
            </a:lvl1pPr>
          </a:lstStyle>
          <a:p>
            <a:fld id="{1D8BD707-D9CF-40AE-B4C6-C98DA3205C09}" type="datetimeFigureOut">
              <a:rPr lang="en-US" smtClean="0"/>
              <a:t>6/27/2020</a:t>
            </a:fld>
            <a:endParaRPr lang="en-US"/>
          </a:p>
        </p:txBody>
      </p:sp>
      <p:sp>
        <p:nvSpPr>
          <p:cNvPr id="5" name="Footer Placeholder 4"/>
          <p:cNvSpPr>
            <a:spLocks noGrp="1"/>
          </p:cNvSpPr>
          <p:nvPr>
            <p:ph type="ftr" sz="quarter" idx="3"/>
          </p:nvPr>
        </p:nvSpPr>
        <p:spPr>
          <a:xfrm>
            <a:off x="2537897" y="7110675"/>
            <a:ext cx="5508812" cy="445825"/>
          </a:xfrm>
          <a:prstGeom prst="rect">
            <a:avLst/>
          </a:prstGeom>
        </p:spPr>
        <p:txBody>
          <a:bodyPr vert="horz" lIns="91440" tIns="45720" rIns="91440" bIns="45720" rtlCol="0" anchor="ctr"/>
          <a:lstStyle>
            <a:lvl1pPr algn="l">
              <a:defRPr sz="1102"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8308380" y="7110675"/>
            <a:ext cx="1400081" cy="445825"/>
          </a:xfrm>
          <a:prstGeom prst="rect">
            <a:avLst/>
          </a:prstGeom>
        </p:spPr>
        <p:txBody>
          <a:bodyPr vert="horz" lIns="91440" tIns="45720" rIns="91440" bIns="45720" rtlCol="0" anchor="ctr"/>
          <a:lstStyle>
            <a:lvl1pPr algn="r">
              <a:defRPr sz="1102" baseline="0">
                <a:solidFill>
                  <a:schemeClr val="tx2"/>
                </a:solidFill>
              </a:defRPr>
            </a:lvl1pPr>
          </a:lstStyle>
          <a:p>
            <a:pPr marL="38100">
              <a:lnSpc>
                <a:spcPts val="1650"/>
              </a:lnSpc>
            </a:pPr>
            <a:fld id="{81D60167-4931-47E6-BA6A-407CBD079E47}" type="slidenum">
              <a:rPr lang="fr-FR" smtClean="0"/>
              <a:t>‹N°›</a:t>
            </a:fld>
            <a:endParaRPr lang="fr-FR" dirty="0"/>
          </a:p>
        </p:txBody>
      </p:sp>
      <p:sp>
        <p:nvSpPr>
          <p:cNvPr id="9" name="Rectangle 8"/>
          <p:cNvSpPr/>
          <p:nvPr/>
        </p:nvSpPr>
        <p:spPr>
          <a:xfrm>
            <a:off x="419329" y="414"/>
            <a:ext cx="200501" cy="7556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419329" y="414"/>
            <a:ext cx="200501" cy="7556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013510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Lst>
  <p:txStyles>
    <p:titleStyle>
      <a:lvl1pPr algn="l" defTabSz="755683" rtl="0" eaLnBrk="1" latinLnBrk="0" hangingPunct="1">
        <a:lnSpc>
          <a:spcPct val="89000"/>
        </a:lnSpc>
        <a:spcBef>
          <a:spcPct val="0"/>
        </a:spcBef>
        <a:buNone/>
        <a:defRPr sz="4848" kern="1200" baseline="0">
          <a:solidFill>
            <a:schemeClr val="tx2"/>
          </a:solidFill>
          <a:latin typeface="+mj-lt"/>
          <a:ea typeface="+mj-ea"/>
          <a:cs typeface="+mj-cs"/>
        </a:defRPr>
      </a:lvl1pPr>
    </p:titleStyle>
    <p:bodyStyle>
      <a:lvl1pPr marL="423182" indent="-423182" algn="l" defTabSz="755683" rtl="0" eaLnBrk="1" latinLnBrk="0" hangingPunct="1">
        <a:lnSpc>
          <a:spcPct val="94000"/>
        </a:lnSpc>
        <a:spcBef>
          <a:spcPts val="1102"/>
        </a:spcBef>
        <a:spcAft>
          <a:spcPts val="220"/>
        </a:spcAft>
        <a:buFont typeface="Franklin Gothic Book" panose="020B0503020102020204" pitchFamily="34" charset="0"/>
        <a:buChar char="■"/>
        <a:defRPr sz="2204" kern="1200" baseline="0">
          <a:solidFill>
            <a:schemeClr val="tx2"/>
          </a:solidFill>
          <a:latin typeface="+mn-lt"/>
          <a:ea typeface="+mn-ea"/>
          <a:cs typeface="+mn-cs"/>
        </a:defRPr>
      </a:lvl1pPr>
      <a:lvl2pPr marL="1007577" indent="-423182" algn="l" defTabSz="755683" rtl="0" eaLnBrk="1" latinLnBrk="0" hangingPunct="1">
        <a:lnSpc>
          <a:spcPct val="94000"/>
        </a:lnSpc>
        <a:spcBef>
          <a:spcPts val="551"/>
        </a:spcBef>
        <a:spcAft>
          <a:spcPts val="220"/>
        </a:spcAft>
        <a:buFont typeface="Franklin Gothic Book" panose="020B0503020102020204" pitchFamily="34" charset="0"/>
        <a:buChar char="–"/>
        <a:defRPr sz="2204" i="1" kern="1200" baseline="0">
          <a:solidFill>
            <a:schemeClr val="tx2"/>
          </a:solidFill>
          <a:latin typeface="+mn-lt"/>
          <a:ea typeface="+mn-ea"/>
          <a:cs typeface="+mn-cs"/>
        </a:defRPr>
      </a:lvl2pPr>
      <a:lvl3pPr marL="1511366" indent="-423182" algn="l" defTabSz="755683" rtl="0" eaLnBrk="1" latinLnBrk="0" hangingPunct="1">
        <a:lnSpc>
          <a:spcPct val="94000"/>
        </a:lnSpc>
        <a:spcBef>
          <a:spcPts val="551"/>
        </a:spcBef>
        <a:spcAft>
          <a:spcPts val="220"/>
        </a:spcAft>
        <a:buFont typeface="Franklin Gothic Book" panose="020B0503020102020204" pitchFamily="34" charset="0"/>
        <a:buChar char="■"/>
        <a:defRPr sz="1983" kern="1200" baseline="0">
          <a:solidFill>
            <a:schemeClr val="tx2"/>
          </a:solidFill>
          <a:latin typeface="+mn-lt"/>
          <a:ea typeface="+mn-ea"/>
          <a:cs typeface="+mn-cs"/>
        </a:defRPr>
      </a:lvl3pPr>
      <a:lvl4pPr marL="2015155" indent="-423182" algn="l" defTabSz="755683" rtl="0" eaLnBrk="1" latinLnBrk="0" hangingPunct="1">
        <a:lnSpc>
          <a:spcPct val="94000"/>
        </a:lnSpc>
        <a:spcBef>
          <a:spcPts val="551"/>
        </a:spcBef>
        <a:spcAft>
          <a:spcPts val="220"/>
        </a:spcAft>
        <a:buFont typeface="Franklin Gothic Book" panose="020B0503020102020204" pitchFamily="34" charset="0"/>
        <a:buChar char="–"/>
        <a:defRPr sz="1983" i="1" kern="1200" baseline="0">
          <a:solidFill>
            <a:schemeClr val="tx2"/>
          </a:solidFill>
          <a:latin typeface="+mn-lt"/>
          <a:ea typeface="+mn-ea"/>
          <a:cs typeface="+mn-cs"/>
        </a:defRPr>
      </a:lvl4pPr>
      <a:lvl5pPr marL="2518943" indent="-423182" algn="l" defTabSz="755683" rtl="0" eaLnBrk="1" latinLnBrk="0" hangingPunct="1">
        <a:lnSpc>
          <a:spcPct val="94000"/>
        </a:lnSpc>
        <a:spcBef>
          <a:spcPts val="551"/>
        </a:spcBef>
        <a:spcAft>
          <a:spcPts val="220"/>
        </a:spcAft>
        <a:buFont typeface="Franklin Gothic Book" panose="020B0503020102020204" pitchFamily="34" charset="0"/>
        <a:buChar char="■"/>
        <a:defRPr sz="1763" kern="1200" baseline="0">
          <a:solidFill>
            <a:schemeClr val="tx2"/>
          </a:solidFill>
          <a:latin typeface="+mn-lt"/>
          <a:ea typeface="+mn-ea"/>
          <a:cs typeface="+mn-cs"/>
        </a:defRPr>
      </a:lvl5pPr>
      <a:lvl6pPr marL="3022732" indent="-423182" algn="l" defTabSz="755683" rtl="0" eaLnBrk="1" latinLnBrk="0" hangingPunct="1">
        <a:lnSpc>
          <a:spcPct val="94000"/>
        </a:lnSpc>
        <a:spcBef>
          <a:spcPts val="551"/>
        </a:spcBef>
        <a:spcAft>
          <a:spcPts val="220"/>
        </a:spcAft>
        <a:buFont typeface="Franklin Gothic Book" panose="020B0503020102020204" pitchFamily="34" charset="0"/>
        <a:buChar char="–"/>
        <a:defRPr sz="1763" i="1" kern="1200" baseline="0">
          <a:solidFill>
            <a:schemeClr val="tx2"/>
          </a:solidFill>
          <a:latin typeface="+mn-lt"/>
          <a:ea typeface="+mn-ea"/>
          <a:cs typeface="+mn-cs"/>
        </a:defRPr>
      </a:lvl6pPr>
      <a:lvl7pPr marL="3526521" indent="-423182" algn="l" defTabSz="755683" rtl="0" eaLnBrk="1" latinLnBrk="0" hangingPunct="1">
        <a:lnSpc>
          <a:spcPct val="94000"/>
        </a:lnSpc>
        <a:spcBef>
          <a:spcPts val="551"/>
        </a:spcBef>
        <a:spcAft>
          <a:spcPts val="220"/>
        </a:spcAft>
        <a:buFont typeface="Franklin Gothic Book" panose="020B0503020102020204" pitchFamily="34" charset="0"/>
        <a:buChar char="■"/>
        <a:defRPr sz="1543" kern="1200" baseline="0">
          <a:solidFill>
            <a:schemeClr val="tx2"/>
          </a:solidFill>
          <a:latin typeface="+mn-lt"/>
          <a:ea typeface="+mn-ea"/>
          <a:cs typeface="+mn-cs"/>
        </a:defRPr>
      </a:lvl7pPr>
      <a:lvl8pPr marL="4030309" indent="-423182" algn="l" defTabSz="755683" rtl="0" eaLnBrk="1" latinLnBrk="0" hangingPunct="1">
        <a:lnSpc>
          <a:spcPct val="94000"/>
        </a:lnSpc>
        <a:spcBef>
          <a:spcPts val="551"/>
        </a:spcBef>
        <a:spcAft>
          <a:spcPts val="220"/>
        </a:spcAft>
        <a:buFont typeface="Franklin Gothic Book" panose="020B0503020102020204" pitchFamily="34" charset="0"/>
        <a:buChar char="–"/>
        <a:defRPr sz="1543" i="1" kern="1200" baseline="0">
          <a:solidFill>
            <a:schemeClr val="tx2"/>
          </a:solidFill>
          <a:latin typeface="+mn-lt"/>
          <a:ea typeface="+mn-ea"/>
          <a:cs typeface="+mn-cs"/>
        </a:defRPr>
      </a:lvl8pPr>
      <a:lvl9pPr marL="4534098" indent="-423182" algn="l" defTabSz="755683" rtl="0" eaLnBrk="1" latinLnBrk="0" hangingPunct="1">
        <a:lnSpc>
          <a:spcPct val="94000"/>
        </a:lnSpc>
        <a:spcBef>
          <a:spcPts val="551"/>
        </a:spcBef>
        <a:spcAft>
          <a:spcPts val="220"/>
        </a:spcAft>
        <a:buFont typeface="Franklin Gothic Book" panose="020B0503020102020204" pitchFamily="34" charset="0"/>
        <a:buChar char="■"/>
        <a:defRPr sz="1543" kern="1200" baseline="0">
          <a:solidFill>
            <a:schemeClr val="tx2"/>
          </a:solidFill>
          <a:latin typeface="+mn-lt"/>
          <a:ea typeface="+mn-ea"/>
          <a:cs typeface="+mn-cs"/>
        </a:defRPr>
      </a:lvl9pPr>
    </p:bodyStyle>
    <p:otherStyle>
      <a:defPPr>
        <a:defRPr lang="en-US"/>
      </a:defPPr>
      <a:lvl1pPr marL="0" algn="l" defTabSz="755683" rtl="0" eaLnBrk="1" latinLnBrk="0" hangingPunct="1">
        <a:defRPr sz="1488" kern="1200">
          <a:solidFill>
            <a:schemeClr val="tx1"/>
          </a:solidFill>
          <a:latin typeface="+mn-lt"/>
          <a:ea typeface="+mn-ea"/>
          <a:cs typeface="+mn-cs"/>
        </a:defRPr>
      </a:lvl1pPr>
      <a:lvl2pPr marL="377842" algn="l" defTabSz="755683" rtl="0" eaLnBrk="1" latinLnBrk="0" hangingPunct="1">
        <a:defRPr sz="1488" kern="1200">
          <a:solidFill>
            <a:schemeClr val="tx1"/>
          </a:solidFill>
          <a:latin typeface="+mn-lt"/>
          <a:ea typeface="+mn-ea"/>
          <a:cs typeface="+mn-cs"/>
        </a:defRPr>
      </a:lvl2pPr>
      <a:lvl3pPr marL="755683" algn="l" defTabSz="755683" rtl="0" eaLnBrk="1" latinLnBrk="0" hangingPunct="1">
        <a:defRPr sz="1488" kern="1200">
          <a:solidFill>
            <a:schemeClr val="tx1"/>
          </a:solidFill>
          <a:latin typeface="+mn-lt"/>
          <a:ea typeface="+mn-ea"/>
          <a:cs typeface="+mn-cs"/>
        </a:defRPr>
      </a:lvl3pPr>
      <a:lvl4pPr marL="1133525" algn="l" defTabSz="755683" rtl="0" eaLnBrk="1" latinLnBrk="0" hangingPunct="1">
        <a:defRPr sz="1488" kern="1200">
          <a:solidFill>
            <a:schemeClr val="tx1"/>
          </a:solidFill>
          <a:latin typeface="+mn-lt"/>
          <a:ea typeface="+mn-ea"/>
          <a:cs typeface="+mn-cs"/>
        </a:defRPr>
      </a:lvl4pPr>
      <a:lvl5pPr marL="1511366" algn="l" defTabSz="755683" rtl="0" eaLnBrk="1" latinLnBrk="0" hangingPunct="1">
        <a:defRPr sz="1488" kern="1200">
          <a:solidFill>
            <a:schemeClr val="tx1"/>
          </a:solidFill>
          <a:latin typeface="+mn-lt"/>
          <a:ea typeface="+mn-ea"/>
          <a:cs typeface="+mn-cs"/>
        </a:defRPr>
      </a:lvl5pPr>
      <a:lvl6pPr marL="1889208" algn="l" defTabSz="755683" rtl="0" eaLnBrk="1" latinLnBrk="0" hangingPunct="1">
        <a:defRPr sz="1488" kern="1200">
          <a:solidFill>
            <a:schemeClr val="tx1"/>
          </a:solidFill>
          <a:latin typeface="+mn-lt"/>
          <a:ea typeface="+mn-ea"/>
          <a:cs typeface="+mn-cs"/>
        </a:defRPr>
      </a:lvl6pPr>
      <a:lvl7pPr marL="2267049" algn="l" defTabSz="755683" rtl="0" eaLnBrk="1" latinLnBrk="0" hangingPunct="1">
        <a:defRPr sz="1488" kern="1200">
          <a:solidFill>
            <a:schemeClr val="tx1"/>
          </a:solidFill>
          <a:latin typeface="+mn-lt"/>
          <a:ea typeface="+mn-ea"/>
          <a:cs typeface="+mn-cs"/>
        </a:defRPr>
      </a:lvl7pPr>
      <a:lvl8pPr marL="2644891" algn="l" defTabSz="755683" rtl="0" eaLnBrk="1" latinLnBrk="0" hangingPunct="1">
        <a:defRPr sz="1488" kern="1200">
          <a:solidFill>
            <a:schemeClr val="tx1"/>
          </a:solidFill>
          <a:latin typeface="+mn-lt"/>
          <a:ea typeface="+mn-ea"/>
          <a:cs typeface="+mn-cs"/>
        </a:defRPr>
      </a:lvl8pPr>
      <a:lvl9pPr marL="3022732" algn="l" defTabSz="755683"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 Id="rId5" Type="http://schemas.openxmlformats.org/officeDocument/2006/relationships/image" Target="../media/image10.jp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yoopeedoo.org/"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re 26">
            <a:extLst>
              <a:ext uri="{FF2B5EF4-FFF2-40B4-BE49-F238E27FC236}">
                <a16:creationId xmlns:a16="http://schemas.microsoft.com/office/drawing/2014/main" id="{B6909F07-4D40-43AA-A881-55AF69BE45B3}"/>
              </a:ext>
            </a:extLst>
          </p:cNvPr>
          <p:cNvSpPr>
            <a:spLocks noGrp="1"/>
          </p:cNvSpPr>
          <p:nvPr>
            <p:ph type="ctrTitle"/>
          </p:nvPr>
        </p:nvSpPr>
        <p:spPr>
          <a:xfrm>
            <a:off x="1679952" y="2711450"/>
            <a:ext cx="7333495" cy="2311934"/>
          </a:xfrm>
        </p:spPr>
        <p:txBody>
          <a:bodyPr/>
          <a:lstStyle/>
          <a:p>
            <a:r>
              <a:rPr lang="fr-FR" sz="5400" b="1" spc="-165" dirty="0">
                <a:latin typeface="Arial"/>
                <a:cs typeface="Arial"/>
              </a:rPr>
              <a:t>Représentation </a:t>
            </a:r>
            <a:r>
              <a:rPr lang="fr-FR" sz="5400" b="1" spc="-229" dirty="0">
                <a:latin typeface="Arial"/>
                <a:cs typeface="Arial"/>
              </a:rPr>
              <a:t>des</a:t>
            </a:r>
            <a:r>
              <a:rPr lang="fr-FR" sz="5400" b="1" spc="-110" dirty="0">
                <a:latin typeface="Arial"/>
                <a:cs typeface="Arial"/>
              </a:rPr>
              <a:t> </a:t>
            </a:r>
            <a:r>
              <a:rPr lang="fr-FR" sz="5400" b="1" spc="-220" dirty="0">
                <a:latin typeface="Arial"/>
                <a:cs typeface="Arial"/>
              </a:rPr>
              <a:t>exigences</a:t>
            </a:r>
            <a:br>
              <a:rPr lang="fr-FR" dirty="0"/>
            </a:br>
            <a:endParaRPr lang="fr-FR" dirty="0"/>
          </a:p>
        </p:txBody>
      </p:sp>
      <p:sp>
        <p:nvSpPr>
          <p:cNvPr id="24" name="object 24"/>
          <p:cNvSpPr txBox="1"/>
          <p:nvPr/>
        </p:nvSpPr>
        <p:spPr>
          <a:xfrm>
            <a:off x="9461889" y="6621269"/>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1</a:t>
            </a:r>
            <a:endParaRPr sz="1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754380">
              <a:lnSpc>
                <a:spcPct val="100000"/>
              </a:lnSpc>
              <a:spcBef>
                <a:spcPts val="100"/>
              </a:spcBef>
            </a:pPr>
            <a:r>
              <a:rPr spc="-5" dirty="0"/>
              <a:t>Classification des</a:t>
            </a:r>
            <a:r>
              <a:rPr spc="-25" dirty="0"/>
              <a:t> </a:t>
            </a:r>
            <a:r>
              <a:rPr spc="-5" dirty="0"/>
              <a:t>exigences</a:t>
            </a:r>
          </a:p>
          <a:p>
            <a:pPr marL="754380">
              <a:lnSpc>
                <a:spcPct val="100000"/>
              </a:lnSpc>
              <a:spcBef>
                <a:spcPts val="15"/>
              </a:spcBef>
            </a:pPr>
            <a:r>
              <a:rPr sz="1400" dirty="0">
                <a:solidFill>
                  <a:srgbClr val="BFBFBF"/>
                </a:solidFill>
              </a:rPr>
              <a:t>"Ce qui se conçoit bien s'énonce clairement et </a:t>
            </a:r>
            <a:r>
              <a:rPr sz="1400" spc="5" dirty="0">
                <a:solidFill>
                  <a:srgbClr val="BFBFBF"/>
                </a:solidFill>
              </a:rPr>
              <a:t>les </a:t>
            </a:r>
            <a:r>
              <a:rPr sz="1400" dirty="0">
                <a:solidFill>
                  <a:srgbClr val="BFBFBF"/>
                </a:solidFill>
              </a:rPr>
              <a:t>mots pour </a:t>
            </a:r>
            <a:r>
              <a:rPr sz="1400" spc="5" dirty="0">
                <a:solidFill>
                  <a:srgbClr val="BFBFBF"/>
                </a:solidFill>
              </a:rPr>
              <a:t>le </a:t>
            </a:r>
            <a:r>
              <a:rPr sz="1400" dirty="0">
                <a:solidFill>
                  <a:srgbClr val="BFBFBF"/>
                </a:solidFill>
              </a:rPr>
              <a:t>dire arrivent</a:t>
            </a:r>
            <a:r>
              <a:rPr sz="1400" spc="-280" dirty="0">
                <a:solidFill>
                  <a:srgbClr val="BFBFBF"/>
                </a:solidFill>
              </a:rPr>
              <a:t> </a:t>
            </a:r>
            <a:r>
              <a:rPr sz="1400" dirty="0">
                <a:solidFill>
                  <a:srgbClr val="BFBFBF"/>
                </a:solidFill>
              </a:rPr>
              <a:t>aisément"</a:t>
            </a:r>
            <a:endParaRPr sz="1400" dirty="0"/>
          </a:p>
        </p:txBody>
      </p:sp>
      <p:sp>
        <p:nvSpPr>
          <p:cNvPr id="7" name="Espace réservé du contenu 6">
            <a:extLst>
              <a:ext uri="{FF2B5EF4-FFF2-40B4-BE49-F238E27FC236}">
                <a16:creationId xmlns:a16="http://schemas.microsoft.com/office/drawing/2014/main" id="{3F474E79-B691-4546-9937-439ED738AD20}"/>
              </a:ext>
            </a:extLst>
          </p:cNvPr>
          <p:cNvSpPr>
            <a:spLocks noGrp="1"/>
          </p:cNvSpPr>
          <p:nvPr>
            <p:ph idx="1"/>
          </p:nvPr>
        </p:nvSpPr>
        <p:spPr/>
        <p:txBody>
          <a:bodyPr/>
          <a:lstStyle/>
          <a:p>
            <a:pPr marL="355600" indent="-342900">
              <a:lnSpc>
                <a:spcPct val="100000"/>
              </a:lnSpc>
              <a:spcBef>
                <a:spcPts val="580"/>
              </a:spcBef>
              <a:buClr>
                <a:srgbClr val="C00000"/>
              </a:buClr>
              <a:buFont typeface="Courier New"/>
              <a:buChar char="o"/>
              <a:tabLst>
                <a:tab pos="355600" algn="l"/>
              </a:tabLst>
            </a:pPr>
            <a:r>
              <a:rPr lang="fr-FR" sz="2000" spc="-85" dirty="0">
                <a:latin typeface="Arial"/>
                <a:cs typeface="Arial"/>
              </a:rPr>
              <a:t>Classification</a:t>
            </a:r>
            <a:r>
              <a:rPr lang="fr-FR" sz="2000" spc="-90" dirty="0">
                <a:latin typeface="Arial"/>
                <a:cs typeface="Arial"/>
              </a:rPr>
              <a:t> </a:t>
            </a:r>
            <a:r>
              <a:rPr lang="fr-FR" sz="2000" spc="-80" dirty="0">
                <a:latin typeface="Arial"/>
                <a:cs typeface="Arial"/>
              </a:rPr>
              <a:t>générale:</a:t>
            </a:r>
            <a:endParaRPr lang="fr-FR" sz="2000" dirty="0">
              <a:latin typeface="Arial"/>
              <a:cs typeface="Arial"/>
            </a:endParaRPr>
          </a:p>
          <a:p>
            <a:pPr marL="756285" lvl="1" indent="-287655">
              <a:lnSpc>
                <a:spcPct val="100000"/>
              </a:lnSpc>
              <a:spcBef>
                <a:spcPts val="480"/>
              </a:spcBef>
              <a:buClr>
                <a:srgbClr val="C00000"/>
              </a:buClr>
              <a:buChar char="•"/>
              <a:tabLst>
                <a:tab pos="756285" algn="l"/>
                <a:tab pos="756920" algn="l"/>
              </a:tabLst>
            </a:pPr>
            <a:r>
              <a:rPr lang="fr-FR" sz="2000" spc="-65" dirty="0">
                <a:latin typeface="Arial"/>
                <a:cs typeface="Arial"/>
              </a:rPr>
              <a:t>Fonctionnelle </a:t>
            </a:r>
            <a:r>
              <a:rPr lang="fr-FR" sz="2000" spc="-60" dirty="0">
                <a:latin typeface="Arial"/>
                <a:cs typeface="Arial"/>
              </a:rPr>
              <a:t>(ou</a:t>
            </a:r>
            <a:r>
              <a:rPr lang="fr-FR" sz="2000" spc="-215" dirty="0">
                <a:latin typeface="Arial"/>
                <a:cs typeface="Arial"/>
              </a:rPr>
              <a:t> </a:t>
            </a:r>
            <a:r>
              <a:rPr lang="fr-FR" sz="2000" spc="-55" dirty="0">
                <a:latin typeface="Arial"/>
                <a:cs typeface="Arial"/>
              </a:rPr>
              <a:t>comportementale)</a:t>
            </a:r>
            <a:endParaRPr lang="fr-FR" sz="2000" dirty="0">
              <a:latin typeface="Arial"/>
              <a:cs typeface="Arial"/>
            </a:endParaRPr>
          </a:p>
          <a:p>
            <a:pPr marL="756285" lvl="1" indent="-287655">
              <a:lnSpc>
                <a:spcPct val="100000"/>
              </a:lnSpc>
              <a:spcBef>
                <a:spcPts val="480"/>
              </a:spcBef>
              <a:buClr>
                <a:srgbClr val="C00000"/>
              </a:buClr>
              <a:buChar char="•"/>
              <a:tabLst>
                <a:tab pos="756285" algn="l"/>
                <a:tab pos="756920" algn="l"/>
              </a:tabLst>
            </a:pPr>
            <a:r>
              <a:rPr lang="fr-FR" sz="2000" spc="-50" dirty="0">
                <a:latin typeface="Arial"/>
                <a:cs typeface="Arial"/>
              </a:rPr>
              <a:t>Non-fonctionnelle </a:t>
            </a:r>
            <a:r>
              <a:rPr lang="fr-FR" sz="2000" spc="10" dirty="0">
                <a:latin typeface="Arial"/>
                <a:cs typeface="Arial"/>
              </a:rPr>
              <a:t>(tout </a:t>
            </a:r>
            <a:r>
              <a:rPr lang="fr-FR" sz="2000" spc="-40" dirty="0">
                <a:latin typeface="Arial"/>
                <a:cs typeface="Arial"/>
              </a:rPr>
              <a:t>autre</a:t>
            </a:r>
            <a:r>
              <a:rPr lang="fr-FR" sz="2000" spc="-335" dirty="0">
                <a:latin typeface="Arial"/>
                <a:cs typeface="Arial"/>
              </a:rPr>
              <a:t> </a:t>
            </a:r>
            <a:r>
              <a:rPr lang="fr-FR" sz="2000" spc="-114" dirty="0">
                <a:latin typeface="Arial"/>
                <a:cs typeface="Arial"/>
              </a:rPr>
              <a:t>chose)</a:t>
            </a:r>
            <a:endParaRPr lang="fr-FR" sz="2000" dirty="0">
              <a:latin typeface="Arial"/>
              <a:cs typeface="Arial"/>
            </a:endParaRPr>
          </a:p>
          <a:p>
            <a:pPr marL="1155700" lvl="2" indent="-229235">
              <a:lnSpc>
                <a:spcPct val="100000"/>
              </a:lnSpc>
              <a:spcBef>
                <a:spcPts val="439"/>
              </a:spcBef>
              <a:buClr>
                <a:srgbClr val="C00000"/>
              </a:buClr>
              <a:buFont typeface="Wingdings"/>
              <a:buChar char=""/>
              <a:tabLst>
                <a:tab pos="1155700" algn="l"/>
              </a:tabLst>
            </a:pPr>
            <a:r>
              <a:rPr lang="fr-FR" sz="1800" spc="-130" dirty="0">
                <a:latin typeface="Arial"/>
                <a:cs typeface="Arial"/>
              </a:rPr>
              <a:t>Du</a:t>
            </a:r>
            <a:r>
              <a:rPr lang="fr-FR" sz="1800" spc="-100" dirty="0">
                <a:latin typeface="Arial"/>
                <a:cs typeface="Arial"/>
              </a:rPr>
              <a:t> </a:t>
            </a:r>
            <a:r>
              <a:rPr lang="fr-FR" sz="1800" spc="-70" dirty="0">
                <a:latin typeface="Arial"/>
                <a:cs typeface="Arial"/>
              </a:rPr>
              <a:t>domaine</a:t>
            </a:r>
            <a:endParaRPr lang="fr-FR" sz="1800" dirty="0">
              <a:latin typeface="Arial"/>
              <a:cs typeface="Arial"/>
            </a:endParaRPr>
          </a:p>
          <a:p>
            <a:pPr marL="1155700" lvl="2" indent="-229235">
              <a:lnSpc>
                <a:spcPct val="100000"/>
              </a:lnSpc>
              <a:spcBef>
                <a:spcPts val="430"/>
              </a:spcBef>
              <a:buClr>
                <a:srgbClr val="C00000"/>
              </a:buClr>
              <a:buFont typeface="Wingdings"/>
              <a:buChar char=""/>
              <a:tabLst>
                <a:tab pos="1155700" algn="l"/>
              </a:tabLst>
            </a:pPr>
            <a:r>
              <a:rPr lang="fr-FR" sz="1800" spc="-165" dirty="0">
                <a:latin typeface="Arial"/>
                <a:cs typeface="Arial"/>
              </a:rPr>
              <a:t>Des</a:t>
            </a:r>
            <a:r>
              <a:rPr lang="fr-FR" sz="1800" spc="-110" dirty="0">
                <a:latin typeface="Arial"/>
                <a:cs typeface="Arial"/>
              </a:rPr>
              <a:t> </a:t>
            </a:r>
            <a:r>
              <a:rPr lang="fr-FR" sz="1800" spc="-45" dirty="0">
                <a:latin typeface="Arial"/>
                <a:cs typeface="Arial"/>
              </a:rPr>
              <a:t>utilisateurs</a:t>
            </a:r>
            <a:endParaRPr lang="fr-FR" sz="1800" dirty="0">
              <a:latin typeface="Arial"/>
              <a:cs typeface="Arial"/>
            </a:endParaRPr>
          </a:p>
          <a:p>
            <a:pPr marL="1155700" lvl="2" indent="-229235">
              <a:lnSpc>
                <a:spcPct val="100000"/>
              </a:lnSpc>
              <a:spcBef>
                <a:spcPts val="430"/>
              </a:spcBef>
              <a:buClr>
                <a:srgbClr val="C00000"/>
              </a:buClr>
              <a:buFont typeface="Wingdings"/>
              <a:buChar char=""/>
              <a:tabLst>
                <a:tab pos="1155700" algn="l"/>
              </a:tabLst>
            </a:pPr>
            <a:r>
              <a:rPr lang="fr-FR" sz="1800" spc="-70" dirty="0">
                <a:latin typeface="Arial"/>
                <a:cs typeface="Arial"/>
              </a:rPr>
              <a:t>Contraintes </a:t>
            </a:r>
            <a:r>
              <a:rPr lang="fr-FR" sz="1800" spc="-85" dirty="0">
                <a:latin typeface="Arial"/>
                <a:cs typeface="Arial"/>
              </a:rPr>
              <a:t>de</a:t>
            </a:r>
            <a:r>
              <a:rPr lang="fr-FR" sz="1800" spc="-114" dirty="0">
                <a:latin typeface="Arial"/>
                <a:cs typeface="Arial"/>
              </a:rPr>
              <a:t> </a:t>
            </a:r>
            <a:r>
              <a:rPr lang="fr-FR" sz="1800" spc="-95" dirty="0">
                <a:latin typeface="Arial"/>
                <a:cs typeface="Arial"/>
              </a:rPr>
              <a:t>design</a:t>
            </a:r>
            <a:endParaRPr lang="fr-FR" sz="1800" dirty="0">
              <a:latin typeface="Arial"/>
              <a:cs typeface="Arial"/>
            </a:endParaRPr>
          </a:p>
          <a:p>
            <a:pPr marL="1155700" lvl="2" indent="-229235">
              <a:lnSpc>
                <a:spcPct val="100000"/>
              </a:lnSpc>
              <a:spcBef>
                <a:spcPts val="434"/>
              </a:spcBef>
              <a:buClr>
                <a:srgbClr val="C00000"/>
              </a:buClr>
              <a:buFont typeface="Wingdings"/>
              <a:buChar char=""/>
              <a:tabLst>
                <a:tab pos="1155700" algn="l"/>
              </a:tabLst>
            </a:pPr>
            <a:r>
              <a:rPr lang="fr-FR" sz="1800" spc="-60" dirty="0">
                <a:latin typeface="Arial"/>
                <a:cs typeface="Arial"/>
              </a:rPr>
              <a:t>Plateforme</a:t>
            </a:r>
            <a:endParaRPr lang="fr-FR" sz="1800" dirty="0">
              <a:latin typeface="Arial"/>
              <a:cs typeface="Arial"/>
            </a:endParaRPr>
          </a:p>
          <a:p>
            <a:pPr marL="1155700" lvl="2" indent="-229235">
              <a:lnSpc>
                <a:spcPct val="100000"/>
              </a:lnSpc>
              <a:spcBef>
                <a:spcPts val="430"/>
              </a:spcBef>
              <a:buClr>
                <a:srgbClr val="C00000"/>
              </a:buClr>
              <a:buFont typeface="Wingdings"/>
              <a:buChar char=""/>
              <a:tabLst>
                <a:tab pos="1155700" algn="l"/>
              </a:tabLst>
            </a:pPr>
            <a:r>
              <a:rPr lang="fr-FR" sz="1800" spc="-90" dirty="0">
                <a:latin typeface="Arial"/>
                <a:cs typeface="Arial"/>
              </a:rPr>
              <a:t>Normes</a:t>
            </a:r>
            <a:endParaRPr lang="fr-FR" sz="1800" dirty="0">
              <a:latin typeface="Arial"/>
              <a:cs typeface="Arial"/>
            </a:endParaRPr>
          </a:p>
          <a:p>
            <a:pPr marL="1155700" lvl="2" indent="-229235">
              <a:lnSpc>
                <a:spcPct val="100000"/>
              </a:lnSpc>
              <a:spcBef>
                <a:spcPts val="434"/>
              </a:spcBef>
              <a:buClr>
                <a:srgbClr val="C00000"/>
              </a:buClr>
              <a:buFont typeface="Wingdings"/>
              <a:buChar char=""/>
              <a:tabLst>
                <a:tab pos="1155700" algn="l"/>
              </a:tabLst>
            </a:pPr>
            <a:r>
              <a:rPr lang="fr-FR" sz="1800" spc="-560" dirty="0">
                <a:latin typeface="Arial"/>
                <a:cs typeface="Arial"/>
              </a:rPr>
              <a:t>…</a:t>
            </a:r>
            <a:endParaRPr lang="fr-FR" sz="1800" dirty="0">
              <a:latin typeface="Arial"/>
              <a:cs typeface="Arial"/>
            </a:endParaRPr>
          </a:p>
          <a:p>
            <a:pPr marL="355600" indent="-342900">
              <a:lnSpc>
                <a:spcPct val="100000"/>
              </a:lnSpc>
              <a:spcBef>
                <a:spcPts val="470"/>
              </a:spcBef>
              <a:buClr>
                <a:srgbClr val="C00000"/>
              </a:buClr>
              <a:buFont typeface="Courier New"/>
              <a:buChar char="o"/>
              <a:tabLst>
                <a:tab pos="355600" algn="l"/>
              </a:tabLst>
            </a:pPr>
            <a:r>
              <a:rPr lang="fr-FR" sz="2000" spc="-80" dirty="0">
                <a:latin typeface="Arial"/>
                <a:cs typeface="Arial"/>
              </a:rPr>
              <a:t>Catégorisation </a:t>
            </a:r>
            <a:r>
              <a:rPr lang="fr-FR" sz="2000" spc="-60" dirty="0">
                <a:latin typeface="Arial"/>
                <a:cs typeface="Arial"/>
              </a:rPr>
              <a:t>par l’approche</a:t>
            </a:r>
            <a:r>
              <a:rPr lang="fr-FR" sz="2000" spc="-215" dirty="0">
                <a:latin typeface="Arial"/>
                <a:cs typeface="Arial"/>
              </a:rPr>
              <a:t> </a:t>
            </a:r>
            <a:r>
              <a:rPr lang="fr-FR" sz="2000" spc="-285" dirty="0">
                <a:latin typeface="Arial"/>
                <a:cs typeface="Arial"/>
              </a:rPr>
              <a:t>FURPS+</a:t>
            </a:r>
            <a:endParaRPr lang="fr-FR" sz="2000" dirty="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Approche de classification des exigences:</a:t>
            </a:r>
            <a:r>
              <a:rPr spc="-100" dirty="0"/>
              <a:t> </a:t>
            </a:r>
            <a:r>
              <a:rPr dirty="0"/>
              <a:t>FURPS+</a:t>
            </a:r>
          </a:p>
        </p:txBody>
      </p:sp>
      <p:sp>
        <p:nvSpPr>
          <p:cNvPr id="7" name="Espace réservé du contenu 6">
            <a:extLst>
              <a:ext uri="{FF2B5EF4-FFF2-40B4-BE49-F238E27FC236}">
                <a16:creationId xmlns:a16="http://schemas.microsoft.com/office/drawing/2014/main" id="{87C3885B-A18D-444C-9FCF-0AC65F449271}"/>
              </a:ext>
            </a:extLst>
          </p:cNvPr>
          <p:cNvSpPr>
            <a:spLocks noGrp="1"/>
          </p:cNvSpPr>
          <p:nvPr>
            <p:ph idx="1"/>
          </p:nvPr>
        </p:nvSpPr>
        <p:spPr>
          <a:xfrm>
            <a:off x="1203007" y="2518832"/>
            <a:ext cx="8421053" cy="4764617"/>
          </a:xfrm>
        </p:spPr>
        <p:txBody>
          <a:bodyPr>
            <a:normAutofit fontScale="92500" lnSpcReduction="20000"/>
          </a:bodyPr>
          <a:lstStyle/>
          <a:p>
            <a:pPr marL="355600" indent="-342900" algn="just">
              <a:lnSpc>
                <a:spcPct val="100000"/>
              </a:lnSpc>
              <a:spcBef>
                <a:spcPts val="580"/>
              </a:spcBef>
              <a:spcAft>
                <a:spcPts val="600"/>
              </a:spcAft>
              <a:buClr>
                <a:srgbClr val="C00000"/>
              </a:buClr>
              <a:buFont typeface="Courier New"/>
              <a:buChar char="o"/>
              <a:tabLst>
                <a:tab pos="355600" algn="l"/>
              </a:tabLst>
            </a:pPr>
            <a:r>
              <a:rPr lang="fr-FR" sz="2000" dirty="0">
                <a:latin typeface="Arial"/>
                <a:cs typeface="Arial"/>
              </a:rPr>
              <a:t>Fonctionnalité </a:t>
            </a:r>
            <a:r>
              <a:rPr lang="fr-FR" sz="1400" dirty="0">
                <a:latin typeface="Arial"/>
                <a:cs typeface="Arial"/>
              </a:rPr>
              <a:t>(</a:t>
            </a:r>
            <a:r>
              <a:rPr lang="fr-FR" sz="2000" dirty="0" err="1">
                <a:latin typeface="Arial"/>
                <a:cs typeface="Arial"/>
              </a:rPr>
              <a:t>Functionality</a:t>
            </a:r>
            <a:r>
              <a:rPr lang="fr-FR" sz="2000" dirty="0">
                <a:latin typeface="Arial"/>
                <a:cs typeface="Arial"/>
              </a:rPr>
              <a:t>): fonctions, capacités et sécurité.</a:t>
            </a:r>
          </a:p>
          <a:p>
            <a:pPr marL="354965" marR="5715" indent="-342900" algn="just">
              <a:lnSpc>
                <a:spcPct val="100000"/>
              </a:lnSpc>
              <a:spcBef>
                <a:spcPts val="480"/>
              </a:spcBef>
              <a:spcAft>
                <a:spcPts val="600"/>
              </a:spcAft>
              <a:buClr>
                <a:srgbClr val="C00000"/>
              </a:buClr>
              <a:buFont typeface="Courier New"/>
              <a:buChar char="o"/>
              <a:tabLst>
                <a:tab pos="355600" algn="l"/>
                <a:tab pos="1494790" algn="l"/>
                <a:tab pos="1851660" algn="l"/>
                <a:tab pos="3234690" algn="l"/>
                <a:tab pos="4585970" algn="l"/>
                <a:tab pos="5662295" algn="l"/>
                <a:tab pos="6844665" algn="l"/>
              </a:tabLst>
            </a:pPr>
            <a:r>
              <a:rPr lang="fr-FR" sz="2000" dirty="0">
                <a:latin typeface="Arial"/>
                <a:cs typeface="Arial"/>
              </a:rPr>
              <a:t>Aptitude</a:t>
            </a:r>
            <a:r>
              <a:rPr lang="fr-FR" sz="2000" dirty="0">
                <a:latin typeface="Times New Roman"/>
                <a:cs typeface="Times New Roman"/>
              </a:rPr>
              <a:t>	</a:t>
            </a:r>
            <a:r>
              <a:rPr lang="fr-FR" sz="2000" dirty="0">
                <a:latin typeface="Arial"/>
                <a:cs typeface="Arial"/>
              </a:rPr>
              <a:t>à</a:t>
            </a:r>
            <a:r>
              <a:rPr lang="fr-FR" sz="2000" dirty="0">
                <a:latin typeface="Times New Roman"/>
                <a:cs typeface="Times New Roman"/>
              </a:rPr>
              <a:t>	</a:t>
            </a:r>
            <a:r>
              <a:rPr lang="fr-FR" sz="2000" dirty="0">
                <a:latin typeface="Arial"/>
                <a:cs typeface="Arial"/>
              </a:rPr>
              <a:t>l’utilisation</a:t>
            </a:r>
            <a:r>
              <a:rPr lang="fr-FR" sz="2000" dirty="0">
                <a:latin typeface="Times New Roman"/>
                <a:cs typeface="Times New Roman"/>
              </a:rPr>
              <a:t>	</a:t>
            </a:r>
            <a:r>
              <a:rPr lang="fr-FR" sz="2000" dirty="0">
                <a:latin typeface="Arial"/>
                <a:cs typeface="Arial"/>
              </a:rPr>
              <a:t>(</a:t>
            </a:r>
            <a:r>
              <a:rPr lang="fr-FR" sz="2000" dirty="0" err="1">
                <a:latin typeface="Arial"/>
                <a:cs typeface="Arial"/>
              </a:rPr>
              <a:t>Usability</a:t>
            </a:r>
            <a:r>
              <a:rPr lang="fr-FR" sz="2000" dirty="0">
                <a:latin typeface="Arial"/>
                <a:cs typeface="Arial"/>
              </a:rPr>
              <a:t>):</a:t>
            </a:r>
            <a:r>
              <a:rPr lang="fr-FR" sz="2000" dirty="0">
                <a:latin typeface="Times New Roman"/>
                <a:cs typeface="Times New Roman"/>
              </a:rPr>
              <a:t>	</a:t>
            </a:r>
            <a:r>
              <a:rPr lang="fr-FR" sz="2000" dirty="0">
                <a:latin typeface="Arial"/>
                <a:cs typeface="Arial"/>
              </a:rPr>
              <a:t>facteurs</a:t>
            </a:r>
            <a:r>
              <a:rPr lang="fr-FR" sz="2000" dirty="0">
                <a:latin typeface="Times New Roman"/>
                <a:cs typeface="Times New Roman"/>
              </a:rPr>
              <a:t>	</a:t>
            </a:r>
            <a:r>
              <a:rPr lang="fr-FR" sz="2000" dirty="0">
                <a:latin typeface="Arial"/>
                <a:cs typeface="Arial"/>
              </a:rPr>
              <a:t>humains,</a:t>
            </a:r>
            <a:r>
              <a:rPr lang="fr-FR" sz="2000" dirty="0">
                <a:latin typeface="Times New Roman"/>
                <a:cs typeface="Times New Roman"/>
              </a:rPr>
              <a:t>	</a:t>
            </a:r>
            <a:r>
              <a:rPr lang="fr-FR" sz="2000" dirty="0">
                <a:latin typeface="Arial"/>
                <a:cs typeface="Arial"/>
              </a:rPr>
              <a:t>facilité </a:t>
            </a:r>
            <a:r>
              <a:rPr lang="fr-FR" sz="2000" dirty="0">
                <a:latin typeface="Times New Roman"/>
                <a:cs typeface="Times New Roman"/>
              </a:rPr>
              <a:t> </a:t>
            </a:r>
            <a:r>
              <a:rPr lang="fr-FR" sz="2000" dirty="0">
                <a:latin typeface="Arial"/>
                <a:cs typeface="Arial"/>
              </a:rPr>
              <a:t>d’utilisation, documentation.</a:t>
            </a:r>
          </a:p>
          <a:p>
            <a:pPr marL="354965" marR="5080" indent="-342900" algn="just">
              <a:lnSpc>
                <a:spcPct val="100000"/>
              </a:lnSpc>
              <a:spcBef>
                <a:spcPts val="480"/>
              </a:spcBef>
              <a:spcAft>
                <a:spcPts val="600"/>
              </a:spcAft>
              <a:buClr>
                <a:srgbClr val="C00000"/>
              </a:buClr>
              <a:buFont typeface="Courier New"/>
              <a:buChar char="o"/>
              <a:tabLst>
                <a:tab pos="355600" algn="l"/>
              </a:tabLst>
            </a:pPr>
            <a:r>
              <a:rPr lang="fr-FR" sz="2000" dirty="0">
                <a:latin typeface="Arial"/>
                <a:cs typeface="Arial"/>
              </a:rPr>
              <a:t>Fiabilité (</a:t>
            </a:r>
            <a:r>
              <a:rPr lang="fr-FR" sz="2000" dirty="0" err="1">
                <a:latin typeface="Arial"/>
                <a:cs typeface="Arial"/>
              </a:rPr>
              <a:t>Reliability</a:t>
            </a:r>
            <a:r>
              <a:rPr lang="fr-FR" sz="2000" dirty="0">
                <a:latin typeface="Arial"/>
                <a:cs typeface="Arial"/>
              </a:rPr>
              <a:t>): nombre et fréquence des pannes, reprise après  un incident.</a:t>
            </a:r>
          </a:p>
          <a:p>
            <a:pPr marL="355600" indent="-342900" algn="just">
              <a:lnSpc>
                <a:spcPct val="100000"/>
              </a:lnSpc>
              <a:spcBef>
                <a:spcPts val="480"/>
              </a:spcBef>
              <a:spcAft>
                <a:spcPts val="600"/>
              </a:spcAft>
              <a:buClr>
                <a:srgbClr val="C00000"/>
              </a:buClr>
              <a:buFont typeface="Courier New"/>
              <a:buChar char="o"/>
              <a:tabLst>
                <a:tab pos="355600" algn="l"/>
              </a:tabLst>
            </a:pPr>
            <a:r>
              <a:rPr lang="fr-FR" sz="2000" dirty="0">
                <a:latin typeface="Arial"/>
                <a:cs typeface="Arial"/>
              </a:rPr>
              <a:t>Performance (Performance): temps de réponse, disponibilité.</a:t>
            </a:r>
          </a:p>
          <a:p>
            <a:pPr marL="354965" marR="6350" indent="-342900" algn="just">
              <a:lnSpc>
                <a:spcPct val="100000"/>
              </a:lnSpc>
              <a:spcBef>
                <a:spcPts val="480"/>
              </a:spcBef>
              <a:spcAft>
                <a:spcPts val="600"/>
              </a:spcAft>
              <a:buClr>
                <a:srgbClr val="C00000"/>
              </a:buClr>
              <a:buFont typeface="Courier New"/>
              <a:buChar char="o"/>
              <a:tabLst>
                <a:tab pos="355600" algn="l"/>
                <a:tab pos="1637664" algn="l"/>
                <a:tab pos="2139315" algn="l"/>
                <a:tab pos="2884805" algn="l"/>
                <a:tab pos="3382645" algn="l"/>
                <a:tab pos="4321810" algn="l"/>
                <a:tab pos="6239510" algn="l"/>
              </a:tabLst>
            </a:pPr>
            <a:r>
              <a:rPr lang="fr-FR" sz="2000" dirty="0">
                <a:latin typeface="Arial"/>
                <a:cs typeface="Arial"/>
              </a:rPr>
              <a:t>Possibilité</a:t>
            </a:r>
            <a:r>
              <a:rPr lang="fr-FR" sz="2000" dirty="0">
                <a:latin typeface="Times New Roman"/>
                <a:cs typeface="Times New Roman"/>
              </a:rPr>
              <a:t>	</a:t>
            </a:r>
            <a:r>
              <a:rPr lang="fr-FR" sz="2000" dirty="0">
                <a:latin typeface="Arial"/>
                <a:cs typeface="Arial"/>
              </a:rPr>
              <a:t>de</a:t>
            </a:r>
            <a:r>
              <a:rPr lang="fr-FR" sz="2000" dirty="0">
                <a:latin typeface="Times New Roman"/>
                <a:cs typeface="Times New Roman"/>
              </a:rPr>
              <a:t>	</a:t>
            </a:r>
            <a:r>
              <a:rPr lang="fr-FR" sz="2000" dirty="0">
                <a:latin typeface="Arial"/>
                <a:cs typeface="Arial"/>
              </a:rPr>
              <a:t>prise</a:t>
            </a:r>
            <a:r>
              <a:rPr lang="fr-FR" sz="2000" dirty="0">
                <a:latin typeface="Times New Roman"/>
                <a:cs typeface="Times New Roman"/>
              </a:rPr>
              <a:t>	</a:t>
            </a:r>
            <a:r>
              <a:rPr lang="fr-FR" sz="2000" dirty="0">
                <a:latin typeface="Arial"/>
                <a:cs typeface="Arial"/>
              </a:rPr>
              <a:t>en</a:t>
            </a:r>
            <a:r>
              <a:rPr lang="fr-FR" sz="2000" dirty="0">
                <a:latin typeface="Times New Roman"/>
                <a:cs typeface="Times New Roman"/>
              </a:rPr>
              <a:t>	</a:t>
            </a:r>
            <a:r>
              <a:rPr lang="fr-FR" sz="2000" dirty="0">
                <a:latin typeface="Arial"/>
                <a:cs typeface="Arial"/>
              </a:rPr>
              <a:t>charge</a:t>
            </a:r>
            <a:r>
              <a:rPr lang="fr-FR" sz="2000" dirty="0">
                <a:latin typeface="Times New Roman"/>
                <a:cs typeface="Times New Roman"/>
              </a:rPr>
              <a:t>	</a:t>
            </a:r>
            <a:r>
              <a:rPr lang="fr-FR" sz="2000" dirty="0">
                <a:latin typeface="Arial"/>
                <a:cs typeface="Arial"/>
              </a:rPr>
              <a:t>(</a:t>
            </a:r>
            <a:r>
              <a:rPr lang="fr-FR" sz="2000" dirty="0" err="1">
                <a:latin typeface="Arial"/>
                <a:cs typeface="Arial"/>
              </a:rPr>
              <a:t>Supportability</a:t>
            </a:r>
            <a:r>
              <a:rPr lang="fr-FR" sz="2000" dirty="0">
                <a:latin typeface="Arial"/>
                <a:cs typeface="Arial"/>
              </a:rPr>
              <a:t>):</a:t>
            </a:r>
            <a:r>
              <a:rPr lang="fr-FR" sz="2000" dirty="0">
                <a:latin typeface="Times New Roman"/>
                <a:cs typeface="Times New Roman"/>
              </a:rPr>
              <a:t>	</a:t>
            </a:r>
            <a:r>
              <a:rPr lang="fr-FR" sz="2000" dirty="0">
                <a:latin typeface="Arial"/>
                <a:cs typeface="Arial"/>
              </a:rPr>
              <a:t>adaptabilité, </a:t>
            </a:r>
            <a:r>
              <a:rPr lang="fr-FR" sz="2000" dirty="0">
                <a:latin typeface="Times New Roman"/>
                <a:cs typeface="Times New Roman"/>
              </a:rPr>
              <a:t> </a:t>
            </a:r>
            <a:r>
              <a:rPr lang="fr-FR" sz="2000" dirty="0">
                <a:latin typeface="Arial"/>
                <a:cs typeface="Arial"/>
              </a:rPr>
              <a:t>maintenabilité, internationalisation, </a:t>
            </a:r>
            <a:r>
              <a:rPr lang="fr-FR" sz="2000" dirty="0" err="1">
                <a:latin typeface="Arial"/>
                <a:cs typeface="Arial"/>
              </a:rPr>
              <a:t>configurabilité</a:t>
            </a:r>
            <a:r>
              <a:rPr lang="fr-FR" sz="2000" dirty="0">
                <a:latin typeface="Arial"/>
                <a:cs typeface="Arial"/>
              </a:rPr>
              <a:t>.</a:t>
            </a:r>
          </a:p>
          <a:p>
            <a:pPr marL="0" indent="0" algn="just">
              <a:lnSpc>
                <a:spcPct val="100000"/>
              </a:lnSpc>
              <a:spcBef>
                <a:spcPts val="480"/>
              </a:spcBef>
              <a:spcAft>
                <a:spcPts val="600"/>
              </a:spcAft>
              <a:buNone/>
            </a:pPr>
            <a:r>
              <a:rPr lang="fr-FR" sz="2000" dirty="0">
                <a:solidFill>
                  <a:srgbClr val="C00000"/>
                </a:solidFill>
                <a:latin typeface="Courier New"/>
                <a:cs typeface="Courier New"/>
              </a:rPr>
              <a:t>o </a:t>
            </a:r>
            <a:r>
              <a:rPr lang="fr-FR" sz="2000" dirty="0">
                <a:latin typeface="Arial"/>
                <a:cs typeface="Arial"/>
              </a:rPr>
              <a:t>+ : Autres facteurs :</a:t>
            </a:r>
          </a:p>
          <a:p>
            <a:pPr marL="756285" lvl="1" indent="-287655" algn="just">
              <a:lnSpc>
                <a:spcPct val="100000"/>
              </a:lnSpc>
              <a:spcBef>
                <a:spcPts val="480"/>
              </a:spcBef>
              <a:spcAft>
                <a:spcPts val="600"/>
              </a:spcAft>
              <a:buClr>
                <a:srgbClr val="C00000"/>
              </a:buClr>
              <a:buChar char="•"/>
              <a:tabLst>
                <a:tab pos="756285" algn="l"/>
                <a:tab pos="756920" algn="l"/>
              </a:tabLst>
            </a:pPr>
            <a:r>
              <a:rPr lang="fr-FR" sz="2000" dirty="0">
                <a:latin typeface="Arial"/>
                <a:cs typeface="Arial"/>
              </a:rPr>
              <a:t>Implémentation;</a:t>
            </a:r>
          </a:p>
          <a:p>
            <a:pPr marL="756285" lvl="1" indent="-287655" algn="just">
              <a:lnSpc>
                <a:spcPct val="100000"/>
              </a:lnSpc>
              <a:spcBef>
                <a:spcPts val="480"/>
              </a:spcBef>
              <a:spcAft>
                <a:spcPts val="600"/>
              </a:spcAft>
              <a:buClr>
                <a:srgbClr val="C00000"/>
              </a:buClr>
              <a:buChar char="•"/>
              <a:tabLst>
                <a:tab pos="756285" algn="l"/>
                <a:tab pos="756920" algn="l"/>
              </a:tabLst>
            </a:pPr>
            <a:r>
              <a:rPr lang="fr-FR" sz="2000" dirty="0">
                <a:latin typeface="Arial"/>
                <a:cs typeface="Arial"/>
              </a:rPr>
              <a:t>Interface;</a:t>
            </a:r>
          </a:p>
          <a:p>
            <a:pPr marL="756285" lvl="1" indent="-287655" algn="just">
              <a:lnSpc>
                <a:spcPct val="100000"/>
              </a:lnSpc>
              <a:spcBef>
                <a:spcPts val="480"/>
              </a:spcBef>
              <a:spcAft>
                <a:spcPts val="600"/>
              </a:spcAft>
              <a:buClr>
                <a:srgbClr val="C00000"/>
              </a:buClr>
              <a:buChar char="•"/>
              <a:tabLst>
                <a:tab pos="756285" algn="l"/>
                <a:tab pos="756920" algn="l"/>
              </a:tabLst>
            </a:pPr>
            <a:r>
              <a:rPr lang="fr-FR" sz="2000" dirty="0">
                <a:latin typeface="Arial"/>
                <a:cs typeface="Arial"/>
              </a:rPr>
              <a:t>Exploitation;</a:t>
            </a:r>
          </a:p>
          <a:p>
            <a:pPr marL="756285" lvl="1" indent="-287655" algn="just">
              <a:lnSpc>
                <a:spcPct val="100000"/>
              </a:lnSpc>
              <a:spcBef>
                <a:spcPts val="480"/>
              </a:spcBef>
              <a:spcAft>
                <a:spcPts val="600"/>
              </a:spcAft>
              <a:buClr>
                <a:srgbClr val="C00000"/>
              </a:buClr>
              <a:buChar char="•"/>
              <a:tabLst>
                <a:tab pos="756285" algn="l"/>
                <a:tab pos="756920" algn="l"/>
              </a:tabLst>
            </a:pPr>
            <a:r>
              <a:rPr lang="fr-FR" sz="2000" dirty="0">
                <a:latin typeface="Arial"/>
                <a:cs typeface="Arial"/>
              </a:rPr>
              <a:t>Conditionnement;</a:t>
            </a:r>
          </a:p>
          <a:p>
            <a:pPr marL="756285" lvl="1" indent="-287655" algn="just">
              <a:lnSpc>
                <a:spcPct val="100000"/>
              </a:lnSpc>
              <a:spcBef>
                <a:spcPts val="480"/>
              </a:spcBef>
              <a:spcAft>
                <a:spcPts val="600"/>
              </a:spcAft>
              <a:buClr>
                <a:srgbClr val="C00000"/>
              </a:buClr>
              <a:buChar char="•"/>
              <a:tabLst>
                <a:tab pos="756285" algn="l"/>
                <a:tab pos="756920" algn="l"/>
              </a:tabLst>
            </a:pPr>
            <a:r>
              <a:rPr lang="fr-FR" sz="2000" dirty="0">
                <a:latin typeface="Arial"/>
                <a:cs typeface="Arial"/>
              </a:rPr>
              <a:t>Aspects légaux.</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Catégorisation des</a:t>
            </a:r>
            <a:r>
              <a:rPr spc="-75" dirty="0"/>
              <a:t> </a:t>
            </a:r>
            <a:r>
              <a:rPr spc="-5" dirty="0"/>
              <a:t>exigences</a:t>
            </a:r>
          </a:p>
        </p:txBody>
      </p:sp>
      <p:sp>
        <p:nvSpPr>
          <p:cNvPr id="7" name="Espace réservé du contenu 6">
            <a:extLst>
              <a:ext uri="{FF2B5EF4-FFF2-40B4-BE49-F238E27FC236}">
                <a16:creationId xmlns:a16="http://schemas.microsoft.com/office/drawing/2014/main" id="{ABB3705E-C41D-4005-B799-200ED6617248}"/>
              </a:ext>
            </a:extLst>
          </p:cNvPr>
          <p:cNvSpPr>
            <a:spLocks noGrp="1"/>
          </p:cNvSpPr>
          <p:nvPr>
            <p:ph idx="1"/>
          </p:nvPr>
        </p:nvSpPr>
        <p:spPr>
          <a:xfrm>
            <a:off x="1203007" y="2518832"/>
            <a:ext cx="8421053" cy="4555191"/>
          </a:xfrm>
        </p:spPr>
        <p:txBody>
          <a:bodyPr>
            <a:normAutofit fontScale="85000" lnSpcReduction="20000"/>
          </a:bodyPr>
          <a:lstStyle/>
          <a:p>
            <a:pPr marL="355600" indent="-342900" algn="just">
              <a:lnSpc>
                <a:spcPct val="120000"/>
              </a:lnSpc>
              <a:spcBef>
                <a:spcPts val="100"/>
              </a:spcBef>
              <a:spcAft>
                <a:spcPts val="600"/>
              </a:spcAft>
              <a:buClr>
                <a:srgbClr val="C00000"/>
              </a:buClr>
              <a:buFont typeface="Courier New"/>
              <a:buChar char="o"/>
              <a:tabLst>
                <a:tab pos="355600" algn="l"/>
              </a:tabLst>
            </a:pPr>
            <a:r>
              <a:rPr lang="fr-FR" sz="2000" dirty="0">
                <a:latin typeface="Arial"/>
                <a:cs typeface="Arial"/>
              </a:rPr>
              <a:t>Les exigences doivent être catégorisées afin de mieux les analyser.</a:t>
            </a:r>
          </a:p>
          <a:p>
            <a:pPr marL="756285" lvl="1" indent="-287020" algn="just">
              <a:lnSpc>
                <a:spcPct val="120000"/>
              </a:lnSpc>
              <a:spcBef>
                <a:spcPts val="1680"/>
              </a:spcBef>
              <a:spcAft>
                <a:spcPts val="600"/>
              </a:spcAft>
              <a:buClr>
                <a:srgbClr val="C00000"/>
              </a:buClr>
              <a:buChar char="•"/>
              <a:tabLst>
                <a:tab pos="756285" algn="l"/>
                <a:tab pos="756920" algn="l"/>
              </a:tabLst>
            </a:pPr>
            <a:r>
              <a:rPr lang="fr-FR" sz="2000" dirty="0">
                <a:latin typeface="Arial"/>
                <a:cs typeface="Arial"/>
              </a:rPr>
              <a:t>Identification: chaque exigence doit être unique.</a:t>
            </a:r>
          </a:p>
          <a:p>
            <a:pPr marL="756285" marR="365760" lvl="1" indent="-287020" algn="just">
              <a:lnSpc>
                <a:spcPct val="120000"/>
              </a:lnSpc>
              <a:spcBef>
                <a:spcPts val="480"/>
              </a:spcBef>
              <a:spcAft>
                <a:spcPts val="600"/>
              </a:spcAft>
              <a:buClr>
                <a:srgbClr val="C00000"/>
              </a:buClr>
              <a:buChar char="•"/>
              <a:tabLst>
                <a:tab pos="756285" algn="l"/>
                <a:tab pos="756920" algn="l"/>
              </a:tabLst>
            </a:pPr>
            <a:r>
              <a:rPr lang="fr-FR" sz="2000" dirty="0">
                <a:latin typeface="Arial"/>
                <a:cs typeface="Arial"/>
              </a:rPr>
              <a:t>Priorité: le client doit définir la priorité de chaque exigence (ex. haute,  moyenne, basse) en utilisant une des techniques de priorisation (cours9).</a:t>
            </a:r>
          </a:p>
          <a:p>
            <a:pPr marL="756285" marR="5080" lvl="1" indent="-287020" algn="just">
              <a:lnSpc>
                <a:spcPct val="120000"/>
              </a:lnSpc>
              <a:spcBef>
                <a:spcPts val="480"/>
              </a:spcBef>
              <a:spcAft>
                <a:spcPts val="600"/>
              </a:spcAft>
              <a:buClr>
                <a:srgbClr val="C00000"/>
              </a:buClr>
              <a:buChar char="•"/>
              <a:tabLst>
                <a:tab pos="756285" algn="l"/>
                <a:tab pos="756920" algn="l"/>
              </a:tabLst>
            </a:pPr>
            <a:r>
              <a:rPr lang="fr-FR" sz="2000" dirty="0">
                <a:latin typeface="Arial"/>
                <a:cs typeface="Arial"/>
              </a:rPr>
              <a:t>Criticité: l’analyste en collaboration avec le client (ex. essentielle, nécessaire,  optionnelle).</a:t>
            </a:r>
          </a:p>
          <a:p>
            <a:pPr marL="756285" lvl="1" indent="-287020" algn="just">
              <a:lnSpc>
                <a:spcPct val="120000"/>
              </a:lnSpc>
              <a:spcBef>
                <a:spcPts val="1680"/>
              </a:spcBef>
              <a:spcAft>
                <a:spcPts val="600"/>
              </a:spcAft>
              <a:buClr>
                <a:srgbClr val="C00000"/>
              </a:buClr>
              <a:buChar char="•"/>
              <a:tabLst>
                <a:tab pos="756285" algn="l"/>
                <a:tab pos="756920" algn="l"/>
              </a:tabLst>
            </a:pPr>
            <a:r>
              <a:rPr lang="fr-FR" sz="2000" dirty="0">
                <a:latin typeface="Arial"/>
                <a:cs typeface="Arial"/>
              </a:rPr>
              <a:t>Faisabilité.</a:t>
            </a:r>
          </a:p>
          <a:p>
            <a:pPr marL="756285" lvl="1" indent="-287020" algn="just">
              <a:lnSpc>
                <a:spcPct val="120000"/>
              </a:lnSpc>
              <a:spcBef>
                <a:spcPts val="1680"/>
              </a:spcBef>
              <a:spcAft>
                <a:spcPts val="600"/>
              </a:spcAft>
              <a:buClr>
                <a:srgbClr val="C00000"/>
              </a:buClr>
              <a:buChar char="•"/>
              <a:tabLst>
                <a:tab pos="756285" algn="l"/>
                <a:tab pos="756920" algn="l"/>
              </a:tabLst>
            </a:pPr>
            <a:r>
              <a:rPr lang="fr-FR" sz="2000" dirty="0">
                <a:latin typeface="Arial"/>
                <a:cs typeface="Arial"/>
              </a:rPr>
              <a:t>Risque (ex. perte financière, sécurité, impact env., etc.).</a:t>
            </a:r>
          </a:p>
          <a:p>
            <a:pPr marL="756285" lvl="1" indent="-287020" algn="just">
              <a:lnSpc>
                <a:spcPct val="120000"/>
              </a:lnSpc>
              <a:spcBef>
                <a:spcPts val="1680"/>
              </a:spcBef>
              <a:spcAft>
                <a:spcPts val="600"/>
              </a:spcAft>
              <a:buClr>
                <a:srgbClr val="C00000"/>
              </a:buClr>
              <a:buChar char="•"/>
              <a:tabLst>
                <a:tab pos="756285" algn="l"/>
                <a:tab pos="756920" algn="l"/>
              </a:tabLst>
            </a:pPr>
            <a:r>
              <a:rPr lang="fr-FR" sz="2000" dirty="0">
                <a:latin typeface="Arial"/>
                <a:cs typeface="Arial"/>
              </a:rPr>
              <a:t>Source pour indiquer l’origine.</a:t>
            </a:r>
          </a:p>
          <a:p>
            <a:pPr marL="756285" lvl="1" indent="-287020" algn="just">
              <a:lnSpc>
                <a:spcPct val="120000"/>
              </a:lnSpc>
              <a:spcBef>
                <a:spcPts val="1680"/>
              </a:spcBef>
              <a:spcAft>
                <a:spcPts val="600"/>
              </a:spcAft>
              <a:buClr>
                <a:srgbClr val="C00000"/>
              </a:buClr>
              <a:buChar char="•"/>
              <a:tabLst>
                <a:tab pos="756285" algn="l"/>
                <a:tab pos="756920" algn="l"/>
              </a:tabLst>
            </a:pPr>
            <a:r>
              <a:rPr lang="fr-FR" sz="2000" dirty="0">
                <a:latin typeface="Arial"/>
                <a:cs typeface="Arial"/>
              </a:rPr>
              <a:t>Type (ex. entré, sortie, fiabilité, disponibilité, rendement, etc.).</a:t>
            </a:r>
          </a:p>
        </p:txBody>
      </p:sp>
      <p:sp>
        <p:nvSpPr>
          <p:cNvPr id="6" name="object 6"/>
          <p:cNvSpPr txBox="1"/>
          <p:nvPr/>
        </p:nvSpPr>
        <p:spPr>
          <a:xfrm>
            <a:off x="9371973" y="6834629"/>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75" dirty="0">
                <a:latin typeface="Arial"/>
                <a:cs typeface="Arial"/>
              </a:rPr>
              <a:t>1</a:t>
            </a:r>
            <a:r>
              <a:rPr sz="1400" b="1" dirty="0">
                <a:latin typeface="Arial"/>
                <a:cs typeface="Arial"/>
              </a:rPr>
              <a:t>1</a:t>
            </a:r>
            <a:endParaRPr sz="14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45700" y="1035050"/>
            <a:ext cx="9072367" cy="6171944"/>
            <a:chOff x="845701" y="1035050"/>
            <a:chExt cx="9072367" cy="6171944"/>
          </a:xfrm>
        </p:grpSpPr>
        <p:sp>
          <p:nvSpPr>
            <p:cNvPr id="4" name="object 4"/>
            <p:cNvSpPr/>
            <p:nvPr/>
          </p:nvSpPr>
          <p:spPr>
            <a:xfrm>
              <a:off x="845701" y="1063752"/>
              <a:ext cx="4500370" cy="271424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371977" y="1035050"/>
              <a:ext cx="4546091" cy="266242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685161" y="2604528"/>
              <a:ext cx="5317490" cy="562610"/>
            </a:xfrm>
            <a:custGeom>
              <a:avLst/>
              <a:gdLst/>
              <a:ahLst/>
              <a:cxnLst/>
              <a:rect l="l" t="t" r="r" b="b"/>
              <a:pathLst>
                <a:path w="5317490" h="562610">
                  <a:moveTo>
                    <a:pt x="388620" y="464820"/>
                  </a:moveTo>
                  <a:lnTo>
                    <a:pt x="67056" y="464820"/>
                  </a:lnTo>
                  <a:lnTo>
                    <a:pt x="67056" y="429768"/>
                  </a:lnTo>
                  <a:lnTo>
                    <a:pt x="0" y="495300"/>
                  </a:lnTo>
                  <a:lnTo>
                    <a:pt x="27432" y="522732"/>
                  </a:lnTo>
                  <a:lnTo>
                    <a:pt x="41148" y="536448"/>
                  </a:lnTo>
                  <a:lnTo>
                    <a:pt x="67056" y="562356"/>
                  </a:lnTo>
                  <a:lnTo>
                    <a:pt x="67056" y="525780"/>
                  </a:lnTo>
                  <a:lnTo>
                    <a:pt x="362712" y="525780"/>
                  </a:lnTo>
                  <a:lnTo>
                    <a:pt x="374904" y="525780"/>
                  </a:lnTo>
                  <a:lnTo>
                    <a:pt x="388620" y="525780"/>
                  </a:lnTo>
                  <a:lnTo>
                    <a:pt x="388620" y="464820"/>
                  </a:lnTo>
                  <a:close/>
                </a:path>
                <a:path w="5317490" h="562610">
                  <a:moveTo>
                    <a:pt x="5317236" y="36576"/>
                  </a:moveTo>
                  <a:lnTo>
                    <a:pt x="4995672" y="36576"/>
                  </a:lnTo>
                  <a:lnTo>
                    <a:pt x="4995672" y="0"/>
                  </a:lnTo>
                  <a:lnTo>
                    <a:pt x="4930140" y="67056"/>
                  </a:lnTo>
                  <a:lnTo>
                    <a:pt x="4956048" y="92964"/>
                  </a:lnTo>
                  <a:lnTo>
                    <a:pt x="4971288" y="108204"/>
                  </a:lnTo>
                  <a:lnTo>
                    <a:pt x="4983480" y="120396"/>
                  </a:lnTo>
                  <a:lnTo>
                    <a:pt x="4995672" y="132588"/>
                  </a:lnTo>
                  <a:lnTo>
                    <a:pt x="4995672" y="97536"/>
                  </a:lnTo>
                  <a:lnTo>
                    <a:pt x="5292852" y="97536"/>
                  </a:lnTo>
                  <a:lnTo>
                    <a:pt x="5305044" y="97536"/>
                  </a:lnTo>
                  <a:lnTo>
                    <a:pt x="5317236" y="97536"/>
                  </a:lnTo>
                  <a:lnTo>
                    <a:pt x="5317236" y="36576"/>
                  </a:lnTo>
                  <a:close/>
                </a:path>
              </a:pathLst>
            </a:custGeom>
            <a:solidFill>
              <a:srgbClr val="BF0000"/>
            </a:solidFill>
          </p:spPr>
          <p:txBody>
            <a:bodyPr wrap="square" lIns="0" tIns="0" rIns="0" bIns="0" rtlCol="0"/>
            <a:lstStyle/>
            <a:p>
              <a:endParaRPr/>
            </a:p>
          </p:txBody>
        </p:sp>
        <p:sp>
          <p:nvSpPr>
            <p:cNvPr id="7" name="object 7"/>
            <p:cNvSpPr/>
            <p:nvPr/>
          </p:nvSpPr>
          <p:spPr>
            <a:xfrm>
              <a:off x="845701" y="3777995"/>
              <a:ext cx="4500370" cy="3428999"/>
            </a:xfrm>
            <a:prstGeom prst="rect">
              <a:avLst/>
            </a:prstGeom>
            <a:blipFill>
              <a:blip r:embed="rId4" cstate="print"/>
              <a:stretch>
                <a:fillRect/>
              </a:stretch>
            </a:blipFill>
          </p:spPr>
          <p:txBody>
            <a:bodyPr wrap="square" lIns="0" tIns="0" rIns="0" bIns="0" rtlCol="0"/>
            <a:lstStyle/>
            <a:p>
              <a:endParaRPr/>
            </a:p>
          </p:txBody>
        </p:sp>
      </p:grpSp>
      <p:sp>
        <p:nvSpPr>
          <p:cNvPr id="9" name="object 9"/>
          <p:cNvSpPr txBox="1"/>
          <p:nvPr/>
        </p:nvSpPr>
        <p:spPr>
          <a:xfrm>
            <a:off x="9375530" y="6650859"/>
            <a:ext cx="198755" cy="199390"/>
          </a:xfrm>
          <a:prstGeom prst="rect">
            <a:avLst/>
          </a:prstGeom>
        </p:spPr>
        <p:txBody>
          <a:bodyPr vert="horz" wrap="square" lIns="0" tIns="0" rIns="0" bIns="0" rtlCol="0">
            <a:spAutoFit/>
          </a:bodyPr>
          <a:lstStyle/>
          <a:p>
            <a:pPr>
              <a:lnSpc>
                <a:spcPts val="1550"/>
              </a:lnSpc>
            </a:pPr>
            <a:r>
              <a:rPr sz="1400" b="1" spc="-5" dirty="0">
                <a:latin typeface="Arial"/>
                <a:cs typeface="Arial"/>
              </a:rPr>
              <a:t>1</a:t>
            </a:r>
            <a:r>
              <a:rPr sz="1400" b="1" dirty="0">
                <a:latin typeface="Arial"/>
                <a:cs typeface="Arial"/>
              </a:rPr>
              <a:t>2</a:t>
            </a:r>
            <a:endParaRPr sz="1400">
              <a:latin typeface="Arial"/>
              <a:cs typeface="Arial"/>
            </a:endParaRPr>
          </a:p>
        </p:txBody>
      </p:sp>
      <p:sp>
        <p:nvSpPr>
          <p:cNvPr id="10" name="object 10"/>
          <p:cNvSpPr/>
          <p:nvPr/>
        </p:nvSpPr>
        <p:spPr>
          <a:xfrm>
            <a:off x="5371976" y="3702050"/>
            <a:ext cx="4546091" cy="3428999"/>
          </a:xfrm>
          <a:prstGeom prst="rect">
            <a:avLst/>
          </a:prstGeom>
          <a:blipFill>
            <a:blip r:embed="rId5" cstate="print"/>
            <a:stretch>
              <a:fillRect/>
            </a:stretch>
          </a:blipFill>
        </p:spPr>
        <p:txBody>
          <a:bodyPr wrap="square" lIns="0" tIns="0" rIns="0" bIns="0" rtlCol="0"/>
          <a:lstStyle/>
          <a:p>
            <a:endParaRPr/>
          </a:p>
        </p:txBody>
      </p:sp>
      <p:sp>
        <p:nvSpPr>
          <p:cNvPr id="13" name="Titre 12">
            <a:extLst>
              <a:ext uri="{FF2B5EF4-FFF2-40B4-BE49-F238E27FC236}">
                <a16:creationId xmlns:a16="http://schemas.microsoft.com/office/drawing/2014/main" id="{2EC75F3D-3902-4ECB-B44B-2F161D788213}"/>
              </a:ext>
            </a:extLst>
          </p:cNvPr>
          <p:cNvSpPr>
            <a:spLocks noGrp="1"/>
          </p:cNvSpPr>
          <p:nvPr>
            <p:ph type="title"/>
          </p:nvPr>
        </p:nvSpPr>
        <p:spPr>
          <a:xfrm>
            <a:off x="1422028" y="0"/>
            <a:ext cx="8421053" cy="1637242"/>
          </a:xfrm>
        </p:spPr>
        <p:txBody>
          <a:bodyPr>
            <a:noAutofit/>
          </a:bodyPr>
          <a:lstStyle/>
          <a:p>
            <a:r>
              <a:rPr lang="fr-FR" sz="4000" spc="-5" dirty="0">
                <a:solidFill>
                  <a:schemeClr val="tx1"/>
                </a:solidFill>
                <a:latin typeface="Verdana"/>
                <a:cs typeface="Verdana"/>
              </a:rPr>
              <a:t>Approche selon </a:t>
            </a:r>
            <a:r>
              <a:rPr lang="fr-FR" sz="4000" dirty="0">
                <a:solidFill>
                  <a:schemeClr val="tx1"/>
                </a:solidFill>
                <a:latin typeface="Verdana"/>
                <a:cs typeface="Verdana"/>
              </a:rPr>
              <a:t>la </a:t>
            </a:r>
            <a:r>
              <a:rPr lang="fr-FR" sz="4000" spc="-5" dirty="0">
                <a:solidFill>
                  <a:schemeClr val="tx1"/>
                </a:solidFill>
                <a:latin typeface="Verdana"/>
                <a:cs typeface="Verdana"/>
              </a:rPr>
              <a:t>norme </a:t>
            </a:r>
            <a:r>
              <a:rPr lang="fr-FR" sz="4000" dirty="0">
                <a:solidFill>
                  <a:schemeClr val="tx1"/>
                </a:solidFill>
                <a:latin typeface="Verdana"/>
                <a:cs typeface="Verdana"/>
              </a:rPr>
              <a:t>ISO </a:t>
            </a:r>
            <a:r>
              <a:rPr lang="fr-FR" sz="4000" spc="-5" dirty="0">
                <a:solidFill>
                  <a:schemeClr val="tx1"/>
                </a:solidFill>
                <a:latin typeface="Verdana"/>
                <a:cs typeface="Verdana"/>
              </a:rPr>
              <a:t>12207 (cycle de </a:t>
            </a:r>
            <a:r>
              <a:rPr lang="fr-FR" sz="4000" dirty="0">
                <a:solidFill>
                  <a:schemeClr val="tx1"/>
                </a:solidFill>
                <a:latin typeface="Verdana"/>
                <a:cs typeface="Verdana"/>
              </a:rPr>
              <a:t>vie </a:t>
            </a:r>
            <a:r>
              <a:rPr lang="fr-FR" sz="4000" spc="-5" dirty="0">
                <a:solidFill>
                  <a:schemeClr val="tx1"/>
                </a:solidFill>
                <a:latin typeface="Verdana"/>
                <a:cs typeface="Verdana"/>
              </a:rPr>
              <a:t>du</a:t>
            </a:r>
            <a:r>
              <a:rPr lang="fr-FR" sz="4000" spc="85" dirty="0">
                <a:solidFill>
                  <a:schemeClr val="tx1"/>
                </a:solidFill>
                <a:latin typeface="Verdana"/>
                <a:cs typeface="Verdana"/>
              </a:rPr>
              <a:t> </a:t>
            </a:r>
            <a:r>
              <a:rPr lang="fr-FR" sz="4000" spc="-5" dirty="0">
                <a:solidFill>
                  <a:schemeClr val="tx1"/>
                </a:solidFill>
                <a:latin typeface="Verdana"/>
                <a:cs typeface="Verdana"/>
              </a:rPr>
              <a:t>logiciel)</a:t>
            </a:r>
            <a:endParaRPr lang="fr-FR" sz="40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Norme </a:t>
            </a:r>
            <a:r>
              <a:rPr dirty="0"/>
              <a:t>IEEE </a:t>
            </a:r>
            <a:r>
              <a:rPr spc="-5" dirty="0"/>
              <a:t>830-1998:</a:t>
            </a:r>
            <a:r>
              <a:rPr spc="-45" dirty="0"/>
              <a:t> </a:t>
            </a:r>
            <a:r>
              <a:rPr spc="-5" dirty="0"/>
              <a:t>template</a:t>
            </a:r>
          </a:p>
        </p:txBody>
      </p:sp>
      <p:sp>
        <p:nvSpPr>
          <p:cNvPr id="9" name="Espace réservé du contenu 8">
            <a:extLst>
              <a:ext uri="{FF2B5EF4-FFF2-40B4-BE49-F238E27FC236}">
                <a16:creationId xmlns:a16="http://schemas.microsoft.com/office/drawing/2014/main" id="{675D289C-E2EC-4B13-BBFB-CAC003555C51}"/>
              </a:ext>
            </a:extLst>
          </p:cNvPr>
          <p:cNvSpPr>
            <a:spLocks noGrp="1"/>
          </p:cNvSpPr>
          <p:nvPr>
            <p:ph idx="1"/>
          </p:nvPr>
        </p:nvSpPr>
        <p:spPr>
          <a:xfrm>
            <a:off x="1203007" y="2518832"/>
            <a:ext cx="8421053" cy="4282018"/>
          </a:xfrm>
        </p:spPr>
        <p:txBody>
          <a:bodyPr>
            <a:normAutofit fontScale="70000" lnSpcReduction="20000"/>
          </a:bodyPr>
          <a:lstStyle/>
          <a:p>
            <a:pPr marL="12065" marR="554355" indent="0" algn="just">
              <a:lnSpc>
                <a:spcPct val="170000"/>
              </a:lnSpc>
              <a:spcBef>
                <a:spcPts val="100"/>
              </a:spcBef>
              <a:spcAft>
                <a:spcPts val="600"/>
              </a:spcAft>
              <a:buNone/>
            </a:pPr>
            <a:r>
              <a:rPr lang="fr-FR" sz="2000" dirty="0" err="1">
                <a:solidFill>
                  <a:srgbClr val="C00000"/>
                </a:solidFill>
                <a:latin typeface="Courier New"/>
                <a:cs typeface="Courier New"/>
              </a:rPr>
              <a:t>o</a:t>
            </a:r>
            <a:r>
              <a:rPr lang="fr-FR" sz="2000" dirty="0" err="1">
                <a:latin typeface="Arial"/>
                <a:cs typeface="Arial"/>
              </a:rPr>
              <a:t>IEEE</a:t>
            </a:r>
            <a:r>
              <a:rPr lang="fr-FR" sz="2000" dirty="0">
                <a:latin typeface="Arial"/>
                <a:cs typeface="Arial"/>
              </a:rPr>
              <a:t> 830:1998 «</a:t>
            </a:r>
            <a:r>
              <a:rPr lang="fr-FR" sz="2000" i="1" dirty="0">
                <a:latin typeface="Arial"/>
                <a:cs typeface="Arial"/>
              </a:rPr>
              <a:t>IEEE </a:t>
            </a:r>
            <a:r>
              <a:rPr lang="fr-FR" sz="2000" i="1" dirty="0" err="1">
                <a:latin typeface="Arial"/>
                <a:cs typeface="Arial"/>
              </a:rPr>
              <a:t>Recommended</a:t>
            </a:r>
            <a:r>
              <a:rPr lang="fr-FR" sz="2000" i="1" dirty="0">
                <a:latin typeface="Arial"/>
                <a:cs typeface="Arial"/>
              </a:rPr>
              <a:t> Practice for Software </a:t>
            </a:r>
            <a:r>
              <a:rPr lang="fr-FR" sz="2000" i="1" dirty="0" err="1">
                <a:latin typeface="Arial"/>
                <a:cs typeface="Arial"/>
              </a:rPr>
              <a:t>Requirements</a:t>
            </a:r>
            <a:r>
              <a:rPr lang="fr-FR" sz="2000" i="1" dirty="0">
                <a:latin typeface="Arial"/>
                <a:cs typeface="Arial"/>
              </a:rPr>
              <a:t>  </a:t>
            </a:r>
            <a:r>
              <a:rPr lang="fr-FR" sz="2000" i="1" dirty="0" err="1">
                <a:latin typeface="Arial"/>
                <a:cs typeface="Arial"/>
              </a:rPr>
              <a:t>Specifications</a:t>
            </a:r>
            <a:r>
              <a:rPr lang="fr-FR" sz="2000" dirty="0">
                <a:latin typeface="Arial"/>
                <a:cs typeface="Arial"/>
              </a:rPr>
              <a:t>».</a:t>
            </a:r>
          </a:p>
          <a:p>
            <a:pPr marL="584200" indent="-170815" algn="just">
              <a:lnSpc>
                <a:spcPct val="170000"/>
              </a:lnSpc>
              <a:spcBef>
                <a:spcPts val="850"/>
              </a:spcBef>
              <a:spcAft>
                <a:spcPts val="600"/>
              </a:spcAft>
              <a:buClr>
                <a:srgbClr val="C00000"/>
              </a:buClr>
              <a:buChar char="•"/>
              <a:tabLst>
                <a:tab pos="584200" algn="l"/>
              </a:tabLst>
            </a:pPr>
            <a:r>
              <a:rPr lang="fr-FR" sz="2000" dirty="0">
                <a:latin typeface="Arial"/>
                <a:cs typeface="Arial"/>
              </a:rPr>
              <a:t>Approches recommandées pour la spécification d’exigences du logiciel.</a:t>
            </a:r>
            <a:endParaRPr lang="fr-FR" sz="2250" dirty="0">
              <a:latin typeface="Arial"/>
              <a:cs typeface="Arial"/>
            </a:endParaRPr>
          </a:p>
          <a:p>
            <a:pPr marL="234950" indent="-172720" algn="just">
              <a:lnSpc>
                <a:spcPct val="170000"/>
              </a:lnSpc>
              <a:spcAft>
                <a:spcPts val="600"/>
              </a:spcAft>
              <a:buClr>
                <a:srgbClr val="7F0000"/>
              </a:buClr>
              <a:buChar char="o"/>
              <a:tabLst>
                <a:tab pos="235585" algn="l"/>
              </a:tabLst>
            </a:pPr>
            <a:r>
              <a:rPr lang="fr-FR" sz="1800" dirty="0">
                <a:latin typeface="Arial"/>
                <a:cs typeface="Arial"/>
              </a:rPr>
              <a:t>Aider à définir ce que les </a:t>
            </a:r>
            <a:r>
              <a:rPr lang="fr-FR" sz="1800" b="1" i="1" dirty="0">
                <a:solidFill>
                  <a:srgbClr val="990000"/>
                </a:solidFill>
                <a:latin typeface="Arial"/>
                <a:cs typeface="Arial"/>
              </a:rPr>
              <a:t>clients </a:t>
            </a:r>
            <a:r>
              <a:rPr lang="fr-FR" sz="1800" dirty="0">
                <a:latin typeface="Arial"/>
                <a:cs typeface="Arial"/>
              </a:rPr>
              <a:t>du logiciel cherchent à obtenir.</a:t>
            </a:r>
          </a:p>
          <a:p>
            <a:pPr marL="234950" marR="5080" indent="-172720" algn="just">
              <a:lnSpc>
                <a:spcPct val="170000"/>
              </a:lnSpc>
              <a:spcBef>
                <a:spcPts val="430"/>
              </a:spcBef>
              <a:spcAft>
                <a:spcPts val="600"/>
              </a:spcAft>
              <a:buClr>
                <a:srgbClr val="7F0000"/>
              </a:buClr>
              <a:buChar char="o"/>
              <a:tabLst>
                <a:tab pos="235585" algn="l"/>
              </a:tabLst>
            </a:pPr>
            <a:r>
              <a:rPr lang="fr-FR" sz="1800" dirty="0">
                <a:latin typeface="Arial"/>
                <a:cs typeface="Arial"/>
              </a:rPr>
              <a:t>Aider les </a:t>
            </a:r>
            <a:r>
              <a:rPr lang="fr-FR" sz="1800" b="1" i="1" dirty="0">
                <a:solidFill>
                  <a:srgbClr val="990000"/>
                </a:solidFill>
                <a:latin typeface="Arial"/>
                <a:cs typeface="Arial"/>
              </a:rPr>
              <a:t>fournisseurs </a:t>
            </a:r>
            <a:r>
              <a:rPr lang="fr-FR" sz="1800" dirty="0">
                <a:latin typeface="Arial"/>
                <a:cs typeface="Arial"/>
              </a:rPr>
              <a:t>du logiciel à comprendre exactement ce que les clients  demandent.</a:t>
            </a:r>
          </a:p>
          <a:p>
            <a:pPr marL="234950" indent="-172720" algn="just">
              <a:lnSpc>
                <a:spcPct val="170000"/>
              </a:lnSpc>
              <a:spcBef>
                <a:spcPts val="1515"/>
              </a:spcBef>
              <a:spcAft>
                <a:spcPts val="600"/>
              </a:spcAft>
              <a:buClr>
                <a:srgbClr val="7F0000"/>
              </a:buClr>
              <a:buChar char="o"/>
              <a:tabLst>
                <a:tab pos="235585" algn="l"/>
              </a:tabLst>
            </a:pPr>
            <a:r>
              <a:rPr lang="fr-FR" sz="1800" dirty="0">
                <a:latin typeface="Arial"/>
                <a:cs typeface="Arial"/>
              </a:rPr>
              <a:t>Aider les participants à:</a:t>
            </a:r>
          </a:p>
          <a:p>
            <a:pPr marL="697865" marR="5080" lvl="1" indent="-349250" algn="just">
              <a:lnSpc>
                <a:spcPct val="170000"/>
              </a:lnSpc>
              <a:spcBef>
                <a:spcPts val="430"/>
              </a:spcBef>
              <a:spcAft>
                <a:spcPts val="600"/>
              </a:spcAft>
              <a:buClr>
                <a:srgbClr val="CC3200"/>
              </a:buClr>
              <a:buFont typeface="Wingdings"/>
              <a:buChar char=""/>
              <a:tabLst>
                <a:tab pos="697865" algn="l"/>
                <a:tab pos="698500" algn="l"/>
              </a:tabLst>
            </a:pPr>
            <a:r>
              <a:rPr lang="fr-FR" sz="1800" dirty="0">
                <a:latin typeface="Arial"/>
                <a:cs typeface="Arial"/>
              </a:rPr>
              <a:t>Développer un </a:t>
            </a:r>
            <a:r>
              <a:rPr lang="fr-FR" sz="1800" b="1" dirty="0">
                <a:solidFill>
                  <a:srgbClr val="990000"/>
                </a:solidFill>
                <a:latin typeface="Arial"/>
                <a:cs typeface="Arial"/>
              </a:rPr>
              <a:t>gabarit </a:t>
            </a:r>
            <a:r>
              <a:rPr lang="fr-FR" sz="1800" dirty="0">
                <a:latin typeface="Arial"/>
                <a:cs typeface="Arial"/>
              </a:rPr>
              <a:t>(format et contenu) pour la spécification des exigences  logicielles (SRS en anglais) dans leurs propres organisations.</a:t>
            </a:r>
          </a:p>
          <a:p>
            <a:pPr marL="697865" marR="8255" lvl="1" indent="-349250" algn="just">
              <a:lnSpc>
                <a:spcPct val="170000"/>
              </a:lnSpc>
              <a:spcBef>
                <a:spcPts val="434"/>
              </a:spcBef>
              <a:spcAft>
                <a:spcPts val="600"/>
              </a:spcAft>
              <a:buClr>
                <a:srgbClr val="CC3200"/>
              </a:buClr>
              <a:buFont typeface="Wingdings"/>
              <a:buChar char=""/>
              <a:tabLst>
                <a:tab pos="697865" algn="l"/>
                <a:tab pos="698500" algn="l"/>
              </a:tabLst>
            </a:pPr>
            <a:r>
              <a:rPr lang="fr-FR" sz="1800" dirty="0">
                <a:latin typeface="Arial"/>
                <a:cs typeface="Arial"/>
              </a:rPr>
              <a:t>Développer des </a:t>
            </a:r>
            <a:r>
              <a:rPr lang="fr-FR" sz="1800" b="1" dirty="0">
                <a:solidFill>
                  <a:srgbClr val="990000"/>
                </a:solidFill>
                <a:latin typeface="Arial"/>
                <a:cs typeface="Arial"/>
              </a:rPr>
              <a:t>documents additionnels </a:t>
            </a:r>
            <a:r>
              <a:rPr lang="fr-FR" sz="1800" dirty="0">
                <a:latin typeface="Arial"/>
                <a:cs typeface="Arial"/>
              </a:rPr>
              <a:t>tels que la liste de vérification et les  manuels de rédaction.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513" y="268235"/>
            <a:ext cx="8421053" cy="1637242"/>
          </a:xfrm>
          <a:prstGeom prst="rect">
            <a:avLst/>
          </a:prstGeom>
        </p:spPr>
        <p:txBody>
          <a:bodyPr vert="horz" wrap="square" lIns="0" tIns="12700" rIns="0" bIns="0" rtlCol="0">
            <a:spAutoFit/>
          </a:bodyPr>
          <a:lstStyle/>
          <a:p>
            <a:pPr marL="12700">
              <a:lnSpc>
                <a:spcPct val="100000"/>
              </a:lnSpc>
              <a:spcBef>
                <a:spcPts val="100"/>
              </a:spcBef>
            </a:pPr>
            <a:r>
              <a:rPr spc="-5" dirty="0"/>
              <a:t>Normes internationales </a:t>
            </a:r>
            <a:r>
              <a:rPr dirty="0"/>
              <a:t>– IEEE Std</a:t>
            </a:r>
            <a:r>
              <a:rPr spc="-105" dirty="0"/>
              <a:t> </a:t>
            </a:r>
            <a:r>
              <a:rPr spc="-5" dirty="0"/>
              <a:t>830:1998</a:t>
            </a:r>
          </a:p>
        </p:txBody>
      </p:sp>
      <p:grpSp>
        <p:nvGrpSpPr>
          <p:cNvPr id="3" name="object 3"/>
          <p:cNvGrpSpPr/>
          <p:nvPr/>
        </p:nvGrpSpPr>
        <p:grpSpPr>
          <a:xfrm>
            <a:off x="1310513" y="1966127"/>
            <a:ext cx="8442960" cy="5207155"/>
            <a:chOff x="1310513" y="1470672"/>
            <a:chExt cx="8442960" cy="5241024"/>
          </a:xfrm>
        </p:grpSpPr>
        <p:sp>
          <p:nvSpPr>
            <p:cNvPr id="4" name="object 4"/>
            <p:cNvSpPr/>
            <p:nvPr/>
          </p:nvSpPr>
          <p:spPr>
            <a:xfrm>
              <a:off x="1310513" y="1470672"/>
              <a:ext cx="8442960" cy="2307590"/>
            </a:xfrm>
            <a:custGeom>
              <a:avLst/>
              <a:gdLst/>
              <a:ahLst/>
              <a:cxnLst/>
              <a:rect l="l" t="t" r="r" b="b"/>
              <a:pathLst>
                <a:path w="8442960" h="2307590">
                  <a:moveTo>
                    <a:pt x="4256532" y="0"/>
                  </a:moveTo>
                  <a:lnTo>
                    <a:pt x="0" y="0"/>
                  </a:lnTo>
                  <a:lnTo>
                    <a:pt x="0" y="2307336"/>
                  </a:lnTo>
                  <a:lnTo>
                    <a:pt x="4572" y="2307336"/>
                  </a:lnTo>
                  <a:lnTo>
                    <a:pt x="9144" y="2307336"/>
                  </a:lnTo>
                  <a:lnTo>
                    <a:pt x="9144" y="9144"/>
                  </a:lnTo>
                  <a:lnTo>
                    <a:pt x="4247388" y="9144"/>
                  </a:lnTo>
                  <a:lnTo>
                    <a:pt x="4247388" y="2307336"/>
                  </a:lnTo>
                  <a:lnTo>
                    <a:pt x="4251960" y="2307336"/>
                  </a:lnTo>
                  <a:lnTo>
                    <a:pt x="4256532" y="2307336"/>
                  </a:lnTo>
                  <a:lnTo>
                    <a:pt x="4256532" y="0"/>
                  </a:lnTo>
                  <a:close/>
                </a:path>
                <a:path w="8442960" h="2307590">
                  <a:moveTo>
                    <a:pt x="8442960" y="0"/>
                  </a:moveTo>
                  <a:lnTo>
                    <a:pt x="4392168" y="0"/>
                  </a:lnTo>
                  <a:lnTo>
                    <a:pt x="4392168" y="2307336"/>
                  </a:lnTo>
                  <a:lnTo>
                    <a:pt x="4396740" y="2307336"/>
                  </a:lnTo>
                  <a:lnTo>
                    <a:pt x="4401312" y="2307336"/>
                  </a:lnTo>
                  <a:lnTo>
                    <a:pt x="4401312" y="9144"/>
                  </a:lnTo>
                  <a:lnTo>
                    <a:pt x="8433816" y="9144"/>
                  </a:lnTo>
                  <a:lnTo>
                    <a:pt x="8433816" y="2307336"/>
                  </a:lnTo>
                  <a:lnTo>
                    <a:pt x="8438388" y="2307336"/>
                  </a:lnTo>
                  <a:lnTo>
                    <a:pt x="8442960" y="2307336"/>
                  </a:lnTo>
                  <a:lnTo>
                    <a:pt x="8442960" y="0"/>
                  </a:lnTo>
                  <a:close/>
                </a:path>
              </a:pathLst>
            </a:custGeom>
            <a:solidFill>
              <a:srgbClr val="980000"/>
            </a:solidFill>
          </p:spPr>
          <p:txBody>
            <a:bodyPr wrap="square" lIns="0" tIns="0" rIns="0" bIns="0" rtlCol="0"/>
            <a:lstStyle/>
            <a:p>
              <a:endParaRPr/>
            </a:p>
          </p:txBody>
        </p:sp>
        <p:sp>
          <p:nvSpPr>
            <p:cNvPr id="7" name="object 7"/>
            <p:cNvSpPr/>
            <p:nvPr/>
          </p:nvSpPr>
          <p:spPr>
            <a:xfrm>
              <a:off x="1310521" y="3777996"/>
              <a:ext cx="4257040" cy="2933700"/>
            </a:xfrm>
            <a:custGeom>
              <a:avLst/>
              <a:gdLst/>
              <a:ahLst/>
              <a:cxnLst/>
              <a:rect l="l" t="t" r="r" b="b"/>
              <a:pathLst>
                <a:path w="4257040" h="2933700">
                  <a:moveTo>
                    <a:pt x="9144" y="2924555"/>
                  </a:moveTo>
                  <a:lnTo>
                    <a:pt x="9144" y="0"/>
                  </a:lnTo>
                  <a:lnTo>
                    <a:pt x="0" y="0"/>
                  </a:lnTo>
                  <a:lnTo>
                    <a:pt x="0" y="2933699"/>
                  </a:lnTo>
                  <a:lnTo>
                    <a:pt x="4572" y="2933699"/>
                  </a:lnTo>
                  <a:lnTo>
                    <a:pt x="4572" y="2924555"/>
                  </a:lnTo>
                  <a:lnTo>
                    <a:pt x="9144" y="2924555"/>
                  </a:lnTo>
                  <a:close/>
                </a:path>
                <a:path w="4257040" h="2933700">
                  <a:moveTo>
                    <a:pt x="4251957" y="2924555"/>
                  </a:moveTo>
                  <a:lnTo>
                    <a:pt x="4572" y="2924555"/>
                  </a:lnTo>
                  <a:lnTo>
                    <a:pt x="9144" y="2929127"/>
                  </a:lnTo>
                  <a:lnTo>
                    <a:pt x="9144" y="2933699"/>
                  </a:lnTo>
                  <a:lnTo>
                    <a:pt x="4247385" y="2933699"/>
                  </a:lnTo>
                  <a:lnTo>
                    <a:pt x="4247385" y="2929127"/>
                  </a:lnTo>
                  <a:lnTo>
                    <a:pt x="4251957" y="2924555"/>
                  </a:lnTo>
                  <a:close/>
                </a:path>
                <a:path w="4257040" h="2933700">
                  <a:moveTo>
                    <a:pt x="9144" y="2933699"/>
                  </a:moveTo>
                  <a:lnTo>
                    <a:pt x="9144" y="2929127"/>
                  </a:lnTo>
                  <a:lnTo>
                    <a:pt x="4572" y="2924555"/>
                  </a:lnTo>
                  <a:lnTo>
                    <a:pt x="4572" y="2933699"/>
                  </a:lnTo>
                  <a:lnTo>
                    <a:pt x="9144" y="2933699"/>
                  </a:lnTo>
                  <a:close/>
                </a:path>
                <a:path w="4257040" h="2933700">
                  <a:moveTo>
                    <a:pt x="4256529" y="2933699"/>
                  </a:moveTo>
                  <a:lnTo>
                    <a:pt x="4256529" y="0"/>
                  </a:lnTo>
                  <a:lnTo>
                    <a:pt x="4247385" y="0"/>
                  </a:lnTo>
                  <a:lnTo>
                    <a:pt x="4247385" y="2924555"/>
                  </a:lnTo>
                  <a:lnTo>
                    <a:pt x="4251957" y="2924555"/>
                  </a:lnTo>
                  <a:lnTo>
                    <a:pt x="4251957" y="2933699"/>
                  </a:lnTo>
                  <a:lnTo>
                    <a:pt x="4256529" y="2933699"/>
                  </a:lnTo>
                  <a:close/>
                </a:path>
                <a:path w="4257040" h="2933700">
                  <a:moveTo>
                    <a:pt x="4251957" y="2933699"/>
                  </a:moveTo>
                  <a:lnTo>
                    <a:pt x="4251957" y="2924555"/>
                  </a:lnTo>
                  <a:lnTo>
                    <a:pt x="4247385" y="2929127"/>
                  </a:lnTo>
                  <a:lnTo>
                    <a:pt x="4247385" y="2933699"/>
                  </a:lnTo>
                  <a:lnTo>
                    <a:pt x="4251957" y="2933699"/>
                  </a:lnTo>
                  <a:close/>
                </a:path>
              </a:pathLst>
            </a:custGeom>
            <a:solidFill>
              <a:srgbClr val="980000"/>
            </a:solidFill>
          </p:spPr>
          <p:txBody>
            <a:bodyPr wrap="square" lIns="0" tIns="0" rIns="0" bIns="0" rtlCol="0"/>
            <a:lstStyle/>
            <a:p>
              <a:endParaRPr/>
            </a:p>
          </p:txBody>
        </p:sp>
      </p:grpSp>
      <p:sp>
        <p:nvSpPr>
          <p:cNvPr id="8" name="object 8"/>
          <p:cNvSpPr txBox="1"/>
          <p:nvPr/>
        </p:nvSpPr>
        <p:spPr>
          <a:xfrm>
            <a:off x="1392313" y="1967129"/>
            <a:ext cx="3702685" cy="4792979"/>
          </a:xfrm>
          <a:prstGeom prst="rect">
            <a:avLst/>
          </a:prstGeom>
        </p:spPr>
        <p:txBody>
          <a:bodyPr vert="horz" wrap="square" lIns="0" tIns="12065" rIns="0" bIns="0" rtlCol="0">
            <a:spAutoFit/>
          </a:bodyPr>
          <a:lstStyle/>
          <a:p>
            <a:pPr marL="355600" indent="-342900">
              <a:lnSpc>
                <a:spcPct val="100000"/>
              </a:lnSpc>
              <a:spcBef>
                <a:spcPts val="95"/>
              </a:spcBef>
              <a:buClr>
                <a:srgbClr val="C00000"/>
              </a:buClr>
              <a:buFont typeface="Courier New"/>
              <a:buChar char="o"/>
              <a:tabLst>
                <a:tab pos="354965" algn="l"/>
                <a:tab pos="355600" algn="l"/>
              </a:tabLst>
            </a:pPr>
            <a:r>
              <a:rPr sz="1600" b="1" i="1" dirty="0">
                <a:latin typeface="Arial"/>
                <a:cs typeface="Arial"/>
              </a:rPr>
              <a:t>Les chapitres du document SRS</a:t>
            </a:r>
            <a:endParaRPr lang="fr-FR" sz="1600" i="1" dirty="0">
              <a:latin typeface="Arial"/>
              <a:cs typeface="Arial"/>
            </a:endParaRPr>
          </a:p>
          <a:p>
            <a:pPr marL="355600" indent="-342900">
              <a:lnSpc>
                <a:spcPct val="100000"/>
              </a:lnSpc>
              <a:spcBef>
                <a:spcPts val="95"/>
              </a:spcBef>
              <a:buClr>
                <a:srgbClr val="C00000"/>
              </a:buClr>
              <a:buFont typeface="Courier New"/>
              <a:buChar char="o"/>
              <a:tabLst>
                <a:tab pos="354965" algn="l"/>
                <a:tab pos="355600" algn="l"/>
              </a:tabLst>
            </a:pPr>
            <a:r>
              <a:rPr sz="1600" b="1" dirty="0">
                <a:latin typeface="Arial"/>
                <a:cs typeface="Arial"/>
              </a:rPr>
              <a:t>1 Introduction</a:t>
            </a:r>
            <a:endParaRPr sz="1600" dirty="0">
              <a:latin typeface="Arial"/>
              <a:cs typeface="Arial"/>
            </a:endParaRPr>
          </a:p>
          <a:p>
            <a:pPr marL="286385" marR="2178050" lvl="1" indent="-286385" algn="r">
              <a:lnSpc>
                <a:spcPct val="100000"/>
              </a:lnSpc>
              <a:spcBef>
                <a:spcPts val="190"/>
              </a:spcBef>
              <a:buClr>
                <a:srgbClr val="C00000"/>
              </a:buClr>
              <a:buChar char="•"/>
              <a:tabLst>
                <a:tab pos="286385" algn="l"/>
                <a:tab pos="287020" algn="l"/>
              </a:tabLst>
            </a:pPr>
            <a:r>
              <a:rPr sz="1600" dirty="0">
                <a:latin typeface="Arial"/>
                <a:cs typeface="Arial"/>
              </a:rPr>
              <a:t>1.1 Objet</a:t>
            </a:r>
          </a:p>
          <a:p>
            <a:pPr marL="286385" marR="2084070" lvl="1" indent="-286385" algn="r">
              <a:lnSpc>
                <a:spcPct val="100000"/>
              </a:lnSpc>
              <a:spcBef>
                <a:spcPts val="195"/>
              </a:spcBef>
              <a:buClr>
                <a:srgbClr val="C00000"/>
              </a:buClr>
              <a:buChar char="•"/>
              <a:tabLst>
                <a:tab pos="286385" algn="l"/>
                <a:tab pos="287020" algn="l"/>
              </a:tabLst>
            </a:pPr>
            <a:r>
              <a:rPr sz="1600" dirty="0">
                <a:latin typeface="Arial"/>
                <a:cs typeface="Arial"/>
              </a:rPr>
              <a:t>1.2 Portée</a:t>
            </a:r>
          </a:p>
          <a:p>
            <a:pPr marL="756285" marR="526415" lvl="1" indent="-287020">
              <a:lnSpc>
                <a:spcPts val="1730"/>
              </a:lnSpc>
              <a:spcBef>
                <a:spcPts val="405"/>
              </a:spcBef>
              <a:buClr>
                <a:srgbClr val="C00000"/>
              </a:buClr>
              <a:buChar char="•"/>
              <a:tabLst>
                <a:tab pos="756285" algn="l"/>
                <a:tab pos="756920" algn="l"/>
              </a:tabLst>
            </a:pPr>
            <a:r>
              <a:rPr sz="1600" dirty="0">
                <a:latin typeface="Arial"/>
                <a:cs typeface="Arial"/>
              </a:rPr>
              <a:t>1.3 Définitions, acronymes et  abréviations</a:t>
            </a:r>
          </a:p>
          <a:p>
            <a:pPr marL="756285" lvl="1" indent="-287655">
              <a:lnSpc>
                <a:spcPct val="100000"/>
              </a:lnSpc>
              <a:spcBef>
                <a:spcPts val="165"/>
              </a:spcBef>
              <a:buClr>
                <a:srgbClr val="C00000"/>
              </a:buClr>
              <a:buChar char="•"/>
              <a:tabLst>
                <a:tab pos="756285" algn="l"/>
                <a:tab pos="756920" algn="l"/>
              </a:tabLst>
            </a:pPr>
            <a:r>
              <a:rPr sz="1600" dirty="0">
                <a:latin typeface="Arial"/>
                <a:cs typeface="Arial"/>
              </a:rPr>
              <a:t>1.4 Références</a:t>
            </a:r>
          </a:p>
          <a:p>
            <a:pPr marL="756285" lvl="1" indent="-287655">
              <a:lnSpc>
                <a:spcPct val="100000"/>
              </a:lnSpc>
              <a:spcBef>
                <a:spcPts val="190"/>
              </a:spcBef>
              <a:buClr>
                <a:srgbClr val="C00000"/>
              </a:buClr>
              <a:buChar char="•"/>
              <a:tabLst>
                <a:tab pos="756285" algn="l"/>
                <a:tab pos="756920" algn="l"/>
              </a:tabLst>
            </a:pPr>
            <a:r>
              <a:rPr sz="1600" dirty="0">
                <a:latin typeface="Arial"/>
                <a:cs typeface="Arial"/>
              </a:rPr>
              <a:t>1.5 Vue d'ensemble</a:t>
            </a:r>
          </a:p>
          <a:p>
            <a:pPr lvl="1">
              <a:lnSpc>
                <a:spcPct val="100000"/>
              </a:lnSpc>
              <a:spcBef>
                <a:spcPts val="5"/>
              </a:spcBef>
              <a:buClr>
                <a:srgbClr val="C00000"/>
              </a:buClr>
              <a:buFont typeface="Arial"/>
              <a:buChar char="•"/>
            </a:pPr>
            <a:endParaRPr sz="2000" dirty="0">
              <a:latin typeface="Arial"/>
              <a:cs typeface="Arial"/>
            </a:endParaRPr>
          </a:p>
          <a:p>
            <a:pPr marL="355600" indent="-342900">
              <a:lnSpc>
                <a:spcPct val="100000"/>
              </a:lnSpc>
              <a:buClr>
                <a:srgbClr val="C00000"/>
              </a:buClr>
              <a:buFont typeface="Courier New"/>
              <a:buChar char="o"/>
              <a:tabLst>
                <a:tab pos="354965" algn="l"/>
                <a:tab pos="355600" algn="l"/>
              </a:tabLst>
            </a:pPr>
            <a:r>
              <a:rPr sz="1600" b="1" dirty="0">
                <a:latin typeface="Arial"/>
                <a:cs typeface="Arial"/>
              </a:rPr>
              <a:t>2 Description générale</a:t>
            </a:r>
            <a:endParaRPr sz="1600" dirty="0">
              <a:latin typeface="Arial"/>
              <a:cs typeface="Arial"/>
            </a:endParaRPr>
          </a:p>
          <a:p>
            <a:pPr marL="756285" lvl="1" indent="-287655">
              <a:lnSpc>
                <a:spcPct val="100000"/>
              </a:lnSpc>
              <a:spcBef>
                <a:spcPts val="195"/>
              </a:spcBef>
              <a:buClr>
                <a:srgbClr val="C00000"/>
              </a:buClr>
              <a:buChar char="•"/>
              <a:tabLst>
                <a:tab pos="756285" algn="l"/>
                <a:tab pos="756920" algn="l"/>
              </a:tabLst>
            </a:pPr>
            <a:r>
              <a:rPr sz="1600" dirty="0">
                <a:latin typeface="Arial"/>
                <a:cs typeface="Arial"/>
              </a:rPr>
              <a:t>2.1 Environnement</a:t>
            </a:r>
          </a:p>
          <a:p>
            <a:pPr marL="756285" lvl="1" indent="-287655">
              <a:lnSpc>
                <a:spcPct val="100000"/>
              </a:lnSpc>
              <a:spcBef>
                <a:spcPts val="190"/>
              </a:spcBef>
              <a:buClr>
                <a:srgbClr val="C00000"/>
              </a:buClr>
              <a:buChar char="•"/>
              <a:tabLst>
                <a:tab pos="756285" algn="l"/>
                <a:tab pos="756920" algn="l"/>
              </a:tabLst>
            </a:pPr>
            <a:r>
              <a:rPr sz="1600" dirty="0">
                <a:latin typeface="Arial"/>
                <a:cs typeface="Arial"/>
              </a:rPr>
              <a:t>2.2 Fonctions</a:t>
            </a:r>
          </a:p>
          <a:p>
            <a:pPr marL="756285" lvl="1" indent="-287655">
              <a:lnSpc>
                <a:spcPct val="100000"/>
              </a:lnSpc>
              <a:spcBef>
                <a:spcPts val="190"/>
              </a:spcBef>
              <a:buClr>
                <a:srgbClr val="C00000"/>
              </a:buClr>
              <a:buChar char="•"/>
              <a:tabLst>
                <a:tab pos="756285" algn="l"/>
                <a:tab pos="756920" algn="l"/>
              </a:tabLst>
            </a:pPr>
            <a:r>
              <a:rPr sz="1600" dirty="0">
                <a:latin typeface="Arial"/>
                <a:cs typeface="Arial"/>
              </a:rPr>
              <a:t>2.3 Caractéristiques des utilisateurs</a:t>
            </a:r>
          </a:p>
          <a:p>
            <a:pPr marL="756285" lvl="1" indent="-287655">
              <a:lnSpc>
                <a:spcPct val="100000"/>
              </a:lnSpc>
              <a:spcBef>
                <a:spcPts val="195"/>
              </a:spcBef>
              <a:buClr>
                <a:srgbClr val="C00000"/>
              </a:buClr>
              <a:buChar char="•"/>
              <a:tabLst>
                <a:tab pos="756285" algn="l"/>
                <a:tab pos="756920" algn="l"/>
              </a:tabLst>
            </a:pPr>
            <a:r>
              <a:rPr sz="1600" dirty="0">
                <a:latin typeface="Arial"/>
                <a:cs typeface="Arial"/>
              </a:rPr>
              <a:t>2.4 Contraintes</a:t>
            </a:r>
          </a:p>
          <a:p>
            <a:pPr marL="756285" lvl="1" indent="-287655">
              <a:lnSpc>
                <a:spcPct val="100000"/>
              </a:lnSpc>
              <a:spcBef>
                <a:spcPts val="190"/>
              </a:spcBef>
              <a:buClr>
                <a:srgbClr val="C00000"/>
              </a:buClr>
              <a:buChar char="•"/>
              <a:tabLst>
                <a:tab pos="756285" algn="l"/>
                <a:tab pos="756920" algn="l"/>
              </a:tabLst>
            </a:pPr>
            <a:r>
              <a:rPr sz="1600" dirty="0">
                <a:latin typeface="Arial"/>
                <a:cs typeface="Arial"/>
              </a:rPr>
              <a:t>2.5 Hypothèses et dépendances</a:t>
            </a:r>
          </a:p>
          <a:p>
            <a:pPr lvl="1">
              <a:lnSpc>
                <a:spcPct val="100000"/>
              </a:lnSpc>
              <a:spcBef>
                <a:spcPts val="5"/>
              </a:spcBef>
              <a:buClr>
                <a:srgbClr val="C00000"/>
              </a:buClr>
              <a:buFont typeface="Arial"/>
              <a:buChar char="•"/>
            </a:pPr>
            <a:endParaRPr sz="2000" dirty="0">
              <a:latin typeface="Arial"/>
              <a:cs typeface="Arial"/>
            </a:endParaRPr>
          </a:p>
          <a:p>
            <a:pPr marL="355600" indent="-342900">
              <a:lnSpc>
                <a:spcPct val="100000"/>
              </a:lnSpc>
              <a:buClr>
                <a:srgbClr val="C00000"/>
              </a:buClr>
              <a:buFont typeface="Courier New"/>
              <a:buChar char="o"/>
              <a:tabLst>
                <a:tab pos="354965" algn="l"/>
                <a:tab pos="355600" algn="l"/>
              </a:tabLst>
            </a:pPr>
            <a:r>
              <a:rPr sz="1600" b="1" dirty="0">
                <a:latin typeface="Arial"/>
                <a:cs typeface="Arial"/>
              </a:rPr>
              <a:t>3 Exigences spécifiques</a:t>
            </a:r>
            <a:endParaRPr sz="1600" dirty="0">
              <a:latin typeface="Arial"/>
              <a:cs typeface="Arial"/>
            </a:endParaRPr>
          </a:p>
        </p:txBody>
      </p:sp>
      <p:sp>
        <p:nvSpPr>
          <p:cNvPr id="9" name="object 9"/>
          <p:cNvSpPr/>
          <p:nvPr/>
        </p:nvSpPr>
        <p:spPr>
          <a:xfrm>
            <a:off x="5702686" y="4273450"/>
            <a:ext cx="4051300" cy="2933700"/>
          </a:xfrm>
          <a:custGeom>
            <a:avLst/>
            <a:gdLst/>
            <a:ahLst/>
            <a:cxnLst/>
            <a:rect l="l" t="t" r="r" b="b"/>
            <a:pathLst>
              <a:path w="4051300" h="2933700">
                <a:moveTo>
                  <a:pt x="9144" y="2924555"/>
                </a:moveTo>
                <a:lnTo>
                  <a:pt x="9144" y="0"/>
                </a:lnTo>
                <a:lnTo>
                  <a:pt x="0" y="0"/>
                </a:lnTo>
                <a:lnTo>
                  <a:pt x="0" y="2933699"/>
                </a:lnTo>
                <a:lnTo>
                  <a:pt x="4572" y="2933699"/>
                </a:lnTo>
                <a:lnTo>
                  <a:pt x="4572" y="2924555"/>
                </a:lnTo>
                <a:lnTo>
                  <a:pt x="9144" y="2924555"/>
                </a:lnTo>
                <a:close/>
              </a:path>
              <a:path w="4051300" h="2933700">
                <a:moveTo>
                  <a:pt x="4046220" y="2924555"/>
                </a:moveTo>
                <a:lnTo>
                  <a:pt x="4572" y="2924555"/>
                </a:lnTo>
                <a:lnTo>
                  <a:pt x="9144" y="2929127"/>
                </a:lnTo>
                <a:lnTo>
                  <a:pt x="9144" y="2933699"/>
                </a:lnTo>
                <a:lnTo>
                  <a:pt x="4041648" y="2933699"/>
                </a:lnTo>
                <a:lnTo>
                  <a:pt x="4041648" y="2929127"/>
                </a:lnTo>
                <a:lnTo>
                  <a:pt x="4046220" y="2924555"/>
                </a:lnTo>
                <a:close/>
              </a:path>
              <a:path w="4051300" h="2933700">
                <a:moveTo>
                  <a:pt x="9144" y="2933699"/>
                </a:moveTo>
                <a:lnTo>
                  <a:pt x="9144" y="2929127"/>
                </a:lnTo>
                <a:lnTo>
                  <a:pt x="4572" y="2924555"/>
                </a:lnTo>
                <a:lnTo>
                  <a:pt x="4572" y="2933699"/>
                </a:lnTo>
                <a:lnTo>
                  <a:pt x="9144" y="2933699"/>
                </a:lnTo>
                <a:close/>
              </a:path>
              <a:path w="4051300" h="2933700">
                <a:moveTo>
                  <a:pt x="4050792" y="2933699"/>
                </a:moveTo>
                <a:lnTo>
                  <a:pt x="4050792" y="0"/>
                </a:lnTo>
                <a:lnTo>
                  <a:pt x="4041648" y="0"/>
                </a:lnTo>
                <a:lnTo>
                  <a:pt x="4041648" y="2924555"/>
                </a:lnTo>
                <a:lnTo>
                  <a:pt x="4046220" y="2924555"/>
                </a:lnTo>
                <a:lnTo>
                  <a:pt x="4046220" y="2933699"/>
                </a:lnTo>
                <a:lnTo>
                  <a:pt x="4050792" y="2933699"/>
                </a:lnTo>
                <a:close/>
              </a:path>
              <a:path w="4051300" h="2933700">
                <a:moveTo>
                  <a:pt x="4046220" y="2933699"/>
                </a:moveTo>
                <a:lnTo>
                  <a:pt x="4046220" y="2924555"/>
                </a:lnTo>
                <a:lnTo>
                  <a:pt x="4041648" y="2929127"/>
                </a:lnTo>
                <a:lnTo>
                  <a:pt x="4041648" y="2933699"/>
                </a:lnTo>
                <a:lnTo>
                  <a:pt x="4046220" y="2933699"/>
                </a:lnTo>
                <a:close/>
              </a:path>
            </a:pathLst>
          </a:custGeom>
          <a:solidFill>
            <a:srgbClr val="980000"/>
          </a:solidFill>
        </p:spPr>
        <p:txBody>
          <a:bodyPr wrap="square" lIns="0" tIns="0" rIns="0" bIns="0" rtlCol="0"/>
          <a:lstStyle/>
          <a:p>
            <a:endParaRPr/>
          </a:p>
        </p:txBody>
      </p:sp>
      <p:sp>
        <p:nvSpPr>
          <p:cNvPr id="10" name="object 10"/>
          <p:cNvSpPr txBox="1"/>
          <p:nvPr/>
        </p:nvSpPr>
        <p:spPr>
          <a:xfrm>
            <a:off x="5956301" y="1949450"/>
            <a:ext cx="3631194" cy="5513688"/>
          </a:xfrm>
          <a:prstGeom prst="rect">
            <a:avLst/>
          </a:prstGeom>
        </p:spPr>
        <p:txBody>
          <a:bodyPr vert="horz" wrap="square" lIns="0" tIns="55244" rIns="0" bIns="0" rtlCol="0">
            <a:spAutoFit/>
          </a:bodyPr>
          <a:lstStyle/>
          <a:p>
            <a:pPr marL="299085" indent="-287020">
              <a:lnSpc>
                <a:spcPct val="100000"/>
              </a:lnSpc>
              <a:spcBef>
                <a:spcPts val="434"/>
              </a:spcBef>
              <a:buClr>
                <a:srgbClr val="CC3200"/>
              </a:buClr>
              <a:buFont typeface="Wingdings"/>
              <a:buChar char=""/>
              <a:tabLst>
                <a:tab pos="299085" algn="l"/>
                <a:tab pos="299720" algn="l"/>
              </a:tabLst>
            </a:pPr>
            <a:r>
              <a:rPr sz="1400" dirty="0">
                <a:latin typeface="Arial"/>
                <a:cs typeface="Arial"/>
              </a:rPr>
              <a:t>3.1 Exigences des interfaces externes</a:t>
            </a:r>
          </a:p>
          <a:p>
            <a:pPr marL="698500" lvl="1" indent="-229235">
              <a:lnSpc>
                <a:spcPct val="100000"/>
              </a:lnSpc>
              <a:spcBef>
                <a:spcPts val="335"/>
              </a:spcBef>
              <a:buClr>
                <a:srgbClr val="7F0000"/>
              </a:buClr>
              <a:buChar char="•"/>
              <a:tabLst>
                <a:tab pos="697865" algn="l"/>
                <a:tab pos="698500" algn="l"/>
              </a:tabLst>
            </a:pPr>
            <a:r>
              <a:rPr sz="1400" dirty="0">
                <a:latin typeface="Arial"/>
                <a:cs typeface="Arial"/>
              </a:rPr>
              <a:t>3.1.1 Interfaces avec les utilisateurs</a:t>
            </a:r>
          </a:p>
          <a:p>
            <a:pPr marL="698500" lvl="1" indent="-229235">
              <a:lnSpc>
                <a:spcPct val="100000"/>
              </a:lnSpc>
              <a:spcBef>
                <a:spcPts val="335"/>
              </a:spcBef>
              <a:buClr>
                <a:srgbClr val="7F0000"/>
              </a:buClr>
              <a:buChar char="•"/>
              <a:tabLst>
                <a:tab pos="697865" algn="l"/>
                <a:tab pos="698500" algn="l"/>
              </a:tabLst>
            </a:pPr>
            <a:r>
              <a:rPr sz="1400" dirty="0">
                <a:latin typeface="Arial"/>
                <a:cs typeface="Arial"/>
              </a:rPr>
              <a:t>3.1.2 Interfaces avec le matériel</a:t>
            </a:r>
          </a:p>
          <a:p>
            <a:pPr marL="698500" lvl="1" indent="-229235">
              <a:lnSpc>
                <a:spcPct val="100000"/>
              </a:lnSpc>
              <a:spcBef>
                <a:spcPts val="335"/>
              </a:spcBef>
              <a:buClr>
                <a:srgbClr val="7F0000"/>
              </a:buClr>
              <a:buChar char="•"/>
              <a:tabLst>
                <a:tab pos="697865" algn="l"/>
                <a:tab pos="698500" algn="l"/>
              </a:tabLst>
            </a:pPr>
            <a:r>
              <a:rPr sz="1400" dirty="0">
                <a:latin typeface="Arial"/>
                <a:cs typeface="Arial"/>
              </a:rPr>
              <a:t>3.1.3 Interfaces avec les logiciels</a:t>
            </a:r>
          </a:p>
          <a:p>
            <a:pPr marL="698500" lvl="1" indent="-229235">
              <a:lnSpc>
                <a:spcPct val="100000"/>
              </a:lnSpc>
              <a:spcBef>
                <a:spcPts val="340"/>
              </a:spcBef>
              <a:buClr>
                <a:srgbClr val="7F0000"/>
              </a:buClr>
              <a:buChar char="•"/>
              <a:tabLst>
                <a:tab pos="697865" algn="l"/>
                <a:tab pos="698500" algn="l"/>
              </a:tabLst>
            </a:pPr>
            <a:r>
              <a:rPr sz="1400" dirty="0">
                <a:latin typeface="Arial"/>
                <a:cs typeface="Arial"/>
              </a:rPr>
              <a:t>3.1.4 Interfaces de communication</a:t>
            </a:r>
          </a:p>
          <a:p>
            <a:pPr marL="299085" indent="-287020">
              <a:lnSpc>
                <a:spcPct val="100000"/>
              </a:lnSpc>
              <a:spcBef>
                <a:spcPts val="335"/>
              </a:spcBef>
              <a:buClr>
                <a:srgbClr val="CC3200"/>
              </a:buClr>
              <a:buFont typeface="Wingdings"/>
              <a:buChar char=""/>
              <a:tabLst>
                <a:tab pos="299085" algn="l"/>
                <a:tab pos="299720" algn="l"/>
              </a:tabLst>
            </a:pPr>
            <a:r>
              <a:rPr sz="1400" dirty="0">
                <a:latin typeface="Arial"/>
                <a:cs typeface="Arial"/>
              </a:rPr>
              <a:t>3.2 Exigences fonctionnelles</a:t>
            </a:r>
          </a:p>
          <a:p>
            <a:pPr marL="698500" lvl="1" indent="-229235">
              <a:lnSpc>
                <a:spcPct val="100000"/>
              </a:lnSpc>
              <a:spcBef>
                <a:spcPts val="335"/>
              </a:spcBef>
              <a:buClr>
                <a:srgbClr val="7F0000"/>
              </a:buClr>
              <a:buChar char="•"/>
              <a:tabLst>
                <a:tab pos="697865" algn="l"/>
                <a:tab pos="698500" algn="l"/>
              </a:tabLst>
            </a:pPr>
            <a:r>
              <a:rPr sz="1400" dirty="0">
                <a:latin typeface="Arial"/>
                <a:cs typeface="Arial"/>
              </a:rPr>
              <a:t>3.2.1 Mode 1</a:t>
            </a:r>
          </a:p>
          <a:p>
            <a:pPr marL="1116965" marR="57785" lvl="2" indent="-228600">
              <a:lnSpc>
                <a:spcPct val="100000"/>
              </a:lnSpc>
              <a:spcBef>
                <a:spcPts val="335"/>
              </a:spcBef>
              <a:buClr>
                <a:srgbClr val="323299"/>
              </a:buClr>
              <a:buChar char="–"/>
              <a:tabLst>
                <a:tab pos="1116965" algn="l"/>
                <a:tab pos="1117600" algn="l"/>
              </a:tabLst>
            </a:pPr>
            <a:r>
              <a:rPr sz="1400" dirty="0">
                <a:latin typeface="Arial"/>
                <a:cs typeface="Arial"/>
              </a:rPr>
              <a:t>3.2.1.1 Exigence fonctionnelle  1.1</a:t>
            </a:r>
          </a:p>
          <a:p>
            <a:pPr marL="1116965" marR="55244" lvl="2" indent="-228600">
              <a:lnSpc>
                <a:spcPct val="100000"/>
              </a:lnSpc>
              <a:spcBef>
                <a:spcPts val="335"/>
              </a:spcBef>
              <a:buClr>
                <a:srgbClr val="323299"/>
              </a:buClr>
              <a:buChar char="–"/>
              <a:tabLst>
                <a:tab pos="1116965" algn="l"/>
                <a:tab pos="1117600" algn="l"/>
              </a:tabLst>
            </a:pPr>
            <a:r>
              <a:rPr sz="1400" dirty="0">
                <a:latin typeface="Arial"/>
                <a:cs typeface="Arial"/>
              </a:rPr>
              <a:t>3.2.1.n Exigence fonctionnelle  1.n</a:t>
            </a:r>
          </a:p>
          <a:p>
            <a:pPr marL="698500" lvl="1" indent="-229235">
              <a:lnSpc>
                <a:spcPct val="100000"/>
              </a:lnSpc>
              <a:spcBef>
                <a:spcPts val="340"/>
              </a:spcBef>
              <a:buClr>
                <a:srgbClr val="7F0000"/>
              </a:buClr>
              <a:buChar char="•"/>
              <a:tabLst>
                <a:tab pos="697865" algn="l"/>
                <a:tab pos="698500" algn="l"/>
              </a:tabLst>
            </a:pPr>
            <a:r>
              <a:rPr sz="1400" dirty="0">
                <a:latin typeface="Arial"/>
                <a:cs typeface="Arial"/>
              </a:rPr>
              <a:t>3.2.2 Mode 2</a:t>
            </a:r>
          </a:p>
          <a:p>
            <a:pPr marL="698500" lvl="1" indent="-229235">
              <a:lnSpc>
                <a:spcPct val="100000"/>
              </a:lnSpc>
              <a:spcBef>
                <a:spcPts val="335"/>
              </a:spcBef>
              <a:buClr>
                <a:srgbClr val="7F0000"/>
              </a:buClr>
              <a:buChar char="•"/>
              <a:tabLst>
                <a:tab pos="697865" algn="l"/>
                <a:tab pos="698500" algn="l"/>
              </a:tabLst>
            </a:pPr>
            <a:r>
              <a:rPr sz="1400" dirty="0">
                <a:latin typeface="Arial"/>
                <a:cs typeface="Arial"/>
              </a:rPr>
              <a:t>3.2.m Mode m</a:t>
            </a:r>
          </a:p>
          <a:p>
            <a:pPr marL="1116965" marR="7620" lvl="2" indent="-228600">
              <a:lnSpc>
                <a:spcPct val="100000"/>
              </a:lnSpc>
              <a:spcBef>
                <a:spcPts val="335"/>
              </a:spcBef>
              <a:buClr>
                <a:srgbClr val="323299"/>
              </a:buClr>
              <a:buChar char="–"/>
              <a:tabLst>
                <a:tab pos="1116965" algn="l"/>
                <a:tab pos="1117600" algn="l"/>
              </a:tabLst>
            </a:pPr>
            <a:r>
              <a:rPr sz="1400" dirty="0">
                <a:latin typeface="Arial"/>
                <a:cs typeface="Arial"/>
              </a:rPr>
              <a:t>3.2.m.1 Exigence fonctionnelle  m.1</a:t>
            </a:r>
          </a:p>
          <a:p>
            <a:pPr marL="1116965" marR="5080" lvl="2" indent="-228600">
              <a:lnSpc>
                <a:spcPct val="100000"/>
              </a:lnSpc>
              <a:spcBef>
                <a:spcPts val="335"/>
              </a:spcBef>
              <a:buClr>
                <a:srgbClr val="323299"/>
              </a:buClr>
              <a:buChar char="–"/>
              <a:tabLst>
                <a:tab pos="1116965" algn="l"/>
                <a:tab pos="1117600" algn="l"/>
              </a:tabLst>
            </a:pPr>
            <a:r>
              <a:rPr sz="1400" dirty="0">
                <a:latin typeface="Arial"/>
                <a:cs typeface="Arial"/>
              </a:rPr>
              <a:t>3.2.m.n Exigence fonctionnelle  m.n</a:t>
            </a:r>
          </a:p>
          <a:p>
            <a:pPr marL="299085" indent="-287020">
              <a:lnSpc>
                <a:spcPct val="100000"/>
              </a:lnSpc>
              <a:spcBef>
                <a:spcPts val="335"/>
              </a:spcBef>
              <a:buClr>
                <a:srgbClr val="CC3200"/>
              </a:buClr>
              <a:buFont typeface="Wingdings"/>
              <a:buChar char=""/>
              <a:tabLst>
                <a:tab pos="299085" algn="l"/>
                <a:tab pos="299720" algn="l"/>
              </a:tabLst>
            </a:pPr>
            <a:r>
              <a:rPr sz="1400" dirty="0">
                <a:latin typeface="Arial"/>
                <a:cs typeface="Arial"/>
              </a:rPr>
              <a:t>3.3 Exigences de performance</a:t>
            </a:r>
          </a:p>
          <a:p>
            <a:pPr marL="299085" indent="-287020">
              <a:lnSpc>
                <a:spcPct val="100000"/>
              </a:lnSpc>
              <a:spcBef>
                <a:spcPts val="340"/>
              </a:spcBef>
              <a:buClr>
                <a:srgbClr val="CC3200"/>
              </a:buClr>
              <a:buFont typeface="Wingdings"/>
              <a:buChar char=""/>
              <a:tabLst>
                <a:tab pos="299085" algn="l"/>
                <a:tab pos="299720" algn="l"/>
              </a:tabLst>
            </a:pPr>
            <a:r>
              <a:rPr sz="1400" dirty="0">
                <a:latin typeface="Arial"/>
                <a:cs typeface="Arial"/>
              </a:rPr>
              <a:t>3.4 Contraintes de conception</a:t>
            </a:r>
          </a:p>
          <a:p>
            <a:pPr marL="299085" indent="-287020">
              <a:lnSpc>
                <a:spcPct val="100000"/>
              </a:lnSpc>
              <a:spcBef>
                <a:spcPts val="335"/>
              </a:spcBef>
              <a:buClr>
                <a:srgbClr val="CC3200"/>
              </a:buClr>
              <a:buFont typeface="Wingdings"/>
              <a:buChar char=""/>
              <a:tabLst>
                <a:tab pos="299085" algn="l"/>
                <a:tab pos="299720" algn="l"/>
              </a:tabLst>
            </a:pPr>
            <a:r>
              <a:rPr sz="1400" dirty="0">
                <a:latin typeface="Arial"/>
                <a:cs typeface="Arial"/>
              </a:rPr>
              <a:t>3.5 Attributs</a:t>
            </a:r>
          </a:p>
          <a:p>
            <a:pPr marL="299085" indent="-287020">
              <a:lnSpc>
                <a:spcPct val="100000"/>
              </a:lnSpc>
              <a:spcBef>
                <a:spcPts val="335"/>
              </a:spcBef>
              <a:buClr>
                <a:srgbClr val="CC3200"/>
              </a:buClr>
              <a:buFont typeface="Wingdings"/>
              <a:buChar char=""/>
              <a:tabLst>
                <a:tab pos="299085" algn="l"/>
                <a:tab pos="299720" algn="l"/>
              </a:tabLst>
            </a:pPr>
            <a:r>
              <a:rPr sz="1400" dirty="0">
                <a:latin typeface="Arial"/>
                <a:cs typeface="Arial"/>
              </a:rPr>
              <a:t>3.6 Autres exigences</a:t>
            </a:r>
          </a:p>
          <a:p>
            <a:pPr marL="3133725">
              <a:lnSpc>
                <a:spcPct val="100000"/>
              </a:lnSpc>
              <a:spcBef>
                <a:spcPts val="770"/>
              </a:spcBef>
            </a:pPr>
            <a:r>
              <a:rPr sz="1400" b="1" dirty="0">
                <a:latin typeface="Arial"/>
                <a:cs typeface="Arial"/>
              </a:rPr>
              <a:t>14</a:t>
            </a:r>
            <a:endParaRPr sz="14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6653" y="769111"/>
            <a:ext cx="5770880" cy="330835"/>
          </a:xfrm>
          <a:prstGeom prst="rect">
            <a:avLst/>
          </a:prstGeom>
        </p:spPr>
        <p:txBody>
          <a:bodyPr vert="horz" wrap="square" lIns="0" tIns="12700" rIns="0" bIns="0" rtlCol="0">
            <a:spAutoFit/>
          </a:bodyPr>
          <a:lstStyle/>
          <a:p>
            <a:pPr marL="12700">
              <a:lnSpc>
                <a:spcPct val="100000"/>
              </a:lnSpc>
              <a:spcBef>
                <a:spcPts val="100"/>
              </a:spcBef>
            </a:pPr>
            <a:r>
              <a:rPr spc="-5" dirty="0"/>
              <a:t>Normes internationales </a:t>
            </a:r>
            <a:r>
              <a:rPr dirty="0"/>
              <a:t>– IEEE Std</a:t>
            </a:r>
            <a:r>
              <a:rPr spc="-105" dirty="0"/>
              <a:t> </a:t>
            </a:r>
            <a:r>
              <a:rPr spc="-5" dirty="0"/>
              <a:t>830:1998</a:t>
            </a:r>
          </a:p>
        </p:txBody>
      </p:sp>
      <p:sp>
        <p:nvSpPr>
          <p:cNvPr id="6" name="object 6"/>
          <p:cNvSpPr txBox="1">
            <a:spLocks noGrp="1"/>
          </p:cNvSpPr>
          <p:nvPr>
            <p:ph type="ftr" sz="quarter" idx="11"/>
          </p:nvPr>
        </p:nvSpPr>
        <p:spPr>
          <a:xfrm>
            <a:off x="1310017" y="6863584"/>
            <a:ext cx="3475990" cy="177800"/>
          </a:xfrm>
          <a:prstGeom prst="rect">
            <a:avLst/>
          </a:prstGeom>
        </p:spPr>
        <p:txBody>
          <a:bodyPr vert="horz" wrap="square" lIns="0" tIns="0" rIns="0" bIns="0" rtlCol="0">
            <a:spAutoFit/>
          </a:bodyPr>
          <a:lstStyle/>
          <a:p>
            <a:pPr marL="12700">
              <a:lnSpc>
                <a:spcPts val="1240"/>
              </a:lnSpc>
            </a:pPr>
            <a:r>
              <a:rPr spc="114" dirty="0"/>
              <a:t>©</a:t>
            </a:r>
            <a:r>
              <a:rPr spc="-185" dirty="0"/>
              <a:t> </a:t>
            </a:r>
            <a:r>
              <a:rPr spc="-60" dirty="0"/>
              <a:t>2010 </a:t>
            </a:r>
            <a:r>
              <a:rPr spc="-90" dirty="0"/>
              <a:t>Exigences </a:t>
            </a:r>
            <a:r>
              <a:rPr spc="-10" dirty="0"/>
              <a:t>et </a:t>
            </a:r>
            <a:r>
              <a:rPr spc="-45" dirty="0"/>
              <a:t>spécifications </a:t>
            </a:r>
            <a:r>
              <a:rPr spc="-35" dirty="0"/>
              <a:t>du logiciel, </a:t>
            </a:r>
            <a:r>
              <a:rPr spc="-85" dirty="0"/>
              <a:t>N.Kerzazi</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16</a:t>
            </a:fld>
            <a:endParaRPr dirty="0"/>
          </a:p>
        </p:txBody>
      </p:sp>
      <p:sp>
        <p:nvSpPr>
          <p:cNvPr id="3" name="object 3"/>
          <p:cNvSpPr txBox="1"/>
          <p:nvPr/>
        </p:nvSpPr>
        <p:spPr>
          <a:xfrm>
            <a:off x="1537093" y="1657603"/>
            <a:ext cx="7523480" cy="4689475"/>
          </a:xfrm>
          <a:prstGeom prst="rect">
            <a:avLst/>
          </a:prstGeom>
        </p:spPr>
        <p:txBody>
          <a:bodyPr vert="horz" wrap="square" lIns="0" tIns="12065" rIns="0" bIns="0" rtlCol="0">
            <a:spAutoFit/>
          </a:bodyPr>
          <a:lstStyle/>
          <a:p>
            <a:pPr marL="393700" indent="-381000">
              <a:lnSpc>
                <a:spcPct val="100000"/>
              </a:lnSpc>
              <a:spcBef>
                <a:spcPts val="95"/>
              </a:spcBef>
              <a:buClr>
                <a:srgbClr val="C00000"/>
              </a:buClr>
              <a:buAutoNum type="arabicPeriod" startAt="4"/>
              <a:tabLst>
                <a:tab pos="393065" algn="l"/>
                <a:tab pos="393700" algn="l"/>
              </a:tabLst>
            </a:pPr>
            <a:r>
              <a:rPr sz="1600" spc="-120" dirty="0">
                <a:latin typeface="Arial"/>
                <a:cs typeface="Arial"/>
              </a:rPr>
              <a:t>Exigences </a:t>
            </a:r>
            <a:r>
              <a:rPr sz="1600" spc="-110" dirty="0">
                <a:latin typeface="Arial"/>
                <a:cs typeface="Arial"/>
              </a:rPr>
              <a:t>des </a:t>
            </a:r>
            <a:r>
              <a:rPr sz="1600" spc="-55" dirty="0">
                <a:latin typeface="Arial"/>
                <a:cs typeface="Arial"/>
              </a:rPr>
              <a:t>interfaces</a:t>
            </a:r>
            <a:r>
              <a:rPr sz="1600" spc="-20" dirty="0">
                <a:latin typeface="Arial"/>
                <a:cs typeface="Arial"/>
              </a:rPr>
              <a:t> </a:t>
            </a:r>
            <a:r>
              <a:rPr sz="1600" spc="-65" dirty="0">
                <a:latin typeface="Arial"/>
                <a:cs typeface="Arial"/>
              </a:rPr>
              <a:t>externes:</a:t>
            </a:r>
            <a:endParaRPr sz="1600">
              <a:latin typeface="Arial"/>
              <a:cs typeface="Arial"/>
            </a:endParaRPr>
          </a:p>
          <a:p>
            <a:pPr>
              <a:lnSpc>
                <a:spcPct val="100000"/>
              </a:lnSpc>
              <a:buClr>
                <a:srgbClr val="C00000"/>
              </a:buClr>
              <a:buFont typeface="Arial"/>
              <a:buAutoNum type="arabicPeriod" startAt="4"/>
            </a:pPr>
            <a:endParaRPr sz="1500">
              <a:latin typeface="Arial"/>
              <a:cs typeface="Arial"/>
            </a:endParaRPr>
          </a:p>
          <a:p>
            <a:pPr marL="850900" lvl="1" indent="-381635">
              <a:lnSpc>
                <a:spcPct val="100000"/>
              </a:lnSpc>
              <a:spcBef>
                <a:spcPts val="5"/>
              </a:spcBef>
              <a:buClr>
                <a:srgbClr val="C00000"/>
              </a:buClr>
              <a:buChar char="•"/>
              <a:tabLst>
                <a:tab pos="850265" algn="l"/>
                <a:tab pos="850900" algn="l"/>
              </a:tabLst>
            </a:pPr>
            <a:r>
              <a:rPr sz="1600" spc="-60" dirty="0">
                <a:latin typeface="Arial"/>
                <a:cs typeface="Arial"/>
              </a:rPr>
              <a:t>Description </a:t>
            </a:r>
            <a:r>
              <a:rPr sz="1600" spc="-40" dirty="0">
                <a:latin typeface="Arial"/>
                <a:cs typeface="Arial"/>
              </a:rPr>
              <a:t>détaillée </a:t>
            </a:r>
            <a:r>
              <a:rPr sz="1600" spc="-75" dirty="0">
                <a:latin typeface="Arial"/>
                <a:cs typeface="Arial"/>
              </a:rPr>
              <a:t>de </a:t>
            </a:r>
            <a:r>
              <a:rPr sz="1600" spc="-50" dirty="0">
                <a:latin typeface="Arial"/>
                <a:cs typeface="Arial"/>
              </a:rPr>
              <a:t>tous </a:t>
            </a:r>
            <a:r>
              <a:rPr sz="1600" spc="-90" dirty="0">
                <a:latin typeface="Arial"/>
                <a:cs typeface="Arial"/>
              </a:rPr>
              <a:t>les </a:t>
            </a:r>
            <a:r>
              <a:rPr sz="1600" spc="-25" dirty="0">
                <a:latin typeface="Arial"/>
                <a:cs typeface="Arial"/>
              </a:rPr>
              <a:t>intrants </a:t>
            </a:r>
            <a:r>
              <a:rPr sz="1600" spc="-10" dirty="0">
                <a:latin typeface="Arial"/>
                <a:cs typeface="Arial"/>
              </a:rPr>
              <a:t>et</a:t>
            </a:r>
            <a:r>
              <a:rPr sz="1600" spc="-320" dirty="0">
                <a:latin typeface="Arial"/>
                <a:cs typeface="Arial"/>
              </a:rPr>
              <a:t> </a:t>
            </a:r>
            <a:r>
              <a:rPr sz="1600" spc="-90" dirty="0">
                <a:latin typeface="Arial"/>
                <a:cs typeface="Arial"/>
              </a:rPr>
              <a:t>les </a:t>
            </a:r>
            <a:r>
              <a:rPr sz="1600" spc="-45" dirty="0">
                <a:latin typeface="Arial"/>
                <a:cs typeface="Arial"/>
              </a:rPr>
              <a:t>extrants </a:t>
            </a:r>
            <a:r>
              <a:rPr sz="1600" spc="-55" dirty="0">
                <a:latin typeface="Arial"/>
                <a:cs typeface="Arial"/>
              </a:rPr>
              <a:t>du </a:t>
            </a:r>
            <a:r>
              <a:rPr sz="1600" spc="-50" dirty="0">
                <a:latin typeface="Arial"/>
                <a:cs typeface="Arial"/>
              </a:rPr>
              <a:t>logiciel.</a:t>
            </a:r>
            <a:endParaRPr sz="1600">
              <a:latin typeface="Arial"/>
              <a:cs typeface="Arial"/>
            </a:endParaRPr>
          </a:p>
          <a:p>
            <a:pPr marL="882650" marR="5080" lvl="1" indent="-413384">
              <a:lnSpc>
                <a:spcPct val="170000"/>
              </a:lnSpc>
              <a:spcBef>
                <a:spcPts val="1460"/>
              </a:spcBef>
              <a:buClr>
                <a:srgbClr val="C00000"/>
              </a:buClr>
              <a:buChar char="•"/>
              <a:tabLst>
                <a:tab pos="850265" algn="l"/>
                <a:tab pos="850900" algn="l"/>
              </a:tabLst>
            </a:pPr>
            <a:r>
              <a:rPr sz="1600" spc="-55" dirty="0">
                <a:latin typeface="Arial"/>
                <a:cs typeface="Arial"/>
              </a:rPr>
              <a:t>Devrait </a:t>
            </a:r>
            <a:r>
              <a:rPr sz="1600" spc="-45" dirty="0">
                <a:latin typeface="Arial"/>
                <a:cs typeface="Arial"/>
              </a:rPr>
              <a:t>compléter </a:t>
            </a:r>
            <a:r>
              <a:rPr sz="1600" spc="5" dirty="0">
                <a:latin typeface="Arial"/>
                <a:cs typeface="Arial"/>
              </a:rPr>
              <a:t>plutôt </a:t>
            </a:r>
            <a:r>
              <a:rPr sz="1600" spc="-70" dirty="0">
                <a:latin typeface="Arial"/>
                <a:cs typeface="Arial"/>
              </a:rPr>
              <a:t>que </a:t>
            </a:r>
            <a:r>
              <a:rPr sz="1600" spc="-35" dirty="0">
                <a:latin typeface="Arial"/>
                <a:cs typeface="Arial"/>
              </a:rPr>
              <a:t>répéter </a:t>
            </a:r>
            <a:r>
              <a:rPr sz="1600" spc="-60" dirty="0">
                <a:latin typeface="Arial"/>
                <a:cs typeface="Arial"/>
              </a:rPr>
              <a:t>la </a:t>
            </a:r>
            <a:r>
              <a:rPr sz="1600" spc="-45" dirty="0">
                <a:latin typeface="Arial"/>
                <a:cs typeface="Arial"/>
              </a:rPr>
              <a:t>description </a:t>
            </a:r>
            <a:r>
              <a:rPr sz="1600" spc="-110" dirty="0">
                <a:latin typeface="Arial"/>
                <a:cs typeface="Arial"/>
              </a:rPr>
              <a:t>des </a:t>
            </a:r>
            <a:r>
              <a:rPr sz="1600" spc="-55" dirty="0">
                <a:latin typeface="Arial"/>
                <a:cs typeface="Arial"/>
              </a:rPr>
              <a:t>interfaces </a:t>
            </a:r>
            <a:r>
              <a:rPr sz="1600" spc="-75" dirty="0">
                <a:latin typeface="Arial"/>
                <a:cs typeface="Arial"/>
              </a:rPr>
              <a:t>de </a:t>
            </a:r>
            <a:r>
              <a:rPr sz="1600" spc="-45" dirty="0">
                <a:latin typeface="Arial"/>
                <a:cs typeface="Arial"/>
              </a:rPr>
              <a:t>description  </a:t>
            </a:r>
            <a:r>
              <a:rPr sz="1600" spc="-70" dirty="0">
                <a:latin typeface="Arial"/>
                <a:cs typeface="Arial"/>
              </a:rPr>
              <a:t>générale.</a:t>
            </a:r>
            <a:endParaRPr sz="1600">
              <a:latin typeface="Arial"/>
              <a:cs typeface="Arial"/>
            </a:endParaRPr>
          </a:p>
          <a:p>
            <a:pPr lvl="1">
              <a:lnSpc>
                <a:spcPct val="100000"/>
              </a:lnSpc>
              <a:spcBef>
                <a:spcPts val="20"/>
              </a:spcBef>
              <a:buClr>
                <a:srgbClr val="C00000"/>
              </a:buClr>
              <a:buFont typeface="Arial"/>
              <a:buChar char="•"/>
            </a:pPr>
            <a:endParaRPr sz="1800">
              <a:latin typeface="Arial"/>
              <a:cs typeface="Arial"/>
            </a:endParaRPr>
          </a:p>
          <a:p>
            <a:pPr marL="850900" lvl="1" indent="-381635">
              <a:lnSpc>
                <a:spcPts val="1880"/>
              </a:lnSpc>
              <a:buClr>
                <a:srgbClr val="C00000"/>
              </a:buClr>
              <a:buChar char="•"/>
              <a:tabLst>
                <a:tab pos="850265" algn="l"/>
                <a:tab pos="850900" algn="l"/>
              </a:tabLst>
            </a:pPr>
            <a:r>
              <a:rPr sz="1600" spc="-55" dirty="0">
                <a:latin typeface="Arial"/>
                <a:cs typeface="Arial"/>
              </a:rPr>
              <a:t>Devrait </a:t>
            </a:r>
            <a:r>
              <a:rPr sz="1600" spc="-45" dirty="0">
                <a:latin typeface="Arial"/>
                <a:cs typeface="Arial"/>
              </a:rPr>
              <a:t>inclure </a:t>
            </a:r>
            <a:r>
              <a:rPr sz="1600" spc="-110" dirty="0">
                <a:latin typeface="Arial"/>
                <a:cs typeface="Arial"/>
              </a:rPr>
              <a:t>aussi </a:t>
            </a:r>
            <a:r>
              <a:rPr sz="1600" spc="-50" dirty="0">
                <a:latin typeface="Arial"/>
                <a:cs typeface="Arial"/>
              </a:rPr>
              <a:t>bien </a:t>
            </a:r>
            <a:r>
              <a:rPr sz="1600" spc="-45" dirty="0">
                <a:latin typeface="Arial"/>
                <a:cs typeface="Arial"/>
              </a:rPr>
              <a:t>le </a:t>
            </a:r>
            <a:r>
              <a:rPr sz="1600" spc="-50" dirty="0">
                <a:latin typeface="Arial"/>
                <a:cs typeface="Arial"/>
              </a:rPr>
              <a:t>contenu </a:t>
            </a:r>
            <a:r>
              <a:rPr sz="1600" spc="-70" dirty="0">
                <a:latin typeface="Arial"/>
                <a:cs typeface="Arial"/>
              </a:rPr>
              <a:t>que </a:t>
            </a:r>
            <a:r>
              <a:rPr sz="1600" spc="-60" dirty="0">
                <a:latin typeface="Arial"/>
                <a:cs typeface="Arial"/>
              </a:rPr>
              <a:t>la </a:t>
            </a:r>
            <a:r>
              <a:rPr sz="1600" spc="-35" dirty="0">
                <a:latin typeface="Arial"/>
                <a:cs typeface="Arial"/>
              </a:rPr>
              <a:t>forme</a:t>
            </a:r>
            <a:r>
              <a:rPr sz="1600" spc="-254" dirty="0">
                <a:latin typeface="Arial"/>
                <a:cs typeface="Arial"/>
              </a:rPr>
              <a:t> </a:t>
            </a:r>
            <a:r>
              <a:rPr sz="1600" spc="-20" dirty="0">
                <a:latin typeface="Arial"/>
                <a:cs typeface="Arial"/>
              </a:rPr>
              <a:t>:</a:t>
            </a:r>
            <a:endParaRPr sz="1600">
              <a:latin typeface="Arial"/>
              <a:cs typeface="Arial"/>
            </a:endParaRPr>
          </a:p>
          <a:p>
            <a:pPr marL="1308100" lvl="2" indent="-381635">
              <a:lnSpc>
                <a:spcPts val="1600"/>
              </a:lnSpc>
              <a:buClr>
                <a:srgbClr val="C00000"/>
              </a:buClr>
              <a:buFont typeface="Wingdings"/>
              <a:buChar char=""/>
              <a:tabLst>
                <a:tab pos="1307465" algn="l"/>
                <a:tab pos="1308100" algn="l"/>
              </a:tabLst>
            </a:pPr>
            <a:r>
              <a:rPr sz="1400" spc="-65" dirty="0">
                <a:latin typeface="Arial"/>
                <a:cs typeface="Arial"/>
              </a:rPr>
              <a:t>Nom </a:t>
            </a:r>
            <a:r>
              <a:rPr sz="1400" spc="-70" dirty="0">
                <a:latin typeface="Arial"/>
                <a:cs typeface="Arial"/>
              </a:rPr>
              <a:t>de</a:t>
            </a:r>
            <a:r>
              <a:rPr sz="1400" spc="-125" dirty="0">
                <a:latin typeface="Arial"/>
                <a:cs typeface="Arial"/>
              </a:rPr>
              <a:t> </a:t>
            </a:r>
            <a:r>
              <a:rPr sz="1400" spc="-25" dirty="0">
                <a:latin typeface="Arial"/>
                <a:cs typeface="Arial"/>
              </a:rPr>
              <a:t>l’élément</a:t>
            </a:r>
            <a:endParaRPr sz="1400">
              <a:latin typeface="Arial"/>
              <a:cs typeface="Arial"/>
            </a:endParaRPr>
          </a:p>
          <a:p>
            <a:pPr marL="1308100" lvl="2" indent="-381635">
              <a:lnSpc>
                <a:spcPts val="1595"/>
              </a:lnSpc>
              <a:buClr>
                <a:srgbClr val="C00000"/>
              </a:buClr>
              <a:buFont typeface="Wingdings"/>
              <a:buChar char=""/>
              <a:tabLst>
                <a:tab pos="1307465" algn="l"/>
                <a:tab pos="1308100" algn="l"/>
              </a:tabLst>
            </a:pPr>
            <a:r>
              <a:rPr sz="1400" spc="-50" dirty="0">
                <a:latin typeface="Arial"/>
                <a:cs typeface="Arial"/>
              </a:rPr>
              <a:t>But</a:t>
            </a:r>
            <a:endParaRPr sz="1400">
              <a:latin typeface="Arial"/>
              <a:cs typeface="Arial"/>
            </a:endParaRPr>
          </a:p>
          <a:p>
            <a:pPr marL="1308100" lvl="2" indent="-381635">
              <a:lnSpc>
                <a:spcPts val="1595"/>
              </a:lnSpc>
              <a:buClr>
                <a:srgbClr val="C00000"/>
              </a:buClr>
              <a:buFont typeface="Wingdings"/>
              <a:buChar char=""/>
              <a:tabLst>
                <a:tab pos="1307465" algn="l"/>
                <a:tab pos="1308100" algn="l"/>
              </a:tabLst>
            </a:pPr>
            <a:r>
              <a:rPr sz="1400" spc="-80" dirty="0">
                <a:latin typeface="Arial"/>
                <a:cs typeface="Arial"/>
              </a:rPr>
              <a:t>Provenance </a:t>
            </a:r>
            <a:r>
              <a:rPr sz="1400" spc="-100" dirty="0">
                <a:latin typeface="Arial"/>
                <a:cs typeface="Arial"/>
              </a:rPr>
              <a:t>des </a:t>
            </a:r>
            <a:r>
              <a:rPr sz="1400" spc="-25" dirty="0">
                <a:latin typeface="Arial"/>
                <a:cs typeface="Arial"/>
              </a:rPr>
              <a:t>intrants </a:t>
            </a:r>
            <a:r>
              <a:rPr sz="1400" spc="-40" dirty="0">
                <a:latin typeface="Arial"/>
                <a:cs typeface="Arial"/>
              </a:rPr>
              <a:t>ou </a:t>
            </a:r>
            <a:r>
              <a:rPr sz="1400" spc="-35" dirty="0">
                <a:latin typeface="Arial"/>
                <a:cs typeface="Arial"/>
              </a:rPr>
              <a:t>destination </a:t>
            </a:r>
            <a:r>
              <a:rPr sz="1400" spc="-100" dirty="0">
                <a:latin typeface="Arial"/>
                <a:cs typeface="Arial"/>
              </a:rPr>
              <a:t>des</a:t>
            </a:r>
            <a:r>
              <a:rPr sz="1400" spc="-135" dirty="0">
                <a:latin typeface="Arial"/>
                <a:cs typeface="Arial"/>
              </a:rPr>
              <a:t> </a:t>
            </a:r>
            <a:r>
              <a:rPr sz="1400" spc="-40" dirty="0">
                <a:latin typeface="Arial"/>
                <a:cs typeface="Arial"/>
              </a:rPr>
              <a:t>extrants</a:t>
            </a:r>
            <a:endParaRPr sz="1400">
              <a:latin typeface="Arial"/>
              <a:cs typeface="Arial"/>
            </a:endParaRPr>
          </a:p>
          <a:p>
            <a:pPr marL="1308100" lvl="2" indent="-381635">
              <a:lnSpc>
                <a:spcPts val="1595"/>
              </a:lnSpc>
              <a:buClr>
                <a:srgbClr val="C00000"/>
              </a:buClr>
              <a:buFont typeface="Wingdings"/>
              <a:buChar char=""/>
              <a:tabLst>
                <a:tab pos="1307465" algn="l"/>
                <a:tab pos="1308100" algn="l"/>
              </a:tabLst>
            </a:pPr>
            <a:r>
              <a:rPr sz="1400" spc="-80" dirty="0">
                <a:latin typeface="Arial"/>
                <a:cs typeface="Arial"/>
              </a:rPr>
              <a:t>Échelle, </a:t>
            </a:r>
            <a:r>
              <a:rPr sz="1400" spc="-65" dirty="0">
                <a:latin typeface="Arial"/>
                <a:cs typeface="Arial"/>
              </a:rPr>
              <a:t>degré </a:t>
            </a:r>
            <a:r>
              <a:rPr sz="1400" spc="-70" dirty="0">
                <a:latin typeface="Arial"/>
                <a:cs typeface="Arial"/>
              </a:rPr>
              <a:t>de </a:t>
            </a:r>
            <a:r>
              <a:rPr sz="1400" spc="-50" dirty="0">
                <a:latin typeface="Arial"/>
                <a:cs typeface="Arial"/>
              </a:rPr>
              <a:t>précision </a:t>
            </a:r>
            <a:r>
              <a:rPr sz="1400" spc="10" dirty="0">
                <a:latin typeface="Arial"/>
                <a:cs typeface="Arial"/>
              </a:rPr>
              <a:t>et/ou </a:t>
            </a:r>
            <a:r>
              <a:rPr sz="1400" spc="-65" dirty="0">
                <a:latin typeface="Arial"/>
                <a:cs typeface="Arial"/>
              </a:rPr>
              <a:t>degré </a:t>
            </a:r>
            <a:r>
              <a:rPr sz="1400" spc="-70" dirty="0">
                <a:latin typeface="Arial"/>
                <a:cs typeface="Arial"/>
              </a:rPr>
              <a:t>de </a:t>
            </a:r>
            <a:r>
              <a:rPr sz="1400" spc="-45" dirty="0">
                <a:latin typeface="Arial"/>
                <a:cs typeface="Arial"/>
              </a:rPr>
              <a:t>tolérance</a:t>
            </a:r>
            <a:r>
              <a:rPr sz="1400" spc="-180" dirty="0">
                <a:latin typeface="Arial"/>
                <a:cs typeface="Arial"/>
              </a:rPr>
              <a:t> </a:t>
            </a:r>
            <a:r>
              <a:rPr sz="1400" spc="-75" dirty="0">
                <a:latin typeface="Arial"/>
                <a:cs typeface="Arial"/>
              </a:rPr>
              <a:t>acceptables</a:t>
            </a:r>
            <a:endParaRPr sz="1400">
              <a:latin typeface="Arial"/>
              <a:cs typeface="Arial"/>
            </a:endParaRPr>
          </a:p>
          <a:p>
            <a:pPr marL="1308100" lvl="2" indent="-381635">
              <a:lnSpc>
                <a:spcPts val="1595"/>
              </a:lnSpc>
              <a:buClr>
                <a:srgbClr val="C00000"/>
              </a:buClr>
              <a:buFont typeface="Wingdings"/>
              <a:buChar char=""/>
              <a:tabLst>
                <a:tab pos="1307465" algn="l"/>
                <a:tab pos="1308100" algn="l"/>
              </a:tabLst>
            </a:pPr>
            <a:r>
              <a:rPr sz="1400" spc="-55" dirty="0">
                <a:latin typeface="Arial"/>
                <a:cs typeface="Arial"/>
              </a:rPr>
              <a:t>Unités </a:t>
            </a:r>
            <a:r>
              <a:rPr sz="1400" spc="-70" dirty="0">
                <a:latin typeface="Arial"/>
                <a:cs typeface="Arial"/>
              </a:rPr>
              <a:t>de</a:t>
            </a:r>
            <a:r>
              <a:rPr sz="1400" spc="-95" dirty="0">
                <a:latin typeface="Arial"/>
                <a:cs typeface="Arial"/>
              </a:rPr>
              <a:t> </a:t>
            </a:r>
            <a:r>
              <a:rPr sz="1400" spc="-70" dirty="0">
                <a:latin typeface="Arial"/>
                <a:cs typeface="Arial"/>
              </a:rPr>
              <a:t>mesure</a:t>
            </a:r>
            <a:endParaRPr sz="1400">
              <a:latin typeface="Arial"/>
              <a:cs typeface="Arial"/>
            </a:endParaRPr>
          </a:p>
          <a:p>
            <a:pPr marL="1308100" lvl="2" indent="-381635">
              <a:lnSpc>
                <a:spcPts val="1595"/>
              </a:lnSpc>
              <a:buClr>
                <a:srgbClr val="C00000"/>
              </a:buClr>
              <a:buFont typeface="Wingdings"/>
              <a:buChar char=""/>
              <a:tabLst>
                <a:tab pos="1307465" algn="l"/>
                <a:tab pos="1308100" algn="l"/>
              </a:tabLst>
            </a:pPr>
            <a:r>
              <a:rPr sz="1400" spc="-60" dirty="0">
                <a:latin typeface="Arial"/>
                <a:cs typeface="Arial"/>
              </a:rPr>
              <a:t>Synchronisation</a:t>
            </a:r>
            <a:endParaRPr sz="1400">
              <a:latin typeface="Arial"/>
              <a:cs typeface="Arial"/>
            </a:endParaRPr>
          </a:p>
          <a:p>
            <a:pPr marL="1308100" lvl="2" indent="-381635">
              <a:lnSpc>
                <a:spcPts val="1595"/>
              </a:lnSpc>
              <a:buClr>
                <a:srgbClr val="C00000"/>
              </a:buClr>
              <a:buFont typeface="Wingdings"/>
              <a:buChar char=""/>
              <a:tabLst>
                <a:tab pos="1307465" algn="l"/>
                <a:tab pos="1308100" algn="l"/>
              </a:tabLst>
            </a:pPr>
            <a:r>
              <a:rPr sz="1400" spc="-70" dirty="0">
                <a:latin typeface="Arial"/>
                <a:cs typeface="Arial"/>
              </a:rPr>
              <a:t>Rapports </a:t>
            </a:r>
            <a:r>
              <a:rPr sz="1400" spc="-95" dirty="0">
                <a:latin typeface="Arial"/>
                <a:cs typeface="Arial"/>
              </a:rPr>
              <a:t>avec </a:t>
            </a:r>
            <a:r>
              <a:rPr sz="1400" spc="-75" dirty="0">
                <a:latin typeface="Arial"/>
                <a:cs typeface="Arial"/>
              </a:rPr>
              <a:t>les </a:t>
            </a:r>
            <a:r>
              <a:rPr sz="1400" spc="-50" dirty="0">
                <a:latin typeface="Arial"/>
                <a:cs typeface="Arial"/>
              </a:rPr>
              <a:t>autres</a:t>
            </a:r>
            <a:r>
              <a:rPr sz="1400" spc="-70" dirty="0">
                <a:latin typeface="Arial"/>
                <a:cs typeface="Arial"/>
              </a:rPr>
              <a:t> </a:t>
            </a:r>
            <a:r>
              <a:rPr sz="1400" spc="-25" dirty="0">
                <a:latin typeface="Arial"/>
                <a:cs typeface="Arial"/>
              </a:rPr>
              <a:t>intrants/extrants</a:t>
            </a:r>
            <a:endParaRPr sz="1400">
              <a:latin typeface="Arial"/>
              <a:cs typeface="Arial"/>
            </a:endParaRPr>
          </a:p>
          <a:p>
            <a:pPr marL="1308100" lvl="2" indent="-381635">
              <a:lnSpc>
                <a:spcPts val="1595"/>
              </a:lnSpc>
              <a:buClr>
                <a:srgbClr val="C00000"/>
              </a:buClr>
              <a:buFont typeface="Wingdings"/>
              <a:buChar char=""/>
              <a:tabLst>
                <a:tab pos="1307465" algn="l"/>
                <a:tab pos="1308100" algn="l"/>
              </a:tabLst>
            </a:pPr>
            <a:r>
              <a:rPr sz="1400" spc="-55" dirty="0">
                <a:latin typeface="Arial"/>
                <a:cs typeface="Arial"/>
              </a:rPr>
              <a:t>Format </a:t>
            </a:r>
            <a:r>
              <a:rPr sz="1400" spc="-5" dirty="0">
                <a:latin typeface="Arial"/>
                <a:cs typeface="Arial"/>
              </a:rPr>
              <a:t>et </a:t>
            </a:r>
            <a:r>
              <a:rPr sz="1400" spc="-50" dirty="0">
                <a:latin typeface="Arial"/>
                <a:cs typeface="Arial"/>
              </a:rPr>
              <a:t>organisation </a:t>
            </a:r>
            <a:r>
              <a:rPr sz="1400" spc="-100" dirty="0">
                <a:latin typeface="Arial"/>
                <a:cs typeface="Arial"/>
              </a:rPr>
              <a:t>des</a:t>
            </a:r>
            <a:r>
              <a:rPr sz="1400" spc="-220" dirty="0">
                <a:latin typeface="Arial"/>
                <a:cs typeface="Arial"/>
              </a:rPr>
              <a:t> </a:t>
            </a:r>
            <a:r>
              <a:rPr sz="1400" spc="-85" dirty="0">
                <a:latin typeface="Arial"/>
                <a:cs typeface="Arial"/>
              </a:rPr>
              <a:t>écrans</a:t>
            </a:r>
            <a:endParaRPr sz="1400">
              <a:latin typeface="Arial"/>
              <a:cs typeface="Arial"/>
            </a:endParaRPr>
          </a:p>
          <a:p>
            <a:pPr marL="1308100" lvl="2" indent="-381635">
              <a:lnSpc>
                <a:spcPts val="1595"/>
              </a:lnSpc>
              <a:buClr>
                <a:srgbClr val="C00000"/>
              </a:buClr>
              <a:buFont typeface="Wingdings"/>
              <a:buChar char=""/>
              <a:tabLst>
                <a:tab pos="1307465" algn="l"/>
                <a:tab pos="1308100" algn="l"/>
              </a:tabLst>
            </a:pPr>
            <a:r>
              <a:rPr sz="1400" spc="-55" dirty="0">
                <a:latin typeface="Arial"/>
                <a:cs typeface="Arial"/>
              </a:rPr>
              <a:t>Format </a:t>
            </a:r>
            <a:r>
              <a:rPr sz="1400" spc="-5" dirty="0">
                <a:latin typeface="Arial"/>
                <a:cs typeface="Arial"/>
              </a:rPr>
              <a:t>et </a:t>
            </a:r>
            <a:r>
              <a:rPr sz="1400" spc="-50" dirty="0">
                <a:latin typeface="Arial"/>
                <a:cs typeface="Arial"/>
              </a:rPr>
              <a:t>organisation </a:t>
            </a:r>
            <a:r>
              <a:rPr sz="1400" spc="-100" dirty="0">
                <a:latin typeface="Arial"/>
                <a:cs typeface="Arial"/>
              </a:rPr>
              <a:t>des</a:t>
            </a:r>
            <a:r>
              <a:rPr sz="1400" spc="-220" dirty="0">
                <a:latin typeface="Arial"/>
                <a:cs typeface="Arial"/>
              </a:rPr>
              <a:t> </a:t>
            </a:r>
            <a:r>
              <a:rPr sz="1400" spc="-40" dirty="0">
                <a:latin typeface="Arial"/>
                <a:cs typeface="Arial"/>
              </a:rPr>
              <a:t>fenêtres</a:t>
            </a:r>
            <a:endParaRPr sz="1400">
              <a:latin typeface="Arial"/>
              <a:cs typeface="Arial"/>
            </a:endParaRPr>
          </a:p>
          <a:p>
            <a:pPr marL="1308100" lvl="2" indent="-381635">
              <a:lnSpc>
                <a:spcPts val="1595"/>
              </a:lnSpc>
              <a:buClr>
                <a:srgbClr val="C00000"/>
              </a:buClr>
              <a:buFont typeface="Wingdings"/>
              <a:buChar char=""/>
              <a:tabLst>
                <a:tab pos="1307465" algn="l"/>
                <a:tab pos="1308100" algn="l"/>
              </a:tabLst>
            </a:pPr>
            <a:r>
              <a:rPr sz="1400" spc="-55" dirty="0">
                <a:latin typeface="Arial"/>
                <a:cs typeface="Arial"/>
              </a:rPr>
              <a:t>Format </a:t>
            </a:r>
            <a:r>
              <a:rPr sz="1400" spc="-100" dirty="0">
                <a:latin typeface="Arial"/>
                <a:cs typeface="Arial"/>
              </a:rPr>
              <a:t>des</a:t>
            </a:r>
            <a:r>
              <a:rPr sz="1400" spc="-130" dirty="0">
                <a:latin typeface="Arial"/>
                <a:cs typeface="Arial"/>
              </a:rPr>
              <a:t> </a:t>
            </a:r>
            <a:r>
              <a:rPr sz="1400" spc="-75" dirty="0">
                <a:latin typeface="Arial"/>
                <a:cs typeface="Arial"/>
              </a:rPr>
              <a:t>données</a:t>
            </a:r>
            <a:endParaRPr sz="1400">
              <a:latin typeface="Arial"/>
              <a:cs typeface="Arial"/>
            </a:endParaRPr>
          </a:p>
          <a:p>
            <a:pPr marL="1308100" lvl="2" indent="-381635">
              <a:lnSpc>
                <a:spcPts val="1595"/>
              </a:lnSpc>
              <a:buClr>
                <a:srgbClr val="C00000"/>
              </a:buClr>
              <a:buFont typeface="Wingdings"/>
              <a:buChar char=""/>
              <a:tabLst>
                <a:tab pos="1307465" algn="l"/>
                <a:tab pos="1308100" algn="l"/>
              </a:tabLst>
            </a:pPr>
            <a:r>
              <a:rPr sz="1400" spc="-55" dirty="0">
                <a:latin typeface="Arial"/>
                <a:cs typeface="Arial"/>
              </a:rPr>
              <a:t>Format </a:t>
            </a:r>
            <a:r>
              <a:rPr sz="1400" spc="-100" dirty="0">
                <a:latin typeface="Arial"/>
                <a:cs typeface="Arial"/>
              </a:rPr>
              <a:t>des</a:t>
            </a:r>
            <a:r>
              <a:rPr sz="1400" spc="-130" dirty="0">
                <a:latin typeface="Arial"/>
                <a:cs typeface="Arial"/>
              </a:rPr>
              <a:t> </a:t>
            </a:r>
            <a:r>
              <a:rPr sz="1400" spc="-80" dirty="0">
                <a:latin typeface="Arial"/>
                <a:cs typeface="Arial"/>
              </a:rPr>
              <a:t>commandes</a:t>
            </a:r>
            <a:endParaRPr sz="1400">
              <a:latin typeface="Arial"/>
              <a:cs typeface="Arial"/>
            </a:endParaRPr>
          </a:p>
          <a:p>
            <a:pPr marL="1308100" lvl="2" indent="-381635">
              <a:lnSpc>
                <a:spcPts val="1639"/>
              </a:lnSpc>
              <a:buClr>
                <a:srgbClr val="C00000"/>
              </a:buClr>
              <a:buFont typeface="Wingdings"/>
              <a:buChar char=""/>
              <a:tabLst>
                <a:tab pos="1307465" algn="l"/>
                <a:tab pos="1308100" algn="l"/>
              </a:tabLst>
            </a:pPr>
            <a:r>
              <a:rPr sz="1400" spc="-105" dirty="0">
                <a:latin typeface="Arial"/>
                <a:cs typeface="Arial"/>
              </a:rPr>
              <a:t>Messages </a:t>
            </a:r>
            <a:r>
              <a:rPr sz="1400" spc="-70" dirty="0">
                <a:latin typeface="Arial"/>
                <a:cs typeface="Arial"/>
              </a:rPr>
              <a:t>de</a:t>
            </a:r>
            <a:r>
              <a:rPr sz="1400" spc="-60" dirty="0">
                <a:latin typeface="Arial"/>
                <a:cs typeface="Arial"/>
              </a:rPr>
              <a:t> </a:t>
            </a:r>
            <a:r>
              <a:rPr sz="1400" dirty="0">
                <a:latin typeface="Arial"/>
                <a:cs typeface="Arial"/>
              </a:rPr>
              <a:t>fin</a:t>
            </a:r>
            <a:endParaRPr sz="1400">
              <a:latin typeface="Arial"/>
              <a:cs typeface="Arial"/>
            </a:endParaRPr>
          </a:p>
        </p:txBody>
      </p:sp>
      <p:sp>
        <p:nvSpPr>
          <p:cNvPr id="4" name="object 4"/>
          <p:cNvSpPr/>
          <p:nvPr/>
        </p:nvSpPr>
        <p:spPr>
          <a:xfrm>
            <a:off x="8216561" y="6615281"/>
            <a:ext cx="1076626" cy="46637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6653" y="769111"/>
            <a:ext cx="4718050" cy="330835"/>
          </a:xfrm>
          <a:prstGeom prst="rect">
            <a:avLst/>
          </a:prstGeom>
        </p:spPr>
        <p:txBody>
          <a:bodyPr vert="horz" wrap="square" lIns="0" tIns="12700" rIns="0" bIns="0" rtlCol="0">
            <a:spAutoFit/>
          </a:bodyPr>
          <a:lstStyle/>
          <a:p>
            <a:pPr marL="12700">
              <a:lnSpc>
                <a:spcPct val="100000"/>
              </a:lnSpc>
              <a:spcBef>
                <a:spcPts val="100"/>
              </a:spcBef>
            </a:pPr>
            <a:r>
              <a:rPr spc="-5" dirty="0"/>
              <a:t>Références vers des gabarits de</a:t>
            </a:r>
            <a:r>
              <a:rPr spc="-100" dirty="0"/>
              <a:t> </a:t>
            </a:r>
            <a:r>
              <a:rPr spc="-5" dirty="0"/>
              <a:t>SRS</a:t>
            </a:r>
          </a:p>
        </p:txBody>
      </p:sp>
      <p:sp>
        <p:nvSpPr>
          <p:cNvPr id="10" name="object 10"/>
          <p:cNvSpPr txBox="1">
            <a:spLocks noGrp="1"/>
          </p:cNvSpPr>
          <p:nvPr>
            <p:ph type="ftr" sz="quarter" idx="11"/>
          </p:nvPr>
        </p:nvSpPr>
        <p:spPr>
          <a:xfrm>
            <a:off x="1310017" y="6863584"/>
            <a:ext cx="3475990" cy="177800"/>
          </a:xfrm>
          <a:prstGeom prst="rect">
            <a:avLst/>
          </a:prstGeom>
        </p:spPr>
        <p:txBody>
          <a:bodyPr vert="horz" wrap="square" lIns="0" tIns="0" rIns="0" bIns="0" rtlCol="0">
            <a:spAutoFit/>
          </a:bodyPr>
          <a:lstStyle/>
          <a:p>
            <a:pPr marL="12700">
              <a:lnSpc>
                <a:spcPts val="1240"/>
              </a:lnSpc>
            </a:pPr>
            <a:r>
              <a:rPr spc="114" dirty="0"/>
              <a:t>©</a:t>
            </a:r>
            <a:r>
              <a:rPr spc="-185" dirty="0"/>
              <a:t> </a:t>
            </a:r>
            <a:r>
              <a:rPr spc="-60" dirty="0"/>
              <a:t>2010 </a:t>
            </a:r>
            <a:r>
              <a:rPr spc="-90" dirty="0"/>
              <a:t>Exigences </a:t>
            </a:r>
            <a:r>
              <a:rPr spc="-10" dirty="0"/>
              <a:t>et </a:t>
            </a:r>
            <a:r>
              <a:rPr spc="-45" dirty="0"/>
              <a:t>spécifications </a:t>
            </a:r>
            <a:r>
              <a:rPr spc="-35" dirty="0"/>
              <a:t>du logiciel, </a:t>
            </a:r>
            <a:r>
              <a:rPr spc="-85" dirty="0"/>
              <a:t>N.Kerzazi</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17</a:t>
            </a:fld>
            <a:endParaRPr dirty="0"/>
          </a:p>
        </p:txBody>
      </p:sp>
      <p:sp>
        <p:nvSpPr>
          <p:cNvPr id="3" name="object 3"/>
          <p:cNvSpPr txBox="1"/>
          <p:nvPr/>
        </p:nvSpPr>
        <p:spPr>
          <a:xfrm>
            <a:off x="1825128" y="1912111"/>
            <a:ext cx="6709409" cy="1616710"/>
          </a:xfrm>
          <a:prstGeom prst="rect">
            <a:avLst/>
          </a:prstGeom>
        </p:spPr>
        <p:txBody>
          <a:bodyPr vert="horz" wrap="square" lIns="0" tIns="67310" rIns="0" bIns="0" rtlCol="0">
            <a:spAutoFit/>
          </a:bodyPr>
          <a:lstStyle/>
          <a:p>
            <a:pPr marL="358140" indent="-346075">
              <a:lnSpc>
                <a:spcPct val="100000"/>
              </a:lnSpc>
              <a:spcBef>
                <a:spcPts val="530"/>
              </a:spcBef>
              <a:buClr>
                <a:srgbClr val="C00000"/>
              </a:buClr>
              <a:buFont typeface="Courier New"/>
              <a:buChar char="o"/>
              <a:tabLst>
                <a:tab pos="358140" algn="l"/>
                <a:tab pos="358775" algn="l"/>
              </a:tabLst>
            </a:pPr>
            <a:r>
              <a:rPr sz="1800" spc="-110" dirty="0">
                <a:latin typeface="Arial"/>
                <a:cs typeface="Arial"/>
              </a:rPr>
              <a:t>Exemple </a:t>
            </a:r>
            <a:r>
              <a:rPr sz="1800" spc="-25" dirty="0">
                <a:latin typeface="Arial"/>
                <a:cs typeface="Arial"/>
              </a:rPr>
              <a:t>d’utilisation </a:t>
            </a:r>
            <a:r>
              <a:rPr sz="1800" spc="-60" dirty="0">
                <a:latin typeface="Arial"/>
                <a:cs typeface="Arial"/>
              </a:rPr>
              <a:t>disponible</a:t>
            </a:r>
            <a:r>
              <a:rPr sz="1800" spc="-105" dirty="0">
                <a:latin typeface="Arial"/>
                <a:cs typeface="Arial"/>
              </a:rPr>
              <a:t> </a:t>
            </a:r>
            <a:r>
              <a:rPr sz="1800" spc="-140" dirty="0">
                <a:latin typeface="Arial"/>
                <a:cs typeface="Arial"/>
              </a:rPr>
              <a:t>à</a:t>
            </a:r>
            <a:endParaRPr sz="1800">
              <a:latin typeface="Arial"/>
              <a:cs typeface="Arial"/>
            </a:endParaRPr>
          </a:p>
          <a:p>
            <a:pPr marL="1152525" lvl="1" indent="-457834">
              <a:lnSpc>
                <a:spcPct val="100000"/>
              </a:lnSpc>
              <a:spcBef>
                <a:spcPts val="430"/>
              </a:spcBef>
              <a:buClr>
                <a:srgbClr val="C00000"/>
              </a:buClr>
              <a:buChar char="•"/>
              <a:tabLst>
                <a:tab pos="1152525" algn="l"/>
                <a:tab pos="1153160" algn="l"/>
              </a:tabLst>
            </a:pPr>
            <a:r>
              <a:rPr sz="1800" u="heavy" spc="-25" dirty="0">
                <a:solidFill>
                  <a:srgbClr val="009999"/>
                </a:solidFill>
                <a:uFill>
                  <a:solidFill>
                    <a:srgbClr val="009898"/>
                  </a:solidFill>
                </a:uFill>
                <a:latin typeface="Arial"/>
                <a:cs typeface="Arial"/>
                <a:hlinkClick r:id="rId2"/>
              </a:rPr>
              <a:t>http://www.yoopeedoo.org</a:t>
            </a:r>
            <a:endParaRPr sz="1800">
              <a:latin typeface="Arial"/>
              <a:cs typeface="Arial"/>
            </a:endParaRPr>
          </a:p>
          <a:p>
            <a:pPr marL="1152525" lvl="1" indent="-457834">
              <a:lnSpc>
                <a:spcPct val="100000"/>
              </a:lnSpc>
              <a:spcBef>
                <a:spcPts val="434"/>
              </a:spcBef>
              <a:buClr>
                <a:srgbClr val="C00000"/>
              </a:buClr>
              <a:buChar char="•"/>
              <a:tabLst>
                <a:tab pos="1152525" algn="l"/>
                <a:tab pos="1153160" algn="l"/>
              </a:tabLst>
            </a:pPr>
            <a:r>
              <a:rPr sz="1800" spc="-180" dirty="0">
                <a:latin typeface="Arial"/>
                <a:cs typeface="Arial"/>
              </a:rPr>
              <a:t>Le </a:t>
            </a:r>
            <a:r>
              <a:rPr sz="1800" spc="-360" dirty="0">
                <a:latin typeface="Arial"/>
                <a:cs typeface="Arial"/>
              </a:rPr>
              <a:t>SRS</a:t>
            </a:r>
            <a:r>
              <a:rPr sz="1800" spc="-220" dirty="0">
                <a:latin typeface="Arial"/>
                <a:cs typeface="Arial"/>
              </a:rPr>
              <a:t> </a:t>
            </a:r>
            <a:r>
              <a:rPr sz="1800" spc="-35" dirty="0">
                <a:latin typeface="Arial"/>
                <a:cs typeface="Arial"/>
              </a:rPr>
              <a:t>qui </a:t>
            </a:r>
            <a:r>
              <a:rPr sz="1800" spc="-100" dirty="0">
                <a:latin typeface="Arial"/>
                <a:cs typeface="Arial"/>
              </a:rPr>
              <a:t>vous </a:t>
            </a:r>
            <a:r>
              <a:rPr sz="1800" spc="-140" dirty="0">
                <a:latin typeface="Arial"/>
                <a:cs typeface="Arial"/>
              </a:rPr>
              <a:t>a </a:t>
            </a:r>
            <a:r>
              <a:rPr sz="1800" spc="-40" dirty="0">
                <a:latin typeface="Arial"/>
                <a:cs typeface="Arial"/>
              </a:rPr>
              <a:t>été </a:t>
            </a:r>
            <a:r>
              <a:rPr sz="1800" spc="-70" dirty="0">
                <a:latin typeface="Arial"/>
                <a:cs typeface="Arial"/>
              </a:rPr>
              <a:t>remis </a:t>
            </a:r>
            <a:r>
              <a:rPr sz="1800" spc="-35" dirty="0">
                <a:latin typeface="Arial"/>
                <a:cs typeface="Arial"/>
              </a:rPr>
              <a:t>pour </a:t>
            </a:r>
            <a:r>
              <a:rPr sz="1800" spc="-30" dirty="0">
                <a:latin typeface="Arial"/>
                <a:cs typeface="Arial"/>
              </a:rPr>
              <a:t>votre </a:t>
            </a:r>
            <a:r>
              <a:rPr sz="1800" spc="-10" dirty="0">
                <a:latin typeface="Arial"/>
                <a:cs typeface="Arial"/>
              </a:rPr>
              <a:t>projet </a:t>
            </a:r>
            <a:r>
              <a:rPr sz="1800" spc="-35" dirty="0">
                <a:latin typeface="Arial"/>
                <a:cs typeface="Arial"/>
              </a:rPr>
              <a:t>intégrateur</a:t>
            </a:r>
            <a:r>
              <a:rPr sz="1800" spc="-245" dirty="0">
                <a:latin typeface="Arial"/>
                <a:cs typeface="Arial"/>
              </a:rPr>
              <a:t> </a:t>
            </a:r>
            <a:r>
              <a:rPr sz="1800" spc="-50" dirty="0">
                <a:latin typeface="Arial"/>
                <a:cs typeface="Arial"/>
              </a:rPr>
              <a:t>II.</a:t>
            </a:r>
            <a:endParaRPr sz="1800">
              <a:latin typeface="Arial"/>
              <a:cs typeface="Arial"/>
            </a:endParaRPr>
          </a:p>
          <a:p>
            <a:pPr marL="358140" marR="5080" indent="-346075">
              <a:lnSpc>
                <a:spcPct val="100000"/>
              </a:lnSpc>
              <a:spcBef>
                <a:spcPts val="430"/>
              </a:spcBef>
              <a:buClr>
                <a:srgbClr val="C00000"/>
              </a:buClr>
              <a:buFont typeface="Courier New"/>
              <a:buChar char="o"/>
              <a:tabLst>
                <a:tab pos="358140" algn="l"/>
                <a:tab pos="358775" algn="l"/>
              </a:tabLst>
            </a:pPr>
            <a:r>
              <a:rPr sz="1800" spc="-100" dirty="0">
                <a:latin typeface="Arial"/>
                <a:cs typeface="Arial"/>
              </a:rPr>
              <a:t>L’annexe </a:t>
            </a:r>
            <a:r>
              <a:rPr sz="1800" spc="-160" dirty="0">
                <a:latin typeface="Arial"/>
                <a:cs typeface="Arial"/>
              </a:rPr>
              <a:t>A </a:t>
            </a:r>
            <a:r>
              <a:rPr sz="1800" spc="-85" dirty="0">
                <a:latin typeface="Arial"/>
                <a:cs typeface="Arial"/>
              </a:rPr>
              <a:t>de </a:t>
            </a:r>
            <a:r>
              <a:rPr sz="1800" spc="-260" dirty="0">
                <a:latin typeface="Arial"/>
                <a:cs typeface="Arial"/>
              </a:rPr>
              <a:t>IEEE </a:t>
            </a:r>
            <a:r>
              <a:rPr sz="1800" spc="-90" dirty="0">
                <a:latin typeface="Arial"/>
                <a:cs typeface="Arial"/>
              </a:rPr>
              <a:t>830 </a:t>
            </a:r>
            <a:r>
              <a:rPr sz="1800" spc="-65" dirty="0">
                <a:latin typeface="Arial"/>
                <a:cs typeface="Arial"/>
              </a:rPr>
              <a:t>présente </a:t>
            </a:r>
            <a:r>
              <a:rPr sz="1800" spc="-40" dirty="0">
                <a:latin typeface="Arial"/>
                <a:cs typeface="Arial"/>
              </a:rPr>
              <a:t>différentes </a:t>
            </a:r>
            <a:r>
              <a:rPr sz="1800" spc="-95" dirty="0">
                <a:latin typeface="Arial"/>
                <a:cs typeface="Arial"/>
              </a:rPr>
              <a:t>façons </a:t>
            </a:r>
            <a:r>
              <a:rPr sz="1800" spc="-85" dirty="0">
                <a:latin typeface="Arial"/>
                <a:cs typeface="Arial"/>
              </a:rPr>
              <a:t>de </a:t>
            </a:r>
            <a:r>
              <a:rPr sz="1800" spc="-30" dirty="0">
                <a:latin typeface="Arial"/>
                <a:cs typeface="Arial"/>
              </a:rPr>
              <a:t>structurer </a:t>
            </a:r>
            <a:r>
              <a:rPr sz="1800" spc="-100" dirty="0">
                <a:latin typeface="Arial"/>
                <a:cs typeface="Arial"/>
              </a:rPr>
              <a:t>les  </a:t>
            </a:r>
            <a:r>
              <a:rPr sz="1800" spc="-110" dirty="0">
                <a:latin typeface="Arial"/>
                <a:cs typeface="Arial"/>
              </a:rPr>
              <a:t>exigences </a:t>
            </a:r>
            <a:r>
              <a:rPr sz="1800" spc="-75" dirty="0">
                <a:latin typeface="Arial"/>
                <a:cs typeface="Arial"/>
              </a:rPr>
              <a:t>spécifiques.</a:t>
            </a:r>
            <a:endParaRPr sz="1800">
              <a:latin typeface="Arial"/>
              <a:cs typeface="Arial"/>
            </a:endParaRPr>
          </a:p>
        </p:txBody>
      </p:sp>
      <p:sp>
        <p:nvSpPr>
          <p:cNvPr id="4" name="object 4"/>
          <p:cNvSpPr/>
          <p:nvPr/>
        </p:nvSpPr>
        <p:spPr>
          <a:xfrm>
            <a:off x="8216561" y="6615281"/>
            <a:ext cx="1076626" cy="466372"/>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2472828" y="4371846"/>
            <a:ext cx="6035040" cy="1866900"/>
          </a:xfrm>
          <a:prstGeom prst="rect">
            <a:avLst/>
          </a:prstGeom>
        </p:spPr>
        <p:txBody>
          <a:bodyPr vert="horz" wrap="square" lIns="0" tIns="12700" rIns="0" bIns="0" rtlCol="0">
            <a:spAutoFit/>
          </a:bodyPr>
          <a:lstStyle/>
          <a:p>
            <a:pPr marL="358140" marR="5080" indent="-346075">
              <a:lnSpc>
                <a:spcPct val="100000"/>
              </a:lnSpc>
              <a:spcBef>
                <a:spcPts val="100"/>
              </a:spcBef>
              <a:buClr>
                <a:srgbClr val="7F0000"/>
              </a:buClr>
              <a:buFont typeface="Wingdings"/>
              <a:buChar char=""/>
              <a:tabLst>
                <a:tab pos="358140" algn="l"/>
                <a:tab pos="358775" algn="l"/>
              </a:tabLst>
            </a:pPr>
            <a:r>
              <a:rPr sz="1800" spc="-75" dirty="0">
                <a:solidFill>
                  <a:srgbClr val="990000"/>
                </a:solidFill>
                <a:latin typeface="Arial"/>
                <a:cs typeface="Arial"/>
              </a:rPr>
              <a:t>Présentation </a:t>
            </a:r>
            <a:r>
              <a:rPr sz="1800" spc="-60" dirty="0">
                <a:solidFill>
                  <a:srgbClr val="990000"/>
                </a:solidFill>
                <a:latin typeface="Arial"/>
                <a:cs typeface="Arial"/>
              </a:rPr>
              <a:t>du document </a:t>
            </a:r>
            <a:r>
              <a:rPr sz="1800" spc="-85" dirty="0">
                <a:solidFill>
                  <a:srgbClr val="990000"/>
                </a:solidFill>
                <a:latin typeface="Arial"/>
                <a:cs typeface="Arial"/>
              </a:rPr>
              <a:t>de </a:t>
            </a:r>
            <a:r>
              <a:rPr sz="1800" spc="-70" dirty="0">
                <a:solidFill>
                  <a:srgbClr val="990000"/>
                </a:solidFill>
                <a:latin typeface="Arial"/>
                <a:cs typeface="Arial"/>
              </a:rPr>
              <a:t>la </a:t>
            </a:r>
            <a:r>
              <a:rPr sz="1800" spc="-55" dirty="0">
                <a:solidFill>
                  <a:srgbClr val="990000"/>
                </a:solidFill>
                <a:latin typeface="Arial"/>
                <a:cs typeface="Arial"/>
              </a:rPr>
              <a:t>norme </a:t>
            </a:r>
            <a:r>
              <a:rPr sz="1800" spc="-10" dirty="0">
                <a:solidFill>
                  <a:srgbClr val="990000"/>
                </a:solidFill>
                <a:latin typeface="Arial"/>
                <a:cs typeface="Arial"/>
              </a:rPr>
              <a:t>et </a:t>
            </a:r>
            <a:r>
              <a:rPr sz="1800" spc="-55" dirty="0">
                <a:solidFill>
                  <a:srgbClr val="990000"/>
                </a:solidFill>
                <a:latin typeface="Arial"/>
                <a:cs typeface="Arial"/>
              </a:rPr>
              <a:t>explication </a:t>
            </a:r>
            <a:r>
              <a:rPr sz="1800" spc="-85" dirty="0">
                <a:solidFill>
                  <a:srgbClr val="990000"/>
                </a:solidFill>
                <a:latin typeface="Arial"/>
                <a:cs typeface="Arial"/>
              </a:rPr>
              <a:t>de </a:t>
            </a:r>
            <a:r>
              <a:rPr sz="1800" spc="-165" dirty="0">
                <a:solidFill>
                  <a:srgbClr val="990000"/>
                </a:solidFill>
                <a:latin typeface="Arial"/>
                <a:cs typeface="Arial"/>
              </a:rPr>
              <a:t>ses  </a:t>
            </a:r>
            <a:r>
              <a:rPr sz="1800" spc="-40" dirty="0">
                <a:solidFill>
                  <a:srgbClr val="990000"/>
                </a:solidFill>
                <a:latin typeface="Arial"/>
                <a:cs typeface="Arial"/>
              </a:rPr>
              <a:t>différents </a:t>
            </a:r>
            <a:r>
              <a:rPr sz="1800" spc="-70" dirty="0">
                <a:solidFill>
                  <a:srgbClr val="990000"/>
                </a:solidFill>
                <a:latin typeface="Arial"/>
                <a:cs typeface="Arial"/>
              </a:rPr>
              <a:t>chapitres </a:t>
            </a:r>
            <a:r>
              <a:rPr sz="1800" spc="-45" dirty="0">
                <a:solidFill>
                  <a:srgbClr val="990000"/>
                </a:solidFill>
                <a:latin typeface="Arial"/>
                <a:cs typeface="Arial"/>
              </a:rPr>
              <a:t>directement </a:t>
            </a:r>
            <a:r>
              <a:rPr sz="1800" spc="-75" dirty="0">
                <a:solidFill>
                  <a:srgbClr val="990000"/>
                </a:solidFill>
                <a:latin typeface="Arial"/>
                <a:cs typeface="Arial"/>
              </a:rPr>
              <a:t>sur </a:t>
            </a:r>
            <a:r>
              <a:rPr sz="1800" spc="-55" dirty="0">
                <a:solidFill>
                  <a:srgbClr val="990000"/>
                </a:solidFill>
                <a:latin typeface="Arial"/>
                <a:cs typeface="Arial"/>
              </a:rPr>
              <a:t>le</a:t>
            </a:r>
            <a:r>
              <a:rPr sz="1800" spc="-210" dirty="0">
                <a:solidFill>
                  <a:srgbClr val="990000"/>
                </a:solidFill>
                <a:latin typeface="Arial"/>
                <a:cs typeface="Arial"/>
              </a:rPr>
              <a:t> </a:t>
            </a:r>
            <a:r>
              <a:rPr sz="1800" spc="-60" dirty="0">
                <a:solidFill>
                  <a:srgbClr val="990000"/>
                </a:solidFill>
                <a:latin typeface="Arial"/>
                <a:cs typeface="Arial"/>
              </a:rPr>
              <a:t>tableau.</a:t>
            </a:r>
            <a:endParaRPr sz="1800">
              <a:latin typeface="Arial"/>
              <a:cs typeface="Arial"/>
            </a:endParaRPr>
          </a:p>
          <a:p>
            <a:pPr marL="347345" marR="485775" indent="-312420">
              <a:lnSpc>
                <a:spcPct val="100000"/>
              </a:lnSpc>
              <a:spcBef>
                <a:spcPts val="1270"/>
              </a:spcBef>
              <a:buFont typeface="Wingdings"/>
              <a:buChar char=""/>
              <a:tabLst>
                <a:tab pos="319405" algn="l"/>
              </a:tabLst>
            </a:pPr>
            <a:r>
              <a:rPr sz="1800" spc="-75" dirty="0">
                <a:solidFill>
                  <a:srgbClr val="990000"/>
                </a:solidFill>
                <a:latin typeface="Arial"/>
                <a:cs typeface="Arial"/>
              </a:rPr>
              <a:t>Pratique </a:t>
            </a:r>
            <a:r>
              <a:rPr sz="1800" spc="-85" dirty="0">
                <a:solidFill>
                  <a:srgbClr val="990000"/>
                </a:solidFill>
                <a:latin typeface="Arial"/>
                <a:cs typeface="Arial"/>
              </a:rPr>
              <a:t>recommandée </a:t>
            </a:r>
            <a:r>
              <a:rPr sz="1800" spc="-60" dirty="0">
                <a:solidFill>
                  <a:srgbClr val="990000"/>
                </a:solidFill>
                <a:latin typeface="Arial"/>
                <a:cs typeface="Arial"/>
              </a:rPr>
              <a:t>par </a:t>
            </a:r>
            <a:r>
              <a:rPr sz="1800" spc="-260" dirty="0">
                <a:solidFill>
                  <a:srgbClr val="990000"/>
                </a:solidFill>
                <a:latin typeface="Arial"/>
                <a:cs typeface="Arial"/>
              </a:rPr>
              <a:t>IEEE </a:t>
            </a:r>
            <a:r>
              <a:rPr sz="1800" spc="-35" dirty="0">
                <a:solidFill>
                  <a:srgbClr val="990000"/>
                </a:solidFill>
                <a:latin typeface="Arial"/>
                <a:cs typeface="Arial"/>
              </a:rPr>
              <a:t>pour </a:t>
            </a:r>
            <a:r>
              <a:rPr sz="1800" spc="-70" dirty="0">
                <a:solidFill>
                  <a:srgbClr val="990000"/>
                </a:solidFill>
                <a:latin typeface="Arial"/>
                <a:cs typeface="Arial"/>
              </a:rPr>
              <a:t>la </a:t>
            </a:r>
            <a:r>
              <a:rPr sz="1800" spc="-50" dirty="0">
                <a:solidFill>
                  <a:srgbClr val="990000"/>
                </a:solidFill>
                <a:latin typeface="Arial"/>
                <a:cs typeface="Arial"/>
              </a:rPr>
              <a:t>préparation </a:t>
            </a:r>
            <a:r>
              <a:rPr sz="1800" spc="-120" dirty="0">
                <a:solidFill>
                  <a:srgbClr val="990000"/>
                </a:solidFill>
                <a:latin typeface="Arial"/>
                <a:cs typeface="Arial"/>
              </a:rPr>
              <a:t>des  </a:t>
            </a:r>
            <a:r>
              <a:rPr sz="1800" spc="-70" dirty="0">
                <a:solidFill>
                  <a:srgbClr val="990000"/>
                </a:solidFill>
                <a:latin typeface="Arial"/>
                <a:cs typeface="Arial"/>
              </a:rPr>
              <a:t>spécifications </a:t>
            </a:r>
            <a:r>
              <a:rPr sz="1800" spc="-105" dirty="0">
                <a:solidFill>
                  <a:srgbClr val="990000"/>
                </a:solidFill>
                <a:latin typeface="Arial"/>
                <a:cs typeface="Arial"/>
              </a:rPr>
              <a:t>d’exigences </a:t>
            </a:r>
            <a:r>
              <a:rPr sz="1800" spc="-60" dirty="0">
                <a:solidFill>
                  <a:srgbClr val="990000"/>
                </a:solidFill>
                <a:latin typeface="Arial"/>
                <a:cs typeface="Arial"/>
              </a:rPr>
              <a:t>du</a:t>
            </a:r>
            <a:r>
              <a:rPr sz="1800" spc="-70" dirty="0">
                <a:solidFill>
                  <a:srgbClr val="990000"/>
                </a:solidFill>
                <a:latin typeface="Arial"/>
                <a:cs typeface="Arial"/>
              </a:rPr>
              <a:t> </a:t>
            </a:r>
            <a:r>
              <a:rPr sz="1800" spc="-55" dirty="0">
                <a:solidFill>
                  <a:srgbClr val="990000"/>
                </a:solidFill>
                <a:latin typeface="Arial"/>
                <a:cs typeface="Arial"/>
              </a:rPr>
              <a:t>logiciel.</a:t>
            </a:r>
            <a:endParaRPr sz="1800">
              <a:latin typeface="Arial"/>
              <a:cs typeface="Arial"/>
            </a:endParaRPr>
          </a:p>
          <a:p>
            <a:pPr>
              <a:lnSpc>
                <a:spcPct val="100000"/>
              </a:lnSpc>
              <a:spcBef>
                <a:spcPts val="10"/>
              </a:spcBef>
              <a:buChar char=""/>
            </a:pPr>
            <a:endParaRPr sz="2100">
              <a:latin typeface="Arial"/>
              <a:cs typeface="Arial"/>
            </a:endParaRPr>
          </a:p>
          <a:p>
            <a:pPr marL="318770" indent="-284480">
              <a:lnSpc>
                <a:spcPct val="100000"/>
              </a:lnSpc>
              <a:buFont typeface="Wingdings"/>
              <a:buChar char=""/>
              <a:tabLst>
                <a:tab pos="319405" algn="l"/>
              </a:tabLst>
            </a:pPr>
            <a:r>
              <a:rPr sz="1800" spc="-100" dirty="0">
                <a:solidFill>
                  <a:srgbClr val="990000"/>
                </a:solidFill>
                <a:latin typeface="Arial"/>
                <a:cs typeface="Arial"/>
              </a:rPr>
              <a:t>Guide </a:t>
            </a:r>
            <a:r>
              <a:rPr sz="1800" spc="-85" dirty="0">
                <a:solidFill>
                  <a:srgbClr val="990000"/>
                </a:solidFill>
                <a:latin typeface="Arial"/>
                <a:cs typeface="Arial"/>
              </a:rPr>
              <a:t>de </a:t>
            </a:r>
            <a:r>
              <a:rPr sz="1800" spc="-165" dirty="0">
                <a:solidFill>
                  <a:srgbClr val="990000"/>
                </a:solidFill>
                <a:latin typeface="Arial"/>
                <a:cs typeface="Arial"/>
              </a:rPr>
              <a:t>l'IEEE </a:t>
            </a:r>
            <a:r>
              <a:rPr sz="1800" spc="-35" dirty="0">
                <a:solidFill>
                  <a:srgbClr val="990000"/>
                </a:solidFill>
                <a:latin typeface="Arial"/>
                <a:cs typeface="Arial"/>
              </a:rPr>
              <a:t>pour </a:t>
            </a:r>
            <a:r>
              <a:rPr sz="1800" spc="-70" dirty="0">
                <a:solidFill>
                  <a:srgbClr val="990000"/>
                </a:solidFill>
                <a:latin typeface="Arial"/>
                <a:cs typeface="Arial"/>
              </a:rPr>
              <a:t>la </a:t>
            </a:r>
            <a:r>
              <a:rPr sz="1800" spc="-60" dirty="0">
                <a:solidFill>
                  <a:srgbClr val="990000"/>
                </a:solidFill>
                <a:latin typeface="Arial"/>
                <a:cs typeface="Arial"/>
              </a:rPr>
              <a:t>spécification </a:t>
            </a:r>
            <a:r>
              <a:rPr sz="1800" spc="-105" dirty="0">
                <a:solidFill>
                  <a:srgbClr val="990000"/>
                </a:solidFill>
                <a:latin typeface="Arial"/>
                <a:cs typeface="Arial"/>
              </a:rPr>
              <a:t>d’exigences </a:t>
            </a:r>
            <a:r>
              <a:rPr sz="1800" spc="-55" dirty="0">
                <a:solidFill>
                  <a:srgbClr val="990000"/>
                </a:solidFill>
                <a:latin typeface="Arial"/>
                <a:cs typeface="Arial"/>
              </a:rPr>
              <a:t>du </a:t>
            </a:r>
            <a:r>
              <a:rPr sz="1800" spc="-100" dirty="0">
                <a:solidFill>
                  <a:srgbClr val="990000"/>
                </a:solidFill>
                <a:latin typeface="Arial"/>
                <a:cs typeface="Arial"/>
              </a:rPr>
              <a:t>système.</a:t>
            </a:r>
            <a:endParaRPr sz="1800">
              <a:latin typeface="Arial"/>
              <a:cs typeface="Arial"/>
            </a:endParaRPr>
          </a:p>
        </p:txBody>
      </p:sp>
      <p:sp>
        <p:nvSpPr>
          <p:cNvPr id="6" name="object 6"/>
          <p:cNvSpPr/>
          <p:nvPr/>
        </p:nvSpPr>
        <p:spPr>
          <a:xfrm>
            <a:off x="1539118" y="4357115"/>
            <a:ext cx="778764" cy="56845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705234" y="5065776"/>
            <a:ext cx="582168" cy="49834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705234" y="5780532"/>
            <a:ext cx="569975" cy="487680"/>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3. Caractéristiques </a:t>
            </a:r>
            <a:r>
              <a:rPr dirty="0"/>
              <a:t>d’un </a:t>
            </a:r>
            <a:r>
              <a:rPr spc="-5" dirty="0"/>
              <a:t>SRS </a:t>
            </a:r>
            <a:r>
              <a:rPr spc="-10" dirty="0"/>
              <a:t>bien</a:t>
            </a:r>
            <a:r>
              <a:rPr spc="-95" dirty="0"/>
              <a:t> </a:t>
            </a:r>
            <a:r>
              <a:rPr spc="-5" dirty="0"/>
              <a:t>rédigé</a:t>
            </a:r>
          </a:p>
        </p:txBody>
      </p:sp>
      <p:sp>
        <p:nvSpPr>
          <p:cNvPr id="9" name="Espace réservé du contenu 8">
            <a:extLst>
              <a:ext uri="{FF2B5EF4-FFF2-40B4-BE49-F238E27FC236}">
                <a16:creationId xmlns:a16="http://schemas.microsoft.com/office/drawing/2014/main" id="{6CD41724-6B3C-45F7-B34C-06831A67376A}"/>
              </a:ext>
            </a:extLst>
          </p:cNvPr>
          <p:cNvSpPr>
            <a:spLocks noGrp="1"/>
          </p:cNvSpPr>
          <p:nvPr>
            <p:ph idx="1"/>
          </p:nvPr>
        </p:nvSpPr>
        <p:spPr>
          <a:xfrm>
            <a:off x="1203007" y="2518832"/>
            <a:ext cx="8421053" cy="4459817"/>
          </a:xfrm>
        </p:spPr>
        <p:txBody>
          <a:bodyPr>
            <a:normAutofit fontScale="85000" lnSpcReduction="20000"/>
          </a:bodyPr>
          <a:lstStyle/>
          <a:p>
            <a:pPr marL="998855" indent="-343535" algn="just">
              <a:lnSpc>
                <a:spcPct val="100000"/>
              </a:lnSpc>
              <a:spcBef>
                <a:spcPts val="580"/>
              </a:spcBef>
              <a:spcAft>
                <a:spcPts val="600"/>
              </a:spcAft>
              <a:buClr>
                <a:srgbClr val="C00000"/>
              </a:buClr>
              <a:buFont typeface="Courier New"/>
              <a:buChar char="o"/>
              <a:tabLst>
                <a:tab pos="998855" algn="l"/>
              </a:tabLst>
            </a:pPr>
            <a:r>
              <a:rPr lang="fr-FR" sz="2400" dirty="0">
                <a:latin typeface="Arial"/>
                <a:cs typeface="Arial"/>
              </a:rPr>
              <a:t>Exacte</a:t>
            </a:r>
          </a:p>
          <a:p>
            <a:pPr marL="998855" indent="-343535" algn="just">
              <a:lnSpc>
                <a:spcPct val="100000"/>
              </a:lnSpc>
              <a:spcBef>
                <a:spcPts val="480"/>
              </a:spcBef>
              <a:spcAft>
                <a:spcPts val="600"/>
              </a:spcAft>
              <a:buClr>
                <a:srgbClr val="C00000"/>
              </a:buClr>
              <a:buFont typeface="Courier New"/>
              <a:buChar char="o"/>
              <a:tabLst>
                <a:tab pos="998855" algn="l"/>
              </a:tabLst>
            </a:pPr>
            <a:r>
              <a:rPr lang="fr-FR" sz="2400" dirty="0">
                <a:latin typeface="Arial"/>
                <a:cs typeface="Arial"/>
              </a:rPr>
              <a:t>Non ambiguë</a:t>
            </a:r>
          </a:p>
          <a:p>
            <a:pPr marL="998855" indent="-343535" algn="just">
              <a:lnSpc>
                <a:spcPct val="100000"/>
              </a:lnSpc>
              <a:spcBef>
                <a:spcPts val="480"/>
              </a:spcBef>
              <a:spcAft>
                <a:spcPts val="600"/>
              </a:spcAft>
              <a:buClr>
                <a:srgbClr val="C00000"/>
              </a:buClr>
              <a:buFont typeface="Courier New"/>
              <a:buChar char="o"/>
              <a:tabLst>
                <a:tab pos="998855" algn="l"/>
              </a:tabLst>
            </a:pPr>
            <a:r>
              <a:rPr lang="fr-FR" sz="2400" dirty="0">
                <a:latin typeface="Arial"/>
                <a:cs typeface="Arial"/>
              </a:rPr>
              <a:t>Complet</a:t>
            </a:r>
          </a:p>
          <a:p>
            <a:pPr marL="998855" indent="-343535" algn="just">
              <a:lnSpc>
                <a:spcPct val="100000"/>
              </a:lnSpc>
              <a:spcBef>
                <a:spcPts val="480"/>
              </a:spcBef>
              <a:spcAft>
                <a:spcPts val="600"/>
              </a:spcAft>
              <a:buClr>
                <a:srgbClr val="C00000"/>
              </a:buClr>
              <a:buFont typeface="Courier New"/>
              <a:buChar char="o"/>
              <a:tabLst>
                <a:tab pos="998855" algn="l"/>
              </a:tabLst>
            </a:pPr>
            <a:r>
              <a:rPr lang="fr-FR" sz="2400" dirty="0">
                <a:latin typeface="Arial"/>
                <a:cs typeface="Arial"/>
              </a:rPr>
              <a:t>Cohérent</a:t>
            </a:r>
          </a:p>
          <a:p>
            <a:pPr marL="998855" indent="-343535" algn="just">
              <a:lnSpc>
                <a:spcPct val="100000"/>
              </a:lnSpc>
              <a:spcBef>
                <a:spcPts val="480"/>
              </a:spcBef>
              <a:spcAft>
                <a:spcPts val="600"/>
              </a:spcAft>
              <a:buClr>
                <a:srgbClr val="C00000"/>
              </a:buClr>
              <a:buFont typeface="Courier New"/>
              <a:buChar char="o"/>
              <a:tabLst>
                <a:tab pos="998855" algn="l"/>
              </a:tabLst>
            </a:pPr>
            <a:r>
              <a:rPr lang="fr-FR" sz="2400" dirty="0">
                <a:latin typeface="Arial"/>
                <a:cs typeface="Arial"/>
              </a:rPr>
              <a:t>Hiérarchisé en fonction de l’importance et/ou de la stabilité</a:t>
            </a:r>
          </a:p>
          <a:p>
            <a:pPr marL="998855" indent="-343535" algn="just">
              <a:lnSpc>
                <a:spcPct val="100000"/>
              </a:lnSpc>
              <a:spcBef>
                <a:spcPts val="480"/>
              </a:spcBef>
              <a:spcAft>
                <a:spcPts val="600"/>
              </a:spcAft>
              <a:buClr>
                <a:srgbClr val="C00000"/>
              </a:buClr>
              <a:buFont typeface="Courier New"/>
              <a:buChar char="o"/>
              <a:tabLst>
                <a:tab pos="998855" algn="l"/>
              </a:tabLst>
            </a:pPr>
            <a:r>
              <a:rPr lang="fr-FR" sz="2400" dirty="0">
                <a:latin typeface="Arial"/>
                <a:cs typeface="Arial"/>
              </a:rPr>
              <a:t>Vérifiable</a:t>
            </a:r>
          </a:p>
          <a:p>
            <a:pPr marL="998855" indent="-343535" algn="just">
              <a:lnSpc>
                <a:spcPct val="100000"/>
              </a:lnSpc>
              <a:spcBef>
                <a:spcPts val="480"/>
              </a:spcBef>
              <a:spcAft>
                <a:spcPts val="600"/>
              </a:spcAft>
              <a:buClr>
                <a:srgbClr val="C00000"/>
              </a:buClr>
              <a:buFont typeface="Courier New"/>
              <a:buChar char="o"/>
              <a:tabLst>
                <a:tab pos="998855" algn="l"/>
              </a:tabLst>
            </a:pPr>
            <a:r>
              <a:rPr lang="fr-FR" sz="2400" dirty="0">
                <a:latin typeface="Arial"/>
                <a:cs typeface="Arial"/>
              </a:rPr>
              <a:t>Modifiable</a:t>
            </a:r>
          </a:p>
          <a:p>
            <a:pPr marL="998855" indent="-343535" algn="just">
              <a:lnSpc>
                <a:spcPct val="100000"/>
              </a:lnSpc>
              <a:spcBef>
                <a:spcPts val="480"/>
              </a:spcBef>
              <a:spcAft>
                <a:spcPts val="600"/>
              </a:spcAft>
              <a:buClr>
                <a:srgbClr val="C00000"/>
              </a:buClr>
              <a:buFont typeface="Courier New"/>
              <a:buChar char="o"/>
              <a:tabLst>
                <a:tab pos="998855" algn="l"/>
              </a:tabLst>
            </a:pPr>
            <a:r>
              <a:rPr lang="fr-FR" sz="2400" dirty="0">
                <a:latin typeface="Arial"/>
                <a:cs typeface="Arial"/>
              </a:rPr>
              <a:t>Traçable</a:t>
            </a:r>
            <a:endParaRPr lang="fr-FR" sz="2800" dirty="0">
              <a:latin typeface="Arial"/>
              <a:cs typeface="Arial"/>
            </a:endParaRPr>
          </a:p>
          <a:p>
            <a:pPr marL="0" marR="130175" indent="0" algn="just">
              <a:lnSpc>
                <a:spcPct val="100000"/>
              </a:lnSpc>
              <a:spcBef>
                <a:spcPts val="1910"/>
              </a:spcBef>
              <a:spcAft>
                <a:spcPts val="600"/>
              </a:spcAft>
              <a:buNone/>
            </a:pPr>
            <a:r>
              <a:rPr lang="fr-FR" sz="2400" dirty="0">
                <a:latin typeface="Arial"/>
                <a:cs typeface="Arial"/>
              </a:rPr>
              <a:t>Discuter en classe le document : «</a:t>
            </a:r>
            <a:r>
              <a:rPr lang="fr-FR" sz="2400" b="1" i="1" dirty="0">
                <a:latin typeface="Arial"/>
                <a:cs typeface="Arial"/>
              </a:rPr>
              <a:t>Pratique recommandée par IEEE  pour la préparation de spécifications d’exigences de logiciel</a:t>
            </a:r>
            <a:r>
              <a:rPr lang="fr-FR" sz="2400" dirty="0">
                <a:latin typeface="Arial"/>
                <a:cs typeface="Arial"/>
              </a:rPr>
              <a:t>» et «</a:t>
            </a:r>
            <a:r>
              <a:rPr lang="fr-FR" sz="2400" b="1" i="1" dirty="0">
                <a:latin typeface="Arial"/>
                <a:cs typeface="Arial"/>
              </a:rPr>
              <a:t>Guide de l’IEEE pour la spécification d’exigences de système</a:t>
            </a:r>
            <a:r>
              <a:rPr lang="fr-FR" sz="2400" dirty="0">
                <a:latin typeface="Arial"/>
                <a:cs typeface="Arial"/>
              </a:rPr>
              <a:t>»</a:t>
            </a:r>
          </a:p>
          <a:p>
            <a:endParaRPr lang="fr-FR" dirty="0"/>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Exemple de spécification (Bray,</a:t>
            </a:r>
            <a:r>
              <a:rPr spc="-40" dirty="0"/>
              <a:t> </a:t>
            </a:r>
            <a:r>
              <a:rPr spc="-5" dirty="0"/>
              <a:t>2004)</a:t>
            </a:r>
          </a:p>
        </p:txBody>
      </p:sp>
      <p:sp>
        <p:nvSpPr>
          <p:cNvPr id="35" name="object 35"/>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19</a:t>
            </a:fld>
            <a:endParaRPr dirty="0"/>
          </a:p>
        </p:txBody>
      </p:sp>
      <p:sp>
        <p:nvSpPr>
          <p:cNvPr id="20" name="object 20"/>
          <p:cNvSpPr txBox="1"/>
          <p:nvPr/>
        </p:nvSpPr>
        <p:spPr>
          <a:xfrm>
            <a:off x="2433304" y="5449363"/>
            <a:ext cx="5642610" cy="1769110"/>
          </a:xfrm>
          <a:prstGeom prst="rect">
            <a:avLst/>
          </a:prstGeom>
        </p:spPr>
        <p:txBody>
          <a:bodyPr vert="horz" wrap="square" lIns="0" tIns="12700" rIns="0" bIns="0" rtlCol="0">
            <a:spAutoFit/>
          </a:bodyPr>
          <a:lstStyle/>
          <a:p>
            <a:pPr marL="187325" marR="5080" indent="-175260">
              <a:lnSpc>
                <a:spcPct val="131100"/>
              </a:lnSpc>
              <a:spcBef>
                <a:spcPts val="100"/>
              </a:spcBef>
              <a:buClr>
                <a:srgbClr val="C00000"/>
              </a:buClr>
              <a:buFont typeface="Courier New"/>
              <a:buChar char="o"/>
              <a:tabLst>
                <a:tab pos="200660" algn="l"/>
              </a:tabLst>
            </a:pPr>
            <a:r>
              <a:rPr sz="1800" i="1" spc="-105" dirty="0">
                <a:latin typeface="Arial"/>
                <a:cs typeface="Arial"/>
              </a:rPr>
              <a:t>Quand </a:t>
            </a:r>
            <a:r>
              <a:rPr sz="1800" i="1" spc="-70" dirty="0">
                <a:latin typeface="Arial"/>
                <a:cs typeface="Arial"/>
              </a:rPr>
              <a:t>le </a:t>
            </a:r>
            <a:r>
              <a:rPr sz="1800" i="1" spc="-60" dirty="0">
                <a:latin typeface="Arial"/>
                <a:cs typeface="Arial"/>
              </a:rPr>
              <a:t>levier </a:t>
            </a:r>
            <a:r>
              <a:rPr sz="1800" i="1" spc="-80" dirty="0">
                <a:latin typeface="Arial"/>
                <a:cs typeface="Arial"/>
              </a:rPr>
              <a:t>du </a:t>
            </a:r>
            <a:r>
              <a:rPr sz="1800" i="1" spc="-55" dirty="0">
                <a:latin typeface="Arial"/>
                <a:cs typeface="Arial"/>
              </a:rPr>
              <a:t>commutateur </a:t>
            </a:r>
            <a:r>
              <a:rPr sz="1800" i="1" spc="-80" dirty="0">
                <a:latin typeface="Arial"/>
                <a:cs typeface="Arial"/>
              </a:rPr>
              <a:t>est </a:t>
            </a:r>
            <a:r>
              <a:rPr sz="1800" i="1" spc="-114" dirty="0">
                <a:latin typeface="Arial"/>
                <a:cs typeface="Arial"/>
              </a:rPr>
              <a:t>abaissé </a:t>
            </a:r>
            <a:r>
              <a:rPr sz="1800" i="1" spc="-70" dirty="0">
                <a:latin typeface="Arial"/>
                <a:cs typeface="Arial"/>
              </a:rPr>
              <a:t>alors </a:t>
            </a:r>
            <a:r>
              <a:rPr sz="1800" i="1" spc="-40" dirty="0">
                <a:latin typeface="Arial"/>
                <a:cs typeface="Arial"/>
              </a:rPr>
              <a:t>la </a:t>
            </a:r>
            <a:r>
              <a:rPr sz="1800" i="1" spc="-75" dirty="0">
                <a:latin typeface="Arial"/>
                <a:cs typeface="Arial"/>
              </a:rPr>
              <a:t>lampe  </a:t>
            </a:r>
            <a:r>
              <a:rPr sz="1800" i="1" spc="-50" dirty="0">
                <a:latin typeface="Arial"/>
                <a:cs typeface="Arial"/>
              </a:rPr>
              <a:t>s’illuminera </a:t>
            </a:r>
            <a:r>
              <a:rPr sz="1800" i="1" spc="-114" dirty="0">
                <a:latin typeface="Arial"/>
                <a:cs typeface="Arial"/>
              </a:rPr>
              <a:t>dans </a:t>
            </a:r>
            <a:r>
              <a:rPr sz="1800" i="1" spc="-75" dirty="0">
                <a:latin typeface="Arial"/>
                <a:cs typeface="Arial"/>
              </a:rPr>
              <a:t>0.1</a:t>
            </a:r>
            <a:r>
              <a:rPr sz="1800" i="1" spc="-80" dirty="0">
                <a:latin typeface="Arial"/>
                <a:cs typeface="Arial"/>
              </a:rPr>
              <a:t> </a:t>
            </a:r>
            <a:r>
              <a:rPr sz="1800" i="1" spc="-120" dirty="0">
                <a:latin typeface="Arial"/>
                <a:cs typeface="Arial"/>
              </a:rPr>
              <a:t>seconde.</a:t>
            </a:r>
            <a:endParaRPr sz="1800" dirty="0">
              <a:latin typeface="Arial"/>
              <a:cs typeface="Arial"/>
            </a:endParaRPr>
          </a:p>
          <a:p>
            <a:pPr>
              <a:lnSpc>
                <a:spcPct val="100000"/>
              </a:lnSpc>
              <a:spcBef>
                <a:spcPts val="40"/>
              </a:spcBef>
              <a:buClr>
                <a:srgbClr val="C00000"/>
              </a:buClr>
              <a:buFont typeface="Courier New"/>
              <a:buChar char="o"/>
            </a:pPr>
            <a:endParaRPr sz="2050" dirty="0">
              <a:latin typeface="Arial"/>
              <a:cs typeface="Arial"/>
            </a:endParaRPr>
          </a:p>
          <a:p>
            <a:pPr marL="187325" marR="137160" indent="-175260">
              <a:lnSpc>
                <a:spcPct val="131100"/>
              </a:lnSpc>
              <a:buClr>
                <a:srgbClr val="C00000"/>
              </a:buClr>
              <a:buFont typeface="Courier New"/>
              <a:buChar char="o"/>
              <a:tabLst>
                <a:tab pos="200660" algn="l"/>
              </a:tabLst>
            </a:pPr>
            <a:r>
              <a:rPr sz="1800" i="1" spc="-105" dirty="0">
                <a:latin typeface="Arial"/>
                <a:cs typeface="Arial"/>
              </a:rPr>
              <a:t>Quand </a:t>
            </a:r>
            <a:r>
              <a:rPr sz="1800" i="1" spc="-70" dirty="0">
                <a:latin typeface="Arial"/>
                <a:cs typeface="Arial"/>
              </a:rPr>
              <a:t>le </a:t>
            </a:r>
            <a:r>
              <a:rPr sz="1800" i="1" spc="-60" dirty="0">
                <a:latin typeface="Arial"/>
                <a:cs typeface="Arial"/>
              </a:rPr>
              <a:t>levier </a:t>
            </a:r>
            <a:r>
              <a:rPr sz="1800" i="1" spc="-80" dirty="0">
                <a:latin typeface="Arial"/>
                <a:cs typeface="Arial"/>
              </a:rPr>
              <a:t>du </a:t>
            </a:r>
            <a:r>
              <a:rPr sz="1800" i="1" spc="-55" dirty="0">
                <a:latin typeface="Arial"/>
                <a:cs typeface="Arial"/>
              </a:rPr>
              <a:t>commutateur </a:t>
            </a:r>
            <a:r>
              <a:rPr sz="1800" i="1" spc="-80" dirty="0">
                <a:latin typeface="Arial"/>
                <a:cs typeface="Arial"/>
              </a:rPr>
              <a:t>est </a:t>
            </a:r>
            <a:r>
              <a:rPr sz="1800" i="1" spc="-85" dirty="0">
                <a:latin typeface="Arial"/>
                <a:cs typeface="Arial"/>
              </a:rPr>
              <a:t>relevé </a:t>
            </a:r>
            <a:r>
              <a:rPr sz="1800" i="1" spc="-70" dirty="0">
                <a:latin typeface="Arial"/>
                <a:cs typeface="Arial"/>
              </a:rPr>
              <a:t>alors </a:t>
            </a:r>
            <a:r>
              <a:rPr sz="1800" i="1" spc="-40" dirty="0">
                <a:latin typeface="Arial"/>
                <a:cs typeface="Arial"/>
              </a:rPr>
              <a:t>la</a:t>
            </a:r>
            <a:r>
              <a:rPr sz="1800" i="1" spc="-185" dirty="0">
                <a:latin typeface="Arial"/>
                <a:cs typeface="Arial"/>
              </a:rPr>
              <a:t> </a:t>
            </a:r>
            <a:r>
              <a:rPr sz="1800" i="1" spc="-75" dirty="0">
                <a:latin typeface="Arial"/>
                <a:cs typeface="Arial"/>
              </a:rPr>
              <a:t>lampe  </a:t>
            </a:r>
            <a:r>
              <a:rPr sz="1800" i="1" spc="-60" dirty="0">
                <a:latin typeface="Arial"/>
                <a:cs typeface="Arial"/>
              </a:rPr>
              <a:t>s’éteindra </a:t>
            </a:r>
            <a:r>
              <a:rPr sz="1800" i="1" spc="-114" dirty="0">
                <a:latin typeface="Arial"/>
                <a:cs typeface="Arial"/>
              </a:rPr>
              <a:t>dans </a:t>
            </a:r>
            <a:r>
              <a:rPr sz="1800" i="1" spc="-75" dirty="0">
                <a:latin typeface="Arial"/>
                <a:cs typeface="Arial"/>
              </a:rPr>
              <a:t>0.2</a:t>
            </a:r>
            <a:r>
              <a:rPr sz="1800" i="1" spc="-80" dirty="0">
                <a:latin typeface="Arial"/>
                <a:cs typeface="Arial"/>
              </a:rPr>
              <a:t> </a:t>
            </a:r>
            <a:r>
              <a:rPr sz="1800" i="1" spc="-120" dirty="0">
                <a:latin typeface="Arial"/>
                <a:cs typeface="Arial"/>
              </a:rPr>
              <a:t>seconde.</a:t>
            </a:r>
            <a:endParaRPr sz="1800" dirty="0">
              <a:latin typeface="Arial"/>
              <a:cs typeface="Arial"/>
            </a:endParaRPr>
          </a:p>
        </p:txBody>
      </p:sp>
      <p:sp>
        <p:nvSpPr>
          <p:cNvPr id="3" name="object 3"/>
          <p:cNvSpPr/>
          <p:nvPr/>
        </p:nvSpPr>
        <p:spPr>
          <a:xfrm>
            <a:off x="6867651" y="2764791"/>
            <a:ext cx="1838325" cy="791210"/>
          </a:xfrm>
          <a:custGeom>
            <a:avLst/>
            <a:gdLst/>
            <a:ahLst/>
            <a:cxnLst/>
            <a:rect l="l" t="t" r="r" b="b"/>
            <a:pathLst>
              <a:path w="1838325" h="791210">
                <a:moveTo>
                  <a:pt x="1837944" y="335280"/>
                </a:moveTo>
                <a:lnTo>
                  <a:pt x="1837944" y="333756"/>
                </a:lnTo>
                <a:lnTo>
                  <a:pt x="1836420" y="316992"/>
                </a:lnTo>
                <a:lnTo>
                  <a:pt x="1833372" y="301752"/>
                </a:lnTo>
                <a:lnTo>
                  <a:pt x="1833372" y="300228"/>
                </a:lnTo>
                <a:lnTo>
                  <a:pt x="1828800" y="283464"/>
                </a:lnTo>
                <a:lnTo>
                  <a:pt x="1821180" y="266700"/>
                </a:lnTo>
                <a:lnTo>
                  <a:pt x="1810512" y="251460"/>
                </a:lnTo>
                <a:lnTo>
                  <a:pt x="1799844" y="234696"/>
                </a:lnTo>
                <a:lnTo>
                  <a:pt x="1769364" y="204216"/>
                </a:lnTo>
                <a:lnTo>
                  <a:pt x="1729740" y="175260"/>
                </a:lnTo>
                <a:lnTo>
                  <a:pt x="1684020" y="146304"/>
                </a:lnTo>
                <a:lnTo>
                  <a:pt x="1656588" y="134112"/>
                </a:lnTo>
                <a:lnTo>
                  <a:pt x="1629156" y="120396"/>
                </a:lnTo>
                <a:lnTo>
                  <a:pt x="1568196" y="96012"/>
                </a:lnTo>
                <a:lnTo>
                  <a:pt x="1501140" y="74676"/>
                </a:lnTo>
                <a:lnTo>
                  <a:pt x="1389888" y="47244"/>
                </a:lnTo>
                <a:lnTo>
                  <a:pt x="1310640" y="32004"/>
                </a:lnTo>
                <a:lnTo>
                  <a:pt x="1267968" y="25908"/>
                </a:lnTo>
                <a:lnTo>
                  <a:pt x="1226820" y="19812"/>
                </a:lnTo>
                <a:lnTo>
                  <a:pt x="1182624" y="13716"/>
                </a:lnTo>
                <a:lnTo>
                  <a:pt x="1138428" y="10668"/>
                </a:lnTo>
                <a:lnTo>
                  <a:pt x="1094232" y="6096"/>
                </a:lnTo>
                <a:lnTo>
                  <a:pt x="1050036" y="4572"/>
                </a:lnTo>
                <a:lnTo>
                  <a:pt x="1004316" y="1524"/>
                </a:lnTo>
                <a:lnTo>
                  <a:pt x="960120" y="1524"/>
                </a:lnTo>
                <a:lnTo>
                  <a:pt x="914400" y="0"/>
                </a:lnTo>
                <a:lnTo>
                  <a:pt x="870204" y="1473"/>
                </a:lnTo>
                <a:lnTo>
                  <a:pt x="822960" y="1524"/>
                </a:lnTo>
                <a:lnTo>
                  <a:pt x="778764" y="4572"/>
                </a:lnTo>
                <a:lnTo>
                  <a:pt x="733044" y="7620"/>
                </a:lnTo>
                <a:lnTo>
                  <a:pt x="690372" y="10668"/>
                </a:lnTo>
                <a:lnTo>
                  <a:pt x="646176" y="15240"/>
                </a:lnTo>
                <a:lnTo>
                  <a:pt x="603504" y="19812"/>
                </a:lnTo>
                <a:lnTo>
                  <a:pt x="560832" y="25908"/>
                </a:lnTo>
                <a:lnTo>
                  <a:pt x="478536" y="41148"/>
                </a:lnTo>
                <a:lnTo>
                  <a:pt x="440436" y="48768"/>
                </a:lnTo>
                <a:lnTo>
                  <a:pt x="400812" y="57912"/>
                </a:lnTo>
                <a:lnTo>
                  <a:pt x="329184" y="76200"/>
                </a:lnTo>
                <a:lnTo>
                  <a:pt x="262128" y="99060"/>
                </a:lnTo>
                <a:lnTo>
                  <a:pt x="201168" y="123444"/>
                </a:lnTo>
                <a:lnTo>
                  <a:pt x="147828" y="149352"/>
                </a:lnTo>
                <a:lnTo>
                  <a:pt x="102108" y="178308"/>
                </a:lnTo>
                <a:lnTo>
                  <a:pt x="48768" y="222504"/>
                </a:lnTo>
                <a:lnTo>
                  <a:pt x="22860" y="254508"/>
                </a:lnTo>
                <a:lnTo>
                  <a:pt x="3048" y="303276"/>
                </a:lnTo>
                <a:lnTo>
                  <a:pt x="1524" y="304800"/>
                </a:lnTo>
                <a:lnTo>
                  <a:pt x="0" y="320040"/>
                </a:lnTo>
                <a:lnTo>
                  <a:pt x="0" y="336804"/>
                </a:lnTo>
                <a:lnTo>
                  <a:pt x="1524" y="353568"/>
                </a:lnTo>
                <a:lnTo>
                  <a:pt x="6096" y="370332"/>
                </a:lnTo>
                <a:lnTo>
                  <a:pt x="9144" y="378714"/>
                </a:lnTo>
                <a:lnTo>
                  <a:pt x="9144" y="321564"/>
                </a:lnTo>
                <a:lnTo>
                  <a:pt x="10668" y="313182"/>
                </a:lnTo>
                <a:lnTo>
                  <a:pt x="10668" y="306324"/>
                </a:lnTo>
                <a:lnTo>
                  <a:pt x="16764" y="289560"/>
                </a:lnTo>
                <a:lnTo>
                  <a:pt x="42672" y="243840"/>
                </a:lnTo>
                <a:lnTo>
                  <a:pt x="71628" y="214884"/>
                </a:lnTo>
                <a:lnTo>
                  <a:pt x="88392" y="199644"/>
                </a:lnTo>
                <a:lnTo>
                  <a:pt x="108204" y="185928"/>
                </a:lnTo>
                <a:lnTo>
                  <a:pt x="129540" y="170688"/>
                </a:lnTo>
                <a:lnTo>
                  <a:pt x="153924" y="158496"/>
                </a:lnTo>
                <a:lnTo>
                  <a:pt x="178308" y="144780"/>
                </a:lnTo>
                <a:lnTo>
                  <a:pt x="205740" y="131064"/>
                </a:lnTo>
                <a:lnTo>
                  <a:pt x="234696" y="118872"/>
                </a:lnTo>
                <a:lnTo>
                  <a:pt x="265176" y="108204"/>
                </a:lnTo>
                <a:lnTo>
                  <a:pt x="298704" y="96012"/>
                </a:lnTo>
                <a:lnTo>
                  <a:pt x="367284" y="76200"/>
                </a:lnTo>
                <a:lnTo>
                  <a:pt x="441960" y="57912"/>
                </a:lnTo>
                <a:lnTo>
                  <a:pt x="480060" y="50292"/>
                </a:lnTo>
                <a:lnTo>
                  <a:pt x="562356" y="35052"/>
                </a:lnTo>
                <a:lnTo>
                  <a:pt x="603504" y="28956"/>
                </a:lnTo>
                <a:lnTo>
                  <a:pt x="646176" y="24384"/>
                </a:lnTo>
                <a:lnTo>
                  <a:pt x="690372" y="19812"/>
                </a:lnTo>
                <a:lnTo>
                  <a:pt x="778764" y="13716"/>
                </a:lnTo>
                <a:lnTo>
                  <a:pt x="868680" y="10718"/>
                </a:lnTo>
                <a:lnTo>
                  <a:pt x="1004316" y="10668"/>
                </a:lnTo>
                <a:lnTo>
                  <a:pt x="1050036" y="13716"/>
                </a:lnTo>
                <a:lnTo>
                  <a:pt x="1094232" y="15240"/>
                </a:lnTo>
                <a:lnTo>
                  <a:pt x="1182624" y="24384"/>
                </a:lnTo>
                <a:lnTo>
                  <a:pt x="1225296" y="28956"/>
                </a:lnTo>
                <a:lnTo>
                  <a:pt x="1267968" y="35052"/>
                </a:lnTo>
                <a:lnTo>
                  <a:pt x="1309116" y="41148"/>
                </a:lnTo>
                <a:lnTo>
                  <a:pt x="1388364" y="56388"/>
                </a:lnTo>
                <a:lnTo>
                  <a:pt x="1426464" y="65532"/>
                </a:lnTo>
                <a:lnTo>
                  <a:pt x="1463040" y="73152"/>
                </a:lnTo>
                <a:lnTo>
                  <a:pt x="1499616" y="83820"/>
                </a:lnTo>
                <a:lnTo>
                  <a:pt x="1565148" y="105156"/>
                </a:lnTo>
                <a:lnTo>
                  <a:pt x="1626108" y="129540"/>
                </a:lnTo>
                <a:lnTo>
                  <a:pt x="1679448" y="155448"/>
                </a:lnTo>
                <a:lnTo>
                  <a:pt x="1725168" y="182880"/>
                </a:lnTo>
                <a:lnTo>
                  <a:pt x="1763268" y="211836"/>
                </a:lnTo>
                <a:lnTo>
                  <a:pt x="1792224" y="242316"/>
                </a:lnTo>
                <a:lnTo>
                  <a:pt x="1819656" y="288036"/>
                </a:lnTo>
                <a:lnTo>
                  <a:pt x="1828800" y="333756"/>
                </a:lnTo>
                <a:lnTo>
                  <a:pt x="1828800" y="375666"/>
                </a:lnTo>
                <a:lnTo>
                  <a:pt x="1831848" y="367284"/>
                </a:lnTo>
                <a:lnTo>
                  <a:pt x="1836420" y="350520"/>
                </a:lnTo>
                <a:lnTo>
                  <a:pt x="1837944" y="335280"/>
                </a:lnTo>
                <a:close/>
              </a:path>
              <a:path w="1838325" h="791210">
                <a:moveTo>
                  <a:pt x="292608" y="562356"/>
                </a:moveTo>
                <a:lnTo>
                  <a:pt x="228600" y="539496"/>
                </a:lnTo>
                <a:lnTo>
                  <a:pt x="173736" y="513588"/>
                </a:lnTo>
                <a:lnTo>
                  <a:pt x="124968" y="486156"/>
                </a:lnTo>
                <a:lnTo>
                  <a:pt x="85344" y="458724"/>
                </a:lnTo>
                <a:lnTo>
                  <a:pt x="53340" y="428244"/>
                </a:lnTo>
                <a:lnTo>
                  <a:pt x="28956" y="397764"/>
                </a:lnTo>
                <a:lnTo>
                  <a:pt x="10668" y="352044"/>
                </a:lnTo>
                <a:lnTo>
                  <a:pt x="9144" y="336804"/>
                </a:lnTo>
                <a:lnTo>
                  <a:pt x="9144" y="378714"/>
                </a:lnTo>
                <a:lnTo>
                  <a:pt x="33528" y="419100"/>
                </a:lnTo>
                <a:lnTo>
                  <a:pt x="62484" y="451104"/>
                </a:lnTo>
                <a:lnTo>
                  <a:pt x="99060" y="480060"/>
                </a:lnTo>
                <a:lnTo>
                  <a:pt x="169164" y="522732"/>
                </a:lnTo>
                <a:lnTo>
                  <a:pt x="225552" y="547116"/>
                </a:lnTo>
                <a:lnTo>
                  <a:pt x="282172" y="569266"/>
                </a:lnTo>
                <a:lnTo>
                  <a:pt x="286512" y="563880"/>
                </a:lnTo>
                <a:lnTo>
                  <a:pt x="290322" y="566928"/>
                </a:lnTo>
                <a:lnTo>
                  <a:pt x="292608" y="562356"/>
                </a:lnTo>
                <a:close/>
              </a:path>
              <a:path w="1838325" h="791210">
                <a:moveTo>
                  <a:pt x="12192" y="304800"/>
                </a:moveTo>
                <a:lnTo>
                  <a:pt x="10668" y="306324"/>
                </a:lnTo>
                <a:lnTo>
                  <a:pt x="10668" y="313182"/>
                </a:lnTo>
                <a:lnTo>
                  <a:pt x="12192" y="304800"/>
                </a:lnTo>
                <a:close/>
              </a:path>
              <a:path w="1838325" h="791210">
                <a:moveTo>
                  <a:pt x="294132" y="569976"/>
                </a:moveTo>
                <a:lnTo>
                  <a:pt x="290322" y="566928"/>
                </a:lnTo>
                <a:lnTo>
                  <a:pt x="288036" y="571500"/>
                </a:lnTo>
                <a:lnTo>
                  <a:pt x="282172" y="569266"/>
                </a:lnTo>
                <a:lnTo>
                  <a:pt x="109728" y="783336"/>
                </a:lnTo>
                <a:lnTo>
                  <a:pt x="109728" y="787908"/>
                </a:lnTo>
                <a:lnTo>
                  <a:pt x="112776" y="789432"/>
                </a:lnTo>
                <a:lnTo>
                  <a:pt x="112776" y="781812"/>
                </a:lnTo>
                <a:lnTo>
                  <a:pt x="127263" y="777123"/>
                </a:lnTo>
                <a:lnTo>
                  <a:pt x="294132" y="569976"/>
                </a:lnTo>
                <a:close/>
              </a:path>
              <a:path w="1838325" h="791210">
                <a:moveTo>
                  <a:pt x="127263" y="777123"/>
                </a:moveTo>
                <a:lnTo>
                  <a:pt x="112776" y="781812"/>
                </a:lnTo>
                <a:lnTo>
                  <a:pt x="117348" y="789432"/>
                </a:lnTo>
                <a:lnTo>
                  <a:pt x="127263" y="777123"/>
                </a:lnTo>
                <a:close/>
              </a:path>
              <a:path w="1838325" h="791210">
                <a:moveTo>
                  <a:pt x="1828800" y="375666"/>
                </a:moveTo>
                <a:lnTo>
                  <a:pt x="1828800" y="333756"/>
                </a:lnTo>
                <a:lnTo>
                  <a:pt x="1825752" y="350520"/>
                </a:lnTo>
                <a:lnTo>
                  <a:pt x="1822704" y="364236"/>
                </a:lnTo>
                <a:lnTo>
                  <a:pt x="1798320" y="411480"/>
                </a:lnTo>
                <a:lnTo>
                  <a:pt x="1770888" y="440436"/>
                </a:lnTo>
                <a:lnTo>
                  <a:pt x="1754124" y="455676"/>
                </a:lnTo>
                <a:lnTo>
                  <a:pt x="1693164" y="498348"/>
                </a:lnTo>
                <a:lnTo>
                  <a:pt x="1641348" y="524256"/>
                </a:lnTo>
                <a:lnTo>
                  <a:pt x="1583436" y="548640"/>
                </a:lnTo>
                <a:lnTo>
                  <a:pt x="1517904" y="571500"/>
                </a:lnTo>
                <a:lnTo>
                  <a:pt x="1409700" y="600456"/>
                </a:lnTo>
                <a:lnTo>
                  <a:pt x="1330452" y="615696"/>
                </a:lnTo>
                <a:lnTo>
                  <a:pt x="1289304" y="623316"/>
                </a:lnTo>
                <a:lnTo>
                  <a:pt x="1248156" y="629412"/>
                </a:lnTo>
                <a:lnTo>
                  <a:pt x="1162812" y="638556"/>
                </a:lnTo>
                <a:lnTo>
                  <a:pt x="1118616" y="643128"/>
                </a:lnTo>
                <a:lnTo>
                  <a:pt x="1074420" y="646176"/>
                </a:lnTo>
                <a:lnTo>
                  <a:pt x="1028700" y="649224"/>
                </a:lnTo>
                <a:lnTo>
                  <a:pt x="984504" y="650748"/>
                </a:lnTo>
                <a:lnTo>
                  <a:pt x="894588" y="650748"/>
                </a:lnTo>
                <a:lnTo>
                  <a:pt x="848868" y="649224"/>
                </a:lnTo>
                <a:lnTo>
                  <a:pt x="803148" y="649224"/>
                </a:lnTo>
                <a:lnTo>
                  <a:pt x="714756" y="643128"/>
                </a:lnTo>
                <a:lnTo>
                  <a:pt x="670560" y="638556"/>
                </a:lnTo>
                <a:lnTo>
                  <a:pt x="627888" y="633984"/>
                </a:lnTo>
                <a:lnTo>
                  <a:pt x="585216" y="627888"/>
                </a:lnTo>
                <a:lnTo>
                  <a:pt x="583692" y="629412"/>
                </a:lnTo>
                <a:lnTo>
                  <a:pt x="127263" y="777123"/>
                </a:lnTo>
                <a:lnTo>
                  <a:pt x="117348" y="789432"/>
                </a:lnTo>
                <a:lnTo>
                  <a:pt x="112776" y="781812"/>
                </a:lnTo>
                <a:lnTo>
                  <a:pt x="112776" y="789432"/>
                </a:lnTo>
                <a:lnTo>
                  <a:pt x="115824" y="790956"/>
                </a:lnTo>
                <a:lnTo>
                  <a:pt x="586740" y="637032"/>
                </a:lnTo>
                <a:lnTo>
                  <a:pt x="586740" y="638882"/>
                </a:lnTo>
                <a:lnTo>
                  <a:pt x="626364" y="643128"/>
                </a:lnTo>
                <a:lnTo>
                  <a:pt x="714756" y="652272"/>
                </a:lnTo>
                <a:lnTo>
                  <a:pt x="803148" y="658368"/>
                </a:lnTo>
                <a:lnTo>
                  <a:pt x="848868" y="659892"/>
                </a:lnTo>
                <a:lnTo>
                  <a:pt x="984504" y="659892"/>
                </a:lnTo>
                <a:lnTo>
                  <a:pt x="1030224" y="658368"/>
                </a:lnTo>
                <a:lnTo>
                  <a:pt x="1074420" y="655320"/>
                </a:lnTo>
                <a:lnTo>
                  <a:pt x="1120140" y="652272"/>
                </a:lnTo>
                <a:lnTo>
                  <a:pt x="1162812" y="647700"/>
                </a:lnTo>
                <a:lnTo>
                  <a:pt x="1207008" y="643128"/>
                </a:lnTo>
                <a:lnTo>
                  <a:pt x="1249680" y="638556"/>
                </a:lnTo>
                <a:lnTo>
                  <a:pt x="1290828" y="632460"/>
                </a:lnTo>
                <a:lnTo>
                  <a:pt x="1373124" y="617220"/>
                </a:lnTo>
                <a:lnTo>
                  <a:pt x="1411224" y="609600"/>
                </a:lnTo>
                <a:lnTo>
                  <a:pt x="1449324" y="600456"/>
                </a:lnTo>
                <a:lnTo>
                  <a:pt x="1520952" y="580644"/>
                </a:lnTo>
                <a:lnTo>
                  <a:pt x="1586484" y="557784"/>
                </a:lnTo>
                <a:lnTo>
                  <a:pt x="1645920" y="533400"/>
                </a:lnTo>
                <a:lnTo>
                  <a:pt x="1697736" y="505968"/>
                </a:lnTo>
                <a:lnTo>
                  <a:pt x="1741932" y="477012"/>
                </a:lnTo>
                <a:lnTo>
                  <a:pt x="1761744" y="463296"/>
                </a:lnTo>
                <a:lnTo>
                  <a:pt x="1793748" y="432816"/>
                </a:lnTo>
                <a:lnTo>
                  <a:pt x="1816608" y="400812"/>
                </a:lnTo>
                <a:lnTo>
                  <a:pt x="1825752" y="384048"/>
                </a:lnTo>
                <a:lnTo>
                  <a:pt x="1828800" y="375666"/>
                </a:lnTo>
                <a:close/>
              </a:path>
              <a:path w="1838325" h="791210">
                <a:moveTo>
                  <a:pt x="290322" y="566928"/>
                </a:moveTo>
                <a:lnTo>
                  <a:pt x="286512" y="563880"/>
                </a:lnTo>
                <a:lnTo>
                  <a:pt x="282172" y="569266"/>
                </a:lnTo>
                <a:lnTo>
                  <a:pt x="288036" y="571500"/>
                </a:lnTo>
                <a:lnTo>
                  <a:pt x="290322" y="566928"/>
                </a:lnTo>
                <a:close/>
              </a:path>
              <a:path w="1838325" h="791210">
                <a:moveTo>
                  <a:pt x="586740" y="638882"/>
                </a:moveTo>
                <a:lnTo>
                  <a:pt x="586740" y="637032"/>
                </a:lnTo>
                <a:lnTo>
                  <a:pt x="583692" y="638556"/>
                </a:lnTo>
                <a:lnTo>
                  <a:pt x="586740" y="638882"/>
                </a:lnTo>
                <a:close/>
              </a:path>
            </a:pathLst>
          </a:custGeom>
          <a:solidFill>
            <a:srgbClr val="000000"/>
          </a:solidFill>
        </p:spPr>
        <p:txBody>
          <a:bodyPr wrap="square" lIns="0" tIns="0" rIns="0" bIns="0" rtlCol="0"/>
          <a:lstStyle/>
          <a:p>
            <a:endParaRPr/>
          </a:p>
        </p:txBody>
      </p:sp>
      <p:sp>
        <p:nvSpPr>
          <p:cNvPr id="4" name="object 4"/>
          <p:cNvSpPr txBox="1"/>
          <p:nvPr/>
        </p:nvSpPr>
        <p:spPr>
          <a:xfrm>
            <a:off x="7213096" y="2875534"/>
            <a:ext cx="862965" cy="254000"/>
          </a:xfrm>
          <a:prstGeom prst="rect">
            <a:avLst/>
          </a:prstGeom>
        </p:spPr>
        <p:txBody>
          <a:bodyPr vert="horz" wrap="square" lIns="0" tIns="12700" rIns="0" bIns="0" rtlCol="0">
            <a:spAutoFit/>
          </a:bodyPr>
          <a:lstStyle/>
          <a:p>
            <a:pPr marL="12700">
              <a:lnSpc>
                <a:spcPct val="100000"/>
              </a:lnSpc>
              <a:spcBef>
                <a:spcPts val="100"/>
              </a:spcBef>
            </a:pPr>
            <a:r>
              <a:rPr sz="1500" spc="-80" dirty="0">
                <a:latin typeface="Arial"/>
                <a:cs typeface="Arial"/>
              </a:rPr>
              <a:t>Apparence</a:t>
            </a:r>
            <a:endParaRPr sz="1500">
              <a:latin typeface="Arial"/>
              <a:cs typeface="Arial"/>
            </a:endParaRPr>
          </a:p>
        </p:txBody>
      </p:sp>
      <p:grpSp>
        <p:nvGrpSpPr>
          <p:cNvPr id="5" name="object 5"/>
          <p:cNvGrpSpPr/>
          <p:nvPr/>
        </p:nvGrpSpPr>
        <p:grpSpPr>
          <a:xfrm>
            <a:off x="1689100" y="4349751"/>
            <a:ext cx="1945005" cy="364490"/>
            <a:chOff x="1744858" y="3413760"/>
            <a:chExt cx="1945005" cy="364490"/>
          </a:xfrm>
        </p:grpSpPr>
        <p:sp>
          <p:nvSpPr>
            <p:cNvPr id="6" name="object 6"/>
            <p:cNvSpPr/>
            <p:nvPr/>
          </p:nvSpPr>
          <p:spPr>
            <a:xfrm>
              <a:off x="1959742" y="3413760"/>
              <a:ext cx="1447800" cy="364490"/>
            </a:xfrm>
            <a:custGeom>
              <a:avLst/>
              <a:gdLst/>
              <a:ahLst/>
              <a:cxnLst/>
              <a:rect l="l" t="t" r="r" b="b"/>
              <a:pathLst>
                <a:path w="1447800" h="364489">
                  <a:moveTo>
                    <a:pt x="1447800" y="355092"/>
                  </a:moveTo>
                  <a:lnTo>
                    <a:pt x="1447800" y="338328"/>
                  </a:lnTo>
                  <a:lnTo>
                    <a:pt x="1446276" y="320040"/>
                  </a:lnTo>
                  <a:lnTo>
                    <a:pt x="1427988" y="268224"/>
                  </a:lnTo>
                  <a:lnTo>
                    <a:pt x="1408176" y="234696"/>
                  </a:lnTo>
                  <a:lnTo>
                    <a:pt x="1380744" y="202692"/>
                  </a:lnTo>
                  <a:lnTo>
                    <a:pt x="1347216" y="170688"/>
                  </a:lnTo>
                  <a:lnTo>
                    <a:pt x="1327404" y="156972"/>
                  </a:lnTo>
                  <a:lnTo>
                    <a:pt x="1307592" y="141732"/>
                  </a:lnTo>
                  <a:lnTo>
                    <a:pt x="1284732" y="129540"/>
                  </a:lnTo>
                  <a:lnTo>
                    <a:pt x="1261872" y="115824"/>
                  </a:lnTo>
                  <a:lnTo>
                    <a:pt x="1237488" y="103632"/>
                  </a:lnTo>
                  <a:lnTo>
                    <a:pt x="1211580" y="89916"/>
                  </a:lnTo>
                  <a:lnTo>
                    <a:pt x="1184148" y="79248"/>
                  </a:lnTo>
                  <a:lnTo>
                    <a:pt x="1155192" y="68580"/>
                  </a:lnTo>
                  <a:lnTo>
                    <a:pt x="1126236" y="59436"/>
                  </a:lnTo>
                  <a:lnTo>
                    <a:pt x="1095756" y="48768"/>
                  </a:lnTo>
                  <a:lnTo>
                    <a:pt x="1033272" y="33528"/>
                  </a:lnTo>
                  <a:lnTo>
                    <a:pt x="967740" y="19812"/>
                  </a:lnTo>
                  <a:lnTo>
                    <a:pt x="862584" y="6096"/>
                  </a:lnTo>
                  <a:lnTo>
                    <a:pt x="757428" y="0"/>
                  </a:lnTo>
                  <a:lnTo>
                    <a:pt x="685800" y="0"/>
                  </a:lnTo>
                  <a:lnTo>
                    <a:pt x="544068" y="10668"/>
                  </a:lnTo>
                  <a:lnTo>
                    <a:pt x="441960" y="27432"/>
                  </a:lnTo>
                  <a:lnTo>
                    <a:pt x="377952" y="42672"/>
                  </a:lnTo>
                  <a:lnTo>
                    <a:pt x="316992" y="60960"/>
                  </a:lnTo>
                  <a:lnTo>
                    <a:pt x="288036" y="71628"/>
                  </a:lnTo>
                  <a:lnTo>
                    <a:pt x="259080" y="80772"/>
                  </a:lnTo>
                  <a:lnTo>
                    <a:pt x="182880" y="117348"/>
                  </a:lnTo>
                  <a:lnTo>
                    <a:pt x="137160" y="144780"/>
                  </a:lnTo>
                  <a:lnTo>
                    <a:pt x="117348" y="160020"/>
                  </a:lnTo>
                  <a:lnTo>
                    <a:pt x="99060" y="173736"/>
                  </a:lnTo>
                  <a:lnTo>
                    <a:pt x="80772" y="188976"/>
                  </a:lnTo>
                  <a:lnTo>
                    <a:pt x="65532" y="205740"/>
                  </a:lnTo>
                  <a:lnTo>
                    <a:pt x="50292" y="220980"/>
                  </a:lnTo>
                  <a:lnTo>
                    <a:pt x="27432" y="254508"/>
                  </a:lnTo>
                  <a:lnTo>
                    <a:pt x="10668" y="289560"/>
                  </a:lnTo>
                  <a:lnTo>
                    <a:pt x="0" y="341376"/>
                  </a:lnTo>
                  <a:lnTo>
                    <a:pt x="0" y="359664"/>
                  </a:lnTo>
                  <a:lnTo>
                    <a:pt x="415" y="364236"/>
                  </a:lnTo>
                  <a:lnTo>
                    <a:pt x="9144" y="364236"/>
                  </a:lnTo>
                  <a:lnTo>
                    <a:pt x="9144" y="341376"/>
                  </a:lnTo>
                  <a:lnTo>
                    <a:pt x="10668" y="324612"/>
                  </a:lnTo>
                  <a:lnTo>
                    <a:pt x="19812" y="291084"/>
                  </a:lnTo>
                  <a:lnTo>
                    <a:pt x="27432" y="274320"/>
                  </a:lnTo>
                  <a:lnTo>
                    <a:pt x="36576" y="259080"/>
                  </a:lnTo>
                  <a:lnTo>
                    <a:pt x="45720" y="242316"/>
                  </a:lnTo>
                  <a:lnTo>
                    <a:pt x="57912" y="227076"/>
                  </a:lnTo>
                  <a:lnTo>
                    <a:pt x="86868" y="195072"/>
                  </a:lnTo>
                  <a:lnTo>
                    <a:pt x="105156" y="181356"/>
                  </a:lnTo>
                  <a:lnTo>
                    <a:pt x="123444" y="166116"/>
                  </a:lnTo>
                  <a:lnTo>
                    <a:pt x="143256" y="152400"/>
                  </a:lnTo>
                  <a:lnTo>
                    <a:pt x="164592" y="138684"/>
                  </a:lnTo>
                  <a:lnTo>
                    <a:pt x="187452" y="126492"/>
                  </a:lnTo>
                  <a:lnTo>
                    <a:pt x="210312" y="112776"/>
                  </a:lnTo>
                  <a:lnTo>
                    <a:pt x="262128" y="89916"/>
                  </a:lnTo>
                  <a:lnTo>
                    <a:pt x="320040" y="68580"/>
                  </a:lnTo>
                  <a:lnTo>
                    <a:pt x="381000" y="51816"/>
                  </a:lnTo>
                  <a:lnTo>
                    <a:pt x="411480" y="44196"/>
                  </a:lnTo>
                  <a:lnTo>
                    <a:pt x="443484" y="36576"/>
                  </a:lnTo>
                  <a:lnTo>
                    <a:pt x="510540" y="24384"/>
                  </a:lnTo>
                  <a:lnTo>
                    <a:pt x="545592" y="19812"/>
                  </a:lnTo>
                  <a:lnTo>
                    <a:pt x="650748" y="10668"/>
                  </a:lnTo>
                  <a:lnTo>
                    <a:pt x="685800" y="10668"/>
                  </a:lnTo>
                  <a:lnTo>
                    <a:pt x="720852" y="9144"/>
                  </a:lnTo>
                  <a:lnTo>
                    <a:pt x="792480" y="10668"/>
                  </a:lnTo>
                  <a:lnTo>
                    <a:pt x="862584" y="15240"/>
                  </a:lnTo>
                  <a:lnTo>
                    <a:pt x="931164" y="24384"/>
                  </a:lnTo>
                  <a:lnTo>
                    <a:pt x="966216" y="28956"/>
                  </a:lnTo>
                  <a:lnTo>
                    <a:pt x="1094232" y="57912"/>
                  </a:lnTo>
                  <a:lnTo>
                    <a:pt x="1181100" y="88392"/>
                  </a:lnTo>
                  <a:lnTo>
                    <a:pt x="1232916" y="111252"/>
                  </a:lnTo>
                  <a:lnTo>
                    <a:pt x="1280160" y="137160"/>
                  </a:lnTo>
                  <a:lnTo>
                    <a:pt x="1322832" y="164592"/>
                  </a:lnTo>
                  <a:lnTo>
                    <a:pt x="1357884" y="193548"/>
                  </a:lnTo>
                  <a:lnTo>
                    <a:pt x="1388364" y="224028"/>
                  </a:lnTo>
                  <a:lnTo>
                    <a:pt x="1411224" y="256032"/>
                  </a:lnTo>
                  <a:lnTo>
                    <a:pt x="1432560" y="306324"/>
                  </a:lnTo>
                  <a:lnTo>
                    <a:pt x="1438656" y="338328"/>
                  </a:lnTo>
                  <a:lnTo>
                    <a:pt x="1438656" y="364236"/>
                  </a:lnTo>
                  <a:lnTo>
                    <a:pt x="1447038" y="364236"/>
                  </a:lnTo>
                  <a:lnTo>
                    <a:pt x="1447800" y="355092"/>
                  </a:lnTo>
                  <a:close/>
                </a:path>
                <a:path w="1447800" h="364489">
                  <a:moveTo>
                    <a:pt x="9698" y="364236"/>
                  </a:moveTo>
                  <a:lnTo>
                    <a:pt x="9144" y="358140"/>
                  </a:lnTo>
                  <a:lnTo>
                    <a:pt x="9144" y="364236"/>
                  </a:lnTo>
                  <a:lnTo>
                    <a:pt x="9698" y="364236"/>
                  </a:lnTo>
                  <a:close/>
                </a:path>
                <a:path w="1447800" h="364489">
                  <a:moveTo>
                    <a:pt x="1438656" y="364236"/>
                  </a:moveTo>
                  <a:lnTo>
                    <a:pt x="1438656" y="355092"/>
                  </a:lnTo>
                  <a:lnTo>
                    <a:pt x="1437824" y="364236"/>
                  </a:lnTo>
                  <a:lnTo>
                    <a:pt x="1438656" y="364236"/>
                  </a:lnTo>
                  <a:close/>
                </a:path>
              </a:pathLst>
            </a:custGeom>
            <a:solidFill>
              <a:srgbClr val="000000"/>
            </a:solidFill>
          </p:spPr>
          <p:txBody>
            <a:bodyPr wrap="square" lIns="0" tIns="0" rIns="0" bIns="0" rtlCol="0"/>
            <a:lstStyle/>
            <a:p>
              <a:endParaRPr/>
            </a:p>
          </p:txBody>
        </p:sp>
        <p:sp>
          <p:nvSpPr>
            <p:cNvPr id="7" name="object 7"/>
            <p:cNvSpPr/>
            <p:nvPr/>
          </p:nvSpPr>
          <p:spPr>
            <a:xfrm>
              <a:off x="1749430" y="3418332"/>
              <a:ext cx="1936114" cy="360045"/>
            </a:xfrm>
            <a:custGeom>
              <a:avLst/>
              <a:gdLst/>
              <a:ahLst/>
              <a:cxnLst/>
              <a:rect l="l" t="t" r="r" b="b"/>
              <a:pathLst>
                <a:path w="1936114" h="360045">
                  <a:moveTo>
                    <a:pt x="1935860" y="359664"/>
                  </a:moveTo>
                  <a:lnTo>
                    <a:pt x="1927859" y="318515"/>
                  </a:lnTo>
                  <a:lnTo>
                    <a:pt x="1909571" y="281939"/>
                  </a:lnTo>
                  <a:lnTo>
                    <a:pt x="1882139" y="246887"/>
                  </a:lnTo>
                  <a:lnTo>
                    <a:pt x="1847087" y="213359"/>
                  </a:lnTo>
                  <a:lnTo>
                    <a:pt x="1776983" y="166115"/>
                  </a:lnTo>
                  <a:lnTo>
                    <a:pt x="1719071" y="135635"/>
                  </a:lnTo>
                  <a:lnTo>
                    <a:pt x="1655063" y="109727"/>
                  </a:lnTo>
                  <a:lnTo>
                    <a:pt x="1620011" y="96011"/>
                  </a:lnTo>
                  <a:lnTo>
                    <a:pt x="1546859" y="73151"/>
                  </a:lnTo>
                  <a:lnTo>
                    <a:pt x="1507235" y="62483"/>
                  </a:lnTo>
                  <a:lnTo>
                    <a:pt x="1424939" y="44195"/>
                  </a:lnTo>
                  <a:lnTo>
                    <a:pt x="1382267" y="35051"/>
                  </a:lnTo>
                  <a:lnTo>
                    <a:pt x="1338071" y="27431"/>
                  </a:lnTo>
                  <a:lnTo>
                    <a:pt x="1293875" y="21335"/>
                  </a:lnTo>
                  <a:lnTo>
                    <a:pt x="1248155" y="15239"/>
                  </a:lnTo>
                  <a:lnTo>
                    <a:pt x="1200911" y="10667"/>
                  </a:lnTo>
                  <a:lnTo>
                    <a:pt x="1155191" y="7619"/>
                  </a:lnTo>
                  <a:lnTo>
                    <a:pt x="1107947" y="4571"/>
                  </a:lnTo>
                  <a:lnTo>
                    <a:pt x="1059179" y="1523"/>
                  </a:lnTo>
                  <a:lnTo>
                    <a:pt x="1011935" y="0"/>
                  </a:lnTo>
                  <a:lnTo>
                    <a:pt x="915923" y="0"/>
                  </a:lnTo>
                  <a:lnTo>
                    <a:pt x="867155" y="1523"/>
                  </a:lnTo>
                  <a:lnTo>
                    <a:pt x="772667" y="7619"/>
                  </a:lnTo>
                  <a:lnTo>
                    <a:pt x="725423" y="12191"/>
                  </a:lnTo>
                  <a:lnTo>
                    <a:pt x="679703" y="16763"/>
                  </a:lnTo>
                  <a:lnTo>
                    <a:pt x="633983" y="22859"/>
                  </a:lnTo>
                  <a:lnTo>
                    <a:pt x="589787" y="28955"/>
                  </a:lnTo>
                  <a:lnTo>
                    <a:pt x="545591" y="36575"/>
                  </a:lnTo>
                  <a:lnTo>
                    <a:pt x="504443" y="45719"/>
                  </a:lnTo>
                  <a:lnTo>
                    <a:pt x="461771" y="54863"/>
                  </a:lnTo>
                  <a:lnTo>
                    <a:pt x="422147" y="64007"/>
                  </a:lnTo>
                  <a:lnTo>
                    <a:pt x="382523" y="74675"/>
                  </a:lnTo>
                  <a:lnTo>
                    <a:pt x="309371" y="99059"/>
                  </a:lnTo>
                  <a:lnTo>
                    <a:pt x="242315" y="124967"/>
                  </a:lnTo>
                  <a:lnTo>
                    <a:pt x="181355" y="152399"/>
                  </a:lnTo>
                  <a:lnTo>
                    <a:pt x="155447" y="169163"/>
                  </a:lnTo>
                  <a:lnTo>
                    <a:pt x="129539" y="184403"/>
                  </a:lnTo>
                  <a:lnTo>
                    <a:pt x="85343" y="216407"/>
                  </a:lnTo>
                  <a:lnTo>
                    <a:pt x="50291" y="251459"/>
                  </a:lnTo>
                  <a:lnTo>
                    <a:pt x="24383" y="284987"/>
                  </a:lnTo>
                  <a:lnTo>
                    <a:pt x="7619" y="321563"/>
                  </a:lnTo>
                  <a:lnTo>
                    <a:pt x="0" y="358139"/>
                  </a:lnTo>
                  <a:lnTo>
                    <a:pt x="0" y="359664"/>
                  </a:lnTo>
                  <a:lnTo>
                    <a:pt x="1935860" y="359664"/>
                  </a:lnTo>
                  <a:close/>
                </a:path>
              </a:pathLst>
            </a:custGeom>
            <a:solidFill>
              <a:srgbClr val="FFFFFF"/>
            </a:solidFill>
          </p:spPr>
          <p:txBody>
            <a:bodyPr wrap="square" lIns="0" tIns="0" rIns="0" bIns="0" rtlCol="0"/>
            <a:lstStyle/>
            <a:p>
              <a:endParaRPr/>
            </a:p>
          </p:txBody>
        </p:sp>
        <p:sp>
          <p:nvSpPr>
            <p:cNvPr id="8" name="object 8"/>
            <p:cNvSpPr/>
            <p:nvPr/>
          </p:nvSpPr>
          <p:spPr>
            <a:xfrm>
              <a:off x="1744858" y="3413760"/>
              <a:ext cx="1945005" cy="364490"/>
            </a:xfrm>
            <a:custGeom>
              <a:avLst/>
              <a:gdLst/>
              <a:ahLst/>
              <a:cxnLst/>
              <a:rect l="l" t="t" r="r" b="b"/>
              <a:pathLst>
                <a:path w="1945004" h="364489">
                  <a:moveTo>
                    <a:pt x="1945005" y="364236"/>
                  </a:moveTo>
                  <a:lnTo>
                    <a:pt x="1937004" y="321564"/>
                  </a:lnTo>
                  <a:lnTo>
                    <a:pt x="1918716" y="284988"/>
                  </a:lnTo>
                  <a:lnTo>
                    <a:pt x="1891284" y="248412"/>
                  </a:lnTo>
                  <a:lnTo>
                    <a:pt x="1854708" y="214884"/>
                  </a:lnTo>
                  <a:lnTo>
                    <a:pt x="1808988" y="181356"/>
                  </a:lnTo>
                  <a:lnTo>
                    <a:pt x="1755648" y="150876"/>
                  </a:lnTo>
                  <a:lnTo>
                    <a:pt x="1726692" y="137160"/>
                  </a:lnTo>
                  <a:lnTo>
                    <a:pt x="1694688" y="121920"/>
                  </a:lnTo>
                  <a:lnTo>
                    <a:pt x="1661160" y="109728"/>
                  </a:lnTo>
                  <a:lnTo>
                    <a:pt x="1626108" y="96012"/>
                  </a:lnTo>
                  <a:lnTo>
                    <a:pt x="1591056" y="85344"/>
                  </a:lnTo>
                  <a:lnTo>
                    <a:pt x="1552956" y="73152"/>
                  </a:lnTo>
                  <a:lnTo>
                    <a:pt x="1513332" y="62484"/>
                  </a:lnTo>
                  <a:lnTo>
                    <a:pt x="1431036" y="44196"/>
                  </a:lnTo>
                  <a:lnTo>
                    <a:pt x="1388364" y="35052"/>
                  </a:lnTo>
                  <a:lnTo>
                    <a:pt x="1344168" y="27432"/>
                  </a:lnTo>
                  <a:lnTo>
                    <a:pt x="1252728" y="15240"/>
                  </a:lnTo>
                  <a:lnTo>
                    <a:pt x="1207008" y="10668"/>
                  </a:lnTo>
                  <a:lnTo>
                    <a:pt x="1159764" y="6096"/>
                  </a:lnTo>
                  <a:lnTo>
                    <a:pt x="1112520" y="4572"/>
                  </a:lnTo>
                  <a:lnTo>
                    <a:pt x="1063752" y="1524"/>
                  </a:lnTo>
                  <a:lnTo>
                    <a:pt x="1016508" y="0"/>
                  </a:lnTo>
                  <a:lnTo>
                    <a:pt x="920496" y="0"/>
                  </a:lnTo>
                  <a:lnTo>
                    <a:pt x="871728" y="1524"/>
                  </a:lnTo>
                  <a:lnTo>
                    <a:pt x="729996" y="10668"/>
                  </a:lnTo>
                  <a:lnTo>
                    <a:pt x="638556" y="22860"/>
                  </a:lnTo>
                  <a:lnTo>
                    <a:pt x="594360" y="28956"/>
                  </a:lnTo>
                  <a:lnTo>
                    <a:pt x="550164" y="36576"/>
                  </a:lnTo>
                  <a:lnTo>
                    <a:pt x="464820" y="54864"/>
                  </a:lnTo>
                  <a:lnTo>
                    <a:pt x="425196" y="64008"/>
                  </a:lnTo>
                  <a:lnTo>
                    <a:pt x="385572" y="74676"/>
                  </a:lnTo>
                  <a:lnTo>
                    <a:pt x="312420" y="99060"/>
                  </a:lnTo>
                  <a:lnTo>
                    <a:pt x="213360" y="138684"/>
                  </a:lnTo>
                  <a:lnTo>
                    <a:pt x="156972" y="169164"/>
                  </a:lnTo>
                  <a:lnTo>
                    <a:pt x="108204" y="201168"/>
                  </a:lnTo>
                  <a:lnTo>
                    <a:pt x="68580" y="234696"/>
                  </a:lnTo>
                  <a:lnTo>
                    <a:pt x="38100" y="269748"/>
                  </a:lnTo>
                  <a:lnTo>
                    <a:pt x="15240" y="306324"/>
                  </a:lnTo>
                  <a:lnTo>
                    <a:pt x="3048" y="342900"/>
                  </a:lnTo>
                  <a:lnTo>
                    <a:pt x="3048" y="344424"/>
                  </a:lnTo>
                  <a:lnTo>
                    <a:pt x="0" y="362712"/>
                  </a:lnTo>
                  <a:lnTo>
                    <a:pt x="0" y="364236"/>
                  </a:lnTo>
                  <a:lnTo>
                    <a:pt x="9144" y="364236"/>
                  </a:lnTo>
                  <a:lnTo>
                    <a:pt x="9144" y="362712"/>
                  </a:lnTo>
                  <a:lnTo>
                    <a:pt x="12192" y="344424"/>
                  </a:lnTo>
                  <a:lnTo>
                    <a:pt x="12192" y="345948"/>
                  </a:lnTo>
                  <a:lnTo>
                    <a:pt x="16764" y="327660"/>
                  </a:lnTo>
                  <a:lnTo>
                    <a:pt x="24384" y="309372"/>
                  </a:lnTo>
                  <a:lnTo>
                    <a:pt x="45720" y="275844"/>
                  </a:lnTo>
                  <a:lnTo>
                    <a:pt x="74676" y="240792"/>
                  </a:lnTo>
                  <a:lnTo>
                    <a:pt x="114300" y="208788"/>
                  </a:lnTo>
                  <a:lnTo>
                    <a:pt x="161544" y="176784"/>
                  </a:lnTo>
                  <a:lnTo>
                    <a:pt x="217932" y="147828"/>
                  </a:lnTo>
                  <a:lnTo>
                    <a:pt x="280416" y="120396"/>
                  </a:lnTo>
                  <a:lnTo>
                    <a:pt x="388620" y="83820"/>
                  </a:lnTo>
                  <a:lnTo>
                    <a:pt x="428244" y="73152"/>
                  </a:lnTo>
                  <a:lnTo>
                    <a:pt x="467868" y="64008"/>
                  </a:lnTo>
                  <a:lnTo>
                    <a:pt x="509016" y="54864"/>
                  </a:lnTo>
                  <a:lnTo>
                    <a:pt x="551688" y="45720"/>
                  </a:lnTo>
                  <a:lnTo>
                    <a:pt x="595884" y="38100"/>
                  </a:lnTo>
                  <a:lnTo>
                    <a:pt x="640080" y="32004"/>
                  </a:lnTo>
                  <a:lnTo>
                    <a:pt x="685800" y="25908"/>
                  </a:lnTo>
                  <a:lnTo>
                    <a:pt x="777240" y="16764"/>
                  </a:lnTo>
                  <a:lnTo>
                    <a:pt x="824484" y="13716"/>
                  </a:lnTo>
                  <a:lnTo>
                    <a:pt x="871728" y="10763"/>
                  </a:lnTo>
                  <a:lnTo>
                    <a:pt x="920496" y="10668"/>
                  </a:lnTo>
                  <a:lnTo>
                    <a:pt x="969264" y="9144"/>
                  </a:lnTo>
                  <a:lnTo>
                    <a:pt x="1016508" y="9144"/>
                  </a:lnTo>
                  <a:lnTo>
                    <a:pt x="1063752" y="10668"/>
                  </a:lnTo>
                  <a:lnTo>
                    <a:pt x="1112520" y="13716"/>
                  </a:lnTo>
                  <a:lnTo>
                    <a:pt x="1159764" y="16862"/>
                  </a:lnTo>
                  <a:lnTo>
                    <a:pt x="1205484" y="19812"/>
                  </a:lnTo>
                  <a:lnTo>
                    <a:pt x="1251204" y="24384"/>
                  </a:lnTo>
                  <a:lnTo>
                    <a:pt x="1342644" y="36576"/>
                  </a:lnTo>
                  <a:lnTo>
                    <a:pt x="1386840" y="44196"/>
                  </a:lnTo>
                  <a:lnTo>
                    <a:pt x="1427988" y="53340"/>
                  </a:lnTo>
                  <a:lnTo>
                    <a:pt x="1470660" y="62484"/>
                  </a:lnTo>
                  <a:lnTo>
                    <a:pt x="1510284" y="71628"/>
                  </a:lnTo>
                  <a:lnTo>
                    <a:pt x="1549908" y="82296"/>
                  </a:lnTo>
                  <a:lnTo>
                    <a:pt x="1588008" y="92964"/>
                  </a:lnTo>
                  <a:lnTo>
                    <a:pt x="1658112" y="117348"/>
                  </a:lnTo>
                  <a:lnTo>
                    <a:pt x="1722120" y="144780"/>
                  </a:lnTo>
                  <a:lnTo>
                    <a:pt x="1778508" y="175260"/>
                  </a:lnTo>
                  <a:lnTo>
                    <a:pt x="1827276" y="205740"/>
                  </a:lnTo>
                  <a:lnTo>
                    <a:pt x="1866900" y="237744"/>
                  </a:lnTo>
                  <a:lnTo>
                    <a:pt x="1898904" y="272796"/>
                  </a:lnTo>
                  <a:lnTo>
                    <a:pt x="1920240" y="307848"/>
                  </a:lnTo>
                  <a:lnTo>
                    <a:pt x="1935480" y="361188"/>
                  </a:lnTo>
                  <a:lnTo>
                    <a:pt x="1935757" y="364236"/>
                  </a:lnTo>
                  <a:lnTo>
                    <a:pt x="1945005" y="364236"/>
                  </a:lnTo>
                  <a:close/>
                </a:path>
              </a:pathLst>
            </a:custGeom>
            <a:solidFill>
              <a:srgbClr val="000000"/>
            </a:solidFill>
          </p:spPr>
          <p:txBody>
            <a:bodyPr wrap="square" lIns="0" tIns="0" rIns="0" bIns="0" rtlCol="0"/>
            <a:lstStyle/>
            <a:p>
              <a:endParaRPr/>
            </a:p>
          </p:txBody>
        </p:sp>
      </p:grpSp>
      <p:sp>
        <p:nvSpPr>
          <p:cNvPr id="9" name="object 9"/>
          <p:cNvSpPr txBox="1"/>
          <p:nvPr/>
        </p:nvSpPr>
        <p:spPr>
          <a:xfrm>
            <a:off x="2046738" y="4474209"/>
            <a:ext cx="1155065" cy="254000"/>
          </a:xfrm>
          <a:prstGeom prst="rect">
            <a:avLst/>
          </a:prstGeom>
        </p:spPr>
        <p:txBody>
          <a:bodyPr vert="horz" wrap="square" lIns="0" tIns="12700" rIns="0" bIns="0" rtlCol="0">
            <a:spAutoFit/>
          </a:bodyPr>
          <a:lstStyle/>
          <a:p>
            <a:pPr marL="12700">
              <a:lnSpc>
                <a:spcPct val="100000"/>
              </a:lnSpc>
              <a:spcBef>
                <a:spcPts val="100"/>
              </a:spcBef>
            </a:pPr>
            <a:r>
              <a:rPr sz="1500" spc="-160" dirty="0">
                <a:latin typeface="Arial"/>
                <a:cs typeface="Arial"/>
              </a:rPr>
              <a:t>La </a:t>
            </a:r>
            <a:r>
              <a:rPr sz="1500" spc="-65" dirty="0">
                <a:latin typeface="Arial"/>
                <a:cs typeface="Arial"/>
              </a:rPr>
              <a:t>causalité</a:t>
            </a:r>
            <a:r>
              <a:rPr sz="1500" spc="-114" dirty="0">
                <a:latin typeface="Arial"/>
                <a:cs typeface="Arial"/>
              </a:rPr>
              <a:t> </a:t>
            </a:r>
            <a:r>
              <a:rPr sz="1500" spc="-70" dirty="0">
                <a:latin typeface="Arial"/>
                <a:cs typeface="Arial"/>
              </a:rPr>
              <a:t>de</a:t>
            </a:r>
            <a:endParaRPr sz="1500">
              <a:latin typeface="Arial"/>
              <a:cs typeface="Arial"/>
            </a:endParaRPr>
          </a:p>
        </p:txBody>
      </p:sp>
      <p:sp>
        <p:nvSpPr>
          <p:cNvPr id="10" name="object 10"/>
          <p:cNvSpPr/>
          <p:nvPr/>
        </p:nvSpPr>
        <p:spPr>
          <a:xfrm>
            <a:off x="8313928" y="4468623"/>
            <a:ext cx="1548765" cy="245745"/>
          </a:xfrm>
          <a:custGeom>
            <a:avLst/>
            <a:gdLst/>
            <a:ahLst/>
            <a:cxnLst/>
            <a:rect l="l" t="t" r="r" b="b"/>
            <a:pathLst>
              <a:path w="1548765" h="245745">
                <a:moveTo>
                  <a:pt x="1548383" y="245364"/>
                </a:moveTo>
                <a:lnTo>
                  <a:pt x="1548383" y="216914"/>
                </a:lnTo>
                <a:lnTo>
                  <a:pt x="1545336" y="208788"/>
                </a:lnTo>
                <a:lnTo>
                  <a:pt x="1520952" y="173736"/>
                </a:lnTo>
                <a:lnTo>
                  <a:pt x="1495044" y="150876"/>
                </a:lnTo>
                <a:lnTo>
                  <a:pt x="1479804" y="138684"/>
                </a:lnTo>
                <a:lnTo>
                  <a:pt x="1443228" y="117348"/>
                </a:lnTo>
                <a:lnTo>
                  <a:pt x="1423416" y="108204"/>
                </a:lnTo>
                <a:lnTo>
                  <a:pt x="1400556" y="97536"/>
                </a:lnTo>
                <a:lnTo>
                  <a:pt x="1325880" y="70104"/>
                </a:lnTo>
                <a:lnTo>
                  <a:pt x="1269492" y="54864"/>
                </a:lnTo>
                <a:lnTo>
                  <a:pt x="1207008" y="39624"/>
                </a:lnTo>
                <a:lnTo>
                  <a:pt x="1175004" y="35052"/>
                </a:lnTo>
                <a:lnTo>
                  <a:pt x="1107948" y="22860"/>
                </a:lnTo>
                <a:lnTo>
                  <a:pt x="1036320" y="13716"/>
                </a:lnTo>
                <a:lnTo>
                  <a:pt x="961644" y="7498"/>
                </a:lnTo>
                <a:lnTo>
                  <a:pt x="888492" y="3048"/>
                </a:lnTo>
                <a:lnTo>
                  <a:pt x="812292" y="0"/>
                </a:lnTo>
                <a:lnTo>
                  <a:pt x="734568" y="0"/>
                </a:lnTo>
                <a:lnTo>
                  <a:pt x="620268" y="4572"/>
                </a:lnTo>
                <a:lnTo>
                  <a:pt x="547116" y="10668"/>
                </a:lnTo>
                <a:lnTo>
                  <a:pt x="510540" y="15240"/>
                </a:lnTo>
                <a:lnTo>
                  <a:pt x="473964" y="18288"/>
                </a:lnTo>
                <a:lnTo>
                  <a:pt x="438912" y="24384"/>
                </a:lnTo>
                <a:lnTo>
                  <a:pt x="405384" y="28956"/>
                </a:lnTo>
                <a:lnTo>
                  <a:pt x="371856" y="35052"/>
                </a:lnTo>
                <a:lnTo>
                  <a:pt x="339852" y="42672"/>
                </a:lnTo>
                <a:lnTo>
                  <a:pt x="309372" y="48768"/>
                </a:lnTo>
                <a:lnTo>
                  <a:pt x="278892" y="56388"/>
                </a:lnTo>
                <a:lnTo>
                  <a:pt x="249936" y="64008"/>
                </a:lnTo>
                <a:lnTo>
                  <a:pt x="222504" y="73152"/>
                </a:lnTo>
                <a:lnTo>
                  <a:pt x="196596" y="80772"/>
                </a:lnTo>
                <a:lnTo>
                  <a:pt x="147828" y="99060"/>
                </a:lnTo>
                <a:lnTo>
                  <a:pt x="106680" y="120396"/>
                </a:lnTo>
                <a:lnTo>
                  <a:pt x="71628" y="141732"/>
                </a:lnTo>
                <a:lnTo>
                  <a:pt x="30480" y="175260"/>
                </a:lnTo>
                <a:lnTo>
                  <a:pt x="6096" y="211836"/>
                </a:lnTo>
                <a:lnTo>
                  <a:pt x="3048" y="222504"/>
                </a:lnTo>
                <a:lnTo>
                  <a:pt x="3048" y="224028"/>
                </a:lnTo>
                <a:lnTo>
                  <a:pt x="0" y="236220"/>
                </a:lnTo>
                <a:lnTo>
                  <a:pt x="0" y="245364"/>
                </a:lnTo>
                <a:lnTo>
                  <a:pt x="9144" y="245364"/>
                </a:lnTo>
                <a:lnTo>
                  <a:pt x="9144" y="237744"/>
                </a:lnTo>
                <a:lnTo>
                  <a:pt x="12192" y="225552"/>
                </a:lnTo>
                <a:lnTo>
                  <a:pt x="38100" y="181356"/>
                </a:lnTo>
                <a:lnTo>
                  <a:pt x="76200" y="149352"/>
                </a:lnTo>
                <a:lnTo>
                  <a:pt x="111252" y="128016"/>
                </a:lnTo>
                <a:lnTo>
                  <a:pt x="152400" y="108204"/>
                </a:lnTo>
                <a:lnTo>
                  <a:pt x="199644" y="89916"/>
                </a:lnTo>
                <a:lnTo>
                  <a:pt x="252984" y="73152"/>
                </a:lnTo>
                <a:lnTo>
                  <a:pt x="310896" y="57912"/>
                </a:lnTo>
                <a:lnTo>
                  <a:pt x="342900" y="51816"/>
                </a:lnTo>
                <a:lnTo>
                  <a:pt x="374904" y="44196"/>
                </a:lnTo>
                <a:lnTo>
                  <a:pt x="406908" y="38100"/>
                </a:lnTo>
                <a:lnTo>
                  <a:pt x="440436" y="33528"/>
                </a:lnTo>
                <a:lnTo>
                  <a:pt x="475488" y="27432"/>
                </a:lnTo>
                <a:lnTo>
                  <a:pt x="510540" y="24384"/>
                </a:lnTo>
                <a:lnTo>
                  <a:pt x="547116" y="19812"/>
                </a:lnTo>
                <a:lnTo>
                  <a:pt x="583692" y="16764"/>
                </a:lnTo>
                <a:lnTo>
                  <a:pt x="621792" y="13716"/>
                </a:lnTo>
                <a:lnTo>
                  <a:pt x="658368" y="12192"/>
                </a:lnTo>
                <a:lnTo>
                  <a:pt x="734568" y="9144"/>
                </a:lnTo>
                <a:lnTo>
                  <a:pt x="812292" y="9202"/>
                </a:lnTo>
                <a:lnTo>
                  <a:pt x="850392" y="10668"/>
                </a:lnTo>
                <a:lnTo>
                  <a:pt x="888492" y="12192"/>
                </a:lnTo>
                <a:lnTo>
                  <a:pt x="925068" y="13716"/>
                </a:lnTo>
                <a:lnTo>
                  <a:pt x="963168" y="16885"/>
                </a:lnTo>
                <a:lnTo>
                  <a:pt x="999744" y="19812"/>
                </a:lnTo>
                <a:lnTo>
                  <a:pt x="1106424" y="32004"/>
                </a:lnTo>
                <a:lnTo>
                  <a:pt x="1173480" y="44196"/>
                </a:lnTo>
                <a:lnTo>
                  <a:pt x="1237488" y="56388"/>
                </a:lnTo>
                <a:lnTo>
                  <a:pt x="1295400" y="71628"/>
                </a:lnTo>
                <a:lnTo>
                  <a:pt x="1348740" y="88392"/>
                </a:lnTo>
                <a:lnTo>
                  <a:pt x="1397508" y="106680"/>
                </a:lnTo>
                <a:lnTo>
                  <a:pt x="1438656" y="126492"/>
                </a:lnTo>
                <a:lnTo>
                  <a:pt x="1473708" y="147828"/>
                </a:lnTo>
                <a:lnTo>
                  <a:pt x="1488948" y="158496"/>
                </a:lnTo>
                <a:lnTo>
                  <a:pt x="1502664" y="167640"/>
                </a:lnTo>
                <a:lnTo>
                  <a:pt x="1514856" y="179832"/>
                </a:lnTo>
                <a:lnTo>
                  <a:pt x="1524000" y="190500"/>
                </a:lnTo>
                <a:lnTo>
                  <a:pt x="1531620" y="202692"/>
                </a:lnTo>
                <a:lnTo>
                  <a:pt x="1531620" y="201168"/>
                </a:lnTo>
                <a:lnTo>
                  <a:pt x="1537716" y="213360"/>
                </a:lnTo>
                <a:lnTo>
                  <a:pt x="1540764" y="224028"/>
                </a:lnTo>
                <a:lnTo>
                  <a:pt x="1543812" y="236220"/>
                </a:lnTo>
                <a:lnTo>
                  <a:pt x="1543812" y="245364"/>
                </a:lnTo>
                <a:lnTo>
                  <a:pt x="1548383" y="245364"/>
                </a:lnTo>
                <a:close/>
              </a:path>
            </a:pathLst>
          </a:custGeom>
          <a:solidFill>
            <a:srgbClr val="000000"/>
          </a:solidFill>
        </p:spPr>
        <p:txBody>
          <a:bodyPr wrap="square" lIns="0" tIns="0" rIns="0" bIns="0" rtlCol="0"/>
          <a:lstStyle/>
          <a:p>
            <a:endParaRPr/>
          </a:p>
        </p:txBody>
      </p:sp>
      <p:sp>
        <p:nvSpPr>
          <p:cNvPr id="11" name="object 11"/>
          <p:cNvSpPr txBox="1"/>
          <p:nvPr/>
        </p:nvSpPr>
        <p:spPr>
          <a:xfrm>
            <a:off x="8613652" y="4554981"/>
            <a:ext cx="836294" cy="254000"/>
          </a:xfrm>
          <a:prstGeom prst="rect">
            <a:avLst/>
          </a:prstGeom>
        </p:spPr>
        <p:txBody>
          <a:bodyPr vert="horz" wrap="square" lIns="0" tIns="12700" rIns="0" bIns="0" rtlCol="0">
            <a:spAutoFit/>
          </a:bodyPr>
          <a:lstStyle/>
          <a:p>
            <a:pPr marL="12700">
              <a:lnSpc>
                <a:spcPct val="100000"/>
              </a:lnSpc>
              <a:spcBef>
                <a:spcPts val="100"/>
              </a:spcBef>
            </a:pPr>
            <a:r>
              <a:rPr sz="1500" spc="-155" dirty="0">
                <a:latin typeface="Arial"/>
                <a:cs typeface="Arial"/>
              </a:rPr>
              <a:t>Les </a:t>
            </a:r>
            <a:r>
              <a:rPr sz="1500" spc="-50" dirty="0">
                <a:latin typeface="Arial"/>
                <a:cs typeface="Arial"/>
              </a:rPr>
              <a:t>sorties</a:t>
            </a:r>
            <a:endParaRPr sz="1500">
              <a:latin typeface="Arial"/>
              <a:cs typeface="Arial"/>
            </a:endParaRPr>
          </a:p>
        </p:txBody>
      </p:sp>
      <p:sp>
        <p:nvSpPr>
          <p:cNvPr id="12" name="object 12"/>
          <p:cNvSpPr/>
          <p:nvPr/>
        </p:nvSpPr>
        <p:spPr>
          <a:xfrm>
            <a:off x="4208272" y="4468623"/>
            <a:ext cx="1447800" cy="245745"/>
          </a:xfrm>
          <a:custGeom>
            <a:avLst/>
            <a:gdLst/>
            <a:ahLst/>
            <a:cxnLst/>
            <a:rect l="l" t="t" r="r" b="b"/>
            <a:pathLst>
              <a:path w="1447800" h="245745">
                <a:moveTo>
                  <a:pt x="1447800" y="245364"/>
                </a:moveTo>
                <a:lnTo>
                  <a:pt x="1447800" y="234696"/>
                </a:lnTo>
                <a:lnTo>
                  <a:pt x="1444752" y="222504"/>
                </a:lnTo>
                <a:lnTo>
                  <a:pt x="1426464" y="185928"/>
                </a:lnTo>
                <a:lnTo>
                  <a:pt x="1392936" y="150876"/>
                </a:lnTo>
                <a:lnTo>
                  <a:pt x="1362456" y="128016"/>
                </a:lnTo>
                <a:lnTo>
                  <a:pt x="1344168" y="118872"/>
                </a:lnTo>
                <a:lnTo>
                  <a:pt x="1325880" y="108204"/>
                </a:lnTo>
                <a:lnTo>
                  <a:pt x="1304544" y="99060"/>
                </a:lnTo>
                <a:lnTo>
                  <a:pt x="1283208" y="88392"/>
                </a:lnTo>
                <a:lnTo>
                  <a:pt x="1260348" y="79248"/>
                </a:lnTo>
                <a:lnTo>
                  <a:pt x="1235964" y="71628"/>
                </a:lnTo>
                <a:lnTo>
                  <a:pt x="1210056" y="62484"/>
                </a:lnTo>
                <a:lnTo>
                  <a:pt x="1155192" y="47244"/>
                </a:lnTo>
                <a:lnTo>
                  <a:pt x="1124712" y="41148"/>
                </a:lnTo>
                <a:lnTo>
                  <a:pt x="1095756" y="35052"/>
                </a:lnTo>
                <a:lnTo>
                  <a:pt x="1031748" y="22860"/>
                </a:lnTo>
                <a:lnTo>
                  <a:pt x="999744" y="18288"/>
                </a:lnTo>
                <a:lnTo>
                  <a:pt x="966216" y="13716"/>
                </a:lnTo>
                <a:lnTo>
                  <a:pt x="931164" y="10668"/>
                </a:lnTo>
                <a:lnTo>
                  <a:pt x="897636" y="7620"/>
                </a:lnTo>
                <a:lnTo>
                  <a:pt x="862584" y="4572"/>
                </a:lnTo>
                <a:lnTo>
                  <a:pt x="792480" y="1524"/>
                </a:lnTo>
                <a:lnTo>
                  <a:pt x="755904" y="0"/>
                </a:lnTo>
                <a:lnTo>
                  <a:pt x="684276" y="0"/>
                </a:lnTo>
                <a:lnTo>
                  <a:pt x="579120" y="4572"/>
                </a:lnTo>
                <a:lnTo>
                  <a:pt x="509016" y="10668"/>
                </a:lnTo>
                <a:lnTo>
                  <a:pt x="475488" y="15240"/>
                </a:lnTo>
                <a:lnTo>
                  <a:pt x="443484" y="19812"/>
                </a:lnTo>
                <a:lnTo>
                  <a:pt x="409956" y="24384"/>
                </a:lnTo>
                <a:lnTo>
                  <a:pt x="377952" y="28956"/>
                </a:lnTo>
                <a:lnTo>
                  <a:pt x="347472" y="35052"/>
                </a:lnTo>
                <a:lnTo>
                  <a:pt x="316992" y="42672"/>
                </a:lnTo>
                <a:lnTo>
                  <a:pt x="288036" y="48768"/>
                </a:lnTo>
                <a:lnTo>
                  <a:pt x="233172" y="64008"/>
                </a:lnTo>
                <a:lnTo>
                  <a:pt x="182880" y="82296"/>
                </a:lnTo>
                <a:lnTo>
                  <a:pt x="138684" y="100584"/>
                </a:lnTo>
                <a:lnTo>
                  <a:pt x="99060" y="120396"/>
                </a:lnTo>
                <a:lnTo>
                  <a:pt x="51816" y="152400"/>
                </a:lnTo>
                <a:lnTo>
                  <a:pt x="19812" y="187452"/>
                </a:lnTo>
                <a:lnTo>
                  <a:pt x="3048" y="225552"/>
                </a:lnTo>
                <a:lnTo>
                  <a:pt x="0" y="236220"/>
                </a:lnTo>
                <a:lnTo>
                  <a:pt x="0" y="245364"/>
                </a:lnTo>
                <a:lnTo>
                  <a:pt x="9144" y="245364"/>
                </a:lnTo>
                <a:lnTo>
                  <a:pt x="9144" y="237744"/>
                </a:lnTo>
                <a:lnTo>
                  <a:pt x="12192" y="227076"/>
                </a:lnTo>
                <a:lnTo>
                  <a:pt x="36576" y="181356"/>
                </a:lnTo>
                <a:lnTo>
                  <a:pt x="71628" y="149352"/>
                </a:lnTo>
                <a:lnTo>
                  <a:pt x="103632" y="128016"/>
                </a:lnTo>
                <a:lnTo>
                  <a:pt x="123444" y="118872"/>
                </a:lnTo>
                <a:lnTo>
                  <a:pt x="143256" y="108204"/>
                </a:lnTo>
                <a:lnTo>
                  <a:pt x="185928" y="89916"/>
                </a:lnTo>
                <a:lnTo>
                  <a:pt x="262128" y="65532"/>
                </a:lnTo>
                <a:lnTo>
                  <a:pt x="320040" y="51816"/>
                </a:lnTo>
                <a:lnTo>
                  <a:pt x="348996" y="44196"/>
                </a:lnTo>
                <a:lnTo>
                  <a:pt x="379476" y="38100"/>
                </a:lnTo>
                <a:lnTo>
                  <a:pt x="443484" y="28956"/>
                </a:lnTo>
                <a:lnTo>
                  <a:pt x="510540" y="19812"/>
                </a:lnTo>
                <a:lnTo>
                  <a:pt x="545592" y="16764"/>
                </a:lnTo>
                <a:lnTo>
                  <a:pt x="579120" y="13716"/>
                </a:lnTo>
                <a:lnTo>
                  <a:pt x="684276" y="9144"/>
                </a:lnTo>
                <a:lnTo>
                  <a:pt x="755904" y="9144"/>
                </a:lnTo>
                <a:lnTo>
                  <a:pt x="862584" y="13716"/>
                </a:lnTo>
                <a:lnTo>
                  <a:pt x="964692" y="22860"/>
                </a:lnTo>
                <a:lnTo>
                  <a:pt x="1030224" y="32004"/>
                </a:lnTo>
                <a:lnTo>
                  <a:pt x="1094232" y="44196"/>
                </a:lnTo>
                <a:lnTo>
                  <a:pt x="1152144" y="56388"/>
                </a:lnTo>
                <a:lnTo>
                  <a:pt x="1207008" y="71628"/>
                </a:lnTo>
                <a:lnTo>
                  <a:pt x="1232916" y="80772"/>
                </a:lnTo>
                <a:lnTo>
                  <a:pt x="1257300" y="88392"/>
                </a:lnTo>
                <a:lnTo>
                  <a:pt x="1280160" y="97536"/>
                </a:lnTo>
                <a:lnTo>
                  <a:pt x="1301496" y="106680"/>
                </a:lnTo>
                <a:lnTo>
                  <a:pt x="1321308" y="117348"/>
                </a:lnTo>
                <a:lnTo>
                  <a:pt x="1341120" y="126492"/>
                </a:lnTo>
                <a:lnTo>
                  <a:pt x="1373124" y="147828"/>
                </a:lnTo>
                <a:lnTo>
                  <a:pt x="1409700" y="179832"/>
                </a:lnTo>
                <a:lnTo>
                  <a:pt x="1431036" y="213360"/>
                </a:lnTo>
                <a:lnTo>
                  <a:pt x="1438656" y="236220"/>
                </a:lnTo>
                <a:lnTo>
                  <a:pt x="1438656" y="245364"/>
                </a:lnTo>
                <a:lnTo>
                  <a:pt x="1447800" y="245364"/>
                </a:lnTo>
                <a:close/>
              </a:path>
              <a:path w="1447800" h="245745">
                <a:moveTo>
                  <a:pt x="1438656" y="245364"/>
                </a:moveTo>
                <a:lnTo>
                  <a:pt x="1438656" y="236220"/>
                </a:lnTo>
                <a:lnTo>
                  <a:pt x="1437132" y="234696"/>
                </a:lnTo>
                <a:lnTo>
                  <a:pt x="1438465" y="245364"/>
                </a:lnTo>
                <a:lnTo>
                  <a:pt x="1438656" y="245364"/>
                </a:lnTo>
                <a:close/>
              </a:path>
            </a:pathLst>
          </a:custGeom>
          <a:solidFill>
            <a:srgbClr val="000000"/>
          </a:solidFill>
        </p:spPr>
        <p:txBody>
          <a:bodyPr wrap="square" lIns="0" tIns="0" rIns="0" bIns="0" rtlCol="0"/>
          <a:lstStyle/>
          <a:p>
            <a:endParaRPr/>
          </a:p>
        </p:txBody>
      </p:sp>
      <p:sp>
        <p:nvSpPr>
          <p:cNvPr id="13" name="object 13"/>
          <p:cNvSpPr txBox="1"/>
          <p:nvPr/>
        </p:nvSpPr>
        <p:spPr>
          <a:xfrm>
            <a:off x="4494281" y="4553457"/>
            <a:ext cx="807720" cy="254000"/>
          </a:xfrm>
          <a:prstGeom prst="rect">
            <a:avLst/>
          </a:prstGeom>
        </p:spPr>
        <p:txBody>
          <a:bodyPr vert="horz" wrap="square" lIns="0" tIns="12700" rIns="0" bIns="0" rtlCol="0">
            <a:spAutoFit/>
          </a:bodyPr>
          <a:lstStyle/>
          <a:p>
            <a:pPr marL="12700">
              <a:lnSpc>
                <a:spcPct val="100000"/>
              </a:lnSpc>
              <a:spcBef>
                <a:spcPts val="100"/>
              </a:spcBef>
            </a:pPr>
            <a:r>
              <a:rPr sz="1500" spc="-155" dirty="0">
                <a:latin typeface="Arial"/>
                <a:cs typeface="Arial"/>
              </a:rPr>
              <a:t>Les </a:t>
            </a:r>
            <a:r>
              <a:rPr sz="1500" spc="-55" dirty="0">
                <a:latin typeface="Arial"/>
                <a:cs typeface="Arial"/>
              </a:rPr>
              <a:t>entrés</a:t>
            </a:r>
            <a:endParaRPr sz="1500">
              <a:latin typeface="Arial"/>
              <a:cs typeface="Arial"/>
            </a:endParaRPr>
          </a:p>
        </p:txBody>
      </p:sp>
      <p:sp>
        <p:nvSpPr>
          <p:cNvPr id="14" name="object 14"/>
          <p:cNvSpPr/>
          <p:nvPr/>
        </p:nvSpPr>
        <p:spPr>
          <a:xfrm>
            <a:off x="6152896" y="4349751"/>
            <a:ext cx="1950720" cy="364490"/>
          </a:xfrm>
          <a:custGeom>
            <a:avLst/>
            <a:gdLst/>
            <a:ahLst/>
            <a:cxnLst/>
            <a:rect l="l" t="t" r="r" b="b"/>
            <a:pathLst>
              <a:path w="1950720" h="364489">
                <a:moveTo>
                  <a:pt x="1950720" y="364236"/>
                </a:moveTo>
                <a:lnTo>
                  <a:pt x="1950720" y="348996"/>
                </a:lnTo>
                <a:lnTo>
                  <a:pt x="1941576" y="312420"/>
                </a:lnTo>
                <a:lnTo>
                  <a:pt x="1923288" y="277368"/>
                </a:lnTo>
                <a:lnTo>
                  <a:pt x="1895856" y="242316"/>
                </a:lnTo>
                <a:lnTo>
                  <a:pt x="1859280" y="208788"/>
                </a:lnTo>
                <a:lnTo>
                  <a:pt x="1813560" y="176784"/>
                </a:lnTo>
                <a:lnTo>
                  <a:pt x="1760220" y="146304"/>
                </a:lnTo>
                <a:lnTo>
                  <a:pt x="1699260" y="118872"/>
                </a:lnTo>
                <a:lnTo>
                  <a:pt x="1630680" y="94488"/>
                </a:lnTo>
                <a:lnTo>
                  <a:pt x="1594104" y="82296"/>
                </a:lnTo>
                <a:lnTo>
                  <a:pt x="1556004" y="71628"/>
                </a:lnTo>
                <a:lnTo>
                  <a:pt x="1516380" y="60960"/>
                </a:lnTo>
                <a:lnTo>
                  <a:pt x="1475232" y="50292"/>
                </a:lnTo>
                <a:lnTo>
                  <a:pt x="1434084" y="42672"/>
                </a:lnTo>
                <a:lnTo>
                  <a:pt x="1391412" y="33528"/>
                </a:lnTo>
                <a:lnTo>
                  <a:pt x="1347216" y="27432"/>
                </a:lnTo>
                <a:lnTo>
                  <a:pt x="1255776" y="15240"/>
                </a:lnTo>
                <a:lnTo>
                  <a:pt x="1210056" y="10668"/>
                </a:lnTo>
                <a:lnTo>
                  <a:pt x="1162812" y="6096"/>
                </a:lnTo>
                <a:lnTo>
                  <a:pt x="1115568" y="3048"/>
                </a:lnTo>
                <a:lnTo>
                  <a:pt x="1018032" y="0"/>
                </a:lnTo>
                <a:lnTo>
                  <a:pt x="922020" y="0"/>
                </a:lnTo>
                <a:lnTo>
                  <a:pt x="874776" y="1524"/>
                </a:lnTo>
                <a:lnTo>
                  <a:pt x="826008" y="4572"/>
                </a:lnTo>
                <a:lnTo>
                  <a:pt x="780288" y="7620"/>
                </a:lnTo>
                <a:lnTo>
                  <a:pt x="733044" y="10668"/>
                </a:lnTo>
                <a:lnTo>
                  <a:pt x="685800" y="15240"/>
                </a:lnTo>
                <a:lnTo>
                  <a:pt x="640080" y="21336"/>
                </a:lnTo>
                <a:lnTo>
                  <a:pt x="551688" y="36576"/>
                </a:lnTo>
                <a:lnTo>
                  <a:pt x="509016" y="44196"/>
                </a:lnTo>
                <a:lnTo>
                  <a:pt x="466344" y="53340"/>
                </a:lnTo>
                <a:lnTo>
                  <a:pt x="426720" y="62484"/>
                </a:lnTo>
                <a:lnTo>
                  <a:pt x="387096" y="73152"/>
                </a:lnTo>
                <a:lnTo>
                  <a:pt x="348996" y="83820"/>
                </a:lnTo>
                <a:lnTo>
                  <a:pt x="312420" y="96012"/>
                </a:lnTo>
                <a:lnTo>
                  <a:pt x="245364" y="121920"/>
                </a:lnTo>
                <a:lnTo>
                  <a:pt x="185928" y="149352"/>
                </a:lnTo>
                <a:lnTo>
                  <a:pt x="132588" y="179832"/>
                </a:lnTo>
                <a:lnTo>
                  <a:pt x="88392" y="211836"/>
                </a:lnTo>
                <a:lnTo>
                  <a:pt x="51816" y="245364"/>
                </a:lnTo>
                <a:lnTo>
                  <a:pt x="25908" y="280416"/>
                </a:lnTo>
                <a:lnTo>
                  <a:pt x="7620" y="316992"/>
                </a:lnTo>
                <a:lnTo>
                  <a:pt x="0" y="352044"/>
                </a:lnTo>
                <a:lnTo>
                  <a:pt x="0" y="364236"/>
                </a:lnTo>
                <a:lnTo>
                  <a:pt x="9144" y="364236"/>
                </a:lnTo>
                <a:lnTo>
                  <a:pt x="9144" y="353568"/>
                </a:lnTo>
                <a:lnTo>
                  <a:pt x="12192" y="336804"/>
                </a:lnTo>
                <a:lnTo>
                  <a:pt x="33528" y="284988"/>
                </a:lnTo>
                <a:lnTo>
                  <a:pt x="59436" y="251460"/>
                </a:lnTo>
                <a:lnTo>
                  <a:pt x="94488" y="219456"/>
                </a:lnTo>
                <a:lnTo>
                  <a:pt x="137160" y="187452"/>
                </a:lnTo>
                <a:lnTo>
                  <a:pt x="188976" y="158496"/>
                </a:lnTo>
                <a:lnTo>
                  <a:pt x="249936" y="129540"/>
                </a:lnTo>
                <a:lnTo>
                  <a:pt x="352044" y="92964"/>
                </a:lnTo>
                <a:lnTo>
                  <a:pt x="428244" y="71628"/>
                </a:lnTo>
                <a:lnTo>
                  <a:pt x="510540" y="53340"/>
                </a:lnTo>
                <a:lnTo>
                  <a:pt x="553212" y="45720"/>
                </a:lnTo>
                <a:lnTo>
                  <a:pt x="641604" y="30480"/>
                </a:lnTo>
                <a:lnTo>
                  <a:pt x="733044" y="21336"/>
                </a:lnTo>
                <a:lnTo>
                  <a:pt x="780288" y="16764"/>
                </a:lnTo>
                <a:lnTo>
                  <a:pt x="874776" y="10668"/>
                </a:lnTo>
                <a:lnTo>
                  <a:pt x="923544" y="10668"/>
                </a:lnTo>
                <a:lnTo>
                  <a:pt x="970788" y="9144"/>
                </a:lnTo>
                <a:lnTo>
                  <a:pt x="1018032" y="9144"/>
                </a:lnTo>
                <a:lnTo>
                  <a:pt x="1066800" y="10668"/>
                </a:lnTo>
                <a:lnTo>
                  <a:pt x="1114044" y="12192"/>
                </a:lnTo>
                <a:lnTo>
                  <a:pt x="1161288" y="15240"/>
                </a:lnTo>
                <a:lnTo>
                  <a:pt x="1255776" y="24384"/>
                </a:lnTo>
                <a:lnTo>
                  <a:pt x="1301496" y="30480"/>
                </a:lnTo>
                <a:lnTo>
                  <a:pt x="1345692" y="36576"/>
                </a:lnTo>
                <a:lnTo>
                  <a:pt x="1389888" y="44196"/>
                </a:lnTo>
                <a:lnTo>
                  <a:pt x="1432560" y="51816"/>
                </a:lnTo>
                <a:lnTo>
                  <a:pt x="1473708" y="59436"/>
                </a:lnTo>
                <a:lnTo>
                  <a:pt x="1514856" y="70104"/>
                </a:lnTo>
                <a:lnTo>
                  <a:pt x="1554480" y="79248"/>
                </a:lnTo>
                <a:lnTo>
                  <a:pt x="1591056" y="91440"/>
                </a:lnTo>
                <a:lnTo>
                  <a:pt x="1627632" y="102108"/>
                </a:lnTo>
                <a:lnTo>
                  <a:pt x="1662684" y="115824"/>
                </a:lnTo>
                <a:lnTo>
                  <a:pt x="1726692" y="141732"/>
                </a:lnTo>
                <a:lnTo>
                  <a:pt x="1783080" y="170688"/>
                </a:lnTo>
                <a:lnTo>
                  <a:pt x="1831848" y="199644"/>
                </a:lnTo>
                <a:lnTo>
                  <a:pt x="1871472" y="231648"/>
                </a:lnTo>
                <a:lnTo>
                  <a:pt x="1903476" y="265176"/>
                </a:lnTo>
                <a:lnTo>
                  <a:pt x="1924812" y="300228"/>
                </a:lnTo>
                <a:lnTo>
                  <a:pt x="1941299" y="364236"/>
                </a:lnTo>
                <a:lnTo>
                  <a:pt x="1950720" y="364236"/>
                </a:lnTo>
                <a:close/>
              </a:path>
            </a:pathLst>
          </a:custGeom>
          <a:solidFill>
            <a:srgbClr val="000000"/>
          </a:solidFill>
        </p:spPr>
        <p:txBody>
          <a:bodyPr wrap="square" lIns="0" tIns="0" rIns="0" bIns="0" rtlCol="0"/>
          <a:lstStyle/>
          <a:p>
            <a:endParaRPr/>
          </a:p>
        </p:txBody>
      </p:sp>
      <p:sp>
        <p:nvSpPr>
          <p:cNvPr id="15" name="object 15"/>
          <p:cNvSpPr txBox="1"/>
          <p:nvPr/>
        </p:nvSpPr>
        <p:spPr>
          <a:xfrm>
            <a:off x="6510533" y="4471161"/>
            <a:ext cx="663575" cy="254000"/>
          </a:xfrm>
          <a:prstGeom prst="rect">
            <a:avLst/>
          </a:prstGeom>
        </p:spPr>
        <p:txBody>
          <a:bodyPr vert="horz" wrap="square" lIns="0" tIns="12700" rIns="0" bIns="0" rtlCol="0">
            <a:spAutoFit/>
          </a:bodyPr>
          <a:lstStyle/>
          <a:p>
            <a:pPr marL="12700">
              <a:lnSpc>
                <a:spcPct val="100000"/>
              </a:lnSpc>
              <a:spcBef>
                <a:spcPts val="100"/>
              </a:spcBef>
            </a:pPr>
            <a:r>
              <a:rPr sz="1500" spc="-65" dirty="0">
                <a:latin typeface="Arial"/>
                <a:cs typeface="Arial"/>
              </a:rPr>
              <a:t>Relation</a:t>
            </a:r>
            <a:endParaRPr sz="1500">
              <a:latin typeface="Arial"/>
              <a:cs typeface="Arial"/>
            </a:endParaRPr>
          </a:p>
        </p:txBody>
      </p:sp>
      <p:sp>
        <p:nvSpPr>
          <p:cNvPr id="16" name="object 16"/>
          <p:cNvSpPr/>
          <p:nvPr/>
        </p:nvSpPr>
        <p:spPr>
          <a:xfrm>
            <a:off x="2059392" y="2482850"/>
            <a:ext cx="4218471" cy="1685544"/>
          </a:xfrm>
          <a:prstGeom prst="rect">
            <a:avLst/>
          </a:prstGeom>
          <a:blipFill>
            <a:blip r:embed="rId2" cstate="print"/>
            <a:stretch>
              <a:fillRect/>
            </a:stretch>
          </a:blipFill>
        </p:spPr>
        <p:txBody>
          <a:bodyPr wrap="square" lIns="0" tIns="0" rIns="0" bIns="0" rtlCol="0"/>
          <a:lstStyle/>
          <a:p>
            <a:endParaRPr/>
          </a:p>
        </p:txBody>
      </p:sp>
      <p:grpSp>
        <p:nvGrpSpPr>
          <p:cNvPr id="21" name="object 21"/>
          <p:cNvGrpSpPr/>
          <p:nvPr/>
        </p:nvGrpSpPr>
        <p:grpSpPr>
          <a:xfrm>
            <a:off x="1689100" y="4713987"/>
            <a:ext cx="1946275" cy="532130"/>
            <a:chOff x="1744858" y="3777996"/>
            <a:chExt cx="1946275" cy="532130"/>
          </a:xfrm>
        </p:grpSpPr>
        <p:sp>
          <p:nvSpPr>
            <p:cNvPr id="22" name="object 22"/>
            <p:cNvSpPr/>
            <p:nvPr/>
          </p:nvSpPr>
          <p:spPr>
            <a:xfrm>
              <a:off x="1964868" y="3777996"/>
              <a:ext cx="1437640" cy="474345"/>
            </a:xfrm>
            <a:custGeom>
              <a:avLst/>
              <a:gdLst/>
              <a:ahLst/>
              <a:cxnLst/>
              <a:rect l="l" t="t" r="r" b="b"/>
              <a:pathLst>
                <a:path w="1437639" h="474345">
                  <a:moveTo>
                    <a:pt x="1437339" y="0"/>
                  </a:moveTo>
                  <a:lnTo>
                    <a:pt x="0" y="0"/>
                  </a:lnTo>
                  <a:lnTo>
                    <a:pt x="969" y="10667"/>
                  </a:lnTo>
                  <a:lnTo>
                    <a:pt x="23829" y="79247"/>
                  </a:lnTo>
                  <a:lnTo>
                    <a:pt x="46689" y="111251"/>
                  </a:lnTo>
                  <a:lnTo>
                    <a:pt x="75645" y="143255"/>
                  </a:lnTo>
                  <a:lnTo>
                    <a:pt x="110697" y="173735"/>
                  </a:lnTo>
                  <a:lnTo>
                    <a:pt x="151845" y="201167"/>
                  </a:lnTo>
                  <a:lnTo>
                    <a:pt x="223473" y="239267"/>
                  </a:lnTo>
                  <a:lnTo>
                    <a:pt x="223473" y="412897"/>
                  </a:lnTo>
                  <a:lnTo>
                    <a:pt x="455121" y="310895"/>
                  </a:lnTo>
                  <a:lnTo>
                    <a:pt x="488649" y="316991"/>
                  </a:lnTo>
                  <a:lnTo>
                    <a:pt x="523701" y="321563"/>
                  </a:lnTo>
                  <a:lnTo>
                    <a:pt x="557229" y="326135"/>
                  </a:lnTo>
                  <a:lnTo>
                    <a:pt x="592281" y="329183"/>
                  </a:lnTo>
                  <a:lnTo>
                    <a:pt x="628857" y="332231"/>
                  </a:lnTo>
                  <a:lnTo>
                    <a:pt x="663909" y="333755"/>
                  </a:lnTo>
                  <a:lnTo>
                    <a:pt x="770589" y="333755"/>
                  </a:lnTo>
                  <a:lnTo>
                    <a:pt x="805641" y="332231"/>
                  </a:lnTo>
                  <a:lnTo>
                    <a:pt x="840693" y="329183"/>
                  </a:lnTo>
                  <a:lnTo>
                    <a:pt x="877269" y="326135"/>
                  </a:lnTo>
                  <a:lnTo>
                    <a:pt x="910797" y="321563"/>
                  </a:lnTo>
                  <a:lnTo>
                    <a:pt x="945849" y="316991"/>
                  </a:lnTo>
                  <a:lnTo>
                    <a:pt x="979377" y="310895"/>
                  </a:lnTo>
                  <a:lnTo>
                    <a:pt x="1075389" y="289559"/>
                  </a:lnTo>
                  <a:lnTo>
                    <a:pt x="1134825" y="271271"/>
                  </a:lnTo>
                  <a:lnTo>
                    <a:pt x="1191213" y="249935"/>
                  </a:lnTo>
                  <a:lnTo>
                    <a:pt x="1243029" y="225551"/>
                  </a:lnTo>
                  <a:lnTo>
                    <a:pt x="1265889" y="211835"/>
                  </a:lnTo>
                  <a:lnTo>
                    <a:pt x="1288749" y="199643"/>
                  </a:lnTo>
                  <a:lnTo>
                    <a:pt x="1310085" y="184403"/>
                  </a:lnTo>
                  <a:lnTo>
                    <a:pt x="1329897" y="170687"/>
                  </a:lnTo>
                  <a:lnTo>
                    <a:pt x="1348185" y="155447"/>
                  </a:lnTo>
                  <a:lnTo>
                    <a:pt x="1380189" y="124967"/>
                  </a:lnTo>
                  <a:lnTo>
                    <a:pt x="1404573" y="92963"/>
                  </a:lnTo>
                  <a:lnTo>
                    <a:pt x="1422861" y="59435"/>
                  </a:lnTo>
                  <a:lnTo>
                    <a:pt x="1436577" y="9143"/>
                  </a:lnTo>
                  <a:lnTo>
                    <a:pt x="1437339" y="0"/>
                  </a:lnTo>
                  <a:close/>
                </a:path>
                <a:path w="1437639" h="474345">
                  <a:moveTo>
                    <a:pt x="223473" y="412897"/>
                  </a:moveTo>
                  <a:lnTo>
                    <a:pt x="223473" y="239267"/>
                  </a:lnTo>
                  <a:lnTo>
                    <a:pt x="84789" y="473963"/>
                  </a:lnTo>
                  <a:lnTo>
                    <a:pt x="223473" y="412897"/>
                  </a:lnTo>
                  <a:close/>
                </a:path>
              </a:pathLst>
            </a:custGeom>
            <a:solidFill>
              <a:srgbClr val="FFFFFF"/>
            </a:solidFill>
          </p:spPr>
          <p:txBody>
            <a:bodyPr wrap="square" lIns="0" tIns="0" rIns="0" bIns="0" rtlCol="0"/>
            <a:lstStyle/>
            <a:p>
              <a:endParaRPr/>
            </a:p>
          </p:txBody>
        </p:sp>
        <p:sp>
          <p:nvSpPr>
            <p:cNvPr id="23" name="object 23"/>
            <p:cNvSpPr/>
            <p:nvPr/>
          </p:nvSpPr>
          <p:spPr>
            <a:xfrm>
              <a:off x="1960157" y="3777996"/>
              <a:ext cx="1447165" cy="478790"/>
            </a:xfrm>
            <a:custGeom>
              <a:avLst/>
              <a:gdLst/>
              <a:ahLst/>
              <a:cxnLst/>
              <a:rect l="l" t="t" r="r" b="b"/>
              <a:pathLst>
                <a:path w="1447164" h="478789">
                  <a:moveTo>
                    <a:pt x="231232" y="234695"/>
                  </a:moveTo>
                  <a:lnTo>
                    <a:pt x="205324" y="222503"/>
                  </a:lnTo>
                  <a:lnTo>
                    <a:pt x="180940" y="210311"/>
                  </a:lnTo>
                  <a:lnTo>
                    <a:pt x="159604" y="196595"/>
                  </a:lnTo>
                  <a:lnTo>
                    <a:pt x="138268" y="184403"/>
                  </a:lnTo>
                  <a:lnTo>
                    <a:pt x="118456" y="169163"/>
                  </a:lnTo>
                  <a:lnTo>
                    <a:pt x="100168" y="155447"/>
                  </a:lnTo>
                  <a:lnTo>
                    <a:pt x="83404" y="140207"/>
                  </a:lnTo>
                  <a:lnTo>
                    <a:pt x="68164" y="124967"/>
                  </a:lnTo>
                  <a:lnTo>
                    <a:pt x="55972" y="108203"/>
                  </a:lnTo>
                  <a:lnTo>
                    <a:pt x="43780" y="92963"/>
                  </a:lnTo>
                  <a:lnTo>
                    <a:pt x="17872" y="44195"/>
                  </a:lnTo>
                  <a:lnTo>
                    <a:pt x="9282" y="0"/>
                  </a:lnTo>
                  <a:lnTo>
                    <a:pt x="0" y="0"/>
                  </a:lnTo>
                  <a:lnTo>
                    <a:pt x="8728" y="47243"/>
                  </a:lnTo>
                  <a:lnTo>
                    <a:pt x="25492" y="82295"/>
                  </a:lnTo>
                  <a:lnTo>
                    <a:pt x="48352" y="114299"/>
                  </a:lnTo>
                  <a:lnTo>
                    <a:pt x="77308" y="146303"/>
                  </a:lnTo>
                  <a:lnTo>
                    <a:pt x="112360" y="176783"/>
                  </a:lnTo>
                  <a:lnTo>
                    <a:pt x="153508" y="205739"/>
                  </a:lnTo>
                  <a:lnTo>
                    <a:pt x="200752" y="231647"/>
                  </a:lnTo>
                  <a:lnTo>
                    <a:pt x="222636" y="241946"/>
                  </a:lnTo>
                  <a:lnTo>
                    <a:pt x="225136" y="237743"/>
                  </a:lnTo>
                  <a:lnTo>
                    <a:pt x="228653" y="239853"/>
                  </a:lnTo>
                  <a:lnTo>
                    <a:pt x="231232" y="234695"/>
                  </a:lnTo>
                  <a:close/>
                </a:path>
                <a:path w="1447164" h="478789">
                  <a:moveTo>
                    <a:pt x="232756" y="242315"/>
                  </a:moveTo>
                  <a:lnTo>
                    <a:pt x="228653" y="239853"/>
                  </a:lnTo>
                  <a:lnTo>
                    <a:pt x="226660" y="243839"/>
                  </a:lnTo>
                  <a:lnTo>
                    <a:pt x="222636" y="241946"/>
                  </a:lnTo>
                  <a:lnTo>
                    <a:pt x="86452" y="470915"/>
                  </a:lnTo>
                  <a:lnTo>
                    <a:pt x="86452" y="477011"/>
                  </a:lnTo>
                  <a:lnTo>
                    <a:pt x="87976" y="477392"/>
                  </a:lnTo>
                  <a:lnTo>
                    <a:pt x="87976" y="469391"/>
                  </a:lnTo>
                  <a:lnTo>
                    <a:pt x="101147" y="463592"/>
                  </a:lnTo>
                  <a:lnTo>
                    <a:pt x="232756" y="242315"/>
                  </a:lnTo>
                  <a:close/>
                </a:path>
                <a:path w="1447164" h="478789">
                  <a:moveTo>
                    <a:pt x="101147" y="463592"/>
                  </a:moveTo>
                  <a:lnTo>
                    <a:pt x="87976" y="469391"/>
                  </a:lnTo>
                  <a:lnTo>
                    <a:pt x="94072" y="475487"/>
                  </a:lnTo>
                  <a:lnTo>
                    <a:pt x="101147" y="463592"/>
                  </a:lnTo>
                  <a:close/>
                </a:path>
                <a:path w="1447164" h="478789">
                  <a:moveTo>
                    <a:pt x="1446622" y="0"/>
                  </a:moveTo>
                  <a:lnTo>
                    <a:pt x="1437409" y="0"/>
                  </a:lnTo>
                  <a:lnTo>
                    <a:pt x="1436716" y="7619"/>
                  </a:lnTo>
                  <a:lnTo>
                    <a:pt x="1433668" y="24383"/>
                  </a:lnTo>
                  <a:lnTo>
                    <a:pt x="1429096" y="41147"/>
                  </a:lnTo>
                  <a:lnTo>
                    <a:pt x="1423000" y="57911"/>
                  </a:lnTo>
                  <a:lnTo>
                    <a:pt x="1415380" y="74675"/>
                  </a:lnTo>
                  <a:lnTo>
                    <a:pt x="1404712" y="89915"/>
                  </a:lnTo>
                  <a:lnTo>
                    <a:pt x="1394044" y="106679"/>
                  </a:lnTo>
                  <a:lnTo>
                    <a:pt x="1349848" y="152399"/>
                  </a:lnTo>
                  <a:lnTo>
                    <a:pt x="1291936" y="195071"/>
                  </a:lnTo>
                  <a:lnTo>
                    <a:pt x="1220308" y="233171"/>
                  </a:lnTo>
                  <a:lnTo>
                    <a:pt x="1166968" y="256031"/>
                  </a:lnTo>
                  <a:lnTo>
                    <a:pt x="1109056" y="275843"/>
                  </a:lnTo>
                  <a:lnTo>
                    <a:pt x="1048096" y="292607"/>
                  </a:lnTo>
                  <a:lnTo>
                    <a:pt x="949036" y="312419"/>
                  </a:lnTo>
                  <a:lnTo>
                    <a:pt x="880456" y="321563"/>
                  </a:lnTo>
                  <a:lnTo>
                    <a:pt x="810352" y="327659"/>
                  </a:lnTo>
                  <a:lnTo>
                    <a:pt x="775300" y="329183"/>
                  </a:lnTo>
                  <a:lnTo>
                    <a:pt x="668620" y="329183"/>
                  </a:lnTo>
                  <a:lnTo>
                    <a:pt x="563464" y="321563"/>
                  </a:lnTo>
                  <a:lnTo>
                    <a:pt x="494884" y="312419"/>
                  </a:lnTo>
                  <a:lnTo>
                    <a:pt x="461989" y="306438"/>
                  </a:lnTo>
                  <a:lnTo>
                    <a:pt x="458308" y="306323"/>
                  </a:lnTo>
                  <a:lnTo>
                    <a:pt x="101147" y="463592"/>
                  </a:lnTo>
                  <a:lnTo>
                    <a:pt x="94072" y="475487"/>
                  </a:lnTo>
                  <a:lnTo>
                    <a:pt x="87976" y="469391"/>
                  </a:lnTo>
                  <a:lnTo>
                    <a:pt x="87976" y="477392"/>
                  </a:lnTo>
                  <a:lnTo>
                    <a:pt x="92548" y="478535"/>
                  </a:lnTo>
                  <a:lnTo>
                    <a:pt x="459832" y="316809"/>
                  </a:lnTo>
                  <a:lnTo>
                    <a:pt x="459832" y="315467"/>
                  </a:lnTo>
                  <a:lnTo>
                    <a:pt x="462880" y="315467"/>
                  </a:lnTo>
                  <a:lnTo>
                    <a:pt x="462880" y="316021"/>
                  </a:lnTo>
                  <a:lnTo>
                    <a:pt x="493360" y="321563"/>
                  </a:lnTo>
                  <a:lnTo>
                    <a:pt x="526888" y="326135"/>
                  </a:lnTo>
                  <a:lnTo>
                    <a:pt x="561940" y="330707"/>
                  </a:lnTo>
                  <a:lnTo>
                    <a:pt x="632044" y="336803"/>
                  </a:lnTo>
                  <a:lnTo>
                    <a:pt x="668620" y="338327"/>
                  </a:lnTo>
                  <a:lnTo>
                    <a:pt x="703672" y="339851"/>
                  </a:lnTo>
                  <a:lnTo>
                    <a:pt x="740248" y="339851"/>
                  </a:lnTo>
                  <a:lnTo>
                    <a:pt x="810352" y="336803"/>
                  </a:lnTo>
                  <a:lnTo>
                    <a:pt x="881980" y="330707"/>
                  </a:lnTo>
                  <a:lnTo>
                    <a:pt x="950560" y="321563"/>
                  </a:lnTo>
                  <a:lnTo>
                    <a:pt x="1017616" y="309371"/>
                  </a:lnTo>
                  <a:lnTo>
                    <a:pt x="1081624" y="294131"/>
                  </a:lnTo>
                  <a:lnTo>
                    <a:pt x="1142584" y="275843"/>
                  </a:lnTo>
                  <a:lnTo>
                    <a:pt x="1224880" y="240791"/>
                  </a:lnTo>
                  <a:lnTo>
                    <a:pt x="1273648" y="216407"/>
                  </a:lnTo>
                  <a:lnTo>
                    <a:pt x="1317844" y="188975"/>
                  </a:lnTo>
                  <a:lnTo>
                    <a:pt x="1355944" y="160019"/>
                  </a:lnTo>
                  <a:lnTo>
                    <a:pt x="1401664" y="112775"/>
                  </a:lnTo>
                  <a:lnTo>
                    <a:pt x="1423000" y="79247"/>
                  </a:lnTo>
                  <a:lnTo>
                    <a:pt x="1438240" y="44195"/>
                  </a:lnTo>
                  <a:lnTo>
                    <a:pt x="1444336" y="25907"/>
                  </a:lnTo>
                  <a:lnTo>
                    <a:pt x="1446622" y="0"/>
                  </a:lnTo>
                  <a:close/>
                </a:path>
                <a:path w="1447164" h="478789">
                  <a:moveTo>
                    <a:pt x="228653" y="239853"/>
                  </a:moveTo>
                  <a:lnTo>
                    <a:pt x="225136" y="237743"/>
                  </a:lnTo>
                  <a:lnTo>
                    <a:pt x="222636" y="241946"/>
                  </a:lnTo>
                  <a:lnTo>
                    <a:pt x="226660" y="243839"/>
                  </a:lnTo>
                  <a:lnTo>
                    <a:pt x="228653" y="239853"/>
                  </a:lnTo>
                  <a:close/>
                </a:path>
                <a:path w="1447164" h="478789">
                  <a:moveTo>
                    <a:pt x="462880" y="315467"/>
                  </a:moveTo>
                  <a:lnTo>
                    <a:pt x="459832" y="315467"/>
                  </a:lnTo>
                  <a:lnTo>
                    <a:pt x="461989" y="315859"/>
                  </a:lnTo>
                  <a:lnTo>
                    <a:pt x="462880" y="315467"/>
                  </a:lnTo>
                  <a:close/>
                </a:path>
                <a:path w="1447164" h="478789">
                  <a:moveTo>
                    <a:pt x="461989" y="315859"/>
                  </a:moveTo>
                  <a:lnTo>
                    <a:pt x="459832" y="315467"/>
                  </a:lnTo>
                  <a:lnTo>
                    <a:pt x="459832" y="316809"/>
                  </a:lnTo>
                  <a:lnTo>
                    <a:pt x="461989" y="315859"/>
                  </a:lnTo>
                  <a:close/>
                </a:path>
                <a:path w="1447164" h="478789">
                  <a:moveTo>
                    <a:pt x="462880" y="316021"/>
                  </a:moveTo>
                  <a:lnTo>
                    <a:pt x="462880" y="315467"/>
                  </a:lnTo>
                  <a:lnTo>
                    <a:pt x="461989" y="315859"/>
                  </a:lnTo>
                  <a:lnTo>
                    <a:pt x="462880" y="316021"/>
                  </a:lnTo>
                  <a:close/>
                </a:path>
              </a:pathLst>
            </a:custGeom>
            <a:solidFill>
              <a:srgbClr val="000000"/>
            </a:solidFill>
          </p:spPr>
          <p:txBody>
            <a:bodyPr wrap="square" lIns="0" tIns="0" rIns="0" bIns="0" rtlCol="0"/>
            <a:lstStyle/>
            <a:p>
              <a:endParaRPr/>
            </a:p>
          </p:txBody>
        </p:sp>
        <p:sp>
          <p:nvSpPr>
            <p:cNvPr id="24" name="object 24"/>
            <p:cNvSpPr/>
            <p:nvPr/>
          </p:nvSpPr>
          <p:spPr>
            <a:xfrm>
              <a:off x="1749430" y="3777996"/>
              <a:ext cx="1937385" cy="527685"/>
            </a:xfrm>
            <a:custGeom>
              <a:avLst/>
              <a:gdLst/>
              <a:ahLst/>
              <a:cxnLst/>
              <a:rect l="l" t="t" r="r" b="b"/>
              <a:pathLst>
                <a:path w="1937385" h="527685">
                  <a:moveTo>
                    <a:pt x="1937004" y="13715"/>
                  </a:moveTo>
                  <a:lnTo>
                    <a:pt x="1935861" y="0"/>
                  </a:lnTo>
                  <a:lnTo>
                    <a:pt x="0" y="0"/>
                  </a:lnTo>
                  <a:lnTo>
                    <a:pt x="0" y="16763"/>
                  </a:lnTo>
                  <a:lnTo>
                    <a:pt x="1524" y="35051"/>
                  </a:lnTo>
                  <a:lnTo>
                    <a:pt x="13716" y="71627"/>
                  </a:lnTo>
                  <a:lnTo>
                    <a:pt x="33528" y="108203"/>
                  </a:lnTo>
                  <a:lnTo>
                    <a:pt x="64008" y="141731"/>
                  </a:lnTo>
                  <a:lnTo>
                    <a:pt x="103632" y="175259"/>
                  </a:lnTo>
                  <a:lnTo>
                    <a:pt x="150876" y="207263"/>
                  </a:lnTo>
                  <a:lnTo>
                    <a:pt x="205740" y="237743"/>
                  </a:lnTo>
                  <a:lnTo>
                    <a:pt x="268224" y="265175"/>
                  </a:lnTo>
                  <a:lnTo>
                    <a:pt x="303276" y="277367"/>
                  </a:lnTo>
                  <a:lnTo>
                    <a:pt x="303276" y="461953"/>
                  </a:lnTo>
                  <a:lnTo>
                    <a:pt x="614172" y="353567"/>
                  </a:lnTo>
                  <a:lnTo>
                    <a:pt x="705612" y="365759"/>
                  </a:lnTo>
                  <a:lnTo>
                    <a:pt x="751332" y="368807"/>
                  </a:lnTo>
                  <a:lnTo>
                    <a:pt x="798576" y="373379"/>
                  </a:lnTo>
                  <a:lnTo>
                    <a:pt x="845820" y="376427"/>
                  </a:lnTo>
                  <a:lnTo>
                    <a:pt x="894588" y="377951"/>
                  </a:lnTo>
                  <a:lnTo>
                    <a:pt x="941832" y="379475"/>
                  </a:lnTo>
                  <a:lnTo>
                    <a:pt x="989076" y="379475"/>
                  </a:lnTo>
                  <a:lnTo>
                    <a:pt x="1037844" y="377951"/>
                  </a:lnTo>
                  <a:lnTo>
                    <a:pt x="1085088" y="376427"/>
                  </a:lnTo>
                  <a:lnTo>
                    <a:pt x="1179576" y="370331"/>
                  </a:lnTo>
                  <a:lnTo>
                    <a:pt x="1226820" y="365759"/>
                  </a:lnTo>
                  <a:lnTo>
                    <a:pt x="1318260" y="353567"/>
                  </a:lnTo>
                  <a:lnTo>
                    <a:pt x="1362456" y="347471"/>
                  </a:lnTo>
                  <a:lnTo>
                    <a:pt x="1405128" y="338327"/>
                  </a:lnTo>
                  <a:lnTo>
                    <a:pt x="1447800" y="330707"/>
                  </a:lnTo>
                  <a:lnTo>
                    <a:pt x="1488948" y="320039"/>
                  </a:lnTo>
                  <a:lnTo>
                    <a:pt x="1528572" y="310895"/>
                  </a:lnTo>
                  <a:lnTo>
                    <a:pt x="1566672" y="300227"/>
                  </a:lnTo>
                  <a:lnTo>
                    <a:pt x="1604772" y="288035"/>
                  </a:lnTo>
                  <a:lnTo>
                    <a:pt x="1673352" y="262127"/>
                  </a:lnTo>
                  <a:lnTo>
                    <a:pt x="1735836" y="234695"/>
                  </a:lnTo>
                  <a:lnTo>
                    <a:pt x="1790700" y="204215"/>
                  </a:lnTo>
                  <a:lnTo>
                    <a:pt x="1857756" y="155447"/>
                  </a:lnTo>
                  <a:lnTo>
                    <a:pt x="1891284" y="121919"/>
                  </a:lnTo>
                  <a:lnTo>
                    <a:pt x="1915668" y="85343"/>
                  </a:lnTo>
                  <a:lnTo>
                    <a:pt x="1930908" y="50291"/>
                  </a:lnTo>
                  <a:lnTo>
                    <a:pt x="1935480" y="32003"/>
                  </a:lnTo>
                  <a:lnTo>
                    <a:pt x="1937004" y="13715"/>
                  </a:lnTo>
                  <a:close/>
                </a:path>
                <a:path w="1937385" h="527685">
                  <a:moveTo>
                    <a:pt x="303276" y="461953"/>
                  </a:moveTo>
                  <a:lnTo>
                    <a:pt x="303276" y="277367"/>
                  </a:lnTo>
                  <a:lnTo>
                    <a:pt x="115824" y="527303"/>
                  </a:lnTo>
                  <a:lnTo>
                    <a:pt x="303276" y="461953"/>
                  </a:lnTo>
                  <a:close/>
                </a:path>
              </a:pathLst>
            </a:custGeom>
            <a:solidFill>
              <a:srgbClr val="FFFFFF"/>
            </a:solidFill>
          </p:spPr>
          <p:txBody>
            <a:bodyPr wrap="square" lIns="0" tIns="0" rIns="0" bIns="0" rtlCol="0"/>
            <a:lstStyle/>
            <a:p>
              <a:endParaRPr/>
            </a:p>
          </p:txBody>
        </p:sp>
        <p:sp>
          <p:nvSpPr>
            <p:cNvPr id="25" name="object 25"/>
            <p:cNvSpPr/>
            <p:nvPr/>
          </p:nvSpPr>
          <p:spPr>
            <a:xfrm>
              <a:off x="1744858" y="3777996"/>
              <a:ext cx="1946275" cy="532130"/>
            </a:xfrm>
            <a:custGeom>
              <a:avLst/>
              <a:gdLst/>
              <a:ahLst/>
              <a:cxnLst/>
              <a:rect l="l" t="t" r="r" b="b"/>
              <a:pathLst>
                <a:path w="1946275" h="532129">
                  <a:moveTo>
                    <a:pt x="309372" y="272795"/>
                  </a:moveTo>
                  <a:lnTo>
                    <a:pt x="242316" y="246887"/>
                  </a:lnTo>
                  <a:lnTo>
                    <a:pt x="156972" y="202691"/>
                  </a:lnTo>
                  <a:lnTo>
                    <a:pt x="111252" y="172211"/>
                  </a:lnTo>
                  <a:lnTo>
                    <a:pt x="71628" y="138683"/>
                  </a:lnTo>
                  <a:lnTo>
                    <a:pt x="42672" y="105155"/>
                  </a:lnTo>
                  <a:lnTo>
                    <a:pt x="21336" y="68579"/>
                  </a:lnTo>
                  <a:lnTo>
                    <a:pt x="9144" y="16763"/>
                  </a:lnTo>
                  <a:lnTo>
                    <a:pt x="9144" y="0"/>
                  </a:lnTo>
                  <a:lnTo>
                    <a:pt x="0" y="0"/>
                  </a:lnTo>
                  <a:lnTo>
                    <a:pt x="0" y="18287"/>
                  </a:lnTo>
                  <a:lnTo>
                    <a:pt x="1524" y="36575"/>
                  </a:lnTo>
                  <a:lnTo>
                    <a:pt x="13716" y="73151"/>
                  </a:lnTo>
                  <a:lnTo>
                    <a:pt x="35052" y="111251"/>
                  </a:lnTo>
                  <a:lnTo>
                    <a:pt x="65532" y="146303"/>
                  </a:lnTo>
                  <a:lnTo>
                    <a:pt x="105156" y="179831"/>
                  </a:lnTo>
                  <a:lnTo>
                    <a:pt x="128016" y="195071"/>
                  </a:lnTo>
                  <a:lnTo>
                    <a:pt x="152400" y="211835"/>
                  </a:lnTo>
                  <a:lnTo>
                    <a:pt x="179832" y="227075"/>
                  </a:lnTo>
                  <a:lnTo>
                    <a:pt x="208788" y="240791"/>
                  </a:lnTo>
                  <a:lnTo>
                    <a:pt x="239268" y="256031"/>
                  </a:lnTo>
                  <a:lnTo>
                    <a:pt x="271272" y="269747"/>
                  </a:lnTo>
                  <a:lnTo>
                    <a:pt x="299399" y="279531"/>
                  </a:lnTo>
                  <a:lnTo>
                    <a:pt x="303276" y="274319"/>
                  </a:lnTo>
                  <a:lnTo>
                    <a:pt x="307687" y="277848"/>
                  </a:lnTo>
                  <a:lnTo>
                    <a:pt x="309372" y="272795"/>
                  </a:lnTo>
                  <a:close/>
                </a:path>
                <a:path w="1946275" h="532129">
                  <a:moveTo>
                    <a:pt x="310896" y="280415"/>
                  </a:moveTo>
                  <a:lnTo>
                    <a:pt x="307687" y="277848"/>
                  </a:lnTo>
                  <a:lnTo>
                    <a:pt x="306324" y="281939"/>
                  </a:lnTo>
                  <a:lnTo>
                    <a:pt x="299399" y="279531"/>
                  </a:lnTo>
                  <a:lnTo>
                    <a:pt x="117348" y="524255"/>
                  </a:lnTo>
                  <a:lnTo>
                    <a:pt x="117348" y="530351"/>
                  </a:lnTo>
                  <a:lnTo>
                    <a:pt x="118872" y="530859"/>
                  </a:lnTo>
                  <a:lnTo>
                    <a:pt x="118872" y="522731"/>
                  </a:lnTo>
                  <a:lnTo>
                    <a:pt x="134755" y="517194"/>
                  </a:lnTo>
                  <a:lnTo>
                    <a:pt x="310896" y="280415"/>
                  </a:lnTo>
                  <a:close/>
                </a:path>
                <a:path w="1946275" h="532129">
                  <a:moveTo>
                    <a:pt x="134755" y="517194"/>
                  </a:moveTo>
                  <a:lnTo>
                    <a:pt x="118872" y="522731"/>
                  </a:lnTo>
                  <a:lnTo>
                    <a:pt x="124968" y="530351"/>
                  </a:lnTo>
                  <a:lnTo>
                    <a:pt x="134755" y="517194"/>
                  </a:lnTo>
                  <a:close/>
                </a:path>
                <a:path w="1946275" h="532129">
                  <a:moveTo>
                    <a:pt x="1937004" y="60959"/>
                  </a:moveTo>
                  <a:lnTo>
                    <a:pt x="1937004" y="13715"/>
                  </a:lnTo>
                  <a:lnTo>
                    <a:pt x="1935480" y="32003"/>
                  </a:lnTo>
                  <a:lnTo>
                    <a:pt x="1930908" y="48767"/>
                  </a:lnTo>
                  <a:lnTo>
                    <a:pt x="1915668" y="83819"/>
                  </a:lnTo>
                  <a:lnTo>
                    <a:pt x="1891284" y="118871"/>
                  </a:lnTo>
                  <a:lnTo>
                    <a:pt x="1859280" y="152399"/>
                  </a:lnTo>
                  <a:lnTo>
                    <a:pt x="1816608" y="184403"/>
                  </a:lnTo>
                  <a:lnTo>
                    <a:pt x="1766316" y="216407"/>
                  </a:lnTo>
                  <a:lnTo>
                    <a:pt x="1708404" y="245363"/>
                  </a:lnTo>
                  <a:lnTo>
                    <a:pt x="1642872" y="271271"/>
                  </a:lnTo>
                  <a:lnTo>
                    <a:pt x="1569720" y="295655"/>
                  </a:lnTo>
                  <a:lnTo>
                    <a:pt x="1531620" y="306323"/>
                  </a:lnTo>
                  <a:lnTo>
                    <a:pt x="1491996" y="316991"/>
                  </a:lnTo>
                  <a:lnTo>
                    <a:pt x="1450848" y="326135"/>
                  </a:lnTo>
                  <a:lnTo>
                    <a:pt x="1409700" y="333755"/>
                  </a:lnTo>
                  <a:lnTo>
                    <a:pt x="1365504" y="342899"/>
                  </a:lnTo>
                  <a:lnTo>
                    <a:pt x="1277112" y="355091"/>
                  </a:lnTo>
                  <a:lnTo>
                    <a:pt x="1229868" y="361187"/>
                  </a:lnTo>
                  <a:lnTo>
                    <a:pt x="1184148" y="365759"/>
                  </a:lnTo>
                  <a:lnTo>
                    <a:pt x="1089660" y="371855"/>
                  </a:lnTo>
                  <a:lnTo>
                    <a:pt x="1042416" y="373379"/>
                  </a:lnTo>
                  <a:lnTo>
                    <a:pt x="995172" y="374856"/>
                  </a:lnTo>
                  <a:lnTo>
                    <a:pt x="946404" y="374903"/>
                  </a:lnTo>
                  <a:lnTo>
                    <a:pt x="899160" y="373379"/>
                  </a:lnTo>
                  <a:lnTo>
                    <a:pt x="850392" y="371855"/>
                  </a:lnTo>
                  <a:lnTo>
                    <a:pt x="803148" y="368807"/>
                  </a:lnTo>
                  <a:lnTo>
                    <a:pt x="755904" y="364235"/>
                  </a:lnTo>
                  <a:lnTo>
                    <a:pt x="710184" y="361187"/>
                  </a:lnTo>
                  <a:lnTo>
                    <a:pt x="618744" y="348995"/>
                  </a:lnTo>
                  <a:lnTo>
                    <a:pt x="617220" y="348995"/>
                  </a:lnTo>
                  <a:lnTo>
                    <a:pt x="134755" y="517194"/>
                  </a:lnTo>
                  <a:lnTo>
                    <a:pt x="124968" y="530351"/>
                  </a:lnTo>
                  <a:lnTo>
                    <a:pt x="118872" y="522731"/>
                  </a:lnTo>
                  <a:lnTo>
                    <a:pt x="118872" y="530859"/>
                  </a:lnTo>
                  <a:lnTo>
                    <a:pt x="121920" y="531875"/>
                  </a:lnTo>
                  <a:lnTo>
                    <a:pt x="618744" y="358670"/>
                  </a:lnTo>
                  <a:lnTo>
                    <a:pt x="618744" y="358139"/>
                  </a:lnTo>
                  <a:lnTo>
                    <a:pt x="620268" y="358139"/>
                  </a:lnTo>
                  <a:lnTo>
                    <a:pt x="620268" y="358349"/>
                  </a:lnTo>
                  <a:lnTo>
                    <a:pt x="662940" y="364235"/>
                  </a:lnTo>
                  <a:lnTo>
                    <a:pt x="708660" y="370331"/>
                  </a:lnTo>
                  <a:lnTo>
                    <a:pt x="755904" y="373379"/>
                  </a:lnTo>
                  <a:lnTo>
                    <a:pt x="803148" y="377951"/>
                  </a:lnTo>
                  <a:lnTo>
                    <a:pt x="850392" y="380999"/>
                  </a:lnTo>
                  <a:lnTo>
                    <a:pt x="899160" y="382523"/>
                  </a:lnTo>
                  <a:lnTo>
                    <a:pt x="946404" y="384047"/>
                  </a:lnTo>
                  <a:lnTo>
                    <a:pt x="995172" y="384047"/>
                  </a:lnTo>
                  <a:lnTo>
                    <a:pt x="1089660" y="380999"/>
                  </a:lnTo>
                  <a:lnTo>
                    <a:pt x="1138428" y="377951"/>
                  </a:lnTo>
                  <a:lnTo>
                    <a:pt x="1185672" y="374903"/>
                  </a:lnTo>
                  <a:lnTo>
                    <a:pt x="1231392" y="370331"/>
                  </a:lnTo>
                  <a:lnTo>
                    <a:pt x="1278636" y="364235"/>
                  </a:lnTo>
                  <a:lnTo>
                    <a:pt x="1322832" y="358139"/>
                  </a:lnTo>
                  <a:lnTo>
                    <a:pt x="1368552" y="352043"/>
                  </a:lnTo>
                  <a:lnTo>
                    <a:pt x="1411224" y="342899"/>
                  </a:lnTo>
                  <a:lnTo>
                    <a:pt x="1453896" y="335279"/>
                  </a:lnTo>
                  <a:lnTo>
                    <a:pt x="1495044" y="324611"/>
                  </a:lnTo>
                  <a:lnTo>
                    <a:pt x="1534668" y="315467"/>
                  </a:lnTo>
                  <a:lnTo>
                    <a:pt x="1572768" y="304799"/>
                  </a:lnTo>
                  <a:lnTo>
                    <a:pt x="1610868" y="292607"/>
                  </a:lnTo>
                  <a:lnTo>
                    <a:pt x="1712976" y="252983"/>
                  </a:lnTo>
                  <a:lnTo>
                    <a:pt x="1770888" y="224027"/>
                  </a:lnTo>
                  <a:lnTo>
                    <a:pt x="1822704" y="192023"/>
                  </a:lnTo>
                  <a:lnTo>
                    <a:pt x="1865376" y="160019"/>
                  </a:lnTo>
                  <a:lnTo>
                    <a:pt x="1898904" y="124967"/>
                  </a:lnTo>
                  <a:lnTo>
                    <a:pt x="1924812" y="88391"/>
                  </a:lnTo>
                  <a:lnTo>
                    <a:pt x="1933956" y="70103"/>
                  </a:lnTo>
                  <a:lnTo>
                    <a:pt x="1937004" y="60959"/>
                  </a:lnTo>
                  <a:close/>
                </a:path>
                <a:path w="1946275" h="532129">
                  <a:moveTo>
                    <a:pt x="307687" y="277848"/>
                  </a:moveTo>
                  <a:lnTo>
                    <a:pt x="303276" y="274319"/>
                  </a:lnTo>
                  <a:lnTo>
                    <a:pt x="299399" y="279531"/>
                  </a:lnTo>
                  <a:lnTo>
                    <a:pt x="306324" y="281939"/>
                  </a:lnTo>
                  <a:lnTo>
                    <a:pt x="307687" y="277848"/>
                  </a:lnTo>
                  <a:close/>
                </a:path>
                <a:path w="1946275" h="532129">
                  <a:moveTo>
                    <a:pt x="620268" y="358139"/>
                  </a:moveTo>
                  <a:lnTo>
                    <a:pt x="618744" y="358139"/>
                  </a:lnTo>
                  <a:lnTo>
                    <a:pt x="619835" y="358290"/>
                  </a:lnTo>
                  <a:lnTo>
                    <a:pt x="620268" y="358139"/>
                  </a:lnTo>
                  <a:close/>
                </a:path>
                <a:path w="1946275" h="532129">
                  <a:moveTo>
                    <a:pt x="619835" y="358290"/>
                  </a:moveTo>
                  <a:lnTo>
                    <a:pt x="618744" y="358139"/>
                  </a:lnTo>
                  <a:lnTo>
                    <a:pt x="618744" y="358670"/>
                  </a:lnTo>
                  <a:lnTo>
                    <a:pt x="619835" y="358290"/>
                  </a:lnTo>
                  <a:close/>
                </a:path>
                <a:path w="1946275" h="532129">
                  <a:moveTo>
                    <a:pt x="620268" y="358349"/>
                  </a:moveTo>
                  <a:lnTo>
                    <a:pt x="620268" y="358139"/>
                  </a:lnTo>
                  <a:lnTo>
                    <a:pt x="619835" y="358290"/>
                  </a:lnTo>
                  <a:lnTo>
                    <a:pt x="620268" y="358349"/>
                  </a:lnTo>
                  <a:close/>
                </a:path>
                <a:path w="1946275" h="532129">
                  <a:moveTo>
                    <a:pt x="1946148" y="13715"/>
                  </a:moveTo>
                  <a:lnTo>
                    <a:pt x="1945005" y="0"/>
                  </a:lnTo>
                  <a:lnTo>
                    <a:pt x="1935757" y="0"/>
                  </a:lnTo>
                  <a:lnTo>
                    <a:pt x="1937004" y="13715"/>
                  </a:lnTo>
                  <a:lnTo>
                    <a:pt x="1937004" y="60959"/>
                  </a:lnTo>
                  <a:lnTo>
                    <a:pt x="1940052" y="51815"/>
                  </a:lnTo>
                  <a:lnTo>
                    <a:pt x="1944624" y="32003"/>
                  </a:lnTo>
                  <a:lnTo>
                    <a:pt x="1946148" y="13715"/>
                  </a:lnTo>
                  <a:close/>
                </a:path>
              </a:pathLst>
            </a:custGeom>
            <a:solidFill>
              <a:srgbClr val="000000"/>
            </a:solidFill>
          </p:spPr>
          <p:txBody>
            <a:bodyPr wrap="square" lIns="0" tIns="0" rIns="0" bIns="0" rtlCol="0"/>
            <a:lstStyle/>
            <a:p>
              <a:endParaRPr/>
            </a:p>
          </p:txBody>
        </p:sp>
      </p:grpSp>
      <p:sp>
        <p:nvSpPr>
          <p:cNvPr id="26" name="object 26"/>
          <p:cNvSpPr txBox="1"/>
          <p:nvPr/>
        </p:nvSpPr>
        <p:spPr>
          <a:xfrm>
            <a:off x="2046738" y="4695189"/>
            <a:ext cx="803910" cy="254000"/>
          </a:xfrm>
          <a:prstGeom prst="rect">
            <a:avLst/>
          </a:prstGeom>
        </p:spPr>
        <p:txBody>
          <a:bodyPr vert="horz" wrap="square" lIns="0" tIns="12700" rIns="0" bIns="0" rtlCol="0">
            <a:spAutoFit/>
          </a:bodyPr>
          <a:lstStyle/>
          <a:p>
            <a:pPr marL="12700">
              <a:lnSpc>
                <a:spcPct val="100000"/>
              </a:lnSpc>
              <a:spcBef>
                <a:spcPts val="100"/>
              </a:spcBef>
            </a:pPr>
            <a:r>
              <a:rPr sz="1500" spc="-55" dirty="0">
                <a:latin typeface="Arial"/>
                <a:cs typeface="Arial"/>
              </a:rPr>
              <a:t>la</a:t>
            </a:r>
            <a:r>
              <a:rPr sz="1500" spc="-135" dirty="0">
                <a:latin typeface="Arial"/>
                <a:cs typeface="Arial"/>
              </a:rPr>
              <a:t> </a:t>
            </a:r>
            <a:r>
              <a:rPr sz="1500" spc="-30" dirty="0">
                <a:latin typeface="Arial"/>
                <a:cs typeface="Arial"/>
              </a:rPr>
              <a:t>relation</a:t>
            </a:r>
            <a:endParaRPr sz="1500">
              <a:latin typeface="Arial"/>
              <a:cs typeface="Arial"/>
            </a:endParaRPr>
          </a:p>
        </p:txBody>
      </p:sp>
      <p:grpSp>
        <p:nvGrpSpPr>
          <p:cNvPr id="27" name="object 27"/>
          <p:cNvGrpSpPr/>
          <p:nvPr/>
        </p:nvGrpSpPr>
        <p:grpSpPr>
          <a:xfrm>
            <a:off x="4203700" y="4718050"/>
            <a:ext cx="5654040" cy="508000"/>
            <a:chOff x="4264030" y="3777996"/>
            <a:chExt cx="5654040" cy="508000"/>
          </a:xfrm>
        </p:grpSpPr>
        <p:sp>
          <p:nvSpPr>
            <p:cNvPr id="28" name="object 28"/>
            <p:cNvSpPr/>
            <p:nvPr/>
          </p:nvSpPr>
          <p:spPr>
            <a:xfrm>
              <a:off x="8374258" y="3777996"/>
              <a:ext cx="1544320" cy="334010"/>
            </a:xfrm>
            <a:custGeom>
              <a:avLst/>
              <a:gdLst/>
              <a:ahLst/>
              <a:cxnLst/>
              <a:rect l="l" t="t" r="r" b="b"/>
              <a:pathLst>
                <a:path w="1544320" h="334010">
                  <a:moveTo>
                    <a:pt x="1543811" y="1528"/>
                  </a:moveTo>
                  <a:lnTo>
                    <a:pt x="1543811" y="0"/>
                  </a:lnTo>
                  <a:lnTo>
                    <a:pt x="0" y="0"/>
                  </a:lnTo>
                  <a:lnTo>
                    <a:pt x="0" y="3047"/>
                  </a:lnTo>
                  <a:lnTo>
                    <a:pt x="1524" y="15239"/>
                  </a:lnTo>
                  <a:lnTo>
                    <a:pt x="18288" y="50291"/>
                  </a:lnTo>
                  <a:lnTo>
                    <a:pt x="65532" y="94487"/>
                  </a:lnTo>
                  <a:lnTo>
                    <a:pt x="100584" y="115823"/>
                  </a:lnTo>
                  <a:lnTo>
                    <a:pt x="141732" y="135635"/>
                  </a:lnTo>
                  <a:lnTo>
                    <a:pt x="164592" y="146303"/>
                  </a:lnTo>
                  <a:lnTo>
                    <a:pt x="188976" y="155447"/>
                  </a:lnTo>
                  <a:lnTo>
                    <a:pt x="214884" y="163067"/>
                  </a:lnTo>
                  <a:lnTo>
                    <a:pt x="240792" y="172211"/>
                  </a:lnTo>
                  <a:lnTo>
                    <a:pt x="240792" y="291842"/>
                  </a:lnTo>
                  <a:lnTo>
                    <a:pt x="490728" y="220979"/>
                  </a:lnTo>
                  <a:lnTo>
                    <a:pt x="525780" y="224027"/>
                  </a:lnTo>
                  <a:lnTo>
                    <a:pt x="562356" y="228599"/>
                  </a:lnTo>
                  <a:lnTo>
                    <a:pt x="598932" y="231647"/>
                  </a:lnTo>
                  <a:lnTo>
                    <a:pt x="637032" y="233171"/>
                  </a:lnTo>
                  <a:lnTo>
                    <a:pt x="675132" y="236219"/>
                  </a:lnTo>
                  <a:lnTo>
                    <a:pt x="713232" y="236219"/>
                  </a:lnTo>
                  <a:lnTo>
                    <a:pt x="751332" y="237743"/>
                  </a:lnTo>
                  <a:lnTo>
                    <a:pt x="789432" y="237743"/>
                  </a:lnTo>
                  <a:lnTo>
                    <a:pt x="827532" y="236219"/>
                  </a:lnTo>
                  <a:lnTo>
                    <a:pt x="865632" y="236219"/>
                  </a:lnTo>
                  <a:lnTo>
                    <a:pt x="903732" y="233171"/>
                  </a:lnTo>
                  <a:lnTo>
                    <a:pt x="941832" y="231647"/>
                  </a:lnTo>
                  <a:lnTo>
                    <a:pt x="1014984" y="225551"/>
                  </a:lnTo>
                  <a:lnTo>
                    <a:pt x="1050036" y="220979"/>
                  </a:lnTo>
                  <a:lnTo>
                    <a:pt x="1086612" y="216407"/>
                  </a:lnTo>
                  <a:lnTo>
                    <a:pt x="1155192" y="205739"/>
                  </a:lnTo>
                  <a:lnTo>
                    <a:pt x="1219200" y="193547"/>
                  </a:lnTo>
                  <a:lnTo>
                    <a:pt x="1307592" y="170687"/>
                  </a:lnTo>
                  <a:lnTo>
                    <a:pt x="1335024" y="161543"/>
                  </a:lnTo>
                  <a:lnTo>
                    <a:pt x="1359408" y="153923"/>
                  </a:lnTo>
                  <a:lnTo>
                    <a:pt x="1383792" y="144779"/>
                  </a:lnTo>
                  <a:lnTo>
                    <a:pt x="1406652" y="134111"/>
                  </a:lnTo>
                  <a:lnTo>
                    <a:pt x="1427988" y="124967"/>
                  </a:lnTo>
                  <a:lnTo>
                    <a:pt x="1464564" y="103631"/>
                  </a:lnTo>
                  <a:lnTo>
                    <a:pt x="1507236" y="71627"/>
                  </a:lnTo>
                  <a:lnTo>
                    <a:pt x="1534668" y="36575"/>
                  </a:lnTo>
                  <a:lnTo>
                    <a:pt x="1542288" y="13715"/>
                  </a:lnTo>
                  <a:lnTo>
                    <a:pt x="1543811" y="1528"/>
                  </a:lnTo>
                  <a:close/>
                </a:path>
                <a:path w="1544320" h="334010">
                  <a:moveTo>
                    <a:pt x="240792" y="291842"/>
                  </a:moveTo>
                  <a:lnTo>
                    <a:pt x="240792" y="172211"/>
                  </a:lnTo>
                  <a:lnTo>
                    <a:pt x="92964" y="333755"/>
                  </a:lnTo>
                  <a:lnTo>
                    <a:pt x="240792" y="291842"/>
                  </a:lnTo>
                  <a:close/>
                </a:path>
              </a:pathLst>
            </a:custGeom>
            <a:solidFill>
              <a:srgbClr val="FFFFFF"/>
            </a:solidFill>
          </p:spPr>
          <p:txBody>
            <a:bodyPr wrap="square" lIns="0" tIns="0" rIns="0" bIns="0" rtlCol="0"/>
            <a:lstStyle/>
            <a:p>
              <a:endParaRPr/>
            </a:p>
          </p:txBody>
        </p:sp>
        <p:sp>
          <p:nvSpPr>
            <p:cNvPr id="29" name="object 29"/>
            <p:cNvSpPr/>
            <p:nvPr/>
          </p:nvSpPr>
          <p:spPr>
            <a:xfrm>
              <a:off x="8369686" y="3777996"/>
              <a:ext cx="1548765" cy="338455"/>
            </a:xfrm>
            <a:custGeom>
              <a:avLst/>
              <a:gdLst/>
              <a:ahLst/>
              <a:cxnLst/>
              <a:rect l="l" t="t" r="r" b="b"/>
              <a:pathLst>
                <a:path w="1548765" h="338454">
                  <a:moveTo>
                    <a:pt x="27432" y="48767"/>
                  </a:moveTo>
                  <a:lnTo>
                    <a:pt x="19812" y="36575"/>
                  </a:lnTo>
                  <a:lnTo>
                    <a:pt x="13716" y="24383"/>
                  </a:lnTo>
                  <a:lnTo>
                    <a:pt x="10668" y="13715"/>
                  </a:lnTo>
                  <a:lnTo>
                    <a:pt x="9144" y="3047"/>
                  </a:lnTo>
                  <a:lnTo>
                    <a:pt x="9144" y="0"/>
                  </a:lnTo>
                  <a:lnTo>
                    <a:pt x="0" y="0"/>
                  </a:lnTo>
                  <a:lnTo>
                    <a:pt x="0" y="4571"/>
                  </a:lnTo>
                  <a:lnTo>
                    <a:pt x="1524" y="16763"/>
                  </a:lnTo>
                  <a:lnTo>
                    <a:pt x="10668" y="41147"/>
                  </a:lnTo>
                  <a:lnTo>
                    <a:pt x="18288" y="53339"/>
                  </a:lnTo>
                  <a:lnTo>
                    <a:pt x="19812" y="53339"/>
                  </a:lnTo>
                  <a:lnTo>
                    <a:pt x="25908" y="61467"/>
                  </a:lnTo>
                  <a:lnTo>
                    <a:pt x="25908" y="47243"/>
                  </a:lnTo>
                  <a:lnTo>
                    <a:pt x="27432" y="48767"/>
                  </a:lnTo>
                  <a:close/>
                </a:path>
                <a:path w="1548765" h="338454">
                  <a:moveTo>
                    <a:pt x="246888" y="167639"/>
                  </a:moveTo>
                  <a:lnTo>
                    <a:pt x="195072" y="150875"/>
                  </a:lnTo>
                  <a:lnTo>
                    <a:pt x="147828" y="132587"/>
                  </a:lnTo>
                  <a:lnTo>
                    <a:pt x="126492" y="121919"/>
                  </a:lnTo>
                  <a:lnTo>
                    <a:pt x="106680" y="112775"/>
                  </a:lnTo>
                  <a:lnTo>
                    <a:pt x="73152" y="91439"/>
                  </a:lnTo>
                  <a:lnTo>
                    <a:pt x="45720" y="70103"/>
                  </a:lnTo>
                  <a:lnTo>
                    <a:pt x="35052" y="57911"/>
                  </a:lnTo>
                  <a:lnTo>
                    <a:pt x="25908" y="47243"/>
                  </a:lnTo>
                  <a:lnTo>
                    <a:pt x="25908" y="61467"/>
                  </a:lnTo>
                  <a:lnTo>
                    <a:pt x="53340" y="88391"/>
                  </a:lnTo>
                  <a:lnTo>
                    <a:pt x="102108" y="120395"/>
                  </a:lnTo>
                  <a:lnTo>
                    <a:pt x="144780" y="140207"/>
                  </a:lnTo>
                  <a:lnTo>
                    <a:pt x="167640" y="150875"/>
                  </a:lnTo>
                  <a:lnTo>
                    <a:pt x="192024" y="160019"/>
                  </a:lnTo>
                  <a:lnTo>
                    <a:pt x="217932" y="167639"/>
                  </a:lnTo>
                  <a:lnTo>
                    <a:pt x="237685" y="174224"/>
                  </a:lnTo>
                  <a:lnTo>
                    <a:pt x="242316" y="169163"/>
                  </a:lnTo>
                  <a:lnTo>
                    <a:pt x="246126" y="172211"/>
                  </a:lnTo>
                  <a:lnTo>
                    <a:pt x="246888" y="167639"/>
                  </a:lnTo>
                  <a:close/>
                </a:path>
                <a:path w="1548765" h="338454">
                  <a:moveTo>
                    <a:pt x="249936" y="175259"/>
                  </a:moveTo>
                  <a:lnTo>
                    <a:pt x="246126" y="172211"/>
                  </a:lnTo>
                  <a:lnTo>
                    <a:pt x="245364" y="176783"/>
                  </a:lnTo>
                  <a:lnTo>
                    <a:pt x="237685" y="174224"/>
                  </a:lnTo>
                  <a:lnTo>
                    <a:pt x="94488" y="330707"/>
                  </a:lnTo>
                  <a:lnTo>
                    <a:pt x="92964" y="336803"/>
                  </a:lnTo>
                  <a:lnTo>
                    <a:pt x="96012" y="337565"/>
                  </a:lnTo>
                  <a:lnTo>
                    <a:pt x="96012" y="329183"/>
                  </a:lnTo>
                  <a:lnTo>
                    <a:pt x="111755" y="324719"/>
                  </a:lnTo>
                  <a:lnTo>
                    <a:pt x="249936" y="175259"/>
                  </a:lnTo>
                  <a:close/>
                </a:path>
                <a:path w="1548765" h="338454">
                  <a:moveTo>
                    <a:pt x="111755" y="324719"/>
                  </a:moveTo>
                  <a:lnTo>
                    <a:pt x="96012" y="329183"/>
                  </a:lnTo>
                  <a:lnTo>
                    <a:pt x="100584" y="336803"/>
                  </a:lnTo>
                  <a:lnTo>
                    <a:pt x="111755" y="324719"/>
                  </a:lnTo>
                  <a:close/>
                </a:path>
                <a:path w="1548765" h="338454">
                  <a:moveTo>
                    <a:pt x="1548383" y="25909"/>
                  </a:moveTo>
                  <a:lnTo>
                    <a:pt x="1548383" y="0"/>
                  </a:lnTo>
                  <a:lnTo>
                    <a:pt x="1543812" y="0"/>
                  </a:lnTo>
                  <a:lnTo>
                    <a:pt x="1542288" y="12191"/>
                  </a:lnTo>
                  <a:lnTo>
                    <a:pt x="1539240" y="22859"/>
                  </a:lnTo>
                  <a:lnTo>
                    <a:pt x="1534668" y="35051"/>
                  </a:lnTo>
                  <a:lnTo>
                    <a:pt x="1534668" y="33527"/>
                  </a:lnTo>
                  <a:lnTo>
                    <a:pt x="1528572" y="45719"/>
                  </a:lnTo>
                  <a:lnTo>
                    <a:pt x="1496568" y="79247"/>
                  </a:lnTo>
                  <a:lnTo>
                    <a:pt x="1449324" y="111251"/>
                  </a:lnTo>
                  <a:lnTo>
                    <a:pt x="1429512" y="120395"/>
                  </a:lnTo>
                  <a:lnTo>
                    <a:pt x="1409700" y="131063"/>
                  </a:lnTo>
                  <a:lnTo>
                    <a:pt x="1386840" y="140207"/>
                  </a:lnTo>
                  <a:lnTo>
                    <a:pt x="1362456" y="149351"/>
                  </a:lnTo>
                  <a:lnTo>
                    <a:pt x="1338072" y="156971"/>
                  </a:lnTo>
                  <a:lnTo>
                    <a:pt x="1310640" y="166115"/>
                  </a:lnTo>
                  <a:lnTo>
                    <a:pt x="1222248" y="188975"/>
                  </a:lnTo>
                  <a:lnTo>
                    <a:pt x="1158240" y="201167"/>
                  </a:lnTo>
                  <a:lnTo>
                    <a:pt x="1019556" y="220979"/>
                  </a:lnTo>
                  <a:lnTo>
                    <a:pt x="944880" y="227075"/>
                  </a:lnTo>
                  <a:lnTo>
                    <a:pt x="908304" y="228599"/>
                  </a:lnTo>
                  <a:lnTo>
                    <a:pt x="870204" y="231647"/>
                  </a:lnTo>
                  <a:lnTo>
                    <a:pt x="832104" y="231647"/>
                  </a:lnTo>
                  <a:lnTo>
                    <a:pt x="794004" y="233171"/>
                  </a:lnTo>
                  <a:lnTo>
                    <a:pt x="755904" y="233171"/>
                  </a:lnTo>
                  <a:lnTo>
                    <a:pt x="717804" y="231647"/>
                  </a:lnTo>
                  <a:lnTo>
                    <a:pt x="679704" y="231647"/>
                  </a:lnTo>
                  <a:lnTo>
                    <a:pt x="641604" y="228599"/>
                  </a:lnTo>
                  <a:lnTo>
                    <a:pt x="605028" y="227075"/>
                  </a:lnTo>
                  <a:lnTo>
                    <a:pt x="566928" y="224027"/>
                  </a:lnTo>
                  <a:lnTo>
                    <a:pt x="530352" y="219455"/>
                  </a:lnTo>
                  <a:lnTo>
                    <a:pt x="495300" y="216407"/>
                  </a:lnTo>
                  <a:lnTo>
                    <a:pt x="493776" y="216407"/>
                  </a:lnTo>
                  <a:lnTo>
                    <a:pt x="111755" y="324719"/>
                  </a:lnTo>
                  <a:lnTo>
                    <a:pt x="100584" y="336803"/>
                  </a:lnTo>
                  <a:lnTo>
                    <a:pt x="96012" y="329183"/>
                  </a:lnTo>
                  <a:lnTo>
                    <a:pt x="96012" y="337565"/>
                  </a:lnTo>
                  <a:lnTo>
                    <a:pt x="99060" y="338327"/>
                  </a:lnTo>
                  <a:lnTo>
                    <a:pt x="493776" y="225985"/>
                  </a:lnTo>
                  <a:lnTo>
                    <a:pt x="493776" y="225551"/>
                  </a:lnTo>
                  <a:lnTo>
                    <a:pt x="495300" y="225551"/>
                  </a:lnTo>
                  <a:lnTo>
                    <a:pt x="495300" y="225742"/>
                  </a:lnTo>
                  <a:lnTo>
                    <a:pt x="530352" y="230123"/>
                  </a:lnTo>
                  <a:lnTo>
                    <a:pt x="605028" y="236341"/>
                  </a:lnTo>
                  <a:lnTo>
                    <a:pt x="641604" y="239267"/>
                  </a:lnTo>
                  <a:lnTo>
                    <a:pt x="717804" y="242315"/>
                  </a:lnTo>
                  <a:lnTo>
                    <a:pt x="794004" y="242315"/>
                  </a:lnTo>
                  <a:lnTo>
                    <a:pt x="832104" y="240791"/>
                  </a:lnTo>
                  <a:lnTo>
                    <a:pt x="870204" y="240791"/>
                  </a:lnTo>
                  <a:lnTo>
                    <a:pt x="908304" y="239267"/>
                  </a:lnTo>
                  <a:lnTo>
                    <a:pt x="946404" y="236219"/>
                  </a:lnTo>
                  <a:lnTo>
                    <a:pt x="1019556" y="230123"/>
                  </a:lnTo>
                  <a:lnTo>
                    <a:pt x="1126236" y="216407"/>
                  </a:lnTo>
                  <a:lnTo>
                    <a:pt x="1193292" y="204215"/>
                  </a:lnTo>
                  <a:lnTo>
                    <a:pt x="1255776" y="190499"/>
                  </a:lnTo>
                  <a:lnTo>
                    <a:pt x="1313688" y="175259"/>
                  </a:lnTo>
                  <a:lnTo>
                    <a:pt x="1389888" y="147827"/>
                  </a:lnTo>
                  <a:lnTo>
                    <a:pt x="1434084" y="129539"/>
                  </a:lnTo>
                  <a:lnTo>
                    <a:pt x="1472184" y="108203"/>
                  </a:lnTo>
                  <a:lnTo>
                    <a:pt x="1502664" y="85343"/>
                  </a:lnTo>
                  <a:lnTo>
                    <a:pt x="1514856" y="74675"/>
                  </a:lnTo>
                  <a:lnTo>
                    <a:pt x="1527048" y="62483"/>
                  </a:lnTo>
                  <a:lnTo>
                    <a:pt x="1536192" y="50291"/>
                  </a:lnTo>
                  <a:lnTo>
                    <a:pt x="1542288" y="39623"/>
                  </a:lnTo>
                  <a:lnTo>
                    <a:pt x="1543812" y="38099"/>
                  </a:lnTo>
                  <a:lnTo>
                    <a:pt x="1548383" y="25909"/>
                  </a:lnTo>
                  <a:close/>
                </a:path>
                <a:path w="1548765" h="338454">
                  <a:moveTo>
                    <a:pt x="246126" y="172211"/>
                  </a:moveTo>
                  <a:lnTo>
                    <a:pt x="242316" y="169163"/>
                  </a:lnTo>
                  <a:lnTo>
                    <a:pt x="237685" y="174224"/>
                  </a:lnTo>
                  <a:lnTo>
                    <a:pt x="245364" y="176783"/>
                  </a:lnTo>
                  <a:lnTo>
                    <a:pt x="246126" y="172211"/>
                  </a:lnTo>
                  <a:close/>
                </a:path>
                <a:path w="1548765" h="338454">
                  <a:moveTo>
                    <a:pt x="495300" y="225551"/>
                  </a:moveTo>
                  <a:lnTo>
                    <a:pt x="493776" y="225551"/>
                  </a:lnTo>
                  <a:lnTo>
                    <a:pt x="494834" y="225684"/>
                  </a:lnTo>
                  <a:lnTo>
                    <a:pt x="495300" y="225551"/>
                  </a:lnTo>
                  <a:close/>
                </a:path>
                <a:path w="1548765" h="338454">
                  <a:moveTo>
                    <a:pt x="494834" y="225684"/>
                  </a:moveTo>
                  <a:lnTo>
                    <a:pt x="493776" y="225551"/>
                  </a:lnTo>
                  <a:lnTo>
                    <a:pt x="493776" y="225985"/>
                  </a:lnTo>
                  <a:lnTo>
                    <a:pt x="494834" y="225684"/>
                  </a:lnTo>
                  <a:close/>
                </a:path>
                <a:path w="1548765" h="338454">
                  <a:moveTo>
                    <a:pt x="495300" y="225742"/>
                  </a:moveTo>
                  <a:lnTo>
                    <a:pt x="495300" y="225551"/>
                  </a:lnTo>
                  <a:lnTo>
                    <a:pt x="494834" y="225684"/>
                  </a:lnTo>
                  <a:lnTo>
                    <a:pt x="495300" y="225742"/>
                  </a:lnTo>
                  <a:close/>
                </a:path>
              </a:pathLst>
            </a:custGeom>
            <a:solidFill>
              <a:srgbClr val="000000"/>
            </a:solidFill>
          </p:spPr>
          <p:txBody>
            <a:bodyPr wrap="square" lIns="0" tIns="0" rIns="0" bIns="0" rtlCol="0"/>
            <a:lstStyle/>
            <a:p>
              <a:endParaRPr/>
            </a:p>
          </p:txBody>
        </p:sp>
        <p:sp>
          <p:nvSpPr>
            <p:cNvPr id="30" name="object 30"/>
            <p:cNvSpPr/>
            <p:nvPr/>
          </p:nvSpPr>
          <p:spPr>
            <a:xfrm>
              <a:off x="4268602" y="3777996"/>
              <a:ext cx="1438910" cy="335280"/>
            </a:xfrm>
            <a:custGeom>
              <a:avLst/>
              <a:gdLst/>
              <a:ahLst/>
              <a:cxnLst/>
              <a:rect l="l" t="t" r="r" b="b"/>
              <a:pathLst>
                <a:path w="1438910" h="335279">
                  <a:moveTo>
                    <a:pt x="1438656" y="1523"/>
                  </a:moveTo>
                  <a:lnTo>
                    <a:pt x="1438465" y="0"/>
                  </a:lnTo>
                  <a:lnTo>
                    <a:pt x="0" y="0"/>
                  </a:lnTo>
                  <a:lnTo>
                    <a:pt x="0" y="4571"/>
                  </a:lnTo>
                  <a:lnTo>
                    <a:pt x="1524" y="16763"/>
                  </a:lnTo>
                  <a:lnTo>
                    <a:pt x="16764" y="51815"/>
                  </a:lnTo>
                  <a:lnTo>
                    <a:pt x="60960" y="96011"/>
                  </a:lnTo>
                  <a:lnTo>
                    <a:pt x="94488" y="117347"/>
                  </a:lnTo>
                  <a:lnTo>
                    <a:pt x="132588" y="138683"/>
                  </a:lnTo>
                  <a:lnTo>
                    <a:pt x="175260" y="156971"/>
                  </a:lnTo>
                  <a:lnTo>
                    <a:pt x="199644" y="164591"/>
                  </a:lnTo>
                  <a:lnTo>
                    <a:pt x="225552" y="173735"/>
                  </a:lnTo>
                  <a:lnTo>
                    <a:pt x="225552" y="293046"/>
                  </a:lnTo>
                  <a:lnTo>
                    <a:pt x="457200" y="222503"/>
                  </a:lnTo>
                  <a:lnTo>
                    <a:pt x="489204" y="227075"/>
                  </a:lnTo>
                  <a:lnTo>
                    <a:pt x="594360" y="236219"/>
                  </a:lnTo>
                  <a:lnTo>
                    <a:pt x="627888" y="237743"/>
                  </a:lnTo>
                  <a:lnTo>
                    <a:pt x="664464" y="237743"/>
                  </a:lnTo>
                  <a:lnTo>
                    <a:pt x="699516" y="239267"/>
                  </a:lnTo>
                  <a:lnTo>
                    <a:pt x="736092" y="239267"/>
                  </a:lnTo>
                  <a:lnTo>
                    <a:pt x="771144" y="237743"/>
                  </a:lnTo>
                  <a:lnTo>
                    <a:pt x="806196" y="237743"/>
                  </a:lnTo>
                  <a:lnTo>
                    <a:pt x="841248" y="236219"/>
                  </a:lnTo>
                  <a:lnTo>
                    <a:pt x="911352" y="230123"/>
                  </a:lnTo>
                  <a:lnTo>
                    <a:pt x="944880" y="227075"/>
                  </a:lnTo>
                  <a:lnTo>
                    <a:pt x="978408" y="222503"/>
                  </a:lnTo>
                  <a:lnTo>
                    <a:pt x="1011936" y="219455"/>
                  </a:lnTo>
                  <a:lnTo>
                    <a:pt x="1075944" y="207263"/>
                  </a:lnTo>
                  <a:lnTo>
                    <a:pt x="1135380" y="195071"/>
                  </a:lnTo>
                  <a:lnTo>
                    <a:pt x="1191768" y="179831"/>
                  </a:lnTo>
                  <a:lnTo>
                    <a:pt x="1266444" y="153923"/>
                  </a:lnTo>
                  <a:lnTo>
                    <a:pt x="1289304" y="146303"/>
                  </a:lnTo>
                  <a:lnTo>
                    <a:pt x="1309116" y="135635"/>
                  </a:lnTo>
                  <a:lnTo>
                    <a:pt x="1328928" y="126491"/>
                  </a:lnTo>
                  <a:lnTo>
                    <a:pt x="1347216" y="115823"/>
                  </a:lnTo>
                  <a:lnTo>
                    <a:pt x="1363980" y="105155"/>
                  </a:lnTo>
                  <a:lnTo>
                    <a:pt x="1379220" y="94487"/>
                  </a:lnTo>
                  <a:lnTo>
                    <a:pt x="1392936" y="83819"/>
                  </a:lnTo>
                  <a:lnTo>
                    <a:pt x="1403604" y="71627"/>
                  </a:lnTo>
                  <a:lnTo>
                    <a:pt x="1414272" y="60959"/>
                  </a:lnTo>
                  <a:lnTo>
                    <a:pt x="1421892" y="48767"/>
                  </a:lnTo>
                  <a:lnTo>
                    <a:pt x="1427988" y="38099"/>
                  </a:lnTo>
                  <a:lnTo>
                    <a:pt x="1434084" y="25907"/>
                  </a:lnTo>
                  <a:lnTo>
                    <a:pt x="1437132" y="13715"/>
                  </a:lnTo>
                  <a:lnTo>
                    <a:pt x="1438656" y="1523"/>
                  </a:lnTo>
                  <a:close/>
                </a:path>
                <a:path w="1438910" h="335279">
                  <a:moveTo>
                    <a:pt x="225552" y="293046"/>
                  </a:moveTo>
                  <a:lnTo>
                    <a:pt x="225552" y="173735"/>
                  </a:lnTo>
                  <a:lnTo>
                    <a:pt x="86868" y="335279"/>
                  </a:lnTo>
                  <a:lnTo>
                    <a:pt x="225552" y="293046"/>
                  </a:lnTo>
                  <a:close/>
                </a:path>
              </a:pathLst>
            </a:custGeom>
            <a:solidFill>
              <a:srgbClr val="FFFFFF"/>
            </a:solidFill>
          </p:spPr>
          <p:txBody>
            <a:bodyPr wrap="square" lIns="0" tIns="0" rIns="0" bIns="0" rtlCol="0"/>
            <a:lstStyle/>
            <a:p>
              <a:endParaRPr/>
            </a:p>
          </p:txBody>
        </p:sp>
        <p:sp>
          <p:nvSpPr>
            <p:cNvPr id="31" name="object 31"/>
            <p:cNvSpPr/>
            <p:nvPr/>
          </p:nvSpPr>
          <p:spPr>
            <a:xfrm>
              <a:off x="4264030" y="3777996"/>
              <a:ext cx="1447800" cy="340360"/>
            </a:xfrm>
            <a:custGeom>
              <a:avLst/>
              <a:gdLst/>
              <a:ahLst/>
              <a:cxnLst/>
              <a:rect l="l" t="t" r="r" b="b"/>
              <a:pathLst>
                <a:path w="1447800" h="340360">
                  <a:moveTo>
                    <a:pt x="231648" y="169163"/>
                  </a:moveTo>
                  <a:lnTo>
                    <a:pt x="205740" y="160019"/>
                  </a:lnTo>
                  <a:lnTo>
                    <a:pt x="182880" y="152399"/>
                  </a:lnTo>
                  <a:lnTo>
                    <a:pt x="160020" y="143255"/>
                  </a:lnTo>
                  <a:lnTo>
                    <a:pt x="138684" y="134111"/>
                  </a:lnTo>
                  <a:lnTo>
                    <a:pt x="118872" y="123443"/>
                  </a:lnTo>
                  <a:lnTo>
                    <a:pt x="100584" y="114299"/>
                  </a:lnTo>
                  <a:lnTo>
                    <a:pt x="68580" y="92963"/>
                  </a:lnTo>
                  <a:lnTo>
                    <a:pt x="33528" y="59435"/>
                  </a:lnTo>
                  <a:lnTo>
                    <a:pt x="13716" y="25907"/>
                  </a:lnTo>
                  <a:lnTo>
                    <a:pt x="9144" y="3047"/>
                  </a:lnTo>
                  <a:lnTo>
                    <a:pt x="9144" y="0"/>
                  </a:lnTo>
                  <a:lnTo>
                    <a:pt x="0" y="0"/>
                  </a:lnTo>
                  <a:lnTo>
                    <a:pt x="0" y="4571"/>
                  </a:lnTo>
                  <a:lnTo>
                    <a:pt x="3048" y="16763"/>
                  </a:lnTo>
                  <a:lnTo>
                    <a:pt x="4572" y="28955"/>
                  </a:lnTo>
                  <a:lnTo>
                    <a:pt x="6096" y="28955"/>
                  </a:lnTo>
                  <a:lnTo>
                    <a:pt x="10668" y="42671"/>
                  </a:lnTo>
                  <a:lnTo>
                    <a:pt x="18288" y="54863"/>
                  </a:lnTo>
                  <a:lnTo>
                    <a:pt x="50292" y="89915"/>
                  </a:lnTo>
                  <a:lnTo>
                    <a:pt x="96012" y="121919"/>
                  </a:lnTo>
                  <a:lnTo>
                    <a:pt x="134112" y="141731"/>
                  </a:lnTo>
                  <a:lnTo>
                    <a:pt x="155448" y="150875"/>
                  </a:lnTo>
                  <a:lnTo>
                    <a:pt x="178308" y="161543"/>
                  </a:lnTo>
                  <a:lnTo>
                    <a:pt x="202692" y="169163"/>
                  </a:lnTo>
                  <a:lnTo>
                    <a:pt x="222409" y="176122"/>
                  </a:lnTo>
                  <a:lnTo>
                    <a:pt x="227076" y="170687"/>
                  </a:lnTo>
                  <a:lnTo>
                    <a:pt x="230124" y="173735"/>
                  </a:lnTo>
                  <a:lnTo>
                    <a:pt x="231648" y="169163"/>
                  </a:lnTo>
                  <a:close/>
                </a:path>
                <a:path w="1447800" h="340360">
                  <a:moveTo>
                    <a:pt x="233172" y="176783"/>
                  </a:moveTo>
                  <a:lnTo>
                    <a:pt x="230124" y="173735"/>
                  </a:lnTo>
                  <a:lnTo>
                    <a:pt x="228600" y="178307"/>
                  </a:lnTo>
                  <a:lnTo>
                    <a:pt x="222409" y="176122"/>
                  </a:lnTo>
                  <a:lnTo>
                    <a:pt x="88392" y="332231"/>
                  </a:lnTo>
                  <a:lnTo>
                    <a:pt x="86868" y="338327"/>
                  </a:lnTo>
                  <a:lnTo>
                    <a:pt x="89916" y="339089"/>
                  </a:lnTo>
                  <a:lnTo>
                    <a:pt x="89916" y="330707"/>
                  </a:lnTo>
                  <a:lnTo>
                    <a:pt x="104963" y="326125"/>
                  </a:lnTo>
                  <a:lnTo>
                    <a:pt x="233172" y="176783"/>
                  </a:lnTo>
                  <a:close/>
                </a:path>
                <a:path w="1447800" h="340360">
                  <a:moveTo>
                    <a:pt x="104963" y="326125"/>
                  </a:moveTo>
                  <a:lnTo>
                    <a:pt x="89916" y="330707"/>
                  </a:lnTo>
                  <a:lnTo>
                    <a:pt x="94488" y="338327"/>
                  </a:lnTo>
                  <a:lnTo>
                    <a:pt x="104963" y="326125"/>
                  </a:lnTo>
                  <a:close/>
                </a:path>
                <a:path w="1447800" h="340360">
                  <a:moveTo>
                    <a:pt x="1438656" y="36575"/>
                  </a:moveTo>
                  <a:lnTo>
                    <a:pt x="1438656" y="1523"/>
                  </a:lnTo>
                  <a:lnTo>
                    <a:pt x="1437132" y="13715"/>
                  </a:lnTo>
                  <a:lnTo>
                    <a:pt x="1434084" y="24383"/>
                  </a:lnTo>
                  <a:lnTo>
                    <a:pt x="1405128" y="68579"/>
                  </a:lnTo>
                  <a:lnTo>
                    <a:pt x="1365504" y="102107"/>
                  </a:lnTo>
                  <a:lnTo>
                    <a:pt x="1331976" y="121919"/>
                  </a:lnTo>
                  <a:lnTo>
                    <a:pt x="1292352" y="141731"/>
                  </a:lnTo>
                  <a:lnTo>
                    <a:pt x="1245108" y="160019"/>
                  </a:lnTo>
                  <a:lnTo>
                    <a:pt x="1194816" y="175259"/>
                  </a:lnTo>
                  <a:lnTo>
                    <a:pt x="1138428" y="190499"/>
                  </a:lnTo>
                  <a:lnTo>
                    <a:pt x="1048512" y="208787"/>
                  </a:lnTo>
                  <a:lnTo>
                    <a:pt x="982980" y="217931"/>
                  </a:lnTo>
                  <a:lnTo>
                    <a:pt x="949452" y="222503"/>
                  </a:lnTo>
                  <a:lnTo>
                    <a:pt x="915924" y="225551"/>
                  </a:lnTo>
                  <a:lnTo>
                    <a:pt x="880872" y="228599"/>
                  </a:lnTo>
                  <a:lnTo>
                    <a:pt x="845820" y="230123"/>
                  </a:lnTo>
                  <a:lnTo>
                    <a:pt x="810768" y="233171"/>
                  </a:lnTo>
                  <a:lnTo>
                    <a:pt x="775716" y="233171"/>
                  </a:lnTo>
                  <a:lnTo>
                    <a:pt x="740664" y="234695"/>
                  </a:lnTo>
                  <a:lnTo>
                    <a:pt x="704088" y="234695"/>
                  </a:lnTo>
                  <a:lnTo>
                    <a:pt x="669036" y="233171"/>
                  </a:lnTo>
                  <a:lnTo>
                    <a:pt x="633984" y="233171"/>
                  </a:lnTo>
                  <a:lnTo>
                    <a:pt x="598932" y="230123"/>
                  </a:lnTo>
                  <a:lnTo>
                    <a:pt x="563880" y="228599"/>
                  </a:lnTo>
                  <a:lnTo>
                    <a:pt x="528828" y="225551"/>
                  </a:lnTo>
                  <a:lnTo>
                    <a:pt x="495300" y="222503"/>
                  </a:lnTo>
                  <a:lnTo>
                    <a:pt x="461772" y="217931"/>
                  </a:lnTo>
                  <a:lnTo>
                    <a:pt x="460248" y="217931"/>
                  </a:lnTo>
                  <a:lnTo>
                    <a:pt x="104963" y="326125"/>
                  </a:lnTo>
                  <a:lnTo>
                    <a:pt x="94488" y="338327"/>
                  </a:lnTo>
                  <a:lnTo>
                    <a:pt x="89916" y="330707"/>
                  </a:lnTo>
                  <a:lnTo>
                    <a:pt x="89916" y="339089"/>
                  </a:lnTo>
                  <a:lnTo>
                    <a:pt x="92964" y="339851"/>
                  </a:lnTo>
                  <a:lnTo>
                    <a:pt x="460248" y="227541"/>
                  </a:lnTo>
                  <a:lnTo>
                    <a:pt x="460248" y="227075"/>
                  </a:lnTo>
                  <a:lnTo>
                    <a:pt x="461772" y="227075"/>
                  </a:lnTo>
                  <a:lnTo>
                    <a:pt x="461772" y="227283"/>
                  </a:lnTo>
                  <a:lnTo>
                    <a:pt x="493776" y="231647"/>
                  </a:lnTo>
                  <a:lnTo>
                    <a:pt x="528828" y="234695"/>
                  </a:lnTo>
                  <a:lnTo>
                    <a:pt x="562356" y="237743"/>
                  </a:lnTo>
                  <a:lnTo>
                    <a:pt x="597408" y="240791"/>
                  </a:lnTo>
                  <a:lnTo>
                    <a:pt x="633984" y="242379"/>
                  </a:lnTo>
                  <a:lnTo>
                    <a:pt x="669036" y="243839"/>
                  </a:lnTo>
                  <a:lnTo>
                    <a:pt x="775716" y="243839"/>
                  </a:lnTo>
                  <a:lnTo>
                    <a:pt x="845820" y="240791"/>
                  </a:lnTo>
                  <a:lnTo>
                    <a:pt x="950976" y="231647"/>
                  </a:lnTo>
                  <a:lnTo>
                    <a:pt x="984504" y="227075"/>
                  </a:lnTo>
                  <a:lnTo>
                    <a:pt x="1018032" y="224027"/>
                  </a:lnTo>
                  <a:lnTo>
                    <a:pt x="1141476" y="199643"/>
                  </a:lnTo>
                  <a:lnTo>
                    <a:pt x="1197864" y="184403"/>
                  </a:lnTo>
                  <a:lnTo>
                    <a:pt x="1272540" y="158495"/>
                  </a:lnTo>
                  <a:lnTo>
                    <a:pt x="1316736" y="140207"/>
                  </a:lnTo>
                  <a:lnTo>
                    <a:pt x="1336548" y="129539"/>
                  </a:lnTo>
                  <a:lnTo>
                    <a:pt x="1354836" y="120395"/>
                  </a:lnTo>
                  <a:lnTo>
                    <a:pt x="1371600" y="109727"/>
                  </a:lnTo>
                  <a:lnTo>
                    <a:pt x="1386840" y="97535"/>
                  </a:lnTo>
                  <a:lnTo>
                    <a:pt x="1400556" y="86867"/>
                  </a:lnTo>
                  <a:lnTo>
                    <a:pt x="1412748" y="76199"/>
                  </a:lnTo>
                  <a:lnTo>
                    <a:pt x="1431036" y="51815"/>
                  </a:lnTo>
                  <a:lnTo>
                    <a:pt x="1438656" y="36575"/>
                  </a:lnTo>
                  <a:close/>
                </a:path>
                <a:path w="1447800" h="340360">
                  <a:moveTo>
                    <a:pt x="230124" y="173735"/>
                  </a:moveTo>
                  <a:lnTo>
                    <a:pt x="227076" y="170687"/>
                  </a:lnTo>
                  <a:lnTo>
                    <a:pt x="222409" y="176122"/>
                  </a:lnTo>
                  <a:lnTo>
                    <a:pt x="228600" y="178307"/>
                  </a:lnTo>
                  <a:lnTo>
                    <a:pt x="230124" y="173735"/>
                  </a:lnTo>
                  <a:close/>
                </a:path>
                <a:path w="1447800" h="340360">
                  <a:moveTo>
                    <a:pt x="461772" y="227075"/>
                  </a:moveTo>
                  <a:lnTo>
                    <a:pt x="460248" y="227075"/>
                  </a:lnTo>
                  <a:lnTo>
                    <a:pt x="461301" y="227219"/>
                  </a:lnTo>
                  <a:lnTo>
                    <a:pt x="461772" y="227075"/>
                  </a:lnTo>
                  <a:close/>
                </a:path>
                <a:path w="1447800" h="340360">
                  <a:moveTo>
                    <a:pt x="461301" y="227219"/>
                  </a:moveTo>
                  <a:lnTo>
                    <a:pt x="460248" y="227075"/>
                  </a:lnTo>
                  <a:lnTo>
                    <a:pt x="460248" y="227541"/>
                  </a:lnTo>
                  <a:lnTo>
                    <a:pt x="461301" y="227219"/>
                  </a:lnTo>
                  <a:close/>
                </a:path>
                <a:path w="1447800" h="340360">
                  <a:moveTo>
                    <a:pt x="461772" y="227283"/>
                  </a:moveTo>
                  <a:lnTo>
                    <a:pt x="461772" y="227075"/>
                  </a:lnTo>
                  <a:lnTo>
                    <a:pt x="461301" y="227219"/>
                  </a:lnTo>
                  <a:lnTo>
                    <a:pt x="461772" y="227283"/>
                  </a:lnTo>
                  <a:close/>
                </a:path>
                <a:path w="1447800" h="340360">
                  <a:moveTo>
                    <a:pt x="1447800" y="3047"/>
                  </a:moveTo>
                  <a:lnTo>
                    <a:pt x="1447800" y="0"/>
                  </a:lnTo>
                  <a:lnTo>
                    <a:pt x="1438465" y="0"/>
                  </a:lnTo>
                  <a:lnTo>
                    <a:pt x="1438656" y="1523"/>
                  </a:lnTo>
                  <a:lnTo>
                    <a:pt x="1438656" y="36575"/>
                  </a:lnTo>
                  <a:lnTo>
                    <a:pt x="1443228" y="27431"/>
                  </a:lnTo>
                  <a:lnTo>
                    <a:pt x="1446276" y="15239"/>
                  </a:lnTo>
                  <a:lnTo>
                    <a:pt x="1447800" y="3047"/>
                  </a:lnTo>
                  <a:close/>
                </a:path>
              </a:pathLst>
            </a:custGeom>
            <a:solidFill>
              <a:srgbClr val="000000"/>
            </a:solidFill>
          </p:spPr>
          <p:txBody>
            <a:bodyPr wrap="square" lIns="0" tIns="0" rIns="0" bIns="0" rtlCol="0"/>
            <a:lstStyle/>
            <a:p>
              <a:endParaRPr/>
            </a:p>
          </p:txBody>
        </p:sp>
        <p:sp>
          <p:nvSpPr>
            <p:cNvPr id="32" name="object 32"/>
            <p:cNvSpPr/>
            <p:nvPr/>
          </p:nvSpPr>
          <p:spPr>
            <a:xfrm>
              <a:off x="6213226" y="3777996"/>
              <a:ext cx="1941830" cy="502920"/>
            </a:xfrm>
            <a:custGeom>
              <a:avLst/>
              <a:gdLst/>
              <a:ahLst/>
              <a:cxnLst/>
              <a:rect l="l" t="t" r="r" b="b"/>
              <a:pathLst>
                <a:path w="1941829" h="502920">
                  <a:moveTo>
                    <a:pt x="1941576" y="3047"/>
                  </a:moveTo>
                  <a:lnTo>
                    <a:pt x="1941576" y="0"/>
                  </a:lnTo>
                  <a:lnTo>
                    <a:pt x="0" y="0"/>
                  </a:lnTo>
                  <a:lnTo>
                    <a:pt x="0" y="6095"/>
                  </a:lnTo>
                  <a:lnTo>
                    <a:pt x="1524" y="24383"/>
                  </a:lnTo>
                  <a:lnTo>
                    <a:pt x="13716" y="60959"/>
                  </a:lnTo>
                  <a:lnTo>
                    <a:pt x="35052" y="94487"/>
                  </a:lnTo>
                  <a:lnTo>
                    <a:pt x="64008" y="129539"/>
                  </a:lnTo>
                  <a:lnTo>
                    <a:pt x="103632" y="161543"/>
                  </a:lnTo>
                  <a:lnTo>
                    <a:pt x="150876" y="192023"/>
                  </a:lnTo>
                  <a:lnTo>
                    <a:pt x="207264" y="220979"/>
                  </a:lnTo>
                  <a:lnTo>
                    <a:pt x="269748" y="248411"/>
                  </a:lnTo>
                  <a:lnTo>
                    <a:pt x="303276" y="260603"/>
                  </a:lnTo>
                  <a:lnTo>
                    <a:pt x="303276" y="439483"/>
                  </a:lnTo>
                  <a:lnTo>
                    <a:pt x="615696" y="333755"/>
                  </a:lnTo>
                  <a:lnTo>
                    <a:pt x="707136" y="345947"/>
                  </a:lnTo>
                  <a:lnTo>
                    <a:pt x="754380" y="350519"/>
                  </a:lnTo>
                  <a:lnTo>
                    <a:pt x="848868" y="356615"/>
                  </a:lnTo>
                  <a:lnTo>
                    <a:pt x="896112" y="358139"/>
                  </a:lnTo>
                  <a:lnTo>
                    <a:pt x="944880" y="359663"/>
                  </a:lnTo>
                  <a:lnTo>
                    <a:pt x="992124" y="359663"/>
                  </a:lnTo>
                  <a:lnTo>
                    <a:pt x="1089660" y="356615"/>
                  </a:lnTo>
                  <a:lnTo>
                    <a:pt x="1184148" y="350519"/>
                  </a:lnTo>
                  <a:lnTo>
                    <a:pt x="1275588" y="341375"/>
                  </a:lnTo>
                  <a:lnTo>
                    <a:pt x="1321308" y="335279"/>
                  </a:lnTo>
                  <a:lnTo>
                    <a:pt x="1409700" y="320039"/>
                  </a:lnTo>
                  <a:lnTo>
                    <a:pt x="1452372" y="310895"/>
                  </a:lnTo>
                  <a:lnTo>
                    <a:pt x="1493520" y="301751"/>
                  </a:lnTo>
                  <a:lnTo>
                    <a:pt x="1533144" y="292607"/>
                  </a:lnTo>
                  <a:lnTo>
                    <a:pt x="1571244" y="281939"/>
                  </a:lnTo>
                  <a:lnTo>
                    <a:pt x="1607820" y="269747"/>
                  </a:lnTo>
                  <a:lnTo>
                    <a:pt x="1644396" y="259079"/>
                  </a:lnTo>
                  <a:lnTo>
                    <a:pt x="1677924" y="245363"/>
                  </a:lnTo>
                  <a:lnTo>
                    <a:pt x="1709928" y="233171"/>
                  </a:lnTo>
                  <a:lnTo>
                    <a:pt x="1740408" y="217931"/>
                  </a:lnTo>
                  <a:lnTo>
                    <a:pt x="1795272" y="188975"/>
                  </a:lnTo>
                  <a:lnTo>
                    <a:pt x="1840992" y="158495"/>
                  </a:lnTo>
                  <a:lnTo>
                    <a:pt x="1880616" y="124967"/>
                  </a:lnTo>
                  <a:lnTo>
                    <a:pt x="1909572" y="91439"/>
                  </a:lnTo>
                  <a:lnTo>
                    <a:pt x="1929384" y="56387"/>
                  </a:lnTo>
                  <a:lnTo>
                    <a:pt x="1940052" y="21335"/>
                  </a:lnTo>
                  <a:lnTo>
                    <a:pt x="1941576" y="3047"/>
                  </a:lnTo>
                  <a:close/>
                </a:path>
                <a:path w="1941829" h="502920">
                  <a:moveTo>
                    <a:pt x="303276" y="439483"/>
                  </a:moveTo>
                  <a:lnTo>
                    <a:pt x="303276" y="260603"/>
                  </a:lnTo>
                  <a:lnTo>
                    <a:pt x="115824" y="502919"/>
                  </a:lnTo>
                  <a:lnTo>
                    <a:pt x="303276" y="439483"/>
                  </a:lnTo>
                  <a:close/>
                </a:path>
              </a:pathLst>
            </a:custGeom>
            <a:solidFill>
              <a:srgbClr val="FFFFFF"/>
            </a:solidFill>
          </p:spPr>
          <p:txBody>
            <a:bodyPr wrap="square" lIns="0" tIns="0" rIns="0" bIns="0" rtlCol="0"/>
            <a:lstStyle/>
            <a:p>
              <a:endParaRPr/>
            </a:p>
          </p:txBody>
        </p:sp>
        <p:sp>
          <p:nvSpPr>
            <p:cNvPr id="33" name="object 33"/>
            <p:cNvSpPr/>
            <p:nvPr/>
          </p:nvSpPr>
          <p:spPr>
            <a:xfrm>
              <a:off x="6208654" y="3777996"/>
              <a:ext cx="1950720" cy="508000"/>
            </a:xfrm>
            <a:custGeom>
              <a:avLst/>
              <a:gdLst/>
              <a:ahLst/>
              <a:cxnLst/>
              <a:rect l="l" t="t" r="r" b="b"/>
              <a:pathLst>
                <a:path w="1950720" h="508000">
                  <a:moveTo>
                    <a:pt x="310896" y="256031"/>
                  </a:moveTo>
                  <a:lnTo>
                    <a:pt x="243840" y="231647"/>
                  </a:lnTo>
                  <a:lnTo>
                    <a:pt x="184404" y="202691"/>
                  </a:lnTo>
                  <a:lnTo>
                    <a:pt x="132588" y="172211"/>
                  </a:lnTo>
                  <a:lnTo>
                    <a:pt x="89916" y="141731"/>
                  </a:lnTo>
                  <a:lnTo>
                    <a:pt x="56388" y="108203"/>
                  </a:lnTo>
                  <a:lnTo>
                    <a:pt x="32004" y="74675"/>
                  </a:lnTo>
                  <a:lnTo>
                    <a:pt x="10668" y="22859"/>
                  </a:lnTo>
                  <a:lnTo>
                    <a:pt x="10668" y="24383"/>
                  </a:lnTo>
                  <a:lnTo>
                    <a:pt x="9144" y="6095"/>
                  </a:lnTo>
                  <a:lnTo>
                    <a:pt x="9144" y="0"/>
                  </a:lnTo>
                  <a:lnTo>
                    <a:pt x="0" y="0"/>
                  </a:lnTo>
                  <a:lnTo>
                    <a:pt x="0" y="7619"/>
                  </a:lnTo>
                  <a:lnTo>
                    <a:pt x="1524" y="24383"/>
                  </a:lnTo>
                  <a:lnTo>
                    <a:pt x="1524" y="25907"/>
                  </a:lnTo>
                  <a:lnTo>
                    <a:pt x="15240" y="62483"/>
                  </a:lnTo>
                  <a:lnTo>
                    <a:pt x="35052" y="97535"/>
                  </a:lnTo>
                  <a:lnTo>
                    <a:pt x="65532" y="132587"/>
                  </a:lnTo>
                  <a:lnTo>
                    <a:pt x="105156" y="164591"/>
                  </a:lnTo>
                  <a:lnTo>
                    <a:pt x="179832" y="211835"/>
                  </a:lnTo>
                  <a:lnTo>
                    <a:pt x="240792" y="239267"/>
                  </a:lnTo>
                  <a:lnTo>
                    <a:pt x="300554" y="263077"/>
                  </a:lnTo>
                  <a:lnTo>
                    <a:pt x="304800" y="257555"/>
                  </a:lnTo>
                  <a:lnTo>
                    <a:pt x="308610" y="260603"/>
                  </a:lnTo>
                  <a:lnTo>
                    <a:pt x="310896" y="256031"/>
                  </a:lnTo>
                  <a:close/>
                </a:path>
                <a:path w="1950720" h="508000">
                  <a:moveTo>
                    <a:pt x="312420" y="263651"/>
                  </a:moveTo>
                  <a:lnTo>
                    <a:pt x="308610" y="260603"/>
                  </a:lnTo>
                  <a:lnTo>
                    <a:pt x="306324" y="265175"/>
                  </a:lnTo>
                  <a:lnTo>
                    <a:pt x="300554" y="263077"/>
                  </a:lnTo>
                  <a:lnTo>
                    <a:pt x="117348" y="501395"/>
                  </a:lnTo>
                  <a:lnTo>
                    <a:pt x="117348" y="505967"/>
                  </a:lnTo>
                  <a:lnTo>
                    <a:pt x="118872" y="506475"/>
                  </a:lnTo>
                  <a:lnTo>
                    <a:pt x="118872" y="499871"/>
                  </a:lnTo>
                  <a:lnTo>
                    <a:pt x="133564" y="494854"/>
                  </a:lnTo>
                  <a:lnTo>
                    <a:pt x="312420" y="263651"/>
                  </a:lnTo>
                  <a:close/>
                </a:path>
                <a:path w="1950720" h="508000">
                  <a:moveTo>
                    <a:pt x="133564" y="494854"/>
                  </a:moveTo>
                  <a:lnTo>
                    <a:pt x="118872" y="499871"/>
                  </a:lnTo>
                  <a:lnTo>
                    <a:pt x="124968" y="505967"/>
                  </a:lnTo>
                  <a:lnTo>
                    <a:pt x="133564" y="494854"/>
                  </a:lnTo>
                  <a:close/>
                </a:path>
                <a:path w="1950720" h="508000">
                  <a:moveTo>
                    <a:pt x="1941576" y="48767"/>
                  </a:moveTo>
                  <a:lnTo>
                    <a:pt x="1941576" y="3047"/>
                  </a:lnTo>
                  <a:lnTo>
                    <a:pt x="1940052" y="21335"/>
                  </a:lnTo>
                  <a:lnTo>
                    <a:pt x="1935480" y="38099"/>
                  </a:lnTo>
                  <a:lnTo>
                    <a:pt x="1909572" y="88391"/>
                  </a:lnTo>
                  <a:lnTo>
                    <a:pt x="1880616" y="121919"/>
                  </a:lnTo>
                  <a:lnTo>
                    <a:pt x="1863852" y="138683"/>
                  </a:lnTo>
                  <a:lnTo>
                    <a:pt x="1844040" y="155447"/>
                  </a:lnTo>
                  <a:lnTo>
                    <a:pt x="1821180" y="170687"/>
                  </a:lnTo>
                  <a:lnTo>
                    <a:pt x="1796796" y="185927"/>
                  </a:lnTo>
                  <a:lnTo>
                    <a:pt x="1770888" y="199643"/>
                  </a:lnTo>
                  <a:lnTo>
                    <a:pt x="1743456" y="214883"/>
                  </a:lnTo>
                  <a:lnTo>
                    <a:pt x="1680972" y="242315"/>
                  </a:lnTo>
                  <a:lnTo>
                    <a:pt x="1610868" y="266699"/>
                  </a:lnTo>
                  <a:lnTo>
                    <a:pt x="1574292" y="277367"/>
                  </a:lnTo>
                  <a:lnTo>
                    <a:pt x="1536192" y="288035"/>
                  </a:lnTo>
                  <a:lnTo>
                    <a:pt x="1496568" y="298703"/>
                  </a:lnTo>
                  <a:lnTo>
                    <a:pt x="1455420" y="307847"/>
                  </a:lnTo>
                  <a:lnTo>
                    <a:pt x="1370076" y="323087"/>
                  </a:lnTo>
                  <a:lnTo>
                    <a:pt x="1325880" y="330707"/>
                  </a:lnTo>
                  <a:lnTo>
                    <a:pt x="1280160" y="336803"/>
                  </a:lnTo>
                  <a:lnTo>
                    <a:pt x="1234440" y="341375"/>
                  </a:lnTo>
                  <a:lnTo>
                    <a:pt x="1187196" y="345947"/>
                  </a:lnTo>
                  <a:lnTo>
                    <a:pt x="1092708" y="352043"/>
                  </a:lnTo>
                  <a:lnTo>
                    <a:pt x="1045464" y="353567"/>
                  </a:lnTo>
                  <a:lnTo>
                    <a:pt x="998220" y="355044"/>
                  </a:lnTo>
                  <a:lnTo>
                    <a:pt x="949452" y="355091"/>
                  </a:lnTo>
                  <a:lnTo>
                    <a:pt x="900684" y="353520"/>
                  </a:lnTo>
                  <a:lnTo>
                    <a:pt x="853440" y="352043"/>
                  </a:lnTo>
                  <a:lnTo>
                    <a:pt x="758952" y="345947"/>
                  </a:lnTo>
                  <a:lnTo>
                    <a:pt x="711708" y="341375"/>
                  </a:lnTo>
                  <a:lnTo>
                    <a:pt x="665988" y="335279"/>
                  </a:lnTo>
                  <a:lnTo>
                    <a:pt x="621792" y="329183"/>
                  </a:lnTo>
                  <a:lnTo>
                    <a:pt x="618744" y="329183"/>
                  </a:lnTo>
                  <a:lnTo>
                    <a:pt x="133564" y="494854"/>
                  </a:lnTo>
                  <a:lnTo>
                    <a:pt x="124968" y="505967"/>
                  </a:lnTo>
                  <a:lnTo>
                    <a:pt x="118872" y="499871"/>
                  </a:lnTo>
                  <a:lnTo>
                    <a:pt x="118872" y="506475"/>
                  </a:lnTo>
                  <a:lnTo>
                    <a:pt x="121920" y="507491"/>
                  </a:lnTo>
                  <a:lnTo>
                    <a:pt x="620268" y="338843"/>
                  </a:lnTo>
                  <a:lnTo>
                    <a:pt x="620268" y="338327"/>
                  </a:lnTo>
                  <a:lnTo>
                    <a:pt x="621792" y="338327"/>
                  </a:lnTo>
                  <a:lnTo>
                    <a:pt x="621792" y="338530"/>
                  </a:lnTo>
                  <a:lnTo>
                    <a:pt x="711708" y="350519"/>
                  </a:lnTo>
                  <a:lnTo>
                    <a:pt x="758952" y="355091"/>
                  </a:lnTo>
                  <a:lnTo>
                    <a:pt x="853440" y="361187"/>
                  </a:lnTo>
                  <a:lnTo>
                    <a:pt x="902208" y="362759"/>
                  </a:lnTo>
                  <a:lnTo>
                    <a:pt x="949452" y="364235"/>
                  </a:lnTo>
                  <a:lnTo>
                    <a:pt x="998220" y="364235"/>
                  </a:lnTo>
                  <a:lnTo>
                    <a:pt x="1045464" y="362711"/>
                  </a:lnTo>
                  <a:lnTo>
                    <a:pt x="1094232" y="361187"/>
                  </a:lnTo>
                  <a:lnTo>
                    <a:pt x="1188720" y="355091"/>
                  </a:lnTo>
                  <a:lnTo>
                    <a:pt x="1235964" y="350519"/>
                  </a:lnTo>
                  <a:lnTo>
                    <a:pt x="1281684" y="345947"/>
                  </a:lnTo>
                  <a:lnTo>
                    <a:pt x="1327404" y="339851"/>
                  </a:lnTo>
                  <a:lnTo>
                    <a:pt x="1371600" y="332231"/>
                  </a:lnTo>
                  <a:lnTo>
                    <a:pt x="1456944" y="316991"/>
                  </a:lnTo>
                  <a:lnTo>
                    <a:pt x="1498092" y="306323"/>
                  </a:lnTo>
                  <a:lnTo>
                    <a:pt x="1539240" y="297179"/>
                  </a:lnTo>
                  <a:lnTo>
                    <a:pt x="1577340" y="286511"/>
                  </a:lnTo>
                  <a:lnTo>
                    <a:pt x="1613916" y="274319"/>
                  </a:lnTo>
                  <a:lnTo>
                    <a:pt x="1650492" y="263651"/>
                  </a:lnTo>
                  <a:lnTo>
                    <a:pt x="1717548" y="236219"/>
                  </a:lnTo>
                  <a:lnTo>
                    <a:pt x="1775460" y="208787"/>
                  </a:lnTo>
                  <a:lnTo>
                    <a:pt x="1827276" y="178307"/>
                  </a:lnTo>
                  <a:lnTo>
                    <a:pt x="1848612" y="161543"/>
                  </a:lnTo>
                  <a:lnTo>
                    <a:pt x="1869948" y="146303"/>
                  </a:lnTo>
                  <a:lnTo>
                    <a:pt x="1903476" y="111251"/>
                  </a:lnTo>
                  <a:lnTo>
                    <a:pt x="1929384" y="76199"/>
                  </a:lnTo>
                  <a:lnTo>
                    <a:pt x="1938528" y="57911"/>
                  </a:lnTo>
                  <a:lnTo>
                    <a:pt x="1941576" y="48767"/>
                  </a:lnTo>
                  <a:close/>
                </a:path>
                <a:path w="1950720" h="508000">
                  <a:moveTo>
                    <a:pt x="308610" y="260603"/>
                  </a:moveTo>
                  <a:lnTo>
                    <a:pt x="304800" y="257555"/>
                  </a:lnTo>
                  <a:lnTo>
                    <a:pt x="300554" y="263077"/>
                  </a:lnTo>
                  <a:lnTo>
                    <a:pt x="306324" y="265175"/>
                  </a:lnTo>
                  <a:lnTo>
                    <a:pt x="308610" y="260603"/>
                  </a:lnTo>
                  <a:close/>
                </a:path>
                <a:path w="1950720" h="508000">
                  <a:moveTo>
                    <a:pt x="621792" y="338327"/>
                  </a:moveTo>
                  <a:lnTo>
                    <a:pt x="620268" y="338327"/>
                  </a:lnTo>
                  <a:lnTo>
                    <a:pt x="621361" y="338473"/>
                  </a:lnTo>
                  <a:lnTo>
                    <a:pt x="621792" y="338327"/>
                  </a:lnTo>
                  <a:close/>
                </a:path>
                <a:path w="1950720" h="508000">
                  <a:moveTo>
                    <a:pt x="621361" y="338473"/>
                  </a:moveTo>
                  <a:lnTo>
                    <a:pt x="620268" y="338327"/>
                  </a:lnTo>
                  <a:lnTo>
                    <a:pt x="620268" y="338843"/>
                  </a:lnTo>
                  <a:lnTo>
                    <a:pt x="621361" y="338473"/>
                  </a:lnTo>
                  <a:close/>
                </a:path>
                <a:path w="1950720" h="508000">
                  <a:moveTo>
                    <a:pt x="621792" y="338530"/>
                  </a:moveTo>
                  <a:lnTo>
                    <a:pt x="621792" y="338327"/>
                  </a:lnTo>
                  <a:lnTo>
                    <a:pt x="621361" y="338473"/>
                  </a:lnTo>
                  <a:lnTo>
                    <a:pt x="621792" y="338530"/>
                  </a:lnTo>
                  <a:close/>
                </a:path>
                <a:path w="1950720" h="508000">
                  <a:moveTo>
                    <a:pt x="1950720" y="3047"/>
                  </a:moveTo>
                  <a:lnTo>
                    <a:pt x="1950720" y="0"/>
                  </a:lnTo>
                  <a:lnTo>
                    <a:pt x="1941299" y="0"/>
                  </a:lnTo>
                  <a:lnTo>
                    <a:pt x="1941576" y="3047"/>
                  </a:lnTo>
                  <a:lnTo>
                    <a:pt x="1941576" y="48767"/>
                  </a:lnTo>
                  <a:lnTo>
                    <a:pt x="1944624" y="39623"/>
                  </a:lnTo>
                  <a:lnTo>
                    <a:pt x="1949196" y="21335"/>
                  </a:lnTo>
                  <a:lnTo>
                    <a:pt x="1950720" y="3047"/>
                  </a:lnTo>
                  <a:close/>
                </a:path>
              </a:pathLst>
            </a:custGeom>
            <a:solidFill>
              <a:srgbClr val="000000"/>
            </a:solidFill>
          </p:spPr>
          <p:txBody>
            <a:bodyPr wrap="square" lIns="0" tIns="0" rIns="0" bIns="0" rtlCol="0"/>
            <a:lstStyle/>
            <a:p>
              <a:endParaRPr/>
            </a:p>
          </p:txBody>
        </p:sp>
      </p:grpSp>
      <p:sp>
        <p:nvSpPr>
          <p:cNvPr id="34" name="object 34"/>
          <p:cNvSpPr txBox="1"/>
          <p:nvPr/>
        </p:nvSpPr>
        <p:spPr>
          <a:xfrm>
            <a:off x="6510533" y="4692141"/>
            <a:ext cx="1210945" cy="254000"/>
          </a:xfrm>
          <a:prstGeom prst="rect">
            <a:avLst/>
          </a:prstGeom>
        </p:spPr>
        <p:txBody>
          <a:bodyPr vert="horz" wrap="square" lIns="0" tIns="12700" rIns="0" bIns="0" rtlCol="0">
            <a:spAutoFit/>
          </a:bodyPr>
          <a:lstStyle/>
          <a:p>
            <a:pPr marL="12700">
              <a:lnSpc>
                <a:spcPct val="100000"/>
              </a:lnSpc>
              <a:spcBef>
                <a:spcPts val="100"/>
              </a:spcBef>
            </a:pPr>
            <a:r>
              <a:rPr sz="1500" spc="-40" dirty="0">
                <a:latin typeface="Arial"/>
                <a:cs typeface="Arial"/>
              </a:rPr>
              <a:t>fonction-temps</a:t>
            </a:r>
            <a:endParaRPr sz="15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7A691E-D942-4630-9017-966B445D1531}"/>
              </a:ext>
            </a:extLst>
          </p:cNvPr>
          <p:cNvSpPr>
            <a:spLocks noGrp="1"/>
          </p:cNvSpPr>
          <p:nvPr>
            <p:ph type="title"/>
          </p:nvPr>
        </p:nvSpPr>
        <p:spPr/>
        <p:txBody>
          <a:bodyPr>
            <a:normAutofit/>
          </a:bodyPr>
          <a:lstStyle/>
          <a:p>
            <a:r>
              <a:rPr lang="fr-FR" spc="-140" dirty="0">
                <a:uFill>
                  <a:solidFill>
                    <a:srgbClr val="000000"/>
                  </a:solidFill>
                </a:uFill>
                <a:latin typeface="Arial"/>
                <a:cs typeface="Arial"/>
              </a:rPr>
              <a:t>Objectifs</a:t>
            </a:r>
            <a:br>
              <a:rPr lang="fr-FR" dirty="0">
                <a:latin typeface="Arial"/>
                <a:cs typeface="Arial"/>
              </a:rPr>
            </a:br>
            <a:endParaRPr lang="fr-FR" dirty="0"/>
          </a:p>
        </p:txBody>
      </p:sp>
      <p:sp>
        <p:nvSpPr>
          <p:cNvPr id="4" name="Espace réservé du contenu 3">
            <a:extLst>
              <a:ext uri="{FF2B5EF4-FFF2-40B4-BE49-F238E27FC236}">
                <a16:creationId xmlns:a16="http://schemas.microsoft.com/office/drawing/2014/main" id="{524C037C-4DCC-4DF3-A516-EE8BCB51A495}"/>
              </a:ext>
            </a:extLst>
          </p:cNvPr>
          <p:cNvSpPr>
            <a:spLocks noGrp="1"/>
          </p:cNvSpPr>
          <p:nvPr>
            <p:ph idx="1"/>
          </p:nvPr>
        </p:nvSpPr>
        <p:spPr/>
        <p:txBody>
          <a:bodyPr>
            <a:normAutofit fontScale="92500"/>
          </a:bodyPr>
          <a:lstStyle/>
          <a:p>
            <a:pPr marL="820419" indent="-230504" algn="just">
              <a:lnSpc>
                <a:spcPct val="100000"/>
              </a:lnSpc>
              <a:spcAft>
                <a:spcPts val="600"/>
              </a:spcAft>
              <a:buClr>
                <a:srgbClr val="C00000"/>
              </a:buClr>
              <a:buFont typeface="Wingdings"/>
              <a:buChar char=""/>
              <a:tabLst>
                <a:tab pos="820419" algn="l"/>
              </a:tabLst>
            </a:pPr>
            <a:r>
              <a:rPr lang="fr-FR" dirty="0">
                <a:latin typeface="Arial"/>
                <a:cs typeface="Arial"/>
              </a:rPr>
              <a:t>Découvrir les artéfacts utilisés dans la phase de spécification</a:t>
            </a:r>
          </a:p>
          <a:p>
            <a:pPr marL="820419" indent="-230504" algn="just">
              <a:lnSpc>
                <a:spcPct val="100000"/>
              </a:lnSpc>
              <a:spcBef>
                <a:spcPts val="430"/>
              </a:spcBef>
              <a:spcAft>
                <a:spcPts val="600"/>
              </a:spcAft>
              <a:buClr>
                <a:srgbClr val="C00000"/>
              </a:buClr>
              <a:buFont typeface="Wingdings"/>
              <a:buChar char=""/>
              <a:tabLst>
                <a:tab pos="820419" algn="l"/>
              </a:tabLst>
            </a:pPr>
            <a:r>
              <a:rPr lang="fr-FR" dirty="0">
                <a:latin typeface="Arial"/>
                <a:cs typeface="Arial"/>
              </a:rPr>
              <a:t>Comprendre l’aspect normatif : IEEE/EIA 12207, IEEE 830:1998</a:t>
            </a:r>
          </a:p>
          <a:p>
            <a:pPr marL="820419" indent="-230504" algn="just">
              <a:lnSpc>
                <a:spcPct val="100000"/>
              </a:lnSpc>
              <a:spcBef>
                <a:spcPts val="434"/>
              </a:spcBef>
              <a:spcAft>
                <a:spcPts val="600"/>
              </a:spcAft>
              <a:buClr>
                <a:srgbClr val="C00000"/>
              </a:buClr>
              <a:buFont typeface="Wingdings"/>
              <a:buChar char=""/>
              <a:tabLst>
                <a:tab pos="820419" algn="l"/>
              </a:tabLst>
            </a:pPr>
            <a:r>
              <a:rPr lang="fr-FR" dirty="0">
                <a:latin typeface="Arial"/>
                <a:cs typeface="Arial"/>
              </a:rPr>
              <a:t>Guides et pratiques recommandés par IEEE pour la spécification</a:t>
            </a:r>
          </a:p>
          <a:p>
            <a:pPr marL="820419" indent="-230504" algn="just">
              <a:lnSpc>
                <a:spcPct val="100000"/>
              </a:lnSpc>
              <a:spcBef>
                <a:spcPts val="430"/>
              </a:spcBef>
              <a:spcAft>
                <a:spcPts val="600"/>
              </a:spcAft>
              <a:buClr>
                <a:srgbClr val="C00000"/>
              </a:buClr>
              <a:buFont typeface="Wingdings"/>
              <a:buChar char=""/>
              <a:tabLst>
                <a:tab pos="820419" algn="l"/>
              </a:tabLst>
            </a:pPr>
            <a:r>
              <a:rPr lang="fr-FR" dirty="0">
                <a:latin typeface="Arial"/>
                <a:cs typeface="Arial"/>
              </a:rPr>
              <a:t>Facteurs à considérer dans la préparation d’un SRS</a:t>
            </a:r>
          </a:p>
          <a:p>
            <a:pPr marL="820419" indent="-230504" algn="just">
              <a:lnSpc>
                <a:spcPct val="100000"/>
              </a:lnSpc>
              <a:spcBef>
                <a:spcPts val="434"/>
              </a:spcBef>
              <a:spcAft>
                <a:spcPts val="600"/>
              </a:spcAft>
              <a:buClr>
                <a:srgbClr val="C00000"/>
              </a:buClr>
              <a:buFont typeface="Wingdings"/>
              <a:buChar char=""/>
              <a:tabLst>
                <a:tab pos="820419" algn="l"/>
              </a:tabLst>
            </a:pPr>
            <a:r>
              <a:rPr lang="fr-FR" dirty="0">
                <a:latin typeface="Arial"/>
                <a:cs typeface="Arial"/>
              </a:rPr>
              <a:t>Organisation des informations relatives aux exigences</a:t>
            </a:r>
          </a:p>
          <a:p>
            <a:pPr marL="820419" indent="-230504" algn="just">
              <a:lnSpc>
                <a:spcPct val="100000"/>
              </a:lnSpc>
              <a:spcBef>
                <a:spcPts val="430"/>
              </a:spcBef>
              <a:spcAft>
                <a:spcPts val="600"/>
              </a:spcAft>
              <a:buClr>
                <a:srgbClr val="C00000"/>
              </a:buClr>
              <a:buFont typeface="Wingdings"/>
              <a:buChar char=""/>
              <a:tabLst>
                <a:tab pos="820419" algn="l"/>
              </a:tabLst>
            </a:pPr>
            <a:r>
              <a:rPr lang="fr-FR" dirty="0">
                <a:latin typeface="Arial"/>
                <a:cs typeface="Arial"/>
              </a:rPr>
              <a:t>Approche de classification des exigences: FURPS+</a:t>
            </a:r>
          </a:p>
          <a:p>
            <a:pPr marL="820419" indent="-230504" algn="just">
              <a:lnSpc>
                <a:spcPct val="100000"/>
              </a:lnSpc>
              <a:spcBef>
                <a:spcPts val="430"/>
              </a:spcBef>
              <a:spcAft>
                <a:spcPts val="600"/>
              </a:spcAft>
              <a:buClr>
                <a:srgbClr val="C00000"/>
              </a:buClr>
              <a:buFont typeface="Wingdings"/>
              <a:buChar char=""/>
              <a:tabLst>
                <a:tab pos="820419" algn="l"/>
              </a:tabLst>
            </a:pPr>
            <a:r>
              <a:rPr lang="fr-FR" dirty="0">
                <a:latin typeface="Arial"/>
                <a:cs typeface="Arial"/>
              </a:rPr>
              <a:t>Comprendre les subtilités de l’aspect linguistique</a:t>
            </a:r>
          </a:p>
          <a:p>
            <a:pPr marL="820419" indent="-230504" algn="just">
              <a:lnSpc>
                <a:spcPct val="100000"/>
              </a:lnSpc>
              <a:spcBef>
                <a:spcPts val="434"/>
              </a:spcBef>
              <a:spcAft>
                <a:spcPts val="600"/>
              </a:spcAft>
              <a:buClr>
                <a:srgbClr val="C00000"/>
              </a:buClr>
              <a:buFont typeface="Wingdings"/>
              <a:buChar char=""/>
              <a:tabLst>
                <a:tab pos="820419" algn="l"/>
              </a:tabLst>
            </a:pPr>
            <a:r>
              <a:rPr lang="fr-FR" dirty="0">
                <a:latin typeface="Arial"/>
                <a:cs typeface="Arial"/>
              </a:rPr>
              <a:t>Comprendre au travers d’exemples</a:t>
            </a:r>
            <a:endParaRPr lang="fr-FR" dirty="0"/>
          </a:p>
        </p:txBody>
      </p:sp>
    </p:spTree>
    <p:extLst>
      <p:ext uri="{BB962C8B-B14F-4D97-AF65-F5344CB8AC3E}">
        <p14:creationId xmlns:p14="http://schemas.microsoft.com/office/powerpoint/2010/main" val="3881389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Exemple de</a:t>
            </a:r>
            <a:r>
              <a:rPr spc="-85" dirty="0"/>
              <a:t> </a:t>
            </a:r>
            <a:r>
              <a:rPr spc="-5" dirty="0"/>
              <a:t>spécification</a:t>
            </a:r>
          </a:p>
        </p:txBody>
      </p:sp>
      <p:sp>
        <p:nvSpPr>
          <p:cNvPr id="7" name="Espace réservé du contenu 6">
            <a:extLst>
              <a:ext uri="{FF2B5EF4-FFF2-40B4-BE49-F238E27FC236}">
                <a16:creationId xmlns:a16="http://schemas.microsoft.com/office/drawing/2014/main" id="{95862F60-7379-410F-BCBA-B3FF84E3EC0B}"/>
              </a:ext>
            </a:extLst>
          </p:cNvPr>
          <p:cNvSpPr>
            <a:spLocks noGrp="1"/>
          </p:cNvSpPr>
          <p:nvPr>
            <p:ph idx="1"/>
          </p:nvPr>
        </p:nvSpPr>
        <p:spPr/>
        <p:txBody>
          <a:bodyPr>
            <a:normAutofit fontScale="92500" lnSpcReduction="20000"/>
          </a:bodyPr>
          <a:lstStyle/>
          <a:p>
            <a:pPr marL="239395" indent="-227329" algn="just">
              <a:lnSpc>
                <a:spcPct val="100000"/>
              </a:lnSpc>
              <a:spcBef>
                <a:spcPts val="1005"/>
              </a:spcBef>
              <a:spcAft>
                <a:spcPts val="600"/>
              </a:spcAft>
              <a:buClr>
                <a:srgbClr val="C00000"/>
              </a:buClr>
              <a:buFont typeface="Courier New"/>
              <a:buChar char="o"/>
              <a:tabLst>
                <a:tab pos="240029" algn="l"/>
              </a:tabLst>
            </a:pPr>
            <a:r>
              <a:rPr lang="fr-FR" sz="2000" dirty="0">
                <a:latin typeface="Arial"/>
                <a:cs typeface="Arial"/>
              </a:rPr>
              <a:t>Extrait de la spécification des exigences</a:t>
            </a:r>
          </a:p>
          <a:p>
            <a:pPr marL="647700" lvl="1" indent="-349250" algn="just">
              <a:lnSpc>
                <a:spcPct val="100000"/>
              </a:lnSpc>
              <a:spcBef>
                <a:spcPts val="815"/>
              </a:spcBef>
              <a:spcAft>
                <a:spcPts val="600"/>
              </a:spcAft>
              <a:buClr>
                <a:srgbClr val="C00000"/>
              </a:buClr>
              <a:buChar char="•"/>
              <a:tabLst>
                <a:tab pos="647700" algn="l"/>
                <a:tab pos="648335" algn="l"/>
              </a:tabLst>
            </a:pPr>
            <a:r>
              <a:rPr lang="fr-FR" sz="1800" dirty="0">
                <a:latin typeface="Arial"/>
                <a:cs typeface="Arial"/>
              </a:rPr>
              <a:t>E1: Le système doit fournir un minimum d’intensité lumineuse de 500 candela.</a:t>
            </a:r>
          </a:p>
          <a:p>
            <a:pPr marL="647700" lvl="1" indent="-349250" algn="just">
              <a:lnSpc>
                <a:spcPct val="100000"/>
              </a:lnSpc>
              <a:spcBef>
                <a:spcPts val="765"/>
              </a:spcBef>
              <a:spcAft>
                <a:spcPts val="600"/>
              </a:spcAft>
              <a:buClr>
                <a:srgbClr val="C00000"/>
              </a:buClr>
              <a:buChar char="•"/>
              <a:tabLst>
                <a:tab pos="647700" algn="l"/>
                <a:tab pos="648335" algn="l"/>
              </a:tabLst>
            </a:pPr>
            <a:r>
              <a:rPr lang="fr-FR" sz="1800" dirty="0">
                <a:latin typeface="Arial"/>
                <a:cs typeface="Arial"/>
              </a:rPr>
              <a:t>E2: Le système doit être intégré dans un cube de 15 cm de volume.</a:t>
            </a:r>
          </a:p>
          <a:p>
            <a:pPr marL="647700" lvl="1" indent="-349250" algn="just">
              <a:lnSpc>
                <a:spcPct val="100000"/>
              </a:lnSpc>
              <a:spcBef>
                <a:spcPts val="780"/>
              </a:spcBef>
              <a:spcAft>
                <a:spcPts val="600"/>
              </a:spcAft>
              <a:buClr>
                <a:srgbClr val="C00000"/>
              </a:buClr>
              <a:buChar char="•"/>
              <a:tabLst>
                <a:tab pos="647700" algn="l"/>
                <a:tab pos="648335" algn="l"/>
              </a:tabLst>
            </a:pPr>
            <a:r>
              <a:rPr lang="fr-FR" sz="1800" dirty="0">
                <a:latin typeface="Arial"/>
                <a:cs typeface="Arial"/>
              </a:rPr>
              <a:t>E3: L’allumage et l’extinction peuvent être opérés par un humain.</a:t>
            </a:r>
          </a:p>
          <a:p>
            <a:pPr marL="647700" lvl="1" indent="-349250" algn="just">
              <a:lnSpc>
                <a:spcPct val="100000"/>
              </a:lnSpc>
              <a:spcBef>
                <a:spcPts val="780"/>
              </a:spcBef>
              <a:spcAft>
                <a:spcPts val="600"/>
              </a:spcAft>
              <a:buClr>
                <a:srgbClr val="C00000"/>
              </a:buClr>
              <a:buChar char="•"/>
              <a:tabLst>
                <a:tab pos="647700" algn="l"/>
                <a:tab pos="648335" algn="l"/>
              </a:tabLst>
            </a:pPr>
            <a:r>
              <a:rPr lang="fr-FR" sz="1800" dirty="0">
                <a:latin typeface="Arial"/>
                <a:cs typeface="Arial"/>
              </a:rPr>
              <a:t>E4: Le système doit réagir aux entrées de l’opérateur dans 0.5 secondes.</a:t>
            </a:r>
          </a:p>
          <a:p>
            <a:pPr marL="647700" marR="554355" lvl="1" indent="-349250" algn="just">
              <a:lnSpc>
                <a:spcPct val="116100"/>
              </a:lnSpc>
              <a:spcBef>
                <a:spcPts val="434"/>
              </a:spcBef>
              <a:spcAft>
                <a:spcPts val="600"/>
              </a:spcAft>
              <a:buClr>
                <a:srgbClr val="C00000"/>
              </a:buClr>
              <a:buChar char="•"/>
              <a:tabLst>
                <a:tab pos="647700" algn="l"/>
                <a:tab pos="648335" algn="l"/>
              </a:tabLst>
            </a:pPr>
            <a:r>
              <a:rPr lang="fr-FR" sz="1800" dirty="0">
                <a:latin typeface="Arial"/>
                <a:cs typeface="Arial"/>
              </a:rPr>
              <a:t>E5: Le système doit avoir une batterie d'énergie intégrée qui devrait être  capable de maintenir l'illumination continue pendant au moins 4 heures</a:t>
            </a:r>
          </a:p>
          <a:p>
            <a:pPr marL="647700" lvl="1" indent="-349250" algn="just">
              <a:lnSpc>
                <a:spcPct val="100000"/>
              </a:lnSpc>
              <a:spcBef>
                <a:spcPts val="765"/>
              </a:spcBef>
              <a:spcAft>
                <a:spcPts val="600"/>
              </a:spcAft>
              <a:buClr>
                <a:srgbClr val="C00000"/>
              </a:buClr>
              <a:buChar char="•"/>
              <a:tabLst>
                <a:tab pos="647700" algn="l"/>
                <a:tab pos="648335" algn="l"/>
              </a:tabLst>
            </a:pPr>
            <a:r>
              <a:rPr lang="fr-FR" sz="1800" dirty="0" err="1">
                <a:latin typeface="Arial"/>
                <a:cs typeface="Arial"/>
              </a:rPr>
              <a:t>etc</a:t>
            </a:r>
            <a:r>
              <a:rPr lang="fr-FR" sz="1800" dirty="0">
                <a:latin typeface="Arial"/>
                <a:cs typeface="Arial"/>
              </a:rPr>
              <a:t> .</a:t>
            </a:r>
            <a:endParaRPr lang="fr-FR" sz="2500" dirty="0">
              <a:latin typeface="Arial"/>
              <a:cs typeface="Arial"/>
            </a:endParaRPr>
          </a:p>
          <a:p>
            <a:pPr marL="239395" marR="422909" indent="-227329" algn="just">
              <a:lnSpc>
                <a:spcPct val="136000"/>
              </a:lnSpc>
              <a:spcAft>
                <a:spcPts val="600"/>
              </a:spcAft>
              <a:buClr>
                <a:srgbClr val="C00000"/>
              </a:buClr>
              <a:buFont typeface="Courier New"/>
              <a:buChar char="o"/>
              <a:tabLst>
                <a:tab pos="240029" algn="l"/>
              </a:tabLst>
            </a:pPr>
            <a:r>
              <a:rPr lang="fr-FR" sz="2000" dirty="0">
                <a:latin typeface="Arial"/>
                <a:cs typeface="Arial"/>
              </a:rPr>
              <a:t>Il existe plusieurs conceptions alternatives qui pourraient satisfaire ces  exigences.</a:t>
            </a:r>
          </a:p>
          <a:p>
            <a:pPr marL="0" indent="0">
              <a:buNone/>
            </a:pPr>
            <a:endParaRPr lang="fr-FR"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Aspects</a:t>
            </a:r>
            <a:r>
              <a:rPr spc="-105" dirty="0"/>
              <a:t> </a:t>
            </a:r>
            <a:r>
              <a:rPr spc="-5" dirty="0"/>
              <a:t>linguistiques</a:t>
            </a:r>
          </a:p>
        </p:txBody>
      </p:sp>
      <p:sp>
        <p:nvSpPr>
          <p:cNvPr id="7" name="Espace réservé du contenu 6">
            <a:extLst>
              <a:ext uri="{FF2B5EF4-FFF2-40B4-BE49-F238E27FC236}">
                <a16:creationId xmlns:a16="http://schemas.microsoft.com/office/drawing/2014/main" id="{7D7E34E4-2548-4856-943E-5D4C4F1D110E}"/>
              </a:ext>
            </a:extLst>
          </p:cNvPr>
          <p:cNvSpPr>
            <a:spLocks noGrp="1"/>
          </p:cNvSpPr>
          <p:nvPr>
            <p:ph idx="1"/>
          </p:nvPr>
        </p:nvSpPr>
        <p:spPr/>
        <p:txBody>
          <a:bodyPr>
            <a:normAutofit fontScale="70000" lnSpcReduction="20000"/>
          </a:bodyPr>
          <a:lstStyle/>
          <a:p>
            <a:pPr marL="355600" indent="-342900" algn="just">
              <a:lnSpc>
                <a:spcPct val="100000"/>
              </a:lnSpc>
              <a:spcBef>
                <a:spcPts val="100"/>
              </a:spcBef>
              <a:spcAft>
                <a:spcPts val="600"/>
              </a:spcAft>
              <a:buClr>
                <a:srgbClr val="C00000"/>
              </a:buClr>
              <a:buFont typeface="Courier New"/>
              <a:buChar char="o"/>
              <a:tabLst>
                <a:tab pos="355600" algn="l"/>
              </a:tabLst>
            </a:pPr>
            <a:r>
              <a:rPr lang="fr-FR" sz="2400" dirty="0">
                <a:latin typeface="Arial"/>
                <a:cs typeface="Arial"/>
              </a:rPr>
              <a:t>Le texte doit être exempt de toute faute d’orthographe.</a:t>
            </a:r>
          </a:p>
          <a:p>
            <a:pPr marL="354965" marR="330835" indent="-342900" algn="just">
              <a:lnSpc>
                <a:spcPct val="150000"/>
              </a:lnSpc>
              <a:spcBef>
                <a:spcPts val="480"/>
              </a:spcBef>
              <a:spcAft>
                <a:spcPts val="600"/>
              </a:spcAft>
              <a:buClr>
                <a:srgbClr val="C00000"/>
              </a:buClr>
              <a:buFont typeface="Courier New"/>
              <a:buChar char="o"/>
              <a:tabLst>
                <a:tab pos="355600" algn="l"/>
              </a:tabLst>
            </a:pPr>
            <a:r>
              <a:rPr lang="fr-FR" sz="2400" dirty="0">
                <a:latin typeface="Arial"/>
                <a:cs typeface="Arial"/>
              </a:rPr>
              <a:t>Les chiffres s’écrivent toujours sous forme numérale, jamais en toutes  lettres.</a:t>
            </a:r>
          </a:p>
          <a:p>
            <a:pPr marL="354965" marR="356870" indent="-342900" algn="just">
              <a:lnSpc>
                <a:spcPct val="150000"/>
              </a:lnSpc>
              <a:spcBef>
                <a:spcPts val="480"/>
              </a:spcBef>
              <a:spcAft>
                <a:spcPts val="600"/>
              </a:spcAft>
              <a:buClr>
                <a:srgbClr val="C00000"/>
              </a:buClr>
              <a:buFont typeface="Courier New"/>
              <a:buChar char="o"/>
              <a:tabLst>
                <a:tab pos="410209" algn="l"/>
                <a:tab pos="410845" algn="l"/>
              </a:tabLst>
            </a:pPr>
            <a:r>
              <a:rPr lang="fr-FR" dirty="0"/>
              <a:t>	</a:t>
            </a:r>
            <a:r>
              <a:rPr lang="fr-FR" sz="2400" dirty="0">
                <a:latin typeface="Arial"/>
                <a:cs typeface="Arial"/>
              </a:rPr>
              <a:t>les formes verbales doivent être au présent de l’indicatif. L’emploi du  futur et du futur antérieur est proscrit.</a:t>
            </a:r>
          </a:p>
          <a:p>
            <a:pPr marL="355600" indent="-342900" algn="just">
              <a:lnSpc>
                <a:spcPct val="100000"/>
              </a:lnSpc>
              <a:spcBef>
                <a:spcPts val="1680"/>
              </a:spcBef>
              <a:spcAft>
                <a:spcPts val="600"/>
              </a:spcAft>
              <a:buClr>
                <a:srgbClr val="C00000"/>
              </a:buClr>
              <a:buFont typeface="Courier New"/>
              <a:buChar char="o"/>
              <a:tabLst>
                <a:tab pos="355600" algn="l"/>
              </a:tabLst>
            </a:pPr>
            <a:r>
              <a:rPr lang="fr-FR" sz="2400" dirty="0">
                <a:latin typeface="Arial"/>
                <a:cs typeface="Arial"/>
              </a:rPr>
              <a:t>Contre exemple: Au début de l’année, le département</a:t>
            </a:r>
            <a:r>
              <a:rPr lang="fr-FR" sz="2400" dirty="0">
                <a:solidFill>
                  <a:srgbClr val="990000"/>
                </a:solidFill>
                <a:latin typeface="Arial"/>
                <a:cs typeface="Arial"/>
              </a:rPr>
              <a:t> </a:t>
            </a:r>
            <a:r>
              <a:rPr lang="fr-FR" sz="2400" u="heavy" dirty="0">
                <a:solidFill>
                  <a:srgbClr val="990000"/>
                </a:solidFill>
                <a:uFill>
                  <a:solidFill>
                    <a:srgbClr val="980000"/>
                  </a:solidFill>
                </a:uFill>
                <a:latin typeface="Arial"/>
                <a:cs typeface="Arial"/>
              </a:rPr>
              <a:t>convoquera</a:t>
            </a:r>
            <a:r>
              <a:rPr lang="fr-FR" sz="2400" dirty="0">
                <a:solidFill>
                  <a:srgbClr val="990000"/>
                </a:solidFill>
                <a:latin typeface="Arial"/>
                <a:cs typeface="Arial"/>
              </a:rPr>
              <a:t> </a:t>
            </a:r>
            <a:r>
              <a:rPr lang="fr-FR" sz="2400" dirty="0">
                <a:latin typeface="Arial"/>
                <a:cs typeface="Arial"/>
              </a:rPr>
              <a:t>...</a:t>
            </a:r>
          </a:p>
          <a:p>
            <a:pPr marL="354965" marR="5080" indent="-342900" algn="just">
              <a:lnSpc>
                <a:spcPct val="150000"/>
              </a:lnSpc>
              <a:spcBef>
                <a:spcPts val="480"/>
              </a:spcBef>
              <a:spcAft>
                <a:spcPts val="600"/>
              </a:spcAft>
              <a:buClr>
                <a:srgbClr val="C00000"/>
              </a:buClr>
              <a:buFont typeface="Courier New"/>
              <a:buChar char="o"/>
              <a:tabLst>
                <a:tab pos="355600" algn="l"/>
              </a:tabLst>
            </a:pPr>
            <a:r>
              <a:rPr lang="fr-FR" sz="2400" dirty="0">
                <a:latin typeface="Arial"/>
                <a:cs typeface="Arial"/>
              </a:rPr>
              <a:t>Exemple : Au début de l’année, le département convoque les professeurs  qui n’ont participé qu’à moins de trois projets l’année précédente.</a:t>
            </a:r>
          </a:p>
          <a:p>
            <a:pPr marL="354965" marR="17780" indent="-342900" algn="just">
              <a:lnSpc>
                <a:spcPct val="150000"/>
              </a:lnSpc>
              <a:spcBef>
                <a:spcPts val="480"/>
              </a:spcBef>
              <a:spcAft>
                <a:spcPts val="600"/>
              </a:spcAft>
              <a:buClr>
                <a:srgbClr val="C00000"/>
              </a:buClr>
              <a:buFont typeface="Courier New"/>
              <a:buChar char="o"/>
              <a:tabLst>
                <a:tab pos="355600" algn="l"/>
              </a:tabLst>
            </a:pPr>
            <a:r>
              <a:rPr lang="fr-FR" sz="2400" dirty="0">
                <a:latin typeface="Arial"/>
                <a:cs typeface="Arial"/>
              </a:rPr>
              <a:t>Le choix des mots à partir du jargon du client. Les mots techniques sont à  éviter.</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Spécification: Erreurs</a:t>
            </a:r>
            <a:r>
              <a:rPr spc="-85" dirty="0"/>
              <a:t> </a:t>
            </a:r>
            <a:r>
              <a:rPr spc="-5" dirty="0"/>
              <a:t>fréquentes</a:t>
            </a:r>
          </a:p>
        </p:txBody>
      </p:sp>
      <p:sp>
        <p:nvSpPr>
          <p:cNvPr id="67" name="object 67"/>
          <p:cNvSpPr txBox="1">
            <a:spLocks noGrp="1"/>
          </p:cNvSpPr>
          <p:nvPr>
            <p:ph sz="half" idx="1"/>
          </p:nvPr>
        </p:nvSpPr>
        <p:spPr>
          <a:xfrm>
            <a:off x="1203007" y="2518834"/>
            <a:ext cx="3901080" cy="4823756"/>
          </a:xfrm>
          <a:prstGeom prst="rect">
            <a:avLst/>
          </a:prstGeom>
        </p:spPr>
        <p:txBody>
          <a:bodyPr vert="horz" wrap="square" lIns="0" tIns="40005" rIns="0" bIns="0" rtlCol="0">
            <a:spAutoFit/>
          </a:bodyPr>
          <a:lstStyle/>
          <a:p>
            <a:pPr marL="355600" indent="-342900" algn="just">
              <a:lnSpc>
                <a:spcPct val="100000"/>
              </a:lnSpc>
              <a:spcBef>
                <a:spcPts val="315"/>
              </a:spcBef>
              <a:spcAft>
                <a:spcPts val="600"/>
              </a:spcAft>
              <a:buClr>
                <a:srgbClr val="C00000"/>
              </a:buClr>
              <a:buFont typeface="Courier New"/>
              <a:buChar char="o"/>
              <a:tabLst>
                <a:tab pos="355600" algn="l"/>
              </a:tabLst>
            </a:pPr>
            <a:r>
              <a:rPr sz="1600" dirty="0"/>
              <a:t>Bruit</a:t>
            </a:r>
          </a:p>
          <a:p>
            <a:pPr marL="536575" marR="5080" lvl="1" indent="-180340" algn="just">
              <a:lnSpc>
                <a:spcPts val="1939"/>
              </a:lnSpc>
              <a:spcBef>
                <a:spcPts val="464"/>
              </a:spcBef>
              <a:spcAft>
                <a:spcPts val="600"/>
              </a:spcAft>
              <a:buClr>
                <a:srgbClr val="C00000"/>
              </a:buClr>
              <a:buChar char="•"/>
              <a:tabLst>
                <a:tab pos="537210" algn="l"/>
              </a:tabLst>
            </a:pPr>
            <a:r>
              <a:rPr sz="1600" dirty="0">
                <a:latin typeface="Arial"/>
                <a:cs typeface="Arial"/>
              </a:rPr>
              <a:t>La présence de texte qui n’apporte  aucune information pertinente.</a:t>
            </a:r>
          </a:p>
          <a:p>
            <a:pPr marL="355600" indent="-342900" algn="just">
              <a:lnSpc>
                <a:spcPct val="100000"/>
              </a:lnSpc>
              <a:spcBef>
                <a:spcPts val="190"/>
              </a:spcBef>
              <a:spcAft>
                <a:spcPts val="600"/>
              </a:spcAft>
              <a:buClr>
                <a:srgbClr val="C00000"/>
              </a:buClr>
              <a:buFont typeface="Courier New"/>
              <a:buChar char="o"/>
              <a:tabLst>
                <a:tab pos="355600" algn="l"/>
              </a:tabLst>
            </a:pPr>
            <a:r>
              <a:rPr sz="1600" dirty="0"/>
              <a:t>Silence</a:t>
            </a:r>
          </a:p>
          <a:p>
            <a:pPr marL="536575" marR="419100" lvl="1" indent="-180340" algn="just">
              <a:lnSpc>
                <a:spcPts val="1939"/>
              </a:lnSpc>
              <a:spcBef>
                <a:spcPts val="465"/>
              </a:spcBef>
              <a:spcAft>
                <a:spcPts val="600"/>
              </a:spcAft>
              <a:buClr>
                <a:srgbClr val="C00000"/>
              </a:buClr>
              <a:buChar char="•"/>
              <a:tabLst>
                <a:tab pos="537210" algn="l"/>
              </a:tabLst>
            </a:pPr>
            <a:r>
              <a:rPr sz="1600" dirty="0">
                <a:latin typeface="Arial"/>
                <a:cs typeface="Arial"/>
              </a:rPr>
              <a:t>Une fonction qui n’est pas  discutée par aucun document.</a:t>
            </a:r>
          </a:p>
          <a:p>
            <a:pPr marL="355600" indent="-342900" algn="just">
              <a:lnSpc>
                <a:spcPct val="100000"/>
              </a:lnSpc>
              <a:spcBef>
                <a:spcPts val="190"/>
              </a:spcBef>
              <a:spcAft>
                <a:spcPts val="600"/>
              </a:spcAft>
              <a:buClr>
                <a:srgbClr val="C00000"/>
              </a:buClr>
              <a:buFont typeface="Courier New"/>
              <a:buChar char="o"/>
              <a:tabLst>
                <a:tab pos="355600" algn="l"/>
              </a:tabLst>
            </a:pPr>
            <a:r>
              <a:rPr sz="1600" dirty="0"/>
              <a:t>Sur-spécification</a:t>
            </a:r>
          </a:p>
          <a:p>
            <a:pPr marL="536575" marR="584200" lvl="1" indent="-180340" algn="just">
              <a:lnSpc>
                <a:spcPts val="1939"/>
              </a:lnSpc>
              <a:spcBef>
                <a:spcPts val="465"/>
              </a:spcBef>
              <a:spcAft>
                <a:spcPts val="600"/>
              </a:spcAft>
              <a:buClr>
                <a:srgbClr val="C00000"/>
              </a:buClr>
              <a:buChar char="•"/>
              <a:tabLst>
                <a:tab pos="537210" algn="l"/>
              </a:tabLst>
            </a:pPr>
            <a:r>
              <a:rPr sz="1600" dirty="0">
                <a:latin typeface="Arial"/>
                <a:cs typeface="Arial"/>
              </a:rPr>
              <a:t>Texte qui décrit une solution  plutôt que le problème.</a:t>
            </a:r>
          </a:p>
          <a:p>
            <a:pPr marL="355600" indent="-342900" algn="just">
              <a:lnSpc>
                <a:spcPct val="100000"/>
              </a:lnSpc>
              <a:spcBef>
                <a:spcPts val="190"/>
              </a:spcBef>
              <a:spcAft>
                <a:spcPts val="600"/>
              </a:spcAft>
              <a:buClr>
                <a:srgbClr val="C00000"/>
              </a:buClr>
              <a:buFont typeface="Courier New"/>
              <a:buChar char="o"/>
              <a:tabLst>
                <a:tab pos="355600" algn="l"/>
              </a:tabLst>
            </a:pPr>
            <a:r>
              <a:rPr sz="1600" dirty="0"/>
              <a:t>Contradiction</a:t>
            </a:r>
          </a:p>
          <a:p>
            <a:pPr marL="536575" marR="270510" lvl="1" indent="-180340" algn="just">
              <a:lnSpc>
                <a:spcPts val="1939"/>
              </a:lnSpc>
              <a:spcBef>
                <a:spcPts val="465"/>
              </a:spcBef>
              <a:spcAft>
                <a:spcPts val="600"/>
              </a:spcAft>
              <a:buClr>
                <a:srgbClr val="C00000"/>
              </a:buClr>
              <a:buChar char="•"/>
              <a:tabLst>
                <a:tab pos="537210" algn="l"/>
              </a:tabLst>
            </a:pPr>
            <a:r>
              <a:rPr sz="1600" dirty="0">
                <a:latin typeface="Arial"/>
                <a:cs typeface="Arial"/>
              </a:rPr>
              <a:t>Texte qui décrit une fonction de  plusieurs façons incompatibles.</a:t>
            </a:r>
          </a:p>
          <a:p>
            <a:pPr marL="355600" indent="-342900" algn="just">
              <a:lnSpc>
                <a:spcPct val="100000"/>
              </a:lnSpc>
              <a:spcBef>
                <a:spcPts val="195"/>
              </a:spcBef>
              <a:spcAft>
                <a:spcPts val="600"/>
              </a:spcAft>
              <a:buClr>
                <a:srgbClr val="C00000"/>
              </a:buClr>
              <a:buFont typeface="Courier New"/>
              <a:buChar char="o"/>
              <a:tabLst>
                <a:tab pos="355600" algn="l"/>
              </a:tabLst>
            </a:pPr>
            <a:r>
              <a:rPr sz="1600" dirty="0"/>
              <a:t>Ambiguïté</a:t>
            </a:r>
          </a:p>
          <a:p>
            <a:pPr marL="536575" marR="6985" lvl="1" indent="-180340" algn="just">
              <a:lnSpc>
                <a:spcPts val="1939"/>
              </a:lnSpc>
              <a:spcBef>
                <a:spcPts val="459"/>
              </a:spcBef>
              <a:spcAft>
                <a:spcPts val="600"/>
              </a:spcAft>
              <a:buClr>
                <a:srgbClr val="C00000"/>
              </a:buClr>
              <a:buChar char="•"/>
              <a:tabLst>
                <a:tab pos="537210" algn="l"/>
              </a:tabLst>
            </a:pPr>
            <a:r>
              <a:rPr sz="1600" dirty="0">
                <a:latin typeface="Arial"/>
                <a:cs typeface="Arial"/>
              </a:rPr>
              <a:t>Texte qui peut être interprété d’au  moins deux façons.</a:t>
            </a:r>
          </a:p>
        </p:txBody>
      </p:sp>
      <p:sp>
        <p:nvSpPr>
          <p:cNvPr id="74" name="Espace réservé du contenu 73">
            <a:extLst>
              <a:ext uri="{FF2B5EF4-FFF2-40B4-BE49-F238E27FC236}">
                <a16:creationId xmlns:a16="http://schemas.microsoft.com/office/drawing/2014/main" id="{3F760D16-5277-4AFD-AF3F-B4EABCAB4726}"/>
              </a:ext>
            </a:extLst>
          </p:cNvPr>
          <p:cNvSpPr>
            <a:spLocks noGrp="1"/>
          </p:cNvSpPr>
          <p:nvPr>
            <p:ph sz="half" idx="2"/>
          </p:nvPr>
        </p:nvSpPr>
        <p:spPr>
          <a:xfrm>
            <a:off x="5723322" y="2518835"/>
            <a:ext cx="3901080" cy="3926416"/>
          </a:xfrm>
        </p:spPr>
        <p:txBody>
          <a:bodyPr>
            <a:normAutofit fontScale="25000" lnSpcReduction="20000"/>
          </a:bodyPr>
          <a:lstStyle/>
          <a:p>
            <a:pPr marL="304800" indent="-292735">
              <a:lnSpc>
                <a:spcPct val="100000"/>
              </a:lnSpc>
              <a:spcBef>
                <a:spcPts val="315"/>
              </a:spcBef>
              <a:spcAft>
                <a:spcPts val="600"/>
              </a:spcAft>
              <a:buClr>
                <a:srgbClr val="C00000"/>
              </a:buClr>
              <a:buFont typeface="Courier New"/>
              <a:buChar char="o"/>
              <a:tabLst>
                <a:tab pos="305435" algn="l"/>
              </a:tabLst>
            </a:pPr>
            <a:r>
              <a:rPr lang="fr-FR" sz="6400" dirty="0">
                <a:latin typeface="Arial" panose="020B0604020202020204" pitchFamily="34" charset="0"/>
                <a:cs typeface="Arial" panose="020B0604020202020204" pitchFamily="34" charset="0"/>
              </a:rPr>
              <a:t>Souhait</a:t>
            </a:r>
          </a:p>
          <a:p>
            <a:pPr marL="527685" marR="5080" lvl="1" indent="-180340">
              <a:lnSpc>
                <a:spcPts val="1939"/>
              </a:lnSpc>
              <a:spcBef>
                <a:spcPts val="464"/>
              </a:spcBef>
              <a:spcAft>
                <a:spcPts val="600"/>
              </a:spcAft>
              <a:buClr>
                <a:srgbClr val="C00000"/>
              </a:buClr>
              <a:buChar char="•"/>
              <a:tabLst>
                <a:tab pos="528320" algn="l"/>
              </a:tabLst>
            </a:pPr>
            <a:r>
              <a:rPr lang="fr-FR" sz="6400" dirty="0">
                <a:latin typeface="Arial" panose="020B0604020202020204" pitchFamily="34" charset="0"/>
                <a:cs typeface="Arial" panose="020B0604020202020204" pitchFamily="34" charset="0"/>
              </a:rPr>
              <a:t>Texte qui définit une fonction qui ne peut  pas être vérifiable.</a:t>
            </a:r>
          </a:p>
          <a:p>
            <a:pPr marL="356870" indent="-344805">
              <a:lnSpc>
                <a:spcPct val="100000"/>
              </a:lnSpc>
              <a:spcBef>
                <a:spcPts val="190"/>
              </a:spcBef>
              <a:spcAft>
                <a:spcPts val="600"/>
              </a:spcAft>
              <a:buClr>
                <a:srgbClr val="C00000"/>
              </a:buClr>
              <a:buFont typeface="Courier New"/>
              <a:buChar char="o"/>
              <a:tabLst>
                <a:tab pos="356870" algn="l"/>
                <a:tab pos="357505" algn="l"/>
              </a:tabLst>
            </a:pPr>
            <a:r>
              <a:rPr lang="fr-FR" sz="6400" dirty="0">
                <a:latin typeface="Arial" panose="020B0604020202020204" pitchFamily="34" charset="0"/>
                <a:cs typeface="Arial" panose="020B0604020202020204" pitchFamily="34" charset="0"/>
              </a:rPr>
              <a:t>Casse-tête</a:t>
            </a:r>
          </a:p>
          <a:p>
            <a:pPr marL="527685" marR="368300" lvl="1" indent="-180340">
              <a:lnSpc>
                <a:spcPts val="1939"/>
              </a:lnSpc>
              <a:spcBef>
                <a:spcPts val="465"/>
              </a:spcBef>
              <a:spcAft>
                <a:spcPts val="600"/>
              </a:spcAft>
              <a:buClr>
                <a:srgbClr val="C00000"/>
              </a:buClr>
              <a:buChar char="•"/>
              <a:tabLst>
                <a:tab pos="528320" algn="l"/>
              </a:tabLst>
            </a:pPr>
            <a:r>
              <a:rPr lang="fr-FR" sz="6400" dirty="0">
                <a:latin typeface="Arial" panose="020B0604020202020204" pitchFamily="34" charset="0"/>
                <a:cs typeface="Arial" panose="020B0604020202020204" pitchFamily="34" charset="0"/>
              </a:rPr>
              <a:t>Répartition d’exigences au sein de  plusieurs documents, avec références  croisées.</a:t>
            </a:r>
          </a:p>
          <a:p>
            <a:pPr marL="410209" indent="-398145">
              <a:lnSpc>
                <a:spcPct val="100000"/>
              </a:lnSpc>
              <a:spcBef>
                <a:spcPts val="195"/>
              </a:spcBef>
              <a:spcAft>
                <a:spcPts val="600"/>
              </a:spcAft>
              <a:buClr>
                <a:srgbClr val="C00000"/>
              </a:buClr>
              <a:buFont typeface="Courier New"/>
              <a:buChar char="o"/>
              <a:tabLst>
                <a:tab pos="410209" algn="l"/>
                <a:tab pos="410845" algn="l"/>
              </a:tabLst>
            </a:pPr>
            <a:r>
              <a:rPr lang="fr-FR" sz="6400" dirty="0">
                <a:latin typeface="Arial" panose="020B0604020202020204" pitchFamily="34" charset="0"/>
                <a:cs typeface="Arial" panose="020B0604020202020204" pitchFamily="34" charset="0"/>
              </a:rPr>
              <a:t>Terminologie incohérente</a:t>
            </a:r>
          </a:p>
          <a:p>
            <a:pPr marL="527685" lvl="1" indent="-180975">
              <a:lnSpc>
                <a:spcPct val="100000"/>
              </a:lnSpc>
              <a:spcBef>
                <a:spcPts val="215"/>
              </a:spcBef>
              <a:spcAft>
                <a:spcPts val="600"/>
              </a:spcAft>
              <a:buClr>
                <a:srgbClr val="C00000"/>
              </a:buClr>
              <a:buChar char="•"/>
              <a:tabLst>
                <a:tab pos="528320" algn="l"/>
              </a:tabLst>
            </a:pPr>
            <a:r>
              <a:rPr lang="fr-FR" sz="6400" dirty="0">
                <a:latin typeface="Arial" panose="020B0604020202020204" pitchFamily="34" charset="0"/>
                <a:cs typeface="Arial" panose="020B0604020202020204" pitchFamily="34" charset="0"/>
              </a:rPr>
              <a:t>Inventer et puis changer la terminologie.</a:t>
            </a:r>
          </a:p>
          <a:p>
            <a:pPr marL="410209" indent="-398145">
              <a:lnSpc>
                <a:spcPct val="100000"/>
              </a:lnSpc>
              <a:spcBef>
                <a:spcPts val="215"/>
              </a:spcBef>
              <a:spcAft>
                <a:spcPts val="600"/>
              </a:spcAft>
              <a:buClr>
                <a:srgbClr val="C00000"/>
              </a:buClr>
              <a:buFont typeface="Courier New"/>
              <a:buChar char="o"/>
              <a:tabLst>
                <a:tab pos="410209" algn="l"/>
                <a:tab pos="410845" algn="l"/>
              </a:tabLst>
            </a:pPr>
            <a:r>
              <a:rPr lang="fr-FR" sz="6400" dirty="0">
                <a:latin typeface="Arial" panose="020B0604020202020204" pitchFamily="34" charset="0"/>
                <a:cs typeface="Arial" panose="020B0604020202020204" pitchFamily="34" charset="0"/>
              </a:rPr>
              <a:t>Rendre la vie des développeurs difficile</a:t>
            </a:r>
          </a:p>
          <a:p>
            <a:pPr marL="527685" marR="80645" lvl="1" indent="-180340">
              <a:lnSpc>
                <a:spcPts val="1939"/>
              </a:lnSpc>
              <a:spcBef>
                <a:spcPts val="465"/>
              </a:spcBef>
              <a:spcAft>
                <a:spcPts val="600"/>
              </a:spcAft>
              <a:buClr>
                <a:srgbClr val="C00000"/>
              </a:buClr>
              <a:buChar char="•"/>
              <a:tabLst>
                <a:tab pos="528320" algn="l"/>
              </a:tabLst>
            </a:pPr>
            <a:r>
              <a:rPr lang="fr-FR" sz="6400" dirty="0">
                <a:latin typeface="Arial" panose="020B0604020202020204" pitchFamily="34" charset="0"/>
                <a:cs typeface="Arial" panose="020B0604020202020204" pitchFamily="34" charset="0"/>
              </a:rPr>
              <a:t>Demander au lecteur beaucoup d’efforts  pour déchiffrer ce qui est demandé.</a:t>
            </a:r>
          </a:p>
          <a:p>
            <a:pPr marL="515620" indent="-502920">
              <a:lnSpc>
                <a:spcPct val="100000"/>
              </a:lnSpc>
              <a:spcBef>
                <a:spcPts val="195"/>
              </a:spcBef>
              <a:spcAft>
                <a:spcPts val="600"/>
              </a:spcAft>
              <a:buClr>
                <a:srgbClr val="C00000"/>
              </a:buClr>
              <a:buFont typeface="Courier New"/>
              <a:buChar char="o"/>
              <a:tabLst>
                <a:tab pos="514984" algn="l"/>
                <a:tab pos="515620" algn="l"/>
              </a:tabLst>
            </a:pPr>
            <a:r>
              <a:rPr lang="fr-FR" sz="6400" dirty="0">
                <a:latin typeface="Arial" panose="020B0604020202020204" pitchFamily="34" charset="0"/>
                <a:cs typeface="Arial" panose="020B0604020202020204" pitchFamily="34" charset="0"/>
              </a:rPr>
              <a:t>Écrire pour des lecteurs hostiles</a:t>
            </a:r>
          </a:p>
          <a:p>
            <a:pPr marL="527685" lvl="1" indent="-180975">
              <a:lnSpc>
                <a:spcPct val="100000"/>
              </a:lnSpc>
              <a:spcBef>
                <a:spcPts val="215"/>
              </a:spcBef>
              <a:spcAft>
                <a:spcPts val="600"/>
              </a:spcAft>
              <a:buClr>
                <a:srgbClr val="C00000"/>
              </a:buClr>
              <a:buChar char="•"/>
              <a:tabLst>
                <a:tab pos="528320" algn="l"/>
              </a:tabLst>
            </a:pPr>
            <a:r>
              <a:rPr lang="fr-FR" sz="6400" dirty="0">
                <a:latin typeface="Arial" panose="020B0604020202020204" pitchFamily="34" charset="0"/>
                <a:cs typeface="Arial" panose="020B0604020202020204" pitchFamily="34" charset="0"/>
              </a:rPr>
              <a:t>Il y en a moins que des lecteurs amis!</a:t>
            </a:r>
          </a:p>
          <a:p>
            <a:pPr marL="0" indent="0">
              <a:buNone/>
            </a:pPr>
            <a:endParaRPr lang="fr-FR" dirty="0"/>
          </a:p>
        </p:txBody>
      </p:sp>
      <p:sp>
        <p:nvSpPr>
          <p:cNvPr id="70" name="object 70"/>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Catégorisation</a:t>
            </a:r>
          </a:p>
        </p:txBody>
      </p:sp>
      <p:sp>
        <p:nvSpPr>
          <p:cNvPr id="9" name="Espace réservé du contenu 8">
            <a:extLst>
              <a:ext uri="{FF2B5EF4-FFF2-40B4-BE49-F238E27FC236}">
                <a16:creationId xmlns:a16="http://schemas.microsoft.com/office/drawing/2014/main" id="{350D78BF-9108-40A4-8331-4D8CDD632A4D}"/>
              </a:ext>
            </a:extLst>
          </p:cNvPr>
          <p:cNvSpPr>
            <a:spLocks noGrp="1"/>
          </p:cNvSpPr>
          <p:nvPr>
            <p:ph idx="1"/>
          </p:nvPr>
        </p:nvSpPr>
        <p:spPr>
          <a:xfrm>
            <a:off x="1203007" y="1720850"/>
            <a:ext cx="8421053" cy="5638800"/>
          </a:xfrm>
        </p:spPr>
        <p:txBody>
          <a:bodyPr>
            <a:normAutofit fontScale="92500"/>
          </a:bodyPr>
          <a:lstStyle/>
          <a:p>
            <a:pPr marL="355600" indent="-342900">
              <a:lnSpc>
                <a:spcPct val="100000"/>
              </a:lnSpc>
              <a:spcBef>
                <a:spcPts val="484"/>
              </a:spcBef>
              <a:spcAft>
                <a:spcPts val="600"/>
              </a:spcAft>
              <a:buClr>
                <a:srgbClr val="C00000"/>
              </a:buClr>
              <a:buFont typeface="Courier New"/>
              <a:buChar char="o"/>
              <a:tabLst>
                <a:tab pos="354965" algn="l"/>
                <a:tab pos="355600" algn="l"/>
              </a:tabLst>
            </a:pPr>
            <a:r>
              <a:rPr lang="fr-FR" sz="1600" dirty="0">
                <a:latin typeface="Arial"/>
                <a:cs typeface="Arial"/>
              </a:rPr>
              <a:t>Pour permettre l’analyse des exigences:</a:t>
            </a:r>
          </a:p>
          <a:p>
            <a:pPr marL="756285" lvl="1" indent="-287655">
              <a:lnSpc>
                <a:spcPct val="100000"/>
              </a:lnSpc>
              <a:spcBef>
                <a:spcPts val="380"/>
              </a:spcBef>
              <a:spcAft>
                <a:spcPts val="600"/>
              </a:spcAft>
              <a:buClr>
                <a:srgbClr val="C00000"/>
              </a:buClr>
              <a:buChar char="•"/>
              <a:tabLst>
                <a:tab pos="756285" algn="l"/>
                <a:tab pos="756920" algn="l"/>
              </a:tabLst>
            </a:pPr>
            <a:r>
              <a:rPr lang="fr-FR" sz="1600" dirty="0">
                <a:latin typeface="Arial"/>
                <a:cs typeface="Arial"/>
              </a:rPr>
              <a:t>a) Identification. Chaque exigence doit être identifiée de façon unique;</a:t>
            </a:r>
          </a:p>
          <a:p>
            <a:pPr marL="756285" marR="226060" lvl="1" indent="-287020">
              <a:lnSpc>
                <a:spcPct val="100000"/>
              </a:lnSpc>
              <a:spcBef>
                <a:spcPts val="385"/>
              </a:spcBef>
              <a:spcAft>
                <a:spcPts val="600"/>
              </a:spcAft>
              <a:buClr>
                <a:srgbClr val="C00000"/>
              </a:buClr>
              <a:buChar char="•"/>
              <a:tabLst>
                <a:tab pos="756285" algn="l"/>
                <a:tab pos="756920" algn="l"/>
              </a:tabLst>
            </a:pPr>
            <a:r>
              <a:rPr lang="fr-FR" sz="1600" dirty="0">
                <a:latin typeface="Arial"/>
                <a:cs typeface="Arial"/>
              </a:rPr>
              <a:t>b) Priorité. On peut utiliser une échelle numérique (ex. : de 1 à 10) ou une gradation  simple, comme Haute, Moyenne, Basse, Aucune;</a:t>
            </a:r>
          </a:p>
          <a:p>
            <a:pPr marL="756285" marR="67945" lvl="1" indent="-287020">
              <a:lnSpc>
                <a:spcPct val="100000"/>
              </a:lnSpc>
              <a:spcBef>
                <a:spcPts val="385"/>
              </a:spcBef>
              <a:spcAft>
                <a:spcPts val="600"/>
              </a:spcAft>
              <a:buClr>
                <a:srgbClr val="C00000"/>
              </a:buClr>
              <a:buChar char="•"/>
              <a:tabLst>
                <a:tab pos="756285" algn="l"/>
                <a:tab pos="756920" algn="l"/>
              </a:tabLst>
            </a:pPr>
            <a:r>
              <a:rPr lang="fr-FR" sz="1600" dirty="0">
                <a:latin typeface="Arial"/>
                <a:cs typeface="Arial"/>
              </a:rPr>
              <a:t>c) Criticité. L'analyste, en collaboration avec le client, doit définir la criticité de chaque  exigence (1 = essentielle; 2 = importante; 3 = désirable, mais non critique);</a:t>
            </a:r>
          </a:p>
          <a:p>
            <a:pPr marL="756285" marR="5080" lvl="1" indent="-287020">
              <a:lnSpc>
                <a:spcPct val="100000"/>
              </a:lnSpc>
              <a:spcBef>
                <a:spcPts val="385"/>
              </a:spcBef>
              <a:spcAft>
                <a:spcPts val="600"/>
              </a:spcAft>
              <a:buClr>
                <a:srgbClr val="C00000"/>
              </a:buClr>
              <a:buChar char="•"/>
              <a:tabLst>
                <a:tab pos="756285" algn="l"/>
                <a:tab pos="756920" algn="l"/>
              </a:tabLst>
            </a:pPr>
            <a:r>
              <a:rPr lang="fr-FR" sz="1600" dirty="0">
                <a:latin typeface="Arial"/>
                <a:cs typeface="Arial"/>
              </a:rPr>
              <a:t>d) Faisabilité. Le client et l'analyste doivent collaborer pour déterminer la faisabilité de  chaque exigence;</a:t>
            </a:r>
          </a:p>
          <a:p>
            <a:pPr marL="756285" marR="949960" lvl="1" indent="-287020">
              <a:lnSpc>
                <a:spcPct val="100000"/>
              </a:lnSpc>
              <a:spcBef>
                <a:spcPts val="384"/>
              </a:spcBef>
              <a:spcAft>
                <a:spcPts val="600"/>
              </a:spcAft>
              <a:buClr>
                <a:srgbClr val="C00000"/>
              </a:buClr>
              <a:buChar char="•"/>
              <a:tabLst>
                <a:tab pos="756285" algn="l"/>
                <a:tab pos="756920" algn="l"/>
              </a:tabLst>
            </a:pPr>
            <a:r>
              <a:rPr lang="fr-FR" sz="1600" dirty="0">
                <a:latin typeface="Arial"/>
                <a:cs typeface="Arial"/>
              </a:rPr>
              <a:t>e) Risque. Les principaux risques concernent les pertes financières, l'impact  environnemental, la sécurité et la santé et les normes ou lois nationales;</a:t>
            </a:r>
          </a:p>
          <a:p>
            <a:pPr marL="756285" lvl="1" indent="-287655">
              <a:lnSpc>
                <a:spcPct val="100000"/>
              </a:lnSpc>
              <a:spcBef>
                <a:spcPts val="380"/>
              </a:spcBef>
              <a:spcAft>
                <a:spcPts val="600"/>
              </a:spcAft>
              <a:buClr>
                <a:srgbClr val="C00000"/>
              </a:buClr>
              <a:buChar char="•"/>
              <a:tabLst>
                <a:tab pos="756285" algn="l"/>
                <a:tab pos="756920" algn="l"/>
              </a:tabLst>
            </a:pPr>
            <a:r>
              <a:rPr lang="fr-FR" sz="1600" dirty="0">
                <a:latin typeface="Arial"/>
                <a:cs typeface="Arial"/>
              </a:rPr>
              <a:t>f) Source. Il est particulièrement utile d'identifier les créateurs de chaque exigence;</a:t>
            </a:r>
          </a:p>
          <a:p>
            <a:pPr marL="756285" lvl="1" indent="-287655">
              <a:lnSpc>
                <a:spcPct val="100000"/>
              </a:lnSpc>
              <a:spcBef>
                <a:spcPts val="385"/>
              </a:spcBef>
              <a:spcAft>
                <a:spcPts val="600"/>
              </a:spcAft>
              <a:buClr>
                <a:srgbClr val="C00000"/>
              </a:buClr>
              <a:buChar char="•"/>
              <a:tabLst>
                <a:tab pos="756285" algn="l"/>
                <a:tab pos="756920" algn="l"/>
              </a:tabLst>
            </a:pPr>
            <a:r>
              <a:rPr lang="fr-FR" sz="1600" dirty="0">
                <a:latin typeface="Arial"/>
                <a:cs typeface="Arial"/>
              </a:rPr>
              <a:t>g) Type. selon l'un des facteurs suivants:</a:t>
            </a:r>
          </a:p>
          <a:p>
            <a:pPr marL="1155700" lvl="2" indent="-229235">
              <a:lnSpc>
                <a:spcPct val="100000"/>
              </a:lnSpc>
              <a:spcBef>
                <a:spcPts val="275"/>
              </a:spcBef>
              <a:spcAft>
                <a:spcPts val="600"/>
              </a:spcAft>
              <a:buClr>
                <a:srgbClr val="C00000"/>
              </a:buClr>
              <a:buFont typeface="Wingdings"/>
              <a:buChar char=""/>
              <a:tabLst>
                <a:tab pos="1155065" algn="l"/>
                <a:tab pos="1155700" algn="l"/>
              </a:tabLst>
            </a:pPr>
            <a:r>
              <a:rPr lang="fr-FR" sz="1000" dirty="0">
                <a:latin typeface="Arial"/>
                <a:cs typeface="Arial"/>
              </a:rPr>
              <a:t>Entrée, sortie,</a:t>
            </a:r>
          </a:p>
          <a:p>
            <a:pPr marL="1155700" lvl="2" indent="-229235">
              <a:lnSpc>
                <a:spcPct val="100000"/>
              </a:lnSpc>
              <a:spcBef>
                <a:spcPts val="240"/>
              </a:spcBef>
              <a:spcAft>
                <a:spcPts val="600"/>
              </a:spcAft>
              <a:buClr>
                <a:srgbClr val="C00000"/>
              </a:buClr>
              <a:buFont typeface="Wingdings"/>
              <a:buChar char=""/>
              <a:tabLst>
                <a:tab pos="1155065" algn="l"/>
                <a:tab pos="1155700" algn="l"/>
              </a:tabLst>
            </a:pPr>
            <a:r>
              <a:rPr lang="fr-FR" sz="1000" dirty="0">
                <a:latin typeface="Arial"/>
                <a:cs typeface="Arial"/>
              </a:rPr>
              <a:t>Fiabilité (ex. : temps moyen avant une panne),</a:t>
            </a:r>
          </a:p>
          <a:p>
            <a:pPr marL="1155700" lvl="2" indent="-229235">
              <a:lnSpc>
                <a:spcPct val="100000"/>
              </a:lnSpc>
              <a:spcBef>
                <a:spcPts val="240"/>
              </a:spcBef>
              <a:spcAft>
                <a:spcPts val="600"/>
              </a:spcAft>
              <a:buClr>
                <a:srgbClr val="C00000"/>
              </a:buClr>
              <a:buFont typeface="Wingdings"/>
              <a:buChar char=""/>
              <a:tabLst>
                <a:tab pos="1155065" algn="l"/>
                <a:tab pos="1155700" algn="l"/>
              </a:tabLst>
            </a:pPr>
            <a:r>
              <a:rPr lang="fr-FR" sz="1000" dirty="0">
                <a:latin typeface="Arial"/>
                <a:cs typeface="Arial"/>
              </a:rPr>
              <a:t>Disponibilité (ex. : nombre d'heures de fonctionnement prévu),</a:t>
            </a:r>
          </a:p>
          <a:p>
            <a:pPr marL="1155700" lvl="2" indent="-229235">
              <a:lnSpc>
                <a:spcPct val="100000"/>
              </a:lnSpc>
              <a:spcBef>
                <a:spcPts val="240"/>
              </a:spcBef>
              <a:spcAft>
                <a:spcPts val="600"/>
              </a:spcAft>
              <a:buClr>
                <a:srgbClr val="C00000"/>
              </a:buClr>
              <a:buFont typeface="Wingdings"/>
              <a:buChar char=""/>
              <a:tabLst>
                <a:tab pos="1155065" algn="l"/>
                <a:tab pos="1155700" algn="l"/>
              </a:tabLst>
            </a:pPr>
            <a:r>
              <a:rPr lang="fr-FR" sz="1000" dirty="0">
                <a:latin typeface="Arial"/>
                <a:cs typeface="Arial"/>
              </a:rPr>
              <a:t>Maintenabilité (ex. : facilité de remplacement des composants),</a:t>
            </a:r>
          </a:p>
          <a:p>
            <a:pPr marL="1155700" lvl="2" indent="-229235">
              <a:lnSpc>
                <a:spcPct val="100000"/>
              </a:lnSpc>
              <a:spcBef>
                <a:spcPts val="240"/>
              </a:spcBef>
              <a:spcAft>
                <a:spcPts val="600"/>
              </a:spcAft>
              <a:buClr>
                <a:srgbClr val="C00000"/>
              </a:buClr>
              <a:buFont typeface="Wingdings"/>
              <a:buChar char=""/>
              <a:tabLst>
                <a:tab pos="1155065" algn="l"/>
                <a:tab pos="1155700" algn="l"/>
              </a:tabLst>
            </a:pPr>
            <a:r>
              <a:rPr lang="fr-FR" sz="1000" dirty="0">
                <a:latin typeface="Arial"/>
                <a:cs typeface="Arial"/>
              </a:rPr>
              <a:t>Rendement (Performance, ex. : temps de réponse),</a:t>
            </a:r>
          </a:p>
          <a:p>
            <a:pPr marL="1155700" lvl="2" indent="-229235">
              <a:lnSpc>
                <a:spcPct val="100000"/>
              </a:lnSpc>
              <a:spcBef>
                <a:spcPts val="240"/>
              </a:spcBef>
              <a:spcAft>
                <a:spcPts val="600"/>
              </a:spcAft>
              <a:buClr>
                <a:srgbClr val="C00000"/>
              </a:buClr>
              <a:buFont typeface="Wingdings"/>
              <a:buChar char=""/>
              <a:tabLst>
                <a:tab pos="1155065" algn="l"/>
                <a:tab pos="1155700" algn="l"/>
              </a:tabLst>
            </a:pPr>
            <a:r>
              <a:rPr lang="fr-FR" sz="1000" dirty="0">
                <a:latin typeface="Arial"/>
                <a:cs typeface="Arial"/>
              </a:rPr>
              <a:t>Sécurité (ex. : rayonnement électromagnétique maximal),</a:t>
            </a:r>
          </a:p>
          <a:p>
            <a:pPr marL="1155700" lvl="2" indent="-229235">
              <a:lnSpc>
                <a:spcPct val="100000"/>
              </a:lnSpc>
              <a:spcBef>
                <a:spcPts val="240"/>
              </a:spcBef>
              <a:spcAft>
                <a:spcPts val="600"/>
              </a:spcAft>
              <a:buClr>
                <a:srgbClr val="C00000"/>
              </a:buClr>
              <a:buFont typeface="Wingdings"/>
              <a:buChar char=""/>
              <a:tabLst>
                <a:tab pos="1155065" algn="l"/>
                <a:tab pos="1155700" algn="l"/>
              </a:tabLst>
            </a:pPr>
            <a:r>
              <a:rPr lang="fr-FR" sz="1000" dirty="0">
                <a:latin typeface="Arial"/>
                <a:cs typeface="Arial"/>
              </a:rPr>
              <a:t>Sûreté (ex. : limites d'accès physique, fonctionnel ou de données, pour utilisateurs autorisés ou non autorisés).</a:t>
            </a:r>
          </a:p>
        </p:txBody>
      </p:sp>
      <p:sp>
        <p:nvSpPr>
          <p:cNvPr id="8" name="object 8"/>
          <p:cNvSpPr txBox="1"/>
          <p:nvPr/>
        </p:nvSpPr>
        <p:spPr>
          <a:xfrm>
            <a:off x="9362830" y="6834629"/>
            <a:ext cx="224154"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2</a:t>
            </a:r>
            <a:r>
              <a:rPr sz="1400" b="1" dirty="0">
                <a:latin typeface="Arial"/>
                <a:cs typeface="Arial"/>
              </a:rPr>
              <a:t>2</a:t>
            </a:r>
            <a:endParaRPr sz="14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96327" y="1416050"/>
            <a:ext cx="9355773" cy="5983689"/>
          </a:xfrm>
          <a:prstGeom prst="rect">
            <a:avLst/>
          </a:prstGeom>
        </p:spPr>
        <p:txBody>
          <a:bodyPr vert="horz" wrap="square" lIns="0" tIns="12700" rIns="0" bIns="0" rtlCol="0">
            <a:spAutoFit/>
          </a:bodyPr>
          <a:lstStyle/>
          <a:p>
            <a:pPr marL="541020" indent="-343535" algn="just">
              <a:lnSpc>
                <a:spcPct val="100000"/>
              </a:lnSpc>
              <a:spcAft>
                <a:spcPts val="600"/>
              </a:spcAft>
              <a:buClr>
                <a:srgbClr val="C00000"/>
              </a:buClr>
              <a:buFont typeface="Courier New"/>
              <a:buChar char="o"/>
              <a:tabLst>
                <a:tab pos="541020" algn="l"/>
                <a:tab pos="541655" algn="l"/>
              </a:tabLst>
            </a:pPr>
            <a:r>
              <a:rPr sz="1600" dirty="0">
                <a:latin typeface="Arial"/>
                <a:cs typeface="Arial"/>
              </a:rPr>
              <a:t>a) </a:t>
            </a:r>
            <a:r>
              <a:rPr sz="1600" i="1" dirty="0">
                <a:latin typeface="Arial"/>
                <a:cs typeface="Arial"/>
              </a:rPr>
              <a:t>Conception et mise en œuvre</a:t>
            </a:r>
            <a:endParaRPr sz="1600" dirty="0">
              <a:latin typeface="Arial"/>
              <a:cs typeface="Arial"/>
            </a:endParaRPr>
          </a:p>
          <a:p>
            <a:pPr marL="541020" indent="-343535" algn="just">
              <a:lnSpc>
                <a:spcPct val="100000"/>
              </a:lnSpc>
              <a:spcBef>
                <a:spcPts val="384"/>
              </a:spcBef>
              <a:spcAft>
                <a:spcPts val="600"/>
              </a:spcAft>
              <a:buClr>
                <a:srgbClr val="C00000"/>
              </a:buClr>
              <a:buFont typeface="Courier New"/>
              <a:buChar char="o"/>
              <a:tabLst>
                <a:tab pos="541020" algn="l"/>
                <a:tab pos="541655" algn="l"/>
              </a:tabLst>
            </a:pPr>
            <a:r>
              <a:rPr sz="1600" i="1" dirty="0">
                <a:latin typeface="Arial"/>
                <a:cs typeface="Arial"/>
              </a:rPr>
              <a:t>b) Surspécification</a:t>
            </a:r>
            <a:endParaRPr sz="1600" dirty="0">
              <a:latin typeface="Arial"/>
              <a:cs typeface="Arial"/>
            </a:endParaRPr>
          </a:p>
          <a:p>
            <a:pPr marL="941705" marR="248285" lvl="1" indent="-287020" algn="just">
              <a:lnSpc>
                <a:spcPct val="100000"/>
              </a:lnSpc>
              <a:spcBef>
                <a:spcPts val="380"/>
              </a:spcBef>
              <a:spcAft>
                <a:spcPts val="600"/>
              </a:spcAft>
              <a:buClr>
                <a:srgbClr val="C00000"/>
              </a:buClr>
              <a:buChar char="•"/>
              <a:tabLst>
                <a:tab pos="941705" algn="l"/>
                <a:tab pos="942340" algn="l"/>
              </a:tabLst>
            </a:pPr>
            <a:r>
              <a:rPr sz="1600" dirty="0">
                <a:latin typeface="Arial"/>
                <a:cs typeface="Arial"/>
              </a:rPr>
              <a:t>1) Exigences qui décrivent un système précis proposé dans le commerce, (elles ne sont  pas l'expression de ce que le système doit faire),</a:t>
            </a:r>
          </a:p>
          <a:p>
            <a:pPr marL="941705" marR="5080" lvl="1" indent="-287020" algn="just">
              <a:lnSpc>
                <a:spcPct val="100000"/>
              </a:lnSpc>
              <a:spcBef>
                <a:spcPts val="385"/>
              </a:spcBef>
              <a:spcAft>
                <a:spcPts val="600"/>
              </a:spcAft>
              <a:buClr>
                <a:srgbClr val="C00000"/>
              </a:buClr>
              <a:buChar char="•"/>
              <a:tabLst>
                <a:tab pos="941705" algn="l"/>
                <a:tab pos="942340" algn="l"/>
              </a:tabLst>
            </a:pPr>
            <a:r>
              <a:rPr sz="1600" dirty="0">
                <a:latin typeface="Arial"/>
                <a:cs typeface="Arial"/>
              </a:rPr>
              <a:t>2) Exigences qui fixent des tolérances pour des éléments faisant spécifiquement partie du  concept (exigences erronées de très bas niveau),</a:t>
            </a:r>
          </a:p>
          <a:p>
            <a:pPr marL="942340" lvl="1" indent="-287020" algn="just">
              <a:lnSpc>
                <a:spcPct val="100000"/>
              </a:lnSpc>
              <a:spcBef>
                <a:spcPts val="385"/>
              </a:spcBef>
              <a:spcAft>
                <a:spcPts val="600"/>
              </a:spcAft>
              <a:buClr>
                <a:srgbClr val="C00000"/>
              </a:buClr>
              <a:buChar char="•"/>
              <a:tabLst>
                <a:tab pos="941705" algn="l"/>
                <a:tab pos="942340" algn="l"/>
              </a:tabLst>
            </a:pPr>
            <a:r>
              <a:rPr sz="1600" dirty="0">
                <a:latin typeface="Arial"/>
                <a:cs typeface="Arial"/>
              </a:rPr>
              <a:t>3) Exigences qui mettent des solutions en application.</a:t>
            </a:r>
          </a:p>
          <a:p>
            <a:pPr marL="541020" indent="-343535" algn="just">
              <a:lnSpc>
                <a:spcPct val="100000"/>
              </a:lnSpc>
              <a:spcBef>
                <a:spcPts val="385"/>
              </a:spcBef>
              <a:spcAft>
                <a:spcPts val="600"/>
              </a:spcAft>
              <a:buClr>
                <a:srgbClr val="C00000"/>
              </a:buClr>
              <a:buFont typeface="Courier New"/>
              <a:buChar char="o"/>
              <a:tabLst>
                <a:tab pos="541020" algn="l"/>
                <a:tab pos="541655" algn="l"/>
              </a:tabLst>
            </a:pPr>
            <a:r>
              <a:rPr sz="1600" dirty="0">
                <a:latin typeface="Arial"/>
                <a:cs typeface="Arial"/>
              </a:rPr>
              <a:t>c) </a:t>
            </a:r>
            <a:r>
              <a:rPr sz="1600" i="1" dirty="0">
                <a:latin typeface="Arial"/>
                <a:cs typeface="Arial"/>
              </a:rPr>
              <a:t>Surcontrainte. </a:t>
            </a:r>
            <a:r>
              <a:rPr sz="1600" dirty="0">
                <a:latin typeface="Arial"/>
                <a:cs typeface="Arial"/>
              </a:rPr>
              <a:t>Exigences comportant des contraintes inutiles.</a:t>
            </a:r>
          </a:p>
          <a:p>
            <a:pPr marL="541020" indent="-343535" algn="just">
              <a:lnSpc>
                <a:spcPct val="100000"/>
              </a:lnSpc>
              <a:spcBef>
                <a:spcPts val="384"/>
              </a:spcBef>
              <a:spcAft>
                <a:spcPts val="600"/>
              </a:spcAft>
              <a:buClr>
                <a:srgbClr val="C00000"/>
              </a:buClr>
              <a:buFont typeface="Courier New"/>
              <a:buChar char="o"/>
              <a:tabLst>
                <a:tab pos="541020" algn="l"/>
                <a:tab pos="541655" algn="l"/>
              </a:tabLst>
            </a:pPr>
            <a:r>
              <a:rPr sz="1600" i="1" dirty="0">
                <a:latin typeface="Arial"/>
                <a:cs typeface="Arial"/>
              </a:rPr>
              <a:t>d) Non limitées</a:t>
            </a:r>
            <a:endParaRPr sz="1600" dirty="0">
              <a:latin typeface="Arial"/>
              <a:cs typeface="Arial"/>
            </a:endParaRPr>
          </a:p>
          <a:p>
            <a:pPr marL="942340" lvl="1" indent="-287020" algn="just">
              <a:lnSpc>
                <a:spcPct val="100000"/>
              </a:lnSpc>
              <a:spcBef>
                <a:spcPts val="380"/>
              </a:spcBef>
              <a:spcAft>
                <a:spcPts val="600"/>
              </a:spcAft>
              <a:buClr>
                <a:srgbClr val="C00000"/>
              </a:buClr>
              <a:buChar char="•"/>
              <a:tabLst>
                <a:tab pos="941705" algn="l"/>
                <a:tab pos="942340" algn="l"/>
              </a:tabLst>
            </a:pPr>
            <a:r>
              <a:rPr sz="1600" dirty="0">
                <a:latin typeface="Arial"/>
                <a:cs typeface="Arial"/>
              </a:rPr>
              <a:t>1) Exigences avec énoncé relatif. Ces exigences ne peuvent pas être vérifiées,</a:t>
            </a:r>
          </a:p>
          <a:p>
            <a:pPr marL="941705" marR="82550" lvl="1" indent="-287020" algn="just">
              <a:lnSpc>
                <a:spcPct val="100000"/>
              </a:lnSpc>
              <a:spcBef>
                <a:spcPts val="385"/>
              </a:spcBef>
              <a:spcAft>
                <a:spcPts val="600"/>
              </a:spcAft>
              <a:buClr>
                <a:srgbClr val="C00000"/>
              </a:buClr>
              <a:buChar char="•"/>
              <a:tabLst>
                <a:tab pos="941705" algn="l"/>
                <a:tab pos="942340" algn="l"/>
              </a:tabLst>
            </a:pPr>
            <a:r>
              <a:rPr sz="1600" dirty="0">
                <a:latin typeface="Arial"/>
                <a:cs typeface="Arial"/>
              </a:rPr>
              <a:t>2) Exigences ouvertes (souvent énoncées sous la forme « incluant, mais non limitée à… »  ou listes qui se terminent par etc.),</a:t>
            </a:r>
          </a:p>
          <a:p>
            <a:pPr marL="941705" marR="177800" lvl="1" indent="-287020" algn="just">
              <a:lnSpc>
                <a:spcPct val="100000"/>
              </a:lnSpc>
              <a:spcBef>
                <a:spcPts val="385"/>
              </a:spcBef>
              <a:spcAft>
                <a:spcPts val="600"/>
              </a:spcAft>
              <a:buClr>
                <a:srgbClr val="C00000"/>
              </a:buClr>
              <a:buChar char="•"/>
              <a:tabLst>
                <a:tab pos="941705" algn="l"/>
                <a:tab pos="942340" algn="l"/>
              </a:tabLst>
            </a:pPr>
            <a:r>
              <a:rPr sz="1600" dirty="0">
                <a:latin typeface="Arial"/>
                <a:cs typeface="Arial"/>
              </a:rPr>
              <a:t>3) Exigences dont l'énoncé est vague ou subjectif (avec des termes tels que convivial ou  économique).</a:t>
            </a:r>
          </a:p>
          <a:p>
            <a:pPr marL="541020" indent="-343535" algn="just">
              <a:lnSpc>
                <a:spcPct val="100000"/>
              </a:lnSpc>
              <a:spcBef>
                <a:spcPts val="385"/>
              </a:spcBef>
              <a:spcAft>
                <a:spcPts val="600"/>
              </a:spcAft>
              <a:buClr>
                <a:srgbClr val="C00000"/>
              </a:buClr>
              <a:buFont typeface="Courier New"/>
              <a:buChar char="o"/>
              <a:tabLst>
                <a:tab pos="541020" algn="l"/>
                <a:tab pos="541655" algn="l"/>
              </a:tabLst>
            </a:pPr>
            <a:r>
              <a:rPr sz="1600" i="1" dirty="0">
                <a:latin typeface="Arial"/>
                <a:cs typeface="Arial"/>
              </a:rPr>
              <a:t>e) Hypothèses</a:t>
            </a:r>
            <a:endParaRPr sz="1600" dirty="0">
              <a:latin typeface="Arial"/>
              <a:cs typeface="Arial"/>
            </a:endParaRPr>
          </a:p>
          <a:p>
            <a:pPr marL="942340" lvl="1" indent="-287020" algn="just">
              <a:lnSpc>
                <a:spcPct val="100000"/>
              </a:lnSpc>
              <a:spcBef>
                <a:spcPts val="384"/>
              </a:spcBef>
              <a:spcAft>
                <a:spcPts val="600"/>
              </a:spcAft>
              <a:buClr>
                <a:srgbClr val="C00000"/>
              </a:buClr>
              <a:buChar char="•"/>
              <a:tabLst>
                <a:tab pos="941705" algn="l"/>
                <a:tab pos="942340" algn="l"/>
              </a:tabLst>
            </a:pPr>
            <a:r>
              <a:rPr sz="1600" dirty="0">
                <a:latin typeface="Arial"/>
                <a:cs typeface="Arial"/>
              </a:rPr>
              <a:t>1) Exigences basées sur des hypothèses non documentées,</a:t>
            </a:r>
          </a:p>
          <a:p>
            <a:pPr marL="941705" marR="319405" lvl="1" indent="-287020" algn="just">
              <a:lnSpc>
                <a:spcPct val="100000"/>
              </a:lnSpc>
              <a:spcBef>
                <a:spcPts val="380"/>
              </a:spcBef>
              <a:spcAft>
                <a:spcPts val="600"/>
              </a:spcAft>
              <a:buClr>
                <a:srgbClr val="C00000"/>
              </a:buClr>
              <a:buChar char="•"/>
              <a:tabLst>
                <a:tab pos="941705" algn="l"/>
                <a:tab pos="942340" algn="l"/>
              </a:tabLst>
            </a:pPr>
            <a:r>
              <a:rPr sz="1600" dirty="0">
                <a:latin typeface="Arial"/>
                <a:cs typeface="Arial"/>
              </a:rPr>
              <a:t>2) Exigences basées sur l'hypothèse selon laquelle une norme ou un système en cours  d'élaboration sera </a:t>
            </a:r>
            <a:r>
              <a:rPr sz="1600" dirty="0" err="1">
                <a:latin typeface="Arial"/>
                <a:cs typeface="Arial"/>
              </a:rPr>
              <a:t>achevé</a:t>
            </a:r>
            <a:r>
              <a:rPr sz="1600" dirty="0">
                <a:latin typeface="Arial"/>
                <a:cs typeface="Arial"/>
              </a:rPr>
              <a:t>.</a:t>
            </a:r>
            <a:r>
              <a:rPr lang="fr-FR" sz="1600" dirty="0">
                <a:latin typeface="Arial"/>
                <a:cs typeface="Arial"/>
              </a:rPr>
              <a:t>												</a:t>
            </a:r>
            <a:r>
              <a:rPr sz="1400" b="1" spc="-5" dirty="0">
                <a:latin typeface="Arial"/>
                <a:cs typeface="Arial"/>
              </a:rPr>
              <a:t>2</a:t>
            </a:r>
            <a:r>
              <a:rPr sz="1400" b="1" dirty="0">
                <a:latin typeface="Arial"/>
                <a:cs typeface="Arial"/>
              </a:rPr>
              <a:t>3</a:t>
            </a:r>
            <a:endParaRPr sz="1400" dirty="0">
              <a:latin typeface="Arial"/>
              <a:cs typeface="Arial"/>
            </a:endParaRPr>
          </a:p>
        </p:txBody>
      </p:sp>
      <p:sp>
        <p:nvSpPr>
          <p:cNvPr id="6" name="Titre 5">
            <a:extLst>
              <a:ext uri="{FF2B5EF4-FFF2-40B4-BE49-F238E27FC236}">
                <a16:creationId xmlns:a16="http://schemas.microsoft.com/office/drawing/2014/main" id="{37CD21E3-7003-483C-A6FD-2C35D704304D}"/>
              </a:ext>
            </a:extLst>
          </p:cNvPr>
          <p:cNvSpPr>
            <a:spLocks noGrp="1"/>
          </p:cNvSpPr>
          <p:nvPr>
            <p:ph type="title"/>
          </p:nvPr>
        </p:nvSpPr>
        <p:spPr>
          <a:xfrm>
            <a:off x="1176020" y="425450"/>
            <a:ext cx="8421053" cy="1193800"/>
          </a:xfrm>
        </p:spPr>
        <p:txBody>
          <a:bodyPr>
            <a:normAutofit/>
          </a:bodyPr>
          <a:lstStyle/>
          <a:p>
            <a:pPr>
              <a:spcBef>
                <a:spcPts val="0"/>
              </a:spcBef>
              <a:spcAft>
                <a:spcPts val="600"/>
              </a:spcAft>
            </a:pPr>
            <a:r>
              <a:rPr lang="fr-FR" sz="3600" dirty="0">
                <a:solidFill>
                  <a:schemeClr val="tx1"/>
                </a:solidFill>
                <a:latin typeface="Verdana"/>
                <a:cs typeface="Verdana"/>
              </a:rPr>
              <a:t>Pièges à éviter lors de l'élaboration d'exigences</a:t>
            </a:r>
            <a:endParaRPr lang="fr-FR" sz="3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6653" y="769111"/>
            <a:ext cx="3600450" cy="330835"/>
          </a:xfrm>
          <a:prstGeom prst="rect">
            <a:avLst/>
          </a:prstGeom>
        </p:spPr>
        <p:txBody>
          <a:bodyPr vert="horz" wrap="square" lIns="0" tIns="12700" rIns="0" bIns="0" rtlCol="0">
            <a:spAutoFit/>
          </a:bodyPr>
          <a:lstStyle/>
          <a:p>
            <a:pPr marL="12700">
              <a:lnSpc>
                <a:spcPct val="100000"/>
              </a:lnSpc>
              <a:spcBef>
                <a:spcPts val="100"/>
              </a:spcBef>
            </a:pPr>
            <a:r>
              <a:rPr spc="-5" dirty="0"/>
              <a:t>Annexes: quelques</a:t>
            </a:r>
            <a:r>
              <a:rPr spc="-114" dirty="0"/>
              <a:t> </a:t>
            </a:r>
            <a:r>
              <a:rPr spc="-5" dirty="0"/>
              <a:t>modèles</a:t>
            </a:r>
          </a:p>
        </p:txBody>
      </p:sp>
      <p:sp>
        <p:nvSpPr>
          <p:cNvPr id="5" name="object 5"/>
          <p:cNvSpPr/>
          <p:nvPr/>
        </p:nvSpPr>
        <p:spPr>
          <a:xfrm>
            <a:off x="1560454" y="1421892"/>
            <a:ext cx="8072628" cy="5213603"/>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826653" y="6851519"/>
            <a:ext cx="4229100" cy="269240"/>
          </a:xfrm>
          <a:prstGeom prst="rect">
            <a:avLst/>
          </a:prstGeom>
        </p:spPr>
        <p:txBody>
          <a:bodyPr vert="horz" wrap="square" lIns="0" tIns="12065" rIns="0" bIns="0" rtlCol="0">
            <a:spAutoFit/>
          </a:bodyPr>
          <a:lstStyle/>
          <a:p>
            <a:pPr marL="12700">
              <a:lnSpc>
                <a:spcPct val="100000"/>
              </a:lnSpc>
              <a:spcBef>
                <a:spcPts val="95"/>
              </a:spcBef>
              <a:tabLst>
                <a:tab pos="354965" algn="l"/>
              </a:tabLst>
            </a:pPr>
            <a:r>
              <a:rPr sz="1600" spc="-5" dirty="0">
                <a:solidFill>
                  <a:srgbClr val="C00000"/>
                </a:solidFill>
                <a:latin typeface="Courier New"/>
                <a:cs typeface="Courier New"/>
              </a:rPr>
              <a:t>o	</a:t>
            </a:r>
            <a:r>
              <a:rPr sz="1600" spc="-25" dirty="0">
                <a:latin typeface="Arial"/>
                <a:cs typeface="Arial"/>
              </a:rPr>
              <a:t>L’outil </a:t>
            </a:r>
            <a:r>
              <a:rPr sz="1600" spc="-145" dirty="0">
                <a:latin typeface="Arial"/>
                <a:cs typeface="Arial"/>
              </a:rPr>
              <a:t>GenSpec </a:t>
            </a:r>
            <a:r>
              <a:rPr sz="1600" spc="-45" dirty="0">
                <a:latin typeface="Arial"/>
                <a:cs typeface="Arial"/>
              </a:rPr>
              <a:t>implémente </a:t>
            </a:r>
            <a:r>
              <a:rPr sz="1600" spc="-60" dirty="0">
                <a:latin typeface="Arial"/>
                <a:cs typeface="Arial"/>
              </a:rPr>
              <a:t>la </a:t>
            </a:r>
            <a:r>
              <a:rPr sz="1600" spc="-50" dirty="0">
                <a:latin typeface="Arial"/>
                <a:cs typeface="Arial"/>
              </a:rPr>
              <a:t>norme </a:t>
            </a:r>
            <a:r>
              <a:rPr sz="1600" spc="-229" dirty="0">
                <a:latin typeface="Arial"/>
                <a:cs typeface="Arial"/>
              </a:rPr>
              <a:t>IEEE</a:t>
            </a:r>
            <a:r>
              <a:rPr sz="1600" spc="-160" dirty="0">
                <a:latin typeface="Arial"/>
                <a:cs typeface="Arial"/>
              </a:rPr>
              <a:t> </a:t>
            </a:r>
            <a:r>
              <a:rPr sz="1600" spc="-85" dirty="0">
                <a:latin typeface="Arial"/>
                <a:cs typeface="Arial"/>
              </a:rPr>
              <a:t>830</a:t>
            </a:r>
            <a:endParaRPr sz="1600" dirty="0">
              <a:latin typeface="Arial"/>
              <a:cs typeface="Arial"/>
            </a:endParaRPr>
          </a:p>
        </p:txBody>
      </p:sp>
      <p:sp>
        <p:nvSpPr>
          <p:cNvPr id="7" name="object 7"/>
          <p:cNvSpPr txBox="1"/>
          <p:nvPr/>
        </p:nvSpPr>
        <p:spPr>
          <a:xfrm>
            <a:off x="9337430" y="6851519"/>
            <a:ext cx="274955" cy="224790"/>
          </a:xfrm>
          <a:prstGeom prst="rect">
            <a:avLst/>
          </a:prstGeom>
        </p:spPr>
        <p:txBody>
          <a:bodyPr vert="horz" wrap="square" lIns="0" tIns="0" rIns="0" bIns="0" rtlCol="0">
            <a:spAutoFit/>
          </a:bodyPr>
          <a:lstStyle/>
          <a:p>
            <a:pPr marL="38100">
              <a:lnSpc>
                <a:spcPts val="1650"/>
              </a:lnSpc>
            </a:pPr>
            <a:fld id="{81D60167-4931-47E6-BA6A-407CBD079E47}" type="slidenum">
              <a:rPr sz="1400" b="1" dirty="0">
                <a:latin typeface="Arial"/>
                <a:cs typeface="Arial"/>
              </a:rPr>
              <a:t>25</a:t>
            </a:fld>
            <a:endParaRPr sz="14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6653" y="769111"/>
            <a:ext cx="3128010" cy="330835"/>
          </a:xfrm>
          <a:prstGeom prst="rect">
            <a:avLst/>
          </a:prstGeom>
        </p:spPr>
        <p:txBody>
          <a:bodyPr vert="horz" wrap="square" lIns="0" tIns="12700" rIns="0" bIns="0" rtlCol="0">
            <a:spAutoFit/>
          </a:bodyPr>
          <a:lstStyle/>
          <a:p>
            <a:pPr marL="12700">
              <a:lnSpc>
                <a:spcPct val="100000"/>
              </a:lnSpc>
              <a:spcBef>
                <a:spcPts val="100"/>
              </a:spcBef>
            </a:pPr>
            <a:r>
              <a:rPr spc="-5" dirty="0"/>
              <a:t>Les modèles dans</a:t>
            </a:r>
            <a:r>
              <a:rPr spc="-75" dirty="0"/>
              <a:t> </a:t>
            </a:r>
            <a:r>
              <a:rPr spc="-5" dirty="0"/>
              <a:t>Doors</a:t>
            </a:r>
          </a:p>
        </p:txBody>
      </p:sp>
      <p:sp>
        <p:nvSpPr>
          <p:cNvPr id="4" name="object 4"/>
          <p:cNvSpPr/>
          <p:nvPr/>
        </p:nvSpPr>
        <p:spPr>
          <a:xfrm>
            <a:off x="1703710" y="1491995"/>
            <a:ext cx="7642981" cy="4715255"/>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9337430" y="6851519"/>
            <a:ext cx="274955" cy="224790"/>
          </a:xfrm>
          <a:prstGeom prst="rect">
            <a:avLst/>
          </a:prstGeom>
        </p:spPr>
        <p:txBody>
          <a:bodyPr vert="horz" wrap="square" lIns="0" tIns="0" rIns="0" bIns="0" rtlCol="0">
            <a:spAutoFit/>
          </a:bodyPr>
          <a:lstStyle/>
          <a:p>
            <a:pPr marL="38100">
              <a:lnSpc>
                <a:spcPts val="1650"/>
              </a:lnSpc>
            </a:pPr>
            <a:fld id="{81D60167-4931-47E6-BA6A-407CBD079E47}" type="slidenum">
              <a:rPr sz="1400" b="1" dirty="0">
                <a:latin typeface="Arial"/>
                <a:cs typeface="Arial"/>
              </a:rPr>
              <a:t>26</a:t>
            </a:fld>
            <a:endParaRPr sz="14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Modèles RUP dans</a:t>
            </a:r>
            <a:r>
              <a:rPr spc="-95" dirty="0"/>
              <a:t> </a:t>
            </a:r>
            <a:r>
              <a:rPr spc="-5" dirty="0"/>
              <a:t>Doors</a:t>
            </a:r>
          </a:p>
        </p:txBody>
      </p:sp>
      <p:sp>
        <p:nvSpPr>
          <p:cNvPr id="3" name="object 3"/>
          <p:cNvSpPr/>
          <p:nvPr/>
        </p:nvSpPr>
        <p:spPr>
          <a:xfrm>
            <a:off x="1460500" y="1873250"/>
            <a:ext cx="7772400" cy="5945001"/>
          </a:xfrm>
          <a:prstGeom prst="rect">
            <a:avLst/>
          </a:prstGeom>
          <a:blipFill>
            <a:blip r:embed="rId2" cstate="print"/>
            <a:stretch>
              <a:fillRect/>
            </a:stretch>
          </a:blipFill>
        </p:spPr>
        <p:txBody>
          <a:bodyPr wrap="square" lIns="0" tIns="0" rIns="0" bIns="0" rtlCol="0"/>
          <a:lstStyle/>
          <a:p>
            <a:endParaRPr dirty="0"/>
          </a:p>
        </p:txBody>
      </p:sp>
      <p:sp>
        <p:nvSpPr>
          <p:cNvPr id="4" name="object 4"/>
          <p:cNvSpPr txBox="1"/>
          <p:nvPr/>
        </p:nvSpPr>
        <p:spPr>
          <a:xfrm>
            <a:off x="9337430" y="6851519"/>
            <a:ext cx="274955" cy="224790"/>
          </a:xfrm>
          <a:prstGeom prst="rect">
            <a:avLst/>
          </a:prstGeom>
        </p:spPr>
        <p:txBody>
          <a:bodyPr vert="horz" wrap="square" lIns="0" tIns="0" rIns="0" bIns="0" rtlCol="0">
            <a:spAutoFit/>
          </a:bodyPr>
          <a:lstStyle/>
          <a:p>
            <a:pPr marL="38100">
              <a:lnSpc>
                <a:spcPts val="1650"/>
              </a:lnSpc>
            </a:pPr>
            <a:fld id="{81D60167-4931-47E6-BA6A-407CBD079E47}" type="slidenum">
              <a:rPr sz="1400" b="1" dirty="0">
                <a:latin typeface="Arial"/>
                <a:cs typeface="Arial"/>
              </a:rPr>
              <a:t>27</a:t>
            </a:fld>
            <a:endParaRPr sz="14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fr-FR" spc="-5"/>
              <a:t>Modèles</a:t>
            </a:r>
            <a:r>
              <a:rPr lang="fr-FR" spc="-100"/>
              <a:t> </a:t>
            </a:r>
            <a:r>
              <a:rPr lang="fr-FR"/>
              <a:t>MIL-STD490A</a:t>
            </a:r>
            <a:endParaRPr lang="fr-FR" dirty="0"/>
          </a:p>
        </p:txBody>
      </p:sp>
      <p:sp>
        <p:nvSpPr>
          <p:cNvPr id="3" name="object 3"/>
          <p:cNvSpPr/>
          <p:nvPr/>
        </p:nvSpPr>
        <p:spPr>
          <a:xfrm>
            <a:off x="1351347" y="1818640"/>
            <a:ext cx="7991856" cy="5737860"/>
          </a:xfrm>
          <a:prstGeom prst="rect">
            <a:avLst/>
          </a:prstGeom>
          <a:blipFill>
            <a:blip r:embed="rId2" cstate="print"/>
            <a:stretch>
              <a:fillRect/>
            </a:stretch>
          </a:blipFill>
        </p:spPr>
        <p:txBody>
          <a:bodyPr wrap="square" lIns="0" tIns="0" rIns="0" bIns="0" rtlCol="0"/>
          <a:lstStyle/>
          <a:p>
            <a:endParaRPr dirty="0"/>
          </a:p>
        </p:txBody>
      </p:sp>
      <p:sp>
        <p:nvSpPr>
          <p:cNvPr id="4" name="object 4"/>
          <p:cNvSpPr txBox="1"/>
          <p:nvPr/>
        </p:nvSpPr>
        <p:spPr>
          <a:xfrm>
            <a:off x="9337430" y="6851519"/>
            <a:ext cx="274955" cy="224790"/>
          </a:xfrm>
          <a:prstGeom prst="rect">
            <a:avLst/>
          </a:prstGeom>
        </p:spPr>
        <p:txBody>
          <a:bodyPr vert="horz" wrap="square" lIns="0" tIns="0" rIns="0" bIns="0" rtlCol="0">
            <a:spAutoFit/>
          </a:bodyPr>
          <a:lstStyle/>
          <a:p>
            <a:pPr marL="38100">
              <a:lnSpc>
                <a:spcPts val="1650"/>
              </a:lnSpc>
            </a:pPr>
            <a:fld id="{81D60167-4931-47E6-BA6A-407CBD079E47}" type="slidenum">
              <a:rPr lang="fr-FR" sz="1400" b="1" smtClean="0">
                <a:latin typeface="Arial"/>
                <a:cs typeface="Arial"/>
              </a:rPr>
              <a:t>28</a:t>
            </a:fld>
            <a:endParaRPr lang="fr-FR" sz="14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Séparation </a:t>
            </a:r>
            <a:r>
              <a:rPr dirty="0"/>
              <a:t>du </a:t>
            </a:r>
            <a:r>
              <a:rPr spc="-5" dirty="0"/>
              <a:t>problème et de </a:t>
            </a:r>
            <a:r>
              <a:rPr spc="-10" dirty="0"/>
              <a:t>la</a:t>
            </a:r>
            <a:r>
              <a:rPr spc="-55" dirty="0"/>
              <a:t> </a:t>
            </a:r>
            <a:r>
              <a:rPr spc="-5" dirty="0"/>
              <a:t>solution</a:t>
            </a:r>
          </a:p>
        </p:txBody>
      </p:sp>
      <p:graphicFrame>
        <p:nvGraphicFramePr>
          <p:cNvPr id="6" name="object 6"/>
          <p:cNvGraphicFramePr>
            <a:graphicFrameLocks noGrp="1"/>
          </p:cNvGraphicFramePr>
          <p:nvPr>
            <p:extLst>
              <p:ext uri="{D42A27DB-BD31-4B8C-83A1-F6EECF244321}">
                <p14:modId xmlns:p14="http://schemas.microsoft.com/office/powerpoint/2010/main" val="1881600365"/>
              </p:ext>
            </p:extLst>
          </p:nvPr>
        </p:nvGraphicFramePr>
        <p:xfrm>
          <a:off x="1252668" y="2519835"/>
          <a:ext cx="8214994" cy="4235187"/>
        </p:xfrm>
        <a:graphic>
          <a:graphicData uri="http://schemas.openxmlformats.org/drawingml/2006/table">
            <a:tbl>
              <a:tblPr firstRow="1" bandRow="1">
                <a:tableStyleId>{2D5ABB26-0587-4C30-8999-92F81FD0307C}</a:tableStyleId>
              </a:tblPr>
              <a:tblGrid>
                <a:gridCol w="4107815">
                  <a:extLst>
                    <a:ext uri="{9D8B030D-6E8A-4147-A177-3AD203B41FA5}">
                      <a16:colId xmlns:a16="http://schemas.microsoft.com/office/drawing/2014/main" val="20000"/>
                    </a:ext>
                  </a:extLst>
                </a:gridCol>
                <a:gridCol w="4107179">
                  <a:extLst>
                    <a:ext uri="{9D8B030D-6E8A-4147-A177-3AD203B41FA5}">
                      <a16:colId xmlns:a16="http://schemas.microsoft.com/office/drawing/2014/main" val="20001"/>
                    </a:ext>
                  </a:extLst>
                </a:gridCol>
              </a:tblGrid>
              <a:tr h="423671">
                <a:tc>
                  <a:txBody>
                    <a:bodyPr/>
                    <a:lstStyle/>
                    <a:p>
                      <a:pPr algn="ctr">
                        <a:lnSpc>
                          <a:spcPct val="100000"/>
                        </a:lnSpc>
                        <a:spcBef>
                          <a:spcPts val="60"/>
                        </a:spcBef>
                      </a:pPr>
                      <a:r>
                        <a:rPr sz="2000" b="1" spc="-135" dirty="0">
                          <a:solidFill>
                            <a:srgbClr val="30849B"/>
                          </a:solidFill>
                          <a:latin typeface="Arial"/>
                          <a:cs typeface="Arial"/>
                        </a:rPr>
                        <a:t>Problème</a:t>
                      </a:r>
                      <a:endParaRPr sz="2000">
                        <a:latin typeface="Arial"/>
                        <a:cs typeface="Arial"/>
                      </a:endParaRPr>
                    </a:p>
                  </a:txBody>
                  <a:tcPr marL="0" marR="0" marT="762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algn="ctr">
                        <a:lnSpc>
                          <a:spcPct val="100000"/>
                        </a:lnSpc>
                        <a:spcBef>
                          <a:spcPts val="60"/>
                        </a:spcBef>
                      </a:pPr>
                      <a:r>
                        <a:rPr sz="2000" b="1" spc="-135" dirty="0">
                          <a:solidFill>
                            <a:srgbClr val="30849B"/>
                          </a:solidFill>
                          <a:latin typeface="Arial"/>
                          <a:cs typeface="Arial"/>
                        </a:rPr>
                        <a:t>Solution</a:t>
                      </a:r>
                      <a:endParaRPr sz="2000" dirty="0">
                        <a:latin typeface="Arial"/>
                        <a:cs typeface="Arial"/>
                      </a:endParaRPr>
                    </a:p>
                  </a:txBody>
                  <a:tcPr marL="0" marR="0" marT="7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extLst>
                  <a:ext uri="{0D108BD9-81ED-4DB2-BD59-A6C34878D82A}">
                    <a16:rowId xmlns:a16="http://schemas.microsoft.com/office/drawing/2014/main" val="10000"/>
                  </a:ext>
                </a:extLst>
              </a:tr>
              <a:tr h="424433">
                <a:tc>
                  <a:txBody>
                    <a:bodyPr/>
                    <a:lstStyle/>
                    <a:p>
                      <a:pPr marL="203200">
                        <a:lnSpc>
                          <a:spcPct val="100000"/>
                        </a:lnSpc>
                        <a:spcBef>
                          <a:spcPts val="55"/>
                        </a:spcBef>
                      </a:pPr>
                      <a:r>
                        <a:rPr sz="1600" spc="-125" dirty="0">
                          <a:latin typeface="Arial"/>
                          <a:cs typeface="Arial"/>
                        </a:rPr>
                        <a:t>Exigences </a:t>
                      </a:r>
                      <a:r>
                        <a:rPr sz="1600" spc="-110" dirty="0">
                          <a:latin typeface="Arial"/>
                          <a:cs typeface="Arial"/>
                        </a:rPr>
                        <a:t>des</a:t>
                      </a:r>
                      <a:r>
                        <a:rPr sz="1600" spc="-45" dirty="0">
                          <a:latin typeface="Arial"/>
                          <a:cs typeface="Arial"/>
                        </a:rPr>
                        <a:t> </a:t>
                      </a:r>
                      <a:r>
                        <a:rPr sz="1600" spc="-90" dirty="0">
                          <a:latin typeface="Arial"/>
                          <a:cs typeface="Arial"/>
                        </a:rPr>
                        <a:t>Stakeholders</a:t>
                      </a:r>
                      <a:endParaRPr sz="1600">
                        <a:latin typeface="Arial"/>
                        <a:cs typeface="Arial"/>
                      </a:endParaRPr>
                    </a:p>
                  </a:txBody>
                  <a:tcPr marL="0" marR="0" marT="6985" marB="0">
                    <a:lnL w="1905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201930">
                        <a:lnSpc>
                          <a:spcPct val="100000"/>
                        </a:lnSpc>
                        <a:spcBef>
                          <a:spcPts val="55"/>
                        </a:spcBef>
                      </a:pPr>
                      <a:r>
                        <a:rPr sz="1600" spc="-125" dirty="0">
                          <a:latin typeface="Arial"/>
                          <a:cs typeface="Arial"/>
                        </a:rPr>
                        <a:t>Exigences </a:t>
                      </a:r>
                      <a:r>
                        <a:rPr sz="1600" spc="-55" dirty="0">
                          <a:latin typeface="Arial"/>
                          <a:cs typeface="Arial"/>
                        </a:rPr>
                        <a:t>du </a:t>
                      </a:r>
                      <a:r>
                        <a:rPr sz="1600" spc="-95" dirty="0">
                          <a:latin typeface="Arial"/>
                          <a:cs typeface="Arial"/>
                        </a:rPr>
                        <a:t>système</a:t>
                      </a:r>
                      <a:endParaRPr sz="1600">
                        <a:latin typeface="Arial"/>
                        <a:cs typeface="Arial"/>
                      </a:endParaRPr>
                    </a:p>
                  </a:txBody>
                  <a:tcPr marL="0" marR="0" marT="6985"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24433">
                <a:tc>
                  <a:txBody>
                    <a:bodyPr/>
                    <a:lstStyle/>
                    <a:p>
                      <a:pPr marL="203200">
                        <a:lnSpc>
                          <a:spcPct val="100000"/>
                        </a:lnSpc>
                        <a:spcBef>
                          <a:spcPts val="50"/>
                        </a:spcBef>
                      </a:pPr>
                      <a:r>
                        <a:rPr sz="1600" spc="-60" dirty="0">
                          <a:latin typeface="Arial"/>
                          <a:cs typeface="Arial"/>
                        </a:rPr>
                        <a:t>Description </a:t>
                      </a:r>
                      <a:r>
                        <a:rPr sz="1600" spc="-55" dirty="0">
                          <a:latin typeface="Arial"/>
                          <a:cs typeface="Arial"/>
                        </a:rPr>
                        <a:t>du problème </a:t>
                      </a:r>
                      <a:r>
                        <a:rPr sz="1600" spc="-15" dirty="0">
                          <a:latin typeface="Arial"/>
                          <a:cs typeface="Arial"/>
                        </a:rPr>
                        <a:t>et </a:t>
                      </a:r>
                      <a:r>
                        <a:rPr sz="1600" spc="-75" dirty="0">
                          <a:latin typeface="Arial"/>
                          <a:cs typeface="Arial"/>
                        </a:rPr>
                        <a:t>de </a:t>
                      </a:r>
                      <a:r>
                        <a:rPr sz="1600" spc="-100" dirty="0">
                          <a:latin typeface="Arial"/>
                          <a:cs typeface="Arial"/>
                        </a:rPr>
                        <a:t>son</a:t>
                      </a:r>
                      <a:r>
                        <a:rPr sz="1600" spc="-180" dirty="0">
                          <a:latin typeface="Arial"/>
                          <a:cs typeface="Arial"/>
                        </a:rPr>
                        <a:t> </a:t>
                      </a:r>
                      <a:r>
                        <a:rPr sz="1600" spc="-55" dirty="0">
                          <a:latin typeface="Arial"/>
                          <a:cs typeface="Arial"/>
                        </a:rPr>
                        <a:t>contexte</a:t>
                      </a:r>
                      <a:endParaRPr sz="1600">
                        <a:latin typeface="Arial"/>
                        <a:cs typeface="Arial"/>
                      </a:endParaRPr>
                    </a:p>
                  </a:txBody>
                  <a:tcPr marL="0" marR="0" marT="6350" marB="0">
                    <a:lnL w="1905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201930">
                        <a:lnSpc>
                          <a:spcPct val="100000"/>
                        </a:lnSpc>
                        <a:spcBef>
                          <a:spcPts val="50"/>
                        </a:spcBef>
                      </a:pPr>
                      <a:r>
                        <a:rPr sz="1600" spc="-75" dirty="0">
                          <a:latin typeface="Arial"/>
                          <a:cs typeface="Arial"/>
                        </a:rPr>
                        <a:t>Représentation </a:t>
                      </a:r>
                      <a:r>
                        <a:rPr sz="1600" spc="-50" dirty="0">
                          <a:latin typeface="Arial"/>
                          <a:cs typeface="Arial"/>
                        </a:rPr>
                        <a:t>abstraite </a:t>
                      </a:r>
                      <a:r>
                        <a:rPr sz="1600" spc="-75" dirty="0">
                          <a:latin typeface="Arial"/>
                          <a:cs typeface="Arial"/>
                        </a:rPr>
                        <a:t>de </a:t>
                      </a:r>
                      <a:r>
                        <a:rPr sz="1600" spc="-60" dirty="0">
                          <a:latin typeface="Arial"/>
                          <a:cs typeface="Arial"/>
                        </a:rPr>
                        <a:t>la</a:t>
                      </a:r>
                      <a:r>
                        <a:rPr sz="1600" spc="-135" dirty="0">
                          <a:latin typeface="Arial"/>
                          <a:cs typeface="Arial"/>
                        </a:rPr>
                        <a:t> </a:t>
                      </a:r>
                      <a:r>
                        <a:rPr sz="1600" spc="-35" dirty="0">
                          <a:latin typeface="Arial"/>
                          <a:cs typeface="Arial"/>
                        </a:rPr>
                        <a:t>solution</a:t>
                      </a:r>
                      <a:endParaRPr sz="1600">
                        <a:latin typeface="Arial"/>
                        <a:cs typeface="Arial"/>
                      </a:endParaRPr>
                    </a:p>
                  </a:txBody>
                  <a:tcPr marL="0" marR="0" marT="6350"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23671">
                <a:tc>
                  <a:txBody>
                    <a:bodyPr/>
                    <a:lstStyle/>
                    <a:p>
                      <a:pPr marL="203200">
                        <a:lnSpc>
                          <a:spcPct val="100000"/>
                        </a:lnSpc>
                        <a:spcBef>
                          <a:spcPts val="40"/>
                        </a:spcBef>
                      </a:pPr>
                      <a:r>
                        <a:rPr sz="1600" spc="-90" dirty="0">
                          <a:latin typeface="Arial"/>
                          <a:cs typeface="Arial"/>
                        </a:rPr>
                        <a:t>Résultats </a:t>
                      </a:r>
                      <a:r>
                        <a:rPr sz="1600" spc="-55" dirty="0">
                          <a:latin typeface="Arial"/>
                          <a:cs typeface="Arial"/>
                        </a:rPr>
                        <a:t>attendus par </a:t>
                      </a:r>
                      <a:r>
                        <a:rPr sz="1600" spc="-90" dirty="0">
                          <a:latin typeface="Arial"/>
                          <a:cs typeface="Arial"/>
                        </a:rPr>
                        <a:t>les</a:t>
                      </a:r>
                      <a:r>
                        <a:rPr sz="1600" spc="-170" dirty="0">
                          <a:latin typeface="Arial"/>
                          <a:cs typeface="Arial"/>
                        </a:rPr>
                        <a:t> </a:t>
                      </a:r>
                      <a:r>
                        <a:rPr sz="1600" spc="-90" dirty="0">
                          <a:latin typeface="Arial"/>
                          <a:cs typeface="Arial"/>
                        </a:rPr>
                        <a:t>Stakeholders</a:t>
                      </a:r>
                      <a:endParaRPr sz="1600">
                        <a:latin typeface="Arial"/>
                        <a:cs typeface="Arial"/>
                      </a:endParaRPr>
                    </a:p>
                  </a:txBody>
                  <a:tcPr marL="0" marR="0" marT="508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1930">
                        <a:lnSpc>
                          <a:spcPct val="100000"/>
                        </a:lnSpc>
                        <a:spcBef>
                          <a:spcPts val="40"/>
                        </a:spcBef>
                      </a:pPr>
                      <a:r>
                        <a:rPr sz="1600" spc="-85" dirty="0">
                          <a:latin typeface="Arial"/>
                          <a:cs typeface="Arial"/>
                        </a:rPr>
                        <a:t>Qu’est </a:t>
                      </a:r>
                      <a:r>
                        <a:rPr sz="1600" spc="-114" dirty="0">
                          <a:latin typeface="Arial"/>
                          <a:cs typeface="Arial"/>
                        </a:rPr>
                        <a:t>ce </a:t>
                      </a:r>
                      <a:r>
                        <a:rPr sz="1600" spc="-70" dirty="0">
                          <a:latin typeface="Arial"/>
                          <a:cs typeface="Arial"/>
                        </a:rPr>
                        <a:t>que </a:t>
                      </a:r>
                      <a:r>
                        <a:rPr sz="1600" spc="-45" dirty="0">
                          <a:latin typeface="Arial"/>
                          <a:cs typeface="Arial"/>
                        </a:rPr>
                        <a:t>le </a:t>
                      </a:r>
                      <a:r>
                        <a:rPr sz="1600" spc="-95" dirty="0">
                          <a:latin typeface="Arial"/>
                          <a:cs typeface="Arial"/>
                        </a:rPr>
                        <a:t>système</a:t>
                      </a:r>
                      <a:r>
                        <a:rPr sz="1600" spc="-90" dirty="0">
                          <a:latin typeface="Arial"/>
                          <a:cs typeface="Arial"/>
                        </a:rPr>
                        <a:t> </a:t>
                      </a:r>
                      <a:r>
                        <a:rPr sz="1600" spc="-5" dirty="0">
                          <a:latin typeface="Arial"/>
                          <a:cs typeface="Arial"/>
                        </a:rPr>
                        <a:t>fait</a:t>
                      </a:r>
                      <a:endParaRPr sz="1600">
                        <a:latin typeface="Arial"/>
                        <a:cs typeface="Arial"/>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784859">
                <a:tc>
                  <a:txBody>
                    <a:bodyPr/>
                    <a:lstStyle/>
                    <a:p>
                      <a:pPr marL="203200">
                        <a:lnSpc>
                          <a:spcPct val="100000"/>
                        </a:lnSpc>
                        <a:spcBef>
                          <a:spcPts val="55"/>
                        </a:spcBef>
                      </a:pPr>
                      <a:r>
                        <a:rPr sz="1600" spc="-114" dirty="0">
                          <a:latin typeface="Arial"/>
                          <a:cs typeface="Arial"/>
                        </a:rPr>
                        <a:t>Ne </a:t>
                      </a:r>
                      <a:r>
                        <a:rPr sz="1600" spc="-10" dirty="0">
                          <a:latin typeface="Arial"/>
                          <a:cs typeface="Arial"/>
                        </a:rPr>
                        <a:t>définit </a:t>
                      </a:r>
                      <a:r>
                        <a:rPr sz="1600" spc="-120" dirty="0">
                          <a:latin typeface="Arial"/>
                          <a:cs typeface="Arial"/>
                        </a:rPr>
                        <a:t>pas </a:t>
                      </a:r>
                      <a:r>
                        <a:rPr sz="1600" spc="-110" dirty="0">
                          <a:latin typeface="Arial"/>
                          <a:cs typeface="Arial"/>
                        </a:rPr>
                        <a:t>des </a:t>
                      </a:r>
                      <a:r>
                        <a:rPr sz="1600" spc="-50" dirty="0">
                          <a:latin typeface="Arial"/>
                          <a:cs typeface="Arial"/>
                        </a:rPr>
                        <a:t>solutions </a:t>
                      </a:r>
                      <a:r>
                        <a:rPr sz="1600" spc="-65" dirty="0">
                          <a:latin typeface="Arial"/>
                          <a:cs typeface="Arial"/>
                        </a:rPr>
                        <a:t>autres </a:t>
                      </a:r>
                      <a:r>
                        <a:rPr sz="1600" spc="-70" dirty="0">
                          <a:latin typeface="Arial"/>
                          <a:cs typeface="Arial"/>
                        </a:rPr>
                        <a:t>que</a:t>
                      </a:r>
                      <a:r>
                        <a:rPr sz="1600" spc="-140" dirty="0">
                          <a:latin typeface="Arial"/>
                          <a:cs typeface="Arial"/>
                        </a:rPr>
                        <a:t> </a:t>
                      </a:r>
                      <a:r>
                        <a:rPr sz="1600" spc="-35" dirty="0">
                          <a:latin typeface="Arial"/>
                          <a:cs typeface="Arial"/>
                        </a:rPr>
                        <a:t>pour</a:t>
                      </a:r>
                      <a:endParaRPr sz="1600" dirty="0">
                        <a:latin typeface="Arial"/>
                        <a:cs typeface="Arial"/>
                      </a:endParaRPr>
                    </a:p>
                    <a:p>
                      <a:pPr marL="203200">
                        <a:lnSpc>
                          <a:spcPct val="100000"/>
                        </a:lnSpc>
                        <a:spcBef>
                          <a:spcPts val="285"/>
                        </a:spcBef>
                      </a:pPr>
                      <a:r>
                        <a:rPr sz="1600" spc="-50" dirty="0">
                          <a:latin typeface="Arial"/>
                          <a:cs typeface="Arial"/>
                        </a:rPr>
                        <a:t>l’environnement </a:t>
                      </a:r>
                      <a:r>
                        <a:rPr sz="1600" spc="-55" dirty="0">
                          <a:latin typeface="Arial"/>
                          <a:cs typeface="Arial"/>
                        </a:rPr>
                        <a:t>du</a:t>
                      </a:r>
                      <a:r>
                        <a:rPr sz="1600" spc="-110" dirty="0">
                          <a:latin typeface="Arial"/>
                          <a:cs typeface="Arial"/>
                        </a:rPr>
                        <a:t> </a:t>
                      </a:r>
                      <a:r>
                        <a:rPr sz="1600" spc="-55" dirty="0">
                          <a:latin typeface="Arial"/>
                          <a:cs typeface="Arial"/>
                        </a:rPr>
                        <a:t>problème</a:t>
                      </a:r>
                      <a:endParaRPr sz="1600" dirty="0">
                        <a:latin typeface="Arial"/>
                        <a:cs typeface="Arial"/>
                      </a:endParaRPr>
                    </a:p>
                  </a:txBody>
                  <a:tcPr marL="0" marR="0" marT="6985"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2565">
                        <a:lnSpc>
                          <a:spcPct val="100000"/>
                        </a:lnSpc>
                        <a:spcBef>
                          <a:spcPts val="55"/>
                        </a:spcBef>
                      </a:pPr>
                      <a:r>
                        <a:rPr sz="1600" spc="-114" dirty="0">
                          <a:latin typeface="Arial"/>
                          <a:cs typeface="Arial"/>
                        </a:rPr>
                        <a:t>Ne </a:t>
                      </a:r>
                      <a:r>
                        <a:rPr sz="1600" spc="-10" dirty="0">
                          <a:latin typeface="Arial"/>
                          <a:cs typeface="Arial"/>
                        </a:rPr>
                        <a:t>définit </a:t>
                      </a:r>
                      <a:r>
                        <a:rPr sz="1600" spc="-120" dirty="0">
                          <a:latin typeface="Arial"/>
                          <a:cs typeface="Arial"/>
                        </a:rPr>
                        <a:t>pas </a:t>
                      </a:r>
                      <a:r>
                        <a:rPr sz="1600" spc="-60" dirty="0">
                          <a:latin typeface="Arial"/>
                          <a:cs typeface="Arial"/>
                        </a:rPr>
                        <a:t>la</a:t>
                      </a:r>
                      <a:r>
                        <a:rPr sz="1600" spc="-130" dirty="0">
                          <a:latin typeface="Arial"/>
                          <a:cs typeface="Arial"/>
                        </a:rPr>
                        <a:t> </a:t>
                      </a:r>
                      <a:r>
                        <a:rPr sz="1600" spc="-55" dirty="0">
                          <a:latin typeface="Arial"/>
                          <a:cs typeface="Arial"/>
                        </a:rPr>
                        <a:t>conception</a:t>
                      </a:r>
                      <a:endParaRPr sz="1600">
                        <a:latin typeface="Arial"/>
                        <a:cs typeface="Arial"/>
                      </a:endParaRPr>
                    </a:p>
                  </a:txBody>
                  <a:tcPr marL="0" marR="0" marT="69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48055">
                <a:tc>
                  <a:txBody>
                    <a:bodyPr/>
                    <a:lstStyle/>
                    <a:p>
                      <a:pPr marL="203200">
                        <a:lnSpc>
                          <a:spcPct val="100000"/>
                        </a:lnSpc>
                        <a:spcBef>
                          <a:spcPts val="55"/>
                        </a:spcBef>
                      </a:pPr>
                      <a:r>
                        <a:rPr sz="1600" spc="-55" dirty="0">
                          <a:latin typeface="Arial"/>
                          <a:cs typeface="Arial"/>
                        </a:rPr>
                        <a:t>Qualité </a:t>
                      </a:r>
                      <a:r>
                        <a:rPr sz="1600" spc="-110" dirty="0">
                          <a:latin typeface="Arial"/>
                          <a:cs typeface="Arial"/>
                        </a:rPr>
                        <a:t>des</a:t>
                      </a:r>
                      <a:r>
                        <a:rPr sz="1600" spc="-140" dirty="0">
                          <a:latin typeface="Arial"/>
                          <a:cs typeface="Arial"/>
                        </a:rPr>
                        <a:t> </a:t>
                      </a:r>
                      <a:r>
                        <a:rPr sz="1600" spc="-55" dirty="0">
                          <a:latin typeface="Arial"/>
                          <a:cs typeface="Arial"/>
                        </a:rPr>
                        <a:t>résultats</a:t>
                      </a:r>
                      <a:endParaRPr sz="1600">
                        <a:latin typeface="Arial"/>
                        <a:cs typeface="Arial"/>
                      </a:endParaRPr>
                    </a:p>
                  </a:txBody>
                  <a:tcPr marL="0" marR="0" marT="6985"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1930">
                        <a:lnSpc>
                          <a:spcPct val="100000"/>
                        </a:lnSpc>
                        <a:spcBef>
                          <a:spcPts val="55"/>
                        </a:spcBef>
                      </a:pPr>
                      <a:r>
                        <a:rPr sz="1600" spc="-120" dirty="0">
                          <a:latin typeface="Arial"/>
                          <a:cs typeface="Arial"/>
                        </a:rPr>
                        <a:t>Jusqu’à </a:t>
                      </a:r>
                      <a:r>
                        <a:rPr sz="1600" spc="-50" dirty="0">
                          <a:latin typeface="Arial"/>
                          <a:cs typeface="Arial"/>
                        </a:rPr>
                        <a:t>quel </a:t>
                      </a:r>
                      <a:r>
                        <a:rPr sz="1600" spc="-15" dirty="0">
                          <a:latin typeface="Arial"/>
                          <a:cs typeface="Arial"/>
                        </a:rPr>
                        <a:t>point </a:t>
                      </a:r>
                      <a:r>
                        <a:rPr sz="1600" spc="-40" dirty="0">
                          <a:latin typeface="Arial"/>
                          <a:cs typeface="Arial"/>
                        </a:rPr>
                        <a:t>cette </a:t>
                      </a:r>
                      <a:r>
                        <a:rPr sz="1600" spc="-35" dirty="0">
                          <a:latin typeface="Arial"/>
                          <a:cs typeface="Arial"/>
                        </a:rPr>
                        <a:t>solution </a:t>
                      </a:r>
                      <a:r>
                        <a:rPr sz="1600" spc="-70" dirty="0">
                          <a:latin typeface="Arial"/>
                          <a:cs typeface="Arial"/>
                        </a:rPr>
                        <a:t>est</a:t>
                      </a:r>
                      <a:r>
                        <a:rPr sz="1600" spc="-240" dirty="0">
                          <a:latin typeface="Arial"/>
                          <a:cs typeface="Arial"/>
                        </a:rPr>
                        <a:t> </a:t>
                      </a:r>
                      <a:r>
                        <a:rPr sz="1600" spc="-70" dirty="0">
                          <a:latin typeface="Arial"/>
                          <a:cs typeface="Arial"/>
                        </a:rPr>
                        <a:t>réalisable</a:t>
                      </a:r>
                      <a:endParaRPr sz="1600">
                        <a:latin typeface="Arial"/>
                        <a:cs typeface="Arial"/>
                      </a:endParaRPr>
                    </a:p>
                  </a:txBody>
                  <a:tcPr marL="0" marR="0" marT="69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423671">
                <a:tc>
                  <a:txBody>
                    <a:bodyPr/>
                    <a:lstStyle/>
                    <a:p>
                      <a:pPr marL="203200">
                        <a:lnSpc>
                          <a:spcPct val="100000"/>
                        </a:lnSpc>
                        <a:spcBef>
                          <a:spcPts val="40"/>
                        </a:spcBef>
                      </a:pPr>
                      <a:r>
                        <a:rPr sz="1600" spc="-80" dirty="0">
                          <a:latin typeface="Arial"/>
                          <a:cs typeface="Arial"/>
                        </a:rPr>
                        <a:t>Responsabilité </a:t>
                      </a:r>
                      <a:r>
                        <a:rPr sz="1600" spc="-55" dirty="0">
                          <a:latin typeface="Arial"/>
                          <a:cs typeface="Arial"/>
                        </a:rPr>
                        <a:t>du </a:t>
                      </a:r>
                      <a:r>
                        <a:rPr sz="1600" spc="-80" dirty="0">
                          <a:latin typeface="Arial"/>
                          <a:cs typeface="Arial"/>
                        </a:rPr>
                        <a:t>Stakeholder</a:t>
                      </a:r>
                      <a:r>
                        <a:rPr sz="1600" spc="-120" dirty="0">
                          <a:latin typeface="Arial"/>
                          <a:cs typeface="Arial"/>
                        </a:rPr>
                        <a:t> </a:t>
                      </a:r>
                      <a:r>
                        <a:rPr sz="1600" spc="-55" dirty="0">
                          <a:latin typeface="Arial"/>
                          <a:cs typeface="Arial"/>
                        </a:rPr>
                        <a:t>(marketing)</a:t>
                      </a:r>
                      <a:endParaRPr sz="1600">
                        <a:latin typeface="Arial"/>
                        <a:cs typeface="Arial"/>
                      </a:endParaRPr>
                    </a:p>
                  </a:txBody>
                  <a:tcPr marL="0" marR="0" marT="508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1930">
                        <a:lnSpc>
                          <a:spcPct val="100000"/>
                        </a:lnSpc>
                        <a:spcBef>
                          <a:spcPts val="40"/>
                        </a:spcBef>
                      </a:pPr>
                      <a:r>
                        <a:rPr sz="1600" spc="-80" dirty="0">
                          <a:latin typeface="Arial"/>
                          <a:cs typeface="Arial"/>
                        </a:rPr>
                        <a:t>Responsabilité </a:t>
                      </a:r>
                      <a:r>
                        <a:rPr sz="1600" spc="-110" dirty="0">
                          <a:latin typeface="Arial"/>
                          <a:cs typeface="Arial"/>
                        </a:rPr>
                        <a:t>des </a:t>
                      </a:r>
                      <a:r>
                        <a:rPr sz="1600" spc="-70" dirty="0">
                          <a:latin typeface="Arial"/>
                          <a:cs typeface="Arial"/>
                        </a:rPr>
                        <a:t>ingénieurs</a:t>
                      </a:r>
                      <a:r>
                        <a:rPr sz="1600" spc="-90" dirty="0">
                          <a:latin typeface="Arial"/>
                          <a:cs typeface="Arial"/>
                        </a:rPr>
                        <a:t> </a:t>
                      </a:r>
                      <a:r>
                        <a:rPr sz="1600" spc="-95" dirty="0">
                          <a:latin typeface="Arial"/>
                          <a:cs typeface="Arial"/>
                        </a:rPr>
                        <a:t>système</a:t>
                      </a:r>
                      <a:endParaRPr sz="1600">
                        <a:latin typeface="Arial"/>
                        <a:cs typeface="Arial"/>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424433">
                <a:tc gridSpan="2">
                  <a:txBody>
                    <a:bodyPr/>
                    <a:lstStyle/>
                    <a:p>
                      <a:pPr>
                        <a:lnSpc>
                          <a:spcPct val="100000"/>
                        </a:lnSpc>
                      </a:pPr>
                      <a:endParaRPr sz="16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7"/>
                  </a:ext>
                </a:extLst>
              </a:tr>
              <a:tr h="457961">
                <a:tc>
                  <a:txBody>
                    <a:bodyPr/>
                    <a:lstStyle/>
                    <a:p>
                      <a:pPr marL="797560">
                        <a:lnSpc>
                          <a:spcPct val="100000"/>
                        </a:lnSpc>
                        <a:spcBef>
                          <a:spcPts val="50"/>
                        </a:spcBef>
                      </a:pPr>
                      <a:r>
                        <a:rPr sz="1800" b="1" i="1" spc="-165" dirty="0">
                          <a:solidFill>
                            <a:srgbClr val="C00000"/>
                          </a:solidFill>
                          <a:latin typeface="Arial"/>
                          <a:cs typeface="Arial"/>
                        </a:rPr>
                        <a:t>The </a:t>
                      </a:r>
                      <a:r>
                        <a:rPr sz="1800" b="1" i="1" spc="-160" dirty="0">
                          <a:solidFill>
                            <a:srgbClr val="C00000"/>
                          </a:solidFill>
                          <a:latin typeface="Arial"/>
                          <a:cs typeface="Arial"/>
                        </a:rPr>
                        <a:t>user </a:t>
                      </a:r>
                      <a:r>
                        <a:rPr sz="1800" b="1" i="1" spc="-125" dirty="0">
                          <a:solidFill>
                            <a:srgbClr val="C00000"/>
                          </a:solidFill>
                          <a:latin typeface="Arial"/>
                          <a:cs typeface="Arial"/>
                        </a:rPr>
                        <a:t>shall </a:t>
                      </a:r>
                      <a:r>
                        <a:rPr sz="1800" b="1" i="1" spc="-140" dirty="0">
                          <a:solidFill>
                            <a:srgbClr val="C00000"/>
                          </a:solidFill>
                          <a:latin typeface="Arial"/>
                          <a:cs typeface="Arial"/>
                        </a:rPr>
                        <a:t>be </a:t>
                      </a:r>
                      <a:r>
                        <a:rPr sz="1800" b="1" i="1" spc="-100" dirty="0">
                          <a:solidFill>
                            <a:srgbClr val="C00000"/>
                          </a:solidFill>
                          <a:latin typeface="Arial"/>
                          <a:cs typeface="Arial"/>
                        </a:rPr>
                        <a:t>able </a:t>
                      </a:r>
                      <a:r>
                        <a:rPr sz="1800" b="1" i="1" spc="-80" dirty="0">
                          <a:solidFill>
                            <a:srgbClr val="C00000"/>
                          </a:solidFill>
                          <a:latin typeface="Arial"/>
                          <a:cs typeface="Arial"/>
                        </a:rPr>
                        <a:t>to</a:t>
                      </a:r>
                      <a:r>
                        <a:rPr sz="1800" b="1" i="1" spc="145" dirty="0">
                          <a:solidFill>
                            <a:srgbClr val="C00000"/>
                          </a:solidFill>
                          <a:latin typeface="Arial"/>
                          <a:cs typeface="Arial"/>
                        </a:rPr>
                        <a:t> </a:t>
                      </a:r>
                      <a:r>
                        <a:rPr sz="1800" b="1" i="1" spc="-525" dirty="0">
                          <a:solidFill>
                            <a:srgbClr val="C00000"/>
                          </a:solidFill>
                          <a:latin typeface="Arial"/>
                          <a:cs typeface="Arial"/>
                        </a:rPr>
                        <a:t>…</a:t>
                      </a:r>
                      <a:endParaRPr sz="1800">
                        <a:latin typeface="Arial"/>
                        <a:cs typeface="Arial"/>
                      </a:endParaRPr>
                    </a:p>
                  </a:txBody>
                  <a:tcPr marL="0" marR="0" marT="6350" marB="0">
                    <a:lnL w="1905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1023619">
                        <a:lnSpc>
                          <a:spcPct val="100000"/>
                        </a:lnSpc>
                        <a:spcBef>
                          <a:spcPts val="50"/>
                        </a:spcBef>
                      </a:pPr>
                      <a:r>
                        <a:rPr sz="1800" b="1" i="1" spc="-165" dirty="0">
                          <a:solidFill>
                            <a:srgbClr val="C00000"/>
                          </a:solidFill>
                          <a:latin typeface="Arial"/>
                          <a:cs typeface="Arial"/>
                        </a:rPr>
                        <a:t>The </a:t>
                      </a:r>
                      <a:r>
                        <a:rPr sz="1800" b="1" i="1" spc="-180" dirty="0">
                          <a:solidFill>
                            <a:srgbClr val="C00000"/>
                          </a:solidFill>
                          <a:latin typeface="Arial"/>
                          <a:cs typeface="Arial"/>
                        </a:rPr>
                        <a:t>system </a:t>
                      </a:r>
                      <a:r>
                        <a:rPr sz="1800" b="1" i="1" spc="-125" dirty="0">
                          <a:solidFill>
                            <a:srgbClr val="C00000"/>
                          </a:solidFill>
                          <a:latin typeface="Arial"/>
                          <a:cs typeface="Arial"/>
                        </a:rPr>
                        <a:t>shall </a:t>
                      </a:r>
                      <a:r>
                        <a:rPr sz="1800" b="1" i="1" spc="-155" dirty="0">
                          <a:solidFill>
                            <a:srgbClr val="C00000"/>
                          </a:solidFill>
                          <a:latin typeface="Arial"/>
                          <a:cs typeface="Arial"/>
                        </a:rPr>
                        <a:t>do</a:t>
                      </a:r>
                      <a:r>
                        <a:rPr sz="1800" b="1" i="1" spc="105" dirty="0">
                          <a:solidFill>
                            <a:srgbClr val="C00000"/>
                          </a:solidFill>
                          <a:latin typeface="Arial"/>
                          <a:cs typeface="Arial"/>
                        </a:rPr>
                        <a:t> </a:t>
                      </a:r>
                      <a:r>
                        <a:rPr sz="1800" b="1" i="1" spc="-525" dirty="0">
                          <a:solidFill>
                            <a:srgbClr val="C00000"/>
                          </a:solidFill>
                          <a:latin typeface="Arial"/>
                          <a:cs typeface="Arial"/>
                        </a:rPr>
                        <a:t>…</a:t>
                      </a:r>
                      <a:endParaRPr sz="1800" dirty="0">
                        <a:latin typeface="Arial"/>
                        <a:cs typeface="Arial"/>
                      </a:endParaRPr>
                    </a:p>
                  </a:txBody>
                  <a:tcPr marL="0" marR="0" marT="6350"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bl>
          </a:graphicData>
        </a:graphic>
      </p:graphicFrame>
      <p:sp>
        <p:nvSpPr>
          <p:cNvPr id="8" name="object 8"/>
          <p:cNvSpPr txBox="1"/>
          <p:nvPr/>
        </p:nvSpPr>
        <p:spPr>
          <a:xfrm>
            <a:off x="9461889" y="6834629"/>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2</a:t>
            </a:r>
            <a:endParaRPr sz="14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Principaux</a:t>
            </a:r>
            <a:r>
              <a:rPr spc="-70" dirty="0"/>
              <a:t> </a:t>
            </a:r>
            <a:r>
              <a:rPr spc="-5" dirty="0"/>
              <a:t>artéfacts</a:t>
            </a:r>
          </a:p>
        </p:txBody>
      </p:sp>
      <p:sp>
        <p:nvSpPr>
          <p:cNvPr id="4" name="object 4"/>
          <p:cNvSpPr/>
          <p:nvPr/>
        </p:nvSpPr>
        <p:spPr>
          <a:xfrm>
            <a:off x="1489079" y="1720850"/>
            <a:ext cx="7876031" cy="3121151"/>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489079" y="4995292"/>
            <a:ext cx="8162290" cy="2421890"/>
          </a:xfrm>
          <a:prstGeom prst="rect">
            <a:avLst/>
          </a:prstGeom>
        </p:spPr>
        <p:txBody>
          <a:bodyPr vert="horz" wrap="square" lIns="0" tIns="12700" rIns="0" bIns="0" rtlCol="0">
            <a:spAutoFit/>
          </a:bodyPr>
          <a:lstStyle/>
          <a:p>
            <a:pPr marL="354965" marR="546735" indent="-342900">
              <a:lnSpc>
                <a:spcPct val="100000"/>
              </a:lnSpc>
              <a:spcBef>
                <a:spcPts val="100"/>
              </a:spcBef>
              <a:buClr>
                <a:srgbClr val="C00000"/>
              </a:buClr>
              <a:buFont typeface="Courier New"/>
              <a:buChar char="o"/>
              <a:tabLst>
                <a:tab pos="355600" algn="l"/>
              </a:tabLst>
            </a:pPr>
            <a:r>
              <a:rPr sz="1800" spc="-180" dirty="0">
                <a:latin typeface="Arial"/>
                <a:cs typeface="Arial"/>
              </a:rPr>
              <a:t>Le </a:t>
            </a:r>
            <a:r>
              <a:rPr sz="1800" spc="-55" dirty="0">
                <a:latin typeface="Arial"/>
                <a:cs typeface="Arial"/>
              </a:rPr>
              <a:t>document </a:t>
            </a:r>
            <a:r>
              <a:rPr sz="1800" spc="-85" dirty="0">
                <a:latin typeface="Arial"/>
                <a:cs typeface="Arial"/>
              </a:rPr>
              <a:t>de </a:t>
            </a:r>
            <a:r>
              <a:rPr sz="1800" spc="-65" dirty="0">
                <a:latin typeface="Arial"/>
                <a:cs typeface="Arial"/>
              </a:rPr>
              <a:t>vision </a:t>
            </a:r>
            <a:r>
              <a:rPr sz="1800" spc="-10" dirty="0">
                <a:latin typeface="Arial"/>
                <a:cs typeface="Arial"/>
              </a:rPr>
              <a:t>définit </a:t>
            </a:r>
            <a:r>
              <a:rPr sz="1800" spc="-100" dirty="0">
                <a:latin typeface="Arial"/>
                <a:cs typeface="Arial"/>
              </a:rPr>
              <a:t>les </a:t>
            </a:r>
            <a:r>
              <a:rPr sz="1800" spc="-95" dirty="0">
                <a:latin typeface="Arial"/>
                <a:cs typeface="Arial"/>
              </a:rPr>
              <a:t>besoins </a:t>
            </a:r>
            <a:r>
              <a:rPr sz="1800" dirty="0">
                <a:latin typeface="Arial"/>
                <a:cs typeface="Arial"/>
              </a:rPr>
              <a:t>et </a:t>
            </a:r>
            <a:r>
              <a:rPr sz="1800" spc="-100" dirty="0">
                <a:latin typeface="Arial"/>
                <a:cs typeface="Arial"/>
              </a:rPr>
              <a:t>les </a:t>
            </a:r>
            <a:r>
              <a:rPr sz="1800" spc="-40" dirty="0">
                <a:latin typeface="Arial"/>
                <a:cs typeface="Arial"/>
              </a:rPr>
              <a:t>fonctionnalités </a:t>
            </a:r>
            <a:r>
              <a:rPr sz="1800" spc="-85" dirty="0">
                <a:latin typeface="Arial"/>
                <a:cs typeface="Arial"/>
              </a:rPr>
              <a:t>de </a:t>
            </a:r>
            <a:r>
              <a:rPr sz="1800" spc="-40" dirty="0">
                <a:latin typeface="Arial"/>
                <a:cs typeface="Arial"/>
              </a:rPr>
              <a:t>haut</a:t>
            </a:r>
            <a:r>
              <a:rPr sz="1800" spc="-195" dirty="0">
                <a:latin typeface="Arial"/>
                <a:cs typeface="Arial"/>
              </a:rPr>
              <a:t> </a:t>
            </a:r>
            <a:r>
              <a:rPr sz="1800" spc="-75" dirty="0">
                <a:latin typeface="Arial"/>
                <a:cs typeface="Arial"/>
              </a:rPr>
              <a:t>niveau  </a:t>
            </a:r>
            <a:r>
              <a:rPr sz="1800" spc="-35" dirty="0">
                <a:latin typeface="Arial"/>
                <a:cs typeface="Arial"/>
              </a:rPr>
              <a:t>pour </a:t>
            </a:r>
            <a:r>
              <a:rPr sz="1800" spc="-55" dirty="0">
                <a:latin typeface="Arial"/>
                <a:cs typeface="Arial"/>
              </a:rPr>
              <a:t>le </a:t>
            </a:r>
            <a:r>
              <a:rPr sz="1800" spc="-110" dirty="0">
                <a:latin typeface="Arial"/>
                <a:cs typeface="Arial"/>
              </a:rPr>
              <a:t>processus</a:t>
            </a:r>
            <a:r>
              <a:rPr sz="1800" spc="-190" dirty="0">
                <a:latin typeface="Arial"/>
                <a:cs typeface="Arial"/>
              </a:rPr>
              <a:t> </a:t>
            </a:r>
            <a:r>
              <a:rPr sz="1800" spc="-50" dirty="0">
                <a:latin typeface="Arial"/>
                <a:cs typeface="Arial"/>
              </a:rPr>
              <a:t>d’affaires.</a:t>
            </a:r>
            <a:endParaRPr sz="1800" dirty="0">
              <a:latin typeface="Arial"/>
              <a:cs typeface="Arial"/>
            </a:endParaRPr>
          </a:p>
          <a:p>
            <a:pPr marL="355600" indent="-342900">
              <a:lnSpc>
                <a:spcPct val="100000"/>
              </a:lnSpc>
              <a:spcBef>
                <a:spcPts val="430"/>
              </a:spcBef>
              <a:buClr>
                <a:srgbClr val="C00000"/>
              </a:buClr>
              <a:buFont typeface="Courier New"/>
              <a:buChar char="o"/>
              <a:tabLst>
                <a:tab pos="355600" algn="l"/>
              </a:tabLst>
            </a:pPr>
            <a:r>
              <a:rPr sz="1800" spc="-75" dirty="0">
                <a:latin typeface="Arial"/>
                <a:cs typeface="Arial"/>
              </a:rPr>
              <a:t>Spécification </a:t>
            </a:r>
            <a:r>
              <a:rPr sz="1800" spc="-120" dirty="0">
                <a:latin typeface="Arial"/>
                <a:cs typeface="Arial"/>
              </a:rPr>
              <a:t>des </a:t>
            </a:r>
            <a:r>
              <a:rPr sz="1800" spc="-125" dirty="0">
                <a:latin typeface="Arial"/>
                <a:cs typeface="Arial"/>
              </a:rPr>
              <a:t>Requis </a:t>
            </a:r>
            <a:r>
              <a:rPr sz="1800" spc="-60" dirty="0">
                <a:latin typeface="Arial"/>
                <a:cs typeface="Arial"/>
              </a:rPr>
              <a:t>du </a:t>
            </a:r>
            <a:r>
              <a:rPr sz="1800" spc="-120" dirty="0">
                <a:latin typeface="Arial"/>
                <a:cs typeface="Arial"/>
              </a:rPr>
              <a:t>Système</a:t>
            </a:r>
            <a:r>
              <a:rPr sz="1800" spc="-55" dirty="0">
                <a:latin typeface="Arial"/>
                <a:cs typeface="Arial"/>
              </a:rPr>
              <a:t> </a:t>
            </a:r>
            <a:r>
              <a:rPr sz="1800" spc="-240" dirty="0">
                <a:latin typeface="Arial"/>
                <a:cs typeface="Arial"/>
              </a:rPr>
              <a:t>(SRS)</a:t>
            </a:r>
            <a:endParaRPr sz="1800" dirty="0">
              <a:latin typeface="Arial"/>
              <a:cs typeface="Arial"/>
            </a:endParaRPr>
          </a:p>
          <a:p>
            <a:pPr marL="756285" marR="257810" lvl="1" indent="-287020">
              <a:lnSpc>
                <a:spcPct val="100000"/>
              </a:lnSpc>
              <a:spcBef>
                <a:spcPts val="430"/>
              </a:spcBef>
              <a:buClr>
                <a:srgbClr val="C00000"/>
              </a:buClr>
              <a:buChar char="•"/>
              <a:tabLst>
                <a:tab pos="756285" algn="l"/>
                <a:tab pos="756920" algn="l"/>
              </a:tabLst>
            </a:pPr>
            <a:r>
              <a:rPr sz="1800" spc="-85" dirty="0">
                <a:latin typeface="Arial"/>
                <a:cs typeface="Arial"/>
              </a:rPr>
              <a:t>Capture </a:t>
            </a:r>
            <a:r>
              <a:rPr sz="1800" spc="-40" dirty="0">
                <a:latin typeface="Arial"/>
                <a:cs typeface="Arial"/>
              </a:rPr>
              <a:t>toutes </a:t>
            </a:r>
            <a:r>
              <a:rPr sz="1800" spc="-100" dirty="0">
                <a:latin typeface="Arial"/>
                <a:cs typeface="Arial"/>
              </a:rPr>
              <a:t>les </a:t>
            </a:r>
            <a:r>
              <a:rPr sz="1800" spc="-110" dirty="0">
                <a:latin typeface="Arial"/>
                <a:cs typeface="Arial"/>
              </a:rPr>
              <a:t>exigences </a:t>
            </a:r>
            <a:r>
              <a:rPr sz="1800" spc="-65" dirty="0">
                <a:latin typeface="Arial"/>
                <a:cs typeface="Arial"/>
              </a:rPr>
              <a:t>(requis) </a:t>
            </a:r>
            <a:r>
              <a:rPr sz="1800" spc="-60" dirty="0">
                <a:latin typeface="Arial"/>
                <a:cs typeface="Arial"/>
              </a:rPr>
              <a:t>du </a:t>
            </a:r>
            <a:r>
              <a:rPr sz="1800" spc="-95" dirty="0">
                <a:latin typeface="Arial"/>
                <a:cs typeface="Arial"/>
              </a:rPr>
              <a:t>système </a:t>
            </a:r>
            <a:r>
              <a:rPr sz="1800" spc="-85" dirty="0">
                <a:latin typeface="Arial"/>
                <a:cs typeface="Arial"/>
              </a:rPr>
              <a:t>de </a:t>
            </a:r>
            <a:r>
              <a:rPr sz="1800" spc="-65" dirty="0">
                <a:latin typeface="Arial"/>
                <a:cs typeface="Arial"/>
              </a:rPr>
              <a:t>manière </a:t>
            </a:r>
            <a:r>
              <a:rPr sz="1800" spc="-50" dirty="0">
                <a:latin typeface="Arial"/>
                <a:cs typeface="Arial"/>
              </a:rPr>
              <a:t>explicite </a:t>
            </a:r>
            <a:r>
              <a:rPr sz="1800" spc="-60" dirty="0">
                <a:latin typeface="Arial"/>
                <a:cs typeface="Arial"/>
              </a:rPr>
              <a:t>ou par  référence.</a:t>
            </a:r>
            <a:endParaRPr sz="1800" dirty="0">
              <a:latin typeface="Arial"/>
              <a:cs typeface="Arial"/>
            </a:endParaRPr>
          </a:p>
          <a:p>
            <a:pPr marL="756285" lvl="1" indent="-287655">
              <a:lnSpc>
                <a:spcPct val="100000"/>
              </a:lnSpc>
              <a:spcBef>
                <a:spcPts val="434"/>
              </a:spcBef>
              <a:buClr>
                <a:srgbClr val="C00000"/>
              </a:buClr>
              <a:buChar char="•"/>
              <a:tabLst>
                <a:tab pos="756285" algn="l"/>
                <a:tab pos="756920" algn="l"/>
              </a:tabLst>
            </a:pPr>
            <a:r>
              <a:rPr sz="1800" spc="-185" dirty="0">
                <a:latin typeface="Arial"/>
                <a:cs typeface="Arial"/>
              </a:rPr>
              <a:t>Les </a:t>
            </a:r>
            <a:r>
              <a:rPr sz="1800" spc="-85" dirty="0">
                <a:latin typeface="Arial"/>
                <a:cs typeface="Arial"/>
              </a:rPr>
              <a:t>modèles </a:t>
            </a:r>
            <a:r>
              <a:rPr sz="1800" spc="-120" dirty="0">
                <a:latin typeface="Arial"/>
                <a:cs typeface="Arial"/>
              </a:rPr>
              <a:t>des </a:t>
            </a:r>
            <a:r>
              <a:rPr sz="1800" spc="-160" dirty="0">
                <a:latin typeface="Arial"/>
                <a:cs typeface="Arial"/>
              </a:rPr>
              <a:t>cas</a:t>
            </a:r>
            <a:r>
              <a:rPr sz="1800" spc="15" dirty="0">
                <a:latin typeface="Arial"/>
                <a:cs typeface="Arial"/>
              </a:rPr>
              <a:t> </a:t>
            </a:r>
            <a:r>
              <a:rPr sz="1800" spc="-30" dirty="0">
                <a:latin typeface="Arial"/>
                <a:cs typeface="Arial"/>
              </a:rPr>
              <a:t>d’utilisation.</a:t>
            </a:r>
            <a:endParaRPr sz="1800" dirty="0">
              <a:latin typeface="Arial"/>
              <a:cs typeface="Arial"/>
            </a:endParaRPr>
          </a:p>
          <a:p>
            <a:pPr marL="756285" lvl="1" indent="-287655">
              <a:lnSpc>
                <a:spcPct val="100000"/>
              </a:lnSpc>
              <a:spcBef>
                <a:spcPts val="430"/>
              </a:spcBef>
              <a:buClr>
                <a:srgbClr val="C00000"/>
              </a:buClr>
              <a:buChar char="•"/>
              <a:tabLst>
                <a:tab pos="756285" algn="l"/>
                <a:tab pos="756920" algn="l"/>
              </a:tabLst>
            </a:pPr>
            <a:r>
              <a:rPr sz="1800" spc="-185" dirty="0">
                <a:latin typeface="Arial"/>
                <a:cs typeface="Arial"/>
              </a:rPr>
              <a:t>Les </a:t>
            </a:r>
            <a:r>
              <a:rPr sz="1800" spc="-70" dirty="0">
                <a:latin typeface="Arial"/>
                <a:cs typeface="Arial"/>
              </a:rPr>
              <a:t>spécifications </a:t>
            </a:r>
            <a:r>
              <a:rPr sz="1800" spc="-65" dirty="0">
                <a:latin typeface="Arial"/>
                <a:cs typeface="Arial"/>
              </a:rPr>
              <a:t>supplémentaires, </a:t>
            </a:r>
            <a:r>
              <a:rPr sz="1800" spc="-100" dirty="0">
                <a:latin typeface="Arial"/>
                <a:cs typeface="Arial"/>
              </a:rPr>
              <a:t>Glossaire, </a:t>
            </a:r>
            <a:r>
              <a:rPr sz="1800" spc="-90" dirty="0">
                <a:latin typeface="Arial"/>
                <a:cs typeface="Arial"/>
              </a:rPr>
              <a:t>règles </a:t>
            </a:r>
            <a:r>
              <a:rPr sz="1800" spc="-85" dirty="0">
                <a:latin typeface="Arial"/>
                <a:cs typeface="Arial"/>
              </a:rPr>
              <a:t>de </a:t>
            </a:r>
            <a:r>
              <a:rPr sz="1800" spc="-70" dirty="0">
                <a:latin typeface="Arial"/>
                <a:cs typeface="Arial"/>
              </a:rPr>
              <a:t>gestion</a:t>
            </a:r>
            <a:r>
              <a:rPr sz="1800" spc="-25" dirty="0">
                <a:latin typeface="Arial"/>
                <a:cs typeface="Arial"/>
              </a:rPr>
              <a:t> </a:t>
            </a:r>
            <a:r>
              <a:rPr sz="1800" spc="-560" dirty="0">
                <a:latin typeface="Arial"/>
                <a:cs typeface="Arial"/>
              </a:rPr>
              <a:t>…</a:t>
            </a:r>
            <a:endParaRPr sz="1800" dirty="0">
              <a:latin typeface="Arial"/>
              <a:cs typeface="Arial"/>
            </a:endParaRPr>
          </a:p>
          <a:p>
            <a:pPr marR="5080" algn="r">
              <a:lnSpc>
                <a:spcPct val="100000"/>
              </a:lnSpc>
              <a:spcBef>
                <a:spcPts val="340"/>
              </a:spcBef>
            </a:pPr>
            <a:r>
              <a:rPr sz="1400" b="1" dirty="0">
                <a:latin typeface="Arial"/>
                <a:cs typeface="Arial"/>
              </a:rPr>
              <a:t>3</a:t>
            </a:r>
            <a:endParaRPr sz="14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Définitions</a:t>
            </a:r>
          </a:p>
        </p:txBody>
      </p:sp>
      <p:sp>
        <p:nvSpPr>
          <p:cNvPr id="9" name="Espace réservé du contenu 8">
            <a:extLst>
              <a:ext uri="{FF2B5EF4-FFF2-40B4-BE49-F238E27FC236}">
                <a16:creationId xmlns:a16="http://schemas.microsoft.com/office/drawing/2014/main" id="{8075C70B-70C6-4D34-BD11-6D0F6110FE01}"/>
              </a:ext>
            </a:extLst>
          </p:cNvPr>
          <p:cNvSpPr>
            <a:spLocks noGrp="1"/>
          </p:cNvSpPr>
          <p:nvPr>
            <p:ph idx="1"/>
          </p:nvPr>
        </p:nvSpPr>
        <p:spPr/>
        <p:txBody>
          <a:bodyPr>
            <a:normAutofit fontScale="85000" lnSpcReduction="20000"/>
          </a:bodyPr>
          <a:lstStyle/>
          <a:p>
            <a:pPr marL="354965" marR="6985" indent="-342900" algn="just">
              <a:lnSpc>
                <a:spcPct val="110000"/>
              </a:lnSpc>
              <a:spcBef>
                <a:spcPts val="100"/>
              </a:spcBef>
              <a:spcAft>
                <a:spcPts val="600"/>
              </a:spcAft>
              <a:buClr>
                <a:srgbClr val="C00000"/>
              </a:buClr>
              <a:buFont typeface="Courier New"/>
              <a:buChar char="o"/>
              <a:tabLst>
                <a:tab pos="355600" algn="l"/>
              </a:tabLst>
            </a:pPr>
            <a:r>
              <a:rPr lang="fr-FR" sz="2000" dirty="0">
                <a:latin typeface="Arial"/>
                <a:cs typeface="Arial"/>
              </a:rPr>
              <a:t>Un </a:t>
            </a:r>
            <a:r>
              <a:rPr lang="fr-FR" sz="2000" b="1" i="1" dirty="0">
                <a:solidFill>
                  <a:srgbClr val="C00000"/>
                </a:solidFill>
                <a:latin typeface="Arial"/>
                <a:cs typeface="Arial"/>
              </a:rPr>
              <a:t>SRS </a:t>
            </a:r>
            <a:r>
              <a:rPr lang="fr-FR" sz="2000" dirty="0">
                <a:latin typeface="Arial"/>
                <a:cs typeface="Arial"/>
              </a:rPr>
              <a:t>est un document dans lequel sont énoncées les exigences fixées  par le client à l’intention de la communauté technique chargée de la  conception et de la réalisation du système.</a:t>
            </a:r>
          </a:p>
          <a:p>
            <a:pPr marL="355600" indent="-342900" algn="just">
              <a:lnSpc>
                <a:spcPct val="110000"/>
              </a:lnSpc>
              <a:spcBef>
                <a:spcPts val="480"/>
              </a:spcBef>
              <a:spcAft>
                <a:spcPts val="600"/>
              </a:spcAft>
              <a:buClr>
                <a:srgbClr val="C00000"/>
              </a:buClr>
              <a:buFont typeface="Courier New"/>
              <a:buChar char="o"/>
              <a:tabLst>
                <a:tab pos="355600" algn="l"/>
              </a:tabLst>
            </a:pPr>
            <a:r>
              <a:rPr lang="fr-FR" sz="2000" dirty="0">
                <a:latin typeface="Arial"/>
                <a:cs typeface="Arial"/>
              </a:rPr>
              <a:t>Une exigence est</a:t>
            </a:r>
          </a:p>
          <a:p>
            <a:pPr marL="756285" marR="5080" lvl="1" indent="-287020" algn="just">
              <a:lnSpc>
                <a:spcPct val="110000"/>
              </a:lnSpc>
              <a:spcBef>
                <a:spcPts val="480"/>
              </a:spcBef>
              <a:spcAft>
                <a:spcPts val="600"/>
              </a:spcAft>
              <a:buClr>
                <a:srgbClr val="C00000"/>
              </a:buClr>
              <a:buFont typeface="Arial"/>
              <a:buChar char="•"/>
              <a:tabLst>
                <a:tab pos="756920" algn="l"/>
              </a:tabLst>
            </a:pPr>
            <a:r>
              <a:rPr lang="fr-FR" sz="2000" b="1" dirty="0">
                <a:latin typeface="Arial"/>
                <a:cs typeface="Arial"/>
              </a:rPr>
              <a:t>(A) </a:t>
            </a:r>
            <a:r>
              <a:rPr lang="fr-FR" sz="2000" dirty="0">
                <a:latin typeface="Arial"/>
                <a:cs typeface="Arial"/>
              </a:rPr>
              <a:t>Condition ou capacité requise par un utilisateur pour résoudre un  problème ou réaliser un objectif.</a:t>
            </a:r>
          </a:p>
          <a:p>
            <a:pPr marL="756285" marR="5080" lvl="1" indent="-287020" algn="just">
              <a:lnSpc>
                <a:spcPct val="110000"/>
              </a:lnSpc>
              <a:spcBef>
                <a:spcPts val="480"/>
              </a:spcBef>
              <a:spcAft>
                <a:spcPts val="600"/>
              </a:spcAft>
              <a:buClr>
                <a:srgbClr val="C00000"/>
              </a:buClr>
              <a:buFont typeface="Arial"/>
              <a:buChar char="•"/>
              <a:tabLst>
                <a:tab pos="756920" algn="l"/>
              </a:tabLst>
            </a:pPr>
            <a:r>
              <a:rPr lang="fr-FR" sz="2000" b="1" dirty="0">
                <a:latin typeface="Arial"/>
                <a:cs typeface="Arial"/>
              </a:rPr>
              <a:t>(B) </a:t>
            </a:r>
            <a:r>
              <a:rPr lang="fr-FR" sz="2000" dirty="0">
                <a:latin typeface="Arial"/>
                <a:cs typeface="Arial"/>
              </a:rPr>
              <a:t>Condition ou capacité qui doit être remplie ou possédée par un  système ou un de ses composants pour satisfaire un contrat, une  norme, une spécification ou tout document imposé de façon formelle.</a:t>
            </a:r>
          </a:p>
          <a:p>
            <a:pPr marL="756285" marR="5080" lvl="1" indent="-287020" algn="just">
              <a:lnSpc>
                <a:spcPct val="110000"/>
              </a:lnSpc>
              <a:spcBef>
                <a:spcPts val="480"/>
              </a:spcBef>
              <a:spcAft>
                <a:spcPts val="600"/>
              </a:spcAft>
              <a:buClr>
                <a:srgbClr val="C00000"/>
              </a:buClr>
              <a:buFont typeface="Arial"/>
              <a:buChar char="•"/>
              <a:tabLst>
                <a:tab pos="814705" algn="l"/>
              </a:tabLst>
            </a:pPr>
            <a:r>
              <a:rPr lang="fr-FR" dirty="0"/>
              <a:t>	</a:t>
            </a:r>
            <a:r>
              <a:rPr lang="fr-FR" sz="2000" b="1" dirty="0">
                <a:latin typeface="Arial"/>
                <a:cs typeface="Arial"/>
              </a:rPr>
              <a:t>(C) </a:t>
            </a:r>
            <a:r>
              <a:rPr lang="fr-FR" sz="2000" dirty="0">
                <a:latin typeface="Arial"/>
                <a:cs typeface="Arial"/>
              </a:rPr>
              <a:t>Représentation documentée d’une condition ou d’une capacité,  telle que celle définie en (A) ou en (B).</a:t>
            </a:r>
          </a:p>
          <a:p>
            <a:pPr marL="354965" marR="5080" indent="-342900" algn="just">
              <a:lnSpc>
                <a:spcPct val="110000"/>
              </a:lnSpc>
              <a:spcBef>
                <a:spcPts val="480"/>
              </a:spcBef>
              <a:spcAft>
                <a:spcPts val="600"/>
              </a:spcAft>
              <a:buClr>
                <a:srgbClr val="C00000"/>
              </a:buClr>
              <a:buFont typeface="Courier New"/>
              <a:buChar char="o"/>
              <a:tabLst>
                <a:tab pos="355600" algn="l"/>
              </a:tabLst>
            </a:pPr>
            <a:r>
              <a:rPr lang="fr-FR" sz="2000" dirty="0">
                <a:latin typeface="Arial"/>
                <a:cs typeface="Arial"/>
              </a:rPr>
              <a:t>Une contrainte est une exigence imposée à la solution par les  circonstances (ex. le client exige l’utilisation du langage Ada pour un  module donnée).</a:t>
            </a:r>
          </a:p>
        </p:txBody>
      </p:sp>
      <p:sp>
        <p:nvSpPr>
          <p:cNvPr id="7" name="object 7"/>
          <p:cNvSpPr txBox="1"/>
          <p:nvPr/>
        </p:nvSpPr>
        <p:spPr>
          <a:xfrm>
            <a:off x="9436489" y="6851519"/>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b="1" dirty="0">
                <a:latin typeface="Arial"/>
                <a:cs typeface="Arial"/>
              </a:rPr>
              <a:t>5</a:t>
            </a:fld>
            <a:endParaRPr sz="14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Construction </a:t>
            </a:r>
            <a:r>
              <a:rPr dirty="0"/>
              <a:t>d’un</a:t>
            </a:r>
            <a:r>
              <a:rPr spc="-105" dirty="0"/>
              <a:t> </a:t>
            </a:r>
            <a:r>
              <a:rPr spc="-5" dirty="0"/>
              <a:t>SRS</a:t>
            </a:r>
          </a:p>
        </p:txBody>
      </p:sp>
      <p:sp>
        <p:nvSpPr>
          <p:cNvPr id="7" name="Espace réservé du contenu 6">
            <a:extLst>
              <a:ext uri="{FF2B5EF4-FFF2-40B4-BE49-F238E27FC236}">
                <a16:creationId xmlns:a16="http://schemas.microsoft.com/office/drawing/2014/main" id="{C6FDBB52-85D6-4EB3-8D37-2925D0E5BE72}"/>
              </a:ext>
            </a:extLst>
          </p:cNvPr>
          <p:cNvSpPr>
            <a:spLocks noGrp="1"/>
          </p:cNvSpPr>
          <p:nvPr>
            <p:ph idx="1"/>
          </p:nvPr>
        </p:nvSpPr>
        <p:spPr>
          <a:xfrm>
            <a:off x="1203007" y="2234915"/>
            <a:ext cx="8421053" cy="4840817"/>
          </a:xfrm>
        </p:spPr>
        <p:txBody>
          <a:bodyPr>
            <a:noAutofit/>
          </a:bodyPr>
          <a:lstStyle/>
          <a:p>
            <a:pPr marL="354965" marR="777875" indent="-342900" algn="just">
              <a:lnSpc>
                <a:spcPct val="100000"/>
              </a:lnSpc>
              <a:spcBef>
                <a:spcPts val="100"/>
              </a:spcBef>
              <a:spcAft>
                <a:spcPts val="600"/>
              </a:spcAft>
              <a:buClr>
                <a:srgbClr val="C00000"/>
              </a:buClr>
              <a:buFont typeface="Courier New"/>
              <a:buChar char="o"/>
              <a:tabLst>
                <a:tab pos="355600" algn="l"/>
              </a:tabLst>
            </a:pPr>
            <a:r>
              <a:rPr lang="fr-FR" sz="1600" dirty="0">
                <a:latin typeface="Arial"/>
                <a:cs typeface="Arial"/>
              </a:rPr>
              <a:t>La construction d’un SRS implique la détermination, la structuration, la  présentation et la modification des exigences.</a:t>
            </a:r>
          </a:p>
          <a:p>
            <a:pPr marL="355600" indent="-342900" algn="just">
              <a:lnSpc>
                <a:spcPct val="100000"/>
              </a:lnSpc>
              <a:spcBef>
                <a:spcPts val="480"/>
              </a:spcBef>
              <a:spcAft>
                <a:spcPts val="600"/>
              </a:spcAft>
              <a:buClr>
                <a:srgbClr val="C00000"/>
              </a:buClr>
              <a:buFont typeface="Courier New"/>
              <a:buChar char="o"/>
              <a:tabLst>
                <a:tab pos="355600" algn="l"/>
              </a:tabLst>
            </a:pPr>
            <a:r>
              <a:rPr lang="fr-FR" sz="1600" dirty="0">
                <a:latin typeface="Arial"/>
                <a:cs typeface="Arial"/>
              </a:rPr>
              <a:t>Le SRS vise quatre objectifs principaux :</a:t>
            </a:r>
          </a:p>
          <a:p>
            <a:pPr marL="756285" marR="297180" lvl="1" indent="-287020" algn="just">
              <a:lnSpc>
                <a:spcPct val="100000"/>
              </a:lnSpc>
              <a:spcBef>
                <a:spcPts val="480"/>
              </a:spcBef>
              <a:spcAft>
                <a:spcPts val="600"/>
              </a:spcAft>
              <a:buClr>
                <a:srgbClr val="C00000"/>
              </a:buClr>
              <a:buChar char="•"/>
              <a:tabLst>
                <a:tab pos="756285" algn="l"/>
                <a:tab pos="756920" algn="l"/>
              </a:tabLst>
            </a:pPr>
            <a:r>
              <a:rPr lang="fr-FR" sz="1600" dirty="0">
                <a:latin typeface="Arial"/>
                <a:cs typeface="Arial"/>
              </a:rPr>
              <a:t>Assure le client que la communauté technique </a:t>
            </a:r>
            <a:r>
              <a:rPr lang="fr-FR" sz="1600" u="heavy" dirty="0">
                <a:uFill>
                  <a:solidFill>
                    <a:srgbClr val="000000"/>
                  </a:solidFill>
                </a:uFill>
                <a:latin typeface="Arial"/>
                <a:cs typeface="Arial"/>
              </a:rPr>
              <a:t>comprend</a:t>
            </a:r>
            <a:r>
              <a:rPr lang="fr-FR" sz="1600" dirty="0">
                <a:latin typeface="Arial"/>
                <a:cs typeface="Arial"/>
              </a:rPr>
              <a:t> ses besoins et  cherche à y répondre ET offre une première possibilité de </a:t>
            </a:r>
            <a:r>
              <a:rPr lang="fr-FR" sz="1600" u="heavy" dirty="0">
                <a:uFill>
                  <a:solidFill>
                    <a:srgbClr val="000000"/>
                  </a:solidFill>
                </a:uFill>
                <a:latin typeface="Arial"/>
                <a:cs typeface="Arial"/>
              </a:rPr>
              <a:t>rétroaction </a:t>
            </a:r>
            <a:r>
              <a:rPr lang="fr-FR" sz="1600" dirty="0">
                <a:latin typeface="Arial"/>
                <a:cs typeface="Arial"/>
              </a:rPr>
              <a:t> bidirectionnelle entre le client et la communauté technique.</a:t>
            </a:r>
          </a:p>
          <a:p>
            <a:pPr marL="756285" lvl="1" indent="-287655" algn="just">
              <a:lnSpc>
                <a:spcPct val="100000"/>
              </a:lnSpc>
              <a:spcBef>
                <a:spcPts val="480"/>
              </a:spcBef>
              <a:spcAft>
                <a:spcPts val="600"/>
              </a:spcAft>
              <a:buClr>
                <a:srgbClr val="C00000"/>
              </a:buClr>
              <a:buChar char="•"/>
              <a:tabLst>
                <a:tab pos="756285" algn="l"/>
                <a:tab pos="756920" algn="l"/>
              </a:tabLst>
            </a:pPr>
            <a:r>
              <a:rPr lang="fr-FR" sz="1600" dirty="0">
                <a:latin typeface="Arial"/>
                <a:cs typeface="Arial"/>
              </a:rPr>
              <a:t>Décompose le problème en plusieurs petites parties organisées.</a:t>
            </a:r>
          </a:p>
          <a:p>
            <a:pPr marL="756285" lvl="1" indent="-287655" algn="just">
              <a:lnSpc>
                <a:spcPct val="100000"/>
              </a:lnSpc>
              <a:spcBef>
                <a:spcPts val="480"/>
              </a:spcBef>
              <a:spcAft>
                <a:spcPts val="600"/>
              </a:spcAft>
              <a:buClr>
                <a:srgbClr val="C00000"/>
              </a:buClr>
              <a:buChar char="•"/>
              <a:tabLst>
                <a:tab pos="756285" algn="l"/>
                <a:tab pos="756920" algn="l"/>
              </a:tabLst>
            </a:pPr>
            <a:r>
              <a:rPr lang="fr-FR" sz="1600" dirty="0">
                <a:latin typeface="Arial"/>
                <a:cs typeface="Arial"/>
              </a:rPr>
              <a:t>Sert d’entrée pour la conception.</a:t>
            </a:r>
          </a:p>
          <a:p>
            <a:pPr marL="756285" lvl="1" indent="-287655" algn="just">
              <a:lnSpc>
                <a:spcPct val="100000"/>
              </a:lnSpc>
              <a:spcBef>
                <a:spcPts val="480"/>
              </a:spcBef>
              <a:spcAft>
                <a:spcPts val="600"/>
              </a:spcAft>
              <a:buClr>
                <a:srgbClr val="C00000"/>
              </a:buClr>
              <a:buChar char="•"/>
              <a:tabLst>
                <a:tab pos="756285" algn="l"/>
                <a:tab pos="756920" algn="l"/>
              </a:tabLst>
            </a:pPr>
            <a:r>
              <a:rPr lang="fr-FR" sz="1600" dirty="0">
                <a:latin typeface="Arial"/>
                <a:cs typeface="Arial"/>
              </a:rPr>
              <a:t>Supporte la validation du produit final.</a:t>
            </a:r>
          </a:p>
          <a:p>
            <a:pPr marL="355600" indent="-342900" algn="just">
              <a:lnSpc>
                <a:spcPct val="100000"/>
              </a:lnSpc>
              <a:spcBef>
                <a:spcPts val="480"/>
              </a:spcBef>
              <a:spcAft>
                <a:spcPts val="600"/>
              </a:spcAft>
              <a:buClr>
                <a:srgbClr val="C00000"/>
              </a:buClr>
              <a:buFont typeface="Courier New"/>
              <a:buChar char="o"/>
              <a:tabLst>
                <a:tab pos="355600" algn="l"/>
              </a:tabLst>
            </a:pPr>
            <a:r>
              <a:rPr lang="fr-FR" sz="1600" dirty="0">
                <a:latin typeface="Arial"/>
                <a:cs typeface="Arial"/>
              </a:rPr>
              <a:t>Il assure aussi les avantages suivants:</a:t>
            </a:r>
          </a:p>
          <a:p>
            <a:pPr marL="756285" marR="5080" lvl="1" indent="-287020" algn="just">
              <a:lnSpc>
                <a:spcPct val="100000"/>
              </a:lnSpc>
              <a:spcBef>
                <a:spcPts val="440"/>
              </a:spcBef>
              <a:spcAft>
                <a:spcPts val="600"/>
              </a:spcAft>
              <a:buClr>
                <a:srgbClr val="C00000"/>
              </a:buClr>
              <a:buChar char="•"/>
              <a:tabLst>
                <a:tab pos="756285" algn="l"/>
                <a:tab pos="756920" algn="l"/>
              </a:tabLst>
            </a:pPr>
            <a:r>
              <a:rPr lang="fr-FR" sz="1600" u="heavy" dirty="0">
                <a:uFill>
                  <a:solidFill>
                    <a:srgbClr val="000000"/>
                  </a:solidFill>
                </a:uFill>
                <a:latin typeface="Arial"/>
                <a:cs typeface="Arial"/>
              </a:rPr>
              <a:t>Protège</a:t>
            </a:r>
            <a:r>
              <a:rPr lang="fr-FR" sz="1600" dirty="0">
                <a:latin typeface="Arial"/>
                <a:cs typeface="Arial"/>
              </a:rPr>
              <a:t> la communauté technique en fournissant une base de référence pour les </a:t>
            </a:r>
            <a:r>
              <a:rPr lang="fr-FR" sz="1600" u="heavy" dirty="0">
                <a:uFill>
                  <a:solidFill>
                    <a:srgbClr val="000000"/>
                  </a:solidFill>
                </a:uFill>
                <a:latin typeface="Arial"/>
                <a:cs typeface="Arial"/>
              </a:rPr>
              <a:t> capacités</a:t>
            </a:r>
            <a:r>
              <a:rPr lang="fr-FR" sz="1600" dirty="0">
                <a:latin typeface="Arial"/>
                <a:cs typeface="Arial"/>
              </a:rPr>
              <a:t> du système et une référence pour déterminer </a:t>
            </a:r>
            <a:r>
              <a:rPr lang="fr-FR" sz="1600" u="heavy" dirty="0">
                <a:uFill>
                  <a:solidFill>
                    <a:srgbClr val="000000"/>
                  </a:solidFill>
                </a:uFill>
                <a:latin typeface="Arial"/>
                <a:cs typeface="Arial"/>
              </a:rPr>
              <a:t>l’achèvement du système</a:t>
            </a:r>
            <a:r>
              <a:rPr lang="fr-FR" sz="1600" dirty="0">
                <a:latin typeface="Arial"/>
                <a:cs typeface="Arial"/>
              </a:rPr>
              <a:t>.</a:t>
            </a:r>
          </a:p>
          <a:p>
            <a:pPr marL="756285" lvl="1" indent="-287655" algn="just">
              <a:lnSpc>
                <a:spcPct val="100000"/>
              </a:lnSpc>
              <a:spcBef>
                <a:spcPts val="434"/>
              </a:spcBef>
              <a:spcAft>
                <a:spcPts val="600"/>
              </a:spcAft>
              <a:buClr>
                <a:srgbClr val="C00000"/>
              </a:buClr>
              <a:buChar char="•"/>
              <a:tabLst>
                <a:tab pos="756285" algn="l"/>
                <a:tab pos="756920" algn="l"/>
              </a:tabLst>
            </a:pPr>
            <a:r>
              <a:rPr lang="fr-FR" sz="1600" dirty="0">
                <a:latin typeface="Arial"/>
                <a:cs typeface="Arial"/>
              </a:rPr>
              <a:t>Soutient l’équipe technique dans </a:t>
            </a:r>
            <a:r>
              <a:rPr lang="fr-FR" sz="1600" u="heavy" dirty="0">
                <a:uFill>
                  <a:solidFill>
                    <a:srgbClr val="000000"/>
                  </a:solidFill>
                </a:uFill>
                <a:latin typeface="Arial"/>
                <a:cs typeface="Arial"/>
              </a:rPr>
              <a:t>la planification</a:t>
            </a:r>
            <a:r>
              <a:rPr lang="fr-FR" sz="1600" dirty="0">
                <a:latin typeface="Arial"/>
                <a:cs typeface="Arial"/>
              </a:rPr>
              <a:t> et </a:t>
            </a:r>
            <a:r>
              <a:rPr lang="fr-FR" sz="1600" u="heavy" dirty="0">
                <a:uFill>
                  <a:solidFill>
                    <a:srgbClr val="000000"/>
                  </a:solidFill>
                </a:uFill>
                <a:latin typeface="Arial"/>
                <a:cs typeface="Arial"/>
              </a:rPr>
              <a:t>l’estimation de l’effort</a:t>
            </a:r>
            <a:r>
              <a:rPr lang="fr-FR" sz="1600" dirty="0">
                <a:latin typeface="Arial"/>
                <a:cs typeface="Arial"/>
              </a:rPr>
              <a:t>.</a:t>
            </a:r>
          </a:p>
          <a:p>
            <a:pPr marL="756285" marR="228600" lvl="1" indent="-287020" algn="just">
              <a:lnSpc>
                <a:spcPct val="100000"/>
              </a:lnSpc>
              <a:spcBef>
                <a:spcPts val="430"/>
              </a:spcBef>
              <a:spcAft>
                <a:spcPts val="600"/>
              </a:spcAft>
              <a:buClr>
                <a:srgbClr val="C00000"/>
              </a:buClr>
              <a:buChar char="•"/>
              <a:tabLst>
                <a:tab pos="756285" algn="l"/>
                <a:tab pos="756920" algn="l"/>
              </a:tabLst>
            </a:pPr>
            <a:r>
              <a:rPr lang="fr-FR" sz="1600" dirty="0">
                <a:latin typeface="Arial"/>
                <a:cs typeface="Arial"/>
              </a:rPr>
              <a:t>Facilite </a:t>
            </a:r>
            <a:r>
              <a:rPr lang="fr-FR" sz="1600" u="heavy" dirty="0">
                <a:uFill>
                  <a:solidFill>
                    <a:srgbClr val="000000"/>
                  </a:solidFill>
                </a:uFill>
                <a:latin typeface="Arial"/>
                <a:cs typeface="Arial"/>
              </a:rPr>
              <a:t>l’évaluation de l’impact de la modification</a:t>
            </a:r>
            <a:r>
              <a:rPr lang="fr-FR" sz="1600" dirty="0">
                <a:latin typeface="Arial"/>
                <a:cs typeface="Arial"/>
              </a:rPr>
              <a:t> d’une exigence sur le reste du  système.</a:t>
            </a:r>
          </a:p>
        </p:txBody>
      </p:sp>
      <p:sp>
        <p:nvSpPr>
          <p:cNvPr id="5" name="object 5"/>
          <p:cNvSpPr txBox="1"/>
          <p:nvPr/>
        </p:nvSpPr>
        <p:spPr>
          <a:xfrm>
            <a:off x="9436489" y="6851519"/>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b="1" dirty="0">
                <a:latin typeface="Arial"/>
                <a:cs typeface="Arial"/>
              </a:rPr>
              <a:t>6</a:t>
            </a:fld>
            <a:endParaRPr sz="14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Sous processus des exigences</a:t>
            </a:r>
            <a:r>
              <a:rPr spc="-65" dirty="0"/>
              <a:t> </a:t>
            </a:r>
            <a:r>
              <a:rPr spc="-5" dirty="0"/>
              <a:t>(input/output)</a:t>
            </a:r>
          </a:p>
        </p:txBody>
      </p:sp>
      <p:grpSp>
        <p:nvGrpSpPr>
          <p:cNvPr id="3" name="object 3"/>
          <p:cNvGrpSpPr/>
          <p:nvPr/>
        </p:nvGrpSpPr>
        <p:grpSpPr>
          <a:xfrm>
            <a:off x="1111034" y="2361142"/>
            <a:ext cx="8217534" cy="5139055"/>
            <a:chOff x="1488827" y="1426463"/>
            <a:chExt cx="8217534" cy="5139055"/>
          </a:xfrm>
        </p:grpSpPr>
        <p:sp>
          <p:nvSpPr>
            <p:cNvPr id="4" name="object 4"/>
            <p:cNvSpPr/>
            <p:nvPr/>
          </p:nvSpPr>
          <p:spPr>
            <a:xfrm>
              <a:off x="1494923" y="1426463"/>
              <a:ext cx="8205216" cy="609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488827" y="1432559"/>
              <a:ext cx="8217407" cy="501091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94923" y="6160008"/>
              <a:ext cx="8205470" cy="177165"/>
            </a:xfrm>
            <a:custGeom>
              <a:avLst/>
              <a:gdLst/>
              <a:ahLst/>
              <a:cxnLst/>
              <a:rect l="l" t="t" r="r" b="b"/>
              <a:pathLst>
                <a:path w="8205470" h="177164">
                  <a:moveTo>
                    <a:pt x="0" y="0"/>
                  </a:moveTo>
                  <a:lnTo>
                    <a:pt x="8205216" y="0"/>
                  </a:lnTo>
                </a:path>
                <a:path w="8205470" h="177164">
                  <a:moveTo>
                    <a:pt x="0" y="36575"/>
                  </a:moveTo>
                  <a:lnTo>
                    <a:pt x="8205216" y="36575"/>
                  </a:lnTo>
                </a:path>
                <a:path w="8205470" h="177164">
                  <a:moveTo>
                    <a:pt x="0" y="164592"/>
                  </a:moveTo>
                  <a:lnTo>
                    <a:pt x="8205216" y="164592"/>
                  </a:lnTo>
                </a:path>
                <a:path w="8205470" h="177164">
                  <a:moveTo>
                    <a:pt x="0" y="170687"/>
                  </a:moveTo>
                  <a:lnTo>
                    <a:pt x="8205216" y="170687"/>
                  </a:lnTo>
                </a:path>
                <a:path w="8205470" h="177164">
                  <a:moveTo>
                    <a:pt x="0" y="176783"/>
                  </a:moveTo>
                  <a:lnTo>
                    <a:pt x="8205216" y="176783"/>
                  </a:lnTo>
                </a:path>
              </a:pathLst>
            </a:custGeom>
            <a:ln w="6095">
              <a:solidFill>
                <a:srgbClr val="FEFEFE"/>
              </a:solidFill>
            </a:ln>
          </p:spPr>
          <p:txBody>
            <a:bodyPr wrap="square" lIns="0" tIns="0" rIns="0" bIns="0" rtlCol="0"/>
            <a:lstStyle/>
            <a:p>
              <a:endParaRPr/>
            </a:p>
          </p:txBody>
        </p:sp>
        <p:sp>
          <p:nvSpPr>
            <p:cNvPr id="7" name="object 7"/>
            <p:cNvSpPr/>
            <p:nvPr/>
          </p:nvSpPr>
          <p:spPr>
            <a:xfrm>
              <a:off x="1494923" y="6443472"/>
              <a:ext cx="8205216" cy="6705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494923" y="6513575"/>
              <a:ext cx="8205470" cy="43180"/>
            </a:xfrm>
            <a:custGeom>
              <a:avLst/>
              <a:gdLst/>
              <a:ahLst/>
              <a:cxnLst/>
              <a:rect l="l" t="t" r="r" b="b"/>
              <a:pathLst>
                <a:path w="8205470" h="43179">
                  <a:moveTo>
                    <a:pt x="0" y="0"/>
                  </a:moveTo>
                  <a:lnTo>
                    <a:pt x="8205216" y="0"/>
                  </a:lnTo>
                </a:path>
                <a:path w="8205470" h="43179">
                  <a:moveTo>
                    <a:pt x="0" y="6095"/>
                  </a:moveTo>
                  <a:lnTo>
                    <a:pt x="8205216" y="6095"/>
                  </a:lnTo>
                </a:path>
                <a:path w="8205470" h="43179">
                  <a:moveTo>
                    <a:pt x="0" y="12191"/>
                  </a:moveTo>
                  <a:lnTo>
                    <a:pt x="8205216" y="12191"/>
                  </a:lnTo>
                </a:path>
                <a:path w="8205470" h="43179">
                  <a:moveTo>
                    <a:pt x="0" y="18287"/>
                  </a:moveTo>
                  <a:lnTo>
                    <a:pt x="8205216" y="18287"/>
                  </a:lnTo>
                </a:path>
                <a:path w="8205470" h="43179">
                  <a:moveTo>
                    <a:pt x="0" y="24383"/>
                  </a:moveTo>
                  <a:lnTo>
                    <a:pt x="8205216" y="24383"/>
                  </a:lnTo>
                </a:path>
                <a:path w="8205470" h="43179">
                  <a:moveTo>
                    <a:pt x="0" y="30479"/>
                  </a:moveTo>
                  <a:lnTo>
                    <a:pt x="8205216" y="30479"/>
                  </a:lnTo>
                </a:path>
                <a:path w="8205470" h="43179">
                  <a:moveTo>
                    <a:pt x="0" y="36575"/>
                  </a:moveTo>
                  <a:lnTo>
                    <a:pt x="8205216" y="36575"/>
                  </a:lnTo>
                </a:path>
                <a:path w="8205470" h="43179">
                  <a:moveTo>
                    <a:pt x="0" y="42671"/>
                  </a:moveTo>
                  <a:lnTo>
                    <a:pt x="8205216" y="42671"/>
                  </a:lnTo>
                </a:path>
              </a:pathLst>
            </a:custGeom>
            <a:ln w="6095">
              <a:solidFill>
                <a:srgbClr val="FEFEFE"/>
              </a:solidFill>
            </a:ln>
          </p:spPr>
          <p:txBody>
            <a:bodyPr wrap="square" lIns="0" tIns="0" rIns="0" bIns="0" rtlCol="0"/>
            <a:lstStyle/>
            <a:p>
              <a:endParaRPr/>
            </a:p>
          </p:txBody>
        </p:sp>
        <p:sp>
          <p:nvSpPr>
            <p:cNvPr id="9" name="object 9"/>
            <p:cNvSpPr/>
            <p:nvPr/>
          </p:nvSpPr>
          <p:spPr>
            <a:xfrm>
              <a:off x="6371722" y="6562343"/>
              <a:ext cx="1499870" cy="0"/>
            </a:xfrm>
            <a:custGeom>
              <a:avLst/>
              <a:gdLst/>
              <a:ahLst/>
              <a:cxnLst/>
              <a:rect l="l" t="t" r="r" b="b"/>
              <a:pathLst>
                <a:path w="1499870">
                  <a:moveTo>
                    <a:pt x="0" y="0"/>
                  </a:moveTo>
                  <a:lnTo>
                    <a:pt x="329184" y="0"/>
                  </a:lnTo>
                </a:path>
                <a:path w="1499870">
                  <a:moveTo>
                    <a:pt x="377951" y="0"/>
                  </a:moveTo>
                  <a:lnTo>
                    <a:pt x="1499615" y="0"/>
                  </a:lnTo>
                </a:path>
              </a:pathLst>
            </a:custGeom>
            <a:ln w="6095">
              <a:solidFill>
                <a:srgbClr val="FEFEFE"/>
              </a:solidFill>
            </a:ln>
          </p:spPr>
          <p:txBody>
            <a:bodyPr wrap="square" lIns="0" tIns="0" rIns="0" bIns="0" rtlCol="0"/>
            <a:lstStyle/>
            <a:p>
              <a:endParaRPr/>
            </a:p>
          </p:txBody>
        </p:sp>
      </p:grpSp>
      <p:sp>
        <p:nvSpPr>
          <p:cNvPr id="11" name="object 11"/>
          <p:cNvSpPr txBox="1"/>
          <p:nvPr/>
        </p:nvSpPr>
        <p:spPr>
          <a:xfrm>
            <a:off x="9436489" y="6851519"/>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b="1" dirty="0">
                <a:latin typeface="Arial"/>
                <a:cs typeface="Arial"/>
              </a:rPr>
              <a:t>7</a:t>
            </a:fld>
            <a:endParaRPr sz="1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Élaboration </a:t>
            </a:r>
            <a:r>
              <a:rPr dirty="0"/>
              <a:t>du</a:t>
            </a:r>
            <a:r>
              <a:rPr spc="-80" dirty="0"/>
              <a:t> </a:t>
            </a:r>
            <a:r>
              <a:rPr spc="-5" dirty="0"/>
              <a:t>SRS</a:t>
            </a:r>
          </a:p>
        </p:txBody>
      </p:sp>
      <p:sp>
        <p:nvSpPr>
          <p:cNvPr id="3" name="object 3"/>
          <p:cNvSpPr txBox="1"/>
          <p:nvPr/>
        </p:nvSpPr>
        <p:spPr>
          <a:xfrm>
            <a:off x="1495945" y="1591156"/>
            <a:ext cx="8148320" cy="1854200"/>
          </a:xfrm>
          <a:prstGeom prst="rect">
            <a:avLst/>
          </a:prstGeom>
        </p:spPr>
        <p:txBody>
          <a:bodyPr vert="horz" wrap="square" lIns="0" tIns="12700" rIns="0" bIns="0" rtlCol="0">
            <a:spAutoFit/>
          </a:bodyPr>
          <a:lstStyle/>
          <a:p>
            <a:pPr marL="353695" marR="5080" indent="-341630">
              <a:lnSpc>
                <a:spcPct val="120000"/>
              </a:lnSpc>
              <a:spcBef>
                <a:spcPts val="100"/>
              </a:spcBef>
              <a:buClr>
                <a:srgbClr val="C00000"/>
              </a:buClr>
              <a:buFont typeface="Courier New"/>
              <a:buChar char="o"/>
              <a:tabLst>
                <a:tab pos="355600" algn="l"/>
              </a:tabLst>
            </a:pPr>
            <a:r>
              <a:rPr sz="2000" spc="-90" dirty="0">
                <a:latin typeface="Arial"/>
                <a:cs typeface="Arial"/>
              </a:rPr>
              <a:t>Capture </a:t>
            </a:r>
            <a:r>
              <a:rPr sz="2000" spc="-135" dirty="0">
                <a:latin typeface="Arial"/>
                <a:cs typeface="Arial"/>
              </a:rPr>
              <a:t>des </a:t>
            </a:r>
            <a:r>
              <a:rPr sz="2000" spc="-120" dirty="0">
                <a:latin typeface="Arial"/>
                <a:cs typeface="Arial"/>
              </a:rPr>
              <a:t>exigences </a:t>
            </a:r>
            <a:r>
              <a:rPr sz="2000" spc="-155" dirty="0">
                <a:latin typeface="Arial"/>
                <a:cs typeface="Arial"/>
              </a:rPr>
              <a:t>à </a:t>
            </a:r>
            <a:r>
              <a:rPr sz="2000" spc="-5" dirty="0">
                <a:latin typeface="Arial"/>
                <a:cs typeface="Arial"/>
              </a:rPr>
              <a:t>partir </a:t>
            </a:r>
            <a:r>
              <a:rPr sz="2000" spc="-135" dirty="0">
                <a:latin typeface="Arial"/>
                <a:cs typeface="Arial"/>
              </a:rPr>
              <a:t>des </a:t>
            </a:r>
            <a:r>
              <a:rPr sz="2000" spc="-110" dirty="0">
                <a:latin typeface="Arial"/>
                <a:cs typeface="Arial"/>
              </a:rPr>
              <a:t>demandes </a:t>
            </a:r>
            <a:r>
              <a:rPr sz="2000" spc="-60" dirty="0">
                <a:latin typeface="Arial"/>
                <a:cs typeface="Arial"/>
              </a:rPr>
              <a:t>du </a:t>
            </a:r>
            <a:r>
              <a:rPr sz="2000" spc="-40" dirty="0">
                <a:latin typeface="Arial"/>
                <a:cs typeface="Arial"/>
              </a:rPr>
              <a:t>client, </a:t>
            </a:r>
            <a:r>
              <a:rPr sz="2000" spc="-90" dirty="0">
                <a:latin typeface="Arial"/>
                <a:cs typeface="Arial"/>
              </a:rPr>
              <a:t>de </a:t>
            </a:r>
            <a:r>
              <a:rPr sz="2000" spc="-45" dirty="0">
                <a:latin typeface="Arial"/>
                <a:cs typeface="Arial"/>
              </a:rPr>
              <a:t>l'environnement  </a:t>
            </a:r>
            <a:r>
              <a:rPr sz="2000" spc="-5" dirty="0">
                <a:latin typeface="Arial"/>
                <a:cs typeface="Arial"/>
              </a:rPr>
              <a:t>et </a:t>
            </a:r>
            <a:r>
              <a:rPr sz="2000" spc="-90" dirty="0">
                <a:latin typeface="Arial"/>
                <a:cs typeface="Arial"/>
              </a:rPr>
              <a:t>de </a:t>
            </a:r>
            <a:r>
              <a:rPr sz="2000" spc="-65" dirty="0">
                <a:latin typeface="Arial"/>
                <a:cs typeface="Arial"/>
              </a:rPr>
              <a:t>l'expérience </a:t>
            </a:r>
            <a:r>
              <a:rPr sz="2000" spc="-90" dirty="0">
                <a:latin typeface="Arial"/>
                <a:cs typeface="Arial"/>
              </a:rPr>
              <a:t>de </a:t>
            </a:r>
            <a:r>
              <a:rPr sz="2000" spc="-75" dirty="0">
                <a:latin typeface="Arial"/>
                <a:cs typeface="Arial"/>
              </a:rPr>
              <a:t>la </a:t>
            </a:r>
            <a:r>
              <a:rPr sz="2000" spc="-70" dirty="0">
                <a:latin typeface="Arial"/>
                <a:cs typeface="Arial"/>
              </a:rPr>
              <a:t>communauté</a:t>
            </a:r>
            <a:r>
              <a:rPr sz="2000" spc="-320" dirty="0">
                <a:latin typeface="Arial"/>
                <a:cs typeface="Arial"/>
              </a:rPr>
              <a:t> </a:t>
            </a:r>
            <a:r>
              <a:rPr sz="2000" spc="-55" dirty="0">
                <a:latin typeface="Arial"/>
                <a:cs typeface="Arial"/>
              </a:rPr>
              <a:t>technique;</a:t>
            </a:r>
            <a:endParaRPr sz="2000" dirty="0">
              <a:latin typeface="Arial"/>
              <a:cs typeface="Arial"/>
            </a:endParaRPr>
          </a:p>
          <a:p>
            <a:pPr marL="355600" indent="-342900">
              <a:lnSpc>
                <a:spcPct val="100000"/>
              </a:lnSpc>
              <a:spcBef>
                <a:spcPts val="480"/>
              </a:spcBef>
              <a:buClr>
                <a:srgbClr val="C00000"/>
              </a:buClr>
              <a:buFont typeface="Courier New"/>
              <a:buChar char="o"/>
              <a:tabLst>
                <a:tab pos="355600" algn="l"/>
              </a:tabLst>
            </a:pPr>
            <a:r>
              <a:rPr sz="2000" spc="-70" dirty="0">
                <a:latin typeface="Arial"/>
                <a:cs typeface="Arial"/>
              </a:rPr>
              <a:t>Construction </a:t>
            </a:r>
            <a:r>
              <a:rPr sz="2000" spc="-100" dirty="0">
                <a:latin typeface="Arial"/>
                <a:cs typeface="Arial"/>
              </a:rPr>
              <a:t>d'exigences </a:t>
            </a:r>
            <a:r>
              <a:rPr sz="2000" spc="-60" dirty="0">
                <a:latin typeface="Arial"/>
                <a:cs typeface="Arial"/>
              </a:rPr>
              <a:t>bien</a:t>
            </a:r>
            <a:r>
              <a:rPr sz="2000" spc="-190" dirty="0">
                <a:latin typeface="Arial"/>
                <a:cs typeface="Arial"/>
              </a:rPr>
              <a:t> </a:t>
            </a:r>
            <a:r>
              <a:rPr sz="2000" spc="-70" dirty="0">
                <a:latin typeface="Arial"/>
                <a:cs typeface="Arial"/>
              </a:rPr>
              <a:t>formées;</a:t>
            </a:r>
            <a:endParaRPr sz="2000" dirty="0">
              <a:latin typeface="Arial"/>
              <a:cs typeface="Arial"/>
            </a:endParaRPr>
          </a:p>
          <a:p>
            <a:pPr marL="355600" indent="-342900">
              <a:lnSpc>
                <a:spcPct val="100000"/>
              </a:lnSpc>
              <a:spcBef>
                <a:spcPts val="480"/>
              </a:spcBef>
              <a:buClr>
                <a:srgbClr val="C00000"/>
              </a:buClr>
              <a:buFont typeface="Courier New"/>
              <a:buChar char="o"/>
              <a:tabLst>
                <a:tab pos="355600" algn="l"/>
              </a:tabLst>
            </a:pPr>
            <a:r>
              <a:rPr sz="2000" spc="-45" dirty="0">
                <a:latin typeface="Arial"/>
                <a:cs typeface="Arial"/>
              </a:rPr>
              <a:t>Structuration </a:t>
            </a:r>
            <a:r>
              <a:rPr sz="2000" spc="-135" dirty="0">
                <a:latin typeface="Arial"/>
                <a:cs typeface="Arial"/>
              </a:rPr>
              <a:t>des </a:t>
            </a:r>
            <a:r>
              <a:rPr sz="2000" spc="-120" dirty="0">
                <a:latin typeface="Arial"/>
                <a:cs typeface="Arial"/>
              </a:rPr>
              <a:t>exigences </a:t>
            </a:r>
            <a:r>
              <a:rPr sz="2000" spc="-90" dirty="0">
                <a:latin typeface="Arial"/>
                <a:cs typeface="Arial"/>
              </a:rPr>
              <a:t>en </a:t>
            </a:r>
            <a:r>
              <a:rPr sz="2000" spc="-60" dirty="0">
                <a:latin typeface="Arial"/>
                <a:cs typeface="Arial"/>
              </a:rPr>
              <a:t>un</a:t>
            </a:r>
            <a:r>
              <a:rPr sz="2000" spc="-175" dirty="0">
                <a:latin typeface="Arial"/>
                <a:cs typeface="Arial"/>
              </a:rPr>
              <a:t> </a:t>
            </a:r>
            <a:r>
              <a:rPr sz="2000" spc="-305" dirty="0">
                <a:latin typeface="Arial"/>
                <a:cs typeface="Arial"/>
              </a:rPr>
              <a:t>SRS;</a:t>
            </a:r>
            <a:endParaRPr sz="2000" dirty="0">
              <a:latin typeface="Arial"/>
              <a:cs typeface="Arial"/>
            </a:endParaRPr>
          </a:p>
          <a:p>
            <a:pPr marL="355600" indent="-342900">
              <a:lnSpc>
                <a:spcPct val="100000"/>
              </a:lnSpc>
              <a:spcBef>
                <a:spcPts val="480"/>
              </a:spcBef>
              <a:buClr>
                <a:srgbClr val="C00000"/>
              </a:buClr>
              <a:buFont typeface="Courier New"/>
              <a:buChar char="o"/>
              <a:tabLst>
                <a:tab pos="355600" algn="l"/>
              </a:tabLst>
            </a:pPr>
            <a:r>
              <a:rPr sz="2000" spc="-80" dirty="0">
                <a:latin typeface="Arial"/>
                <a:cs typeface="Arial"/>
              </a:rPr>
              <a:t>Représentation </a:t>
            </a:r>
            <a:r>
              <a:rPr sz="2000" spc="-60" dirty="0">
                <a:latin typeface="Arial"/>
                <a:cs typeface="Arial"/>
              </a:rPr>
              <a:t>du </a:t>
            </a:r>
            <a:r>
              <a:rPr sz="2000" spc="-395" dirty="0">
                <a:latin typeface="Arial"/>
                <a:cs typeface="Arial"/>
              </a:rPr>
              <a:t>SRS </a:t>
            </a:r>
            <a:r>
              <a:rPr sz="2000" spc="-140" dirty="0">
                <a:latin typeface="Arial"/>
                <a:cs typeface="Arial"/>
              </a:rPr>
              <a:t>sous </a:t>
            </a:r>
            <a:r>
              <a:rPr sz="2000" spc="-100" dirty="0">
                <a:latin typeface="Arial"/>
                <a:cs typeface="Arial"/>
              </a:rPr>
              <a:t>diverses </a:t>
            </a:r>
            <a:r>
              <a:rPr sz="2000" spc="-65" dirty="0">
                <a:latin typeface="Arial"/>
                <a:cs typeface="Arial"/>
              </a:rPr>
              <a:t>formes, </a:t>
            </a:r>
            <a:r>
              <a:rPr sz="2000" spc="-40" dirty="0">
                <a:latin typeface="Arial"/>
                <a:cs typeface="Arial"/>
              </a:rPr>
              <a:t>pour </a:t>
            </a:r>
            <a:r>
              <a:rPr sz="2000" spc="-80" dirty="0">
                <a:latin typeface="Arial"/>
                <a:cs typeface="Arial"/>
              </a:rPr>
              <a:t>divers</a:t>
            </a:r>
            <a:r>
              <a:rPr sz="2000" spc="-260" dirty="0">
                <a:latin typeface="Arial"/>
                <a:cs typeface="Arial"/>
              </a:rPr>
              <a:t> </a:t>
            </a:r>
            <a:r>
              <a:rPr sz="2000" spc="-65" dirty="0">
                <a:latin typeface="Arial"/>
                <a:cs typeface="Arial"/>
              </a:rPr>
              <a:t>destinataires.</a:t>
            </a:r>
            <a:endParaRPr sz="2000" dirty="0">
              <a:latin typeface="Arial"/>
              <a:cs typeface="Arial"/>
            </a:endParaRPr>
          </a:p>
        </p:txBody>
      </p:sp>
      <p:grpSp>
        <p:nvGrpSpPr>
          <p:cNvPr id="4" name="object 4"/>
          <p:cNvGrpSpPr/>
          <p:nvPr/>
        </p:nvGrpSpPr>
        <p:grpSpPr>
          <a:xfrm>
            <a:off x="2375144" y="3593468"/>
            <a:ext cx="5866525" cy="3006391"/>
            <a:chOff x="2375144" y="3593468"/>
            <a:chExt cx="5866525" cy="3006391"/>
          </a:xfrm>
        </p:grpSpPr>
        <p:sp>
          <p:nvSpPr>
            <p:cNvPr id="5" name="object 5"/>
            <p:cNvSpPr/>
            <p:nvPr/>
          </p:nvSpPr>
          <p:spPr>
            <a:xfrm>
              <a:off x="2375144" y="3593468"/>
              <a:ext cx="2045145" cy="184527"/>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375144" y="3777995"/>
              <a:ext cx="5866525" cy="2821864"/>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p:nvPr/>
        </p:nvSpPr>
        <p:spPr>
          <a:xfrm>
            <a:off x="9436489" y="6851519"/>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b="1" dirty="0">
                <a:latin typeface="Arial"/>
                <a:cs typeface="Arial"/>
              </a:rPr>
              <a:t>8</a:t>
            </a:fld>
            <a:endParaRPr sz="1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Quels types d’information doit contenir </a:t>
            </a:r>
            <a:r>
              <a:rPr dirty="0"/>
              <a:t>un</a:t>
            </a:r>
            <a:r>
              <a:rPr spc="-65" dirty="0"/>
              <a:t> </a:t>
            </a:r>
            <a:r>
              <a:rPr spc="-5" dirty="0"/>
              <a:t>SRS?</a:t>
            </a:r>
          </a:p>
        </p:txBody>
      </p:sp>
      <p:sp>
        <p:nvSpPr>
          <p:cNvPr id="9" name="Espace réservé du contenu 8">
            <a:extLst>
              <a:ext uri="{FF2B5EF4-FFF2-40B4-BE49-F238E27FC236}">
                <a16:creationId xmlns:a16="http://schemas.microsoft.com/office/drawing/2014/main" id="{3EE9E66D-72C6-4D9B-A42B-C498EDF69C98}"/>
              </a:ext>
            </a:extLst>
          </p:cNvPr>
          <p:cNvSpPr>
            <a:spLocks noGrp="1"/>
          </p:cNvSpPr>
          <p:nvPr>
            <p:ph idx="1"/>
          </p:nvPr>
        </p:nvSpPr>
        <p:spPr>
          <a:xfrm>
            <a:off x="1203007" y="2518832"/>
            <a:ext cx="8421053" cy="4688417"/>
          </a:xfrm>
        </p:spPr>
        <p:txBody>
          <a:bodyPr>
            <a:normAutofit fontScale="85000" lnSpcReduction="10000"/>
          </a:bodyPr>
          <a:lstStyle/>
          <a:p>
            <a:pPr marL="355600" indent="-342900" algn="just">
              <a:lnSpc>
                <a:spcPct val="110000"/>
              </a:lnSpc>
              <a:spcBef>
                <a:spcPts val="580"/>
              </a:spcBef>
              <a:spcAft>
                <a:spcPts val="600"/>
              </a:spcAft>
              <a:buFont typeface="Courier New"/>
              <a:buChar char="o"/>
              <a:tabLst>
                <a:tab pos="355600" algn="l"/>
              </a:tabLst>
            </a:pPr>
            <a:r>
              <a:rPr lang="fr-FR" sz="2400" i="1" dirty="0">
                <a:solidFill>
                  <a:srgbClr val="C00000"/>
                </a:solidFill>
                <a:latin typeface="Arial"/>
                <a:cs typeface="Arial"/>
              </a:rPr>
              <a:t>Les fonctions: </a:t>
            </a:r>
            <a:r>
              <a:rPr lang="fr-FR" sz="2400" dirty="0">
                <a:latin typeface="Arial"/>
                <a:cs typeface="Arial"/>
              </a:rPr>
              <a:t>que doit faire le logiciel?</a:t>
            </a:r>
          </a:p>
          <a:p>
            <a:pPr marL="354965" marR="7620" indent="-342900" algn="just">
              <a:lnSpc>
                <a:spcPct val="110000"/>
              </a:lnSpc>
              <a:spcBef>
                <a:spcPts val="480"/>
              </a:spcBef>
              <a:spcAft>
                <a:spcPts val="600"/>
              </a:spcAft>
              <a:buFont typeface="Courier New"/>
              <a:buChar char="o"/>
              <a:tabLst>
                <a:tab pos="355600" algn="l"/>
              </a:tabLst>
            </a:pPr>
            <a:r>
              <a:rPr lang="fr-FR" sz="2400" i="1" dirty="0">
                <a:solidFill>
                  <a:srgbClr val="C00000"/>
                </a:solidFill>
                <a:latin typeface="Arial"/>
                <a:cs typeface="Arial"/>
              </a:rPr>
              <a:t>Les interfaces externes: </a:t>
            </a:r>
            <a:r>
              <a:rPr lang="fr-FR" sz="2400" dirty="0">
                <a:latin typeface="Arial"/>
                <a:cs typeface="Arial"/>
              </a:rPr>
              <a:t>quels types de liens doit-il y avoir entre le logiciel  et les utilisateurs, le matériel du système, les autres matériaux et  logiciels?</a:t>
            </a:r>
          </a:p>
          <a:p>
            <a:pPr marL="354965" marR="6985" indent="-342900" algn="just">
              <a:lnSpc>
                <a:spcPct val="110000"/>
              </a:lnSpc>
              <a:spcBef>
                <a:spcPts val="480"/>
              </a:spcBef>
              <a:spcAft>
                <a:spcPts val="600"/>
              </a:spcAft>
              <a:buFont typeface="Courier New"/>
              <a:buChar char="o"/>
              <a:tabLst>
                <a:tab pos="355600" algn="l"/>
              </a:tabLst>
            </a:pPr>
            <a:r>
              <a:rPr lang="fr-FR" sz="2400" i="1" dirty="0">
                <a:solidFill>
                  <a:srgbClr val="C00000"/>
                </a:solidFill>
                <a:latin typeface="Arial"/>
                <a:cs typeface="Arial"/>
              </a:rPr>
              <a:t>Performance: </a:t>
            </a:r>
            <a:r>
              <a:rPr lang="fr-FR" sz="2400" dirty="0">
                <a:latin typeface="Arial"/>
                <a:cs typeface="Arial"/>
              </a:rPr>
              <a:t>quelle doit être la vitesse, le degré de disponibilité, le délai  de réponse et le délai de récupération des diverses fonctions logicielles,  etc.?</a:t>
            </a:r>
          </a:p>
          <a:p>
            <a:pPr marL="354965" marR="6350" indent="-342900" algn="just">
              <a:lnSpc>
                <a:spcPct val="110000"/>
              </a:lnSpc>
              <a:spcBef>
                <a:spcPts val="480"/>
              </a:spcBef>
              <a:spcAft>
                <a:spcPts val="600"/>
              </a:spcAft>
              <a:buFont typeface="Courier New"/>
              <a:buChar char="o"/>
              <a:tabLst>
                <a:tab pos="355600" algn="l"/>
              </a:tabLst>
            </a:pPr>
            <a:r>
              <a:rPr lang="fr-FR" sz="2400" i="1" dirty="0">
                <a:solidFill>
                  <a:srgbClr val="C00000"/>
                </a:solidFill>
                <a:latin typeface="Arial"/>
                <a:cs typeface="Arial"/>
              </a:rPr>
              <a:t>Attributs: </a:t>
            </a:r>
            <a:r>
              <a:rPr lang="fr-FR" sz="2400" i="1" dirty="0">
                <a:latin typeface="Arial"/>
                <a:cs typeface="Arial"/>
              </a:rPr>
              <a:t>Essentiellement des attributs de </a:t>
            </a:r>
            <a:r>
              <a:rPr lang="fr-FR" sz="2400" i="1" u="heavy" dirty="0">
                <a:uFill>
                  <a:solidFill>
                    <a:srgbClr val="000000"/>
                  </a:solidFill>
                </a:uFill>
                <a:latin typeface="Arial"/>
                <a:cs typeface="Arial"/>
              </a:rPr>
              <a:t>qualité</a:t>
            </a:r>
            <a:r>
              <a:rPr lang="fr-FR" sz="2400" i="1" dirty="0">
                <a:latin typeface="Arial"/>
                <a:cs typeface="Arial"/>
              </a:rPr>
              <a:t>. D</a:t>
            </a:r>
            <a:r>
              <a:rPr lang="fr-FR" sz="2400" dirty="0">
                <a:latin typeface="Arial"/>
                <a:cs typeface="Arial"/>
              </a:rPr>
              <a:t>e quoi faut-il tenir  compte sur le plan de la transférabilité, de la facilité d’exécution,  maintenance, sécurité, etc.?</a:t>
            </a:r>
          </a:p>
          <a:p>
            <a:pPr marL="354965" marR="5080" indent="-342900" algn="just">
              <a:lnSpc>
                <a:spcPct val="110000"/>
              </a:lnSpc>
              <a:spcBef>
                <a:spcPts val="480"/>
              </a:spcBef>
              <a:spcAft>
                <a:spcPts val="600"/>
              </a:spcAft>
              <a:buFont typeface="Courier New"/>
              <a:buChar char="o"/>
              <a:tabLst>
                <a:tab pos="355600" algn="l"/>
              </a:tabLst>
            </a:pPr>
            <a:r>
              <a:rPr lang="fr-FR" sz="2400" i="1" dirty="0">
                <a:solidFill>
                  <a:srgbClr val="C00000"/>
                </a:solidFill>
                <a:latin typeface="Arial"/>
                <a:cs typeface="Arial"/>
              </a:rPr>
              <a:t>Contraintes imposées sur l’implantation: </a:t>
            </a:r>
            <a:r>
              <a:rPr lang="fr-FR" sz="2400" dirty="0">
                <a:latin typeface="Arial"/>
                <a:cs typeface="Arial"/>
              </a:rPr>
              <a:t>y a-t-il des contraintes dont il  faut tenir compte (normes, langages d’implantation, politiques visant  l’intégrité des BD, ressources limitées, cadre d’exploitation, etc.)?</a:t>
            </a:r>
          </a:p>
        </p:txBody>
      </p:sp>
      <p:sp>
        <p:nvSpPr>
          <p:cNvPr id="7" name="object 7"/>
          <p:cNvSpPr txBox="1"/>
          <p:nvPr/>
        </p:nvSpPr>
        <p:spPr>
          <a:xfrm>
            <a:off x="9436489" y="6851519"/>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b="1" dirty="0">
                <a:latin typeface="Arial"/>
                <a:cs typeface="Arial"/>
              </a:rPr>
              <a:t>9</a:t>
            </a:fld>
            <a:endParaRPr sz="1400">
              <a:latin typeface="Arial"/>
              <a:cs typeface="Arial"/>
            </a:endParaRPr>
          </a:p>
        </p:txBody>
      </p:sp>
    </p:spTree>
  </p:cSld>
  <p:clrMapOvr>
    <a:masterClrMapping/>
  </p:clrMapOvr>
</p:sld>
</file>

<file path=ppt/theme/theme1.xml><?xml version="1.0" encoding="utf-8"?>
<a:theme xmlns:a="http://schemas.openxmlformats.org/drawingml/2006/main" name="Cadrage">
  <a:themeElements>
    <a:clrScheme name="Cadrag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drag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dra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Cadrage</Template>
  <TotalTime>143</TotalTime>
  <Words>2313</Words>
  <Application>Microsoft Office PowerPoint</Application>
  <PresentationFormat>Personnalisé</PresentationFormat>
  <Paragraphs>289</Paragraphs>
  <Slides>28</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28</vt:i4>
      </vt:variant>
    </vt:vector>
  </HeadingPairs>
  <TitlesOfParts>
    <vt:vector size="36" baseType="lpstr">
      <vt:lpstr>Arial</vt:lpstr>
      <vt:lpstr>Calibri</vt:lpstr>
      <vt:lpstr>Courier New</vt:lpstr>
      <vt:lpstr>Franklin Gothic Book</vt:lpstr>
      <vt:lpstr>Times New Roman</vt:lpstr>
      <vt:lpstr>Verdana</vt:lpstr>
      <vt:lpstr>Wingdings</vt:lpstr>
      <vt:lpstr>Cadrage</vt:lpstr>
      <vt:lpstr>Représentation des exigences </vt:lpstr>
      <vt:lpstr>Objectifs </vt:lpstr>
      <vt:lpstr>Séparation du problème et de la solution</vt:lpstr>
      <vt:lpstr>Principaux artéfacts</vt:lpstr>
      <vt:lpstr>Définitions</vt:lpstr>
      <vt:lpstr>Construction d’un SRS</vt:lpstr>
      <vt:lpstr>Sous processus des exigences (input/output)</vt:lpstr>
      <vt:lpstr>Élaboration du SRS</vt:lpstr>
      <vt:lpstr>Quels types d’information doit contenir un SRS?</vt:lpstr>
      <vt:lpstr>Classification des exigences "Ce qui se conçoit bien s'énonce clairement et les mots pour le dire arrivent aisément"</vt:lpstr>
      <vt:lpstr>Approche de classification des exigences: FURPS+</vt:lpstr>
      <vt:lpstr>Catégorisation des exigences</vt:lpstr>
      <vt:lpstr>Approche selon la norme ISO 12207 (cycle de vie du logiciel)</vt:lpstr>
      <vt:lpstr>Norme IEEE 830-1998: template</vt:lpstr>
      <vt:lpstr>Normes internationales – IEEE Std 830:1998</vt:lpstr>
      <vt:lpstr>Normes internationales – IEEE Std 830:1998</vt:lpstr>
      <vt:lpstr>Références vers des gabarits de SRS</vt:lpstr>
      <vt:lpstr>3. Caractéristiques d’un SRS bien rédigé</vt:lpstr>
      <vt:lpstr>Exemple de spécification (Bray, 2004)</vt:lpstr>
      <vt:lpstr>Exemple de spécification</vt:lpstr>
      <vt:lpstr>Aspects linguistiques</vt:lpstr>
      <vt:lpstr>Spécification: Erreurs fréquentes</vt:lpstr>
      <vt:lpstr>Catégorisation</vt:lpstr>
      <vt:lpstr>Pièges à éviter lors de l'élaboration d'exigences</vt:lpstr>
      <vt:lpstr>Annexes: quelques modèles</vt:lpstr>
      <vt:lpstr>Les modèles dans Doors</vt:lpstr>
      <vt:lpstr>Modèles RUP dans Doors</vt:lpstr>
      <vt:lpstr>Modèles MIL-STD490A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Seance3M_log3410</dc:title>
  <dc:creator>latifa</dc:creator>
  <cp:keywords>()</cp:keywords>
  <cp:lastModifiedBy>leylas7 leylas7</cp:lastModifiedBy>
  <cp:revision>19</cp:revision>
  <dcterms:created xsi:type="dcterms:W3CDTF">2020-06-27T16:50:58Z</dcterms:created>
  <dcterms:modified xsi:type="dcterms:W3CDTF">2020-06-27T19:49:15Z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2011-07-01T00:00:00Z</vt:filetime>
  </property>
  <property fmtid="{D5CDD505-2E9C-101B-9397-08002B2CF9AE}" pid="3" name="Creator">
    <vt:lpwstr>PDFCreator Version 1.2.1</vt:lpwstr>
  </property>
  <property fmtid="{D5CDD505-2E9C-101B-9397-08002B2CF9AE}" pid="4" name="LastSaved">
    <vt:filetime>2020-06-27T00:00:00Z</vt:filetime>
  </property>
</Properties>
</file>