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sldIdLst>
    <p:sldId id="256" r:id="rId2"/>
    <p:sldId id="263" r:id="rId3"/>
    <p:sldId id="257" r:id="rId4"/>
    <p:sldId id="262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2B9DD-CDAA-62DD-2A8F-6605014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D22775-D4E3-3D9D-BEE8-A464355B2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6CD23E-50E4-DBA6-8AC0-BA520415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4B45-8EE3-4ED0-B753-3C56ADEF4F2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D1C2C0-35AD-F4A6-0C9A-31326A49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00EE74-EEE6-69F4-03ED-F5607D06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7DF9-6346-4DC9-866E-3650D43F4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90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06278-D356-1826-0327-53F0810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E01B3C-207C-2950-9544-F6E87B89D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673405-AB14-3150-2EA8-DDE91F40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4B45-8EE3-4ED0-B753-3C56ADEF4F2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CCD1CA-2454-3AD5-9724-BC76652B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845F61-5F37-96FD-E4A8-4E54A0E5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7DF9-6346-4DC9-866E-3650D43F4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0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9A6740D-4784-ABF0-65F4-7C59B831A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DB40EF-5F67-7092-4B4A-067258DBF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9EED24-C5C1-1732-685C-14AB3829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4B45-8EE3-4ED0-B753-3C56ADEF4F2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F0C283-C445-CA1D-F84D-63BD5047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E6F2B4-6090-EBB4-52B1-727825C3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7DF9-6346-4DC9-866E-3650D43F4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71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CE53D3-E2D2-AF9A-C3ED-BED629F1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58AAF6-818A-DBA0-41FB-7E53546E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373C4A-B5E4-1701-C363-E36EDB71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4B45-8EE3-4ED0-B753-3C56ADEF4F2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C0388F-DF59-90A9-FCC2-DA95A4EF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9325BF-52A6-AA3C-7D39-8D06AAE3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7DF9-6346-4DC9-866E-3650D43F4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94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1CC71-1687-D92A-B0AE-56272938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91A651-2A79-EBE6-7A52-BBC1CD61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BB10FD-F757-61D7-51F5-C7214983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4B45-8EE3-4ED0-B753-3C56ADEF4F2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DF9E41-C9F8-0F72-DAB9-5893DD8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6A40C3-ABE6-A301-38A1-D4E3E941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7DF9-6346-4DC9-866E-3650D43F4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41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D6502-6953-839C-7D4B-63B2CA2A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6FBAB-D762-4A23-B7E6-B0A2FC475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C02F4A-CA5F-5B7D-AA08-2A80438B9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265706-1F71-34C8-6F50-633B82EA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4B45-8EE3-4ED0-B753-3C56ADEF4F2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4975E1-D2A3-722E-6C2A-FEDD3A95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F3DCCE-159B-4CD8-4C6E-D62079BC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7DF9-6346-4DC9-866E-3650D43F4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22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BAF4F3-2066-E92D-E8DD-6E562F58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A071BD-60D8-FC76-FE2F-54192DBF9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7A264B-F3A1-2416-527D-430127067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B1FB3A-9A93-BD2B-ED9E-584EDE63A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2C087C-BEB4-E04D-6342-14BC58772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846929-5F99-141B-9BD7-3ED06B7E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4B45-8EE3-4ED0-B753-3C56ADEF4F2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D79CFF6-B230-09BC-4958-C44546C0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9A26198-59D7-59CB-F4A1-45625BC6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7DF9-6346-4DC9-866E-3650D43F4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83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723ACF-2803-2AF8-462E-5C34FB27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2BB9C81-5FDA-573A-1553-E2804B13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4B45-8EE3-4ED0-B753-3C56ADEF4F2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358E4EB-1FBC-FB36-CF84-ECCA7A85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47490C-287D-5BF7-D743-76C221B1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7DF9-6346-4DC9-866E-3650D43F4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37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96A484-F679-A856-46AD-A65F37DE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4B45-8EE3-4ED0-B753-3C56ADEF4F2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091542-2372-C96C-A301-2D31FB37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C46118-7C25-A150-DC40-51A8D56F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7DF9-6346-4DC9-866E-3650D43F4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90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85211C-C29F-CC55-0B08-D539CE1C5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4EFE43-4C39-2BC6-87E8-09268ACF4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2D11AC-176A-F390-3473-EF3F2F77E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FDE4AF-5C2A-C707-EC18-8760086D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4B45-8EE3-4ED0-B753-3C56ADEF4F2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52CE36-6E80-7BFE-166A-8AC6DDC1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0F7644-0FF5-92A7-01A7-353D534D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7DF9-6346-4DC9-866E-3650D43F4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53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98A91-B9C4-2FD6-E2C9-736CC5C3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4D5EA1A-9701-D12D-FAB9-5F9734DD4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1EA684-226A-E4EC-ACEB-E0C63ECB0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72C782-8289-D16E-61EF-64AED1B3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4B45-8EE3-4ED0-B753-3C56ADEF4F2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7D229E-2C69-3F81-3697-20F35457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2C313B-7E10-8B2C-3136-B681C5A4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7DF9-6346-4DC9-866E-3650D43F4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89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89A74C-18B9-FA55-0079-10E5457ED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7F3E68-2F71-EFD5-A290-437F735A2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C98A33-6CE6-401F-3984-D81D63159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F4B45-8EE3-4ED0-B753-3C56ADEF4F27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9D9EDF-9D7E-6B94-1306-F03542305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7A4437-6FB7-BEF2-9018-FBF67FC92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F7DF9-6346-4DC9-866E-3650D43F4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18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491B1555-EDB4-F0AC-FAB2-EA644A230E3D}"/>
              </a:ext>
            </a:extLst>
          </p:cNvPr>
          <p:cNvSpPr/>
          <p:nvPr/>
        </p:nvSpPr>
        <p:spPr>
          <a:xfrm rot="10800000">
            <a:off x="0" y="0"/>
            <a:ext cx="12192000" cy="6858000"/>
          </a:xfrm>
          <a:prstGeom prst="rtTriangle">
            <a:avLst/>
          </a:prstGeom>
          <a:solidFill>
            <a:srgbClr val="001848"/>
          </a:solidFill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7D403536-A47C-7C32-9E9E-945E82E4AA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001848"/>
          </a:solidFill>
          <a:ln w="539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A3BEA6-12D4-757C-FB28-2F7BFE77A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9113" y="2329543"/>
            <a:ext cx="8505598" cy="132805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Rockwell Extra Bold" panose="02060903040505020403" pitchFamily="18" charset="0"/>
              </a:rPr>
              <a:t>RAPPORT INF 351 :  INFORMATIQUE DÉCISIONNEL</a:t>
            </a:r>
          </a:p>
          <a:p>
            <a:r>
              <a:rPr lang="fr-F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ckwell Extra Bold" panose="02060903040505020403" pitchFamily="18" charset="0"/>
              </a:rPr>
              <a:t>Présenté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ckwell Extra Bold" panose="02060903040505020403" pitchFamily="18" charset="0"/>
              </a:rPr>
              <a:t> par :  </a:t>
            </a:r>
            <a:r>
              <a:rPr lang="fr-F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ckwell Extra Bold" panose="02060903040505020403" pitchFamily="18" charset="0"/>
              </a:rPr>
              <a:t>groupe</a:t>
            </a:r>
            <a:r>
              <a:rPr lang="en-US" sz="1600">
                <a:solidFill>
                  <a:schemeClr val="accent1">
                    <a:lumMod val="20000"/>
                    <a:lumOff val="80000"/>
                  </a:schemeClr>
                </a:solidFill>
                <a:latin typeface="Rockwell Extra Bold" panose="02060903040505020403" pitchFamily="18" charset="0"/>
              </a:rPr>
              <a:t> 12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D54B2F8-0043-DBE5-F06F-CA929AA3B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87" y="3075216"/>
            <a:ext cx="8607425" cy="3782784"/>
          </a:xfrm>
          <a:prstGeom prst="rect">
            <a:avLst/>
          </a:prstGeom>
        </p:spPr>
      </p:pic>
      <p:graphicFrame>
        <p:nvGraphicFramePr>
          <p:cNvPr id="11" name="Objet 10">
            <a:extLst>
              <a:ext uri="{FF2B5EF4-FFF2-40B4-BE49-F238E27FC236}">
                <a16:creationId xmlns:a16="http://schemas.microsoft.com/office/drawing/2014/main" id="{01FF9930-494A-7415-CAE2-08B5EB1841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484544"/>
              </p:ext>
            </p:extLst>
          </p:nvPr>
        </p:nvGraphicFramePr>
        <p:xfrm>
          <a:off x="1789113" y="0"/>
          <a:ext cx="8507412" cy="2416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712081" imgH="2881365" progId="Word.Document.12">
                  <p:embed/>
                </p:oleObj>
              </mc:Choice>
              <mc:Fallback>
                <p:oleObj name="Document" r:id="rId3" imgW="6712081" imgH="28813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9113" y="0"/>
                        <a:ext cx="8507412" cy="2416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669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F1BD5-9FC8-E255-9DF5-4866A6851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81328"/>
          </a:xfrm>
          <a:solidFill>
            <a:srgbClr val="001848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ckwell Extra Bold" panose="02060903040505020403" pitchFamily="18" charset="0"/>
              </a:rPr>
              <a:t>MEMBRE DU GROUPE</a:t>
            </a:r>
            <a:endParaRPr lang="fr-FR" sz="3200" dirty="0">
              <a:solidFill>
                <a:schemeClr val="accent1">
                  <a:lumMod val="20000"/>
                  <a:lumOff val="80000"/>
                </a:schemeClr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A7224E-873B-5B03-7BA0-F26FAC449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BA837034-101C-E600-7D04-2288D3EA2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05579"/>
              </p:ext>
            </p:extLst>
          </p:nvPr>
        </p:nvGraphicFramePr>
        <p:xfrm>
          <a:off x="838198" y="1825625"/>
          <a:ext cx="10515599" cy="4351337"/>
        </p:xfrm>
        <a:graphic>
          <a:graphicData uri="http://schemas.openxmlformats.org/drawingml/2006/table">
            <a:tbl>
              <a:tblPr firstRow="1" firstCol="1" bandRow="1"/>
              <a:tblGrid>
                <a:gridCol w="4901555">
                  <a:extLst>
                    <a:ext uri="{9D8B030D-6E8A-4147-A177-3AD203B41FA5}">
                      <a16:colId xmlns:a16="http://schemas.microsoft.com/office/drawing/2014/main" val="1140042583"/>
                    </a:ext>
                  </a:extLst>
                </a:gridCol>
                <a:gridCol w="2820947">
                  <a:extLst>
                    <a:ext uri="{9D8B030D-6E8A-4147-A177-3AD203B41FA5}">
                      <a16:colId xmlns:a16="http://schemas.microsoft.com/office/drawing/2014/main" val="1087950867"/>
                    </a:ext>
                  </a:extLst>
                </a:gridCol>
                <a:gridCol w="2793097">
                  <a:extLst>
                    <a:ext uri="{9D8B030D-6E8A-4147-A177-3AD203B41FA5}">
                      <a16:colId xmlns:a16="http://schemas.microsoft.com/office/drawing/2014/main" val="4132692078"/>
                    </a:ext>
                  </a:extLst>
                </a:gridCol>
              </a:tblGrid>
              <a:tr h="965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NOMS ET PRENOM</a:t>
                      </a:r>
                      <a:endParaRPr lang="fr-FR" sz="2400" kern="100" dirty="0">
                        <a:effectLst/>
                        <a:latin typeface="Rockwell Extra Bold" panose="02060903040505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MATRICULES</a:t>
                      </a:r>
                      <a:endParaRPr lang="fr-FR" sz="2400" kern="100" dirty="0">
                        <a:effectLst/>
                        <a:latin typeface="Rockwell Extra Bold" panose="02060903040505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PARTICIPATIONS</a:t>
                      </a:r>
                      <a:endParaRPr lang="fr-FR" sz="2400" kern="100" dirty="0">
                        <a:effectLst/>
                        <a:latin typeface="Rockwell Extra Bold" panose="02060903040505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413544"/>
                  </a:ext>
                </a:extLst>
              </a:tr>
              <a:tr h="734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AMBOMO TIGA GEDEON</a:t>
                      </a:r>
                      <a:endParaRPr lang="fr-FR" sz="2000" kern="100" dirty="0">
                        <a:effectLst/>
                        <a:latin typeface="Rockwell Extra Bold" panose="02060903040505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20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21T2496</a:t>
                      </a:r>
                      <a:endParaRPr lang="fr-FR" sz="2000" kern="100">
                        <a:effectLst/>
                        <a:latin typeface="Rockwell Extra Bold" panose="02060903040505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fr-FR" sz="2000" kern="100" dirty="0">
                        <a:effectLst/>
                        <a:latin typeface="Rockwell Extra Bold" panose="02060903040505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676026"/>
                  </a:ext>
                </a:extLst>
              </a:tr>
              <a:tr h="767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MBO’O ATENA SIDONIE ORNELLA</a:t>
                      </a:r>
                      <a:endParaRPr lang="fr-FR" sz="2000" kern="100" dirty="0">
                        <a:effectLst/>
                        <a:latin typeface="Rockwell Extra Bold" panose="02060903040505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18T2746</a:t>
                      </a:r>
                      <a:endParaRPr lang="fr-FR" sz="2000" kern="100" dirty="0">
                        <a:effectLst/>
                        <a:latin typeface="Rockwell Extra Bold" panose="02060903040505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60%</a:t>
                      </a:r>
                      <a:endParaRPr lang="fr-FR" sz="2000" kern="100" dirty="0">
                        <a:effectLst/>
                        <a:latin typeface="Rockwell Extra Bold" panose="02060903040505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105274"/>
                  </a:ext>
                </a:extLst>
              </a:tr>
              <a:tr h="909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DZUNE DEFO FARICE</a:t>
                      </a:r>
                      <a:endParaRPr lang="fr-FR" sz="2000" kern="100" dirty="0">
                        <a:effectLst/>
                        <a:latin typeface="Rockwell Extra Bold" panose="02060903040505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23V2621 </a:t>
                      </a:r>
                      <a:endParaRPr lang="fr-FR" sz="2000" kern="100" dirty="0">
                        <a:effectLst/>
                        <a:latin typeface="Rockwell Extra Bold" panose="02060903040505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45% </a:t>
                      </a:r>
                      <a:endParaRPr lang="fr-FR" sz="2000" kern="100" dirty="0">
                        <a:effectLst/>
                        <a:latin typeface="Rockwell Extra Bold" panose="02060903040505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94766"/>
                  </a:ext>
                </a:extLst>
              </a:tr>
              <a:tr h="9750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HABU CHIMI</a:t>
                      </a:r>
                      <a:endParaRPr lang="fr-FR" sz="2000" kern="100" dirty="0">
                        <a:effectLst/>
                        <a:latin typeface="Rockwell Extra Bold" panose="02060903040505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19M2774 </a:t>
                      </a:r>
                      <a:endParaRPr lang="fr-FR" sz="2000" kern="100" dirty="0">
                        <a:effectLst/>
                        <a:latin typeface="Rockwell Extra Bold" panose="02060903040505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45% </a:t>
                      </a:r>
                      <a:endParaRPr lang="fr-FR" sz="2000" kern="100" dirty="0">
                        <a:effectLst/>
                        <a:latin typeface="Rockwell Extra Bold" panose="02060903040505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27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1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26923-C9B4-E05D-A479-C1025A341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80456"/>
          </a:xfrm>
          <a:solidFill>
            <a:srgbClr val="001848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ckwell Extra Bold" panose="02060903040505020403" pitchFamily="18" charset="0"/>
              </a:rPr>
              <a:t>DÉFINITION DES BESOINS</a:t>
            </a:r>
            <a:endParaRPr lang="fr-FR" sz="3200" dirty="0">
              <a:solidFill>
                <a:schemeClr val="accent1">
                  <a:lumMod val="20000"/>
                  <a:lumOff val="80000"/>
                </a:schemeClr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521D34-9ED6-77B3-D29F-4B20BB83B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87"/>
            <a:ext cx="10515600" cy="4354284"/>
          </a:xfrm>
        </p:spPr>
        <p:txBody>
          <a:bodyPr>
            <a:normAutofit fontScale="70000" lnSpcReduction="20000"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fr-FR" sz="2600" b="1" kern="100" dirty="0">
                <a:solidFill>
                  <a:srgbClr val="00184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Analyser le nombre de publications suivant plusieurs axes notamment :</a:t>
            </a:r>
            <a:endParaRPr lang="fr-FR" sz="2600" b="1" kern="100" dirty="0">
              <a:solidFill>
                <a:srgbClr val="2F549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r-FR" sz="2300" kern="100" dirty="0">
                <a:solidFill>
                  <a:srgbClr val="00184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23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2300" kern="100" dirty="0">
                <a:solidFill>
                  <a:srgbClr val="00184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temps (date) ;</a:t>
            </a:r>
            <a:endParaRPr lang="fr-FR" sz="23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2300" kern="100" dirty="0">
                <a:solidFill>
                  <a:srgbClr val="00184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localisation géographique ;</a:t>
            </a:r>
            <a:endParaRPr lang="fr-FR" sz="23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2300" kern="100" dirty="0">
                <a:solidFill>
                  <a:srgbClr val="00184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 auteurs ;</a:t>
            </a:r>
            <a:endParaRPr lang="fr-FR" sz="23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2300" kern="100" dirty="0">
                <a:solidFill>
                  <a:srgbClr val="00184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temps et la localisation géographique ;</a:t>
            </a:r>
            <a:endParaRPr lang="fr-FR" sz="23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2300" kern="100" dirty="0">
                <a:solidFill>
                  <a:srgbClr val="00184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 auteurs et le temps ;</a:t>
            </a:r>
            <a:endParaRPr lang="fr-FR" sz="23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800" kern="100" dirty="0">
              <a:effectLst/>
              <a:latin typeface="Rockwell Extra Bold" panose="020609030405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fr-FR" sz="2600" b="1" kern="100" dirty="0">
                <a:solidFill>
                  <a:srgbClr val="00184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    Analyse suivant les dates :</a:t>
            </a:r>
            <a:endParaRPr lang="fr-FR" sz="2600" b="1" kern="100" dirty="0">
              <a:solidFill>
                <a:srgbClr val="2F5496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spcBef>
                <a:spcPts val="200"/>
              </a:spcBef>
              <a:buNone/>
            </a:pPr>
            <a:r>
              <a:rPr lang="fr-FR" sz="2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Ici nous réalisons cette analyse afin de déterminer les éventuelles années les plus productives et déterminer si possible les fondements.</a:t>
            </a:r>
            <a:r>
              <a:rPr lang="fr-FR" sz="1900" kern="100" dirty="0">
                <a:effectLst/>
                <a:latin typeface="Rockwell Extra Bold" panose="020609030405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</a:p>
          <a:p>
            <a:pPr marL="0" marR="0" lvl="0" indent="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fr-FR" sz="1000" b="1" kern="100" dirty="0">
              <a:solidFill>
                <a:srgbClr val="001848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fr-FR" sz="2600" b="1" kern="100" dirty="0">
                <a:solidFill>
                  <a:srgbClr val="00184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   Analyse suivant les localisations géographiques :</a:t>
            </a:r>
            <a:endParaRPr lang="fr-FR" sz="2600" b="1" kern="100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spcBef>
                <a:spcPts val="200"/>
              </a:spcBef>
              <a:buNone/>
            </a:pPr>
            <a:r>
              <a:rPr lang="fr-FR" sz="2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Ici, cette analyse est réalisée dans le cas où nous souhaitons connaître les institutions, villes, pays et continents les plus dynamiques pour un éventuel classement lors d’une conférence.</a:t>
            </a:r>
            <a:r>
              <a:rPr lang="fr-FR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lvl="1" indent="0" algn="just">
              <a:lnSpc>
                <a:spcPct val="107000"/>
              </a:lnSpc>
              <a:spcBef>
                <a:spcPts val="200"/>
              </a:spcBef>
              <a:buNone/>
            </a:pPr>
            <a:endParaRPr lang="fr-FR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fr-FR" sz="2600" b="1" kern="100" dirty="0">
                <a:solidFill>
                  <a:srgbClr val="00184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   Analyse suivant les auteurs :</a:t>
            </a:r>
          </a:p>
          <a:p>
            <a:pPr marL="457200" lvl="1" indent="0" algn="just">
              <a:lnSpc>
                <a:spcPct val="107000"/>
              </a:lnSpc>
              <a:spcBef>
                <a:spcPts val="200"/>
              </a:spcBef>
              <a:buNone/>
            </a:pPr>
            <a:r>
              <a:rPr lang="fr-FR" sz="2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Ici, cela est réalisée dans l’éventualité l’on souhaite primer le meilleur auteur (dans ce cas celui qui a le plus grand nombre de publications).</a:t>
            </a:r>
            <a:r>
              <a:rPr lang="fr-FR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fr-FR" sz="1900" kern="100" dirty="0">
              <a:effectLst/>
              <a:latin typeface="Rockwell Extra Bold" panose="020609030405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52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99497-512F-6FDD-B71E-4F61E098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81328"/>
          </a:xfrm>
          <a:solidFill>
            <a:srgbClr val="001848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ckwell Extra Bold" panose="02060903040505020403" pitchFamily="18" charset="0"/>
              </a:rPr>
              <a:t>CONCEPTION DE L'ENTREPÔT</a:t>
            </a:r>
            <a:endParaRPr lang="fr-FR" sz="3200" dirty="0">
              <a:solidFill>
                <a:schemeClr val="accent1">
                  <a:lumMod val="20000"/>
                  <a:lumOff val="80000"/>
                </a:schemeClr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E841CCC4-F6D5-B7F4-0328-2BD71B936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00456"/>
            <a:ext cx="10515600" cy="4801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00050" indent="-400050" algn="just">
              <a:buFont typeface="+mj-lt"/>
              <a:buAutoNum type="romanLcPeriod"/>
            </a:pPr>
            <a:r>
              <a:rPr kumimoji="0" lang="fr-FR" altLang="fr-FR" b="0" i="0" u="none" strike="noStrike" cap="none" normalizeH="0" baseline="0" dirty="0" bmk="_Toc157751187">
                <a:ln>
                  <a:noFill/>
                </a:ln>
                <a:solidFill>
                  <a:srgbClr val="00184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Sujet d’analyse :</a:t>
            </a:r>
            <a:endParaRPr kumimoji="0" lang="fr-FR" altLang="fr-FR" b="0" i="0" u="none" strike="noStrike" cap="none" normalizeH="0" baseline="0" dirty="0" bmk="">
              <a:ln>
                <a:noFill/>
              </a:ln>
              <a:solidFill>
                <a:srgbClr val="2F549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fr-FR" altLang="fr-FR" sz="15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L’analyse porteras essentiellement sur les publications</a:t>
            </a:r>
            <a:r>
              <a:rPr kumimoji="0" lang="fr-FR" altLang="fr-FR" sz="13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fr-FR" altLang="fr-FR" sz="8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00050" marR="0" lvl="0" indent="-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fr-FR" altLang="fr-FR" b="0" i="0" u="none" strike="noStrike" cap="none" normalizeH="0" baseline="0" dirty="0" bmk="">
                <a:ln>
                  <a:noFill/>
                </a:ln>
                <a:solidFill>
                  <a:srgbClr val="00184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Mesure, description et type :</a:t>
            </a:r>
            <a:endParaRPr lang="fr-FR" altLang="fr-FR" dirty="0" bmk="">
              <a:solidFill>
                <a:srgbClr val="001848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lang="fr-FR" altLang="fr-FR" sz="1600" dirty="0" bmk="">
              <a:solidFill>
                <a:srgbClr val="001848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altLang="fr-FR" sz="1600" dirty="0" bmk="">
              <a:solidFill>
                <a:srgbClr val="001848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altLang="fr-FR" sz="1600" dirty="0" bmk="">
              <a:solidFill>
                <a:srgbClr val="001848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altLang="fr-FR" sz="800" dirty="0" bmk="">
              <a:solidFill>
                <a:srgbClr val="001848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dirty="0" bmk="_Toc157751189">
                <a:solidFill>
                  <a:srgbClr val="00184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iii.   </a:t>
            </a:r>
            <a:r>
              <a:rPr kumimoji="0" lang="fr-FR" altLang="fr-FR" b="0" i="0" u="none" strike="noStrike" cap="none" normalizeH="0" baseline="0" dirty="0" bmk="_Toc157751189">
                <a:ln>
                  <a:noFill/>
                </a:ln>
                <a:solidFill>
                  <a:srgbClr val="00184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Dimensions</a:t>
            </a:r>
            <a:r>
              <a:rPr kumimoji="0" lang="fr-FR" altLang="fr-FR" b="0" i="0" u="none" strike="noStrike" cap="none" normalizeH="0" baseline="0" dirty="0" bmk="_Toc157751189">
                <a:ln>
                  <a:noFill/>
                </a:ln>
                <a:solidFill>
                  <a:srgbClr val="00184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fr-FR" altLang="fr-FR" b="0" i="0" u="none" strike="noStrike" cap="none" normalizeH="0" baseline="0" dirty="0" bmk="_Toc157751189">
                <a:ln>
                  <a:noFill/>
                </a:ln>
                <a:solidFill>
                  <a:srgbClr val="00184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00050" marR="0" lvl="0" indent="-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lang="fr-FR" altLang="fr-FR" dirty="0" bmk="_Toc157751189">
              <a:solidFill>
                <a:srgbClr val="001848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marR="0" lvl="0" indent="-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kumimoji="0" lang="fr-FR" altLang="fr-FR" sz="1800" b="0" i="0" u="none" strike="noStrike" cap="none" normalizeH="0" baseline="0" dirty="0" bmk="_Toc157751189">
              <a:ln>
                <a:noFill/>
              </a:ln>
              <a:solidFill>
                <a:srgbClr val="001848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marR="0" lvl="0" indent="-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lang="fr-FR" altLang="fr-FR" dirty="0" bmk="_Toc157751189">
              <a:solidFill>
                <a:srgbClr val="001848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marR="0" lvl="0" indent="-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kumimoji="0" lang="fr-FR" altLang="fr-FR" sz="1800" b="0" i="0" u="none" strike="noStrike" cap="none" normalizeH="0" baseline="0" dirty="0" bmk="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800" b="0" i="0" u="none" strike="noStrike" cap="none" normalizeH="0" baseline="0" dirty="0" bmk="">
                <a:ln>
                  <a:noFill/>
                </a:ln>
                <a:solidFill>
                  <a:srgbClr val="00184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iv.   Choix du mod</a:t>
            </a:r>
            <a:r>
              <a:rPr kumimoji="0" lang="fr-FR" altLang="fr-FR" sz="1800" b="0" i="0" u="none" strike="noStrike" cap="none" normalizeH="0" baseline="0" dirty="0" bmk="">
                <a:ln>
                  <a:noFill/>
                </a:ln>
                <a:solidFill>
                  <a:srgbClr val="00184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è</a:t>
            </a:r>
            <a:r>
              <a:rPr kumimoji="0" lang="fr-FR" altLang="fr-FR" sz="1800" b="0" i="0" u="none" strike="noStrike" cap="none" normalizeH="0" baseline="0" dirty="0" bmk="">
                <a:ln>
                  <a:noFill/>
                </a:ln>
                <a:solidFill>
                  <a:srgbClr val="00184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kumimoji="0" lang="fr-FR" altLang="fr-FR" sz="1800" b="0" i="0" u="none" strike="noStrike" cap="none" normalizeH="0" baseline="0" dirty="0" bmk="">
                <a:ln>
                  <a:noFill/>
                </a:ln>
                <a:solidFill>
                  <a:srgbClr val="00184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fr-FR" altLang="fr-FR" sz="1800" b="0" i="0" u="none" strike="noStrike" cap="none" normalizeH="0" baseline="0" dirty="0" bmk="">
                <a:ln>
                  <a:noFill/>
                </a:ln>
                <a:solidFill>
                  <a:srgbClr val="00184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modèle choisi est celui en </a:t>
            </a:r>
            <a:r>
              <a:rPr kumimoji="0" lang="fr-FR" altLang="fr-FR" sz="1500" b="1" i="0" u="none" strike="noStrike" cap="none" normalizeH="0" baseline="0" dirty="0">
                <a:ln>
                  <a:noFill/>
                </a:ln>
                <a:solidFill>
                  <a:srgbClr val="00184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constellation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 on a plusieurs tables de faits et des liens entre les dimensions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just"/>
            <a:r>
              <a:rPr kumimoji="0" lang="fr-FR" altLang="fr-FR" sz="1600" b="1" i="0" u="sng" strike="noStrike" cap="none" normalizeH="0" baseline="0" dirty="0">
                <a:ln>
                  <a:noFill/>
                </a:ln>
                <a:solidFill>
                  <a:srgbClr val="00184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NB 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184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Afin d’améliorer les performances de l’application et de facilité l’extraction de données des fichiers Excel fournis, les hiérarchies suivant la dimension géographique telles que : institution - ville – pays, seront représentées comme attributs dans la table de dimension </a:t>
            </a:r>
            <a:r>
              <a:rPr kumimoji="0" lang="fr-FR" altLang="fr-FR" sz="1500" b="1" i="0" u="none" strike="noStrike" cap="none" normalizeH="0" baseline="0" dirty="0">
                <a:ln>
                  <a:noFill/>
                </a:ln>
                <a:solidFill>
                  <a:srgbClr val="00184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Affiliation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3" name="Espace réservé du contenu 14">
            <a:extLst>
              <a:ext uri="{FF2B5EF4-FFF2-40B4-BE49-F238E27FC236}">
                <a16:creationId xmlns:a16="http://schemas.microsoft.com/office/drawing/2014/main" id="{24844466-C197-A730-6A72-9FC297788D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31035009"/>
              </p:ext>
            </p:extLst>
          </p:nvPr>
        </p:nvGraphicFramePr>
        <p:xfrm>
          <a:off x="1307156" y="2605756"/>
          <a:ext cx="10046643" cy="721289"/>
        </p:xfrm>
        <a:graphic>
          <a:graphicData uri="http://schemas.openxmlformats.org/drawingml/2006/table">
            <a:tbl>
              <a:tblPr firstRow="1" firstCol="1" bandRow="1"/>
              <a:tblGrid>
                <a:gridCol w="2045644">
                  <a:extLst>
                    <a:ext uri="{9D8B030D-6E8A-4147-A177-3AD203B41FA5}">
                      <a16:colId xmlns:a16="http://schemas.microsoft.com/office/drawing/2014/main" val="2006567282"/>
                    </a:ext>
                  </a:extLst>
                </a:gridCol>
                <a:gridCol w="1992086">
                  <a:extLst>
                    <a:ext uri="{9D8B030D-6E8A-4147-A177-3AD203B41FA5}">
                      <a16:colId xmlns:a16="http://schemas.microsoft.com/office/drawing/2014/main" val="2222013630"/>
                    </a:ext>
                  </a:extLst>
                </a:gridCol>
                <a:gridCol w="6008913">
                  <a:extLst>
                    <a:ext uri="{9D8B030D-6E8A-4147-A177-3AD203B41FA5}">
                      <a16:colId xmlns:a16="http://schemas.microsoft.com/office/drawing/2014/main" val="1970800365"/>
                    </a:ext>
                  </a:extLst>
                </a:gridCol>
              </a:tblGrid>
              <a:tr h="1996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Mesure</a:t>
                      </a:r>
                      <a:endParaRPr lang="fr-FR" sz="1400" kern="100" dirty="0">
                        <a:effectLst/>
                        <a:latin typeface="Rockwell Extra Bold" panose="02060903040505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07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fr-FR" sz="1400" kern="100" dirty="0">
                        <a:effectLst/>
                        <a:latin typeface="Rockwell Extra Bold" panose="02060903040505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07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fr-FR" sz="1400" kern="100" dirty="0">
                        <a:effectLst/>
                        <a:latin typeface="Rockwell Extra Bold" panose="02060903040505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07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458895"/>
                  </a:ext>
                </a:extLst>
              </a:tr>
              <a:tr h="5083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Nombre de publication</a:t>
                      </a:r>
                      <a:endParaRPr lang="fr-FR" sz="1200" kern="100" dirty="0">
                        <a:effectLst/>
                        <a:latin typeface="Rockwell Extra Bold" panose="02060903040505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07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Entier</a:t>
                      </a:r>
                      <a:endParaRPr lang="fr-FR" sz="1200" kern="100" dirty="0">
                        <a:effectLst/>
                        <a:latin typeface="Rockwell Extra Bold" panose="02060903040505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07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Renvoie au nombre total de publication en fonction des auteurs, institutions, villes, pays, continents et années.</a:t>
                      </a:r>
                      <a:endParaRPr lang="fr-FR" sz="1200" kern="100" dirty="0">
                        <a:effectLst/>
                        <a:latin typeface="Rockwell Extra Bold" panose="02060903040505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07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258223"/>
                  </a:ext>
                </a:extLst>
              </a:tr>
            </a:tbl>
          </a:graphicData>
        </a:graphic>
      </p:graphicFrame>
      <p:graphicFrame>
        <p:nvGraphicFramePr>
          <p:cNvPr id="28" name="Espace réservé du contenu 18">
            <a:extLst>
              <a:ext uri="{FF2B5EF4-FFF2-40B4-BE49-F238E27FC236}">
                <a16:creationId xmlns:a16="http://schemas.microsoft.com/office/drawing/2014/main" id="{BC2F7386-A517-4A5D-3C3E-E82590282A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2532282"/>
              </p:ext>
            </p:extLst>
          </p:nvPr>
        </p:nvGraphicFramePr>
        <p:xfrm>
          <a:off x="1307156" y="3677989"/>
          <a:ext cx="10046642" cy="1086270"/>
        </p:xfrm>
        <a:graphic>
          <a:graphicData uri="http://schemas.openxmlformats.org/drawingml/2006/table">
            <a:tbl>
              <a:tblPr firstRow="1" firstCol="1" bandRow="1"/>
              <a:tblGrid>
                <a:gridCol w="2589929">
                  <a:extLst>
                    <a:ext uri="{9D8B030D-6E8A-4147-A177-3AD203B41FA5}">
                      <a16:colId xmlns:a16="http://schemas.microsoft.com/office/drawing/2014/main" val="2097934898"/>
                    </a:ext>
                  </a:extLst>
                </a:gridCol>
                <a:gridCol w="7456713">
                  <a:extLst>
                    <a:ext uri="{9D8B030D-6E8A-4147-A177-3AD203B41FA5}">
                      <a16:colId xmlns:a16="http://schemas.microsoft.com/office/drawing/2014/main" val="2917415076"/>
                    </a:ext>
                  </a:extLst>
                </a:gridCol>
              </a:tblGrid>
              <a:tr h="1993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Dimensions</a:t>
                      </a:r>
                      <a:endParaRPr lang="fr-FR" sz="1400" kern="100" dirty="0">
                        <a:effectLst/>
                        <a:latin typeface="Rockwell Extra Bold" panose="02060903040505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07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fr-FR" sz="1400" kern="100" dirty="0">
                        <a:effectLst/>
                        <a:latin typeface="Rockwell Extra Bold" panose="02060903040505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07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379158"/>
                  </a:ext>
                </a:extLst>
              </a:tr>
              <a:tr h="170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Auteur</a:t>
                      </a:r>
                      <a:endParaRPr lang="fr-FR" sz="1200" kern="100" dirty="0">
                        <a:effectLst/>
                        <a:latin typeface="Rockwell Extra Bold" panose="02060903040505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07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Obtenir les publications suivant les auteurs.</a:t>
                      </a:r>
                      <a:endParaRPr lang="fr-FR" sz="1200" kern="100">
                        <a:effectLst/>
                        <a:latin typeface="Rockwell Extra Bold" panose="02060903040505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07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9127978"/>
                  </a:ext>
                </a:extLst>
              </a:tr>
              <a:tr h="170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Temps (Date)</a:t>
                      </a:r>
                      <a:endParaRPr lang="fr-FR" sz="1200" kern="100" dirty="0">
                        <a:effectLst/>
                        <a:latin typeface="Rockwell Extra Bold" panose="02060903040505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07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Obtenir les publications suivant leurs années de publication.</a:t>
                      </a:r>
                      <a:endParaRPr lang="fr-FR" sz="1200" kern="100">
                        <a:effectLst/>
                        <a:latin typeface="Rockwell Extra Bold" panose="02060903040505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07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857757"/>
                  </a:ext>
                </a:extLst>
              </a:tr>
              <a:tr h="254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Géographique</a:t>
                      </a:r>
                      <a:endParaRPr lang="fr-FR" sz="1200" kern="100" dirty="0">
                        <a:effectLst/>
                        <a:latin typeface="Rockwell Extra Bold" panose="02060903040505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07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Obtenir les publications suivant leurs institutions, villes, pays et continents.</a:t>
                      </a:r>
                      <a:endParaRPr lang="fr-FR" sz="1200" kern="100" dirty="0">
                        <a:effectLst/>
                        <a:latin typeface="Rockwell Extra Bold" panose="02060903040505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07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033824"/>
                  </a:ext>
                </a:extLst>
              </a:tr>
              <a:tr h="254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Article</a:t>
                      </a:r>
                      <a:endParaRPr lang="fr-FR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07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kern="100" noProof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Obtenir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les publications</a:t>
                      </a:r>
                      <a:endParaRPr lang="fr-FR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07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827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01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13580-7AB9-D89B-7DAE-80AAF594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81328"/>
          </a:xfrm>
          <a:solidFill>
            <a:srgbClr val="001848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ckwell Extra Bold" panose="02060903040505020403" pitchFamily="18" charset="0"/>
              </a:rPr>
              <a:t>SCHÉMA DE L'ENTREPÔT</a:t>
            </a:r>
            <a:endParaRPr lang="fr-FR" sz="3200" dirty="0">
              <a:solidFill>
                <a:schemeClr val="accent1">
                  <a:lumMod val="20000"/>
                  <a:lumOff val="80000"/>
                </a:schemeClr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690332-032F-90F2-1EC0-E56B105ED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653477"/>
            <a:ext cx="10406743" cy="36240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400" dirty="0">
                <a:solidFill>
                  <a:srgbClr val="001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SCHÉMA EN CONSTELLATION</a:t>
            </a:r>
          </a:p>
          <a:p>
            <a:pPr marL="0" indent="0" algn="ctr">
              <a:buNone/>
            </a:pPr>
            <a:endParaRPr lang="fr-FR" sz="2400" dirty="0">
              <a:solidFill>
                <a:srgbClr val="0018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aphique 6">
            <a:extLst>
              <a:ext uri="{FF2B5EF4-FFF2-40B4-BE49-F238E27FC236}">
                <a16:creationId xmlns:a16="http://schemas.microsoft.com/office/drawing/2014/main" id="{1EE9B6FF-2168-43D3-C3AA-56E4CE93479A}"/>
              </a:ext>
            </a:extLst>
          </p:cNvPr>
          <p:cNvGrpSpPr/>
          <p:nvPr/>
        </p:nvGrpSpPr>
        <p:grpSpPr>
          <a:xfrm>
            <a:off x="838201" y="2015881"/>
            <a:ext cx="10503928" cy="4441398"/>
            <a:chOff x="838201" y="2015881"/>
            <a:chExt cx="10503928" cy="4441398"/>
          </a:xfrm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49197664-AAB1-6B9F-11B8-04E91F2A5230}"/>
                </a:ext>
              </a:extLst>
            </p:cNvPr>
            <p:cNvSpPr/>
            <p:nvPr/>
          </p:nvSpPr>
          <p:spPr>
            <a:xfrm>
              <a:off x="838201" y="3145050"/>
              <a:ext cx="1867365" cy="225833"/>
            </a:xfrm>
            <a:custGeom>
              <a:avLst/>
              <a:gdLst>
                <a:gd name="connsiteX0" fmla="*/ 0 w 1867365"/>
                <a:gd name="connsiteY0" fmla="*/ 225834 h 225833"/>
                <a:gd name="connsiteX1" fmla="*/ 0 w 1867365"/>
                <a:gd name="connsiteY1" fmla="*/ 0 h 225833"/>
                <a:gd name="connsiteX2" fmla="*/ 1867365 w 1867365"/>
                <a:gd name="connsiteY2" fmla="*/ 0 h 225833"/>
                <a:gd name="connsiteX3" fmla="*/ 1867365 w 1867365"/>
                <a:gd name="connsiteY3" fmla="*/ 225834 h 2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365" h="225833">
                  <a:moveTo>
                    <a:pt x="0" y="225834"/>
                  </a:moveTo>
                  <a:lnTo>
                    <a:pt x="0" y="0"/>
                  </a:lnTo>
                  <a:lnTo>
                    <a:pt x="1867365" y="0"/>
                  </a:lnTo>
                  <a:lnTo>
                    <a:pt x="1867365" y="225834"/>
                  </a:lnTo>
                </a:path>
              </a:pathLst>
            </a:custGeom>
            <a:solidFill>
              <a:srgbClr val="001848"/>
            </a:solidFill>
            <a:ln w="11671" cap="flat">
              <a:solidFill>
                <a:srgbClr val="00184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846BCC79-8C2B-8213-F1F9-A241623EF6FF}"/>
                </a:ext>
              </a:extLst>
            </p:cNvPr>
            <p:cNvSpPr/>
            <p:nvPr/>
          </p:nvSpPr>
          <p:spPr>
            <a:xfrm>
              <a:off x="838201" y="3370884"/>
              <a:ext cx="1867365" cy="752779"/>
            </a:xfrm>
            <a:custGeom>
              <a:avLst/>
              <a:gdLst>
                <a:gd name="connsiteX0" fmla="*/ 0 w 1867365"/>
                <a:gd name="connsiteY0" fmla="*/ 0 h 752779"/>
                <a:gd name="connsiteX1" fmla="*/ 0 w 1867365"/>
                <a:gd name="connsiteY1" fmla="*/ 752780 h 752779"/>
                <a:gd name="connsiteX2" fmla="*/ 1867365 w 1867365"/>
                <a:gd name="connsiteY2" fmla="*/ 752780 h 752779"/>
                <a:gd name="connsiteX3" fmla="*/ 1867365 w 1867365"/>
                <a:gd name="connsiteY3" fmla="*/ 0 h 752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365" h="752779">
                  <a:moveTo>
                    <a:pt x="0" y="0"/>
                  </a:moveTo>
                  <a:lnTo>
                    <a:pt x="0" y="752780"/>
                  </a:lnTo>
                  <a:lnTo>
                    <a:pt x="1867365" y="752780"/>
                  </a:lnTo>
                  <a:lnTo>
                    <a:pt x="1867365" y="0"/>
                  </a:lnTo>
                </a:path>
              </a:pathLst>
            </a:custGeom>
            <a:noFill/>
            <a:ln w="11671" cap="flat">
              <a:solidFill>
                <a:srgbClr val="00184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1BA74F93-94E8-D919-1B95-73B6E29C7B75}"/>
                </a:ext>
              </a:extLst>
            </p:cNvPr>
            <p:cNvSpPr/>
            <p:nvPr/>
          </p:nvSpPr>
          <p:spPr>
            <a:xfrm>
              <a:off x="838201" y="3370884"/>
              <a:ext cx="1867365" cy="7527"/>
            </a:xfrm>
            <a:custGeom>
              <a:avLst/>
              <a:gdLst>
                <a:gd name="connsiteX0" fmla="*/ 0 w 1867365"/>
                <a:gd name="connsiteY0" fmla="*/ 0 h 7527"/>
                <a:gd name="connsiteX1" fmla="*/ 1867365 w 1867365"/>
                <a:gd name="connsiteY1" fmla="*/ 0 h 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7365" h="7527">
                  <a:moveTo>
                    <a:pt x="0" y="0"/>
                  </a:moveTo>
                  <a:lnTo>
                    <a:pt x="1867365" y="0"/>
                  </a:lnTo>
                </a:path>
              </a:pathLst>
            </a:custGeom>
            <a:noFill/>
            <a:ln w="11671" cap="flat">
              <a:solidFill>
                <a:srgbClr val="00184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C1B0301A-D97E-0D56-D6C9-9BB5206ECAB6}"/>
                </a:ext>
              </a:extLst>
            </p:cNvPr>
            <p:cNvSpPr txBox="1"/>
            <p:nvPr/>
          </p:nvSpPr>
          <p:spPr>
            <a:xfrm>
              <a:off x="1266121" y="3148260"/>
              <a:ext cx="999852" cy="204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900" spc="0" baseline="0">
                  <a:ln/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Auteur Article</a:t>
              </a:r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6EDD8226-8A80-824D-E79A-6689E782B7A4}"/>
                </a:ext>
              </a:extLst>
            </p:cNvPr>
            <p:cNvSpPr/>
            <p:nvPr/>
          </p:nvSpPr>
          <p:spPr>
            <a:xfrm>
              <a:off x="838201" y="3370884"/>
              <a:ext cx="1867365" cy="225833"/>
            </a:xfrm>
            <a:custGeom>
              <a:avLst/>
              <a:gdLst>
                <a:gd name="connsiteX0" fmla="*/ 0 w 1867365"/>
                <a:gd name="connsiteY0" fmla="*/ 0 h 225833"/>
                <a:gd name="connsiteX1" fmla="*/ 1867365 w 1867365"/>
                <a:gd name="connsiteY1" fmla="*/ 0 h 225833"/>
                <a:gd name="connsiteX2" fmla="*/ 1867365 w 1867365"/>
                <a:gd name="connsiteY2" fmla="*/ 225834 h 225833"/>
                <a:gd name="connsiteX3" fmla="*/ 0 w 1867365"/>
                <a:gd name="connsiteY3" fmla="*/ 225834 h 2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365" h="225833">
                  <a:moveTo>
                    <a:pt x="0" y="0"/>
                  </a:moveTo>
                  <a:lnTo>
                    <a:pt x="1867365" y="0"/>
                  </a:lnTo>
                  <a:lnTo>
                    <a:pt x="1867365" y="225834"/>
                  </a:lnTo>
                  <a:lnTo>
                    <a:pt x="0" y="225834"/>
                  </a:lnTo>
                  <a:close/>
                </a:path>
              </a:pathLst>
            </a:custGeom>
            <a:noFill/>
            <a:ln w="11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2D8A3043-930A-8AF3-E2FD-11B61EDA6672}"/>
                </a:ext>
              </a:extLst>
            </p:cNvPr>
            <p:cNvSpPr txBox="1"/>
            <p:nvPr/>
          </p:nvSpPr>
          <p:spPr>
            <a:xfrm>
              <a:off x="1400338" y="3374094"/>
              <a:ext cx="731418" cy="204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900" b="1" spc="0" baseline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idArticle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0E695F4D-3FCD-EF0D-CE9E-FC315B3CDEE3}"/>
                </a:ext>
              </a:extLst>
            </p:cNvPr>
            <p:cNvSpPr/>
            <p:nvPr/>
          </p:nvSpPr>
          <p:spPr>
            <a:xfrm>
              <a:off x="838201" y="3596718"/>
              <a:ext cx="1867365" cy="301111"/>
            </a:xfrm>
            <a:custGeom>
              <a:avLst/>
              <a:gdLst>
                <a:gd name="connsiteX0" fmla="*/ 0 w 1867365"/>
                <a:gd name="connsiteY0" fmla="*/ 0 h 301111"/>
                <a:gd name="connsiteX1" fmla="*/ 1867365 w 1867365"/>
                <a:gd name="connsiteY1" fmla="*/ 0 h 301111"/>
                <a:gd name="connsiteX2" fmla="*/ 1867365 w 1867365"/>
                <a:gd name="connsiteY2" fmla="*/ 301112 h 301111"/>
                <a:gd name="connsiteX3" fmla="*/ 0 w 1867365"/>
                <a:gd name="connsiteY3" fmla="*/ 301112 h 301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365" h="301111">
                  <a:moveTo>
                    <a:pt x="0" y="0"/>
                  </a:moveTo>
                  <a:lnTo>
                    <a:pt x="1867365" y="0"/>
                  </a:lnTo>
                  <a:lnTo>
                    <a:pt x="1867365" y="301112"/>
                  </a:lnTo>
                  <a:lnTo>
                    <a:pt x="0" y="301112"/>
                  </a:lnTo>
                  <a:close/>
                </a:path>
              </a:pathLst>
            </a:custGeom>
            <a:noFill/>
            <a:ln w="11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02C0DAC-D0BF-BA3A-72FE-BBD0C7285342}"/>
                </a:ext>
              </a:extLst>
            </p:cNvPr>
            <p:cNvSpPr txBox="1"/>
            <p:nvPr/>
          </p:nvSpPr>
          <p:spPr>
            <a:xfrm>
              <a:off x="1394503" y="3735428"/>
              <a:ext cx="743089" cy="204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900" b="1" spc="0" baseline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idAuteur</a:t>
              </a:r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B4E1A465-571F-7841-1B29-FDAC25F1206B}"/>
                </a:ext>
              </a:extLst>
            </p:cNvPr>
            <p:cNvSpPr/>
            <p:nvPr/>
          </p:nvSpPr>
          <p:spPr>
            <a:xfrm>
              <a:off x="838201" y="3897829"/>
              <a:ext cx="1867365" cy="225833"/>
            </a:xfrm>
            <a:custGeom>
              <a:avLst/>
              <a:gdLst>
                <a:gd name="connsiteX0" fmla="*/ 0 w 1867365"/>
                <a:gd name="connsiteY0" fmla="*/ 0 h 225833"/>
                <a:gd name="connsiteX1" fmla="*/ 1867365 w 1867365"/>
                <a:gd name="connsiteY1" fmla="*/ 0 h 225833"/>
                <a:gd name="connsiteX2" fmla="*/ 1867365 w 1867365"/>
                <a:gd name="connsiteY2" fmla="*/ 225834 h 225833"/>
                <a:gd name="connsiteX3" fmla="*/ 0 w 1867365"/>
                <a:gd name="connsiteY3" fmla="*/ 225834 h 2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365" h="225833">
                  <a:moveTo>
                    <a:pt x="0" y="0"/>
                  </a:moveTo>
                  <a:lnTo>
                    <a:pt x="1867365" y="0"/>
                  </a:lnTo>
                  <a:lnTo>
                    <a:pt x="1867365" y="225834"/>
                  </a:lnTo>
                  <a:lnTo>
                    <a:pt x="0" y="225834"/>
                  </a:lnTo>
                  <a:close/>
                </a:path>
              </a:pathLst>
            </a:custGeom>
            <a:noFill/>
            <a:ln w="11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EB631478-0CDB-F394-C2A0-2CA80E027D56}"/>
                </a:ext>
              </a:extLst>
            </p:cNvPr>
            <p:cNvSpPr txBox="1"/>
            <p:nvPr/>
          </p:nvSpPr>
          <p:spPr>
            <a:xfrm>
              <a:off x="1003523" y="3901040"/>
              <a:ext cx="1525048" cy="204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900" spc="0" baseline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Nombre publications</a:t>
              </a:r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2E16B98D-57AF-129C-68A5-11A4646883A9}"/>
                </a:ext>
              </a:extLst>
            </p:cNvPr>
            <p:cNvSpPr/>
            <p:nvPr/>
          </p:nvSpPr>
          <p:spPr>
            <a:xfrm>
              <a:off x="3989379" y="3521440"/>
              <a:ext cx="1867365" cy="225833"/>
            </a:xfrm>
            <a:custGeom>
              <a:avLst/>
              <a:gdLst>
                <a:gd name="connsiteX0" fmla="*/ 0 w 1867365"/>
                <a:gd name="connsiteY0" fmla="*/ 225834 h 225833"/>
                <a:gd name="connsiteX1" fmla="*/ 0 w 1867365"/>
                <a:gd name="connsiteY1" fmla="*/ 0 h 225833"/>
                <a:gd name="connsiteX2" fmla="*/ 1867365 w 1867365"/>
                <a:gd name="connsiteY2" fmla="*/ 0 h 225833"/>
                <a:gd name="connsiteX3" fmla="*/ 1867365 w 1867365"/>
                <a:gd name="connsiteY3" fmla="*/ 225834 h 2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365" h="225833">
                  <a:moveTo>
                    <a:pt x="0" y="225834"/>
                  </a:moveTo>
                  <a:lnTo>
                    <a:pt x="0" y="0"/>
                  </a:lnTo>
                  <a:lnTo>
                    <a:pt x="1867365" y="0"/>
                  </a:lnTo>
                  <a:lnTo>
                    <a:pt x="1867365" y="225834"/>
                  </a:lnTo>
                </a:path>
              </a:pathLst>
            </a:custGeom>
            <a:solidFill>
              <a:srgbClr val="001848"/>
            </a:solidFill>
            <a:ln w="11671" cap="flat">
              <a:solidFill>
                <a:srgbClr val="00184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BC6A44ED-BDCC-21A1-5B96-080585771D98}"/>
                </a:ext>
              </a:extLst>
            </p:cNvPr>
            <p:cNvSpPr/>
            <p:nvPr/>
          </p:nvSpPr>
          <p:spPr>
            <a:xfrm>
              <a:off x="3989379" y="3747273"/>
              <a:ext cx="1867365" cy="677501"/>
            </a:xfrm>
            <a:custGeom>
              <a:avLst/>
              <a:gdLst>
                <a:gd name="connsiteX0" fmla="*/ 0 w 1867365"/>
                <a:gd name="connsiteY0" fmla="*/ 0 h 677501"/>
                <a:gd name="connsiteX1" fmla="*/ 0 w 1867365"/>
                <a:gd name="connsiteY1" fmla="*/ 677502 h 677501"/>
                <a:gd name="connsiteX2" fmla="*/ 1867365 w 1867365"/>
                <a:gd name="connsiteY2" fmla="*/ 677502 h 677501"/>
                <a:gd name="connsiteX3" fmla="*/ 1867365 w 1867365"/>
                <a:gd name="connsiteY3" fmla="*/ 0 h 67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365" h="677501">
                  <a:moveTo>
                    <a:pt x="0" y="0"/>
                  </a:moveTo>
                  <a:lnTo>
                    <a:pt x="0" y="677502"/>
                  </a:lnTo>
                  <a:lnTo>
                    <a:pt x="1867365" y="677502"/>
                  </a:lnTo>
                  <a:lnTo>
                    <a:pt x="1867365" y="0"/>
                  </a:lnTo>
                </a:path>
              </a:pathLst>
            </a:custGeom>
            <a:noFill/>
            <a:ln w="11671" cap="flat">
              <a:solidFill>
                <a:srgbClr val="00184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54FD55FE-7A80-6FFB-1E61-BDDA40393C46}"/>
                </a:ext>
              </a:extLst>
            </p:cNvPr>
            <p:cNvSpPr/>
            <p:nvPr/>
          </p:nvSpPr>
          <p:spPr>
            <a:xfrm>
              <a:off x="3989379" y="3747273"/>
              <a:ext cx="1867365" cy="7527"/>
            </a:xfrm>
            <a:custGeom>
              <a:avLst/>
              <a:gdLst>
                <a:gd name="connsiteX0" fmla="*/ 0 w 1867365"/>
                <a:gd name="connsiteY0" fmla="*/ 0 h 7527"/>
                <a:gd name="connsiteX1" fmla="*/ 1867365 w 1867365"/>
                <a:gd name="connsiteY1" fmla="*/ 0 h 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7365" h="7527">
                  <a:moveTo>
                    <a:pt x="0" y="0"/>
                  </a:moveTo>
                  <a:lnTo>
                    <a:pt x="1867365" y="0"/>
                  </a:lnTo>
                </a:path>
              </a:pathLst>
            </a:custGeom>
            <a:noFill/>
            <a:ln w="11671" cap="flat">
              <a:solidFill>
                <a:srgbClr val="00184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7768F2F4-58B4-C83D-2D33-F5E39CB3DDD0}"/>
                </a:ext>
              </a:extLst>
            </p:cNvPr>
            <p:cNvSpPr txBox="1"/>
            <p:nvPr/>
          </p:nvSpPr>
          <p:spPr>
            <a:xfrm>
              <a:off x="4323932" y="3524650"/>
              <a:ext cx="1186588" cy="204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900" spc="0" baseline="0">
                  <a:ln/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Auteur Affiliation</a:t>
              </a:r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6980E280-6F5B-BE1C-4F93-1D491B4C6CC6}"/>
                </a:ext>
              </a:extLst>
            </p:cNvPr>
            <p:cNvSpPr/>
            <p:nvPr/>
          </p:nvSpPr>
          <p:spPr>
            <a:xfrm>
              <a:off x="3989379" y="3747273"/>
              <a:ext cx="1867365" cy="225833"/>
            </a:xfrm>
            <a:custGeom>
              <a:avLst/>
              <a:gdLst>
                <a:gd name="connsiteX0" fmla="*/ 0 w 1867365"/>
                <a:gd name="connsiteY0" fmla="*/ 0 h 225833"/>
                <a:gd name="connsiteX1" fmla="*/ 1867365 w 1867365"/>
                <a:gd name="connsiteY1" fmla="*/ 0 h 225833"/>
                <a:gd name="connsiteX2" fmla="*/ 1867365 w 1867365"/>
                <a:gd name="connsiteY2" fmla="*/ 225834 h 225833"/>
                <a:gd name="connsiteX3" fmla="*/ 0 w 1867365"/>
                <a:gd name="connsiteY3" fmla="*/ 225834 h 2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365" h="225833">
                  <a:moveTo>
                    <a:pt x="0" y="0"/>
                  </a:moveTo>
                  <a:lnTo>
                    <a:pt x="1867365" y="0"/>
                  </a:lnTo>
                  <a:lnTo>
                    <a:pt x="1867365" y="225834"/>
                  </a:lnTo>
                  <a:lnTo>
                    <a:pt x="0" y="225834"/>
                  </a:lnTo>
                  <a:close/>
                </a:path>
              </a:pathLst>
            </a:custGeom>
            <a:noFill/>
            <a:ln w="11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F5A2E104-1374-210E-7B78-06E5384292F6}"/>
                </a:ext>
              </a:extLst>
            </p:cNvPr>
            <p:cNvSpPr txBox="1"/>
            <p:nvPr/>
          </p:nvSpPr>
          <p:spPr>
            <a:xfrm>
              <a:off x="4545681" y="3735428"/>
              <a:ext cx="743089" cy="204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900" b="1" spc="0" baseline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idAuteur</a:t>
              </a:r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74B5CDE3-6A46-4DE4-A282-6FAE3D11E42E}"/>
                </a:ext>
              </a:extLst>
            </p:cNvPr>
            <p:cNvSpPr/>
            <p:nvPr/>
          </p:nvSpPr>
          <p:spPr>
            <a:xfrm>
              <a:off x="3989379" y="3973107"/>
              <a:ext cx="1867365" cy="225833"/>
            </a:xfrm>
            <a:custGeom>
              <a:avLst/>
              <a:gdLst>
                <a:gd name="connsiteX0" fmla="*/ 0 w 1867365"/>
                <a:gd name="connsiteY0" fmla="*/ 0 h 225833"/>
                <a:gd name="connsiteX1" fmla="*/ 1867365 w 1867365"/>
                <a:gd name="connsiteY1" fmla="*/ 0 h 225833"/>
                <a:gd name="connsiteX2" fmla="*/ 1867365 w 1867365"/>
                <a:gd name="connsiteY2" fmla="*/ 225834 h 225833"/>
                <a:gd name="connsiteX3" fmla="*/ 0 w 1867365"/>
                <a:gd name="connsiteY3" fmla="*/ 225834 h 2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365" h="225833">
                  <a:moveTo>
                    <a:pt x="0" y="0"/>
                  </a:moveTo>
                  <a:lnTo>
                    <a:pt x="1867365" y="0"/>
                  </a:lnTo>
                  <a:lnTo>
                    <a:pt x="1867365" y="225834"/>
                  </a:lnTo>
                  <a:lnTo>
                    <a:pt x="0" y="225834"/>
                  </a:lnTo>
                  <a:close/>
                </a:path>
              </a:pathLst>
            </a:custGeom>
            <a:noFill/>
            <a:ln w="11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670E4CF0-D180-3018-6CBF-FC2A47041223}"/>
                </a:ext>
              </a:extLst>
            </p:cNvPr>
            <p:cNvSpPr txBox="1"/>
            <p:nvPr/>
          </p:nvSpPr>
          <p:spPr>
            <a:xfrm>
              <a:off x="4458149" y="3976318"/>
              <a:ext cx="918155" cy="204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900" b="1" spc="0" baseline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idAffiliation</a:t>
              </a:r>
            </a:p>
          </p:txBody>
        </p:sp>
        <p:sp>
          <p:nvSpPr>
            <p:cNvPr id="29" name="Forme libre : forme 28">
              <a:extLst>
                <a:ext uri="{FF2B5EF4-FFF2-40B4-BE49-F238E27FC236}">
                  <a16:creationId xmlns:a16="http://schemas.microsoft.com/office/drawing/2014/main" id="{55CF4224-1B52-B89C-99E3-656BBA05B168}"/>
                </a:ext>
              </a:extLst>
            </p:cNvPr>
            <p:cNvSpPr/>
            <p:nvPr/>
          </p:nvSpPr>
          <p:spPr>
            <a:xfrm>
              <a:off x="3989379" y="4198941"/>
              <a:ext cx="1867365" cy="225833"/>
            </a:xfrm>
            <a:custGeom>
              <a:avLst/>
              <a:gdLst>
                <a:gd name="connsiteX0" fmla="*/ 0 w 1867365"/>
                <a:gd name="connsiteY0" fmla="*/ 0 h 225833"/>
                <a:gd name="connsiteX1" fmla="*/ 1867365 w 1867365"/>
                <a:gd name="connsiteY1" fmla="*/ 0 h 225833"/>
                <a:gd name="connsiteX2" fmla="*/ 1867365 w 1867365"/>
                <a:gd name="connsiteY2" fmla="*/ 225834 h 225833"/>
                <a:gd name="connsiteX3" fmla="*/ 0 w 1867365"/>
                <a:gd name="connsiteY3" fmla="*/ 225834 h 2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7365" h="225833">
                  <a:moveTo>
                    <a:pt x="0" y="0"/>
                  </a:moveTo>
                  <a:lnTo>
                    <a:pt x="1867365" y="0"/>
                  </a:lnTo>
                  <a:lnTo>
                    <a:pt x="1867365" y="225834"/>
                  </a:lnTo>
                  <a:lnTo>
                    <a:pt x="0" y="225834"/>
                  </a:lnTo>
                  <a:close/>
                </a:path>
              </a:pathLst>
            </a:custGeom>
            <a:noFill/>
            <a:ln w="11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1F9400E-A43D-EE95-8A9F-F45A18B8D5C3}"/>
                </a:ext>
              </a:extLst>
            </p:cNvPr>
            <p:cNvSpPr txBox="1"/>
            <p:nvPr/>
          </p:nvSpPr>
          <p:spPr>
            <a:xfrm>
              <a:off x="4154702" y="4202152"/>
              <a:ext cx="1525048" cy="204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900" spc="0" baseline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Nombre publications</a:t>
              </a:r>
            </a:p>
          </p:txBody>
        </p:sp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B9F4F537-00B3-8475-AE51-FCA4C2249B21}"/>
                </a:ext>
              </a:extLst>
            </p:cNvPr>
            <p:cNvSpPr/>
            <p:nvPr/>
          </p:nvSpPr>
          <p:spPr>
            <a:xfrm>
              <a:off x="2104274" y="3805012"/>
              <a:ext cx="1301553" cy="1643543"/>
            </a:xfrm>
            <a:custGeom>
              <a:avLst/>
              <a:gdLst>
                <a:gd name="connsiteX0" fmla="*/ 230620 w 1301553"/>
                <a:gd name="connsiteY0" fmla="*/ 1643544 h 1643543"/>
                <a:gd name="connsiteX1" fmla="*/ 1301554 w 1301553"/>
                <a:gd name="connsiteY1" fmla="*/ 1643544 h 1643543"/>
                <a:gd name="connsiteX2" fmla="*/ 1301554 w 1301553"/>
                <a:gd name="connsiteY2" fmla="*/ 2484 h 1643543"/>
                <a:gd name="connsiteX3" fmla="*/ 0 w 1301553"/>
                <a:gd name="connsiteY3" fmla="*/ 0 h 1643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553" h="1643543">
                  <a:moveTo>
                    <a:pt x="230620" y="1643544"/>
                  </a:moveTo>
                  <a:lnTo>
                    <a:pt x="1301554" y="1643544"/>
                  </a:lnTo>
                  <a:lnTo>
                    <a:pt x="1301554" y="2484"/>
                  </a:lnTo>
                  <a:lnTo>
                    <a:pt x="0" y="0"/>
                  </a:lnTo>
                </a:path>
              </a:pathLst>
            </a:custGeom>
            <a:noFill/>
            <a:ln w="1167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262EE52E-B7B5-3F76-78A5-75F6DF781E46}"/>
                </a:ext>
              </a:extLst>
            </p:cNvPr>
            <p:cNvSpPr/>
            <p:nvPr/>
          </p:nvSpPr>
          <p:spPr>
            <a:xfrm>
              <a:off x="2321822" y="5407152"/>
              <a:ext cx="128381" cy="82805"/>
            </a:xfrm>
            <a:custGeom>
              <a:avLst/>
              <a:gdLst>
                <a:gd name="connsiteX0" fmla="*/ 128381 w 128381"/>
                <a:gd name="connsiteY0" fmla="*/ 0 h 82805"/>
                <a:gd name="connsiteX1" fmla="*/ 0 w 128381"/>
                <a:gd name="connsiteY1" fmla="*/ 41403 h 82805"/>
                <a:gd name="connsiteX2" fmla="*/ 128381 w 128381"/>
                <a:gd name="connsiteY2" fmla="*/ 82806 h 8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381" h="82805">
                  <a:moveTo>
                    <a:pt x="128381" y="0"/>
                  </a:moveTo>
                  <a:lnTo>
                    <a:pt x="0" y="41403"/>
                  </a:lnTo>
                  <a:lnTo>
                    <a:pt x="128381" y="82806"/>
                  </a:lnTo>
                </a:path>
              </a:pathLst>
            </a:custGeom>
            <a:noFill/>
            <a:ln w="1167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orme libre : forme 32">
              <a:extLst>
                <a:ext uri="{FF2B5EF4-FFF2-40B4-BE49-F238E27FC236}">
                  <a16:creationId xmlns:a16="http://schemas.microsoft.com/office/drawing/2014/main" id="{FEA161A2-102B-E9BF-E241-8C47CC70D08C}"/>
                </a:ext>
              </a:extLst>
            </p:cNvPr>
            <p:cNvSpPr/>
            <p:nvPr/>
          </p:nvSpPr>
          <p:spPr>
            <a:xfrm>
              <a:off x="5343219" y="4086024"/>
              <a:ext cx="1213787" cy="7527"/>
            </a:xfrm>
            <a:custGeom>
              <a:avLst/>
              <a:gdLst>
                <a:gd name="connsiteX0" fmla="*/ 0 w 1213787"/>
                <a:gd name="connsiteY0" fmla="*/ 0 h 7527"/>
                <a:gd name="connsiteX1" fmla="*/ 1213787 w 1213787"/>
                <a:gd name="connsiteY1" fmla="*/ 0 h 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3787" h="7527">
                  <a:moveTo>
                    <a:pt x="0" y="0"/>
                  </a:moveTo>
                  <a:lnTo>
                    <a:pt x="1213787" y="0"/>
                  </a:lnTo>
                </a:path>
              </a:pathLst>
            </a:custGeom>
            <a:noFill/>
            <a:ln w="1167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3AC6B42D-5DEC-8064-758A-B5BB03087695}"/>
                </a:ext>
              </a:extLst>
            </p:cNvPr>
            <p:cNvSpPr/>
            <p:nvPr/>
          </p:nvSpPr>
          <p:spPr>
            <a:xfrm>
              <a:off x="5135941" y="2354631"/>
              <a:ext cx="2751562" cy="1482975"/>
            </a:xfrm>
            <a:custGeom>
              <a:avLst/>
              <a:gdLst>
                <a:gd name="connsiteX0" fmla="*/ 0 w 2751562"/>
                <a:gd name="connsiteY0" fmla="*/ 0 h 1482975"/>
                <a:gd name="connsiteX1" fmla="*/ 1421065 w 2751562"/>
                <a:gd name="connsiteY1" fmla="*/ 0 h 1482975"/>
                <a:gd name="connsiteX2" fmla="*/ 1421065 w 2751562"/>
                <a:gd name="connsiteY2" fmla="*/ 1482976 h 1482975"/>
                <a:gd name="connsiteX3" fmla="*/ 2751563 w 2751562"/>
                <a:gd name="connsiteY3" fmla="*/ 1482976 h 148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1562" h="1482975">
                  <a:moveTo>
                    <a:pt x="0" y="0"/>
                  </a:moveTo>
                  <a:lnTo>
                    <a:pt x="1421065" y="0"/>
                  </a:lnTo>
                  <a:lnTo>
                    <a:pt x="1421065" y="1482976"/>
                  </a:lnTo>
                  <a:lnTo>
                    <a:pt x="2751563" y="1482976"/>
                  </a:lnTo>
                </a:path>
              </a:pathLst>
            </a:custGeom>
            <a:noFill/>
            <a:ln w="1167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AD327D12-93E2-3305-30FB-6F09CFF4DE2A}"/>
                </a:ext>
              </a:extLst>
            </p:cNvPr>
            <p:cNvSpPr/>
            <p:nvPr/>
          </p:nvSpPr>
          <p:spPr>
            <a:xfrm>
              <a:off x="5122870" y="2313228"/>
              <a:ext cx="128381" cy="82805"/>
            </a:xfrm>
            <a:custGeom>
              <a:avLst/>
              <a:gdLst>
                <a:gd name="connsiteX0" fmla="*/ 128381 w 128381"/>
                <a:gd name="connsiteY0" fmla="*/ 0 h 82805"/>
                <a:gd name="connsiteX1" fmla="*/ 0 w 128381"/>
                <a:gd name="connsiteY1" fmla="*/ 41403 h 82805"/>
                <a:gd name="connsiteX2" fmla="*/ 128381 w 128381"/>
                <a:gd name="connsiteY2" fmla="*/ 82806 h 8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381" h="82805">
                  <a:moveTo>
                    <a:pt x="128381" y="0"/>
                  </a:moveTo>
                  <a:lnTo>
                    <a:pt x="0" y="41403"/>
                  </a:lnTo>
                  <a:lnTo>
                    <a:pt x="128381" y="82806"/>
                  </a:lnTo>
                </a:path>
              </a:pathLst>
            </a:custGeom>
            <a:noFill/>
            <a:ln w="1167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" name="Forme libre : forme 35">
              <a:extLst>
                <a:ext uri="{FF2B5EF4-FFF2-40B4-BE49-F238E27FC236}">
                  <a16:creationId xmlns:a16="http://schemas.microsoft.com/office/drawing/2014/main" id="{D02CE955-FB4D-9F6A-81CE-56EBB4E0306A}"/>
                </a:ext>
              </a:extLst>
            </p:cNvPr>
            <p:cNvSpPr/>
            <p:nvPr/>
          </p:nvSpPr>
          <p:spPr>
            <a:xfrm>
              <a:off x="8424371" y="4304330"/>
              <a:ext cx="1841222" cy="7527"/>
            </a:xfrm>
            <a:custGeom>
              <a:avLst/>
              <a:gdLst>
                <a:gd name="connsiteX0" fmla="*/ 1841222 w 1841222"/>
                <a:gd name="connsiteY0" fmla="*/ 0 h 7527"/>
                <a:gd name="connsiteX1" fmla="*/ 0 w 1841222"/>
                <a:gd name="connsiteY1" fmla="*/ 0 h 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1222" h="7527">
                  <a:moveTo>
                    <a:pt x="1841222" y="0"/>
                  </a:moveTo>
                  <a:lnTo>
                    <a:pt x="0" y="0"/>
                  </a:lnTo>
                </a:path>
              </a:pathLst>
            </a:custGeom>
            <a:noFill/>
            <a:ln w="1167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D47D0AA5-B829-2AF7-C30A-EA605AAF37D9}"/>
                </a:ext>
              </a:extLst>
            </p:cNvPr>
            <p:cNvSpPr/>
            <p:nvPr/>
          </p:nvSpPr>
          <p:spPr>
            <a:xfrm>
              <a:off x="10150284" y="4262927"/>
              <a:ext cx="128381" cy="82805"/>
            </a:xfrm>
            <a:custGeom>
              <a:avLst/>
              <a:gdLst>
                <a:gd name="connsiteX0" fmla="*/ 0 w 128381"/>
                <a:gd name="connsiteY0" fmla="*/ 82806 h 82805"/>
                <a:gd name="connsiteX1" fmla="*/ 128381 w 128381"/>
                <a:gd name="connsiteY1" fmla="*/ 41403 h 82805"/>
                <a:gd name="connsiteX2" fmla="*/ 0 w 128381"/>
                <a:gd name="connsiteY2" fmla="*/ 0 h 8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381" h="82805">
                  <a:moveTo>
                    <a:pt x="0" y="82806"/>
                  </a:moveTo>
                  <a:lnTo>
                    <a:pt x="128381" y="41403"/>
                  </a:lnTo>
                  <a:lnTo>
                    <a:pt x="0" y="0"/>
                  </a:lnTo>
                </a:path>
              </a:pathLst>
            </a:custGeom>
            <a:noFill/>
            <a:ln w="1167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EF93E32-6DEF-B62C-992B-2BF43C48D48C}"/>
                </a:ext>
              </a:extLst>
            </p:cNvPr>
            <p:cNvSpPr/>
            <p:nvPr/>
          </p:nvSpPr>
          <p:spPr>
            <a:xfrm>
              <a:off x="5343219" y="6118529"/>
              <a:ext cx="2413102" cy="7527"/>
            </a:xfrm>
            <a:custGeom>
              <a:avLst/>
              <a:gdLst>
                <a:gd name="connsiteX0" fmla="*/ 2413103 w 2413102"/>
                <a:gd name="connsiteY0" fmla="*/ 0 h 7527"/>
                <a:gd name="connsiteX1" fmla="*/ 0 w 2413102"/>
                <a:gd name="connsiteY1" fmla="*/ 0 h 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3102" h="7527">
                  <a:moveTo>
                    <a:pt x="2413103" y="0"/>
                  </a:moveTo>
                  <a:lnTo>
                    <a:pt x="0" y="0"/>
                  </a:lnTo>
                </a:path>
              </a:pathLst>
            </a:custGeom>
            <a:noFill/>
            <a:ln w="1167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F5EA4329-880E-AB37-94DE-F498780ED012}"/>
                </a:ext>
              </a:extLst>
            </p:cNvPr>
            <p:cNvSpPr/>
            <p:nvPr/>
          </p:nvSpPr>
          <p:spPr>
            <a:xfrm>
              <a:off x="7641012" y="6077126"/>
              <a:ext cx="128381" cy="82805"/>
            </a:xfrm>
            <a:custGeom>
              <a:avLst/>
              <a:gdLst>
                <a:gd name="connsiteX0" fmla="*/ 0 w 128381"/>
                <a:gd name="connsiteY0" fmla="*/ 82806 h 82805"/>
                <a:gd name="connsiteX1" fmla="*/ 128381 w 128381"/>
                <a:gd name="connsiteY1" fmla="*/ 41403 h 82805"/>
                <a:gd name="connsiteX2" fmla="*/ 0 w 128381"/>
                <a:gd name="connsiteY2" fmla="*/ 0 h 8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381" h="82805">
                  <a:moveTo>
                    <a:pt x="0" y="82806"/>
                  </a:moveTo>
                  <a:lnTo>
                    <a:pt x="128381" y="41403"/>
                  </a:lnTo>
                  <a:lnTo>
                    <a:pt x="0" y="0"/>
                  </a:lnTo>
                </a:path>
              </a:pathLst>
            </a:custGeom>
            <a:noFill/>
            <a:ln w="1167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" name="Forme libre : forme 39">
              <a:extLst>
                <a:ext uri="{FF2B5EF4-FFF2-40B4-BE49-F238E27FC236}">
                  <a16:creationId xmlns:a16="http://schemas.microsoft.com/office/drawing/2014/main" id="{C0013EBF-5413-7961-6EE4-E288D442A079}"/>
                </a:ext>
              </a:extLst>
            </p:cNvPr>
            <p:cNvSpPr/>
            <p:nvPr/>
          </p:nvSpPr>
          <p:spPr>
            <a:xfrm>
              <a:off x="5369362" y="4086024"/>
              <a:ext cx="2389760" cy="1129169"/>
            </a:xfrm>
            <a:custGeom>
              <a:avLst/>
              <a:gdLst>
                <a:gd name="connsiteX0" fmla="*/ 0 w 2389760"/>
                <a:gd name="connsiteY0" fmla="*/ 1129169 h 1129169"/>
                <a:gd name="connsiteX1" fmla="*/ 1187644 w 2389760"/>
                <a:gd name="connsiteY1" fmla="*/ 1129169 h 1129169"/>
                <a:gd name="connsiteX2" fmla="*/ 1187644 w 2389760"/>
                <a:gd name="connsiteY2" fmla="*/ 0 h 1129169"/>
                <a:gd name="connsiteX3" fmla="*/ 2389761 w 2389760"/>
                <a:gd name="connsiteY3" fmla="*/ 0 h 1129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9760" h="1129169">
                  <a:moveTo>
                    <a:pt x="0" y="1129169"/>
                  </a:moveTo>
                  <a:lnTo>
                    <a:pt x="1187644" y="1129169"/>
                  </a:lnTo>
                  <a:lnTo>
                    <a:pt x="1187644" y="0"/>
                  </a:lnTo>
                  <a:lnTo>
                    <a:pt x="2389761" y="0"/>
                  </a:lnTo>
                </a:path>
              </a:pathLst>
            </a:custGeom>
            <a:noFill/>
            <a:ln w="1167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5329653C-5B3E-024E-1F73-289B8A297B2E}"/>
                </a:ext>
              </a:extLst>
            </p:cNvPr>
            <p:cNvSpPr/>
            <p:nvPr/>
          </p:nvSpPr>
          <p:spPr>
            <a:xfrm>
              <a:off x="5356290" y="5173791"/>
              <a:ext cx="128381" cy="82805"/>
            </a:xfrm>
            <a:custGeom>
              <a:avLst/>
              <a:gdLst>
                <a:gd name="connsiteX0" fmla="*/ 128381 w 128381"/>
                <a:gd name="connsiteY0" fmla="*/ 0 h 82805"/>
                <a:gd name="connsiteX1" fmla="*/ 0 w 128381"/>
                <a:gd name="connsiteY1" fmla="*/ 41403 h 82805"/>
                <a:gd name="connsiteX2" fmla="*/ 128381 w 128381"/>
                <a:gd name="connsiteY2" fmla="*/ 82806 h 8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381" h="82805">
                  <a:moveTo>
                    <a:pt x="128381" y="0"/>
                  </a:moveTo>
                  <a:lnTo>
                    <a:pt x="0" y="41403"/>
                  </a:lnTo>
                  <a:lnTo>
                    <a:pt x="128381" y="82806"/>
                  </a:lnTo>
                </a:path>
              </a:pathLst>
            </a:custGeom>
            <a:noFill/>
            <a:ln w="1167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99DD2AD6-73DC-3D21-070F-7FFE6D3A52B7}"/>
                </a:ext>
              </a:extLst>
            </p:cNvPr>
            <p:cNvSpPr/>
            <p:nvPr/>
          </p:nvSpPr>
          <p:spPr>
            <a:xfrm>
              <a:off x="7373979" y="3521440"/>
              <a:ext cx="1633944" cy="225833"/>
            </a:xfrm>
            <a:custGeom>
              <a:avLst/>
              <a:gdLst>
                <a:gd name="connsiteX0" fmla="*/ 0 w 1633944"/>
                <a:gd name="connsiteY0" fmla="*/ 225834 h 225833"/>
                <a:gd name="connsiteX1" fmla="*/ 0 w 1633944"/>
                <a:gd name="connsiteY1" fmla="*/ 0 h 225833"/>
                <a:gd name="connsiteX2" fmla="*/ 1633945 w 1633944"/>
                <a:gd name="connsiteY2" fmla="*/ 0 h 225833"/>
                <a:gd name="connsiteX3" fmla="*/ 1633945 w 1633944"/>
                <a:gd name="connsiteY3" fmla="*/ 225834 h 2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3944" h="225833">
                  <a:moveTo>
                    <a:pt x="0" y="225834"/>
                  </a:moveTo>
                  <a:lnTo>
                    <a:pt x="0" y="0"/>
                  </a:lnTo>
                  <a:lnTo>
                    <a:pt x="1633945" y="0"/>
                  </a:lnTo>
                  <a:lnTo>
                    <a:pt x="1633945" y="225834"/>
                  </a:lnTo>
                </a:path>
              </a:pathLst>
            </a:custGeom>
            <a:solidFill>
              <a:srgbClr val="001848"/>
            </a:solidFill>
            <a:ln w="11671" cap="flat">
              <a:solidFill>
                <a:srgbClr val="00184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EB470C96-A23E-2D7D-2BFA-E3031EC4B6E9}"/>
                </a:ext>
              </a:extLst>
            </p:cNvPr>
            <p:cNvSpPr/>
            <p:nvPr/>
          </p:nvSpPr>
          <p:spPr>
            <a:xfrm>
              <a:off x="7373979" y="3747273"/>
              <a:ext cx="1633944" cy="903335"/>
            </a:xfrm>
            <a:custGeom>
              <a:avLst/>
              <a:gdLst>
                <a:gd name="connsiteX0" fmla="*/ 0 w 1633944"/>
                <a:gd name="connsiteY0" fmla="*/ 0 h 903335"/>
                <a:gd name="connsiteX1" fmla="*/ 0 w 1633944"/>
                <a:gd name="connsiteY1" fmla="*/ 903335 h 903335"/>
                <a:gd name="connsiteX2" fmla="*/ 1633945 w 1633944"/>
                <a:gd name="connsiteY2" fmla="*/ 903335 h 903335"/>
                <a:gd name="connsiteX3" fmla="*/ 1633945 w 1633944"/>
                <a:gd name="connsiteY3" fmla="*/ 0 h 90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3944" h="903335">
                  <a:moveTo>
                    <a:pt x="0" y="0"/>
                  </a:moveTo>
                  <a:lnTo>
                    <a:pt x="0" y="903335"/>
                  </a:lnTo>
                  <a:lnTo>
                    <a:pt x="1633945" y="903335"/>
                  </a:lnTo>
                  <a:lnTo>
                    <a:pt x="1633945" y="0"/>
                  </a:lnTo>
                </a:path>
              </a:pathLst>
            </a:custGeom>
            <a:noFill/>
            <a:ln w="11671" cap="flat">
              <a:solidFill>
                <a:srgbClr val="00184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02755CB2-6489-6B1E-6159-C65E8D3A3124}"/>
                </a:ext>
              </a:extLst>
            </p:cNvPr>
            <p:cNvSpPr/>
            <p:nvPr/>
          </p:nvSpPr>
          <p:spPr>
            <a:xfrm>
              <a:off x="7373979" y="3747273"/>
              <a:ext cx="1633944" cy="7527"/>
            </a:xfrm>
            <a:custGeom>
              <a:avLst/>
              <a:gdLst>
                <a:gd name="connsiteX0" fmla="*/ 0 w 1633944"/>
                <a:gd name="connsiteY0" fmla="*/ 0 h 7527"/>
                <a:gd name="connsiteX1" fmla="*/ 1633945 w 1633944"/>
                <a:gd name="connsiteY1" fmla="*/ 0 h 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33944" h="7527">
                  <a:moveTo>
                    <a:pt x="0" y="0"/>
                  </a:moveTo>
                  <a:lnTo>
                    <a:pt x="1633945" y="0"/>
                  </a:lnTo>
                </a:path>
              </a:pathLst>
            </a:custGeom>
            <a:noFill/>
            <a:ln w="11671" cap="flat">
              <a:solidFill>
                <a:srgbClr val="00184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3F683BFB-D246-1041-D64F-95F58F9FF678}"/>
                </a:ext>
              </a:extLst>
            </p:cNvPr>
            <p:cNvSpPr txBox="1"/>
            <p:nvPr/>
          </p:nvSpPr>
          <p:spPr>
            <a:xfrm>
              <a:off x="7603492" y="3524650"/>
              <a:ext cx="1163246" cy="204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900" spc="0" baseline="0">
                  <a:ln/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Article Affiliation</a:t>
              </a:r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10686E8F-C62B-A40B-244C-2033F96BF5A9}"/>
                </a:ext>
              </a:extLst>
            </p:cNvPr>
            <p:cNvSpPr/>
            <p:nvPr/>
          </p:nvSpPr>
          <p:spPr>
            <a:xfrm>
              <a:off x="7373979" y="3747273"/>
              <a:ext cx="1633944" cy="225833"/>
            </a:xfrm>
            <a:custGeom>
              <a:avLst/>
              <a:gdLst>
                <a:gd name="connsiteX0" fmla="*/ 0 w 1633944"/>
                <a:gd name="connsiteY0" fmla="*/ 0 h 225833"/>
                <a:gd name="connsiteX1" fmla="*/ 1633945 w 1633944"/>
                <a:gd name="connsiteY1" fmla="*/ 0 h 225833"/>
                <a:gd name="connsiteX2" fmla="*/ 1633945 w 1633944"/>
                <a:gd name="connsiteY2" fmla="*/ 225834 h 225833"/>
                <a:gd name="connsiteX3" fmla="*/ 0 w 1633944"/>
                <a:gd name="connsiteY3" fmla="*/ 225834 h 2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3944" h="225833">
                  <a:moveTo>
                    <a:pt x="0" y="0"/>
                  </a:moveTo>
                  <a:lnTo>
                    <a:pt x="1633945" y="0"/>
                  </a:lnTo>
                  <a:lnTo>
                    <a:pt x="1633945" y="225834"/>
                  </a:lnTo>
                  <a:lnTo>
                    <a:pt x="0" y="225834"/>
                  </a:lnTo>
                  <a:close/>
                </a:path>
              </a:pathLst>
            </a:custGeom>
            <a:noFill/>
            <a:ln w="11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C467F833-93A6-5A52-3F33-AC7E7A454B99}"/>
                </a:ext>
              </a:extLst>
            </p:cNvPr>
            <p:cNvSpPr txBox="1"/>
            <p:nvPr/>
          </p:nvSpPr>
          <p:spPr>
            <a:xfrm>
              <a:off x="7819406" y="3750484"/>
              <a:ext cx="731418" cy="204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900" b="1" spc="0" baseline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idArticle</a:t>
              </a:r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757C28C3-9A88-4D1E-B7C7-723349C679EA}"/>
                </a:ext>
              </a:extLst>
            </p:cNvPr>
            <p:cNvSpPr/>
            <p:nvPr/>
          </p:nvSpPr>
          <p:spPr>
            <a:xfrm>
              <a:off x="7373979" y="3973107"/>
              <a:ext cx="1633944" cy="225833"/>
            </a:xfrm>
            <a:custGeom>
              <a:avLst/>
              <a:gdLst>
                <a:gd name="connsiteX0" fmla="*/ 0 w 1633944"/>
                <a:gd name="connsiteY0" fmla="*/ 0 h 225833"/>
                <a:gd name="connsiteX1" fmla="*/ 1633945 w 1633944"/>
                <a:gd name="connsiteY1" fmla="*/ 0 h 225833"/>
                <a:gd name="connsiteX2" fmla="*/ 1633945 w 1633944"/>
                <a:gd name="connsiteY2" fmla="*/ 225834 h 225833"/>
                <a:gd name="connsiteX3" fmla="*/ 0 w 1633944"/>
                <a:gd name="connsiteY3" fmla="*/ 225834 h 2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3944" h="225833">
                  <a:moveTo>
                    <a:pt x="0" y="0"/>
                  </a:moveTo>
                  <a:lnTo>
                    <a:pt x="1633945" y="0"/>
                  </a:lnTo>
                  <a:lnTo>
                    <a:pt x="1633945" y="225834"/>
                  </a:lnTo>
                  <a:lnTo>
                    <a:pt x="0" y="225834"/>
                  </a:lnTo>
                  <a:close/>
                </a:path>
              </a:pathLst>
            </a:custGeom>
            <a:noFill/>
            <a:ln w="11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9D139D64-5A5A-1ED1-67BB-42EE950FC86E}"/>
                </a:ext>
              </a:extLst>
            </p:cNvPr>
            <p:cNvSpPr txBox="1"/>
            <p:nvPr/>
          </p:nvSpPr>
          <p:spPr>
            <a:xfrm>
              <a:off x="7726038" y="3976318"/>
              <a:ext cx="918155" cy="204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900" b="1" spc="0" baseline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idAffiliation</a:t>
              </a:r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A60AE16A-3F20-CBBE-90EB-FAC52F637D2D}"/>
                </a:ext>
              </a:extLst>
            </p:cNvPr>
            <p:cNvSpPr/>
            <p:nvPr/>
          </p:nvSpPr>
          <p:spPr>
            <a:xfrm>
              <a:off x="7373979" y="4198941"/>
              <a:ext cx="1633944" cy="225833"/>
            </a:xfrm>
            <a:custGeom>
              <a:avLst/>
              <a:gdLst>
                <a:gd name="connsiteX0" fmla="*/ 0 w 1633944"/>
                <a:gd name="connsiteY0" fmla="*/ 0 h 225833"/>
                <a:gd name="connsiteX1" fmla="*/ 1633945 w 1633944"/>
                <a:gd name="connsiteY1" fmla="*/ 0 h 225833"/>
                <a:gd name="connsiteX2" fmla="*/ 1633945 w 1633944"/>
                <a:gd name="connsiteY2" fmla="*/ 225834 h 225833"/>
                <a:gd name="connsiteX3" fmla="*/ 0 w 1633944"/>
                <a:gd name="connsiteY3" fmla="*/ 225834 h 2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3944" h="225833">
                  <a:moveTo>
                    <a:pt x="0" y="0"/>
                  </a:moveTo>
                  <a:lnTo>
                    <a:pt x="1633945" y="0"/>
                  </a:lnTo>
                  <a:lnTo>
                    <a:pt x="1633945" y="225834"/>
                  </a:lnTo>
                  <a:lnTo>
                    <a:pt x="0" y="225834"/>
                  </a:lnTo>
                  <a:close/>
                </a:path>
              </a:pathLst>
            </a:custGeom>
            <a:noFill/>
            <a:ln w="11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83EC5469-0401-79AC-EBA1-997125F27CA6}"/>
                </a:ext>
              </a:extLst>
            </p:cNvPr>
            <p:cNvSpPr txBox="1"/>
            <p:nvPr/>
          </p:nvSpPr>
          <p:spPr>
            <a:xfrm>
              <a:off x="7883597" y="4202152"/>
              <a:ext cx="603037" cy="204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900" b="1" spc="0" baseline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IdDate</a:t>
              </a:r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FA1B11FB-E220-6E7F-E9C6-A5BE43D8072F}"/>
                </a:ext>
              </a:extLst>
            </p:cNvPr>
            <p:cNvSpPr/>
            <p:nvPr/>
          </p:nvSpPr>
          <p:spPr>
            <a:xfrm>
              <a:off x="7373979" y="4424775"/>
              <a:ext cx="1633944" cy="225833"/>
            </a:xfrm>
            <a:custGeom>
              <a:avLst/>
              <a:gdLst>
                <a:gd name="connsiteX0" fmla="*/ 0 w 1633944"/>
                <a:gd name="connsiteY0" fmla="*/ 0 h 225833"/>
                <a:gd name="connsiteX1" fmla="*/ 1633945 w 1633944"/>
                <a:gd name="connsiteY1" fmla="*/ 0 h 225833"/>
                <a:gd name="connsiteX2" fmla="*/ 1633945 w 1633944"/>
                <a:gd name="connsiteY2" fmla="*/ 225834 h 225833"/>
                <a:gd name="connsiteX3" fmla="*/ 0 w 1633944"/>
                <a:gd name="connsiteY3" fmla="*/ 225834 h 2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3944" h="225833">
                  <a:moveTo>
                    <a:pt x="0" y="0"/>
                  </a:moveTo>
                  <a:lnTo>
                    <a:pt x="1633945" y="0"/>
                  </a:lnTo>
                  <a:lnTo>
                    <a:pt x="1633945" y="225834"/>
                  </a:lnTo>
                  <a:lnTo>
                    <a:pt x="0" y="225834"/>
                  </a:lnTo>
                  <a:close/>
                </a:path>
              </a:pathLst>
            </a:custGeom>
            <a:noFill/>
            <a:ln w="11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9958A6AB-829E-8A86-C77D-8D54E5291572}"/>
                </a:ext>
              </a:extLst>
            </p:cNvPr>
            <p:cNvSpPr txBox="1"/>
            <p:nvPr/>
          </p:nvSpPr>
          <p:spPr>
            <a:xfrm>
              <a:off x="7422591" y="4427986"/>
              <a:ext cx="1525048" cy="204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900" spc="0" baseline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Nombre publications</a:t>
              </a:r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3F6F9018-029D-7434-53C4-8E0B54D816D2}"/>
                </a:ext>
              </a:extLst>
            </p:cNvPr>
            <p:cNvSpPr/>
            <p:nvPr/>
          </p:nvSpPr>
          <p:spPr>
            <a:xfrm>
              <a:off x="2122014" y="3446162"/>
              <a:ext cx="4434992" cy="7527"/>
            </a:xfrm>
            <a:custGeom>
              <a:avLst/>
              <a:gdLst>
                <a:gd name="connsiteX0" fmla="*/ 0 w 4434992"/>
                <a:gd name="connsiteY0" fmla="*/ 0 h 7527"/>
                <a:gd name="connsiteX1" fmla="*/ 4434992 w 4434992"/>
                <a:gd name="connsiteY1" fmla="*/ 0 h 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4992" h="7527">
                  <a:moveTo>
                    <a:pt x="0" y="0"/>
                  </a:moveTo>
                  <a:lnTo>
                    <a:pt x="4434992" y="0"/>
                  </a:lnTo>
                </a:path>
              </a:pathLst>
            </a:custGeom>
            <a:noFill/>
            <a:ln w="1167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FA2BD71E-559E-D990-A396-6677CA42A148}"/>
                </a:ext>
              </a:extLst>
            </p:cNvPr>
            <p:cNvSpPr/>
            <p:nvPr/>
          </p:nvSpPr>
          <p:spPr>
            <a:xfrm>
              <a:off x="3405828" y="3807496"/>
              <a:ext cx="1190445" cy="7527"/>
            </a:xfrm>
            <a:custGeom>
              <a:avLst/>
              <a:gdLst>
                <a:gd name="connsiteX0" fmla="*/ 0 w 1190445"/>
                <a:gd name="connsiteY0" fmla="*/ 0 h 7527"/>
                <a:gd name="connsiteX1" fmla="*/ 1190445 w 1190445"/>
                <a:gd name="connsiteY1" fmla="*/ 0 h 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445" h="7527">
                  <a:moveTo>
                    <a:pt x="0" y="0"/>
                  </a:moveTo>
                  <a:lnTo>
                    <a:pt x="1190445" y="0"/>
                  </a:lnTo>
                </a:path>
              </a:pathLst>
            </a:custGeom>
            <a:noFill/>
            <a:ln w="1167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6" name="Forme libre : forme 55">
              <a:extLst>
                <a:ext uri="{FF2B5EF4-FFF2-40B4-BE49-F238E27FC236}">
                  <a16:creationId xmlns:a16="http://schemas.microsoft.com/office/drawing/2014/main" id="{E159ECA9-5577-75D7-62EA-84B8D9BE743F}"/>
                </a:ext>
              </a:extLst>
            </p:cNvPr>
            <p:cNvSpPr/>
            <p:nvPr/>
          </p:nvSpPr>
          <p:spPr>
            <a:xfrm>
              <a:off x="1305042" y="5102277"/>
              <a:ext cx="1400523" cy="225833"/>
            </a:xfrm>
            <a:custGeom>
              <a:avLst/>
              <a:gdLst>
                <a:gd name="connsiteX0" fmla="*/ 0 w 1400523"/>
                <a:gd name="connsiteY0" fmla="*/ 225834 h 225833"/>
                <a:gd name="connsiteX1" fmla="*/ 0 w 1400523"/>
                <a:gd name="connsiteY1" fmla="*/ 0 h 225833"/>
                <a:gd name="connsiteX2" fmla="*/ 1400524 w 1400523"/>
                <a:gd name="connsiteY2" fmla="*/ 0 h 225833"/>
                <a:gd name="connsiteX3" fmla="*/ 1400524 w 1400523"/>
                <a:gd name="connsiteY3" fmla="*/ 225834 h 2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523" h="225833">
                  <a:moveTo>
                    <a:pt x="0" y="225834"/>
                  </a:moveTo>
                  <a:lnTo>
                    <a:pt x="0" y="0"/>
                  </a:lnTo>
                  <a:lnTo>
                    <a:pt x="1400524" y="0"/>
                  </a:lnTo>
                  <a:lnTo>
                    <a:pt x="1400524" y="225834"/>
                  </a:lnTo>
                </a:path>
              </a:pathLst>
            </a:custGeom>
            <a:solidFill>
              <a:srgbClr val="A8D08D"/>
            </a:solidFill>
            <a:ln w="1167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7" name="Forme libre : forme 56">
              <a:extLst>
                <a:ext uri="{FF2B5EF4-FFF2-40B4-BE49-F238E27FC236}">
                  <a16:creationId xmlns:a16="http://schemas.microsoft.com/office/drawing/2014/main" id="{64AC142E-1CEB-80DF-B7E0-D0AA4F18EDA2}"/>
                </a:ext>
              </a:extLst>
            </p:cNvPr>
            <p:cNvSpPr/>
            <p:nvPr/>
          </p:nvSpPr>
          <p:spPr>
            <a:xfrm>
              <a:off x="1305042" y="5328110"/>
              <a:ext cx="1400523" cy="451667"/>
            </a:xfrm>
            <a:custGeom>
              <a:avLst/>
              <a:gdLst>
                <a:gd name="connsiteX0" fmla="*/ 0 w 1400523"/>
                <a:gd name="connsiteY0" fmla="*/ 0 h 451667"/>
                <a:gd name="connsiteX1" fmla="*/ 0 w 1400523"/>
                <a:gd name="connsiteY1" fmla="*/ 451668 h 451667"/>
                <a:gd name="connsiteX2" fmla="*/ 1400524 w 1400523"/>
                <a:gd name="connsiteY2" fmla="*/ 451668 h 451667"/>
                <a:gd name="connsiteX3" fmla="*/ 1400524 w 1400523"/>
                <a:gd name="connsiteY3" fmla="*/ 0 h 45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523" h="451667">
                  <a:moveTo>
                    <a:pt x="0" y="0"/>
                  </a:moveTo>
                  <a:lnTo>
                    <a:pt x="0" y="451668"/>
                  </a:lnTo>
                  <a:lnTo>
                    <a:pt x="1400524" y="451668"/>
                  </a:lnTo>
                  <a:lnTo>
                    <a:pt x="1400524" y="0"/>
                  </a:lnTo>
                </a:path>
              </a:pathLst>
            </a:custGeom>
            <a:noFill/>
            <a:ln w="1167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B13990F3-8E52-98A4-BCB5-49EF8B192AA7}"/>
                </a:ext>
              </a:extLst>
            </p:cNvPr>
            <p:cNvSpPr/>
            <p:nvPr/>
          </p:nvSpPr>
          <p:spPr>
            <a:xfrm>
              <a:off x="1305042" y="5328110"/>
              <a:ext cx="1400523" cy="7527"/>
            </a:xfrm>
            <a:custGeom>
              <a:avLst/>
              <a:gdLst>
                <a:gd name="connsiteX0" fmla="*/ 0 w 1400523"/>
                <a:gd name="connsiteY0" fmla="*/ 0 h 7527"/>
                <a:gd name="connsiteX1" fmla="*/ 1400524 w 1400523"/>
                <a:gd name="connsiteY1" fmla="*/ 0 h 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0523" h="7527">
                  <a:moveTo>
                    <a:pt x="0" y="0"/>
                  </a:moveTo>
                  <a:lnTo>
                    <a:pt x="1400524" y="0"/>
                  </a:lnTo>
                </a:path>
              </a:pathLst>
            </a:custGeom>
            <a:noFill/>
            <a:ln w="1167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B4818261-2661-2781-17E1-934F7D7EAD84}"/>
                </a:ext>
              </a:extLst>
            </p:cNvPr>
            <p:cNvSpPr txBox="1"/>
            <p:nvPr/>
          </p:nvSpPr>
          <p:spPr>
            <a:xfrm>
              <a:off x="1703785" y="5105487"/>
              <a:ext cx="591366" cy="204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900" spc="0" baseline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Auteur</a:t>
              </a:r>
            </a:p>
          </p:txBody>
        </p:sp>
        <p:sp>
          <p:nvSpPr>
            <p:cNvPr id="60" name="Forme libre : forme 59">
              <a:extLst>
                <a:ext uri="{FF2B5EF4-FFF2-40B4-BE49-F238E27FC236}">
                  <a16:creationId xmlns:a16="http://schemas.microsoft.com/office/drawing/2014/main" id="{FC827C98-E264-39A4-5107-A3423E681ED2}"/>
                </a:ext>
              </a:extLst>
            </p:cNvPr>
            <p:cNvSpPr/>
            <p:nvPr/>
          </p:nvSpPr>
          <p:spPr>
            <a:xfrm>
              <a:off x="1305042" y="5328110"/>
              <a:ext cx="1400523" cy="225833"/>
            </a:xfrm>
            <a:custGeom>
              <a:avLst/>
              <a:gdLst>
                <a:gd name="connsiteX0" fmla="*/ 0 w 1400523"/>
                <a:gd name="connsiteY0" fmla="*/ 0 h 225833"/>
                <a:gd name="connsiteX1" fmla="*/ 1400524 w 1400523"/>
                <a:gd name="connsiteY1" fmla="*/ 0 h 225833"/>
                <a:gd name="connsiteX2" fmla="*/ 1400524 w 1400523"/>
                <a:gd name="connsiteY2" fmla="*/ 225834 h 225833"/>
                <a:gd name="connsiteX3" fmla="*/ 0 w 1400523"/>
                <a:gd name="connsiteY3" fmla="*/ 225834 h 2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523" h="225833">
                  <a:moveTo>
                    <a:pt x="0" y="0"/>
                  </a:moveTo>
                  <a:lnTo>
                    <a:pt x="1400524" y="0"/>
                  </a:lnTo>
                  <a:lnTo>
                    <a:pt x="1400524" y="225834"/>
                  </a:lnTo>
                  <a:lnTo>
                    <a:pt x="0" y="225834"/>
                  </a:lnTo>
                  <a:close/>
                </a:path>
              </a:pathLst>
            </a:custGeom>
            <a:noFill/>
            <a:ln w="11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DD581FBC-03E3-C715-B303-FC012B48E192}"/>
                </a:ext>
              </a:extLst>
            </p:cNvPr>
            <p:cNvSpPr txBox="1"/>
            <p:nvPr/>
          </p:nvSpPr>
          <p:spPr>
            <a:xfrm>
              <a:off x="1610417" y="5331321"/>
              <a:ext cx="778102" cy="204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900" b="1" u="sng" spc="0" baseline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Id Auteur</a:t>
              </a:r>
            </a:p>
          </p:txBody>
        </p:sp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EF1F10AD-DDA3-2BA7-2037-48A5A31BB010}"/>
                </a:ext>
              </a:extLst>
            </p:cNvPr>
            <p:cNvSpPr/>
            <p:nvPr/>
          </p:nvSpPr>
          <p:spPr>
            <a:xfrm>
              <a:off x="1305042" y="5553944"/>
              <a:ext cx="1400523" cy="225833"/>
            </a:xfrm>
            <a:custGeom>
              <a:avLst/>
              <a:gdLst>
                <a:gd name="connsiteX0" fmla="*/ 0 w 1400523"/>
                <a:gd name="connsiteY0" fmla="*/ 0 h 225833"/>
                <a:gd name="connsiteX1" fmla="*/ 1400524 w 1400523"/>
                <a:gd name="connsiteY1" fmla="*/ 0 h 225833"/>
                <a:gd name="connsiteX2" fmla="*/ 1400524 w 1400523"/>
                <a:gd name="connsiteY2" fmla="*/ 225834 h 225833"/>
                <a:gd name="connsiteX3" fmla="*/ 0 w 1400523"/>
                <a:gd name="connsiteY3" fmla="*/ 225834 h 2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523" h="225833">
                  <a:moveTo>
                    <a:pt x="0" y="0"/>
                  </a:moveTo>
                  <a:lnTo>
                    <a:pt x="1400524" y="0"/>
                  </a:lnTo>
                  <a:lnTo>
                    <a:pt x="1400524" y="225834"/>
                  </a:lnTo>
                  <a:lnTo>
                    <a:pt x="0" y="225834"/>
                  </a:lnTo>
                  <a:close/>
                </a:path>
              </a:pathLst>
            </a:custGeom>
            <a:noFill/>
            <a:ln w="11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62AA4A6C-3836-F7F0-4D5D-7EEB43406592}"/>
                </a:ext>
              </a:extLst>
            </p:cNvPr>
            <p:cNvSpPr txBox="1"/>
            <p:nvPr/>
          </p:nvSpPr>
          <p:spPr>
            <a:xfrm>
              <a:off x="1517049" y="5557155"/>
              <a:ext cx="964839" cy="204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900" spc="0" baseline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Non encodé</a:t>
              </a:r>
            </a:p>
          </p:txBody>
        </p:sp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DA1FB135-0111-A5C4-2247-05BF4FC83BFE}"/>
                </a:ext>
              </a:extLst>
            </p:cNvPr>
            <p:cNvSpPr/>
            <p:nvPr/>
          </p:nvSpPr>
          <p:spPr>
            <a:xfrm>
              <a:off x="4106090" y="4876443"/>
              <a:ext cx="1633944" cy="225833"/>
            </a:xfrm>
            <a:custGeom>
              <a:avLst/>
              <a:gdLst>
                <a:gd name="connsiteX0" fmla="*/ 0 w 1633944"/>
                <a:gd name="connsiteY0" fmla="*/ 225834 h 225833"/>
                <a:gd name="connsiteX1" fmla="*/ 0 w 1633944"/>
                <a:gd name="connsiteY1" fmla="*/ 0 h 225833"/>
                <a:gd name="connsiteX2" fmla="*/ 1633945 w 1633944"/>
                <a:gd name="connsiteY2" fmla="*/ 0 h 225833"/>
                <a:gd name="connsiteX3" fmla="*/ 1633945 w 1633944"/>
                <a:gd name="connsiteY3" fmla="*/ 225834 h 2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3944" h="225833">
                  <a:moveTo>
                    <a:pt x="0" y="225834"/>
                  </a:moveTo>
                  <a:lnTo>
                    <a:pt x="0" y="0"/>
                  </a:lnTo>
                  <a:lnTo>
                    <a:pt x="1633945" y="0"/>
                  </a:lnTo>
                  <a:lnTo>
                    <a:pt x="1633945" y="225834"/>
                  </a:lnTo>
                </a:path>
              </a:pathLst>
            </a:custGeom>
            <a:solidFill>
              <a:srgbClr val="A8D08D"/>
            </a:solidFill>
            <a:ln w="1167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CA4587C0-8EFA-3BD6-9C36-E4380DF00904}"/>
                </a:ext>
              </a:extLst>
            </p:cNvPr>
            <p:cNvSpPr/>
            <p:nvPr/>
          </p:nvSpPr>
          <p:spPr>
            <a:xfrm>
              <a:off x="4106090" y="5102277"/>
              <a:ext cx="1633944" cy="1129169"/>
            </a:xfrm>
            <a:custGeom>
              <a:avLst/>
              <a:gdLst>
                <a:gd name="connsiteX0" fmla="*/ 0 w 1633944"/>
                <a:gd name="connsiteY0" fmla="*/ 0 h 1129169"/>
                <a:gd name="connsiteX1" fmla="*/ 0 w 1633944"/>
                <a:gd name="connsiteY1" fmla="*/ 1129169 h 1129169"/>
                <a:gd name="connsiteX2" fmla="*/ 1633945 w 1633944"/>
                <a:gd name="connsiteY2" fmla="*/ 1129169 h 1129169"/>
                <a:gd name="connsiteX3" fmla="*/ 1633945 w 1633944"/>
                <a:gd name="connsiteY3" fmla="*/ 0 h 1129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3944" h="1129169">
                  <a:moveTo>
                    <a:pt x="0" y="0"/>
                  </a:moveTo>
                  <a:lnTo>
                    <a:pt x="0" y="1129169"/>
                  </a:lnTo>
                  <a:lnTo>
                    <a:pt x="1633945" y="1129169"/>
                  </a:lnTo>
                  <a:lnTo>
                    <a:pt x="1633945" y="0"/>
                  </a:lnTo>
                </a:path>
              </a:pathLst>
            </a:custGeom>
            <a:noFill/>
            <a:ln w="1167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01BA2F6D-9E12-555C-F62F-C53C3C0F390A}"/>
                </a:ext>
              </a:extLst>
            </p:cNvPr>
            <p:cNvSpPr/>
            <p:nvPr/>
          </p:nvSpPr>
          <p:spPr>
            <a:xfrm>
              <a:off x="4106090" y="5102277"/>
              <a:ext cx="1633944" cy="7527"/>
            </a:xfrm>
            <a:custGeom>
              <a:avLst/>
              <a:gdLst>
                <a:gd name="connsiteX0" fmla="*/ 0 w 1633944"/>
                <a:gd name="connsiteY0" fmla="*/ 0 h 7527"/>
                <a:gd name="connsiteX1" fmla="*/ 1633945 w 1633944"/>
                <a:gd name="connsiteY1" fmla="*/ 0 h 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33944" h="7527">
                  <a:moveTo>
                    <a:pt x="0" y="0"/>
                  </a:moveTo>
                  <a:lnTo>
                    <a:pt x="1633945" y="0"/>
                  </a:lnTo>
                </a:path>
              </a:pathLst>
            </a:custGeom>
            <a:noFill/>
            <a:ln w="1167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6148F123-3125-365E-BF28-C99EF8191452}"/>
                </a:ext>
              </a:extLst>
            </p:cNvPr>
            <p:cNvSpPr txBox="1"/>
            <p:nvPr/>
          </p:nvSpPr>
          <p:spPr>
            <a:xfrm>
              <a:off x="4539846" y="4879653"/>
              <a:ext cx="754760" cy="204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900" spc="0" baseline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Affiliation</a:t>
              </a:r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D2FA3384-6583-1443-BDAE-ACC51CDE015C}"/>
                </a:ext>
              </a:extLst>
            </p:cNvPr>
            <p:cNvSpPr/>
            <p:nvPr/>
          </p:nvSpPr>
          <p:spPr>
            <a:xfrm>
              <a:off x="4106090" y="5102277"/>
              <a:ext cx="1633944" cy="225833"/>
            </a:xfrm>
            <a:custGeom>
              <a:avLst/>
              <a:gdLst>
                <a:gd name="connsiteX0" fmla="*/ 0 w 1633944"/>
                <a:gd name="connsiteY0" fmla="*/ 0 h 225833"/>
                <a:gd name="connsiteX1" fmla="*/ 1633945 w 1633944"/>
                <a:gd name="connsiteY1" fmla="*/ 0 h 225833"/>
                <a:gd name="connsiteX2" fmla="*/ 1633945 w 1633944"/>
                <a:gd name="connsiteY2" fmla="*/ 225834 h 225833"/>
                <a:gd name="connsiteX3" fmla="*/ 0 w 1633944"/>
                <a:gd name="connsiteY3" fmla="*/ 225834 h 2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3944" h="225833">
                  <a:moveTo>
                    <a:pt x="0" y="0"/>
                  </a:moveTo>
                  <a:lnTo>
                    <a:pt x="1633945" y="0"/>
                  </a:lnTo>
                  <a:lnTo>
                    <a:pt x="1633945" y="225834"/>
                  </a:lnTo>
                  <a:lnTo>
                    <a:pt x="0" y="225834"/>
                  </a:lnTo>
                  <a:close/>
                </a:path>
              </a:pathLst>
            </a:custGeom>
            <a:noFill/>
            <a:ln w="11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E30F9A20-638F-7817-15FA-A83CDF3104B0}"/>
                </a:ext>
              </a:extLst>
            </p:cNvPr>
            <p:cNvSpPr txBox="1"/>
            <p:nvPr/>
          </p:nvSpPr>
          <p:spPr>
            <a:xfrm>
              <a:off x="4440642" y="5105487"/>
              <a:ext cx="953168" cy="204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900" b="1" u="sng" spc="0" baseline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Id Affiliation</a:t>
              </a:r>
            </a:p>
          </p:txBody>
        </p:sp>
        <p:sp>
          <p:nvSpPr>
            <p:cNvPr id="70" name="Forme libre : forme 69">
              <a:extLst>
                <a:ext uri="{FF2B5EF4-FFF2-40B4-BE49-F238E27FC236}">
                  <a16:creationId xmlns:a16="http://schemas.microsoft.com/office/drawing/2014/main" id="{DC831CE6-DD9D-4A69-CAC4-2BC5FBE6AFC6}"/>
                </a:ext>
              </a:extLst>
            </p:cNvPr>
            <p:cNvSpPr/>
            <p:nvPr/>
          </p:nvSpPr>
          <p:spPr>
            <a:xfrm>
              <a:off x="4106090" y="5328110"/>
              <a:ext cx="1633944" cy="225833"/>
            </a:xfrm>
            <a:custGeom>
              <a:avLst/>
              <a:gdLst>
                <a:gd name="connsiteX0" fmla="*/ 0 w 1633944"/>
                <a:gd name="connsiteY0" fmla="*/ 0 h 225833"/>
                <a:gd name="connsiteX1" fmla="*/ 1633945 w 1633944"/>
                <a:gd name="connsiteY1" fmla="*/ 0 h 225833"/>
                <a:gd name="connsiteX2" fmla="*/ 1633945 w 1633944"/>
                <a:gd name="connsiteY2" fmla="*/ 225834 h 225833"/>
                <a:gd name="connsiteX3" fmla="*/ 0 w 1633944"/>
                <a:gd name="connsiteY3" fmla="*/ 225834 h 2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3944" h="225833">
                  <a:moveTo>
                    <a:pt x="0" y="0"/>
                  </a:moveTo>
                  <a:lnTo>
                    <a:pt x="1633945" y="0"/>
                  </a:lnTo>
                  <a:lnTo>
                    <a:pt x="1633945" y="225834"/>
                  </a:lnTo>
                  <a:lnTo>
                    <a:pt x="0" y="225834"/>
                  </a:lnTo>
                  <a:close/>
                </a:path>
              </a:pathLst>
            </a:custGeom>
            <a:noFill/>
            <a:ln w="11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B2AD33F1-35B4-2AB4-C483-C36765CE4133}"/>
                </a:ext>
              </a:extLst>
            </p:cNvPr>
            <p:cNvSpPr txBox="1"/>
            <p:nvPr/>
          </p:nvSpPr>
          <p:spPr>
            <a:xfrm>
              <a:off x="4358945" y="5331321"/>
              <a:ext cx="1116562" cy="204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900" spc="0" baseline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Établissement</a:t>
              </a:r>
            </a:p>
          </p:txBody>
        </p: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8B8EE852-B3E9-E7BC-CECE-C3F9313C41D8}"/>
                </a:ext>
              </a:extLst>
            </p:cNvPr>
            <p:cNvSpPr/>
            <p:nvPr/>
          </p:nvSpPr>
          <p:spPr>
            <a:xfrm>
              <a:off x="4106090" y="5553944"/>
              <a:ext cx="1633944" cy="225833"/>
            </a:xfrm>
            <a:custGeom>
              <a:avLst/>
              <a:gdLst>
                <a:gd name="connsiteX0" fmla="*/ 0 w 1633944"/>
                <a:gd name="connsiteY0" fmla="*/ 0 h 225833"/>
                <a:gd name="connsiteX1" fmla="*/ 1633945 w 1633944"/>
                <a:gd name="connsiteY1" fmla="*/ 0 h 225833"/>
                <a:gd name="connsiteX2" fmla="*/ 1633945 w 1633944"/>
                <a:gd name="connsiteY2" fmla="*/ 225834 h 225833"/>
                <a:gd name="connsiteX3" fmla="*/ 0 w 1633944"/>
                <a:gd name="connsiteY3" fmla="*/ 225834 h 2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3944" h="225833">
                  <a:moveTo>
                    <a:pt x="0" y="0"/>
                  </a:moveTo>
                  <a:lnTo>
                    <a:pt x="1633945" y="0"/>
                  </a:lnTo>
                  <a:lnTo>
                    <a:pt x="1633945" y="225834"/>
                  </a:lnTo>
                  <a:lnTo>
                    <a:pt x="0" y="225834"/>
                  </a:lnTo>
                  <a:close/>
                </a:path>
              </a:pathLst>
            </a:custGeom>
            <a:noFill/>
            <a:ln w="11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96234DF0-2FE4-E564-B6EA-204F411C73D4}"/>
                </a:ext>
              </a:extLst>
            </p:cNvPr>
            <p:cNvSpPr txBox="1"/>
            <p:nvPr/>
          </p:nvSpPr>
          <p:spPr>
            <a:xfrm>
              <a:off x="4691569" y="5557155"/>
              <a:ext cx="451313" cy="204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900" spc="0" baseline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Ville</a:t>
              </a:r>
            </a:p>
          </p:txBody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96B8FC9C-D119-22B8-4F31-BC66B7A52D98}"/>
                </a:ext>
              </a:extLst>
            </p:cNvPr>
            <p:cNvSpPr/>
            <p:nvPr/>
          </p:nvSpPr>
          <p:spPr>
            <a:xfrm>
              <a:off x="4106090" y="5779778"/>
              <a:ext cx="1633944" cy="225833"/>
            </a:xfrm>
            <a:custGeom>
              <a:avLst/>
              <a:gdLst>
                <a:gd name="connsiteX0" fmla="*/ 0 w 1633944"/>
                <a:gd name="connsiteY0" fmla="*/ 0 h 225833"/>
                <a:gd name="connsiteX1" fmla="*/ 1633945 w 1633944"/>
                <a:gd name="connsiteY1" fmla="*/ 0 h 225833"/>
                <a:gd name="connsiteX2" fmla="*/ 1633945 w 1633944"/>
                <a:gd name="connsiteY2" fmla="*/ 225834 h 225833"/>
                <a:gd name="connsiteX3" fmla="*/ 0 w 1633944"/>
                <a:gd name="connsiteY3" fmla="*/ 225834 h 2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3944" h="225833">
                  <a:moveTo>
                    <a:pt x="0" y="0"/>
                  </a:moveTo>
                  <a:lnTo>
                    <a:pt x="1633945" y="0"/>
                  </a:lnTo>
                  <a:lnTo>
                    <a:pt x="1633945" y="225834"/>
                  </a:lnTo>
                  <a:lnTo>
                    <a:pt x="0" y="225834"/>
                  </a:lnTo>
                  <a:close/>
                </a:path>
              </a:pathLst>
            </a:custGeom>
            <a:noFill/>
            <a:ln w="11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68FBC559-D393-C171-1D91-E86A215FBD53}"/>
                </a:ext>
              </a:extLst>
            </p:cNvPr>
            <p:cNvSpPr txBox="1"/>
            <p:nvPr/>
          </p:nvSpPr>
          <p:spPr>
            <a:xfrm>
              <a:off x="4668227" y="5782989"/>
              <a:ext cx="497997" cy="204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900" spc="0" baseline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Pays</a:t>
              </a:r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4E92812A-7D78-3650-3087-9EECC7A74A62}"/>
                </a:ext>
              </a:extLst>
            </p:cNvPr>
            <p:cNvSpPr/>
            <p:nvPr/>
          </p:nvSpPr>
          <p:spPr>
            <a:xfrm>
              <a:off x="4106090" y="6005612"/>
              <a:ext cx="1633944" cy="225833"/>
            </a:xfrm>
            <a:custGeom>
              <a:avLst/>
              <a:gdLst>
                <a:gd name="connsiteX0" fmla="*/ 0 w 1633944"/>
                <a:gd name="connsiteY0" fmla="*/ 0 h 225833"/>
                <a:gd name="connsiteX1" fmla="*/ 1633945 w 1633944"/>
                <a:gd name="connsiteY1" fmla="*/ 0 h 225833"/>
                <a:gd name="connsiteX2" fmla="*/ 1633945 w 1633944"/>
                <a:gd name="connsiteY2" fmla="*/ 225834 h 225833"/>
                <a:gd name="connsiteX3" fmla="*/ 0 w 1633944"/>
                <a:gd name="connsiteY3" fmla="*/ 225834 h 2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3944" h="225833">
                  <a:moveTo>
                    <a:pt x="0" y="0"/>
                  </a:moveTo>
                  <a:lnTo>
                    <a:pt x="1633945" y="0"/>
                  </a:lnTo>
                  <a:lnTo>
                    <a:pt x="1633945" y="225834"/>
                  </a:lnTo>
                  <a:lnTo>
                    <a:pt x="0" y="225834"/>
                  </a:lnTo>
                  <a:close/>
                </a:path>
              </a:pathLst>
            </a:custGeom>
            <a:noFill/>
            <a:ln w="11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ED769D0-8994-0B45-01B0-4D4517592AAC}"/>
                </a:ext>
              </a:extLst>
            </p:cNvPr>
            <p:cNvSpPr txBox="1"/>
            <p:nvPr/>
          </p:nvSpPr>
          <p:spPr>
            <a:xfrm>
              <a:off x="4458149" y="6008823"/>
              <a:ext cx="918155" cy="204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900" spc="0" baseline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idContinent</a:t>
              </a:r>
            </a:p>
          </p:txBody>
        </p:sp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0AD11AE1-8483-BD93-C6CB-C8F95556ABE4}"/>
                </a:ext>
              </a:extLst>
            </p:cNvPr>
            <p:cNvSpPr/>
            <p:nvPr/>
          </p:nvSpPr>
          <p:spPr>
            <a:xfrm>
              <a:off x="7373979" y="5779778"/>
              <a:ext cx="1633944" cy="225833"/>
            </a:xfrm>
            <a:custGeom>
              <a:avLst/>
              <a:gdLst>
                <a:gd name="connsiteX0" fmla="*/ 0 w 1633944"/>
                <a:gd name="connsiteY0" fmla="*/ 225834 h 225833"/>
                <a:gd name="connsiteX1" fmla="*/ 0 w 1633944"/>
                <a:gd name="connsiteY1" fmla="*/ 0 h 225833"/>
                <a:gd name="connsiteX2" fmla="*/ 1633945 w 1633944"/>
                <a:gd name="connsiteY2" fmla="*/ 0 h 225833"/>
                <a:gd name="connsiteX3" fmla="*/ 1633945 w 1633944"/>
                <a:gd name="connsiteY3" fmla="*/ 225834 h 2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3944" h="225833">
                  <a:moveTo>
                    <a:pt x="0" y="225834"/>
                  </a:moveTo>
                  <a:lnTo>
                    <a:pt x="0" y="0"/>
                  </a:lnTo>
                  <a:lnTo>
                    <a:pt x="1633945" y="0"/>
                  </a:lnTo>
                  <a:lnTo>
                    <a:pt x="1633945" y="225834"/>
                  </a:lnTo>
                </a:path>
              </a:pathLst>
            </a:custGeom>
            <a:solidFill>
              <a:srgbClr val="A8D08D"/>
            </a:solidFill>
            <a:ln w="1167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9" name="Forme libre : forme 78">
              <a:extLst>
                <a:ext uri="{FF2B5EF4-FFF2-40B4-BE49-F238E27FC236}">
                  <a16:creationId xmlns:a16="http://schemas.microsoft.com/office/drawing/2014/main" id="{3C115837-47F4-E3F3-914B-F8CD13830856}"/>
                </a:ext>
              </a:extLst>
            </p:cNvPr>
            <p:cNvSpPr/>
            <p:nvPr/>
          </p:nvSpPr>
          <p:spPr>
            <a:xfrm>
              <a:off x="7373979" y="6005612"/>
              <a:ext cx="1633944" cy="451667"/>
            </a:xfrm>
            <a:custGeom>
              <a:avLst/>
              <a:gdLst>
                <a:gd name="connsiteX0" fmla="*/ 0 w 1633944"/>
                <a:gd name="connsiteY0" fmla="*/ 0 h 451667"/>
                <a:gd name="connsiteX1" fmla="*/ 0 w 1633944"/>
                <a:gd name="connsiteY1" fmla="*/ 451668 h 451667"/>
                <a:gd name="connsiteX2" fmla="*/ 1633945 w 1633944"/>
                <a:gd name="connsiteY2" fmla="*/ 451668 h 451667"/>
                <a:gd name="connsiteX3" fmla="*/ 1633945 w 1633944"/>
                <a:gd name="connsiteY3" fmla="*/ 0 h 45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3944" h="451667">
                  <a:moveTo>
                    <a:pt x="0" y="0"/>
                  </a:moveTo>
                  <a:lnTo>
                    <a:pt x="0" y="451668"/>
                  </a:lnTo>
                  <a:lnTo>
                    <a:pt x="1633945" y="451668"/>
                  </a:lnTo>
                  <a:lnTo>
                    <a:pt x="1633945" y="0"/>
                  </a:lnTo>
                </a:path>
              </a:pathLst>
            </a:custGeom>
            <a:noFill/>
            <a:ln w="1167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74949C2E-9CC2-CB43-C20E-2E7DF0154A74}"/>
                </a:ext>
              </a:extLst>
            </p:cNvPr>
            <p:cNvSpPr/>
            <p:nvPr/>
          </p:nvSpPr>
          <p:spPr>
            <a:xfrm>
              <a:off x="7373979" y="6005612"/>
              <a:ext cx="1633944" cy="7527"/>
            </a:xfrm>
            <a:custGeom>
              <a:avLst/>
              <a:gdLst>
                <a:gd name="connsiteX0" fmla="*/ 0 w 1633944"/>
                <a:gd name="connsiteY0" fmla="*/ 0 h 7527"/>
                <a:gd name="connsiteX1" fmla="*/ 1633945 w 1633944"/>
                <a:gd name="connsiteY1" fmla="*/ 0 h 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33944" h="7527">
                  <a:moveTo>
                    <a:pt x="0" y="0"/>
                  </a:moveTo>
                  <a:lnTo>
                    <a:pt x="1633945" y="0"/>
                  </a:lnTo>
                </a:path>
              </a:pathLst>
            </a:custGeom>
            <a:noFill/>
            <a:ln w="1167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88E9D150-C721-387E-9992-AD035293E80E}"/>
                </a:ext>
              </a:extLst>
            </p:cNvPr>
            <p:cNvSpPr txBox="1"/>
            <p:nvPr/>
          </p:nvSpPr>
          <p:spPr>
            <a:xfrm>
              <a:off x="7784393" y="5782989"/>
              <a:ext cx="801444" cy="204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900" spc="0" baseline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Continent</a:t>
              </a:r>
            </a:p>
          </p:txBody>
        </p:sp>
        <p:sp>
          <p:nvSpPr>
            <p:cNvPr id="82" name="Forme libre : forme 81">
              <a:extLst>
                <a:ext uri="{FF2B5EF4-FFF2-40B4-BE49-F238E27FC236}">
                  <a16:creationId xmlns:a16="http://schemas.microsoft.com/office/drawing/2014/main" id="{39F5947F-B94C-9ECE-0C9A-FF4114D9744A}"/>
                </a:ext>
              </a:extLst>
            </p:cNvPr>
            <p:cNvSpPr/>
            <p:nvPr/>
          </p:nvSpPr>
          <p:spPr>
            <a:xfrm>
              <a:off x="7373979" y="6005612"/>
              <a:ext cx="1633944" cy="225833"/>
            </a:xfrm>
            <a:custGeom>
              <a:avLst/>
              <a:gdLst>
                <a:gd name="connsiteX0" fmla="*/ 0 w 1633944"/>
                <a:gd name="connsiteY0" fmla="*/ 0 h 225833"/>
                <a:gd name="connsiteX1" fmla="*/ 1633945 w 1633944"/>
                <a:gd name="connsiteY1" fmla="*/ 0 h 225833"/>
                <a:gd name="connsiteX2" fmla="*/ 1633945 w 1633944"/>
                <a:gd name="connsiteY2" fmla="*/ 225834 h 225833"/>
                <a:gd name="connsiteX3" fmla="*/ 0 w 1633944"/>
                <a:gd name="connsiteY3" fmla="*/ 225834 h 2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3944" h="225833">
                  <a:moveTo>
                    <a:pt x="0" y="0"/>
                  </a:moveTo>
                  <a:lnTo>
                    <a:pt x="1633945" y="0"/>
                  </a:lnTo>
                  <a:lnTo>
                    <a:pt x="1633945" y="225834"/>
                  </a:lnTo>
                  <a:lnTo>
                    <a:pt x="0" y="225834"/>
                  </a:lnTo>
                  <a:close/>
                </a:path>
              </a:pathLst>
            </a:custGeom>
            <a:noFill/>
            <a:ln w="11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2B5BEA08-9E7A-DE02-DD8C-F80B95F130F5}"/>
                </a:ext>
              </a:extLst>
            </p:cNvPr>
            <p:cNvSpPr txBox="1"/>
            <p:nvPr/>
          </p:nvSpPr>
          <p:spPr>
            <a:xfrm>
              <a:off x="7702696" y="6008823"/>
              <a:ext cx="964839" cy="204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900" b="1" u="sng" spc="0" baseline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Id Continent</a:t>
              </a:r>
            </a:p>
          </p:txBody>
        </p:sp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A3FD7FF3-D314-D2C4-920F-A577FB528C60}"/>
                </a:ext>
              </a:extLst>
            </p:cNvPr>
            <p:cNvSpPr/>
            <p:nvPr/>
          </p:nvSpPr>
          <p:spPr>
            <a:xfrm>
              <a:off x="7373979" y="6231446"/>
              <a:ext cx="1633944" cy="225833"/>
            </a:xfrm>
            <a:custGeom>
              <a:avLst/>
              <a:gdLst>
                <a:gd name="connsiteX0" fmla="*/ 0 w 1633944"/>
                <a:gd name="connsiteY0" fmla="*/ 0 h 225833"/>
                <a:gd name="connsiteX1" fmla="*/ 1633945 w 1633944"/>
                <a:gd name="connsiteY1" fmla="*/ 0 h 225833"/>
                <a:gd name="connsiteX2" fmla="*/ 1633945 w 1633944"/>
                <a:gd name="connsiteY2" fmla="*/ 225834 h 225833"/>
                <a:gd name="connsiteX3" fmla="*/ 0 w 1633944"/>
                <a:gd name="connsiteY3" fmla="*/ 225834 h 2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3944" h="225833">
                  <a:moveTo>
                    <a:pt x="0" y="0"/>
                  </a:moveTo>
                  <a:lnTo>
                    <a:pt x="1633945" y="0"/>
                  </a:lnTo>
                  <a:lnTo>
                    <a:pt x="1633945" y="225834"/>
                  </a:lnTo>
                  <a:lnTo>
                    <a:pt x="0" y="225834"/>
                  </a:lnTo>
                  <a:close/>
                </a:path>
              </a:pathLst>
            </a:custGeom>
            <a:noFill/>
            <a:ln w="11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9C19EE9F-885C-56D0-0A8F-AD53607394F0}"/>
                </a:ext>
              </a:extLst>
            </p:cNvPr>
            <p:cNvSpPr txBox="1"/>
            <p:nvPr/>
          </p:nvSpPr>
          <p:spPr>
            <a:xfrm>
              <a:off x="7626834" y="6234657"/>
              <a:ext cx="1116562" cy="204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900" spc="0" baseline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Nom continent</a:t>
              </a:r>
            </a:p>
          </p:txBody>
        </p:sp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C24D4FD8-046B-6677-6E2B-F68AB185A128}"/>
                </a:ext>
              </a:extLst>
            </p:cNvPr>
            <p:cNvSpPr/>
            <p:nvPr/>
          </p:nvSpPr>
          <p:spPr>
            <a:xfrm>
              <a:off x="3989379" y="2015881"/>
              <a:ext cx="1633944" cy="225833"/>
            </a:xfrm>
            <a:custGeom>
              <a:avLst/>
              <a:gdLst>
                <a:gd name="connsiteX0" fmla="*/ 0 w 1633944"/>
                <a:gd name="connsiteY0" fmla="*/ 225834 h 225833"/>
                <a:gd name="connsiteX1" fmla="*/ 0 w 1633944"/>
                <a:gd name="connsiteY1" fmla="*/ 0 h 225833"/>
                <a:gd name="connsiteX2" fmla="*/ 1633945 w 1633944"/>
                <a:gd name="connsiteY2" fmla="*/ 0 h 225833"/>
                <a:gd name="connsiteX3" fmla="*/ 1633945 w 1633944"/>
                <a:gd name="connsiteY3" fmla="*/ 225834 h 2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3944" h="225833">
                  <a:moveTo>
                    <a:pt x="0" y="225834"/>
                  </a:moveTo>
                  <a:lnTo>
                    <a:pt x="0" y="0"/>
                  </a:lnTo>
                  <a:lnTo>
                    <a:pt x="1633945" y="0"/>
                  </a:lnTo>
                  <a:lnTo>
                    <a:pt x="1633945" y="225834"/>
                  </a:lnTo>
                </a:path>
              </a:pathLst>
            </a:custGeom>
            <a:solidFill>
              <a:srgbClr val="A8D08D"/>
            </a:solidFill>
            <a:ln w="1167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B5A91555-1D1B-3574-694B-3B923AF8575B}"/>
                </a:ext>
              </a:extLst>
            </p:cNvPr>
            <p:cNvSpPr/>
            <p:nvPr/>
          </p:nvSpPr>
          <p:spPr>
            <a:xfrm>
              <a:off x="3989379" y="2241714"/>
              <a:ext cx="1633944" cy="451667"/>
            </a:xfrm>
            <a:custGeom>
              <a:avLst/>
              <a:gdLst>
                <a:gd name="connsiteX0" fmla="*/ 0 w 1633944"/>
                <a:gd name="connsiteY0" fmla="*/ 0 h 451667"/>
                <a:gd name="connsiteX1" fmla="*/ 0 w 1633944"/>
                <a:gd name="connsiteY1" fmla="*/ 451668 h 451667"/>
                <a:gd name="connsiteX2" fmla="*/ 1633945 w 1633944"/>
                <a:gd name="connsiteY2" fmla="*/ 451668 h 451667"/>
                <a:gd name="connsiteX3" fmla="*/ 1633945 w 1633944"/>
                <a:gd name="connsiteY3" fmla="*/ 0 h 45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3944" h="451667">
                  <a:moveTo>
                    <a:pt x="0" y="0"/>
                  </a:moveTo>
                  <a:lnTo>
                    <a:pt x="0" y="451668"/>
                  </a:lnTo>
                  <a:lnTo>
                    <a:pt x="1633945" y="451668"/>
                  </a:lnTo>
                  <a:lnTo>
                    <a:pt x="1633945" y="0"/>
                  </a:lnTo>
                </a:path>
              </a:pathLst>
            </a:custGeom>
            <a:noFill/>
            <a:ln w="1167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8" name="Forme libre : forme 87">
              <a:extLst>
                <a:ext uri="{FF2B5EF4-FFF2-40B4-BE49-F238E27FC236}">
                  <a16:creationId xmlns:a16="http://schemas.microsoft.com/office/drawing/2014/main" id="{209C69BC-1CF3-363A-B29A-E9AC1D65E6D4}"/>
                </a:ext>
              </a:extLst>
            </p:cNvPr>
            <p:cNvSpPr/>
            <p:nvPr/>
          </p:nvSpPr>
          <p:spPr>
            <a:xfrm>
              <a:off x="3989379" y="2241714"/>
              <a:ext cx="1633944" cy="7527"/>
            </a:xfrm>
            <a:custGeom>
              <a:avLst/>
              <a:gdLst>
                <a:gd name="connsiteX0" fmla="*/ 0 w 1633944"/>
                <a:gd name="connsiteY0" fmla="*/ 0 h 7527"/>
                <a:gd name="connsiteX1" fmla="*/ 1633945 w 1633944"/>
                <a:gd name="connsiteY1" fmla="*/ 0 h 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33944" h="7527">
                  <a:moveTo>
                    <a:pt x="0" y="0"/>
                  </a:moveTo>
                  <a:lnTo>
                    <a:pt x="1633945" y="0"/>
                  </a:lnTo>
                </a:path>
              </a:pathLst>
            </a:custGeom>
            <a:noFill/>
            <a:ln w="1167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9" name="ZoneTexte 88">
              <a:extLst>
                <a:ext uri="{FF2B5EF4-FFF2-40B4-BE49-F238E27FC236}">
                  <a16:creationId xmlns:a16="http://schemas.microsoft.com/office/drawing/2014/main" id="{8AAD9F1F-99AF-72EA-3D5D-775A8234CEB1}"/>
                </a:ext>
              </a:extLst>
            </p:cNvPr>
            <p:cNvSpPr txBox="1"/>
            <p:nvPr/>
          </p:nvSpPr>
          <p:spPr>
            <a:xfrm>
              <a:off x="4516504" y="2019091"/>
              <a:ext cx="568024" cy="204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900" spc="0" baseline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Article</a:t>
              </a:r>
            </a:p>
          </p:txBody>
        </p:sp>
        <p:sp>
          <p:nvSpPr>
            <p:cNvPr id="90" name="Forme libre : forme 89">
              <a:extLst>
                <a:ext uri="{FF2B5EF4-FFF2-40B4-BE49-F238E27FC236}">
                  <a16:creationId xmlns:a16="http://schemas.microsoft.com/office/drawing/2014/main" id="{997765F6-52F1-173D-6599-CA0D4307A27C}"/>
                </a:ext>
              </a:extLst>
            </p:cNvPr>
            <p:cNvSpPr/>
            <p:nvPr/>
          </p:nvSpPr>
          <p:spPr>
            <a:xfrm>
              <a:off x="3989379" y="2241714"/>
              <a:ext cx="1633944" cy="225833"/>
            </a:xfrm>
            <a:custGeom>
              <a:avLst/>
              <a:gdLst>
                <a:gd name="connsiteX0" fmla="*/ 0 w 1633944"/>
                <a:gd name="connsiteY0" fmla="*/ 0 h 225833"/>
                <a:gd name="connsiteX1" fmla="*/ 1633945 w 1633944"/>
                <a:gd name="connsiteY1" fmla="*/ 0 h 225833"/>
                <a:gd name="connsiteX2" fmla="*/ 1633945 w 1633944"/>
                <a:gd name="connsiteY2" fmla="*/ 225834 h 225833"/>
                <a:gd name="connsiteX3" fmla="*/ 0 w 1633944"/>
                <a:gd name="connsiteY3" fmla="*/ 225834 h 2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3944" h="225833">
                  <a:moveTo>
                    <a:pt x="0" y="0"/>
                  </a:moveTo>
                  <a:lnTo>
                    <a:pt x="1633945" y="0"/>
                  </a:lnTo>
                  <a:lnTo>
                    <a:pt x="1633945" y="225834"/>
                  </a:lnTo>
                  <a:lnTo>
                    <a:pt x="0" y="225834"/>
                  </a:lnTo>
                  <a:close/>
                </a:path>
              </a:pathLst>
            </a:custGeom>
            <a:noFill/>
            <a:ln w="11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0FAA4764-86AF-5F89-C4B2-625E465FF2AB}"/>
                </a:ext>
              </a:extLst>
            </p:cNvPr>
            <p:cNvSpPr txBox="1"/>
            <p:nvPr/>
          </p:nvSpPr>
          <p:spPr>
            <a:xfrm>
              <a:off x="4417300" y="2244925"/>
              <a:ext cx="766431" cy="204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900" b="1" u="sng" spc="0" baseline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Id Article</a:t>
              </a:r>
            </a:p>
          </p:txBody>
        </p:sp>
        <p:sp>
          <p:nvSpPr>
            <p:cNvPr id="92" name="Forme libre : forme 91">
              <a:extLst>
                <a:ext uri="{FF2B5EF4-FFF2-40B4-BE49-F238E27FC236}">
                  <a16:creationId xmlns:a16="http://schemas.microsoft.com/office/drawing/2014/main" id="{43078DAF-80A7-A3C0-A45E-7FC70A188429}"/>
                </a:ext>
              </a:extLst>
            </p:cNvPr>
            <p:cNvSpPr/>
            <p:nvPr/>
          </p:nvSpPr>
          <p:spPr>
            <a:xfrm>
              <a:off x="3989379" y="2467548"/>
              <a:ext cx="1633944" cy="225833"/>
            </a:xfrm>
            <a:custGeom>
              <a:avLst/>
              <a:gdLst>
                <a:gd name="connsiteX0" fmla="*/ 0 w 1633944"/>
                <a:gd name="connsiteY0" fmla="*/ 0 h 225833"/>
                <a:gd name="connsiteX1" fmla="*/ 1633945 w 1633944"/>
                <a:gd name="connsiteY1" fmla="*/ 0 h 225833"/>
                <a:gd name="connsiteX2" fmla="*/ 1633945 w 1633944"/>
                <a:gd name="connsiteY2" fmla="*/ 225834 h 225833"/>
                <a:gd name="connsiteX3" fmla="*/ 0 w 1633944"/>
                <a:gd name="connsiteY3" fmla="*/ 225834 h 2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3944" h="225833">
                  <a:moveTo>
                    <a:pt x="0" y="0"/>
                  </a:moveTo>
                  <a:lnTo>
                    <a:pt x="1633945" y="0"/>
                  </a:lnTo>
                  <a:lnTo>
                    <a:pt x="1633945" y="225834"/>
                  </a:lnTo>
                  <a:lnTo>
                    <a:pt x="0" y="225834"/>
                  </a:lnTo>
                  <a:close/>
                </a:path>
              </a:pathLst>
            </a:custGeom>
            <a:noFill/>
            <a:ln w="11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B74B80EC-3DB4-E929-BCA8-D16C9BE49C41}"/>
                </a:ext>
              </a:extLst>
            </p:cNvPr>
            <p:cNvSpPr txBox="1"/>
            <p:nvPr/>
          </p:nvSpPr>
          <p:spPr>
            <a:xfrm>
              <a:off x="4358945" y="2470759"/>
              <a:ext cx="883141" cy="204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900" spc="0" baseline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Titre article</a:t>
              </a:r>
            </a:p>
          </p:txBody>
        </p:sp>
        <p:sp>
          <p:nvSpPr>
            <p:cNvPr id="94" name="Forme libre : forme 93">
              <a:extLst>
                <a:ext uri="{FF2B5EF4-FFF2-40B4-BE49-F238E27FC236}">
                  <a16:creationId xmlns:a16="http://schemas.microsoft.com/office/drawing/2014/main" id="{0630D2DC-E9F6-A011-7BEC-2E4BB7768A3D}"/>
                </a:ext>
              </a:extLst>
            </p:cNvPr>
            <p:cNvSpPr/>
            <p:nvPr/>
          </p:nvSpPr>
          <p:spPr>
            <a:xfrm>
              <a:off x="9708185" y="3897829"/>
              <a:ext cx="1633944" cy="225833"/>
            </a:xfrm>
            <a:custGeom>
              <a:avLst/>
              <a:gdLst>
                <a:gd name="connsiteX0" fmla="*/ 0 w 1633944"/>
                <a:gd name="connsiteY0" fmla="*/ 225834 h 225833"/>
                <a:gd name="connsiteX1" fmla="*/ 0 w 1633944"/>
                <a:gd name="connsiteY1" fmla="*/ 0 h 225833"/>
                <a:gd name="connsiteX2" fmla="*/ 1633945 w 1633944"/>
                <a:gd name="connsiteY2" fmla="*/ 0 h 225833"/>
                <a:gd name="connsiteX3" fmla="*/ 1633945 w 1633944"/>
                <a:gd name="connsiteY3" fmla="*/ 225834 h 2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3944" h="225833">
                  <a:moveTo>
                    <a:pt x="0" y="225834"/>
                  </a:moveTo>
                  <a:lnTo>
                    <a:pt x="0" y="0"/>
                  </a:lnTo>
                  <a:lnTo>
                    <a:pt x="1633945" y="0"/>
                  </a:lnTo>
                  <a:lnTo>
                    <a:pt x="1633945" y="225834"/>
                  </a:lnTo>
                </a:path>
              </a:pathLst>
            </a:custGeom>
            <a:solidFill>
              <a:srgbClr val="A8D08D"/>
            </a:solidFill>
            <a:ln w="1167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1824FC70-84FE-3705-8F8B-91C7C876726A}"/>
                </a:ext>
              </a:extLst>
            </p:cNvPr>
            <p:cNvSpPr/>
            <p:nvPr/>
          </p:nvSpPr>
          <p:spPr>
            <a:xfrm>
              <a:off x="9708185" y="4123663"/>
              <a:ext cx="1633944" cy="451667"/>
            </a:xfrm>
            <a:custGeom>
              <a:avLst/>
              <a:gdLst>
                <a:gd name="connsiteX0" fmla="*/ 0 w 1633944"/>
                <a:gd name="connsiteY0" fmla="*/ 0 h 451667"/>
                <a:gd name="connsiteX1" fmla="*/ 0 w 1633944"/>
                <a:gd name="connsiteY1" fmla="*/ 451668 h 451667"/>
                <a:gd name="connsiteX2" fmla="*/ 1633945 w 1633944"/>
                <a:gd name="connsiteY2" fmla="*/ 451668 h 451667"/>
                <a:gd name="connsiteX3" fmla="*/ 1633945 w 1633944"/>
                <a:gd name="connsiteY3" fmla="*/ 0 h 45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3944" h="451667">
                  <a:moveTo>
                    <a:pt x="0" y="0"/>
                  </a:moveTo>
                  <a:lnTo>
                    <a:pt x="0" y="451668"/>
                  </a:lnTo>
                  <a:lnTo>
                    <a:pt x="1633945" y="451668"/>
                  </a:lnTo>
                  <a:lnTo>
                    <a:pt x="1633945" y="0"/>
                  </a:lnTo>
                </a:path>
              </a:pathLst>
            </a:custGeom>
            <a:noFill/>
            <a:ln w="1167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6" name="Forme libre : forme 95">
              <a:extLst>
                <a:ext uri="{FF2B5EF4-FFF2-40B4-BE49-F238E27FC236}">
                  <a16:creationId xmlns:a16="http://schemas.microsoft.com/office/drawing/2014/main" id="{AEC9B2DC-A49A-FA0D-993E-81C23757C9E3}"/>
                </a:ext>
              </a:extLst>
            </p:cNvPr>
            <p:cNvSpPr/>
            <p:nvPr/>
          </p:nvSpPr>
          <p:spPr>
            <a:xfrm>
              <a:off x="9708185" y="4123663"/>
              <a:ext cx="1633944" cy="7527"/>
            </a:xfrm>
            <a:custGeom>
              <a:avLst/>
              <a:gdLst>
                <a:gd name="connsiteX0" fmla="*/ 0 w 1633944"/>
                <a:gd name="connsiteY0" fmla="*/ 0 h 7527"/>
                <a:gd name="connsiteX1" fmla="*/ 1633945 w 1633944"/>
                <a:gd name="connsiteY1" fmla="*/ 0 h 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33944" h="7527">
                  <a:moveTo>
                    <a:pt x="0" y="0"/>
                  </a:moveTo>
                  <a:lnTo>
                    <a:pt x="1633945" y="0"/>
                  </a:lnTo>
                </a:path>
              </a:pathLst>
            </a:custGeom>
            <a:noFill/>
            <a:ln w="1167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7C2E4E6F-7338-3D40-684C-9C896DD2E4F7}"/>
                </a:ext>
              </a:extLst>
            </p:cNvPr>
            <p:cNvSpPr txBox="1"/>
            <p:nvPr/>
          </p:nvSpPr>
          <p:spPr>
            <a:xfrm>
              <a:off x="10276158" y="3901040"/>
              <a:ext cx="486326" cy="204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900" spc="0" baseline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Date</a:t>
              </a:r>
            </a:p>
          </p:txBody>
        </p:sp>
        <p:sp>
          <p:nvSpPr>
            <p:cNvPr id="98" name="Forme libre : forme 97">
              <a:extLst>
                <a:ext uri="{FF2B5EF4-FFF2-40B4-BE49-F238E27FC236}">
                  <a16:creationId xmlns:a16="http://schemas.microsoft.com/office/drawing/2014/main" id="{D060711B-DBDE-2E36-1255-BA45304D3CE8}"/>
                </a:ext>
              </a:extLst>
            </p:cNvPr>
            <p:cNvSpPr/>
            <p:nvPr/>
          </p:nvSpPr>
          <p:spPr>
            <a:xfrm>
              <a:off x="9708185" y="4123663"/>
              <a:ext cx="1633944" cy="225833"/>
            </a:xfrm>
            <a:custGeom>
              <a:avLst/>
              <a:gdLst>
                <a:gd name="connsiteX0" fmla="*/ 0 w 1633944"/>
                <a:gd name="connsiteY0" fmla="*/ 0 h 225833"/>
                <a:gd name="connsiteX1" fmla="*/ 1633945 w 1633944"/>
                <a:gd name="connsiteY1" fmla="*/ 0 h 225833"/>
                <a:gd name="connsiteX2" fmla="*/ 1633945 w 1633944"/>
                <a:gd name="connsiteY2" fmla="*/ 225834 h 225833"/>
                <a:gd name="connsiteX3" fmla="*/ 0 w 1633944"/>
                <a:gd name="connsiteY3" fmla="*/ 225834 h 2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3944" h="225833">
                  <a:moveTo>
                    <a:pt x="0" y="0"/>
                  </a:moveTo>
                  <a:lnTo>
                    <a:pt x="1633945" y="0"/>
                  </a:lnTo>
                  <a:lnTo>
                    <a:pt x="1633945" y="225834"/>
                  </a:lnTo>
                  <a:lnTo>
                    <a:pt x="0" y="225834"/>
                  </a:lnTo>
                  <a:close/>
                </a:path>
              </a:pathLst>
            </a:custGeom>
            <a:noFill/>
            <a:ln w="11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9" name="ZoneTexte 98">
              <a:extLst>
                <a:ext uri="{FF2B5EF4-FFF2-40B4-BE49-F238E27FC236}">
                  <a16:creationId xmlns:a16="http://schemas.microsoft.com/office/drawing/2014/main" id="{CE3ED6B5-6573-03E3-F8BE-F66B99B3F9FE}"/>
                </a:ext>
              </a:extLst>
            </p:cNvPr>
            <p:cNvSpPr txBox="1"/>
            <p:nvPr/>
          </p:nvSpPr>
          <p:spPr>
            <a:xfrm>
              <a:off x="10200297" y="4187096"/>
              <a:ext cx="638050" cy="204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900" b="1" u="sng" spc="0" baseline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Id Date</a:t>
              </a:r>
            </a:p>
          </p:txBody>
        </p:sp>
        <p:sp>
          <p:nvSpPr>
            <p:cNvPr id="100" name="Forme libre : forme 99">
              <a:extLst>
                <a:ext uri="{FF2B5EF4-FFF2-40B4-BE49-F238E27FC236}">
                  <a16:creationId xmlns:a16="http://schemas.microsoft.com/office/drawing/2014/main" id="{92E3BD56-8605-F47A-340E-999381F4F222}"/>
                </a:ext>
              </a:extLst>
            </p:cNvPr>
            <p:cNvSpPr/>
            <p:nvPr/>
          </p:nvSpPr>
          <p:spPr>
            <a:xfrm>
              <a:off x="9708185" y="4349497"/>
              <a:ext cx="1633944" cy="225833"/>
            </a:xfrm>
            <a:custGeom>
              <a:avLst/>
              <a:gdLst>
                <a:gd name="connsiteX0" fmla="*/ 0 w 1633944"/>
                <a:gd name="connsiteY0" fmla="*/ 0 h 225833"/>
                <a:gd name="connsiteX1" fmla="*/ 1633945 w 1633944"/>
                <a:gd name="connsiteY1" fmla="*/ 0 h 225833"/>
                <a:gd name="connsiteX2" fmla="*/ 1633945 w 1633944"/>
                <a:gd name="connsiteY2" fmla="*/ 225834 h 225833"/>
                <a:gd name="connsiteX3" fmla="*/ 0 w 1633944"/>
                <a:gd name="connsiteY3" fmla="*/ 225834 h 2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3944" h="225833">
                  <a:moveTo>
                    <a:pt x="0" y="0"/>
                  </a:moveTo>
                  <a:lnTo>
                    <a:pt x="1633945" y="0"/>
                  </a:lnTo>
                  <a:lnTo>
                    <a:pt x="1633945" y="225834"/>
                  </a:lnTo>
                  <a:lnTo>
                    <a:pt x="0" y="225834"/>
                  </a:lnTo>
                  <a:close/>
                </a:path>
              </a:pathLst>
            </a:custGeom>
            <a:noFill/>
            <a:ln w="11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4E7F79C1-328A-EB5A-D499-1F7061F824B6}"/>
                </a:ext>
              </a:extLst>
            </p:cNvPr>
            <p:cNvSpPr txBox="1"/>
            <p:nvPr/>
          </p:nvSpPr>
          <p:spPr>
            <a:xfrm>
              <a:off x="10223639" y="4352708"/>
              <a:ext cx="591366" cy="204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900" spc="0" baseline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année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536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33">
                                          <p:stCondLst>
                                            <p:cond delay="8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207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207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33">
                                          <p:stCondLst>
                                            <p:cond delay="205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207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207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408</Words>
  <Application>Microsoft Office PowerPoint</Application>
  <PresentationFormat>Grand écran</PresentationFormat>
  <Paragraphs>101</Paragraphs>
  <Slides>5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Rockwell Extra Bold</vt:lpstr>
      <vt:lpstr>Symbol</vt:lpstr>
      <vt:lpstr>Times New Roman</vt:lpstr>
      <vt:lpstr>Wingdings</vt:lpstr>
      <vt:lpstr>Thème Office</vt:lpstr>
      <vt:lpstr>Document</vt:lpstr>
      <vt:lpstr>Présentation PowerPoint</vt:lpstr>
      <vt:lpstr>MEMBRE DU GROUPE</vt:lpstr>
      <vt:lpstr>DÉFINITION DES BESOINS</vt:lpstr>
      <vt:lpstr>CONCEPTION DE L'ENTREPÔT</vt:lpstr>
      <vt:lpstr>SCHÉMA DE L'ENTREPÔT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Gédéon tiga</dc:creator>
  <cp:lastModifiedBy>Gédéon tiga</cp:lastModifiedBy>
  <cp:revision>25</cp:revision>
  <dcterms:created xsi:type="dcterms:W3CDTF">2024-02-13T10:43:55Z</dcterms:created>
  <dcterms:modified xsi:type="dcterms:W3CDTF">2024-02-24T14:09:12Z</dcterms:modified>
</cp:coreProperties>
</file>