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Lst>
  <p:sldSz cx="30275213" cy="42803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2466" y="-816"/>
      </p:cViewPr>
      <p:guideLst>
        <p:guide orient="horz" pos="13481"/>
        <p:guide pos="95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A5E51E6-DB2E-4229-8186-803AA4B2C65C}" type="datetimeFigureOut">
              <a:rPr lang="de-DE" smtClean="0"/>
              <a:t>01.02.2018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202584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5E51E6-DB2E-4229-8186-803AA4B2C65C}" type="datetimeFigureOut">
              <a:rPr lang="de-DE" smtClean="0"/>
              <a:t>01.02.2018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116416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5E51E6-DB2E-4229-8186-803AA4B2C65C}" type="datetimeFigureOut">
              <a:rPr lang="de-DE" smtClean="0"/>
              <a:t>01.02.2018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286697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5E51E6-DB2E-4229-8186-803AA4B2C65C}" type="datetimeFigureOut">
              <a:rPr lang="de-DE" smtClean="0"/>
              <a:t>01.02.2018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131829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A5E51E6-DB2E-4229-8186-803AA4B2C65C}" type="datetimeFigureOut">
              <a:rPr lang="de-DE" smtClean="0"/>
              <a:t>01.02.2018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37512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A5E51E6-DB2E-4229-8186-803AA4B2C65C}" type="datetimeFigureOut">
              <a:rPr lang="de-DE" smtClean="0"/>
              <a:t>01.02.2018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212718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A5E51E6-DB2E-4229-8186-803AA4B2C65C}" type="datetimeFigureOut">
              <a:rPr lang="de-DE" smtClean="0"/>
              <a:t>01.02.2018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414654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A5E51E6-DB2E-4229-8186-803AA4B2C65C}" type="datetimeFigureOut">
              <a:rPr lang="de-DE" smtClean="0"/>
              <a:t>01.02.2018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26609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E51E6-DB2E-4229-8186-803AA4B2C65C}" type="datetimeFigureOut">
              <a:rPr lang="de-DE" smtClean="0"/>
              <a:t>01.02.2018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251001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A5E51E6-DB2E-4229-8186-803AA4B2C65C}" type="datetimeFigureOut">
              <a:rPr lang="de-DE" smtClean="0"/>
              <a:t>01.02.2018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30415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A5E51E6-DB2E-4229-8186-803AA4B2C65C}" type="datetimeFigureOut">
              <a:rPr lang="de-DE" smtClean="0"/>
              <a:t>01.02.2018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1A3754-7298-444B-86F7-6FBDE4039C50}" type="slidenum">
              <a:rPr lang="de-DE" smtClean="0"/>
              <a:t>‹Nr.›</a:t>
            </a:fld>
            <a:endParaRPr lang="de-DE"/>
          </a:p>
        </p:txBody>
      </p:sp>
    </p:spTree>
    <p:extLst>
      <p:ext uri="{BB962C8B-B14F-4D97-AF65-F5344CB8AC3E}">
        <p14:creationId xmlns:p14="http://schemas.microsoft.com/office/powerpoint/2010/main" val="199614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A5E51E6-DB2E-4229-8186-803AA4B2C65C}" type="datetimeFigureOut">
              <a:rPr lang="de-DE" smtClean="0"/>
              <a:t>01.02.2018</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71A3754-7298-444B-86F7-6FBDE4039C50}" type="slidenum">
              <a:rPr lang="de-DE" smtClean="0"/>
              <a:t>‹Nr.›</a:t>
            </a:fld>
            <a:endParaRPr lang="de-DE"/>
          </a:p>
        </p:txBody>
      </p:sp>
    </p:spTree>
    <p:extLst>
      <p:ext uri="{BB962C8B-B14F-4D97-AF65-F5344CB8AC3E}">
        <p14:creationId xmlns:p14="http://schemas.microsoft.com/office/powerpoint/2010/main" val="2297686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0" name="Rechteck 29"/>
          <p:cNvSpPr/>
          <p:nvPr/>
        </p:nvSpPr>
        <p:spPr>
          <a:xfrm>
            <a:off x="12325224" y="11795384"/>
            <a:ext cx="6035348" cy="4779930"/>
          </a:xfrm>
          <a:prstGeom prst="rect">
            <a:avLst/>
          </a:prstGeom>
          <a:solidFill>
            <a:schemeClr val="accent3">
              <a:lumMod val="20000"/>
              <a:lumOff val="80000"/>
            </a:schemeClr>
          </a:solidFill>
          <a:ln>
            <a:noFill/>
          </a:ln>
          <a:effectLst>
            <a:outerShdw blurRad="50800" dist="304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8886503" y="28346724"/>
            <a:ext cx="10993509" cy="11855917"/>
            <a:chOff x="17819704" y="28415822"/>
            <a:chExt cx="10993509" cy="11855917"/>
          </a:xfrm>
        </p:grpSpPr>
        <p:sp>
          <p:nvSpPr>
            <p:cNvPr id="36" name="Freeform 5">
              <a:extLst>
                <a:ext uri="{FF2B5EF4-FFF2-40B4-BE49-F238E27FC236}">
                  <a16:creationId xmlns:a16="http://schemas.microsoft.com/office/drawing/2014/main" id="{BF83AB12-2EDD-406A-B408-6DD20BCC7A3C}"/>
                </a:ext>
              </a:extLst>
            </p:cNvPr>
            <p:cNvSpPr>
              <a:spLocks/>
            </p:cNvSpPr>
            <p:nvPr/>
          </p:nvSpPr>
          <p:spPr bwMode="auto">
            <a:xfrm flipH="1">
              <a:off x="17819704" y="28415822"/>
              <a:ext cx="10212439" cy="11855917"/>
            </a:xfrm>
            <a:custGeom>
              <a:avLst/>
              <a:gdLst/>
              <a:ahLst/>
              <a:cxnLst>
                <a:cxn ang="0">
                  <a:pos x="720" y="468"/>
                </a:cxn>
                <a:cxn ang="0">
                  <a:pos x="540" y="540"/>
                </a:cxn>
                <a:cxn ang="0">
                  <a:pos x="720" y="612"/>
                </a:cxn>
                <a:cxn ang="0">
                  <a:pos x="720" y="900"/>
                </a:cxn>
                <a:cxn ang="0">
                  <a:pos x="0" y="900"/>
                </a:cxn>
                <a:cxn ang="0">
                  <a:pos x="0" y="180"/>
                </a:cxn>
                <a:cxn ang="0">
                  <a:pos x="288" y="180"/>
                </a:cxn>
                <a:cxn ang="0">
                  <a:pos x="360" y="0"/>
                </a:cxn>
                <a:cxn ang="0">
                  <a:pos x="432" y="180"/>
                </a:cxn>
                <a:cxn ang="0">
                  <a:pos x="720" y="180"/>
                </a:cxn>
                <a:cxn ang="0">
                  <a:pos x="720" y="468"/>
                </a:cxn>
              </a:cxnLst>
              <a:rect l="0" t="0" r="r" b="b"/>
              <a:pathLst>
                <a:path w="756" h="900">
                  <a:moveTo>
                    <a:pt x="720" y="468"/>
                  </a:moveTo>
                  <a:cubicBezTo>
                    <a:pt x="684" y="504"/>
                    <a:pt x="540" y="360"/>
                    <a:pt x="540" y="540"/>
                  </a:cubicBezTo>
                  <a:cubicBezTo>
                    <a:pt x="540" y="720"/>
                    <a:pt x="684" y="576"/>
                    <a:pt x="720" y="612"/>
                  </a:cubicBezTo>
                  <a:cubicBezTo>
                    <a:pt x="756" y="648"/>
                    <a:pt x="720" y="900"/>
                    <a:pt x="720" y="900"/>
                  </a:cubicBezTo>
                  <a:cubicBezTo>
                    <a:pt x="0" y="900"/>
                    <a:pt x="0" y="900"/>
                    <a:pt x="0" y="900"/>
                  </a:cubicBezTo>
                  <a:cubicBezTo>
                    <a:pt x="0" y="180"/>
                    <a:pt x="0" y="180"/>
                    <a:pt x="0" y="180"/>
                  </a:cubicBezTo>
                  <a:cubicBezTo>
                    <a:pt x="0" y="180"/>
                    <a:pt x="252" y="216"/>
                    <a:pt x="288" y="180"/>
                  </a:cubicBezTo>
                  <a:cubicBezTo>
                    <a:pt x="324" y="144"/>
                    <a:pt x="180" y="0"/>
                    <a:pt x="360" y="0"/>
                  </a:cubicBezTo>
                  <a:cubicBezTo>
                    <a:pt x="540" y="0"/>
                    <a:pt x="396" y="144"/>
                    <a:pt x="432" y="180"/>
                  </a:cubicBezTo>
                  <a:cubicBezTo>
                    <a:pt x="468" y="216"/>
                    <a:pt x="720" y="180"/>
                    <a:pt x="720" y="180"/>
                  </a:cubicBezTo>
                  <a:cubicBezTo>
                    <a:pt x="720" y="180"/>
                    <a:pt x="756" y="432"/>
                    <a:pt x="720" y="468"/>
                  </a:cubicBezTo>
                  <a:close/>
                </a:path>
              </a:pathLst>
            </a:custGeom>
            <a:solidFill>
              <a:schemeClr val="accent2">
                <a:lumMod val="20000"/>
                <a:lumOff val="80000"/>
              </a:schemeClr>
            </a:solidFill>
            <a:ln w="12700">
              <a:solidFill>
                <a:schemeClr val="tx1"/>
              </a:solidFill>
              <a:headEnd/>
              <a:tailEnd/>
            </a:ln>
            <a:effectLst>
              <a:outerShdw blurRad="50800" dist="698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20" name="Rechteck: abgerundete Ecken 19">
              <a:extLst>
                <a:ext uri="{FF2B5EF4-FFF2-40B4-BE49-F238E27FC236}">
                  <a16:creationId xmlns:a16="http://schemas.microsoft.com/office/drawing/2014/main" id="{65E2DCD8-252F-4CA5-AEA8-4E8E7C030DA3}"/>
                </a:ext>
              </a:extLst>
            </p:cNvPr>
            <p:cNvSpPr/>
            <p:nvPr/>
          </p:nvSpPr>
          <p:spPr>
            <a:xfrm>
              <a:off x="19554913" y="30956772"/>
              <a:ext cx="9258300" cy="868102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DE" sz="5400" b="1" dirty="0">
                  <a:solidFill>
                    <a:schemeClr val="tx1"/>
                  </a:solidFill>
                  <a:latin typeface="Arial" panose="020B0604020202020204" pitchFamily="34" charset="0"/>
                  <a:cs typeface="Arial" panose="020B0604020202020204" pitchFamily="34" charset="0"/>
                </a:rPr>
                <a:t>HTML</a:t>
              </a:r>
            </a:p>
            <a:p>
              <a:pPr algn="ctr"/>
              <a:endParaRPr lang="de-DE" sz="3200" b="1" dirty="0">
                <a:solidFill>
                  <a:schemeClr val="tx1"/>
                </a:solidFill>
                <a:latin typeface="Arial" panose="020B0604020202020204" pitchFamily="34" charset="0"/>
                <a:cs typeface="Arial" panose="020B0604020202020204" pitchFamily="34" charset="0"/>
              </a:endParaRPr>
            </a:p>
            <a:p>
              <a:pPr algn="r" fontAlgn="base"/>
              <a:r>
                <a:rPr lang="de-DE" sz="3200" dirty="0">
                  <a:solidFill>
                    <a:schemeClr val="tx1"/>
                  </a:solidFill>
                  <a:latin typeface="Arial" panose="020B0604020202020204" pitchFamily="34" charset="0"/>
                  <a:cs typeface="Arial" panose="020B0604020202020204" pitchFamily="34" charset="0"/>
                </a:rPr>
                <a:t>Die Urkunden-Edition ist online zugänglich. Für das Projekt wurden HTML-Templates und CSS-Styles entworfen. Bootstrap ermöglicht eine einfache Skalierbarkeit. </a:t>
              </a:r>
              <a:r>
                <a:rPr lang="de-DE" sz="3200" dirty="0" err="1">
                  <a:solidFill>
                    <a:schemeClr val="tx1"/>
                  </a:solidFill>
                  <a:latin typeface="Arial" panose="020B0604020202020204" pitchFamily="34" charset="0"/>
                  <a:cs typeface="Arial" panose="020B0604020202020204" pitchFamily="34" charset="0"/>
                </a:rPr>
                <a:t>CETEIcean</a:t>
              </a:r>
              <a:r>
                <a:rPr lang="de-DE" sz="3200" dirty="0">
                  <a:solidFill>
                    <a:schemeClr val="tx1"/>
                  </a:solidFill>
                  <a:latin typeface="Arial" panose="020B0604020202020204" pitchFamily="34" charset="0"/>
                  <a:cs typeface="Arial" panose="020B0604020202020204" pitchFamily="34" charset="0"/>
                </a:rPr>
                <a:t> übernimmt die automatische Transformation der TEI-Auszeichnung in das HTML5-Format. Der Benutzer hat die Möglichkeit, bestimmte Versionen (Original, TEI-Edition, Übersetzung) der Quelle miteinander zu vergleichen. </a:t>
              </a:r>
              <a:endParaRPr lang="de-DE" sz="1400" dirty="0">
                <a:solidFill>
                  <a:schemeClr val="tx1"/>
                </a:solidFill>
              </a:endParaRPr>
            </a:p>
          </p:txBody>
        </p:sp>
      </p:grpSp>
      <p:sp>
        <p:nvSpPr>
          <p:cNvPr id="38" name="Freeform 5">
            <a:extLst>
              <a:ext uri="{FF2B5EF4-FFF2-40B4-BE49-F238E27FC236}">
                <a16:creationId xmlns:a16="http://schemas.microsoft.com/office/drawing/2014/main" id="{E6C60F4D-2D8E-46FD-AE6B-EC5340EE90C4}"/>
              </a:ext>
            </a:extLst>
          </p:cNvPr>
          <p:cNvSpPr>
            <a:spLocks/>
          </p:cNvSpPr>
          <p:nvPr/>
        </p:nvSpPr>
        <p:spPr bwMode="auto">
          <a:xfrm rot="16200000" flipH="1">
            <a:off x="18327904" y="13866636"/>
            <a:ext cx="10212439" cy="11855917"/>
          </a:xfrm>
          <a:custGeom>
            <a:avLst/>
            <a:gdLst/>
            <a:ahLst/>
            <a:cxnLst>
              <a:cxn ang="0">
                <a:pos x="720" y="468"/>
              </a:cxn>
              <a:cxn ang="0">
                <a:pos x="540" y="540"/>
              </a:cxn>
              <a:cxn ang="0">
                <a:pos x="720" y="612"/>
              </a:cxn>
              <a:cxn ang="0">
                <a:pos x="720" y="900"/>
              </a:cxn>
              <a:cxn ang="0">
                <a:pos x="0" y="900"/>
              </a:cxn>
              <a:cxn ang="0">
                <a:pos x="0" y="180"/>
              </a:cxn>
              <a:cxn ang="0">
                <a:pos x="288" y="180"/>
              </a:cxn>
              <a:cxn ang="0">
                <a:pos x="360" y="0"/>
              </a:cxn>
              <a:cxn ang="0">
                <a:pos x="432" y="180"/>
              </a:cxn>
              <a:cxn ang="0">
                <a:pos x="720" y="180"/>
              </a:cxn>
              <a:cxn ang="0">
                <a:pos x="720" y="468"/>
              </a:cxn>
            </a:cxnLst>
            <a:rect l="0" t="0" r="r" b="b"/>
            <a:pathLst>
              <a:path w="756" h="900">
                <a:moveTo>
                  <a:pt x="720" y="468"/>
                </a:moveTo>
                <a:cubicBezTo>
                  <a:pt x="684" y="504"/>
                  <a:pt x="540" y="360"/>
                  <a:pt x="540" y="540"/>
                </a:cubicBezTo>
                <a:cubicBezTo>
                  <a:pt x="540" y="720"/>
                  <a:pt x="684" y="576"/>
                  <a:pt x="720" y="612"/>
                </a:cubicBezTo>
                <a:cubicBezTo>
                  <a:pt x="756" y="648"/>
                  <a:pt x="720" y="900"/>
                  <a:pt x="720" y="900"/>
                </a:cubicBezTo>
                <a:cubicBezTo>
                  <a:pt x="0" y="900"/>
                  <a:pt x="0" y="900"/>
                  <a:pt x="0" y="900"/>
                </a:cubicBezTo>
                <a:cubicBezTo>
                  <a:pt x="0" y="180"/>
                  <a:pt x="0" y="180"/>
                  <a:pt x="0" y="180"/>
                </a:cubicBezTo>
                <a:cubicBezTo>
                  <a:pt x="0" y="180"/>
                  <a:pt x="252" y="216"/>
                  <a:pt x="288" y="180"/>
                </a:cubicBezTo>
                <a:cubicBezTo>
                  <a:pt x="324" y="144"/>
                  <a:pt x="180" y="0"/>
                  <a:pt x="360" y="0"/>
                </a:cubicBezTo>
                <a:cubicBezTo>
                  <a:pt x="540" y="0"/>
                  <a:pt x="396" y="144"/>
                  <a:pt x="432" y="180"/>
                </a:cubicBezTo>
                <a:cubicBezTo>
                  <a:pt x="468" y="216"/>
                  <a:pt x="720" y="180"/>
                  <a:pt x="720" y="180"/>
                </a:cubicBezTo>
                <a:cubicBezTo>
                  <a:pt x="720" y="180"/>
                  <a:pt x="756" y="432"/>
                  <a:pt x="720" y="468"/>
                </a:cubicBezTo>
                <a:close/>
              </a:path>
            </a:pathLst>
          </a:custGeom>
          <a:solidFill>
            <a:schemeClr val="accent2">
              <a:lumMod val="20000"/>
              <a:lumOff val="80000"/>
            </a:schemeClr>
          </a:solidFill>
          <a:ln w="12700">
            <a:solidFill>
              <a:schemeClr val="tx1"/>
            </a:solidFill>
            <a:headEnd/>
            <a:tailEnd/>
          </a:ln>
          <a:effectLst>
            <a:outerShdw blurRad="50800" dist="698500" dir="30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37" name="Freeform 6">
            <a:extLst>
              <a:ext uri="{FF2B5EF4-FFF2-40B4-BE49-F238E27FC236}">
                <a16:creationId xmlns:a16="http://schemas.microsoft.com/office/drawing/2014/main" id="{292D7789-41AB-408D-871B-FCBDBCBF718E}"/>
              </a:ext>
            </a:extLst>
          </p:cNvPr>
          <p:cNvSpPr>
            <a:spLocks/>
          </p:cNvSpPr>
          <p:nvPr/>
        </p:nvSpPr>
        <p:spPr bwMode="auto">
          <a:xfrm flipV="1">
            <a:off x="1192038" y="14498777"/>
            <a:ext cx="10526347" cy="10212441"/>
          </a:xfrm>
          <a:custGeom>
            <a:avLst/>
            <a:gdLst/>
            <a:ahLst/>
            <a:cxnLst>
              <a:cxn ang="0">
                <a:pos x="720" y="324"/>
              </a:cxn>
              <a:cxn ang="0">
                <a:pos x="540" y="396"/>
              </a:cxn>
              <a:cxn ang="0">
                <a:pos x="720" y="468"/>
              </a:cxn>
              <a:cxn ang="0">
                <a:pos x="720" y="756"/>
              </a:cxn>
              <a:cxn ang="0">
                <a:pos x="0" y="756"/>
              </a:cxn>
              <a:cxn ang="0">
                <a:pos x="0" y="36"/>
              </a:cxn>
              <a:cxn ang="0">
                <a:pos x="288" y="36"/>
              </a:cxn>
              <a:cxn ang="0">
                <a:pos x="360" y="216"/>
              </a:cxn>
              <a:cxn ang="0">
                <a:pos x="432" y="36"/>
              </a:cxn>
              <a:cxn ang="0">
                <a:pos x="720" y="36"/>
              </a:cxn>
              <a:cxn ang="0">
                <a:pos x="720" y="324"/>
              </a:cxn>
            </a:cxnLst>
            <a:rect l="0" t="0" r="r" b="b"/>
            <a:pathLst>
              <a:path w="756" h="756">
                <a:moveTo>
                  <a:pt x="720" y="324"/>
                </a:moveTo>
                <a:cubicBezTo>
                  <a:pt x="684" y="360"/>
                  <a:pt x="540" y="216"/>
                  <a:pt x="540" y="396"/>
                </a:cubicBezTo>
                <a:cubicBezTo>
                  <a:pt x="540" y="576"/>
                  <a:pt x="684" y="432"/>
                  <a:pt x="720" y="468"/>
                </a:cubicBezTo>
                <a:cubicBezTo>
                  <a:pt x="756" y="504"/>
                  <a:pt x="720" y="756"/>
                  <a:pt x="720" y="756"/>
                </a:cubicBezTo>
                <a:cubicBezTo>
                  <a:pt x="0" y="756"/>
                  <a:pt x="0" y="756"/>
                  <a:pt x="0" y="756"/>
                </a:cubicBezTo>
                <a:cubicBezTo>
                  <a:pt x="0" y="36"/>
                  <a:pt x="0" y="36"/>
                  <a:pt x="0" y="36"/>
                </a:cubicBezTo>
                <a:cubicBezTo>
                  <a:pt x="0" y="36"/>
                  <a:pt x="252" y="0"/>
                  <a:pt x="288" y="36"/>
                </a:cubicBezTo>
                <a:cubicBezTo>
                  <a:pt x="324" y="72"/>
                  <a:pt x="180" y="216"/>
                  <a:pt x="360" y="216"/>
                </a:cubicBezTo>
                <a:cubicBezTo>
                  <a:pt x="540" y="216"/>
                  <a:pt x="396" y="72"/>
                  <a:pt x="432" y="36"/>
                </a:cubicBezTo>
                <a:cubicBezTo>
                  <a:pt x="468" y="0"/>
                  <a:pt x="720" y="36"/>
                  <a:pt x="720" y="36"/>
                </a:cubicBezTo>
                <a:cubicBezTo>
                  <a:pt x="720" y="36"/>
                  <a:pt x="756" y="288"/>
                  <a:pt x="720" y="324"/>
                </a:cubicBezTo>
                <a:close/>
              </a:path>
            </a:pathLst>
          </a:custGeom>
          <a:solidFill>
            <a:schemeClr val="accent2">
              <a:lumMod val="20000"/>
              <a:lumOff val="80000"/>
            </a:schemeClr>
          </a:solidFill>
          <a:ln w="12700">
            <a:solidFill>
              <a:schemeClr val="tx1"/>
            </a:solidFill>
            <a:headEnd/>
            <a:tailEnd/>
          </a:ln>
          <a:effectLst>
            <a:outerShdw blurRad="50800" dist="698500" dir="30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15" name="Rechteck: abgerundete Ecken 14">
            <a:extLst>
              <a:ext uri="{FF2B5EF4-FFF2-40B4-BE49-F238E27FC236}">
                <a16:creationId xmlns:a16="http://schemas.microsoft.com/office/drawing/2014/main" id="{8F71CFF8-FC3C-43C2-B819-5C3586CB7FCF}"/>
              </a:ext>
            </a:extLst>
          </p:cNvPr>
          <p:cNvSpPr/>
          <p:nvPr/>
        </p:nvSpPr>
        <p:spPr>
          <a:xfrm>
            <a:off x="516178" y="5422817"/>
            <a:ext cx="29057138" cy="3955651"/>
          </a:xfrm>
          <a:prstGeom prst="roundRect">
            <a:avLst/>
          </a:prstGeom>
          <a:gradFill>
            <a:gsLst>
              <a:gs pos="0">
                <a:srgbClr val="C4D3EC"/>
              </a:gs>
              <a:gs pos="100000">
                <a:schemeClr val="accent1">
                  <a:lumMod val="45000"/>
                  <a:lumOff val="55000"/>
                </a:schemeClr>
              </a:gs>
            </a:gsLst>
            <a:lin ang="16200000" scaled="1"/>
          </a:gra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5400" b="1" dirty="0">
                <a:solidFill>
                  <a:schemeClr val="accent1">
                    <a:lumMod val="50000"/>
                  </a:schemeClr>
                </a:solidFill>
                <a:latin typeface="Arial" panose="020B0604020202020204" pitchFamily="34" charset="0"/>
                <a:cs typeface="Arial" panose="020B0604020202020204" pitchFamily="34" charset="0"/>
              </a:rPr>
              <a:t>AUSGANGSLAGE:</a:t>
            </a:r>
            <a:r>
              <a:rPr lang="de-DE" sz="2800" b="1" dirty="0">
                <a:solidFill>
                  <a:schemeClr val="accent1">
                    <a:lumMod val="50000"/>
                  </a:schemeClr>
                </a:solidFill>
                <a:latin typeface="Arial" panose="020B0604020202020204" pitchFamily="34" charset="0"/>
                <a:cs typeface="Arial" panose="020B0604020202020204" pitchFamily="34" charset="0"/>
              </a:rPr>
              <a:t> </a:t>
            </a:r>
            <a:r>
              <a:rPr lang="de-DE" sz="3600" dirty="0">
                <a:solidFill>
                  <a:schemeClr val="accent1">
                    <a:lumMod val="50000"/>
                  </a:schemeClr>
                </a:solidFill>
                <a:latin typeface="Arial" panose="020B0604020202020204" pitchFamily="34" charset="0"/>
                <a:cs typeface="Arial" panose="020B0604020202020204" pitchFamily="34" charset="0"/>
              </a:rPr>
              <a:t>Die</a:t>
            </a:r>
            <a:r>
              <a:rPr lang="de-DE" sz="3600" b="1" dirty="0">
                <a:solidFill>
                  <a:schemeClr val="accent1">
                    <a:lumMod val="50000"/>
                  </a:schemeClr>
                </a:solidFill>
                <a:latin typeface="Arial" panose="020B0604020202020204" pitchFamily="34" charset="0"/>
                <a:cs typeface="Arial" panose="020B0604020202020204" pitchFamily="34" charset="0"/>
              </a:rPr>
              <a:t> </a:t>
            </a:r>
            <a:r>
              <a:rPr lang="de-DE" sz="3600" dirty="0">
                <a:solidFill>
                  <a:schemeClr val="accent1">
                    <a:lumMod val="50000"/>
                  </a:schemeClr>
                </a:solidFill>
                <a:latin typeface="Arial" panose="020B0604020202020204" pitchFamily="34" charset="0"/>
                <a:cs typeface="Arial" panose="020B0604020202020204" pitchFamily="34" charset="0"/>
              </a:rPr>
              <a:t>vier Urkunden zur Gründung der Jesuitenuniversität Paderborn Anfang des 17. Jahrhunderts sind in der Erzbischöflichen Akademischen Bibliothek Paderborn archiviert.</a:t>
            </a:r>
            <a:r>
              <a:rPr lang="de-DE" sz="3600" b="1" dirty="0">
                <a:solidFill>
                  <a:schemeClr val="accent1">
                    <a:lumMod val="50000"/>
                  </a:schemeClr>
                </a:solidFill>
                <a:latin typeface="Arial" panose="020B0604020202020204" pitchFamily="34" charset="0"/>
                <a:cs typeface="Arial" panose="020B0604020202020204" pitchFamily="34" charset="0"/>
              </a:rPr>
              <a:t> </a:t>
            </a:r>
            <a:r>
              <a:rPr lang="de-DE" sz="3600" dirty="0">
                <a:solidFill>
                  <a:schemeClr val="accent1">
                    <a:lumMod val="50000"/>
                  </a:schemeClr>
                </a:solidFill>
                <a:latin typeface="Arial" panose="020B0604020202020204" pitchFamily="34" charset="0"/>
                <a:cs typeface="Arial" panose="020B0604020202020204" pitchFamily="34" charset="0"/>
              </a:rPr>
              <a:t>Im Rahmen der `TEI-Editionswerkstatt´ werden diese von Studierenden und Dozierenden aufbereitet, um sie in Form einer digitalen Quellenedition zugänglich zu machen. </a:t>
            </a:r>
          </a:p>
          <a:p>
            <a:pPr algn="just"/>
            <a:r>
              <a:rPr lang="de-DE" sz="3600" dirty="0">
                <a:solidFill>
                  <a:schemeClr val="accent1">
                    <a:lumMod val="50000"/>
                  </a:schemeClr>
                </a:solidFill>
                <a:latin typeface="Arial" panose="020B0604020202020204" pitchFamily="34" charset="0"/>
                <a:cs typeface="Arial" panose="020B0604020202020204" pitchFamily="34" charset="0"/>
              </a:rPr>
              <a:t>Eine stets diskutierte Begleitfrage: </a:t>
            </a:r>
          </a:p>
          <a:p>
            <a:pPr algn="just"/>
            <a:r>
              <a:rPr lang="de-DE" sz="3600" b="1" dirty="0">
                <a:solidFill>
                  <a:schemeClr val="accent1">
                    <a:lumMod val="50000"/>
                  </a:schemeClr>
                </a:solidFill>
                <a:latin typeface="Arial" panose="020B0604020202020204" pitchFamily="34" charset="0"/>
                <a:cs typeface="Arial" panose="020B0604020202020204" pitchFamily="34" charset="0"/>
              </a:rPr>
              <a:t>Wie weit müssen die digitalen Kompetenzen von HistorikerInnen reichen, um dem „digitalen Zeitalter“ gerecht zu werden und gleichzeitig den kritischen 	Anforderungen der Geisteswissenschaften zu genügen?</a:t>
            </a:r>
            <a:r>
              <a:rPr lang="de-DE" sz="3600" b="1" dirty="0">
                <a:solidFill>
                  <a:schemeClr val="tx1"/>
                </a:solidFill>
                <a:latin typeface="Arial" panose="020B0604020202020204" pitchFamily="34" charset="0"/>
                <a:cs typeface="Arial" panose="020B0604020202020204" pitchFamily="34" charset="0"/>
              </a:rPr>
              <a:t> </a:t>
            </a:r>
          </a:p>
        </p:txBody>
      </p:sp>
      <p:sp>
        <p:nvSpPr>
          <p:cNvPr id="24" name="Rechteck 23">
            <a:extLst>
              <a:ext uri="{FF2B5EF4-FFF2-40B4-BE49-F238E27FC236}">
                <a16:creationId xmlns:a16="http://schemas.microsoft.com/office/drawing/2014/main" id="{7F0ECB21-94F5-4B89-A5E5-69EC6A93A30C}"/>
              </a:ext>
            </a:extLst>
          </p:cNvPr>
          <p:cNvSpPr/>
          <p:nvPr/>
        </p:nvSpPr>
        <p:spPr>
          <a:xfrm>
            <a:off x="-1" y="40991564"/>
            <a:ext cx="30275209" cy="18120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tx1"/>
              </a:solidFill>
              <a:latin typeface="Arial" panose="020B0604020202020204" pitchFamily="34" charset="0"/>
              <a:cs typeface="Arial" panose="020B0604020202020204" pitchFamily="34" charset="0"/>
            </a:endParaRPr>
          </a:p>
        </p:txBody>
      </p:sp>
      <p:sp>
        <p:nvSpPr>
          <p:cNvPr id="28" name="Rechteck: abgerundete Ecken 27">
            <a:extLst>
              <a:ext uri="{FF2B5EF4-FFF2-40B4-BE49-F238E27FC236}">
                <a16:creationId xmlns:a16="http://schemas.microsoft.com/office/drawing/2014/main" id="{5C610860-7E59-432B-8D3B-E11FD56D88C7}"/>
              </a:ext>
            </a:extLst>
          </p:cNvPr>
          <p:cNvSpPr/>
          <p:nvPr/>
        </p:nvSpPr>
        <p:spPr>
          <a:xfrm>
            <a:off x="4434364" y="3150005"/>
            <a:ext cx="22593631" cy="1803160"/>
          </a:xfrm>
          <a:prstGeom prst="roundRect">
            <a:avLst/>
          </a:prstGeom>
          <a:gradFill>
            <a:gsLst>
              <a:gs pos="0">
                <a:srgbClr val="C4D3EC"/>
              </a:gs>
              <a:gs pos="100000">
                <a:schemeClr val="accent1">
                  <a:lumMod val="45000"/>
                  <a:lumOff val="55000"/>
                </a:schemeClr>
              </a:gs>
            </a:gsLst>
            <a:lin ang="16200000" scaled="1"/>
          </a:gra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5400" b="1" dirty="0">
              <a:solidFill>
                <a:schemeClr val="accent1">
                  <a:lumMod val="50000"/>
                </a:schemeClr>
              </a:solidFill>
              <a:latin typeface="Arial" panose="020B0604020202020204" pitchFamily="34" charset="0"/>
              <a:cs typeface="Arial" panose="020B0604020202020204" pitchFamily="34" charset="0"/>
            </a:endParaRPr>
          </a:p>
          <a:p>
            <a:pPr algn="ctr"/>
            <a:r>
              <a:rPr lang="de-DE" sz="5400" b="1" dirty="0">
                <a:solidFill>
                  <a:schemeClr val="accent1">
                    <a:lumMod val="50000"/>
                  </a:schemeClr>
                </a:solidFill>
                <a:latin typeface="Arial" panose="020B0604020202020204" pitchFamily="34" charset="0"/>
                <a:cs typeface="Arial" panose="020B0604020202020204" pitchFamily="34" charset="0"/>
              </a:rPr>
              <a:t>Ein DH-Lehr-Lernprojekt </a:t>
            </a:r>
          </a:p>
          <a:p>
            <a:pPr algn="ctr"/>
            <a:r>
              <a:rPr lang="de-DE" sz="5400" b="1" dirty="0">
                <a:solidFill>
                  <a:schemeClr val="accent1">
                    <a:lumMod val="50000"/>
                  </a:schemeClr>
                </a:solidFill>
                <a:latin typeface="Arial" panose="020B0604020202020204" pitchFamily="34" charset="0"/>
                <a:cs typeface="Arial" panose="020B0604020202020204" pitchFamily="34" charset="0"/>
              </a:rPr>
              <a:t>zu den Gründungsurkunden der Jesuitenuniversität Paderborn</a:t>
            </a:r>
          </a:p>
          <a:p>
            <a:pPr algn="ctr"/>
            <a:endParaRPr lang="de-DE" sz="5400" dirty="0">
              <a:solidFill>
                <a:schemeClr val="tx1"/>
              </a:solidFill>
            </a:endParaRPr>
          </a:p>
        </p:txBody>
      </p:sp>
      <p:sp>
        <p:nvSpPr>
          <p:cNvPr id="9" name="Rechteck: abgerundete Ecken 8">
            <a:extLst>
              <a:ext uri="{FF2B5EF4-FFF2-40B4-BE49-F238E27FC236}">
                <a16:creationId xmlns:a16="http://schemas.microsoft.com/office/drawing/2014/main" id="{0EF56EA8-784A-4D38-BDC0-C6A131E23122}"/>
              </a:ext>
            </a:extLst>
          </p:cNvPr>
          <p:cNvSpPr/>
          <p:nvPr/>
        </p:nvSpPr>
        <p:spPr>
          <a:xfrm>
            <a:off x="230449" y="41078938"/>
            <a:ext cx="2289172" cy="14965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701" b="1" dirty="0">
                <a:solidFill>
                  <a:schemeClr val="tx1"/>
                </a:solidFill>
                <a:latin typeface="Arial" panose="020B0604020202020204" pitchFamily="34" charset="0"/>
                <a:cs typeface="Arial" panose="020B0604020202020204" pitchFamily="34" charset="0"/>
              </a:rPr>
              <a:t>QR-</a:t>
            </a:r>
          </a:p>
          <a:p>
            <a:pPr algn="ctr"/>
            <a:r>
              <a:rPr lang="de-DE" sz="2701" b="1" dirty="0">
                <a:solidFill>
                  <a:schemeClr val="tx1"/>
                </a:solidFill>
                <a:latin typeface="Arial" panose="020B0604020202020204" pitchFamily="34" charset="0"/>
                <a:cs typeface="Arial" panose="020B0604020202020204" pitchFamily="34" charset="0"/>
              </a:rPr>
              <a:t>Code</a:t>
            </a:r>
          </a:p>
        </p:txBody>
      </p:sp>
      <p:sp>
        <p:nvSpPr>
          <p:cNvPr id="10" name="Rechteck 9">
            <a:extLst>
              <a:ext uri="{FF2B5EF4-FFF2-40B4-BE49-F238E27FC236}">
                <a16:creationId xmlns:a16="http://schemas.microsoft.com/office/drawing/2014/main" id="{A8F3DD72-5BAC-4959-9304-9848615A0BDC}"/>
              </a:ext>
            </a:extLst>
          </p:cNvPr>
          <p:cNvSpPr/>
          <p:nvPr/>
        </p:nvSpPr>
        <p:spPr>
          <a:xfrm>
            <a:off x="1" y="-147405"/>
            <a:ext cx="30275208" cy="28245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4" name="Textfeld 3">
            <a:extLst>
              <a:ext uri="{FF2B5EF4-FFF2-40B4-BE49-F238E27FC236}">
                <a16:creationId xmlns:a16="http://schemas.microsoft.com/office/drawing/2014/main" id="{CBBC1049-90FC-4E74-B059-D67AD0C0FC08}"/>
              </a:ext>
            </a:extLst>
          </p:cNvPr>
          <p:cNvSpPr txBox="1"/>
          <p:nvPr/>
        </p:nvSpPr>
        <p:spPr>
          <a:xfrm>
            <a:off x="889461" y="645198"/>
            <a:ext cx="20054382" cy="1569660"/>
          </a:xfrm>
          <a:prstGeom prst="rect">
            <a:avLst/>
          </a:prstGeom>
          <a:noFill/>
        </p:spPr>
        <p:txBody>
          <a:bodyPr wrap="square" rtlCol="0">
            <a:spAutoFit/>
          </a:bodyPr>
          <a:lstStyle/>
          <a:p>
            <a:pPr algn="ctr"/>
            <a:r>
              <a:rPr lang="de-DE" sz="9600" b="1" dirty="0">
                <a:solidFill>
                  <a:schemeClr val="accent1">
                    <a:lumMod val="50000"/>
                  </a:schemeClr>
                </a:solidFill>
                <a:latin typeface="Arial" panose="020B0604020202020204" pitchFamily="34" charset="0"/>
                <a:cs typeface="Arial" panose="020B0604020202020204" pitchFamily="34" charset="0"/>
              </a:rPr>
              <a:t>DIE DIGITALE QUELLENEDITION</a:t>
            </a:r>
          </a:p>
        </p:txBody>
      </p:sp>
      <p:pic>
        <p:nvPicPr>
          <p:cNvPr id="8" name="Grafik 7">
            <a:extLst>
              <a:ext uri="{FF2B5EF4-FFF2-40B4-BE49-F238E27FC236}">
                <a16:creationId xmlns:a16="http://schemas.microsoft.com/office/drawing/2014/main" id="{3F2BD5A9-0283-4C6E-9FDF-34ED8E6BE3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48989" y="207781"/>
            <a:ext cx="7307478" cy="1920515"/>
          </a:xfrm>
          <a:prstGeom prst="rect">
            <a:avLst/>
          </a:prstGeom>
        </p:spPr>
      </p:pic>
      <p:grpSp>
        <p:nvGrpSpPr>
          <p:cNvPr id="13" name="Gruppieren 12"/>
          <p:cNvGrpSpPr/>
          <p:nvPr/>
        </p:nvGrpSpPr>
        <p:grpSpPr>
          <a:xfrm>
            <a:off x="1037382" y="28284552"/>
            <a:ext cx="13542102" cy="13122959"/>
            <a:chOff x="317804" y="28346724"/>
            <a:chExt cx="13542102" cy="13122959"/>
          </a:xfrm>
          <a:effectLst>
            <a:outerShdw blurRad="50800" dist="698500" dir="2700000" algn="tl" rotWithShape="0">
              <a:prstClr val="black">
                <a:alpha val="40000"/>
              </a:prstClr>
            </a:outerShdw>
          </a:effectLst>
        </p:grpSpPr>
        <p:sp>
          <p:nvSpPr>
            <p:cNvPr id="34" name="Freeform 7">
              <a:extLst>
                <a:ext uri="{FF2B5EF4-FFF2-40B4-BE49-F238E27FC236}">
                  <a16:creationId xmlns:a16="http://schemas.microsoft.com/office/drawing/2014/main" id="{4368E3EA-D71F-4B4D-9738-FE655E38D31E}"/>
                </a:ext>
              </a:extLst>
            </p:cNvPr>
            <p:cNvSpPr>
              <a:spLocks/>
            </p:cNvSpPr>
            <p:nvPr/>
          </p:nvSpPr>
          <p:spPr bwMode="auto">
            <a:xfrm>
              <a:off x="451352" y="28346724"/>
              <a:ext cx="13408554" cy="11994114"/>
            </a:xfrm>
            <a:custGeom>
              <a:avLst/>
              <a:gdLst/>
              <a:ahLst/>
              <a:cxnLst>
                <a:cxn ang="0">
                  <a:pos x="720" y="468"/>
                </a:cxn>
                <a:cxn ang="0">
                  <a:pos x="900" y="540"/>
                </a:cxn>
                <a:cxn ang="0">
                  <a:pos x="720" y="612"/>
                </a:cxn>
                <a:cxn ang="0">
                  <a:pos x="720" y="900"/>
                </a:cxn>
                <a:cxn ang="0">
                  <a:pos x="0" y="900"/>
                </a:cxn>
                <a:cxn ang="0">
                  <a:pos x="0" y="180"/>
                </a:cxn>
                <a:cxn ang="0">
                  <a:pos x="288" y="180"/>
                </a:cxn>
                <a:cxn ang="0">
                  <a:pos x="360" y="0"/>
                </a:cxn>
                <a:cxn ang="0">
                  <a:pos x="432" y="180"/>
                </a:cxn>
                <a:cxn ang="0">
                  <a:pos x="720" y="180"/>
                </a:cxn>
                <a:cxn ang="0">
                  <a:pos x="720" y="468"/>
                </a:cxn>
              </a:cxnLst>
              <a:rect l="0" t="0" r="r" b="b"/>
              <a:pathLst>
                <a:path w="900" h="900">
                  <a:moveTo>
                    <a:pt x="720" y="468"/>
                  </a:moveTo>
                  <a:cubicBezTo>
                    <a:pt x="756" y="504"/>
                    <a:pt x="900" y="360"/>
                    <a:pt x="900" y="540"/>
                  </a:cubicBezTo>
                  <a:cubicBezTo>
                    <a:pt x="900" y="720"/>
                    <a:pt x="756" y="576"/>
                    <a:pt x="720" y="612"/>
                  </a:cubicBezTo>
                  <a:cubicBezTo>
                    <a:pt x="684" y="648"/>
                    <a:pt x="720" y="900"/>
                    <a:pt x="720" y="900"/>
                  </a:cubicBezTo>
                  <a:cubicBezTo>
                    <a:pt x="0" y="900"/>
                    <a:pt x="0" y="900"/>
                    <a:pt x="0" y="900"/>
                  </a:cubicBezTo>
                  <a:cubicBezTo>
                    <a:pt x="0" y="180"/>
                    <a:pt x="0" y="180"/>
                    <a:pt x="0" y="180"/>
                  </a:cubicBezTo>
                  <a:cubicBezTo>
                    <a:pt x="0" y="180"/>
                    <a:pt x="252" y="216"/>
                    <a:pt x="288" y="180"/>
                  </a:cubicBezTo>
                  <a:cubicBezTo>
                    <a:pt x="324" y="144"/>
                    <a:pt x="180" y="0"/>
                    <a:pt x="360" y="0"/>
                  </a:cubicBezTo>
                  <a:cubicBezTo>
                    <a:pt x="540" y="0"/>
                    <a:pt x="396" y="144"/>
                    <a:pt x="432" y="180"/>
                  </a:cubicBezTo>
                  <a:cubicBezTo>
                    <a:pt x="468" y="216"/>
                    <a:pt x="720" y="180"/>
                    <a:pt x="720" y="180"/>
                  </a:cubicBezTo>
                  <a:cubicBezTo>
                    <a:pt x="720" y="180"/>
                    <a:pt x="684" y="432"/>
                    <a:pt x="720" y="468"/>
                  </a:cubicBezTo>
                  <a:close/>
                </a:path>
              </a:pathLst>
            </a:custGeom>
            <a:solidFill>
              <a:schemeClr val="accent2">
                <a:lumMod val="20000"/>
                <a:lumOff val="80000"/>
              </a:schemeClr>
            </a:solidFill>
            <a:ln w="12700">
              <a:solidFill>
                <a:schemeClr val="tx1"/>
              </a:solidFill>
              <a:headEnd/>
              <a:tailEn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de-DE"/>
            </a:p>
          </p:txBody>
        </p:sp>
        <p:sp>
          <p:nvSpPr>
            <p:cNvPr id="21" name="Rechteck: abgerundete Ecken 20">
              <a:extLst>
                <a:ext uri="{FF2B5EF4-FFF2-40B4-BE49-F238E27FC236}">
                  <a16:creationId xmlns:a16="http://schemas.microsoft.com/office/drawing/2014/main" id="{7CA6525B-42C6-4181-938C-00C05B30899A}"/>
                </a:ext>
              </a:extLst>
            </p:cNvPr>
            <p:cNvSpPr/>
            <p:nvPr/>
          </p:nvSpPr>
          <p:spPr>
            <a:xfrm>
              <a:off x="317804" y="29944472"/>
              <a:ext cx="9232033" cy="1152521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5400" b="1" dirty="0">
                  <a:solidFill>
                    <a:schemeClr val="tx1"/>
                  </a:solidFill>
                  <a:latin typeface="Arial" panose="020B0604020202020204" pitchFamily="34" charset="0"/>
                  <a:cs typeface="Arial" panose="020B0604020202020204" pitchFamily="34" charset="0"/>
                </a:rPr>
                <a:t>TEI-AUSZEICHNUNG</a:t>
              </a:r>
            </a:p>
            <a:p>
              <a:pPr algn="ctr"/>
              <a:endParaRPr lang="de-DE" sz="3200" b="1" i="1" dirty="0">
                <a:solidFill>
                  <a:schemeClr val="tx1"/>
                </a:solidFill>
                <a:latin typeface="Arial" panose="020B0604020202020204" pitchFamily="34" charset="0"/>
                <a:cs typeface="Arial" panose="020B0604020202020204" pitchFamily="34" charset="0"/>
              </a:endParaRPr>
            </a:p>
            <a:p>
              <a:r>
                <a:rPr lang="de-DE" sz="3200" dirty="0">
                  <a:solidFill>
                    <a:schemeClr val="tx1"/>
                  </a:solidFill>
                  <a:latin typeface="Arial" panose="020B0604020202020204" pitchFamily="34" charset="0"/>
                  <a:cs typeface="Arial" panose="020B0604020202020204" pitchFamily="34" charset="0"/>
                </a:rPr>
                <a:t>Die Quelle wurde nach den Richtlinien der </a:t>
              </a:r>
            </a:p>
            <a:p>
              <a:r>
                <a:rPr lang="de-DE" sz="3200" dirty="0">
                  <a:solidFill>
                    <a:schemeClr val="tx1"/>
                  </a:solidFill>
                  <a:latin typeface="Arial" panose="020B0604020202020204" pitchFamily="34" charset="0"/>
                  <a:cs typeface="Arial" panose="020B0604020202020204" pitchFamily="34" charset="0"/>
                </a:rPr>
                <a:t>TEI in XML ausgezeichnet. Um sicher zu </a:t>
              </a:r>
            </a:p>
            <a:p>
              <a:r>
                <a:rPr lang="de-DE" sz="3200" dirty="0">
                  <a:solidFill>
                    <a:schemeClr val="tx1"/>
                  </a:solidFill>
                  <a:latin typeface="Arial" panose="020B0604020202020204" pitchFamily="34" charset="0"/>
                  <a:cs typeface="Arial" panose="020B0604020202020204" pitchFamily="34" charset="0"/>
                </a:rPr>
                <a:t>stellen, dass die gleichen Standards </a:t>
              </a:r>
            </a:p>
            <a:p>
              <a:r>
                <a:rPr lang="de-DE" sz="3200" dirty="0">
                  <a:solidFill>
                    <a:schemeClr val="tx1"/>
                  </a:solidFill>
                  <a:latin typeface="Arial" panose="020B0604020202020204" pitchFamily="34" charset="0"/>
                  <a:cs typeface="Arial" panose="020B0604020202020204" pitchFamily="34" charset="0"/>
                </a:rPr>
                <a:t>eingehalten werden, wurde ein für das Projekt maßgeschneidertes TEI-Schema erarbeitet. Neben Personen, Orten und typographischen Besonderheiten wurde die inhaltliche Struktur der Urkunden annotiert. Die Ansprüche einer kritischen Edition werden durch die Transparenz der angewandten Richtlinien und durch die Auszeichnung verschiedener Lesarten erfüllt.</a:t>
              </a:r>
            </a:p>
            <a:p>
              <a:pPr algn="ctr"/>
              <a:endParaRPr lang="de-DE" sz="5400" b="1" i="1" dirty="0">
                <a:solidFill>
                  <a:schemeClr val="tx1"/>
                </a:solidFill>
                <a:latin typeface="Arial" panose="020B0604020202020204" pitchFamily="34" charset="0"/>
                <a:cs typeface="Arial" panose="020B0604020202020204" pitchFamily="34" charset="0"/>
              </a:endParaRPr>
            </a:p>
          </p:txBody>
        </p:sp>
      </p:grpSp>
      <p:sp>
        <p:nvSpPr>
          <p:cNvPr id="22" name="Rechteck: abgerundete Ecken 21">
            <a:extLst>
              <a:ext uri="{FF2B5EF4-FFF2-40B4-BE49-F238E27FC236}">
                <a16:creationId xmlns:a16="http://schemas.microsoft.com/office/drawing/2014/main" id="{2551E69D-303C-4098-86EC-4EACE8DEEE08}"/>
              </a:ext>
            </a:extLst>
          </p:cNvPr>
          <p:cNvSpPr/>
          <p:nvPr/>
        </p:nvSpPr>
        <p:spPr>
          <a:xfrm>
            <a:off x="1037382" y="16346969"/>
            <a:ext cx="8451739" cy="7948301"/>
          </a:xfrm>
          <a:prstGeom prst="roundRect">
            <a:avLst>
              <a:gd name="adj" fmla="val 201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5400" b="1" dirty="0">
              <a:solidFill>
                <a:schemeClr val="tx1"/>
              </a:solidFill>
              <a:latin typeface="Arial" panose="020B0604020202020204" pitchFamily="34" charset="0"/>
              <a:cs typeface="Arial" panose="020B0604020202020204" pitchFamily="34" charset="0"/>
            </a:endParaRPr>
          </a:p>
          <a:p>
            <a:endParaRPr lang="de-DE" sz="5400" b="1" dirty="0">
              <a:solidFill>
                <a:schemeClr val="tx1"/>
              </a:solidFill>
              <a:latin typeface="Arial" panose="020B0604020202020204" pitchFamily="34" charset="0"/>
              <a:cs typeface="Arial" panose="020B0604020202020204" pitchFamily="34" charset="0"/>
            </a:endParaRPr>
          </a:p>
          <a:p>
            <a:r>
              <a:rPr lang="de-DE" sz="5400" b="1" dirty="0">
                <a:solidFill>
                  <a:schemeClr val="tx1"/>
                </a:solidFill>
                <a:latin typeface="Arial" panose="020B0604020202020204" pitchFamily="34" charset="0"/>
                <a:cs typeface="Arial" panose="020B0604020202020204" pitchFamily="34" charset="0"/>
              </a:rPr>
              <a:t>LEHR-LERNPROJEKT</a:t>
            </a:r>
          </a:p>
          <a:p>
            <a:endParaRPr lang="de-DE" sz="3200" b="1" dirty="0">
              <a:solidFill>
                <a:schemeClr val="tx1"/>
              </a:solidFill>
              <a:latin typeface="Arial" panose="020B0604020202020204" pitchFamily="34" charset="0"/>
              <a:cs typeface="Arial" panose="020B0604020202020204" pitchFamily="34" charset="0"/>
            </a:endParaRPr>
          </a:p>
          <a:p>
            <a:r>
              <a:rPr lang="de-DE" sz="3200" dirty="0">
                <a:solidFill>
                  <a:schemeClr val="tx1"/>
                </a:solidFill>
                <a:latin typeface="Arial" panose="020B0604020202020204" pitchFamily="34" charset="0"/>
                <a:cs typeface="Arial" panose="020B0604020202020204" pitchFamily="34" charset="0"/>
              </a:rPr>
              <a:t>Das Lehrkonzept des Forschenden Lernens eröffnet die Möglichkeit, Studierende mit Projekten, Methoden und Werkzeugen der Digital </a:t>
            </a:r>
            <a:r>
              <a:rPr lang="de-DE" sz="3200" dirty="0" err="1">
                <a:solidFill>
                  <a:schemeClr val="tx1"/>
                </a:solidFill>
                <a:latin typeface="Arial" panose="020B0604020202020204" pitchFamily="34" charset="0"/>
                <a:cs typeface="Arial" panose="020B0604020202020204" pitchFamily="34" charset="0"/>
              </a:rPr>
              <a:t>Humanities</a:t>
            </a:r>
            <a:r>
              <a:rPr lang="de-DE" sz="3200" dirty="0">
                <a:solidFill>
                  <a:schemeClr val="tx1"/>
                </a:solidFill>
                <a:latin typeface="Arial" panose="020B0604020202020204" pitchFamily="34" charset="0"/>
                <a:cs typeface="Arial" panose="020B0604020202020204" pitchFamily="34" charset="0"/>
              </a:rPr>
              <a:t> vertraut zu machen. Die permanente Reflexion und Ausdifferenzierung der Vorgehensweise sowie kritisches Hinterfragen der Sinnhaftigkeit des Einsatzes digitaler Tools ermöglicht </a:t>
            </a:r>
          </a:p>
          <a:p>
            <a:r>
              <a:rPr lang="de-DE" sz="3200" dirty="0">
                <a:solidFill>
                  <a:schemeClr val="tx1"/>
                </a:solidFill>
                <a:latin typeface="Arial" panose="020B0604020202020204" pitchFamily="34" charset="0"/>
                <a:cs typeface="Arial" panose="020B0604020202020204" pitchFamily="34" charset="0"/>
              </a:rPr>
              <a:t>eine reflektierte Vereinbarkeit der daten-, </a:t>
            </a:r>
            <a:r>
              <a:rPr lang="de-DE" sz="3200" dirty="0" err="1">
                <a:solidFill>
                  <a:schemeClr val="tx1"/>
                </a:solidFill>
                <a:latin typeface="Arial" panose="020B0604020202020204" pitchFamily="34" charset="0"/>
                <a:cs typeface="Arial" panose="020B0604020202020204" pitchFamily="34" charset="0"/>
              </a:rPr>
              <a:t>algorithmen</a:t>
            </a:r>
            <a:r>
              <a:rPr lang="de-DE" sz="3200" dirty="0">
                <a:solidFill>
                  <a:schemeClr val="tx1"/>
                </a:solidFill>
                <a:latin typeface="Arial" panose="020B0604020202020204" pitchFamily="34" charset="0"/>
                <a:cs typeface="Arial" panose="020B0604020202020204" pitchFamily="34" charset="0"/>
              </a:rPr>
              <a:t>- und werkzeuggetriebenen Wissenschaft mit </a:t>
            </a:r>
            <a:br>
              <a:rPr lang="de-DE" sz="3200" dirty="0">
                <a:solidFill>
                  <a:schemeClr val="tx1"/>
                </a:solidFill>
                <a:latin typeface="Arial" panose="020B0604020202020204" pitchFamily="34" charset="0"/>
                <a:cs typeface="Arial" panose="020B0604020202020204" pitchFamily="34" charset="0"/>
              </a:rPr>
            </a:br>
            <a:r>
              <a:rPr lang="de-DE" sz="3200" dirty="0">
                <a:solidFill>
                  <a:schemeClr val="tx1"/>
                </a:solidFill>
                <a:latin typeface="Arial" panose="020B0604020202020204" pitchFamily="34" charset="0"/>
                <a:cs typeface="Arial" panose="020B0604020202020204" pitchFamily="34" charset="0"/>
              </a:rPr>
              <a:t>geisteswissen-</a:t>
            </a:r>
          </a:p>
          <a:p>
            <a:r>
              <a:rPr lang="de-DE" sz="3200" dirty="0" err="1">
                <a:solidFill>
                  <a:schemeClr val="tx1"/>
                </a:solidFill>
                <a:latin typeface="Arial" panose="020B0604020202020204" pitchFamily="34" charset="0"/>
                <a:cs typeface="Arial" panose="020B0604020202020204" pitchFamily="34" charset="0"/>
              </a:rPr>
              <a:t>schaftlichen</a:t>
            </a:r>
            <a:endParaRPr lang="de-DE" sz="3200" dirty="0">
              <a:solidFill>
                <a:schemeClr val="tx1"/>
              </a:solidFill>
              <a:latin typeface="Arial" panose="020B0604020202020204" pitchFamily="34" charset="0"/>
              <a:cs typeface="Arial" panose="020B0604020202020204" pitchFamily="34" charset="0"/>
            </a:endParaRPr>
          </a:p>
          <a:p>
            <a:r>
              <a:rPr lang="de-DE" sz="3200" dirty="0">
                <a:solidFill>
                  <a:schemeClr val="tx1"/>
                </a:solidFill>
                <a:latin typeface="Arial" panose="020B0604020202020204" pitchFamily="34" charset="0"/>
                <a:cs typeface="Arial" panose="020B0604020202020204" pitchFamily="34" charset="0"/>
              </a:rPr>
              <a:t>Ansprüchen.</a:t>
            </a:r>
          </a:p>
          <a:p>
            <a:endParaRPr lang="de-DE" sz="5400" b="1" dirty="0">
              <a:solidFill>
                <a:schemeClr val="tx1"/>
              </a:solidFill>
              <a:latin typeface="Arial" panose="020B0604020202020204" pitchFamily="34" charset="0"/>
              <a:cs typeface="Arial" panose="020B0604020202020204" pitchFamily="34" charset="0"/>
            </a:endParaRPr>
          </a:p>
          <a:p>
            <a:endParaRPr lang="de-DE" sz="5400" b="1" dirty="0">
              <a:solidFill>
                <a:schemeClr val="tx1"/>
              </a:solidFill>
              <a:latin typeface="Arial" panose="020B0604020202020204" pitchFamily="34" charset="0"/>
              <a:cs typeface="Arial" panose="020B0604020202020204" pitchFamily="34" charset="0"/>
            </a:endParaRPr>
          </a:p>
          <a:p>
            <a:endParaRPr lang="de-DE" sz="5400" b="1" dirty="0">
              <a:solidFill>
                <a:schemeClr val="tx1"/>
              </a:solidFill>
              <a:latin typeface="Arial" panose="020B0604020202020204" pitchFamily="34" charset="0"/>
              <a:cs typeface="Arial" panose="020B0604020202020204" pitchFamily="34" charset="0"/>
            </a:endParaRPr>
          </a:p>
          <a:p>
            <a:endParaRPr lang="de-DE" sz="5400" b="1" dirty="0">
              <a:solidFill>
                <a:schemeClr val="tx1"/>
              </a:solidFill>
              <a:latin typeface="Arial" panose="020B0604020202020204" pitchFamily="34" charset="0"/>
              <a:cs typeface="Arial" panose="020B0604020202020204" pitchFamily="34" charset="0"/>
            </a:endParaRPr>
          </a:p>
          <a:p>
            <a:endParaRPr lang="de-DE" sz="5400" b="1" dirty="0">
              <a:solidFill>
                <a:schemeClr val="tx1"/>
              </a:solidFill>
              <a:latin typeface="Arial" panose="020B0604020202020204" pitchFamily="34" charset="0"/>
              <a:cs typeface="Arial" panose="020B0604020202020204" pitchFamily="34" charset="0"/>
            </a:endParaRPr>
          </a:p>
        </p:txBody>
      </p:sp>
      <p:sp>
        <p:nvSpPr>
          <p:cNvPr id="19" name="Rechteck: abgerundete Ecken 18">
            <a:extLst>
              <a:ext uri="{FF2B5EF4-FFF2-40B4-BE49-F238E27FC236}">
                <a16:creationId xmlns:a16="http://schemas.microsoft.com/office/drawing/2014/main" id="{E0FD02EB-D352-476A-B7E4-1061C1E643D1}"/>
              </a:ext>
            </a:extLst>
          </p:cNvPr>
          <p:cNvSpPr/>
          <p:nvPr/>
        </p:nvSpPr>
        <p:spPr>
          <a:xfrm>
            <a:off x="20688299" y="14173574"/>
            <a:ext cx="8516808" cy="52175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5400" b="1" dirty="0">
              <a:solidFill>
                <a:schemeClr val="tx1"/>
              </a:solidFill>
              <a:latin typeface="Arial" panose="020B0604020202020204" pitchFamily="34" charset="0"/>
              <a:cs typeface="Arial" panose="020B0604020202020204" pitchFamily="34" charset="0"/>
            </a:endParaRPr>
          </a:p>
          <a:p>
            <a:pPr algn="ctr"/>
            <a:endParaRPr lang="de-DE" sz="3200" b="1" dirty="0">
              <a:solidFill>
                <a:schemeClr val="tx1"/>
              </a:solidFill>
              <a:latin typeface="Arial" panose="020B0604020202020204" pitchFamily="34" charset="0"/>
              <a:cs typeface="Arial" panose="020B0604020202020204" pitchFamily="34" charset="0"/>
            </a:endParaRPr>
          </a:p>
          <a:p>
            <a:pPr algn="r"/>
            <a:r>
              <a:rPr lang="de-DE" sz="5400" b="1" dirty="0">
                <a:solidFill>
                  <a:schemeClr val="tx1"/>
                </a:solidFill>
                <a:latin typeface="Arial" panose="020B0604020202020204" pitchFamily="34" charset="0"/>
                <a:cs typeface="Arial" panose="020B0604020202020204" pitchFamily="34" charset="0"/>
              </a:rPr>
              <a:t>TRANSKRIPTION</a:t>
            </a:r>
          </a:p>
          <a:p>
            <a:pPr algn="ctr"/>
            <a:endParaRPr lang="de-DE" sz="3200" b="1" dirty="0">
              <a:solidFill>
                <a:schemeClr val="tx1"/>
              </a:solidFill>
              <a:latin typeface="Arial" panose="020B0604020202020204" pitchFamily="34" charset="0"/>
              <a:cs typeface="Arial" panose="020B0604020202020204" pitchFamily="34" charset="0"/>
            </a:endParaRPr>
          </a:p>
          <a:p>
            <a:pPr algn="r"/>
            <a:r>
              <a:rPr lang="de-DE" sz="3200" dirty="0">
                <a:solidFill>
                  <a:schemeClr val="tx1"/>
                </a:solidFill>
                <a:latin typeface="Arial" panose="020B0604020202020204" pitchFamily="34" charset="0"/>
                <a:cs typeface="Arial" panose="020B0604020202020204" pitchFamily="34" charset="0"/>
              </a:rPr>
              <a:t>Es wurde eine eigenständige Transkription der Originaldokumente in ein digitales Format angefertigt. Da die Urkunden in lateinischer Sprache vorliegen, wird eine deutsche Übersetzung angeboten. Eine Einleitung erleichtert den Rezipierenden eine Quellenkritik und präsentiert den historischen Kontext.</a:t>
            </a:r>
          </a:p>
        </p:txBody>
      </p:sp>
      <p:sp>
        <p:nvSpPr>
          <p:cNvPr id="17" name="Rechteck: abgerundete Ecken 16">
            <a:extLst>
              <a:ext uri="{FF2B5EF4-FFF2-40B4-BE49-F238E27FC236}">
                <a16:creationId xmlns:a16="http://schemas.microsoft.com/office/drawing/2014/main" id="{1E94E113-AF56-4D77-A487-F9EACB3CAD8E}"/>
              </a:ext>
            </a:extLst>
          </p:cNvPr>
          <p:cNvSpPr/>
          <p:nvPr/>
        </p:nvSpPr>
        <p:spPr>
          <a:xfrm>
            <a:off x="10897255" y="9761695"/>
            <a:ext cx="9635221" cy="145291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5400" b="1" dirty="0">
                <a:solidFill>
                  <a:schemeClr val="accent1">
                    <a:lumMod val="50000"/>
                  </a:schemeClr>
                </a:solidFill>
                <a:latin typeface="Arial" panose="020B0604020202020204" pitchFamily="34" charset="0"/>
                <a:cs typeface="Arial" panose="020B0604020202020204" pitchFamily="34" charset="0"/>
              </a:rPr>
              <a:t>Vom Originaldokument …</a:t>
            </a:r>
          </a:p>
        </p:txBody>
      </p:sp>
      <p:sp>
        <p:nvSpPr>
          <p:cNvPr id="2" name="Textfeld 1">
            <a:extLst>
              <a:ext uri="{FF2B5EF4-FFF2-40B4-BE49-F238E27FC236}">
                <a16:creationId xmlns:a16="http://schemas.microsoft.com/office/drawing/2014/main" id="{B72AB348-D6AB-4A11-93A2-99795354DD6A}"/>
              </a:ext>
            </a:extLst>
          </p:cNvPr>
          <p:cNvSpPr txBox="1"/>
          <p:nvPr/>
        </p:nvSpPr>
        <p:spPr>
          <a:xfrm>
            <a:off x="2798292" y="41078938"/>
            <a:ext cx="5344660" cy="1754326"/>
          </a:xfrm>
          <a:prstGeom prst="rect">
            <a:avLst/>
          </a:prstGeom>
          <a:noFill/>
          <a:ln>
            <a:noFill/>
          </a:ln>
        </p:spPr>
        <p:txBody>
          <a:bodyPr wrap="square" rtlCol="0">
            <a:spAutoFit/>
          </a:bodyPr>
          <a:lstStyle/>
          <a:p>
            <a:r>
              <a:rPr lang="de-DE" b="1" dirty="0">
                <a:latin typeface="Arial" panose="020B0604020202020204" pitchFamily="34" charset="0"/>
                <a:cs typeface="Arial" panose="020B0604020202020204" pitchFamily="34" charset="0"/>
              </a:rPr>
              <a:t>Kontakt</a:t>
            </a:r>
            <a:r>
              <a:rPr lang="de-DE" dirty="0">
                <a:latin typeface="Arial" panose="020B0604020202020204" pitchFamily="34" charset="0"/>
                <a:cs typeface="Arial" panose="020B0604020202020204" pitchFamily="34" charset="0"/>
              </a:rPr>
              <a:t>: 	Universität Paderborn </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			Fakultät für Kulturwissenschaften</a:t>
            </a:r>
          </a:p>
          <a:p>
            <a:r>
              <a:rPr lang="de-DE" dirty="0">
                <a:latin typeface="Arial" panose="020B0604020202020204" pitchFamily="34" charset="0"/>
                <a:cs typeface="Arial" panose="020B0604020202020204" pitchFamily="34" charset="0"/>
              </a:rPr>
              <a:t>			Historisches Institut</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			Warburger Straße 100</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			D- 33098 Paderborn </a:t>
            </a:r>
          </a:p>
          <a:p>
            <a:endParaRPr lang="de-DE" dirty="0"/>
          </a:p>
        </p:txBody>
      </p:sp>
      <p:sp>
        <p:nvSpPr>
          <p:cNvPr id="3" name="Textfeld 2">
            <a:extLst>
              <a:ext uri="{FF2B5EF4-FFF2-40B4-BE49-F238E27FC236}">
                <a16:creationId xmlns:a16="http://schemas.microsoft.com/office/drawing/2014/main" id="{0A5012E9-51BE-4094-97D6-F021EA5D692F}"/>
              </a:ext>
            </a:extLst>
          </p:cNvPr>
          <p:cNvSpPr txBox="1"/>
          <p:nvPr/>
        </p:nvSpPr>
        <p:spPr>
          <a:xfrm>
            <a:off x="8421624" y="41021827"/>
            <a:ext cx="7605224" cy="1615827"/>
          </a:xfrm>
          <a:prstGeom prst="rect">
            <a:avLst/>
          </a:prstGeom>
          <a:noFill/>
          <a:ln>
            <a:noFill/>
          </a:ln>
        </p:spPr>
        <p:txBody>
          <a:bodyPr wrap="square" rtlCol="0">
            <a:spAutoFit/>
          </a:bodyPr>
          <a:lstStyle/>
          <a:p>
            <a:pPr>
              <a:lnSpc>
                <a:spcPct val="150000"/>
              </a:lnSpc>
            </a:pPr>
            <a:r>
              <a:rPr lang="de-DE" b="1" dirty="0">
                <a:latin typeface="Arial" panose="020B0604020202020204" pitchFamily="34" charset="0"/>
                <a:cs typeface="Arial" panose="020B0604020202020204" pitchFamily="34" charset="0"/>
              </a:rPr>
              <a:t>Projektteam</a:t>
            </a:r>
            <a:r>
              <a:rPr lang="de-DE" dirty="0">
                <a:latin typeface="Arial" panose="020B0604020202020204" pitchFamily="34" charset="0"/>
                <a:cs typeface="Arial" panose="020B0604020202020204" pitchFamily="34" charset="0"/>
              </a:rPr>
              <a:t>:		Lehrende			Studierende</a:t>
            </a:r>
          </a:p>
          <a:p>
            <a:r>
              <a:rPr lang="de-DE" dirty="0">
                <a:latin typeface="Arial" panose="020B0604020202020204" pitchFamily="34" charset="0"/>
                <a:cs typeface="Arial" panose="020B0604020202020204" pitchFamily="34" charset="0"/>
              </a:rPr>
              <a:t>					Dr. Martin Dröge		Karl Foester</a:t>
            </a:r>
          </a:p>
          <a:p>
            <a:r>
              <a:rPr lang="de-DE" dirty="0">
                <a:latin typeface="Arial" panose="020B0604020202020204" pitchFamily="34" charset="0"/>
                <a:cs typeface="Arial" panose="020B0604020202020204" pitchFamily="34" charset="0"/>
              </a:rPr>
              <a:t>					Peter Stadler			Dennis Friedl</a:t>
            </a:r>
          </a:p>
          <a:p>
            <a:r>
              <a:rPr lang="de-DE" dirty="0">
                <a:latin typeface="Arial" panose="020B0604020202020204" pitchFamily="34" charset="0"/>
                <a:cs typeface="Arial" panose="020B0604020202020204" pitchFamily="34" charset="0"/>
              </a:rPr>
              <a:t>					Dr. Ramon Voges		Isabelle Mersch</a:t>
            </a:r>
          </a:p>
          <a:p>
            <a:r>
              <a:rPr lang="de-DE" dirty="0">
                <a:latin typeface="Arial" panose="020B0604020202020204" pitchFamily="34" charset="0"/>
                <a:cs typeface="Arial" panose="020B0604020202020204" pitchFamily="34" charset="0"/>
              </a:rPr>
              <a:t>										Isabel Schwengelbeck</a:t>
            </a:r>
          </a:p>
        </p:txBody>
      </p:sp>
      <p:pic>
        <p:nvPicPr>
          <p:cNvPr id="12" name="Grafik 11">
            <a:extLst>
              <a:ext uri="{FF2B5EF4-FFF2-40B4-BE49-F238E27FC236}">
                <a16:creationId xmlns:a16="http://schemas.microsoft.com/office/drawing/2014/main" id="{A5375D23-10E7-40D8-AB5D-B96CFEDB0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5224" y="11795384"/>
            <a:ext cx="6185611" cy="6265117"/>
          </a:xfrm>
          <a:prstGeom prst="rect">
            <a:avLst/>
          </a:prstGeom>
          <a:effectLst/>
        </p:spPr>
      </p:pic>
      <p:sp>
        <p:nvSpPr>
          <p:cNvPr id="43" name="Pfeil nach rechts 3"/>
          <p:cNvSpPr/>
          <p:nvPr/>
        </p:nvSpPr>
        <p:spPr>
          <a:xfrm rot="5400000">
            <a:off x="12838864" y="17815065"/>
            <a:ext cx="4676599" cy="3581401"/>
          </a:xfrm>
          <a:custGeom>
            <a:avLst/>
            <a:gdLst>
              <a:gd name="connsiteX0" fmla="*/ 0 w 2880320"/>
              <a:gd name="connsiteY0" fmla="*/ 487315 h 1368152"/>
              <a:gd name="connsiteX1" fmla="*/ 2196244 w 2880320"/>
              <a:gd name="connsiteY1" fmla="*/ 487315 h 1368152"/>
              <a:gd name="connsiteX2" fmla="*/ 2196244 w 2880320"/>
              <a:gd name="connsiteY2" fmla="*/ 0 h 1368152"/>
              <a:gd name="connsiteX3" fmla="*/ 2880320 w 2880320"/>
              <a:gd name="connsiteY3" fmla="*/ 684076 h 1368152"/>
              <a:gd name="connsiteX4" fmla="*/ 2196244 w 2880320"/>
              <a:gd name="connsiteY4" fmla="*/ 1368152 h 1368152"/>
              <a:gd name="connsiteX5" fmla="*/ 2196244 w 2880320"/>
              <a:gd name="connsiteY5" fmla="*/ 880837 h 1368152"/>
              <a:gd name="connsiteX6" fmla="*/ 0 w 2880320"/>
              <a:gd name="connsiteY6" fmla="*/ 880837 h 1368152"/>
              <a:gd name="connsiteX7" fmla="*/ 0 w 2880320"/>
              <a:gd name="connsiteY7" fmla="*/ 487315 h 1368152"/>
              <a:gd name="connsiteX0" fmla="*/ 0 w 2880320"/>
              <a:gd name="connsiteY0" fmla="*/ 487315 h 1368152"/>
              <a:gd name="connsiteX1" fmla="*/ 2196244 w 2880320"/>
              <a:gd name="connsiteY1" fmla="*/ 487315 h 1368152"/>
              <a:gd name="connsiteX2" fmla="*/ 2196244 w 2880320"/>
              <a:gd name="connsiteY2" fmla="*/ 0 h 1368152"/>
              <a:gd name="connsiteX3" fmla="*/ 2880320 w 2880320"/>
              <a:gd name="connsiteY3" fmla="*/ 684076 h 1368152"/>
              <a:gd name="connsiteX4" fmla="*/ 2196244 w 2880320"/>
              <a:gd name="connsiteY4" fmla="*/ 1368152 h 1368152"/>
              <a:gd name="connsiteX5" fmla="*/ 2196244 w 2880320"/>
              <a:gd name="connsiteY5" fmla="*/ 880837 h 1368152"/>
              <a:gd name="connsiteX6" fmla="*/ 0 w 2880320"/>
              <a:gd name="connsiteY6" fmla="*/ 744104 h 1368152"/>
              <a:gd name="connsiteX7" fmla="*/ 0 w 2880320"/>
              <a:gd name="connsiteY7" fmla="*/ 487315 h 1368152"/>
              <a:gd name="connsiteX0" fmla="*/ 0 w 2880320"/>
              <a:gd name="connsiteY0" fmla="*/ 564227 h 1368152"/>
              <a:gd name="connsiteX1" fmla="*/ 2196244 w 2880320"/>
              <a:gd name="connsiteY1" fmla="*/ 487315 h 1368152"/>
              <a:gd name="connsiteX2" fmla="*/ 2196244 w 2880320"/>
              <a:gd name="connsiteY2" fmla="*/ 0 h 1368152"/>
              <a:gd name="connsiteX3" fmla="*/ 2880320 w 2880320"/>
              <a:gd name="connsiteY3" fmla="*/ 684076 h 1368152"/>
              <a:gd name="connsiteX4" fmla="*/ 2196244 w 2880320"/>
              <a:gd name="connsiteY4" fmla="*/ 1368152 h 1368152"/>
              <a:gd name="connsiteX5" fmla="*/ 2196244 w 2880320"/>
              <a:gd name="connsiteY5" fmla="*/ 880837 h 1368152"/>
              <a:gd name="connsiteX6" fmla="*/ 0 w 2880320"/>
              <a:gd name="connsiteY6" fmla="*/ 744104 h 1368152"/>
              <a:gd name="connsiteX7" fmla="*/ 0 w 2880320"/>
              <a:gd name="connsiteY7" fmla="*/ 564227 h 1368152"/>
              <a:gd name="connsiteX0" fmla="*/ 0 w 2880320"/>
              <a:gd name="connsiteY0" fmla="*/ 564227 h 1368152"/>
              <a:gd name="connsiteX1" fmla="*/ 2196244 w 2880320"/>
              <a:gd name="connsiteY1" fmla="*/ 487315 h 1368152"/>
              <a:gd name="connsiteX2" fmla="*/ 2196244 w 2880320"/>
              <a:gd name="connsiteY2" fmla="*/ 0 h 1368152"/>
              <a:gd name="connsiteX3" fmla="*/ 2880320 w 2880320"/>
              <a:gd name="connsiteY3" fmla="*/ 684076 h 1368152"/>
              <a:gd name="connsiteX4" fmla="*/ 2196244 w 2880320"/>
              <a:gd name="connsiteY4" fmla="*/ 1368152 h 1368152"/>
              <a:gd name="connsiteX5" fmla="*/ 2196244 w 2880320"/>
              <a:gd name="connsiteY5" fmla="*/ 880837 h 1368152"/>
              <a:gd name="connsiteX6" fmla="*/ 14440 w 2880320"/>
              <a:gd name="connsiteY6" fmla="*/ 797844 h 1368152"/>
              <a:gd name="connsiteX7" fmla="*/ 0 w 2880320"/>
              <a:gd name="connsiteY7" fmla="*/ 564227 h 13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0320" h="1368152">
                <a:moveTo>
                  <a:pt x="0" y="564227"/>
                </a:moveTo>
                <a:lnTo>
                  <a:pt x="2196244" y="487315"/>
                </a:lnTo>
                <a:lnTo>
                  <a:pt x="2196244" y="0"/>
                </a:lnTo>
                <a:lnTo>
                  <a:pt x="2880320" y="684076"/>
                </a:lnTo>
                <a:lnTo>
                  <a:pt x="2196244" y="1368152"/>
                </a:lnTo>
                <a:lnTo>
                  <a:pt x="2196244" y="880837"/>
                </a:lnTo>
                <a:lnTo>
                  <a:pt x="14440" y="797844"/>
                </a:lnTo>
                <a:lnTo>
                  <a:pt x="0" y="564227"/>
                </a:lnTo>
                <a:close/>
              </a:path>
            </a:pathLst>
          </a:custGeom>
          <a:gradFill flip="none" rotWithShape="1">
            <a:gsLst>
              <a:gs pos="0">
                <a:srgbClr val="5E9EFF"/>
              </a:gs>
              <a:gs pos="39999">
                <a:srgbClr val="85C2FF"/>
              </a:gs>
              <a:gs pos="70000">
                <a:srgbClr val="C4D6EB"/>
              </a:gs>
              <a:gs pos="100000">
                <a:schemeClr val="bg1">
                  <a:lumMod val="95000"/>
                </a:schemeClr>
              </a:gs>
            </a:gsLst>
            <a:lin ang="12000000" scaled="0"/>
            <a:tileRect/>
          </a:gradFill>
          <a:ln w="254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abgerundete Ecken 28">
            <a:extLst>
              <a:ext uri="{FF2B5EF4-FFF2-40B4-BE49-F238E27FC236}">
                <a16:creationId xmlns:a16="http://schemas.microsoft.com/office/drawing/2014/main" id="{4083659C-2DC8-4E48-AB2C-0F570A6B5BD1}"/>
              </a:ext>
            </a:extLst>
          </p:cNvPr>
          <p:cNvSpPr/>
          <p:nvPr/>
        </p:nvSpPr>
        <p:spPr>
          <a:xfrm>
            <a:off x="9831170" y="31846697"/>
            <a:ext cx="11112673" cy="212278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5400" b="1" dirty="0">
                <a:solidFill>
                  <a:schemeClr val="accent1">
                    <a:lumMod val="50000"/>
                  </a:schemeClr>
                </a:solidFill>
                <a:latin typeface="Arial" panose="020B0604020202020204" pitchFamily="34" charset="0"/>
                <a:cs typeface="Arial" panose="020B0604020202020204" pitchFamily="34" charset="0"/>
              </a:rPr>
              <a:t>… zur digitalen Quellenedition.</a:t>
            </a:r>
          </a:p>
        </p:txBody>
      </p:sp>
      <p:sp>
        <p:nvSpPr>
          <p:cNvPr id="5" name="Textfeld 4">
            <a:extLst>
              <a:ext uri="{FF2B5EF4-FFF2-40B4-BE49-F238E27FC236}">
                <a16:creationId xmlns:a16="http://schemas.microsoft.com/office/drawing/2014/main" id="{EE7D8F4F-F090-4BCB-BE56-4F9DB5CD7A40}"/>
              </a:ext>
            </a:extLst>
          </p:cNvPr>
          <p:cNvSpPr txBox="1"/>
          <p:nvPr/>
        </p:nvSpPr>
        <p:spPr>
          <a:xfrm>
            <a:off x="22906299" y="41448942"/>
            <a:ext cx="6667017" cy="923330"/>
          </a:xfrm>
          <a:prstGeom prst="rect">
            <a:avLst/>
          </a:prstGeom>
          <a:noFill/>
        </p:spPr>
        <p:txBody>
          <a:bodyPr wrap="square" rtlCol="0">
            <a:spAutoFit/>
          </a:bodyPr>
          <a:lstStyle/>
          <a:p>
            <a:r>
              <a:rPr lang="de-DE" sz="5400" b="1" dirty="0"/>
              <a:t>www.go-upb/xxxxx</a:t>
            </a:r>
          </a:p>
        </p:txBody>
      </p:sp>
      <p:pic>
        <p:nvPicPr>
          <p:cNvPr id="7" name="Grafik 6">
            <a:extLst>
              <a:ext uri="{FF2B5EF4-FFF2-40B4-BE49-F238E27FC236}">
                <a16:creationId xmlns:a16="http://schemas.microsoft.com/office/drawing/2014/main" id="{6DD5918F-A6EB-4281-B574-0D551F7B9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561" y="22873448"/>
            <a:ext cx="12034621" cy="8014226"/>
          </a:xfrm>
          <a:prstGeom prst="rect">
            <a:avLst/>
          </a:prstGeom>
          <a:solidFill>
            <a:srgbClr val="000000">
              <a:shade val="95000"/>
            </a:srgbClr>
          </a:solidFill>
          <a:ln w="444500" cap="sq">
            <a:solidFill>
              <a:srgbClr val="000000"/>
            </a:solidFill>
            <a:round/>
          </a:ln>
          <a:effectLst>
            <a:outerShdw blurRad="50800" dist="190500" dir="2700000" algn="tl" rotWithShape="0">
              <a:schemeClr val="bg1">
                <a:lumMod val="50000"/>
              </a:schemeClr>
            </a:outerShdw>
            <a:softEdge rad="0"/>
          </a:effectLst>
        </p:spPr>
      </p:pic>
    </p:spTree>
    <p:extLst>
      <p:ext uri="{BB962C8B-B14F-4D97-AF65-F5344CB8AC3E}">
        <p14:creationId xmlns:p14="http://schemas.microsoft.com/office/powerpoint/2010/main" val="670760840"/>
      </p:ext>
    </p:extLst>
  </p:cSld>
  <p:clrMapOvr>
    <a:masterClrMapping/>
  </p:clrMapOvr>
</p:sld>
</file>

<file path=ppt/theme/theme1.xml><?xml version="1.0" encoding="utf-8"?>
<a:theme xmlns:a="http://schemas.openxmlformats.org/drawingml/2006/main" name="Office">
  <a:themeElements>
    <a:clrScheme name="Office">
      <a:dk1>
        <a:sysClr val="windowText" lastClr="A4A4A4"/>
      </a:dk1>
      <a:lt1>
        <a:sysClr val="window" lastClr="373737"/>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323</Words>
  <Application>Microsoft Office PowerPoint</Application>
  <PresentationFormat>Benutzerdefiniert</PresentationFormat>
  <Paragraphs>44</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schwe</dc:creator>
  <cp:lastModifiedBy>Martin Dröge</cp:lastModifiedBy>
  <cp:revision>93</cp:revision>
  <cp:lastPrinted>2018-01-23T14:24:30Z</cp:lastPrinted>
  <dcterms:created xsi:type="dcterms:W3CDTF">2017-12-28T13:54:49Z</dcterms:created>
  <dcterms:modified xsi:type="dcterms:W3CDTF">2018-02-01T09:19:35Z</dcterms:modified>
</cp:coreProperties>
</file>