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92" r:id="rId23"/>
    <p:sldId id="280" r:id="rId24"/>
    <p:sldId id="281" r:id="rId25"/>
    <p:sldId id="283" r:id="rId26"/>
    <p:sldId id="284" r:id="rId27"/>
    <p:sldId id="285" r:id="rId28"/>
    <p:sldId id="286" r:id="rId29"/>
    <p:sldId id="287" r:id="rId30"/>
    <p:sldId id="293" r:id="rId31"/>
    <p:sldId id="289" r:id="rId32"/>
    <p:sldId id="290" r:id="rId33"/>
    <p:sldId id="291" r:id="rId3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D83087CB-249F-4D0F-BDF2-BCCAB1DC0B47}">
          <p14:sldIdLst>
            <p14:sldId id="256"/>
            <p14:sldId id="257"/>
            <p14:sldId id="258"/>
            <p14:sldId id="259"/>
            <p14:sldId id="260"/>
            <p14:sldId id="261"/>
            <p14:sldId id="262"/>
            <p14:sldId id="266"/>
            <p14:sldId id="267"/>
            <p14:sldId id="268"/>
            <p14:sldId id="269"/>
            <p14:sldId id="270"/>
            <p14:sldId id="271"/>
            <p14:sldId id="272"/>
            <p14:sldId id="273"/>
            <p14:sldId id="274"/>
            <p14:sldId id="275"/>
            <p14:sldId id="276"/>
            <p14:sldId id="277"/>
            <p14:sldId id="278"/>
            <p14:sldId id="279"/>
            <p14:sldId id="292"/>
            <p14:sldId id="280"/>
            <p14:sldId id="281"/>
            <p14:sldId id="283"/>
            <p14:sldId id="284"/>
            <p14:sldId id="285"/>
            <p14:sldId id="286"/>
            <p14:sldId id="287"/>
            <p14:sldId id="293"/>
            <p14:sldId id="289"/>
            <p14:sldId id="290"/>
            <p14:sldId id="291"/>
          </p14:sldIdLst>
        </p14:section>
        <p14:section name="Başlıksız Bölüm" id="{AC5190C1-A528-4769-8DD4-2FCF678FBB0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59" autoAdjust="0"/>
    <p:restoredTop sz="94660"/>
  </p:normalViewPr>
  <p:slideViewPr>
    <p:cSldViewPr snapToGrid="0">
      <p:cViewPr varScale="1">
        <p:scale>
          <a:sx n="63" d="100"/>
          <a:sy n="63" d="100"/>
        </p:scale>
        <p:origin x="80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tr-TR" smtClean="0"/>
              <a:t>Asıl başlık stili için tıklatın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B8DAA15-E60E-4A0D-8843-9436EB6A9D44}" type="datetimeFigureOut">
              <a:rPr lang="tr-TR" smtClean="0"/>
              <a:t>17.03.2024</a:t>
            </a:fld>
            <a:endParaRPr lang="tr-TR"/>
          </a:p>
        </p:txBody>
      </p:sp>
      <p:sp>
        <p:nvSpPr>
          <p:cNvPr id="5" name="Footer Placeholder 4"/>
          <p:cNvSpPr>
            <a:spLocks noGrp="1"/>
          </p:cNvSpPr>
          <p:nvPr>
            <p:ph type="ftr" sz="quarter" idx="11"/>
          </p:nvPr>
        </p:nvSpPr>
        <p:spPr>
          <a:xfrm>
            <a:off x="1876424" y="5410201"/>
            <a:ext cx="5124886" cy="365125"/>
          </a:xfrm>
        </p:spPr>
        <p:txBody>
          <a:bodyPr/>
          <a:lstStyle/>
          <a:p>
            <a:endParaRPr lang="tr-TR"/>
          </a:p>
        </p:txBody>
      </p:sp>
      <p:sp>
        <p:nvSpPr>
          <p:cNvPr id="6" name="Slide Number Placeholder 5"/>
          <p:cNvSpPr>
            <a:spLocks noGrp="1"/>
          </p:cNvSpPr>
          <p:nvPr>
            <p:ph type="sldNum" sz="quarter" idx="12"/>
          </p:nvPr>
        </p:nvSpPr>
        <p:spPr>
          <a:xfrm>
            <a:off x="9896911" y="5410199"/>
            <a:ext cx="771089" cy="365125"/>
          </a:xfrm>
        </p:spPr>
        <p:txBody>
          <a:bodyPr/>
          <a:lstStyle/>
          <a:p>
            <a:fld id="{DE255675-5FEA-478C-8CBB-5E63D3620D07}" type="slidenum">
              <a:rPr lang="tr-TR" smtClean="0"/>
              <a:t>‹#›</a:t>
            </a:fld>
            <a:endParaRPr lang="tr-TR"/>
          </a:p>
        </p:txBody>
      </p:sp>
    </p:spTree>
    <p:extLst>
      <p:ext uri="{BB962C8B-B14F-4D97-AF65-F5344CB8AC3E}">
        <p14:creationId xmlns:p14="http://schemas.microsoft.com/office/powerpoint/2010/main" val="3329488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tr-TR" smtClean="0"/>
              <a:t>Resim eklemek için simgeyi tıklatın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4B8DAA15-E60E-4A0D-8843-9436EB6A9D44}" type="datetimeFigureOut">
              <a:rPr lang="tr-TR" smtClean="0"/>
              <a:t>17.03.2024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E255675-5FEA-478C-8CBB-5E63D3620D07}" type="slidenum">
              <a:rPr lang="tr-TR" smtClean="0"/>
              <a:t>‹#›</a:t>
            </a:fld>
            <a:endParaRPr lang="tr-TR"/>
          </a:p>
        </p:txBody>
      </p:sp>
    </p:spTree>
    <p:extLst>
      <p:ext uri="{BB962C8B-B14F-4D97-AF65-F5344CB8AC3E}">
        <p14:creationId xmlns:p14="http://schemas.microsoft.com/office/powerpoint/2010/main" val="1034479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4B8DAA15-E60E-4A0D-8843-9436EB6A9D44}" type="datetimeFigureOut">
              <a:rPr lang="tr-TR" smtClean="0"/>
              <a:t>17.03.2024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E255675-5FEA-478C-8CBB-5E63D3620D07}" type="slidenum">
              <a:rPr lang="tr-TR" smtClean="0"/>
              <a:t>‹#›</a:t>
            </a:fld>
            <a:endParaRPr lang="tr-TR"/>
          </a:p>
        </p:txBody>
      </p:sp>
    </p:spTree>
    <p:extLst>
      <p:ext uri="{BB962C8B-B14F-4D97-AF65-F5344CB8AC3E}">
        <p14:creationId xmlns:p14="http://schemas.microsoft.com/office/powerpoint/2010/main" val="1280140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tr-TR" smtClean="0"/>
              <a:t>Asıl başlık stili için tıklatın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4B8DAA15-E60E-4A0D-8843-9436EB6A9D44}" type="datetimeFigureOut">
              <a:rPr lang="tr-TR" smtClean="0"/>
              <a:t>17.03.2024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E255675-5FEA-478C-8CBB-5E63D3620D07}" type="slidenum">
              <a:rPr lang="tr-TR" smtClean="0"/>
              <a:t>‹#›</a:t>
            </a:fld>
            <a:endParaRPr lang="tr-T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96649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4B8DAA15-E60E-4A0D-8843-9436EB6A9D44}" type="datetimeFigureOut">
              <a:rPr lang="tr-TR" smtClean="0"/>
              <a:t>17.03.2024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E255675-5FEA-478C-8CBB-5E63D3620D07}" type="slidenum">
              <a:rPr lang="tr-TR" smtClean="0"/>
              <a:t>‹#›</a:t>
            </a:fld>
            <a:endParaRPr lang="tr-TR"/>
          </a:p>
        </p:txBody>
      </p:sp>
    </p:spTree>
    <p:extLst>
      <p:ext uri="{BB962C8B-B14F-4D97-AF65-F5344CB8AC3E}">
        <p14:creationId xmlns:p14="http://schemas.microsoft.com/office/powerpoint/2010/main" val="2494663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tr-TR" smtClean="0"/>
              <a:t>Asıl başlık stili için tıklatın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fld id="{4B8DAA15-E60E-4A0D-8843-9436EB6A9D44}" type="datetimeFigureOut">
              <a:rPr lang="tr-TR" smtClean="0"/>
              <a:t>17.03.2024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E255675-5FEA-478C-8CBB-5E63D3620D07}" type="slidenum">
              <a:rPr lang="tr-TR" smtClean="0"/>
              <a:t>‹#›</a:t>
            </a:fld>
            <a:endParaRPr lang="tr-TR"/>
          </a:p>
        </p:txBody>
      </p:sp>
    </p:spTree>
    <p:extLst>
      <p:ext uri="{BB962C8B-B14F-4D97-AF65-F5344CB8AC3E}">
        <p14:creationId xmlns:p14="http://schemas.microsoft.com/office/powerpoint/2010/main" val="13577659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tr-TR" smtClean="0"/>
              <a:t>Asıl başlık stili için tıklatın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smtClean="0"/>
              <a:t>Resim eklemek için simgeyi tıklatın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smtClean="0"/>
              <a:t>Resim eklemek için simgeyi tıklatın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smtClean="0"/>
              <a:t>Resim eklemek için simgeyi tıklatın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fld id="{4B8DAA15-E60E-4A0D-8843-9436EB6A9D44}" type="datetimeFigureOut">
              <a:rPr lang="tr-TR" smtClean="0"/>
              <a:t>17.03.2024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E255675-5FEA-478C-8CBB-5E63D3620D07}" type="slidenum">
              <a:rPr lang="tr-TR" smtClean="0"/>
              <a:t>‹#›</a:t>
            </a:fld>
            <a:endParaRPr lang="tr-TR"/>
          </a:p>
        </p:txBody>
      </p:sp>
    </p:spTree>
    <p:extLst>
      <p:ext uri="{BB962C8B-B14F-4D97-AF65-F5344CB8AC3E}">
        <p14:creationId xmlns:p14="http://schemas.microsoft.com/office/powerpoint/2010/main" val="2531425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4B8DAA15-E60E-4A0D-8843-9436EB6A9D44}" type="datetimeFigureOut">
              <a:rPr lang="tr-TR" smtClean="0"/>
              <a:t>17.03.2024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255675-5FEA-478C-8CBB-5E63D3620D07}" type="slidenum">
              <a:rPr lang="tr-TR" smtClean="0"/>
              <a:t>‹#›</a:t>
            </a:fld>
            <a:endParaRPr lang="tr-TR"/>
          </a:p>
        </p:txBody>
      </p:sp>
    </p:spTree>
    <p:extLst>
      <p:ext uri="{BB962C8B-B14F-4D97-AF65-F5344CB8AC3E}">
        <p14:creationId xmlns:p14="http://schemas.microsoft.com/office/powerpoint/2010/main" val="1084624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4B8DAA15-E60E-4A0D-8843-9436EB6A9D44}" type="datetimeFigureOut">
              <a:rPr lang="tr-TR" smtClean="0"/>
              <a:t>17.03.2024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255675-5FEA-478C-8CBB-5E63D3620D07}" type="slidenum">
              <a:rPr lang="tr-TR" smtClean="0"/>
              <a:t>‹#›</a:t>
            </a:fld>
            <a:endParaRPr lang="tr-TR"/>
          </a:p>
        </p:txBody>
      </p:sp>
    </p:spTree>
    <p:extLst>
      <p:ext uri="{BB962C8B-B14F-4D97-AF65-F5344CB8AC3E}">
        <p14:creationId xmlns:p14="http://schemas.microsoft.com/office/powerpoint/2010/main" val="2038005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4B8DAA15-E60E-4A0D-8843-9436EB6A9D44}" type="datetimeFigureOut">
              <a:rPr lang="tr-TR" smtClean="0"/>
              <a:t>17.03.2024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255675-5FEA-478C-8CBB-5E63D3620D07}" type="slidenum">
              <a:rPr lang="tr-TR" smtClean="0"/>
              <a:t>‹#›</a:t>
            </a:fld>
            <a:endParaRPr lang="tr-TR"/>
          </a:p>
        </p:txBody>
      </p:sp>
    </p:spTree>
    <p:extLst>
      <p:ext uri="{BB962C8B-B14F-4D97-AF65-F5344CB8AC3E}">
        <p14:creationId xmlns:p14="http://schemas.microsoft.com/office/powerpoint/2010/main" val="4231829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tr-TR" smtClean="0"/>
              <a:t>Asıl başlık stili için tıklatın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4B8DAA15-E60E-4A0D-8843-9436EB6A9D44}" type="datetimeFigureOut">
              <a:rPr lang="tr-TR" smtClean="0"/>
              <a:t>17.03.2024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255675-5FEA-478C-8CBB-5E63D3620D07}" type="slidenum">
              <a:rPr lang="tr-TR" smtClean="0"/>
              <a:t>‹#›</a:t>
            </a:fld>
            <a:endParaRPr lang="tr-TR"/>
          </a:p>
        </p:txBody>
      </p:sp>
    </p:spTree>
    <p:extLst>
      <p:ext uri="{BB962C8B-B14F-4D97-AF65-F5344CB8AC3E}">
        <p14:creationId xmlns:p14="http://schemas.microsoft.com/office/powerpoint/2010/main" val="146551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4B8DAA15-E60E-4A0D-8843-9436EB6A9D44}" type="datetimeFigureOut">
              <a:rPr lang="tr-TR" smtClean="0"/>
              <a:t>17.03.2024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E255675-5FEA-478C-8CBB-5E63D3620D07}" type="slidenum">
              <a:rPr lang="tr-TR" smtClean="0"/>
              <a:t>‹#›</a:t>
            </a:fld>
            <a:endParaRPr lang="tr-TR"/>
          </a:p>
        </p:txBody>
      </p:sp>
    </p:spTree>
    <p:extLst>
      <p:ext uri="{BB962C8B-B14F-4D97-AF65-F5344CB8AC3E}">
        <p14:creationId xmlns:p14="http://schemas.microsoft.com/office/powerpoint/2010/main" val="2882164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141410" y="3073397"/>
            <a:ext cx="4878391" cy="2717801"/>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172200" y="3073397"/>
            <a:ext cx="4875210" cy="2717801"/>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4B8DAA15-E60E-4A0D-8843-9436EB6A9D44}" type="datetimeFigureOut">
              <a:rPr lang="tr-TR" smtClean="0"/>
              <a:t>17.03.2024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E255675-5FEA-478C-8CBB-5E63D3620D07}" type="slidenum">
              <a:rPr lang="tr-TR" smtClean="0"/>
              <a:t>‹#›</a:t>
            </a:fld>
            <a:endParaRPr lang="tr-TR"/>
          </a:p>
        </p:txBody>
      </p:sp>
    </p:spTree>
    <p:extLst>
      <p:ext uri="{BB962C8B-B14F-4D97-AF65-F5344CB8AC3E}">
        <p14:creationId xmlns:p14="http://schemas.microsoft.com/office/powerpoint/2010/main" val="2557785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4B8DAA15-E60E-4A0D-8843-9436EB6A9D44}" type="datetimeFigureOut">
              <a:rPr lang="tr-TR" smtClean="0"/>
              <a:t>17.03.2024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E255675-5FEA-478C-8CBB-5E63D3620D07}" type="slidenum">
              <a:rPr lang="tr-TR" smtClean="0"/>
              <a:t>‹#›</a:t>
            </a:fld>
            <a:endParaRPr lang="tr-TR"/>
          </a:p>
        </p:txBody>
      </p:sp>
    </p:spTree>
    <p:extLst>
      <p:ext uri="{BB962C8B-B14F-4D97-AF65-F5344CB8AC3E}">
        <p14:creationId xmlns:p14="http://schemas.microsoft.com/office/powerpoint/2010/main" val="2209591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8DAA15-E60E-4A0D-8843-9436EB6A9D44}" type="datetimeFigureOut">
              <a:rPr lang="tr-TR" smtClean="0"/>
              <a:t>17.03.2024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DE255675-5FEA-478C-8CBB-5E63D3620D07}" type="slidenum">
              <a:rPr lang="tr-TR" smtClean="0"/>
              <a:t>‹#›</a:t>
            </a:fld>
            <a:endParaRPr lang="tr-TR"/>
          </a:p>
        </p:txBody>
      </p:sp>
    </p:spTree>
    <p:extLst>
      <p:ext uri="{BB962C8B-B14F-4D97-AF65-F5344CB8AC3E}">
        <p14:creationId xmlns:p14="http://schemas.microsoft.com/office/powerpoint/2010/main" val="459681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tr-TR" smtClean="0"/>
              <a:t>Asıl başlık stili için tıklatın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4B8DAA15-E60E-4A0D-8843-9436EB6A9D44}" type="datetimeFigureOut">
              <a:rPr lang="tr-TR" smtClean="0"/>
              <a:t>17.03.2024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E255675-5FEA-478C-8CBB-5E63D3620D07}" type="slidenum">
              <a:rPr lang="tr-TR" smtClean="0"/>
              <a:t>‹#›</a:t>
            </a:fld>
            <a:endParaRPr lang="tr-TR"/>
          </a:p>
        </p:txBody>
      </p:sp>
    </p:spTree>
    <p:extLst>
      <p:ext uri="{BB962C8B-B14F-4D97-AF65-F5344CB8AC3E}">
        <p14:creationId xmlns:p14="http://schemas.microsoft.com/office/powerpoint/2010/main" val="2276620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4B8DAA15-E60E-4A0D-8843-9436EB6A9D44}" type="datetimeFigureOut">
              <a:rPr lang="tr-TR" smtClean="0"/>
              <a:t>17.03.2024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E255675-5FEA-478C-8CBB-5E63D3620D07}" type="slidenum">
              <a:rPr lang="tr-TR" smtClean="0"/>
              <a:t>‹#›</a:t>
            </a:fld>
            <a:endParaRPr lang="tr-TR"/>
          </a:p>
        </p:txBody>
      </p:sp>
    </p:spTree>
    <p:extLst>
      <p:ext uri="{BB962C8B-B14F-4D97-AF65-F5344CB8AC3E}">
        <p14:creationId xmlns:p14="http://schemas.microsoft.com/office/powerpoint/2010/main" val="2914003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B8DAA15-E60E-4A0D-8843-9436EB6A9D44}" type="datetimeFigureOut">
              <a:rPr lang="tr-TR" smtClean="0"/>
              <a:t>17.03.2024</a:t>
            </a:fld>
            <a:endParaRPr lang="tr-T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E255675-5FEA-478C-8CBB-5E63D3620D07}" type="slidenum">
              <a:rPr lang="tr-TR" smtClean="0"/>
              <a:t>‹#›</a:t>
            </a:fld>
            <a:endParaRPr lang="tr-TR"/>
          </a:p>
        </p:txBody>
      </p:sp>
    </p:spTree>
    <p:extLst>
      <p:ext uri="{BB962C8B-B14F-4D97-AF65-F5344CB8AC3E}">
        <p14:creationId xmlns:p14="http://schemas.microsoft.com/office/powerpoint/2010/main" val="624020857"/>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256" y="195943"/>
            <a:ext cx="12192000" cy="6858000"/>
          </a:xfrm>
          <a:prstGeom prst="roundRect">
            <a:avLst>
              <a:gd name="adj" fmla="val 16667"/>
            </a:avLst>
          </a:prstGeom>
          <a:ln>
            <a:noFill/>
          </a:ln>
          <a:effectLst>
            <a:innerShdw dir="12900000">
              <a:schemeClr val="tx1">
                <a:alpha val="44000"/>
              </a:schemeClr>
            </a:innerShdw>
          </a:effectLst>
          <a:scene3d>
            <a:camera prst="perspectiveLeft"/>
            <a:lightRig rig="threePt" dir="t"/>
          </a:scene3d>
        </p:spPr>
      </p:pic>
    </p:spTree>
    <p:extLst>
      <p:ext uri="{BB962C8B-B14F-4D97-AF65-F5344CB8AC3E}">
        <p14:creationId xmlns:p14="http://schemas.microsoft.com/office/powerpoint/2010/main" val="2198615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Veri Tabanı Tasarımı</a:t>
            </a:r>
            <a:endParaRPr lang="tr-TR" dirty="0"/>
          </a:p>
        </p:txBody>
      </p:sp>
      <p:sp>
        <p:nvSpPr>
          <p:cNvPr id="3" name="İçerik Yer Tutucusu 2"/>
          <p:cNvSpPr>
            <a:spLocks noGrp="1"/>
          </p:cNvSpPr>
          <p:nvPr>
            <p:ph idx="1"/>
          </p:nvPr>
        </p:nvSpPr>
        <p:spPr>
          <a:xfrm>
            <a:off x="838200" y="1690688"/>
            <a:ext cx="10515600" cy="4351338"/>
          </a:xfrm>
        </p:spPr>
        <p:txBody>
          <a:bodyPr>
            <a:normAutofit lnSpcReduction="10000"/>
          </a:bodyPr>
          <a:lstStyle/>
          <a:p>
            <a:r>
              <a:rPr lang="tr-TR" dirty="0" smtClean="0"/>
              <a:t>Veri tabanı tasarımı gereksinim ve beklentileri göz önünde bulundurarak gerçeğin aktarılmasında önemli bir rol üstlenir.</a:t>
            </a:r>
          </a:p>
          <a:p>
            <a:r>
              <a:rPr lang="tr-TR" dirty="0" smtClean="0"/>
              <a:t>İlk olarak kullanıcı gereksinimleri </a:t>
            </a:r>
            <a:r>
              <a:rPr lang="tr-TR" dirty="0" err="1" smtClean="0"/>
              <a:t>belirlenmelidir.Bu</a:t>
            </a:r>
            <a:r>
              <a:rPr lang="tr-TR" dirty="0" smtClean="0"/>
              <a:t> gereksinimler ise veri </a:t>
            </a:r>
            <a:r>
              <a:rPr lang="tr-TR" dirty="0" err="1" smtClean="0"/>
              <a:t>gruplarını,veri</a:t>
            </a:r>
            <a:r>
              <a:rPr lang="tr-TR" dirty="0" smtClean="0"/>
              <a:t> tiplerini ve verinin fiziksel olarak depolanması için kullanılacak olan veri yapılarını belirler.</a:t>
            </a:r>
          </a:p>
          <a:p>
            <a:r>
              <a:rPr lang="tr-TR" dirty="0" smtClean="0"/>
              <a:t>Bir diğer önemli faktör ise gerçeğin anlaşılabilir tarzda tanımlanmasıdır buna «şema» denir.</a:t>
            </a:r>
          </a:p>
          <a:p>
            <a:r>
              <a:rPr lang="tr-TR" dirty="0" smtClean="0"/>
              <a:t>Kullanıcı ve bilgisayar düzeyleri sırasıyla «kavramsal» ve «fiziksel» düzeyler, bu düzeylerdeki şemalar da «kavramsal şema» ve «iç şema» olarak adlandırılır.</a:t>
            </a:r>
            <a:endParaRPr lang="tr-TR" dirty="0"/>
          </a:p>
        </p:txBody>
      </p:sp>
    </p:spTree>
    <p:extLst>
      <p:ext uri="{BB962C8B-B14F-4D97-AF65-F5344CB8AC3E}">
        <p14:creationId xmlns:p14="http://schemas.microsoft.com/office/powerpoint/2010/main" val="42583986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Veri Tabanı Tasarımı</a:t>
            </a:r>
            <a:endParaRPr lang="tr-TR" dirty="0"/>
          </a:p>
        </p:txBody>
      </p:sp>
      <p:sp>
        <p:nvSpPr>
          <p:cNvPr id="3" name="İçerik Yer Tutucusu 2"/>
          <p:cNvSpPr>
            <a:spLocks noGrp="1"/>
          </p:cNvSpPr>
          <p:nvPr>
            <p:ph idx="1"/>
          </p:nvPr>
        </p:nvSpPr>
        <p:spPr/>
        <p:txBody>
          <a:bodyPr>
            <a:normAutofit fontScale="92500" lnSpcReduction="10000"/>
          </a:bodyPr>
          <a:lstStyle/>
          <a:p>
            <a:r>
              <a:rPr lang="tr-TR" dirty="0" smtClean="0"/>
              <a:t>Geleneksel veri tabanı tasarımı, kullanıcı düzeyinden fiziksel düzeye doğrudur. Kavramsal </a:t>
            </a:r>
            <a:r>
              <a:rPr lang="tr-TR" dirty="0" err="1" smtClean="0"/>
              <a:t>tasarımda,kavramsal</a:t>
            </a:r>
            <a:r>
              <a:rPr lang="tr-TR" dirty="0" smtClean="0"/>
              <a:t> şema belirlenir. Kavramsal şema tanımlamada, kavramsal ya da mantıksal veri modelleri kullanılabilir. </a:t>
            </a:r>
          </a:p>
          <a:p>
            <a:r>
              <a:rPr lang="tr-TR" dirty="0" smtClean="0"/>
              <a:t>Kavramsal şema ,veri tabanının yapısını genel olarak tanımlar. Kullanıcıların veri tabanının yapısını anlamalarına ve böylece uygulamalarını modellemelerini sağlar</a:t>
            </a:r>
          </a:p>
          <a:p>
            <a:r>
              <a:rPr lang="tr-TR" dirty="0" smtClean="0"/>
              <a:t>Yüksek düzeyli bir tanımlamadır</a:t>
            </a:r>
          </a:p>
          <a:p>
            <a:r>
              <a:rPr lang="tr-TR" dirty="0" smtClean="0"/>
              <a:t>Yazılım ve donanımdan bağımsızdır ve son kullanıcı tarafından anlaşılması da daha kolaydır</a:t>
            </a:r>
            <a:endParaRPr lang="tr-TR" dirty="0"/>
          </a:p>
        </p:txBody>
      </p:sp>
    </p:spTree>
    <p:extLst>
      <p:ext uri="{BB962C8B-B14F-4D97-AF65-F5344CB8AC3E}">
        <p14:creationId xmlns:p14="http://schemas.microsoft.com/office/powerpoint/2010/main" val="26466116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Veri Tabanı Tasarımı</a:t>
            </a:r>
            <a:endParaRPr lang="tr-TR" dirty="0"/>
          </a:p>
        </p:txBody>
      </p:sp>
      <p:sp>
        <p:nvSpPr>
          <p:cNvPr id="3" name="İçerik Yer Tutucusu 2"/>
          <p:cNvSpPr>
            <a:spLocks noGrp="1"/>
          </p:cNvSpPr>
          <p:nvPr>
            <p:ph idx="1"/>
          </p:nvPr>
        </p:nvSpPr>
        <p:spPr>
          <a:xfrm>
            <a:off x="838200" y="1825625"/>
            <a:ext cx="10515600" cy="3559175"/>
          </a:xfrm>
        </p:spPr>
        <p:txBody>
          <a:bodyPr/>
          <a:lstStyle/>
          <a:p>
            <a:r>
              <a:rPr lang="tr-TR" dirty="0" smtClean="0"/>
              <a:t>Geleneksel veri tabanı tasarımında bir sonraki adım yönetim sistemi seçimidir. Veri tabanı yönetim sistemlerinin çoğu mantıksal bir veri modeli kullanmaktadırlar.</a:t>
            </a:r>
          </a:p>
          <a:p>
            <a:r>
              <a:rPr lang="tr-TR" dirty="0" smtClean="0"/>
              <a:t>Fiziksel tasarım kısmında iç şemayla , verinin veri tabanında fiziksel olarak nasıl işlenmesi konusundaki sorunlar </a:t>
            </a:r>
            <a:r>
              <a:rPr lang="tr-TR" dirty="0" err="1" smtClean="0"/>
              <a:t>giderilir.İç</a:t>
            </a:r>
            <a:r>
              <a:rPr lang="tr-TR" dirty="0" smtClean="0"/>
              <a:t> şema veri tabanının fiziksel gerçekleştirimini ilgilendiren diğer bütün detayları tanımlar .İç şema yazılım ve donanıma bağlıdır.</a:t>
            </a:r>
            <a:endParaRPr lang="tr-TR" dirty="0"/>
          </a:p>
        </p:txBody>
      </p:sp>
    </p:spTree>
    <p:extLst>
      <p:ext uri="{BB962C8B-B14F-4D97-AF65-F5344CB8AC3E}">
        <p14:creationId xmlns:p14="http://schemas.microsoft.com/office/powerpoint/2010/main" val="39234382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smtClean="0"/>
              <a:t>İlişkisel ve İlişkisel Olmayan Veri Tabanı Sistemleri</a:t>
            </a:r>
            <a:endParaRPr lang="tr-TR" dirty="0"/>
          </a:p>
        </p:txBody>
      </p:sp>
      <p:sp>
        <p:nvSpPr>
          <p:cNvPr id="3" name="İçerik Yer Tutucusu 2"/>
          <p:cNvSpPr>
            <a:spLocks noGrp="1"/>
          </p:cNvSpPr>
          <p:nvPr>
            <p:ph idx="1"/>
          </p:nvPr>
        </p:nvSpPr>
        <p:spPr>
          <a:xfrm>
            <a:off x="1224280" y="2097088"/>
            <a:ext cx="9187543" cy="3504746"/>
          </a:xfrm>
        </p:spPr>
        <p:txBody>
          <a:bodyPr>
            <a:noAutofit/>
          </a:bodyPr>
          <a:lstStyle/>
          <a:p>
            <a:pPr marL="0" indent="0">
              <a:buNone/>
            </a:pPr>
            <a:r>
              <a:rPr lang="tr-TR" b="1" dirty="0" smtClean="0"/>
              <a:t>İlişkisel Veri Tabanı</a:t>
            </a:r>
          </a:p>
          <a:p>
            <a:r>
              <a:rPr lang="tr-TR" dirty="0" smtClean="0"/>
              <a:t>Satır ve sütunlardan oluşan birbiriyle ilişkili tabloların meydana getirdiği veri tabanıdır.</a:t>
            </a:r>
          </a:p>
          <a:p>
            <a:pPr marL="0" indent="0">
              <a:buNone/>
            </a:pPr>
            <a:r>
              <a:rPr lang="tr-TR" dirty="0" smtClean="0"/>
              <a:t>Klasik ilişkisel veri tabanlarındaki temel özellikler şunlardır:</a:t>
            </a:r>
          </a:p>
          <a:p>
            <a:pPr marL="514350" indent="-514350">
              <a:buFont typeface="+mj-lt"/>
              <a:buAutoNum type="arabicPeriod"/>
            </a:pPr>
            <a:r>
              <a:rPr lang="tr-TR" dirty="0" smtClean="0"/>
              <a:t>Bölünmezlik</a:t>
            </a:r>
          </a:p>
          <a:p>
            <a:pPr marL="514350" indent="-514350">
              <a:buFont typeface="+mj-lt"/>
              <a:buAutoNum type="arabicPeriod"/>
            </a:pPr>
            <a:r>
              <a:rPr lang="tr-TR" dirty="0" smtClean="0"/>
              <a:t>Tutarlılık</a:t>
            </a:r>
          </a:p>
          <a:p>
            <a:pPr marL="514350" indent="-514350">
              <a:buFont typeface="+mj-lt"/>
              <a:buAutoNum type="arabicPeriod"/>
            </a:pPr>
            <a:r>
              <a:rPr lang="tr-TR" dirty="0" smtClean="0"/>
              <a:t>İzolasyon</a:t>
            </a:r>
          </a:p>
          <a:p>
            <a:pPr marL="514350" indent="-514350">
              <a:buFont typeface="+mj-lt"/>
              <a:buAutoNum type="arabicPeriod"/>
            </a:pPr>
            <a:r>
              <a:rPr lang="tr-TR" dirty="0" smtClean="0"/>
              <a:t>Dayanıklılık </a:t>
            </a:r>
            <a:endParaRPr lang="tr-TR" dirty="0"/>
          </a:p>
        </p:txBody>
      </p:sp>
    </p:spTree>
    <p:extLst>
      <p:ext uri="{BB962C8B-B14F-4D97-AF65-F5344CB8AC3E}">
        <p14:creationId xmlns:p14="http://schemas.microsoft.com/office/powerpoint/2010/main" val="21615206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838200" y="568325"/>
            <a:ext cx="10515600" cy="1325563"/>
          </a:xfrm>
        </p:spPr>
        <p:txBody>
          <a:bodyPr>
            <a:normAutofit/>
          </a:bodyPr>
          <a:lstStyle/>
          <a:p>
            <a:r>
              <a:rPr lang="tr-TR" dirty="0" smtClean="0"/>
              <a:t>İlişkisel ve İlişkisel Olmayan Veri Tabanı Sistemleri </a:t>
            </a:r>
            <a:endParaRPr lang="tr-TR" dirty="0"/>
          </a:p>
        </p:txBody>
      </p:sp>
      <p:sp>
        <p:nvSpPr>
          <p:cNvPr id="3" name="İçerik Yer Tutucusu 2"/>
          <p:cNvSpPr>
            <a:spLocks noGrp="1"/>
          </p:cNvSpPr>
          <p:nvPr>
            <p:ph idx="1"/>
          </p:nvPr>
        </p:nvSpPr>
        <p:spPr>
          <a:xfrm>
            <a:off x="838200" y="2099945"/>
            <a:ext cx="10515600" cy="2868295"/>
          </a:xfrm>
        </p:spPr>
        <p:txBody>
          <a:bodyPr/>
          <a:lstStyle/>
          <a:p>
            <a:pPr marL="0" indent="0">
              <a:buNone/>
            </a:pPr>
            <a:r>
              <a:rPr lang="tr-TR" b="1" dirty="0" smtClean="0"/>
              <a:t>İlişkisel Olmayan Veri Tabanı</a:t>
            </a:r>
          </a:p>
          <a:p>
            <a:r>
              <a:rPr lang="tr-TR" dirty="0" smtClean="0"/>
              <a:t>İlişkisel olamayan veri tabanları yatay olarak ölçeklendirilen bir veri depolama sistemidir.</a:t>
            </a:r>
          </a:p>
          <a:p>
            <a:r>
              <a:rPr lang="tr-TR" dirty="0" smtClean="0"/>
              <a:t>Çok büyük verilerin depolanması ve yazılmasında ilişkisel veri tabanlarının eksik kaldığı hususlarda yatay ölçekleme yaparak ölçek sorununa cevap vermiştir.</a:t>
            </a:r>
          </a:p>
          <a:p>
            <a:endParaRPr lang="tr-TR" dirty="0"/>
          </a:p>
        </p:txBody>
      </p:sp>
    </p:spTree>
    <p:extLst>
      <p:ext uri="{BB962C8B-B14F-4D97-AF65-F5344CB8AC3E}">
        <p14:creationId xmlns:p14="http://schemas.microsoft.com/office/powerpoint/2010/main" val="35916242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1141413" y="618518"/>
            <a:ext cx="9905998" cy="1098522"/>
          </a:xfrm>
        </p:spPr>
        <p:txBody>
          <a:bodyPr/>
          <a:lstStyle/>
          <a:p>
            <a:r>
              <a:rPr lang="tr-TR" dirty="0" smtClean="0"/>
              <a:t>Karşılaştırma</a:t>
            </a:r>
            <a:endParaRPr lang="tr-TR" dirty="0"/>
          </a:p>
        </p:txBody>
      </p:sp>
      <p:sp>
        <p:nvSpPr>
          <p:cNvPr id="3" name="İçerik Yer Tutucusu 2"/>
          <p:cNvSpPr>
            <a:spLocks noGrp="1"/>
          </p:cNvSpPr>
          <p:nvPr>
            <p:ph idx="1"/>
          </p:nvPr>
        </p:nvSpPr>
        <p:spPr>
          <a:xfrm>
            <a:off x="1141413" y="2005647"/>
            <a:ext cx="9905999" cy="3541714"/>
          </a:xfrm>
        </p:spPr>
        <p:txBody>
          <a:bodyPr>
            <a:noAutofit/>
          </a:bodyPr>
          <a:lstStyle/>
          <a:p>
            <a:r>
              <a:rPr lang="tr-TR" dirty="0" smtClean="0"/>
              <a:t>İlişkisel veri tabanını yerine </a:t>
            </a:r>
            <a:r>
              <a:rPr lang="tr-TR" dirty="0" err="1" smtClean="0"/>
              <a:t>NoSQL</a:t>
            </a:r>
            <a:r>
              <a:rPr lang="tr-TR" dirty="0" smtClean="0"/>
              <a:t> veri tabanını tercihi, özellikle hız ve yatay büyüme ile gereksiz ek maliyetten kurtulmaya dayanmaktadır.</a:t>
            </a:r>
          </a:p>
          <a:p>
            <a:r>
              <a:rPr lang="tr-TR" dirty="0" smtClean="0"/>
              <a:t>İlişkisel veri tabanlarının kullandığı ACID </a:t>
            </a:r>
            <a:r>
              <a:rPr lang="tr-TR" dirty="0" err="1" smtClean="0"/>
              <a:t>işlemselliğine</a:t>
            </a:r>
            <a:r>
              <a:rPr lang="tr-TR" dirty="0" smtClean="0"/>
              <a:t> karşın </a:t>
            </a:r>
            <a:r>
              <a:rPr lang="tr-TR" dirty="0" err="1" smtClean="0"/>
              <a:t>NoSQL</a:t>
            </a:r>
            <a:r>
              <a:rPr lang="tr-TR" dirty="0" smtClean="0"/>
              <a:t> “BASE” kullanmaktadır.</a:t>
            </a:r>
          </a:p>
          <a:p>
            <a:r>
              <a:rPr lang="tr-TR" dirty="0" smtClean="0"/>
              <a:t>Pek çok sunucudan aldığı veriye  kolay ulaşılabilirlik ,sistemde süreksiz verilerin olmasına izin vererek esneklik </a:t>
            </a:r>
            <a:r>
              <a:rPr lang="tr-TR" dirty="0" err="1" smtClean="0"/>
              <a:t>sağlar.Sistemlerin</a:t>
            </a:r>
            <a:r>
              <a:rPr lang="tr-TR" dirty="0" smtClean="0"/>
              <a:t> gelecekte eninde sonunda tutarlı olacağını garanti eder. Aynı zamanda bu veri tabanı yeni yeni gelişmiş olsa da güvenliğini kanıtlamıştır.</a:t>
            </a:r>
            <a:endParaRPr lang="tr-TR" dirty="0"/>
          </a:p>
        </p:txBody>
      </p:sp>
    </p:spTree>
    <p:extLst>
      <p:ext uri="{BB962C8B-B14F-4D97-AF65-F5344CB8AC3E}">
        <p14:creationId xmlns:p14="http://schemas.microsoft.com/office/powerpoint/2010/main" val="15528932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1143001" y="347054"/>
            <a:ext cx="9905998" cy="1478570"/>
          </a:xfrm>
        </p:spPr>
        <p:txBody>
          <a:bodyPr>
            <a:normAutofit/>
          </a:bodyPr>
          <a:lstStyle/>
          <a:p>
            <a:r>
              <a:rPr lang="tr-TR" dirty="0" smtClean="0"/>
              <a:t>Veri Tabanı Mimarilerinin Performans Karşılaştırması</a:t>
            </a:r>
            <a:endParaRPr lang="tr-TR" dirty="0"/>
          </a:p>
        </p:txBody>
      </p:sp>
      <p:sp>
        <p:nvSpPr>
          <p:cNvPr id="3" name="İçerik Yer Tutucusu 2"/>
          <p:cNvSpPr>
            <a:spLocks noGrp="1"/>
          </p:cNvSpPr>
          <p:nvPr>
            <p:ph idx="1"/>
          </p:nvPr>
        </p:nvSpPr>
        <p:spPr>
          <a:xfrm>
            <a:off x="838200" y="1825624"/>
            <a:ext cx="10515600" cy="4656455"/>
          </a:xfrm>
        </p:spPr>
        <p:txBody>
          <a:bodyPr>
            <a:normAutofit fontScale="55000" lnSpcReduction="20000"/>
          </a:bodyPr>
          <a:lstStyle/>
          <a:p>
            <a:r>
              <a:rPr lang="tr-TR" sz="3400" dirty="0" smtClean="0"/>
              <a:t>İlişkisel veri tabanı olarak günümüzde en yaygın kullanılan veri tabanı sistemlerinden biri olan </a:t>
            </a:r>
            <a:r>
              <a:rPr lang="tr-TR" sz="3400" i="1" dirty="0" err="1" smtClean="0"/>
              <a:t>MySQL</a:t>
            </a:r>
            <a:r>
              <a:rPr lang="tr-TR" sz="3400" dirty="0" smtClean="0"/>
              <a:t> ve ilişkisel olmayan (</a:t>
            </a:r>
            <a:r>
              <a:rPr lang="tr-TR" sz="3400" dirty="0" err="1" smtClean="0"/>
              <a:t>NoSQL</a:t>
            </a:r>
            <a:r>
              <a:rPr lang="tr-TR" sz="3400" dirty="0" smtClean="0"/>
              <a:t>) veri tabanı </a:t>
            </a:r>
            <a:r>
              <a:rPr lang="tr-TR" sz="3400" i="1" dirty="0" err="1" smtClean="0"/>
              <a:t>MongoDB</a:t>
            </a:r>
            <a:r>
              <a:rPr lang="tr-TR" sz="3400" dirty="0" smtClean="0"/>
              <a:t> veri tabanı sistemi kullanılmıştır.</a:t>
            </a:r>
          </a:p>
          <a:p>
            <a:endParaRPr lang="tr-TR" sz="3400" dirty="0" smtClean="0"/>
          </a:p>
          <a:p>
            <a:r>
              <a:rPr lang="tr-TR" sz="3400" dirty="0" err="1" smtClean="0"/>
              <a:t>MySQL</a:t>
            </a:r>
            <a:r>
              <a:rPr lang="tr-TR" sz="3400" dirty="0" smtClean="0"/>
              <a:t> ve </a:t>
            </a:r>
            <a:r>
              <a:rPr lang="tr-TR" sz="3400" dirty="0" err="1" smtClean="0"/>
              <a:t>MongoDB</a:t>
            </a:r>
            <a:r>
              <a:rPr lang="tr-TR" sz="3400" dirty="0" smtClean="0"/>
              <a:t> veri tabanı sistemlerinin performans ve yatay ölçeklenebilirlik incelemesi için aşağıdaki işlemlerin uygulanması ve sonuçlarının ortaya çıkarılması hedeflenmiştir.</a:t>
            </a:r>
          </a:p>
          <a:p>
            <a:endParaRPr lang="tr-TR" dirty="0" smtClean="0"/>
          </a:p>
          <a:p>
            <a:pPr>
              <a:buFont typeface="Wingdings" panose="05000000000000000000" pitchFamily="2" charset="2"/>
              <a:buChar char="v"/>
            </a:pPr>
            <a:r>
              <a:rPr lang="tr-TR" sz="3200" dirty="0" smtClean="0"/>
              <a:t> Veri tabanı sunucu sistemleri özellikleri belirlenmesi.</a:t>
            </a:r>
          </a:p>
          <a:p>
            <a:pPr>
              <a:buFont typeface="Wingdings" panose="05000000000000000000" pitchFamily="2" charset="2"/>
              <a:buChar char="v"/>
            </a:pPr>
            <a:r>
              <a:rPr lang="tr-TR" sz="3200" dirty="0" smtClean="0"/>
              <a:t> Veri tabanı şemaları oluşturulması</a:t>
            </a:r>
          </a:p>
          <a:p>
            <a:pPr>
              <a:buFont typeface="Wingdings" panose="05000000000000000000" pitchFamily="2" charset="2"/>
              <a:buChar char="v"/>
            </a:pPr>
            <a:r>
              <a:rPr lang="tr-TR" sz="3200" dirty="0" smtClean="0"/>
              <a:t> Sorguların belirlenmesi</a:t>
            </a:r>
          </a:p>
          <a:p>
            <a:pPr>
              <a:buFont typeface="Wingdings" panose="05000000000000000000" pitchFamily="2" charset="2"/>
              <a:buChar char="v"/>
            </a:pPr>
            <a:r>
              <a:rPr lang="tr-TR" sz="3200" dirty="0" smtClean="0"/>
              <a:t> Veri tabanı ayarlarının yapılması</a:t>
            </a:r>
          </a:p>
          <a:p>
            <a:pPr>
              <a:buFont typeface="Wingdings" panose="05000000000000000000" pitchFamily="2" charset="2"/>
              <a:buChar char="v"/>
            </a:pPr>
            <a:r>
              <a:rPr lang="tr-TR" sz="3200" dirty="0" smtClean="0"/>
              <a:t> Ölçümler ve ölçüm metrikleri bilgileri</a:t>
            </a:r>
          </a:p>
          <a:p>
            <a:pPr>
              <a:buFont typeface="Wingdings" panose="05000000000000000000" pitchFamily="2" charset="2"/>
              <a:buChar char="v"/>
            </a:pPr>
            <a:r>
              <a:rPr lang="tr-TR" sz="3200" dirty="0" smtClean="0"/>
              <a:t>Performans analizi ve sonuçlarıdır</a:t>
            </a:r>
            <a:endParaRPr lang="tr-TR" sz="3200" i="1" dirty="0"/>
          </a:p>
        </p:txBody>
      </p:sp>
    </p:spTree>
    <p:extLst>
      <p:ext uri="{BB962C8B-B14F-4D97-AF65-F5344CB8AC3E}">
        <p14:creationId xmlns:p14="http://schemas.microsoft.com/office/powerpoint/2010/main" val="4874947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z="3200" b="1" dirty="0"/>
              <a:t>Veri Tabanı </a:t>
            </a:r>
            <a:r>
              <a:rPr lang="tr-TR" sz="3200" b="1" dirty="0" smtClean="0"/>
              <a:t>Sorguları</a:t>
            </a:r>
            <a:r>
              <a:rPr lang="tr-TR" b="1" dirty="0"/>
              <a:t/>
            </a:r>
            <a:br>
              <a:rPr lang="tr-TR" b="1" dirty="0"/>
            </a:br>
            <a:endParaRPr lang="tr-TR" dirty="0"/>
          </a:p>
        </p:txBody>
      </p:sp>
      <p:sp>
        <p:nvSpPr>
          <p:cNvPr id="3" name="İçerik Yer Tutucusu 2"/>
          <p:cNvSpPr>
            <a:spLocks noGrp="1"/>
          </p:cNvSpPr>
          <p:nvPr>
            <p:ph idx="1"/>
          </p:nvPr>
        </p:nvSpPr>
        <p:spPr>
          <a:xfrm>
            <a:off x="1141413" y="1795145"/>
            <a:ext cx="10515600" cy="2563495"/>
          </a:xfrm>
          <a:noFill/>
        </p:spPr>
        <p:txBody>
          <a:bodyPr>
            <a:normAutofit fontScale="92500" lnSpcReduction="10000"/>
          </a:bodyPr>
          <a:lstStyle/>
          <a:p>
            <a:pPr marL="0" indent="0">
              <a:buNone/>
            </a:pPr>
            <a:r>
              <a:rPr lang="tr-TR" sz="2800" dirty="0" smtClean="0"/>
              <a:t>1.sorgu için sadece “SELECT” deyimi içeren basit bir sorgu hazırlanmıştır.</a:t>
            </a:r>
          </a:p>
          <a:p>
            <a:pPr marL="0" indent="0">
              <a:buNone/>
            </a:pPr>
            <a:r>
              <a:rPr lang="tr-TR" sz="2800" dirty="0" smtClean="0"/>
              <a:t>2. sorgu için daha karmaşık “INNER JOIN” deyimi içeren bir sorgu hazırlanmıştır.</a:t>
            </a:r>
          </a:p>
          <a:p>
            <a:pPr marL="0" indent="0">
              <a:buNone/>
            </a:pPr>
            <a:r>
              <a:rPr lang="tr-TR" sz="2800" dirty="0" smtClean="0"/>
              <a:t>3.sorgu için ise “SELECT” ile birlikte iç içe “JOIN”, “INNER JOIN” ve “WHERE” deyimi içeren detaylı karmaşık bir sorgu hazırlanmıştır.</a:t>
            </a:r>
          </a:p>
          <a:p>
            <a:pPr marL="0" indent="0">
              <a:buNone/>
            </a:pPr>
            <a:endParaRPr lang="tr-TR" dirty="0"/>
          </a:p>
        </p:txBody>
      </p:sp>
    </p:spTree>
    <p:extLst>
      <p:ext uri="{BB962C8B-B14F-4D97-AF65-F5344CB8AC3E}">
        <p14:creationId xmlns:p14="http://schemas.microsoft.com/office/powerpoint/2010/main" val="6710334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1141413" y="618518"/>
            <a:ext cx="9905998" cy="1159482"/>
          </a:xfrm>
        </p:spPr>
        <p:txBody>
          <a:bodyPr/>
          <a:lstStyle/>
          <a:p>
            <a:r>
              <a:rPr lang="tr-TR" dirty="0"/>
              <a:t>Ölçümler </a:t>
            </a:r>
            <a:br>
              <a:rPr lang="tr-TR" dirty="0"/>
            </a:br>
            <a:endParaRPr lang="tr-TR" dirty="0"/>
          </a:p>
        </p:txBody>
      </p:sp>
      <p:sp>
        <p:nvSpPr>
          <p:cNvPr id="3" name="İçerik Yer Tutucusu 2"/>
          <p:cNvSpPr>
            <a:spLocks noGrp="1"/>
          </p:cNvSpPr>
          <p:nvPr>
            <p:ph idx="1"/>
          </p:nvPr>
        </p:nvSpPr>
        <p:spPr>
          <a:xfrm>
            <a:off x="1222692" y="1574800"/>
            <a:ext cx="9905999" cy="3541714"/>
          </a:xfrm>
        </p:spPr>
        <p:txBody>
          <a:bodyPr>
            <a:normAutofit/>
          </a:bodyPr>
          <a:lstStyle/>
          <a:p>
            <a:pPr marL="0" indent="0">
              <a:buNone/>
            </a:pPr>
            <a:r>
              <a:rPr lang="tr-TR" sz="2800" dirty="0" smtClean="0"/>
              <a:t>Projede ölçümler için zaman kavramı ön planda </a:t>
            </a:r>
            <a:r>
              <a:rPr lang="tr-TR" sz="2800" dirty="0" err="1" smtClean="0"/>
              <a:t>tutulmuştur.Zaman</a:t>
            </a:r>
            <a:r>
              <a:rPr lang="tr-TR" sz="2800" dirty="0" smtClean="0"/>
              <a:t> ölçümleri için 3 yöntem kullanılmıştır </a:t>
            </a:r>
          </a:p>
          <a:p>
            <a:pPr marL="0" indent="0">
              <a:buNone/>
            </a:pPr>
            <a:r>
              <a:rPr lang="tr-TR" sz="2800" dirty="0" smtClean="0"/>
              <a:t>1.Yöntem : </a:t>
            </a:r>
            <a:r>
              <a:rPr lang="tr-TR" sz="2800" dirty="0" err="1" smtClean="0"/>
              <a:t>Clock</a:t>
            </a:r>
            <a:r>
              <a:rPr lang="tr-TR" sz="2800" dirty="0" smtClean="0"/>
              <a:t>()  fonksiyonu kullanımı</a:t>
            </a:r>
          </a:p>
          <a:p>
            <a:pPr marL="0" indent="0">
              <a:buNone/>
            </a:pPr>
            <a:r>
              <a:rPr lang="tr-TR" sz="2800" dirty="0" smtClean="0"/>
              <a:t>2.Yöntem : </a:t>
            </a:r>
            <a:r>
              <a:rPr lang="tr-TR" sz="2800" dirty="0" err="1" smtClean="0"/>
              <a:t>Gettimeofday</a:t>
            </a:r>
            <a:r>
              <a:rPr lang="tr-TR" sz="2800" dirty="0" smtClean="0"/>
              <a:t>() fonksiyonu kullanımı</a:t>
            </a:r>
          </a:p>
          <a:p>
            <a:pPr marL="0" indent="0">
              <a:buNone/>
            </a:pPr>
            <a:r>
              <a:rPr lang="tr-TR" sz="2800" dirty="0" smtClean="0"/>
              <a:t>3.Yöntem : </a:t>
            </a:r>
            <a:r>
              <a:rPr lang="tr-TR" sz="2800" dirty="0" err="1" smtClean="0"/>
              <a:t>Slow</a:t>
            </a:r>
            <a:r>
              <a:rPr lang="tr-TR" sz="2800" dirty="0" smtClean="0"/>
              <a:t> Query </a:t>
            </a:r>
            <a:r>
              <a:rPr lang="tr-TR" sz="2800" dirty="0" err="1" smtClean="0"/>
              <a:t>Log</a:t>
            </a:r>
            <a:r>
              <a:rPr lang="tr-TR" sz="2800" dirty="0" smtClean="0"/>
              <a:t> (Yavaş sorgu kaydı)</a:t>
            </a:r>
          </a:p>
          <a:p>
            <a:pPr marL="0" indent="0">
              <a:buNone/>
            </a:pPr>
            <a:endParaRPr lang="tr-TR" dirty="0"/>
          </a:p>
        </p:txBody>
      </p:sp>
    </p:spTree>
    <p:extLst>
      <p:ext uri="{BB962C8B-B14F-4D97-AF65-F5344CB8AC3E}">
        <p14:creationId xmlns:p14="http://schemas.microsoft.com/office/powerpoint/2010/main" val="21399318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1141413" y="618518"/>
            <a:ext cx="9905998" cy="1207107"/>
          </a:xfrm>
        </p:spPr>
        <p:txBody>
          <a:bodyPr/>
          <a:lstStyle/>
          <a:p>
            <a:r>
              <a:rPr lang="tr-TR" dirty="0"/>
              <a:t>Ölçüm Metrikleri</a:t>
            </a:r>
            <a:br>
              <a:rPr lang="tr-TR" dirty="0"/>
            </a:br>
            <a:endParaRPr lang="tr-TR" dirty="0"/>
          </a:p>
        </p:txBody>
      </p:sp>
      <p:sp>
        <p:nvSpPr>
          <p:cNvPr id="3" name="İçerik Yer Tutucusu 2"/>
          <p:cNvSpPr>
            <a:spLocks noGrp="1"/>
          </p:cNvSpPr>
          <p:nvPr>
            <p:ph idx="1"/>
          </p:nvPr>
        </p:nvSpPr>
        <p:spPr>
          <a:xfrm>
            <a:off x="1141413" y="1602105"/>
            <a:ext cx="11160760" cy="3701415"/>
          </a:xfrm>
        </p:spPr>
        <p:txBody>
          <a:bodyPr/>
          <a:lstStyle/>
          <a:p>
            <a:pPr marL="0" indent="0">
              <a:buNone/>
            </a:pPr>
            <a:r>
              <a:rPr lang="tr-TR" dirty="0" smtClean="0"/>
              <a:t>Veri tabanlarının performansını ölçmek için ortak bir metrik gereklidir.</a:t>
            </a:r>
          </a:p>
          <a:p>
            <a:pPr marL="0" indent="0">
              <a:buNone/>
            </a:pPr>
            <a:r>
              <a:rPr lang="tr-TR" dirty="0" smtClean="0"/>
              <a:t>Sorguları hesaplamak için kullanılan formüller:</a:t>
            </a:r>
          </a:p>
          <a:p>
            <a:pPr marL="514350" indent="-514350">
              <a:buFont typeface="+mj-lt"/>
              <a:buAutoNum type="arabicPeriod"/>
            </a:pPr>
            <a:r>
              <a:rPr lang="tr-TR" dirty="0" smtClean="0"/>
              <a:t>Saniyedeki Sorgu </a:t>
            </a:r>
          </a:p>
          <a:p>
            <a:pPr marL="0" indent="0">
              <a:buNone/>
            </a:pPr>
            <a:r>
              <a:rPr lang="tr-TR" dirty="0" smtClean="0"/>
              <a:t> (Toplam Sorgu Sayısı x Toplam İş Parçacığı Sayısı)/Ortalama Sorgu Süresi</a:t>
            </a:r>
          </a:p>
          <a:p>
            <a:pPr marL="0" indent="0">
              <a:buNone/>
            </a:pPr>
            <a:r>
              <a:rPr lang="tr-TR" dirty="0" smtClean="0"/>
              <a:t>2.İş Parçacığı Başına Saniyedeki Sorgular</a:t>
            </a:r>
          </a:p>
          <a:p>
            <a:pPr marL="0" indent="0">
              <a:buNone/>
            </a:pPr>
            <a:r>
              <a:rPr lang="tr-TR" dirty="0" smtClean="0"/>
              <a:t>(Toplam Sorgu Sayısı)/Ortalama Sorgu Süresi</a:t>
            </a:r>
          </a:p>
          <a:p>
            <a:pPr marL="0" indent="0">
              <a:buNone/>
            </a:pPr>
            <a:endParaRPr lang="tr-TR" dirty="0"/>
          </a:p>
        </p:txBody>
      </p:sp>
    </p:spTree>
    <p:extLst>
      <p:ext uri="{BB962C8B-B14F-4D97-AF65-F5344CB8AC3E}">
        <p14:creationId xmlns:p14="http://schemas.microsoft.com/office/powerpoint/2010/main" val="29562561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716280" y="497840"/>
            <a:ext cx="11191240" cy="1676400"/>
          </a:xfrm>
        </p:spPr>
        <p:txBody>
          <a:bodyPr>
            <a:noAutofit/>
          </a:bodyPr>
          <a:lstStyle/>
          <a:p>
            <a:r>
              <a:rPr lang="tr-TR" sz="3600" dirty="0" smtClean="0"/>
              <a:t>İlişkisel ve İlişkisel Olmayan (</a:t>
            </a:r>
            <a:r>
              <a:rPr lang="tr-TR" sz="3600" dirty="0" err="1" smtClean="0"/>
              <a:t>NoSQL</a:t>
            </a:r>
            <a:r>
              <a:rPr lang="tr-TR" sz="3600" dirty="0" smtClean="0"/>
              <a:t>) Veri Tabanı Sistemleri Mimari Performansının Yönetim Bilişim Sistemleri Kapsamında İncelenmesi</a:t>
            </a:r>
            <a:endParaRPr lang="tr-TR" sz="3600" dirty="0"/>
          </a:p>
        </p:txBody>
      </p:sp>
      <p:sp>
        <p:nvSpPr>
          <p:cNvPr id="3" name="İçerik Yer Tutucusu 2"/>
          <p:cNvSpPr>
            <a:spLocks noGrp="1"/>
          </p:cNvSpPr>
          <p:nvPr>
            <p:ph idx="1"/>
          </p:nvPr>
        </p:nvSpPr>
        <p:spPr>
          <a:xfrm>
            <a:off x="716280" y="2407920"/>
            <a:ext cx="10398760" cy="3881120"/>
          </a:xfrm>
        </p:spPr>
        <p:txBody>
          <a:bodyPr>
            <a:normAutofit fontScale="92500" lnSpcReduction="20000"/>
          </a:bodyPr>
          <a:lstStyle/>
          <a:p>
            <a:pPr marL="0" indent="0">
              <a:buNone/>
            </a:pPr>
            <a:r>
              <a:rPr lang="tr-TR" sz="3200" dirty="0" smtClean="0"/>
              <a:t>GİRİŞ </a:t>
            </a:r>
          </a:p>
          <a:p>
            <a:r>
              <a:rPr lang="tr-TR" sz="2400" dirty="0" smtClean="0"/>
              <a:t>Günümüzde gelişen teknolojiyle birlikte gereksinimlerde artmış ve bunun daha fazla canlıya ulaşarak etkilemesiyle alternatif çözüm yolları aramak önemli bir ihtiyacımız haline gelmiştir.</a:t>
            </a:r>
          </a:p>
          <a:p>
            <a:r>
              <a:rPr lang="tr-TR" sz="2400" dirty="0" smtClean="0"/>
              <a:t>Bu amaca hizmet eden bilgiye en kısa sürede erişmek organizasyonlar tarafından istenen bir  unsur haline gelmiştir .Böylelikle verilerin depolanması dolayısıyla onlara erişmedeki hız önem kazanmış ve veri tabanı kavramı zorunlu hale gelmiştir.</a:t>
            </a:r>
            <a:endParaRPr lang="tr-TR" sz="2400" dirty="0"/>
          </a:p>
          <a:p>
            <a:r>
              <a:rPr lang="tr-TR" sz="2400" dirty="0" smtClean="0"/>
              <a:t>Aynı zamanda farklı veri modelleme ,veri depolama ve sorgulama yöntemleri geliştirilmiştir. </a:t>
            </a:r>
          </a:p>
        </p:txBody>
      </p:sp>
    </p:spTree>
    <p:extLst>
      <p:ext uri="{BB962C8B-B14F-4D97-AF65-F5344CB8AC3E}">
        <p14:creationId xmlns:p14="http://schemas.microsoft.com/office/powerpoint/2010/main" val="22444246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1131253" y="347055"/>
            <a:ext cx="9905998" cy="1478570"/>
          </a:xfrm>
        </p:spPr>
        <p:txBody>
          <a:bodyPr>
            <a:normAutofit fontScale="90000"/>
          </a:bodyPr>
          <a:lstStyle/>
          <a:p>
            <a:r>
              <a:rPr lang="tr-TR" dirty="0" err="1" smtClean="0"/>
              <a:t>MySQL</a:t>
            </a:r>
            <a:r>
              <a:rPr lang="tr-TR" dirty="0" smtClean="0"/>
              <a:t> ve </a:t>
            </a:r>
            <a:r>
              <a:rPr lang="tr-TR" dirty="0" err="1" smtClean="0"/>
              <a:t>MongoDB</a:t>
            </a:r>
            <a:r>
              <a:rPr lang="tr-TR" dirty="0" smtClean="0"/>
              <a:t> veri tabanlarına sorgu 1 (basit sorgu) ile karşılaştırma testi uygulanmıştır.</a:t>
            </a:r>
            <a:endParaRPr lang="tr-TR" dirty="0"/>
          </a:p>
        </p:txBody>
      </p:sp>
      <p:sp>
        <p:nvSpPr>
          <p:cNvPr id="3" name="İçerik Yer Tutucusu 2"/>
          <p:cNvSpPr>
            <a:spLocks noGrp="1"/>
          </p:cNvSpPr>
          <p:nvPr>
            <p:ph idx="1"/>
          </p:nvPr>
        </p:nvSpPr>
        <p:spPr>
          <a:xfrm>
            <a:off x="838200" y="1825625"/>
            <a:ext cx="5786120" cy="3975735"/>
          </a:xfrm>
        </p:spPr>
        <p:txBody>
          <a:bodyPr>
            <a:normAutofit fontScale="92500" lnSpcReduction="10000"/>
          </a:bodyPr>
          <a:lstStyle/>
          <a:p>
            <a:r>
              <a:rPr lang="tr-TR" dirty="0" smtClean="0"/>
              <a:t>Yapılan analizde; </a:t>
            </a:r>
            <a:r>
              <a:rPr lang="tr-TR" dirty="0" err="1" smtClean="0"/>
              <a:t>MongoDB</a:t>
            </a:r>
            <a:r>
              <a:rPr lang="tr-TR" dirty="0" smtClean="0"/>
              <a:t>, sorgu sayısı farkı arttıkça daha belirgin bir performans kötülüğü gösterdiği tespit edilmiştir. Bu karşılaştırma, işlemci çekirdeği sayılarının toplam sayısı aynı olduğu zaman, 2 ya da 1 işlemci kullanımının değişmez olduğunu açıkça ortaya koymuştur (1x2 ve 2x1). </a:t>
            </a:r>
            <a:r>
              <a:rPr lang="tr-TR" dirty="0" err="1" smtClean="0"/>
              <a:t>MySQL</a:t>
            </a:r>
            <a:r>
              <a:rPr lang="tr-TR" dirty="0" smtClean="0"/>
              <a:t> veri tabanının, özellikle 3 işlemci sayısı ile 1 işlemci çekirdeği sayısına göre incelendiğinde daha kötü performans gösterdiği görülmektedir.</a:t>
            </a:r>
            <a:endParaRPr lang="tr-TR" dirty="0"/>
          </a:p>
        </p:txBody>
      </p:sp>
      <p:pic>
        <p:nvPicPr>
          <p:cNvPr id="5" name="Resim 4"/>
          <p:cNvPicPr>
            <a:picLocks noChangeAspect="1"/>
          </p:cNvPicPr>
          <p:nvPr/>
        </p:nvPicPr>
        <p:blipFill rotWithShape="1">
          <a:blip r:embed="rId2"/>
          <a:srcRect b="9177"/>
          <a:stretch/>
        </p:blipFill>
        <p:spPr>
          <a:xfrm>
            <a:off x="6756400" y="1993093"/>
            <a:ext cx="4945180" cy="2578907"/>
          </a:xfrm>
          <a:prstGeom prst="rect">
            <a:avLst/>
          </a:prstGeom>
        </p:spPr>
      </p:pic>
    </p:spTree>
    <p:extLst>
      <p:ext uri="{BB962C8B-B14F-4D97-AF65-F5344CB8AC3E}">
        <p14:creationId xmlns:p14="http://schemas.microsoft.com/office/powerpoint/2010/main" val="13054737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1009333" y="423083"/>
            <a:ext cx="9905998" cy="1478570"/>
          </a:xfrm>
        </p:spPr>
        <p:txBody>
          <a:bodyPr>
            <a:normAutofit/>
          </a:bodyPr>
          <a:lstStyle/>
          <a:p>
            <a:r>
              <a:rPr lang="tr-TR" dirty="0" smtClean="0"/>
              <a:t>Sorgu 1-Çok sayıdaki sorgu miktarı analiz işlemi</a:t>
            </a:r>
            <a:endParaRPr lang="tr-TR" dirty="0"/>
          </a:p>
        </p:txBody>
      </p:sp>
      <p:sp>
        <p:nvSpPr>
          <p:cNvPr id="3" name="İçerik Yer Tutucusu 2"/>
          <p:cNvSpPr>
            <a:spLocks noGrp="1"/>
          </p:cNvSpPr>
          <p:nvPr>
            <p:ph idx="1"/>
          </p:nvPr>
        </p:nvSpPr>
        <p:spPr>
          <a:xfrm>
            <a:off x="897572" y="1759413"/>
            <a:ext cx="5838508" cy="4102907"/>
          </a:xfrm>
        </p:spPr>
        <p:txBody>
          <a:bodyPr>
            <a:normAutofit/>
          </a:bodyPr>
          <a:lstStyle/>
          <a:p>
            <a:r>
              <a:rPr lang="tr-TR" dirty="0" err="1" smtClean="0"/>
              <a:t>MySQL</a:t>
            </a:r>
            <a:r>
              <a:rPr lang="tr-TR" dirty="0" smtClean="0"/>
              <a:t> veri tabanı sisteminin, sorgu sayıları arttığında </a:t>
            </a:r>
            <a:r>
              <a:rPr lang="tr-TR" dirty="0" err="1" smtClean="0"/>
              <a:t>MongoDB</a:t>
            </a:r>
            <a:r>
              <a:rPr lang="tr-TR" dirty="0" smtClean="0"/>
              <a:t> üzerinde avantaj sahibi olduğu görülmektedir. Fakat 2 işlemci ve 3 işlemci çekirdeği yapılandırmasından sonraki diğer yüksek işlemci-işlemci çekirdeği sayılarında sorgu/saniye grafiğinde keskin bir şekilde azalma görülmektedir. </a:t>
            </a:r>
            <a:r>
              <a:rPr lang="tr-TR" dirty="0" err="1" smtClean="0"/>
              <a:t>MongoDB</a:t>
            </a:r>
            <a:r>
              <a:rPr lang="tr-TR" dirty="0" smtClean="0"/>
              <a:t> bu yapılandırmalarda daha fazla avantaj göstermiştir</a:t>
            </a:r>
            <a:endParaRPr lang="tr-TR" dirty="0"/>
          </a:p>
        </p:txBody>
      </p:sp>
      <p:pic>
        <p:nvPicPr>
          <p:cNvPr id="5" name="Resim 4"/>
          <p:cNvPicPr>
            <a:picLocks noChangeAspect="1"/>
          </p:cNvPicPr>
          <p:nvPr/>
        </p:nvPicPr>
        <p:blipFill>
          <a:blip r:embed="rId2"/>
          <a:stretch>
            <a:fillRect/>
          </a:stretch>
        </p:blipFill>
        <p:spPr>
          <a:xfrm>
            <a:off x="7181530" y="1901654"/>
            <a:ext cx="4400869" cy="2558586"/>
          </a:xfrm>
          <a:prstGeom prst="rect">
            <a:avLst/>
          </a:prstGeom>
        </p:spPr>
      </p:pic>
    </p:spTree>
    <p:extLst>
      <p:ext uri="{BB962C8B-B14F-4D97-AF65-F5344CB8AC3E}">
        <p14:creationId xmlns:p14="http://schemas.microsoft.com/office/powerpoint/2010/main" val="18543314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Unvan 1"/>
          <p:cNvSpPr>
            <a:spLocks noGrp="1"/>
          </p:cNvSpPr>
          <p:nvPr>
            <p:ph type="title"/>
          </p:nvPr>
        </p:nvSpPr>
        <p:spPr/>
        <p:txBody>
          <a:bodyPr>
            <a:normAutofit/>
          </a:bodyPr>
          <a:lstStyle/>
          <a:p>
            <a:r>
              <a:rPr lang="tr-TR" dirty="0" smtClean="0"/>
              <a:t>Sorgu 1-Sorgular/Saniye ile işlemci çekirdeği miktarı için analiz işlemi</a:t>
            </a:r>
            <a:endParaRPr lang="tr-TR" dirty="0"/>
          </a:p>
        </p:txBody>
      </p:sp>
      <p:sp>
        <p:nvSpPr>
          <p:cNvPr id="5" name="İçerik Yer Tutucusu 2"/>
          <p:cNvSpPr>
            <a:spLocks noGrp="1"/>
          </p:cNvSpPr>
          <p:nvPr>
            <p:ph idx="1"/>
          </p:nvPr>
        </p:nvSpPr>
        <p:spPr>
          <a:xfrm>
            <a:off x="1344613" y="2357120"/>
            <a:ext cx="3420428" cy="3155633"/>
          </a:xfrm>
        </p:spPr>
        <p:txBody>
          <a:bodyPr>
            <a:normAutofit/>
          </a:bodyPr>
          <a:lstStyle/>
          <a:p>
            <a:r>
              <a:rPr lang="tr-TR" dirty="0" err="1" smtClean="0"/>
              <a:t>MySQL</a:t>
            </a:r>
            <a:r>
              <a:rPr lang="tr-TR" dirty="0" smtClean="0"/>
              <a:t> için biraz daha iyi olan performans 4 işlemci çekirdeğine kadar hemen hemen aynıdır.</a:t>
            </a:r>
            <a:endParaRPr lang="tr-TR" dirty="0"/>
          </a:p>
        </p:txBody>
      </p:sp>
      <p:pic>
        <p:nvPicPr>
          <p:cNvPr id="6" name="Resim 5"/>
          <p:cNvPicPr>
            <a:picLocks noChangeAspect="1"/>
          </p:cNvPicPr>
          <p:nvPr/>
        </p:nvPicPr>
        <p:blipFill>
          <a:blip r:embed="rId2"/>
          <a:stretch>
            <a:fillRect/>
          </a:stretch>
        </p:blipFill>
        <p:spPr>
          <a:xfrm>
            <a:off x="6094412" y="2357120"/>
            <a:ext cx="4138930" cy="2332355"/>
          </a:xfrm>
          <a:prstGeom prst="rect">
            <a:avLst/>
          </a:prstGeom>
        </p:spPr>
      </p:pic>
    </p:spTree>
    <p:extLst>
      <p:ext uri="{BB962C8B-B14F-4D97-AF65-F5344CB8AC3E}">
        <p14:creationId xmlns:p14="http://schemas.microsoft.com/office/powerpoint/2010/main" val="4519118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İçerik Yer Tutucusu 2"/>
          <p:cNvSpPr txBox="1">
            <a:spLocks/>
          </p:cNvSpPr>
          <p:nvPr/>
        </p:nvSpPr>
        <p:spPr>
          <a:xfrm>
            <a:off x="963251" y="2072640"/>
            <a:ext cx="4929549" cy="31597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dirty="0" smtClean="0"/>
              <a:t>Yapılan analizde; </a:t>
            </a:r>
            <a:r>
              <a:rPr lang="tr-TR" dirty="0" err="1" smtClean="0"/>
              <a:t>MySQL</a:t>
            </a:r>
            <a:r>
              <a:rPr lang="tr-TR" dirty="0" smtClean="0"/>
              <a:t> veri tabanı sisteminin </a:t>
            </a:r>
            <a:r>
              <a:rPr lang="tr-TR" dirty="0" err="1" smtClean="0"/>
              <a:t>MongoDB’ye</a:t>
            </a:r>
            <a:r>
              <a:rPr lang="tr-TR" dirty="0" smtClean="0"/>
              <a:t> göre ortalama sorgu süreleri sonuçları, sorgu sayısı farkı arttıkça daha belirgin bir performans kötülüğü göstermiştir.</a:t>
            </a:r>
            <a:endParaRPr lang="tr-TR" dirty="0"/>
          </a:p>
        </p:txBody>
      </p:sp>
      <p:pic>
        <p:nvPicPr>
          <p:cNvPr id="10" name="Resim 9"/>
          <p:cNvPicPr>
            <a:picLocks noChangeAspect="1"/>
          </p:cNvPicPr>
          <p:nvPr/>
        </p:nvPicPr>
        <p:blipFill>
          <a:blip r:embed="rId2"/>
          <a:stretch>
            <a:fillRect/>
          </a:stretch>
        </p:blipFill>
        <p:spPr>
          <a:xfrm>
            <a:off x="6628425" y="2072640"/>
            <a:ext cx="3848100" cy="2371725"/>
          </a:xfrm>
          <a:prstGeom prst="rect">
            <a:avLst/>
          </a:prstGeom>
        </p:spPr>
      </p:pic>
      <p:sp>
        <p:nvSpPr>
          <p:cNvPr id="12" name="Unvan 1"/>
          <p:cNvSpPr>
            <a:spLocks noGrp="1"/>
          </p:cNvSpPr>
          <p:nvPr>
            <p:ph type="title"/>
          </p:nvPr>
        </p:nvSpPr>
        <p:spPr>
          <a:xfrm>
            <a:off x="963251" y="699798"/>
            <a:ext cx="9905998" cy="1169642"/>
          </a:xfrm>
        </p:spPr>
        <p:txBody>
          <a:bodyPr/>
          <a:lstStyle/>
          <a:p>
            <a:r>
              <a:rPr lang="tr-TR" dirty="0" smtClean="0"/>
              <a:t>SORGU 2-INNER JOIN ile KARMAŞIK SORGU</a:t>
            </a:r>
            <a:endParaRPr lang="tr-TR" dirty="0"/>
          </a:p>
        </p:txBody>
      </p:sp>
    </p:spTree>
    <p:extLst>
      <p:ext uri="{BB962C8B-B14F-4D97-AF65-F5344CB8AC3E}">
        <p14:creationId xmlns:p14="http://schemas.microsoft.com/office/powerpoint/2010/main" val="19923686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Unvan 1"/>
          <p:cNvSpPr>
            <a:spLocks noGrp="1"/>
          </p:cNvSpPr>
          <p:nvPr>
            <p:ph type="title"/>
          </p:nvPr>
        </p:nvSpPr>
        <p:spPr>
          <a:xfrm>
            <a:off x="1061721" y="347055"/>
            <a:ext cx="9905998" cy="1478570"/>
          </a:xfrm>
        </p:spPr>
        <p:txBody>
          <a:bodyPr>
            <a:normAutofit/>
          </a:bodyPr>
          <a:lstStyle/>
          <a:p>
            <a:r>
              <a:rPr lang="tr-TR" dirty="0" smtClean="0"/>
              <a:t>Sorgu 2- INNER JOIN ile 500 ve 1000 veri için sorgu/saniye analizi işlemi</a:t>
            </a:r>
            <a:endParaRPr lang="tr-TR" dirty="0"/>
          </a:p>
        </p:txBody>
      </p:sp>
      <p:sp>
        <p:nvSpPr>
          <p:cNvPr id="14" name="İçerik Yer Tutucusu 2"/>
          <p:cNvSpPr>
            <a:spLocks noGrp="1"/>
          </p:cNvSpPr>
          <p:nvPr>
            <p:ph idx="1"/>
          </p:nvPr>
        </p:nvSpPr>
        <p:spPr>
          <a:xfrm>
            <a:off x="838200" y="1825625"/>
            <a:ext cx="5176520" cy="3528695"/>
          </a:xfrm>
          <a:effectLst>
            <a:outerShdw dist="50800" dir="5400000" sx="82000" sy="82000" algn="ctr" rotWithShape="0">
              <a:srgbClr val="000000"/>
            </a:outerShdw>
          </a:effectLst>
        </p:spPr>
        <p:txBody>
          <a:bodyPr>
            <a:normAutofit lnSpcReduction="10000"/>
          </a:bodyPr>
          <a:lstStyle/>
          <a:p>
            <a:r>
              <a:rPr lang="tr-TR" dirty="0" smtClean="0"/>
              <a:t>Yapılan analizde; </a:t>
            </a:r>
            <a:r>
              <a:rPr lang="tr-TR" dirty="0" err="1" smtClean="0"/>
              <a:t>MongoDB</a:t>
            </a:r>
            <a:r>
              <a:rPr lang="tr-TR" dirty="0" smtClean="0"/>
              <a:t> veri tabanı sisteminin, daha az bir sürede daha çok sorgu yürütmesinin mümkün olduğu, sorgu sayısı değiştikçe performans ölçümünün daha belirgin hale gelerek sorgu/saniye başına %40 oranında daha iyi performans sergilediği gözlemlenmiştir.</a:t>
            </a:r>
            <a:endParaRPr lang="tr-TR" dirty="0"/>
          </a:p>
        </p:txBody>
      </p:sp>
      <p:pic>
        <p:nvPicPr>
          <p:cNvPr id="15" name="Resim 14"/>
          <p:cNvPicPr>
            <a:picLocks noChangeAspect="1"/>
          </p:cNvPicPr>
          <p:nvPr/>
        </p:nvPicPr>
        <p:blipFill>
          <a:blip r:embed="rId2"/>
          <a:stretch>
            <a:fillRect/>
          </a:stretch>
        </p:blipFill>
        <p:spPr>
          <a:xfrm>
            <a:off x="6753860" y="1825625"/>
            <a:ext cx="3886200" cy="2705100"/>
          </a:xfrm>
          <a:prstGeom prst="rect">
            <a:avLst/>
          </a:prstGeom>
        </p:spPr>
      </p:pic>
    </p:spTree>
    <p:extLst>
      <p:ext uri="{BB962C8B-B14F-4D97-AF65-F5344CB8AC3E}">
        <p14:creationId xmlns:p14="http://schemas.microsoft.com/office/powerpoint/2010/main" val="5961136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1141413" y="207990"/>
            <a:ext cx="9905998" cy="1478570"/>
          </a:xfrm>
        </p:spPr>
        <p:txBody>
          <a:bodyPr>
            <a:normAutofit/>
          </a:bodyPr>
          <a:lstStyle/>
          <a:p>
            <a:r>
              <a:rPr lang="tr-TR" dirty="0" smtClean="0"/>
              <a:t>Sorgu 2- INNER JOIN ile işlemci çekirdeği miktarı üzerinde analiz işlemi</a:t>
            </a:r>
            <a:endParaRPr lang="tr-TR" dirty="0"/>
          </a:p>
        </p:txBody>
      </p:sp>
      <p:sp>
        <p:nvSpPr>
          <p:cNvPr id="3" name="İçerik Yer Tutucusu 2"/>
          <p:cNvSpPr>
            <a:spLocks noGrp="1"/>
          </p:cNvSpPr>
          <p:nvPr>
            <p:ph idx="1"/>
          </p:nvPr>
        </p:nvSpPr>
        <p:spPr>
          <a:xfrm>
            <a:off x="1070292" y="1686560"/>
            <a:ext cx="6437947" cy="4429759"/>
          </a:xfrm>
        </p:spPr>
        <p:txBody>
          <a:bodyPr>
            <a:noAutofit/>
          </a:bodyPr>
          <a:lstStyle/>
          <a:p>
            <a:r>
              <a:rPr lang="tr-TR" dirty="0" err="1" smtClean="0"/>
              <a:t>MySQL</a:t>
            </a:r>
            <a:r>
              <a:rPr lang="tr-TR" dirty="0" smtClean="0"/>
              <a:t> veri tabanı sistemi, veri kayıt miktarı ve sorgu sayısı artışına göre öncelikle kademeli bir düşüş ve ardından küçük performans artışları gösterdiği tespit edilmiştir. </a:t>
            </a:r>
            <a:r>
              <a:rPr lang="tr-TR" dirty="0" err="1" smtClean="0"/>
              <a:t>MySQL</a:t>
            </a:r>
            <a:r>
              <a:rPr lang="tr-TR" dirty="0" smtClean="0"/>
              <a:t>, artan işlemci çekirdeği ve veri kayıt miktarlarında birbirine çok yakın sorgu/saniye performansı göstermiştir. </a:t>
            </a:r>
            <a:r>
              <a:rPr lang="tr-TR" dirty="0" err="1" smtClean="0"/>
              <a:t>MongoDB</a:t>
            </a:r>
            <a:r>
              <a:rPr lang="tr-TR" dirty="0" smtClean="0"/>
              <a:t> veri tabanı sisteminin, </a:t>
            </a:r>
            <a:r>
              <a:rPr lang="tr-TR" dirty="0" err="1" smtClean="0"/>
              <a:t>MySQL’e</a:t>
            </a:r>
            <a:r>
              <a:rPr lang="tr-TR" dirty="0" smtClean="0"/>
              <a:t> göre oldukça yüksek bir performans sergilediği gözlemlenmiştir. Aynı veri kayıt setlerinde </a:t>
            </a:r>
            <a:r>
              <a:rPr lang="tr-TR" dirty="0" err="1" smtClean="0"/>
              <a:t>MongoDB’nin</a:t>
            </a:r>
            <a:r>
              <a:rPr lang="tr-TR" dirty="0" smtClean="0"/>
              <a:t> </a:t>
            </a:r>
            <a:r>
              <a:rPr lang="tr-TR" dirty="0" err="1" smtClean="0"/>
              <a:t>MySQL</a:t>
            </a:r>
            <a:r>
              <a:rPr lang="tr-TR" dirty="0" smtClean="0"/>
              <a:t> üzerindeki belirgin performans farkı ve avantajı görülmektedir. </a:t>
            </a:r>
            <a:endParaRPr lang="tr-TR" dirty="0"/>
          </a:p>
        </p:txBody>
      </p:sp>
      <p:pic>
        <p:nvPicPr>
          <p:cNvPr id="4" name="Resim 3"/>
          <p:cNvPicPr>
            <a:picLocks noChangeAspect="1"/>
          </p:cNvPicPr>
          <p:nvPr/>
        </p:nvPicPr>
        <p:blipFill>
          <a:blip r:embed="rId2"/>
          <a:stretch>
            <a:fillRect/>
          </a:stretch>
        </p:blipFill>
        <p:spPr>
          <a:xfrm>
            <a:off x="7773987" y="1859280"/>
            <a:ext cx="3737293" cy="3230880"/>
          </a:xfrm>
          <a:prstGeom prst="rect">
            <a:avLst/>
          </a:prstGeom>
        </p:spPr>
      </p:pic>
    </p:spTree>
    <p:extLst>
      <p:ext uri="{BB962C8B-B14F-4D97-AF65-F5344CB8AC3E}">
        <p14:creationId xmlns:p14="http://schemas.microsoft.com/office/powerpoint/2010/main" val="4733910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867093" y="618518"/>
            <a:ext cx="9905998" cy="1478570"/>
          </a:xfrm>
        </p:spPr>
        <p:txBody>
          <a:bodyPr>
            <a:normAutofit/>
          </a:bodyPr>
          <a:lstStyle/>
          <a:p>
            <a:r>
              <a:rPr lang="tr-TR" dirty="0" smtClean="0"/>
              <a:t>Sorgu 3 – Detaylı karmaşık sorgu süre analizi</a:t>
            </a:r>
            <a:endParaRPr lang="tr-TR" dirty="0"/>
          </a:p>
        </p:txBody>
      </p:sp>
      <p:sp>
        <p:nvSpPr>
          <p:cNvPr id="3" name="İçerik Yer Tutucusu 2"/>
          <p:cNvSpPr>
            <a:spLocks noGrp="1"/>
          </p:cNvSpPr>
          <p:nvPr>
            <p:ph idx="1"/>
          </p:nvPr>
        </p:nvSpPr>
        <p:spPr>
          <a:xfrm>
            <a:off x="572453" y="2097088"/>
            <a:ext cx="7250748" cy="4029392"/>
          </a:xfrm>
        </p:spPr>
        <p:txBody>
          <a:bodyPr>
            <a:normAutofit fontScale="92500"/>
          </a:bodyPr>
          <a:lstStyle/>
          <a:p>
            <a:r>
              <a:rPr lang="tr-TR" dirty="0" smtClean="0"/>
              <a:t>Yapılan analizlerde; </a:t>
            </a:r>
            <a:r>
              <a:rPr lang="tr-TR" dirty="0" err="1" smtClean="0"/>
              <a:t>MySQL</a:t>
            </a:r>
            <a:r>
              <a:rPr lang="tr-TR" dirty="0" smtClean="0"/>
              <a:t> veri tabanı sisteminin </a:t>
            </a:r>
            <a:r>
              <a:rPr lang="tr-TR" dirty="0" err="1" smtClean="0"/>
              <a:t>MongoDB</a:t>
            </a:r>
            <a:r>
              <a:rPr lang="tr-TR" dirty="0" smtClean="0"/>
              <a:t> ’ye göre sorgu süresi sonuçları, veri kayıt sayısı farkı arttıkça iyi bir performans göstermiştir. Fakat işlemci ve işlemci çekirdeği yapılandırmalarının değiştirildiği durumlarda performans farklılıkları daha belirgin hale gelmiştir. Bu karşılaştırma, işlemci ve işlemci çekirdeği sayılarının 3x1, 3x2, 3x3 ve 3x4 şeklinde yapılandırıldığı anlarda iki veri tabanı birbiri üzerine hemen hemen aynı performansı gösterdiği gözlemlenmiştir.</a:t>
            </a:r>
            <a:endParaRPr lang="tr-TR" dirty="0"/>
          </a:p>
        </p:txBody>
      </p:sp>
      <p:pic>
        <p:nvPicPr>
          <p:cNvPr id="4" name="Resim 3"/>
          <p:cNvPicPr>
            <a:picLocks noChangeAspect="1"/>
          </p:cNvPicPr>
          <p:nvPr/>
        </p:nvPicPr>
        <p:blipFill>
          <a:blip r:embed="rId2"/>
          <a:stretch>
            <a:fillRect/>
          </a:stretch>
        </p:blipFill>
        <p:spPr>
          <a:xfrm>
            <a:off x="7943532" y="2245360"/>
            <a:ext cx="3598228" cy="2889568"/>
          </a:xfrm>
          <a:prstGeom prst="rect">
            <a:avLst/>
          </a:prstGeom>
        </p:spPr>
      </p:pic>
    </p:spTree>
    <p:extLst>
      <p:ext uri="{BB962C8B-B14F-4D97-AF65-F5344CB8AC3E}">
        <p14:creationId xmlns:p14="http://schemas.microsoft.com/office/powerpoint/2010/main" val="26893701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smtClean="0"/>
              <a:t>Sorgu 3- Detaylı ve karmaşık sorgu ile Sorgular/saniye analiz işlemi </a:t>
            </a:r>
            <a:endParaRPr lang="tr-TR" dirty="0"/>
          </a:p>
        </p:txBody>
      </p:sp>
      <p:sp>
        <p:nvSpPr>
          <p:cNvPr id="3" name="İçerik Yer Tutucusu 2"/>
          <p:cNvSpPr>
            <a:spLocks noGrp="1"/>
          </p:cNvSpPr>
          <p:nvPr>
            <p:ph idx="1"/>
          </p:nvPr>
        </p:nvSpPr>
        <p:spPr>
          <a:xfrm>
            <a:off x="968693" y="2097088"/>
            <a:ext cx="5879148" cy="3785552"/>
          </a:xfrm>
        </p:spPr>
        <p:txBody>
          <a:bodyPr>
            <a:normAutofit/>
          </a:bodyPr>
          <a:lstStyle/>
          <a:p>
            <a:r>
              <a:rPr lang="tr-TR" dirty="0" err="1" smtClean="0"/>
              <a:t>MySQL</a:t>
            </a:r>
            <a:r>
              <a:rPr lang="tr-TR" dirty="0" smtClean="0"/>
              <a:t> veri tabanı sisteminin 2x4 işlemci ve işlemci çekirdeği yapılandırmasında en iyi performansı gösterdiği açık bir şekilde görülmektedir. Fakat 2x1 ve 3x1 işlemci ve işlemci çekirdeği yapılandırmalarında her iki veri tabanı için performans sorunu olduğu gözlemlenmektedir. Bu performans sorunu </a:t>
            </a:r>
            <a:r>
              <a:rPr lang="tr-TR" dirty="0" err="1" smtClean="0"/>
              <a:t>MySQL’de</a:t>
            </a:r>
            <a:r>
              <a:rPr lang="tr-TR" dirty="0" smtClean="0"/>
              <a:t> daha belirgin haldedir.</a:t>
            </a:r>
            <a:endParaRPr lang="tr-TR" dirty="0"/>
          </a:p>
        </p:txBody>
      </p:sp>
      <p:pic>
        <p:nvPicPr>
          <p:cNvPr id="4" name="Resim 3"/>
          <p:cNvPicPr>
            <a:picLocks noChangeAspect="1"/>
          </p:cNvPicPr>
          <p:nvPr/>
        </p:nvPicPr>
        <p:blipFill>
          <a:blip r:embed="rId2"/>
          <a:stretch>
            <a:fillRect/>
          </a:stretch>
        </p:blipFill>
        <p:spPr>
          <a:xfrm>
            <a:off x="6962773" y="2284412"/>
            <a:ext cx="4084638" cy="2704148"/>
          </a:xfrm>
          <a:prstGeom prst="rect">
            <a:avLst/>
          </a:prstGeom>
        </p:spPr>
      </p:pic>
    </p:spTree>
    <p:extLst>
      <p:ext uri="{BB962C8B-B14F-4D97-AF65-F5344CB8AC3E}">
        <p14:creationId xmlns:p14="http://schemas.microsoft.com/office/powerpoint/2010/main" val="8810356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smtClean="0"/>
              <a:t>Sorgu 3 – Detaylı ve karmaşık sorgu kodu ile ortalama süre analiz işlemi</a:t>
            </a:r>
            <a:endParaRPr lang="tr-TR" dirty="0"/>
          </a:p>
        </p:txBody>
      </p:sp>
      <p:sp>
        <p:nvSpPr>
          <p:cNvPr id="3" name="İçerik Yer Tutucusu 2"/>
          <p:cNvSpPr>
            <a:spLocks noGrp="1"/>
          </p:cNvSpPr>
          <p:nvPr>
            <p:ph idx="1"/>
          </p:nvPr>
        </p:nvSpPr>
        <p:spPr>
          <a:xfrm>
            <a:off x="806133" y="2097088"/>
            <a:ext cx="5879147" cy="3998912"/>
          </a:xfrm>
        </p:spPr>
        <p:txBody>
          <a:bodyPr>
            <a:normAutofit fontScale="92500" lnSpcReduction="10000"/>
          </a:bodyPr>
          <a:lstStyle/>
          <a:p>
            <a:r>
              <a:rPr lang="tr-TR" dirty="0" smtClean="0"/>
              <a:t>Yapılan analizde; </a:t>
            </a:r>
            <a:r>
              <a:rPr lang="tr-TR" dirty="0" err="1" smtClean="0"/>
              <a:t>MySQL</a:t>
            </a:r>
            <a:r>
              <a:rPr lang="tr-TR" dirty="0" smtClean="0"/>
              <a:t> veri tabanı sisteminin </a:t>
            </a:r>
            <a:r>
              <a:rPr lang="tr-TR" dirty="0" err="1" smtClean="0"/>
              <a:t>MongoDB’ye</a:t>
            </a:r>
            <a:r>
              <a:rPr lang="tr-TR" dirty="0" smtClean="0"/>
              <a:t> göre ortalama sorgu süreleri sonuçları, veri kayıt sayısı farkı arttıkça oldukça belirgin bir performans kötülüğü gösterdiği gözlemlenmiştir. Bu karşılaştırma, eşdeğer veri kayıt setlerinde yapılmasına rağmen </a:t>
            </a:r>
            <a:r>
              <a:rPr lang="tr-TR" dirty="0" err="1" smtClean="0"/>
              <a:t>MySQL</a:t>
            </a:r>
            <a:r>
              <a:rPr lang="tr-TR" dirty="0" smtClean="0"/>
              <a:t> veri tabanının sorguları işleme ve sonuçlandırma süresi ortalamasının oldukça yüksek olduğu görülmektedir. </a:t>
            </a:r>
            <a:r>
              <a:rPr lang="tr-TR" dirty="0" err="1" smtClean="0"/>
              <a:t>MongoDB</a:t>
            </a:r>
            <a:r>
              <a:rPr lang="tr-TR" dirty="0" smtClean="0"/>
              <a:t> daha belirgin ve istikrarlı bir performans göstermektedir.</a:t>
            </a:r>
            <a:endParaRPr lang="tr-TR" dirty="0"/>
          </a:p>
        </p:txBody>
      </p:sp>
      <p:pic>
        <p:nvPicPr>
          <p:cNvPr id="4" name="Resim 3"/>
          <p:cNvPicPr>
            <a:picLocks noChangeAspect="1"/>
          </p:cNvPicPr>
          <p:nvPr/>
        </p:nvPicPr>
        <p:blipFill>
          <a:blip r:embed="rId2"/>
          <a:stretch>
            <a:fillRect/>
          </a:stretch>
        </p:blipFill>
        <p:spPr>
          <a:xfrm>
            <a:off x="6969760" y="2273934"/>
            <a:ext cx="4196080" cy="2633345"/>
          </a:xfrm>
          <a:prstGeom prst="rect">
            <a:avLst/>
          </a:prstGeom>
        </p:spPr>
      </p:pic>
    </p:spTree>
    <p:extLst>
      <p:ext uri="{BB962C8B-B14F-4D97-AF65-F5344CB8AC3E}">
        <p14:creationId xmlns:p14="http://schemas.microsoft.com/office/powerpoint/2010/main" val="19056327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1080453" y="527078"/>
            <a:ext cx="9905998" cy="1478570"/>
          </a:xfrm>
        </p:spPr>
        <p:txBody>
          <a:bodyPr>
            <a:normAutofit/>
          </a:bodyPr>
          <a:lstStyle/>
          <a:p>
            <a:r>
              <a:rPr lang="tr-TR" dirty="0" smtClean="0"/>
              <a:t>Sorgu 3 - Detaylı ve karmaşık sorgu ile işlemci çekirdeği üzerinde analiz işlemi </a:t>
            </a:r>
            <a:endParaRPr lang="tr-TR" dirty="0"/>
          </a:p>
        </p:txBody>
      </p:sp>
      <p:sp>
        <p:nvSpPr>
          <p:cNvPr id="5" name="İçerik Yer Tutucusu 2"/>
          <p:cNvSpPr txBox="1">
            <a:spLocks/>
          </p:cNvSpPr>
          <p:nvPr/>
        </p:nvSpPr>
        <p:spPr>
          <a:xfrm>
            <a:off x="939800" y="2333625"/>
            <a:ext cx="4729480" cy="3498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dirty="0" smtClean="0"/>
              <a:t>Ölçek büyüdüğünde </a:t>
            </a:r>
            <a:r>
              <a:rPr lang="tr-TR" dirty="0" err="1" smtClean="0"/>
              <a:t>MySQL’in</a:t>
            </a:r>
            <a:r>
              <a:rPr lang="tr-TR" dirty="0" smtClean="0"/>
              <a:t> performansındaki dezavantaj açıkça görülmektedir. </a:t>
            </a:r>
            <a:r>
              <a:rPr lang="tr-TR" dirty="0" err="1" smtClean="0"/>
              <a:t>MongoDB</a:t>
            </a:r>
            <a:r>
              <a:rPr lang="tr-TR" dirty="0" smtClean="0"/>
              <a:t> tüm veri kayıt setlerinde oldukça iyi bir performans gösterdiği ortaya konulmuştur</a:t>
            </a:r>
            <a:endParaRPr lang="tr-TR" dirty="0"/>
          </a:p>
        </p:txBody>
      </p:sp>
      <p:pic>
        <p:nvPicPr>
          <p:cNvPr id="7" name="Resim 6"/>
          <p:cNvPicPr>
            <a:picLocks noChangeAspect="1"/>
          </p:cNvPicPr>
          <p:nvPr/>
        </p:nvPicPr>
        <p:blipFill>
          <a:blip r:embed="rId2"/>
          <a:stretch>
            <a:fillRect/>
          </a:stretch>
        </p:blipFill>
        <p:spPr>
          <a:xfrm>
            <a:off x="6771322" y="2333625"/>
            <a:ext cx="3937318" cy="2606040"/>
          </a:xfrm>
          <a:prstGeom prst="rect">
            <a:avLst/>
          </a:prstGeom>
        </p:spPr>
      </p:pic>
    </p:spTree>
    <p:extLst>
      <p:ext uri="{BB962C8B-B14F-4D97-AF65-F5344CB8AC3E}">
        <p14:creationId xmlns:p14="http://schemas.microsoft.com/office/powerpoint/2010/main" val="20058912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939800" y="500062"/>
            <a:ext cx="10515600" cy="1325563"/>
          </a:xfrm>
        </p:spPr>
        <p:txBody>
          <a:bodyPr/>
          <a:lstStyle/>
          <a:p>
            <a:r>
              <a:rPr lang="tr-TR" dirty="0" smtClean="0"/>
              <a:t>Bilişim Sistemleri ve Yönetimi</a:t>
            </a:r>
            <a:endParaRPr lang="tr-TR" dirty="0"/>
          </a:p>
        </p:txBody>
      </p:sp>
      <p:sp>
        <p:nvSpPr>
          <p:cNvPr id="3" name="İçerik Yer Tutucusu 2"/>
          <p:cNvSpPr>
            <a:spLocks noGrp="1"/>
          </p:cNvSpPr>
          <p:nvPr>
            <p:ph idx="1"/>
          </p:nvPr>
        </p:nvSpPr>
        <p:spPr>
          <a:xfrm>
            <a:off x="939800" y="1737361"/>
            <a:ext cx="10515600" cy="4135120"/>
          </a:xfrm>
        </p:spPr>
        <p:txBody>
          <a:bodyPr>
            <a:normAutofit/>
          </a:bodyPr>
          <a:lstStyle/>
          <a:p>
            <a:r>
              <a:rPr lang="tr-TR" dirty="0" smtClean="0"/>
              <a:t>Bilişim sistemleri temelde bilgiyi </a:t>
            </a:r>
            <a:r>
              <a:rPr lang="tr-TR" dirty="0" err="1" smtClean="0"/>
              <a:t>toplamak,düzenlemek,işlemek</a:t>
            </a:r>
            <a:r>
              <a:rPr lang="tr-TR" dirty="0" smtClean="0"/>
              <a:t> ve saklamak  işlemleri olarak tanımlanabilir.</a:t>
            </a:r>
          </a:p>
          <a:p>
            <a:r>
              <a:rPr lang="tr-TR" dirty="0" err="1" smtClean="0"/>
              <a:t>Girdi,işlem</a:t>
            </a:r>
            <a:r>
              <a:rPr lang="tr-TR" dirty="0" smtClean="0"/>
              <a:t> ve çıktı olmak üzere 3 ana aktiviteye </a:t>
            </a:r>
            <a:r>
              <a:rPr lang="tr-TR" dirty="0" err="1" smtClean="0"/>
              <a:t>sahiptir.Girdi,organizasyonun</a:t>
            </a:r>
            <a:r>
              <a:rPr lang="tr-TR" dirty="0" smtClean="0"/>
              <a:t> içinden veya dışından ham bilgileri </a:t>
            </a:r>
            <a:r>
              <a:rPr lang="tr-TR" dirty="0" err="1" smtClean="0"/>
              <a:t>toplar.İşlem,ham</a:t>
            </a:r>
            <a:r>
              <a:rPr lang="tr-TR" dirty="0" smtClean="0"/>
              <a:t> veriyi daha anlamlı hale </a:t>
            </a:r>
            <a:r>
              <a:rPr lang="tr-TR" dirty="0" err="1" smtClean="0"/>
              <a:t>getirir.Çıktı</a:t>
            </a:r>
            <a:r>
              <a:rPr lang="tr-TR" dirty="0" smtClean="0"/>
              <a:t> ise işlenmiş bilgiyi aktarır</a:t>
            </a:r>
          </a:p>
          <a:p>
            <a:r>
              <a:rPr lang="tr-TR" dirty="0" smtClean="0"/>
              <a:t>İşletmeler açısından bilişim sistemleri ise bilişim sistem altyapısından yararlanan yönetsel </a:t>
            </a:r>
            <a:r>
              <a:rPr lang="tr-TR" dirty="0" err="1" smtClean="0"/>
              <a:t>çözümlerdir.Bu</a:t>
            </a:r>
            <a:r>
              <a:rPr lang="tr-TR" dirty="0" smtClean="0"/>
              <a:t> noktada bilişim sistemlerini etkin şekilde kullanmak için </a:t>
            </a:r>
            <a:r>
              <a:rPr lang="tr-TR" dirty="0" err="1" smtClean="0"/>
              <a:t>organizasyon,yönetim</a:t>
            </a:r>
            <a:r>
              <a:rPr lang="tr-TR" dirty="0" smtClean="0"/>
              <a:t> ve teknolojiye hakim olmak gerekir.</a:t>
            </a:r>
          </a:p>
        </p:txBody>
      </p:sp>
    </p:spTree>
    <p:extLst>
      <p:ext uri="{BB962C8B-B14F-4D97-AF65-F5344CB8AC3E}">
        <p14:creationId xmlns:p14="http://schemas.microsoft.com/office/powerpoint/2010/main" val="41365495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Unvan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4000" dirty="0" smtClean="0"/>
              <a:t>Sorgu 3- Detaylı ve karmaşık sorgu ile ölçeklendirilmiş analiz işlemi</a:t>
            </a:r>
            <a:endParaRPr lang="tr-TR" sz="4000" dirty="0"/>
          </a:p>
        </p:txBody>
      </p:sp>
      <p:sp>
        <p:nvSpPr>
          <p:cNvPr id="5" name="İçerik Yer Tutucusu 2"/>
          <p:cNvSpPr>
            <a:spLocks noGrp="1"/>
          </p:cNvSpPr>
          <p:nvPr>
            <p:ph idx="1"/>
          </p:nvPr>
        </p:nvSpPr>
        <p:spPr>
          <a:xfrm>
            <a:off x="1141413" y="2249487"/>
            <a:ext cx="4883468" cy="3338513"/>
          </a:xfrm>
        </p:spPr>
        <p:txBody>
          <a:bodyPr>
            <a:normAutofit/>
          </a:bodyPr>
          <a:lstStyle/>
          <a:p>
            <a:r>
              <a:rPr lang="tr-TR" dirty="0" err="1" smtClean="0"/>
              <a:t>MySQL</a:t>
            </a:r>
            <a:r>
              <a:rPr lang="tr-TR" dirty="0" smtClean="0"/>
              <a:t> veri tabanı sistemi, iki eksen boyunca logaritma kullanılarak çizilen grafikte logaritmik bir eğilim olduğu görüntüsü sergilemektedir. </a:t>
            </a:r>
            <a:r>
              <a:rPr lang="tr-TR" dirty="0" err="1" smtClean="0"/>
              <a:t>MongoDB’nin</a:t>
            </a:r>
            <a:r>
              <a:rPr lang="tr-TR" dirty="0" smtClean="0"/>
              <a:t> ise eğilimi nerede ve nasıl gösterdiği net olarak görülmemektedir.</a:t>
            </a:r>
            <a:endParaRPr lang="tr-TR" dirty="0"/>
          </a:p>
        </p:txBody>
      </p:sp>
      <p:pic>
        <p:nvPicPr>
          <p:cNvPr id="6" name="Resim 5"/>
          <p:cNvPicPr>
            <a:picLocks noChangeAspect="1"/>
          </p:cNvPicPr>
          <p:nvPr/>
        </p:nvPicPr>
        <p:blipFill>
          <a:blip r:embed="rId2"/>
          <a:stretch>
            <a:fillRect/>
          </a:stretch>
        </p:blipFill>
        <p:spPr>
          <a:xfrm>
            <a:off x="6870065" y="2430462"/>
            <a:ext cx="4177346" cy="2639378"/>
          </a:xfrm>
          <a:prstGeom prst="rect">
            <a:avLst/>
          </a:prstGeom>
        </p:spPr>
      </p:pic>
    </p:spTree>
    <p:extLst>
      <p:ext uri="{BB962C8B-B14F-4D97-AF65-F5344CB8AC3E}">
        <p14:creationId xmlns:p14="http://schemas.microsoft.com/office/powerpoint/2010/main" val="5395762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1141413" y="268950"/>
            <a:ext cx="9905998" cy="1478570"/>
          </a:xfrm>
        </p:spPr>
        <p:txBody>
          <a:bodyPr/>
          <a:lstStyle/>
          <a:p>
            <a:r>
              <a:rPr lang="tr-TR" dirty="0" smtClean="0"/>
              <a:t>INSERT ve DELETE işlemleri</a:t>
            </a:r>
            <a:endParaRPr lang="tr-TR" dirty="0"/>
          </a:p>
        </p:txBody>
      </p:sp>
      <p:sp>
        <p:nvSpPr>
          <p:cNvPr id="3" name="İçerik Yer Tutucusu 2"/>
          <p:cNvSpPr>
            <a:spLocks noGrp="1"/>
          </p:cNvSpPr>
          <p:nvPr>
            <p:ph idx="1"/>
          </p:nvPr>
        </p:nvSpPr>
        <p:spPr>
          <a:xfrm>
            <a:off x="1141413" y="1747520"/>
            <a:ext cx="6285548" cy="4043681"/>
          </a:xfrm>
        </p:spPr>
        <p:txBody>
          <a:bodyPr>
            <a:normAutofit fontScale="92500" lnSpcReduction="10000"/>
          </a:bodyPr>
          <a:lstStyle/>
          <a:p>
            <a:r>
              <a:rPr lang="tr-TR" dirty="0" smtClean="0"/>
              <a:t>Yapılan analizde; her iki veri tabanının komut sayılarına göre işlem süreleri doğrusal bir eğilim göstermektedir. </a:t>
            </a:r>
            <a:r>
              <a:rPr lang="tr-TR" dirty="0" err="1" smtClean="0"/>
              <a:t>MongoDB’nin</a:t>
            </a:r>
            <a:r>
              <a:rPr lang="tr-TR" dirty="0" smtClean="0"/>
              <a:t> veri ekleme işlemi </a:t>
            </a:r>
            <a:r>
              <a:rPr lang="tr-TR" dirty="0" err="1" smtClean="0"/>
              <a:t>MySQL’e</a:t>
            </a:r>
            <a:r>
              <a:rPr lang="tr-TR" dirty="0" smtClean="0"/>
              <a:t> göre çok daha iyi bir performansa sahiptir.</a:t>
            </a:r>
          </a:p>
          <a:p>
            <a:r>
              <a:rPr lang="tr-TR" dirty="0" smtClean="0"/>
              <a:t> Veri silme işleminde ise </a:t>
            </a:r>
            <a:r>
              <a:rPr lang="tr-TR" dirty="0" err="1" smtClean="0"/>
              <a:t>MongoDB’nin</a:t>
            </a:r>
            <a:r>
              <a:rPr lang="tr-TR" dirty="0" smtClean="0"/>
              <a:t> </a:t>
            </a:r>
            <a:r>
              <a:rPr lang="tr-TR" dirty="0" err="1" smtClean="0"/>
              <a:t>MySQL</a:t>
            </a:r>
            <a:r>
              <a:rPr lang="tr-TR" dirty="0" smtClean="0"/>
              <a:t> ile benzer bir performansa sahip olduğu fakat veri silme komut sayılarının artışı ile </a:t>
            </a:r>
            <a:r>
              <a:rPr lang="tr-TR" dirty="0" err="1" smtClean="0"/>
              <a:t>MySQL</a:t>
            </a:r>
            <a:r>
              <a:rPr lang="tr-TR" dirty="0" smtClean="0"/>
              <a:t> veri tabanı sisteminin silme işleminde iyi bir performans sergilediği gözlemlenmiştir.</a:t>
            </a:r>
            <a:endParaRPr lang="tr-TR" dirty="0"/>
          </a:p>
        </p:txBody>
      </p:sp>
      <p:pic>
        <p:nvPicPr>
          <p:cNvPr id="4" name="Resim 3"/>
          <p:cNvPicPr>
            <a:picLocks noChangeAspect="1"/>
          </p:cNvPicPr>
          <p:nvPr/>
        </p:nvPicPr>
        <p:blipFill>
          <a:blip r:embed="rId2"/>
          <a:stretch>
            <a:fillRect/>
          </a:stretch>
        </p:blipFill>
        <p:spPr>
          <a:xfrm>
            <a:off x="7225823" y="1747520"/>
            <a:ext cx="4022726" cy="3291840"/>
          </a:xfrm>
          <a:prstGeom prst="rect">
            <a:avLst/>
          </a:prstGeom>
        </p:spPr>
      </p:pic>
    </p:spTree>
    <p:extLst>
      <p:ext uri="{BB962C8B-B14F-4D97-AF65-F5344CB8AC3E}">
        <p14:creationId xmlns:p14="http://schemas.microsoft.com/office/powerpoint/2010/main" val="10233024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SONUÇ VE DEĞERLENDİRME</a:t>
            </a:r>
            <a:endParaRPr lang="tr-TR" dirty="0"/>
          </a:p>
        </p:txBody>
      </p:sp>
      <p:sp>
        <p:nvSpPr>
          <p:cNvPr id="3" name="İçerik Yer Tutucusu 2"/>
          <p:cNvSpPr>
            <a:spLocks noGrp="1"/>
          </p:cNvSpPr>
          <p:nvPr>
            <p:ph idx="1"/>
          </p:nvPr>
        </p:nvSpPr>
        <p:spPr>
          <a:effectLst>
            <a:outerShdw blurRad="50800" dist="63500" dir="5400000" algn="ctr" rotWithShape="0">
              <a:srgbClr val="000000">
                <a:alpha val="43137"/>
              </a:srgbClr>
            </a:outerShdw>
          </a:effectLst>
        </p:spPr>
        <p:txBody>
          <a:bodyPr>
            <a:normAutofit fontScale="92500" lnSpcReduction="10000"/>
            <a:flatTx/>
          </a:bodyPr>
          <a:lstStyle/>
          <a:p>
            <a:r>
              <a:rPr lang="tr-TR" dirty="0" smtClean="0"/>
              <a:t>Yapılan analizlerde </a:t>
            </a:r>
            <a:r>
              <a:rPr lang="tr-TR" dirty="0" err="1" smtClean="0"/>
              <a:t>NoSQL</a:t>
            </a:r>
            <a:r>
              <a:rPr lang="tr-TR" dirty="0" smtClean="0"/>
              <a:t> ağırlıklı bir veri tabanının büyük miktarda veri çiftleri içerebildiği, veri çoğaltmada da basit şeması nedeniyle </a:t>
            </a:r>
            <a:r>
              <a:rPr lang="tr-TR" dirty="0" err="1" smtClean="0"/>
              <a:t>MongoDB</a:t>
            </a:r>
            <a:r>
              <a:rPr lang="tr-TR" dirty="0" smtClean="0"/>
              <a:t> kullanılarak daha hızlı daha karmaşık sorgu tiplerinin çalıştırılabildiği izlenmiştir. Her iki veri tabanı sisteminde farklı yapılandırma durumlarında ikinci sorgu tipi ile yapılan performans testlerinde, </a:t>
            </a:r>
            <a:r>
              <a:rPr lang="tr-TR" dirty="0" err="1" smtClean="0"/>
              <a:t>MongoDB</a:t>
            </a:r>
            <a:r>
              <a:rPr lang="tr-TR" dirty="0" smtClean="0"/>
              <a:t> veri tabanı sistemi </a:t>
            </a:r>
            <a:r>
              <a:rPr lang="tr-TR" dirty="0" err="1" smtClean="0"/>
              <a:t>MySQL’e</a:t>
            </a:r>
            <a:r>
              <a:rPr lang="tr-TR" dirty="0" smtClean="0"/>
              <a:t> göre en iyi performansı göstermiştir. Sonraki karşılaştırma testlerinde detaylı ve karmaşık sorgular ele alınarak </a:t>
            </a:r>
            <a:r>
              <a:rPr lang="tr-TR" dirty="0" err="1" smtClean="0"/>
              <a:t>MongoDB</a:t>
            </a:r>
            <a:r>
              <a:rPr lang="tr-TR" dirty="0" smtClean="0"/>
              <a:t>, alt belge koleksiyonu kullanımı nedeniyle </a:t>
            </a:r>
            <a:r>
              <a:rPr lang="tr-TR" dirty="0" err="1" smtClean="0"/>
              <a:t>MySQL</a:t>
            </a:r>
            <a:r>
              <a:rPr lang="tr-TR" dirty="0" smtClean="0"/>
              <a:t> üzerinde çok büyük bir avantaja sahip olduğunu göstermiştir. Bu avantaj, veri tekrarı yaşanabilme durumu pahasına dikkate değer bir şekilde görülmüştür.</a:t>
            </a:r>
            <a:endParaRPr lang="tr-TR" dirty="0"/>
          </a:p>
        </p:txBody>
      </p:sp>
    </p:spTree>
    <p:extLst>
      <p:ext uri="{BB962C8B-B14F-4D97-AF65-F5344CB8AC3E}">
        <p14:creationId xmlns:p14="http://schemas.microsoft.com/office/powerpoint/2010/main" val="28163499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SONUÇ VE DEĞERLENDİRME</a:t>
            </a:r>
            <a:endParaRPr lang="tr-TR" dirty="0"/>
          </a:p>
        </p:txBody>
      </p:sp>
      <p:sp>
        <p:nvSpPr>
          <p:cNvPr id="3" name="İçerik Yer Tutucusu 2"/>
          <p:cNvSpPr>
            <a:spLocks noGrp="1"/>
          </p:cNvSpPr>
          <p:nvPr>
            <p:ph idx="1"/>
          </p:nvPr>
        </p:nvSpPr>
        <p:spPr/>
        <p:txBody>
          <a:bodyPr/>
          <a:lstStyle/>
          <a:p>
            <a:r>
              <a:rPr lang="tr-TR" dirty="0" smtClean="0"/>
              <a:t>Yapılan son performans testleri ise yazma ve silme işlemleridir. Basit arama sorgularında mantıksal olarak veri silme işlemi dikkate alınarak yapılan karşılaştırmalar sonucunda </a:t>
            </a:r>
            <a:r>
              <a:rPr lang="tr-TR" dirty="0" err="1" smtClean="0"/>
              <a:t>MySQL</a:t>
            </a:r>
            <a:r>
              <a:rPr lang="tr-TR" dirty="0" smtClean="0"/>
              <a:t> veri tabanı sistemi iyi bir performans göstermiştir. Öncelikle silinecek verinin bulunması gerektiğinden silme işlemine direk olarak bağlantılanır. Her iki veri tabanı bu karşılaştırma sonucunda doğrusal bir eğilim gösterirken </a:t>
            </a:r>
            <a:r>
              <a:rPr lang="tr-TR" dirty="0" err="1" smtClean="0"/>
              <a:t>MongoDB</a:t>
            </a:r>
            <a:r>
              <a:rPr lang="tr-TR" dirty="0" smtClean="0"/>
              <a:t> eklemeler sırasında </a:t>
            </a:r>
            <a:r>
              <a:rPr lang="tr-TR" dirty="0" err="1" smtClean="0"/>
              <a:t>MySQL’e</a:t>
            </a:r>
            <a:r>
              <a:rPr lang="tr-TR" dirty="0" smtClean="0"/>
              <a:t> göre oldukça belirgin ve çok daha iyi bir performans göstermiştir.</a:t>
            </a:r>
            <a:endParaRPr lang="tr-TR" dirty="0"/>
          </a:p>
        </p:txBody>
      </p:sp>
    </p:spTree>
    <p:extLst>
      <p:ext uri="{BB962C8B-B14F-4D97-AF65-F5344CB8AC3E}">
        <p14:creationId xmlns:p14="http://schemas.microsoft.com/office/powerpoint/2010/main" val="22533425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838200" y="649605"/>
            <a:ext cx="10515600" cy="1325563"/>
          </a:xfrm>
        </p:spPr>
        <p:txBody>
          <a:bodyPr>
            <a:normAutofit/>
          </a:bodyPr>
          <a:lstStyle/>
          <a:p>
            <a:r>
              <a:rPr lang="tr-TR" dirty="0" smtClean="0"/>
              <a:t>Veri Tabanı ve Veri Tabanı Yönetim Sistemleri</a:t>
            </a:r>
            <a:endParaRPr lang="tr-TR" dirty="0"/>
          </a:p>
        </p:txBody>
      </p:sp>
      <p:sp>
        <p:nvSpPr>
          <p:cNvPr id="3" name="İçerik Yer Tutucusu 2"/>
          <p:cNvSpPr>
            <a:spLocks noGrp="1"/>
          </p:cNvSpPr>
          <p:nvPr>
            <p:ph idx="1"/>
          </p:nvPr>
        </p:nvSpPr>
        <p:spPr>
          <a:xfrm>
            <a:off x="838200" y="2221865"/>
            <a:ext cx="10515600" cy="3711575"/>
          </a:xfrm>
        </p:spPr>
        <p:txBody>
          <a:bodyPr>
            <a:normAutofit lnSpcReduction="10000"/>
          </a:bodyPr>
          <a:lstStyle/>
          <a:p>
            <a:r>
              <a:rPr lang="tr-TR" b="1" dirty="0" smtClean="0"/>
              <a:t>Veri tabanı(VT),</a:t>
            </a:r>
            <a:r>
              <a:rPr lang="tr-TR" dirty="0" smtClean="0"/>
              <a:t>birbiriyle ilişkili verilerin düzenlenip yapılandırılmasıyla oluşmuş veri </a:t>
            </a:r>
            <a:r>
              <a:rPr lang="tr-TR" dirty="0" err="1" smtClean="0"/>
              <a:t>topluluğudur.Veri</a:t>
            </a:r>
            <a:r>
              <a:rPr lang="tr-TR" dirty="0" smtClean="0"/>
              <a:t> </a:t>
            </a:r>
            <a:r>
              <a:rPr lang="tr-TR" dirty="0" err="1" smtClean="0"/>
              <a:t>tabanı,birbiriyle</a:t>
            </a:r>
            <a:r>
              <a:rPr lang="tr-TR" dirty="0" smtClean="0"/>
              <a:t> ilişkisi olan verileri modelleyerek verileri depolar.</a:t>
            </a:r>
          </a:p>
          <a:p>
            <a:r>
              <a:rPr lang="tr-TR" b="1" dirty="0" smtClean="0"/>
              <a:t>Veri Tabanı Yönetim Sistemi(VTYS) </a:t>
            </a:r>
            <a:r>
              <a:rPr lang="tr-TR" dirty="0" smtClean="0"/>
              <a:t>,verilere aynı anda birden çok bağlantı sağlayabilme özelliğini sağlar(d).Bu sistemler verinin nasıl </a:t>
            </a:r>
            <a:r>
              <a:rPr lang="tr-TR" dirty="0" err="1" smtClean="0"/>
              <a:t>depolanacağını,kullanılacığını</a:t>
            </a:r>
            <a:r>
              <a:rPr lang="tr-TR" dirty="0" smtClean="0"/>
              <a:t> ve erişileceğini temel olarak açıklar.</a:t>
            </a:r>
          </a:p>
          <a:p>
            <a:r>
              <a:rPr lang="tr-TR" b="1" dirty="0" smtClean="0"/>
              <a:t>Veri Tabanı Sistemi(VTS) </a:t>
            </a:r>
            <a:r>
              <a:rPr lang="tr-TR" dirty="0" smtClean="0"/>
              <a:t>=Veri Tabanı +Veri Tabanı Yönetim </a:t>
            </a:r>
            <a:r>
              <a:rPr lang="tr-TR" dirty="0" err="1" smtClean="0"/>
              <a:t>Sistemi+Uygulama</a:t>
            </a:r>
            <a:r>
              <a:rPr lang="tr-TR" dirty="0" smtClean="0"/>
              <a:t> Programları/Kullanıcı </a:t>
            </a:r>
            <a:r>
              <a:rPr lang="tr-TR" dirty="0" err="1" smtClean="0"/>
              <a:t>Arayüzleri</a:t>
            </a:r>
            <a:endParaRPr lang="tr-TR" dirty="0" smtClean="0"/>
          </a:p>
          <a:p>
            <a:endParaRPr lang="tr-TR" dirty="0"/>
          </a:p>
        </p:txBody>
      </p:sp>
    </p:spTree>
    <p:extLst>
      <p:ext uri="{BB962C8B-B14F-4D97-AF65-F5344CB8AC3E}">
        <p14:creationId xmlns:p14="http://schemas.microsoft.com/office/powerpoint/2010/main" val="35245820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838200" y="406400"/>
            <a:ext cx="9862820" cy="1009968"/>
          </a:xfrm>
        </p:spPr>
        <p:txBody>
          <a:bodyPr/>
          <a:lstStyle/>
          <a:p>
            <a:r>
              <a:rPr lang="tr-TR" dirty="0" smtClean="0"/>
              <a:t>Veri Tabanı Modelleri</a:t>
            </a:r>
            <a:endParaRPr lang="tr-TR" dirty="0"/>
          </a:p>
        </p:txBody>
      </p:sp>
      <p:sp>
        <p:nvSpPr>
          <p:cNvPr id="3" name="İçerik Yer Tutucusu 2"/>
          <p:cNvSpPr>
            <a:spLocks noGrp="1"/>
          </p:cNvSpPr>
          <p:nvPr>
            <p:ph idx="1"/>
          </p:nvPr>
        </p:nvSpPr>
        <p:spPr>
          <a:xfrm>
            <a:off x="838200" y="1747521"/>
            <a:ext cx="10815320" cy="2235199"/>
          </a:xfrm>
        </p:spPr>
        <p:txBody>
          <a:bodyPr/>
          <a:lstStyle/>
          <a:p>
            <a:pPr marL="0" indent="0">
              <a:buNone/>
            </a:pPr>
            <a:r>
              <a:rPr lang="tr-TR" b="1" dirty="0" smtClean="0"/>
              <a:t>1-Düz Model veya Tablo Modeli</a:t>
            </a:r>
            <a:endParaRPr lang="tr-TR" dirty="0" smtClean="0"/>
          </a:p>
          <a:p>
            <a:r>
              <a:rPr lang="tr-TR" dirty="0" smtClean="0"/>
              <a:t>Satır ve sütunlardan oluşan 2 boyutlu veri grubundan oluşan bir  modeldir.</a:t>
            </a:r>
          </a:p>
          <a:p>
            <a:r>
              <a:rPr lang="tr-TR" dirty="0" smtClean="0"/>
              <a:t>Sütunlarda verilerin benzer özellikleri , satırlarda ise veri grupları yer alır.</a:t>
            </a:r>
            <a:endParaRPr lang="tr-TR" dirty="0"/>
          </a:p>
        </p:txBody>
      </p:sp>
      <p:sp>
        <p:nvSpPr>
          <p:cNvPr id="4" name="İçerik Yer Tutucusu 2"/>
          <p:cNvSpPr txBox="1">
            <a:spLocks/>
          </p:cNvSpPr>
          <p:nvPr/>
        </p:nvSpPr>
        <p:spPr>
          <a:xfrm>
            <a:off x="838200" y="3982720"/>
            <a:ext cx="10515600" cy="21164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b="1" dirty="0" smtClean="0"/>
              <a:t>2-Hiyerarşik Veri Modeli</a:t>
            </a:r>
          </a:p>
          <a:p>
            <a:r>
              <a:rPr lang="tr-TR" dirty="0" smtClean="0"/>
              <a:t>Verileri ağaç şeklinde yukardan aşağıya </a:t>
            </a:r>
            <a:r>
              <a:rPr lang="tr-TR" dirty="0" err="1" smtClean="0"/>
              <a:t>sıralar.Bu</a:t>
            </a:r>
            <a:r>
              <a:rPr lang="tr-TR" dirty="0" smtClean="0"/>
              <a:t> veri yapısının depoladığı verilere </a:t>
            </a:r>
            <a:r>
              <a:rPr lang="tr-TR" i="1" dirty="0" smtClean="0"/>
              <a:t>kayıt</a:t>
            </a:r>
            <a:r>
              <a:rPr lang="tr-TR" dirty="0" smtClean="0"/>
              <a:t> </a:t>
            </a:r>
            <a:r>
              <a:rPr lang="tr-TR" dirty="0" err="1" smtClean="0"/>
              <a:t>denilir.Kök</a:t>
            </a:r>
            <a:r>
              <a:rPr lang="tr-TR" dirty="0" smtClean="0"/>
              <a:t> denilen ilk kayıt </a:t>
            </a:r>
            <a:r>
              <a:rPr lang="tr-TR" dirty="0" err="1" smtClean="0"/>
              <a:t>vardır.Kök</a:t>
            </a:r>
            <a:r>
              <a:rPr lang="tr-TR" dirty="0" smtClean="0"/>
              <a:t> haricinde bütün kayıtların bir ebeveyni vardır.</a:t>
            </a:r>
            <a:endParaRPr lang="tr-TR" dirty="0"/>
          </a:p>
        </p:txBody>
      </p:sp>
    </p:spTree>
    <p:extLst>
      <p:ext uri="{BB962C8B-B14F-4D97-AF65-F5344CB8AC3E}">
        <p14:creationId xmlns:p14="http://schemas.microsoft.com/office/powerpoint/2010/main" val="39140850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838200" y="185102"/>
            <a:ext cx="10515600" cy="1325563"/>
          </a:xfrm>
        </p:spPr>
        <p:txBody>
          <a:bodyPr/>
          <a:lstStyle/>
          <a:p>
            <a:r>
              <a:rPr lang="tr-TR" dirty="0" smtClean="0"/>
              <a:t>Veri Tabanı Modelleri</a:t>
            </a:r>
            <a:endParaRPr lang="tr-TR" dirty="0"/>
          </a:p>
        </p:txBody>
      </p:sp>
      <p:sp>
        <p:nvSpPr>
          <p:cNvPr id="6" name="İçerik Yer Tutucusu 2"/>
          <p:cNvSpPr>
            <a:spLocks noGrp="1"/>
          </p:cNvSpPr>
          <p:nvPr>
            <p:ph idx="1"/>
          </p:nvPr>
        </p:nvSpPr>
        <p:spPr>
          <a:xfrm>
            <a:off x="838200" y="3799840"/>
            <a:ext cx="10515600" cy="2238375"/>
          </a:xfrm>
        </p:spPr>
        <p:txBody>
          <a:bodyPr>
            <a:normAutofit fontScale="92500" lnSpcReduction="10000"/>
          </a:bodyPr>
          <a:lstStyle/>
          <a:p>
            <a:pPr marL="0" indent="0">
              <a:buNone/>
            </a:pPr>
            <a:r>
              <a:rPr lang="tr-TR" b="1" dirty="0" smtClean="0"/>
              <a:t>4-İlişkisel Veri Modeli</a:t>
            </a:r>
          </a:p>
          <a:p>
            <a:r>
              <a:rPr lang="tr-TR" dirty="0" smtClean="0"/>
              <a:t>Temel kavram </a:t>
            </a:r>
            <a:r>
              <a:rPr lang="tr-TR" dirty="0" err="1" smtClean="0"/>
              <a:t>ilişkidir.Bu</a:t>
            </a:r>
            <a:r>
              <a:rPr lang="tr-TR" dirty="0" smtClean="0"/>
              <a:t> ilişkilerle veri içerindeki ilişkiler </a:t>
            </a:r>
            <a:r>
              <a:rPr lang="tr-TR" dirty="0" err="1" smtClean="0"/>
              <a:t>modellenir.İlişkiler</a:t>
            </a:r>
            <a:r>
              <a:rPr lang="tr-TR" dirty="0" smtClean="0"/>
              <a:t> satır ve sütunlardan oluşan tablolarla ifade edilir.</a:t>
            </a:r>
          </a:p>
          <a:p>
            <a:r>
              <a:rPr lang="tr-TR" dirty="0" smtClean="0"/>
              <a:t>Tablonun satırları birbiriyle ilişkili olan verilerin bütününden </a:t>
            </a:r>
            <a:r>
              <a:rPr lang="tr-TR" dirty="0" err="1" smtClean="0"/>
              <a:t>oluşurken,sütunlarda</a:t>
            </a:r>
            <a:r>
              <a:rPr lang="tr-TR" dirty="0" smtClean="0"/>
              <a:t> nitelikler bulunur.</a:t>
            </a:r>
          </a:p>
        </p:txBody>
      </p:sp>
      <p:sp>
        <p:nvSpPr>
          <p:cNvPr id="5" name="İçerik Yer Tutucusu 2"/>
          <p:cNvSpPr txBox="1">
            <a:spLocks/>
          </p:cNvSpPr>
          <p:nvPr/>
        </p:nvSpPr>
        <p:spPr>
          <a:xfrm>
            <a:off x="838200" y="1764665"/>
            <a:ext cx="10515600" cy="2035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b="1" dirty="0" smtClean="0"/>
              <a:t>3-Ağ Modeli</a:t>
            </a:r>
          </a:p>
          <a:p>
            <a:r>
              <a:rPr lang="tr-TR" dirty="0" smtClean="0"/>
              <a:t>Bir verinin diğer verilerle bir şekilde ilişkisi </a:t>
            </a:r>
            <a:r>
              <a:rPr lang="tr-TR" dirty="0" err="1" smtClean="0"/>
              <a:t>olur.Hiyerarşik</a:t>
            </a:r>
            <a:r>
              <a:rPr lang="tr-TR" dirty="0" smtClean="0"/>
              <a:t> modelden farkı en sondaki pozisyondaki verinin en iç pozisyondaki veriye işaret ederek ulaşabilmesidir</a:t>
            </a:r>
            <a:endParaRPr lang="tr-TR" dirty="0"/>
          </a:p>
        </p:txBody>
      </p:sp>
    </p:spTree>
    <p:extLst>
      <p:ext uri="{BB962C8B-B14F-4D97-AF65-F5344CB8AC3E}">
        <p14:creationId xmlns:p14="http://schemas.microsoft.com/office/powerpoint/2010/main" val="26712631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838200" y="500062"/>
            <a:ext cx="10515600" cy="1325563"/>
          </a:xfrm>
        </p:spPr>
        <p:txBody>
          <a:bodyPr/>
          <a:lstStyle/>
          <a:p>
            <a:r>
              <a:rPr lang="tr-TR" dirty="0" smtClean="0"/>
              <a:t>Veri Tabanı Modelleri</a:t>
            </a:r>
            <a:endParaRPr lang="tr-TR" dirty="0"/>
          </a:p>
        </p:txBody>
      </p:sp>
      <p:sp>
        <p:nvSpPr>
          <p:cNvPr id="5" name="İçerik Yer Tutucusu 2"/>
          <p:cNvSpPr>
            <a:spLocks noGrp="1"/>
          </p:cNvSpPr>
          <p:nvPr>
            <p:ph idx="1"/>
          </p:nvPr>
        </p:nvSpPr>
        <p:spPr>
          <a:xfrm>
            <a:off x="838200" y="2067877"/>
            <a:ext cx="10515600" cy="1213803"/>
          </a:xfrm>
        </p:spPr>
        <p:txBody>
          <a:bodyPr/>
          <a:lstStyle/>
          <a:p>
            <a:pPr marL="0" indent="0">
              <a:buNone/>
            </a:pPr>
            <a:r>
              <a:rPr lang="tr-TR" b="1" dirty="0" smtClean="0"/>
              <a:t>5-Nesne Yönelimli Veri Modeli</a:t>
            </a:r>
          </a:p>
          <a:p>
            <a:r>
              <a:rPr lang="tr-TR" dirty="0" smtClean="0"/>
              <a:t>Nesne Yönelimli Programlamaya dayanan veri modelidir</a:t>
            </a:r>
          </a:p>
          <a:p>
            <a:endParaRPr lang="tr-TR" dirty="0" smtClean="0"/>
          </a:p>
        </p:txBody>
      </p:sp>
      <p:sp>
        <p:nvSpPr>
          <p:cNvPr id="6" name="İçerik Yer Tutucusu 2"/>
          <p:cNvSpPr txBox="1">
            <a:spLocks/>
          </p:cNvSpPr>
          <p:nvPr/>
        </p:nvSpPr>
        <p:spPr>
          <a:xfrm>
            <a:off x="838200" y="3684905"/>
            <a:ext cx="10515600" cy="13646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b="1" dirty="0" smtClean="0"/>
              <a:t>6-Nesne İlişkisel Veri Modeli</a:t>
            </a:r>
          </a:p>
          <a:p>
            <a:r>
              <a:rPr lang="tr-TR" dirty="0" smtClean="0"/>
              <a:t>İlişkisel işlevselliğin üzerine nesne yönelimli özellikler içerir.</a:t>
            </a:r>
            <a:endParaRPr lang="tr-TR" dirty="0"/>
          </a:p>
        </p:txBody>
      </p:sp>
    </p:spTree>
    <p:extLst>
      <p:ext uri="{BB962C8B-B14F-4D97-AF65-F5344CB8AC3E}">
        <p14:creationId xmlns:p14="http://schemas.microsoft.com/office/powerpoint/2010/main" val="4478685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Veri Tabanı Modelleri</a:t>
            </a:r>
            <a:endParaRPr lang="tr-TR" dirty="0"/>
          </a:p>
        </p:txBody>
      </p:sp>
      <p:sp>
        <p:nvSpPr>
          <p:cNvPr id="3" name="İçerik Yer Tutucusu 2"/>
          <p:cNvSpPr>
            <a:spLocks noGrp="1"/>
          </p:cNvSpPr>
          <p:nvPr>
            <p:ph idx="1"/>
          </p:nvPr>
        </p:nvSpPr>
        <p:spPr>
          <a:xfrm>
            <a:off x="838200" y="1825625"/>
            <a:ext cx="10515600" cy="3488055"/>
          </a:xfrm>
        </p:spPr>
        <p:txBody>
          <a:bodyPr>
            <a:normAutofit fontScale="92500" lnSpcReduction="10000"/>
          </a:bodyPr>
          <a:lstStyle/>
          <a:p>
            <a:pPr marL="0" indent="0">
              <a:buNone/>
            </a:pPr>
            <a:r>
              <a:rPr lang="tr-TR" b="1" dirty="0" smtClean="0"/>
              <a:t>7-Çoklu Ortam Veri Modeli</a:t>
            </a:r>
          </a:p>
          <a:p>
            <a:r>
              <a:rPr lang="tr-TR" dirty="0" smtClean="0"/>
              <a:t>Nesne ilişkisel veri tabanları ile </a:t>
            </a:r>
            <a:r>
              <a:rPr lang="tr-TR" dirty="0" err="1" smtClean="0"/>
              <a:t>benzerdirler.Temel</a:t>
            </a:r>
            <a:r>
              <a:rPr lang="tr-TR" dirty="0" smtClean="0"/>
              <a:t> farklarından biri büyük nesneleri işlerken bu adımları kullanıcıya göstermezler.</a:t>
            </a:r>
          </a:p>
          <a:p>
            <a:r>
              <a:rPr lang="tr-TR" dirty="0" smtClean="0"/>
              <a:t>Desteklemesi gereken 3 temel özelliği vardır:</a:t>
            </a:r>
          </a:p>
          <a:p>
            <a:pPr marL="514350" indent="-514350">
              <a:buFont typeface="+mj-lt"/>
              <a:buAutoNum type="arabicPeriod"/>
            </a:pPr>
            <a:r>
              <a:rPr lang="tr-TR" dirty="0" smtClean="0"/>
              <a:t>Veri Miktarı</a:t>
            </a:r>
          </a:p>
          <a:p>
            <a:pPr marL="514350" indent="-514350">
              <a:buFont typeface="+mj-lt"/>
              <a:buAutoNum type="arabicPeriod"/>
            </a:pPr>
            <a:r>
              <a:rPr lang="tr-TR" dirty="0" smtClean="0"/>
              <a:t>Süreklilik</a:t>
            </a:r>
          </a:p>
          <a:p>
            <a:pPr marL="514350" indent="-514350">
              <a:buFont typeface="+mj-lt"/>
              <a:buAutoNum type="arabicPeriod"/>
            </a:pPr>
            <a:r>
              <a:rPr lang="tr-TR" dirty="0" smtClean="0"/>
              <a:t>Senkronizasyon</a:t>
            </a:r>
            <a:endParaRPr lang="tr-TR" dirty="0"/>
          </a:p>
        </p:txBody>
      </p:sp>
    </p:spTree>
    <p:extLst>
      <p:ext uri="{BB962C8B-B14F-4D97-AF65-F5344CB8AC3E}">
        <p14:creationId xmlns:p14="http://schemas.microsoft.com/office/powerpoint/2010/main" val="4388043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838200" y="568325"/>
            <a:ext cx="10515600" cy="1325563"/>
          </a:xfrm>
        </p:spPr>
        <p:txBody>
          <a:bodyPr/>
          <a:lstStyle/>
          <a:p>
            <a:r>
              <a:rPr lang="tr-TR" dirty="0" smtClean="0"/>
              <a:t>Veri Tabanı Modelleri</a:t>
            </a:r>
            <a:endParaRPr lang="tr-TR" dirty="0"/>
          </a:p>
        </p:txBody>
      </p:sp>
      <p:sp>
        <p:nvSpPr>
          <p:cNvPr id="3" name="İçerik Yer Tutucusu 2"/>
          <p:cNvSpPr>
            <a:spLocks noGrp="1"/>
          </p:cNvSpPr>
          <p:nvPr>
            <p:ph idx="1"/>
          </p:nvPr>
        </p:nvSpPr>
        <p:spPr>
          <a:xfrm>
            <a:off x="838200" y="2120265"/>
            <a:ext cx="10515600" cy="2461895"/>
          </a:xfrm>
        </p:spPr>
        <p:txBody>
          <a:bodyPr>
            <a:normAutofit lnSpcReduction="10000"/>
          </a:bodyPr>
          <a:lstStyle/>
          <a:p>
            <a:pPr marL="0" indent="0">
              <a:buNone/>
            </a:pPr>
            <a:r>
              <a:rPr lang="tr-TR" b="1" dirty="0" smtClean="0"/>
              <a:t>8-Dağıtık Veri Modeli </a:t>
            </a:r>
          </a:p>
          <a:p>
            <a:r>
              <a:rPr lang="tr-TR" dirty="0" smtClean="0"/>
              <a:t>İki veya daha fazla bilgisayarda depolanan ve bir ağ üzerinde dağıtılan bilgiler için kullanılır.</a:t>
            </a:r>
          </a:p>
          <a:p>
            <a:r>
              <a:rPr lang="tr-TR" dirty="0" smtClean="0"/>
              <a:t>Böyle sistemlerde birden fazla veri tabanına erişim olmasına rağmen kullanıcı bir </a:t>
            </a:r>
            <a:r>
              <a:rPr lang="tr-TR" dirty="0" smtClean="0"/>
              <a:t> tek </a:t>
            </a:r>
            <a:r>
              <a:rPr lang="tr-TR" dirty="0" smtClean="0"/>
              <a:t>veri tabanıyla çalışıyormuş gibi işlem yapar.</a:t>
            </a:r>
          </a:p>
        </p:txBody>
      </p:sp>
    </p:spTree>
    <p:extLst>
      <p:ext uri="{BB962C8B-B14F-4D97-AF65-F5344CB8AC3E}">
        <p14:creationId xmlns:p14="http://schemas.microsoft.com/office/powerpoint/2010/main" val="13346321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re">
  <a:themeElements>
    <a:clrScheme name="Devre">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Devre">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vre">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TM04033919[[fn=Devre]]</Template>
  <TotalTime>3287</TotalTime>
  <Words>1860</Words>
  <Application>Microsoft Office PowerPoint</Application>
  <PresentationFormat>Geniş ekran</PresentationFormat>
  <Paragraphs>126</Paragraphs>
  <Slides>33</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33</vt:i4>
      </vt:variant>
    </vt:vector>
  </HeadingPairs>
  <TitlesOfParts>
    <vt:vector size="38" baseType="lpstr">
      <vt:lpstr>Arial</vt:lpstr>
      <vt:lpstr>Trebuchet MS</vt:lpstr>
      <vt:lpstr>Tw Cen MT</vt:lpstr>
      <vt:lpstr>Wingdings</vt:lpstr>
      <vt:lpstr>Devre</vt:lpstr>
      <vt:lpstr>PowerPoint Sunusu</vt:lpstr>
      <vt:lpstr>İlişkisel ve İlişkisel Olmayan (NoSQL) Veri Tabanı Sistemleri Mimari Performansının Yönetim Bilişim Sistemleri Kapsamında İncelenmesi</vt:lpstr>
      <vt:lpstr>Bilişim Sistemleri ve Yönetimi</vt:lpstr>
      <vt:lpstr>Veri Tabanı ve Veri Tabanı Yönetim Sistemleri</vt:lpstr>
      <vt:lpstr>Veri Tabanı Modelleri</vt:lpstr>
      <vt:lpstr>Veri Tabanı Modelleri</vt:lpstr>
      <vt:lpstr>Veri Tabanı Modelleri</vt:lpstr>
      <vt:lpstr>Veri Tabanı Modelleri</vt:lpstr>
      <vt:lpstr>Veri Tabanı Modelleri</vt:lpstr>
      <vt:lpstr>Veri Tabanı Tasarımı</vt:lpstr>
      <vt:lpstr>Veri Tabanı Tasarımı</vt:lpstr>
      <vt:lpstr>Veri Tabanı Tasarımı</vt:lpstr>
      <vt:lpstr>İlişkisel ve İlişkisel Olmayan Veri Tabanı Sistemleri</vt:lpstr>
      <vt:lpstr>İlişkisel ve İlişkisel Olmayan Veri Tabanı Sistemleri </vt:lpstr>
      <vt:lpstr>Karşılaştırma</vt:lpstr>
      <vt:lpstr>Veri Tabanı Mimarilerinin Performans Karşılaştırması</vt:lpstr>
      <vt:lpstr>Veri Tabanı Sorguları </vt:lpstr>
      <vt:lpstr>Ölçümler  </vt:lpstr>
      <vt:lpstr>Ölçüm Metrikleri </vt:lpstr>
      <vt:lpstr>MySQL ve MongoDB veri tabanlarına sorgu 1 (basit sorgu) ile karşılaştırma testi uygulanmıştır.</vt:lpstr>
      <vt:lpstr>Sorgu 1-Çok sayıdaki sorgu miktarı analiz işlemi</vt:lpstr>
      <vt:lpstr>Sorgu 1-Sorgular/Saniye ile işlemci çekirdeği miktarı için analiz işlemi</vt:lpstr>
      <vt:lpstr>SORGU 2-INNER JOIN ile KARMAŞIK SORGU</vt:lpstr>
      <vt:lpstr>Sorgu 2- INNER JOIN ile 500 ve 1000 veri için sorgu/saniye analizi işlemi</vt:lpstr>
      <vt:lpstr>Sorgu 2- INNER JOIN ile işlemci çekirdeği miktarı üzerinde analiz işlemi</vt:lpstr>
      <vt:lpstr>Sorgu 3 – Detaylı karmaşık sorgu süre analizi</vt:lpstr>
      <vt:lpstr>Sorgu 3- Detaylı ve karmaşık sorgu ile Sorgular/saniye analiz işlemi </vt:lpstr>
      <vt:lpstr>Sorgu 3 – Detaylı ve karmaşık sorgu kodu ile ortalama süre analiz işlemi</vt:lpstr>
      <vt:lpstr>Sorgu 3 - Detaylı ve karmaşık sorgu ile işlemci çekirdeği üzerinde analiz işlemi </vt:lpstr>
      <vt:lpstr>Sorgu 3- Detaylı ve karmaşık sorgu ile ölçeklendirilmiş analiz işlemi</vt:lpstr>
      <vt:lpstr>INSERT ve DELETE işlemleri</vt:lpstr>
      <vt:lpstr>SONUÇ VE DEĞERLENDİRME</vt:lpstr>
      <vt:lpstr>SONUÇ VE DEĞERLENDİRME</vt:lpstr>
    </vt:vector>
  </TitlesOfParts>
  <Company>NouS/TncTR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ORGANİZASYONU</dc:title>
  <dc:creator>ADEM GEDİK</dc:creator>
  <cp:lastModifiedBy>ADEM GEDİK</cp:lastModifiedBy>
  <cp:revision>50</cp:revision>
  <dcterms:created xsi:type="dcterms:W3CDTF">2024-03-17T11:42:24Z</dcterms:created>
  <dcterms:modified xsi:type="dcterms:W3CDTF">2024-03-19T18:29:54Z</dcterms:modified>
</cp:coreProperties>
</file>