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pt-BR"/>
              <a:t>Clique para editar o título Mestre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3/7/2025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e Legenda">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3/7/2025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ção com Legenda">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3/7/2025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ão de Nom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3/7/2025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3/7/2025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pt-BR"/>
              <a:t>Clique para editar o título Mestre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3/7/2025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5800" y="3132666"/>
            <a:ext cx="5311775"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132666"/>
            <a:ext cx="5334000" cy="308601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pt-BR"/>
              <a:t>Clique para editar o título Mestre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3/7/2025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42827-3DFB-D9E8-7359-137238E4B441}"/>
              </a:ext>
            </a:extLst>
          </p:cNvPr>
          <p:cNvSpPr>
            <a:spLocks noGrp="1"/>
          </p:cNvSpPr>
          <p:nvPr>
            <p:ph type="ctrTitle"/>
          </p:nvPr>
        </p:nvSpPr>
        <p:spPr>
          <a:xfrm>
            <a:off x="118872" y="1801368"/>
            <a:ext cx="11603736" cy="2973833"/>
          </a:xfrm>
        </p:spPr>
        <p:txBody>
          <a:bodyPr>
            <a:normAutofit/>
          </a:bodyPr>
          <a:lstStyle/>
          <a:p>
            <a:pPr algn="ctr"/>
            <a:br>
              <a:rPr lang="pt-BR" sz="1800" b="0" i="0" u="none" strike="noStrike" baseline="0" dirty="0">
                <a:solidFill>
                  <a:srgbClr val="FF0000"/>
                </a:solidFill>
                <a:latin typeface="Calibri" panose="020F0502020204030204" pitchFamily="34" charset="0"/>
              </a:rPr>
            </a:br>
            <a:br>
              <a:rPr lang="pt-BR" sz="1800" b="0" i="0" u="none" strike="noStrike" baseline="0" dirty="0">
                <a:solidFill>
                  <a:srgbClr val="FF0000"/>
                </a:solidFill>
                <a:latin typeface="Calibri" panose="020F0502020204030204" pitchFamily="34" charset="0"/>
              </a:rPr>
            </a:br>
            <a:r>
              <a:rPr lang="pt-BR" sz="4000" b="0" i="0" u="none" strike="noStrike" baseline="0" dirty="0">
                <a:solidFill>
                  <a:schemeClr val="accent1"/>
                </a:solidFill>
                <a:latin typeface="Calibri" panose="020F0502020204030204" pitchFamily="34" charset="0"/>
              </a:rPr>
              <a:t> </a:t>
            </a:r>
            <a:r>
              <a:rPr lang="pt-BR" sz="4900" b="1" i="0" u="sng" strike="noStrike" baseline="0" dirty="0">
                <a:solidFill>
                  <a:schemeClr val="accent1"/>
                </a:solidFill>
                <a:latin typeface="Calibri" panose="020F0502020204030204" pitchFamily="34" charset="0"/>
              </a:rPr>
              <a:t>Desafio de aprendizado de máquina </a:t>
            </a:r>
            <a:br>
              <a:rPr lang="pt-BR" sz="4000" b="1" i="0" u="none" strike="noStrike" baseline="0" dirty="0">
                <a:solidFill>
                  <a:schemeClr val="accent1"/>
                </a:solidFill>
                <a:latin typeface="Calibri" panose="020F0502020204030204" pitchFamily="34" charset="0"/>
              </a:rPr>
            </a:br>
            <a:br>
              <a:rPr lang="pt-BR" sz="4000" b="0" i="0" u="none" strike="noStrike" baseline="0" dirty="0">
                <a:solidFill>
                  <a:schemeClr val="accent1"/>
                </a:solidFill>
                <a:latin typeface="Calibri" panose="020F0502020204030204" pitchFamily="34" charset="0"/>
              </a:rPr>
            </a:br>
            <a:r>
              <a:rPr lang="pt-BR" sz="4000" b="1" i="0" u="none" strike="noStrike" baseline="0" dirty="0">
                <a:solidFill>
                  <a:schemeClr val="accent1"/>
                </a:solidFill>
                <a:latin typeface="Calibri" panose="020F0502020204030204" pitchFamily="34" charset="0"/>
              </a:rPr>
              <a:t>Alelo</a:t>
            </a:r>
            <a:br>
              <a:rPr lang="pt-BR" sz="1800" b="0" i="0" u="none" strike="noStrike" baseline="0" dirty="0">
                <a:solidFill>
                  <a:srgbClr val="FF0000"/>
                </a:solidFill>
                <a:latin typeface="Calibri" panose="020F0502020204030204" pitchFamily="34" charset="0"/>
              </a:rPr>
            </a:br>
            <a:r>
              <a:rPr lang="pt-BR" sz="1800" b="1" i="0" u="none" strike="noStrike" baseline="0" dirty="0">
                <a:solidFill>
                  <a:srgbClr val="000000"/>
                </a:solidFill>
                <a:latin typeface="Calibri" panose="020F0502020204030204" pitchFamily="34" charset="0"/>
              </a:rPr>
              <a:t>de máquina </a:t>
            </a:r>
            <a:br>
              <a:rPr lang="pt-BR" sz="1800" b="0" i="0" u="none" strike="noStrike" baseline="0" dirty="0">
                <a:solidFill>
                  <a:srgbClr val="000000"/>
                </a:solidFill>
                <a:latin typeface="Calibri" panose="020F0502020204030204" pitchFamily="34" charset="0"/>
              </a:rPr>
            </a:br>
            <a:r>
              <a:rPr lang="pt-BR" sz="1800" b="1" i="0" u="none" strike="noStrike" baseline="0" dirty="0">
                <a:solidFill>
                  <a:srgbClr val="000000"/>
                </a:solidFill>
                <a:latin typeface="Calibri" panose="020F0502020204030204" pitchFamily="34" charset="0"/>
              </a:rPr>
              <a:t>Alelo </a:t>
            </a:r>
            <a:endParaRPr lang="pt-BR" dirty="0"/>
          </a:p>
        </p:txBody>
      </p:sp>
    </p:spTree>
    <p:extLst>
      <p:ext uri="{BB962C8B-B14F-4D97-AF65-F5344CB8AC3E}">
        <p14:creationId xmlns:p14="http://schemas.microsoft.com/office/powerpoint/2010/main" val="178592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0A188-1602-66CC-B581-08176237D4D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05E2FAB-31C1-D10C-BE2F-FDB056E5F373}"/>
              </a:ext>
            </a:extLst>
          </p:cNvPr>
          <p:cNvSpPr>
            <a:spLocks noGrp="1"/>
          </p:cNvSpPr>
          <p:nvPr>
            <p:ph type="title"/>
          </p:nvPr>
        </p:nvSpPr>
        <p:spPr>
          <a:xfrm>
            <a:off x="3023616" y="298029"/>
            <a:ext cx="8610600" cy="1293028"/>
          </a:xfrm>
        </p:spPr>
        <p:txBody>
          <a:bodyPr/>
          <a:lstStyle/>
          <a:p>
            <a:pPr algn="ctr"/>
            <a:r>
              <a:rPr lang="pt-BR" dirty="0" err="1"/>
              <a:t>QuestÃO</a:t>
            </a:r>
            <a:r>
              <a:rPr lang="pt-BR" dirty="0"/>
              <a:t> 2</a:t>
            </a:r>
          </a:p>
        </p:txBody>
      </p:sp>
      <p:sp>
        <p:nvSpPr>
          <p:cNvPr id="3" name="Espaço Reservado para Conteúdo 2">
            <a:extLst>
              <a:ext uri="{FF2B5EF4-FFF2-40B4-BE49-F238E27FC236}">
                <a16:creationId xmlns:a16="http://schemas.microsoft.com/office/drawing/2014/main" id="{394DBD60-AC62-766D-BA78-D66CB6291A93}"/>
              </a:ext>
            </a:extLst>
          </p:cNvPr>
          <p:cNvSpPr>
            <a:spLocks noGrp="1"/>
          </p:cNvSpPr>
          <p:nvPr>
            <p:ph idx="1"/>
          </p:nvPr>
        </p:nvSpPr>
        <p:spPr>
          <a:xfrm>
            <a:off x="129540" y="2086886"/>
            <a:ext cx="5372100" cy="4771114"/>
          </a:xfrm>
        </p:spPr>
        <p:txBody>
          <a:bodyPr>
            <a:normAutofit fontScale="92500" lnSpcReduction="20000"/>
          </a:bodyPr>
          <a:lstStyle/>
          <a:p>
            <a:pPr algn="l"/>
            <a:endParaRPr lang="pt-BR" sz="1800" b="0" i="0" u="none" strike="noStrike" baseline="0" dirty="0">
              <a:latin typeface="Calibri" panose="020F0502020204030204" pitchFamily="34" charset="0"/>
            </a:endParaRPr>
          </a:p>
          <a:p>
            <a:r>
              <a:rPr lang="pt-BR" sz="2000" u="sng" dirty="0">
                <a:latin typeface="Calibri" panose="020F0502020204030204" pitchFamily="34" charset="0"/>
              </a:rPr>
              <a:t>Cluster no: 4</a:t>
            </a:r>
          </a:p>
          <a:p>
            <a:pPr lvl="1"/>
            <a:r>
              <a:rPr lang="pt-BR" sz="1800" dirty="0">
                <a:latin typeface="Calibri" panose="020F0502020204030204" pitchFamily="34" charset="0"/>
              </a:rPr>
              <a:t>Representantes:  </a:t>
            </a:r>
            <a:r>
              <a:rPr lang="pt-BR" sz="1800" dirty="0" err="1">
                <a:latin typeface="Calibri" panose="020F0502020204030204" pitchFamily="34" charset="0"/>
              </a:rPr>
              <a:t>Amazo</a:t>
            </a:r>
            <a:r>
              <a:rPr lang="pt-BR" sz="1800" dirty="0">
                <a:latin typeface="Calibri" panose="020F0502020204030204" pitchFamily="34" charset="0"/>
              </a:rPr>
              <a:t>; Bizarro; Bizarro-Girl; </a:t>
            </a:r>
            <a:r>
              <a:rPr lang="pt-BR" sz="1800" dirty="0" err="1">
                <a:latin typeface="Calibri" panose="020F0502020204030204" pitchFamily="34" charset="0"/>
              </a:rPr>
              <a:t>Captain</a:t>
            </a:r>
            <a:r>
              <a:rPr lang="pt-BR" sz="1800" dirty="0">
                <a:latin typeface="Calibri" panose="020F0502020204030204" pitchFamily="34" charset="0"/>
              </a:rPr>
              <a:t> Marvel; Cyborg Superman; </a:t>
            </a:r>
            <a:r>
              <a:rPr lang="pt-BR" sz="1800" dirty="0" err="1">
                <a:latin typeface="Calibri" panose="020F0502020204030204" pitchFamily="34" charset="0"/>
              </a:rPr>
              <a:t>Faora</a:t>
            </a:r>
            <a:r>
              <a:rPr lang="pt-BR" sz="1800" dirty="0">
                <a:latin typeface="Calibri" panose="020F0502020204030204" pitchFamily="34" charset="0"/>
              </a:rPr>
              <a:t>; General </a:t>
            </a:r>
            <a:r>
              <a:rPr lang="pt-BR" sz="1800" dirty="0" err="1">
                <a:latin typeface="Calibri" panose="020F0502020204030204" pitchFamily="34" charset="0"/>
              </a:rPr>
              <a:t>Zod</a:t>
            </a:r>
            <a:r>
              <a:rPr lang="pt-BR" sz="1800" dirty="0">
                <a:latin typeface="Calibri" panose="020F0502020204030204" pitchFamily="34" charset="0"/>
              </a:rPr>
              <a:t>; </a:t>
            </a:r>
            <a:r>
              <a:rPr lang="pt-BR" sz="1800" dirty="0" err="1">
                <a:latin typeface="Calibri" panose="020F0502020204030204" pitchFamily="34" charset="0"/>
              </a:rPr>
              <a:t>Gladiator</a:t>
            </a:r>
            <a:r>
              <a:rPr lang="pt-BR" sz="1800" dirty="0">
                <a:latin typeface="Calibri" panose="020F0502020204030204" pitchFamily="34" charset="0"/>
              </a:rPr>
              <a:t>; Hyperion; </a:t>
            </a:r>
            <a:r>
              <a:rPr lang="pt-BR" sz="1800" dirty="0" err="1">
                <a:latin typeface="Calibri" panose="020F0502020204030204" pitchFamily="34" charset="0"/>
              </a:rPr>
              <a:t>Krypto</a:t>
            </a:r>
            <a:r>
              <a:rPr lang="pt-BR" sz="1800" dirty="0">
                <a:latin typeface="Calibri" panose="020F0502020204030204" pitchFamily="34" charset="0"/>
              </a:rPr>
              <a:t>; </a:t>
            </a:r>
          </a:p>
          <a:p>
            <a:pPr lvl="1"/>
            <a:r>
              <a:rPr lang="pt-BR" sz="1800" dirty="0">
                <a:latin typeface="Calibri" panose="020F0502020204030204" pitchFamily="34" charset="0"/>
              </a:rPr>
              <a:t>Habilidades mais comum com percentual de ocorrência:</a:t>
            </a:r>
          </a:p>
          <a:p>
            <a:pPr lvl="1"/>
            <a:r>
              <a:rPr lang="pt-BR" sz="1800" dirty="0" err="1">
                <a:latin typeface="Calibri" panose="020F0502020204030204" pitchFamily="34" charset="0"/>
              </a:rPr>
              <a:t>Flight</a:t>
            </a:r>
            <a:r>
              <a:rPr lang="pt-BR" sz="1800" dirty="0">
                <a:latin typeface="Calibri" panose="020F0502020204030204" pitchFamily="34" charset="0"/>
              </a:rPr>
              <a:t> --&gt; 100%</a:t>
            </a:r>
          </a:p>
          <a:p>
            <a:pPr lvl="1"/>
            <a:r>
              <a:rPr lang="pt-BR" sz="1800" dirty="0">
                <a:latin typeface="Calibri" panose="020F0502020204030204" pitchFamily="34" charset="0"/>
              </a:rPr>
              <a:t>Super </a:t>
            </a:r>
            <a:r>
              <a:rPr lang="pt-BR" sz="1800" dirty="0" err="1">
                <a:latin typeface="Calibri" panose="020F0502020204030204" pitchFamily="34" charset="0"/>
              </a:rPr>
              <a:t>Strength</a:t>
            </a:r>
            <a:r>
              <a:rPr lang="pt-BR" sz="1800" dirty="0">
                <a:latin typeface="Calibri" panose="020F0502020204030204" pitchFamily="34" charset="0"/>
              </a:rPr>
              <a:t> --&gt; 100%</a:t>
            </a:r>
          </a:p>
          <a:p>
            <a:pPr lvl="1"/>
            <a:r>
              <a:rPr lang="pt-BR" sz="1800" dirty="0">
                <a:latin typeface="Calibri" panose="020F0502020204030204" pitchFamily="34" charset="0"/>
              </a:rPr>
              <a:t>Super </a:t>
            </a:r>
            <a:r>
              <a:rPr lang="pt-BR" sz="1800" dirty="0" err="1">
                <a:latin typeface="Calibri" panose="020F0502020204030204" pitchFamily="34" charset="0"/>
              </a:rPr>
              <a:t>Speed</a:t>
            </a:r>
            <a:r>
              <a:rPr lang="pt-BR" sz="1800" dirty="0">
                <a:latin typeface="Calibri" panose="020F0502020204030204" pitchFamily="34" charset="0"/>
              </a:rPr>
              <a:t> --&gt; 100%</a:t>
            </a:r>
          </a:p>
          <a:p>
            <a:pPr lvl="1"/>
            <a:r>
              <a:rPr lang="pt-BR" sz="1800" dirty="0">
                <a:latin typeface="Calibri" panose="020F0502020204030204" pitchFamily="34" charset="0"/>
              </a:rPr>
              <a:t>Enhanced </a:t>
            </a:r>
            <a:r>
              <a:rPr lang="pt-BR" sz="1800" dirty="0" err="1">
                <a:latin typeface="Calibri" panose="020F0502020204030204" pitchFamily="34" charset="0"/>
              </a:rPr>
              <a:t>Hearing</a:t>
            </a:r>
            <a:r>
              <a:rPr lang="pt-BR" sz="1800" dirty="0">
                <a:latin typeface="Calibri" panose="020F0502020204030204" pitchFamily="34" charset="0"/>
              </a:rPr>
              <a:t> --&gt; 100%</a:t>
            </a:r>
          </a:p>
          <a:p>
            <a:pPr lvl="1"/>
            <a:r>
              <a:rPr lang="pt-BR" sz="1800" dirty="0" err="1">
                <a:latin typeface="Calibri" panose="020F0502020204030204" pitchFamily="34" charset="0"/>
              </a:rPr>
              <a:t>Invulnerability</a:t>
            </a:r>
            <a:r>
              <a:rPr lang="pt-BR" sz="1800" dirty="0">
                <a:latin typeface="Calibri" panose="020F0502020204030204" pitchFamily="34" charset="0"/>
              </a:rPr>
              <a:t> --&gt; 94%</a:t>
            </a:r>
          </a:p>
          <a:p>
            <a:pPr lvl="1"/>
            <a:r>
              <a:rPr lang="pt-BR" sz="1800" dirty="0" err="1">
                <a:latin typeface="Calibri" panose="020F0502020204030204" pitchFamily="34" charset="0"/>
              </a:rPr>
              <a:t>Durability</a:t>
            </a:r>
            <a:r>
              <a:rPr lang="pt-BR" sz="1800" dirty="0">
                <a:latin typeface="Calibri" panose="020F0502020204030204" pitchFamily="34" charset="0"/>
              </a:rPr>
              <a:t> --&gt; 89%</a:t>
            </a:r>
          </a:p>
          <a:p>
            <a:pPr lvl="1"/>
            <a:r>
              <a:rPr lang="pt-BR" sz="1800" dirty="0" err="1">
                <a:latin typeface="Calibri" panose="020F0502020204030204" pitchFamily="34" charset="0"/>
              </a:rPr>
              <a:t>Stamina</a:t>
            </a:r>
            <a:r>
              <a:rPr lang="pt-BR" sz="1800" dirty="0">
                <a:latin typeface="Calibri" panose="020F0502020204030204" pitchFamily="34" charset="0"/>
              </a:rPr>
              <a:t> --&gt; 89%</a:t>
            </a:r>
          </a:p>
          <a:p>
            <a:pPr lvl="1"/>
            <a:r>
              <a:rPr lang="pt-BR" sz="1800" dirty="0">
                <a:latin typeface="Calibri" panose="020F0502020204030204" pitchFamily="34" charset="0"/>
              </a:rPr>
              <a:t>Super </a:t>
            </a:r>
            <a:r>
              <a:rPr lang="pt-BR" sz="1800" dirty="0" err="1">
                <a:latin typeface="Calibri" panose="020F0502020204030204" pitchFamily="34" charset="0"/>
              </a:rPr>
              <a:t>Breath</a:t>
            </a:r>
            <a:r>
              <a:rPr lang="pt-BR" sz="1800" dirty="0">
                <a:latin typeface="Calibri" panose="020F0502020204030204" pitchFamily="34" charset="0"/>
              </a:rPr>
              <a:t> --&gt; 89%</a:t>
            </a:r>
          </a:p>
          <a:p>
            <a:pPr lvl="1"/>
            <a:r>
              <a:rPr lang="pt-BR" sz="1800" dirty="0">
                <a:latin typeface="Calibri" panose="020F0502020204030204" pitchFamily="34" charset="0"/>
              </a:rPr>
              <a:t>Vision - </a:t>
            </a:r>
            <a:r>
              <a:rPr lang="pt-BR" sz="1800" dirty="0" err="1">
                <a:latin typeface="Calibri" panose="020F0502020204030204" pitchFamily="34" charset="0"/>
              </a:rPr>
              <a:t>Telescopic</a:t>
            </a:r>
            <a:r>
              <a:rPr lang="pt-BR" sz="1800" dirty="0">
                <a:latin typeface="Calibri" panose="020F0502020204030204" pitchFamily="34" charset="0"/>
              </a:rPr>
              <a:t> --&gt; 83%</a:t>
            </a:r>
          </a:p>
          <a:p>
            <a:pPr lvl="1"/>
            <a:r>
              <a:rPr lang="pt-BR" sz="1800" dirty="0">
                <a:latin typeface="Calibri" panose="020F0502020204030204" pitchFamily="34" charset="0"/>
              </a:rPr>
              <a:t>Vision - </a:t>
            </a:r>
            <a:r>
              <a:rPr lang="pt-BR" sz="1800" dirty="0" err="1">
                <a:latin typeface="Calibri" panose="020F0502020204030204" pitchFamily="34" charset="0"/>
              </a:rPr>
              <a:t>Microscopic</a:t>
            </a:r>
            <a:r>
              <a:rPr lang="pt-BR" sz="1800" dirty="0">
                <a:latin typeface="Calibri" panose="020F0502020204030204" pitchFamily="34" charset="0"/>
              </a:rPr>
              <a:t> --&gt; 83%</a:t>
            </a:r>
          </a:p>
          <a:p>
            <a:pPr lvl="1"/>
            <a:r>
              <a:rPr lang="pt-BR" sz="1800" dirty="0">
                <a:latin typeface="Calibri" panose="020F0502020204030204" pitchFamily="34" charset="0"/>
              </a:rPr>
              <a:t>Aqui é parecido com o grupo 2, porém todos voam. Ouvem muito bem também</a:t>
            </a:r>
          </a:p>
          <a:p>
            <a:pPr lvl="1"/>
            <a:endParaRPr lang="pt-BR" sz="1800" b="0" i="0" u="sng" strike="noStrike" baseline="0" dirty="0">
              <a:latin typeface="Calibri" panose="020F0502020204030204" pitchFamily="34" charset="0"/>
            </a:endParaRPr>
          </a:p>
        </p:txBody>
      </p:sp>
      <p:sp>
        <p:nvSpPr>
          <p:cNvPr id="6" name="Espaço Reservado para Conteúdo 2">
            <a:extLst>
              <a:ext uri="{FF2B5EF4-FFF2-40B4-BE49-F238E27FC236}">
                <a16:creationId xmlns:a16="http://schemas.microsoft.com/office/drawing/2014/main" id="{FB2CF742-EA16-9F1F-F7E2-FF625413A9E8}"/>
              </a:ext>
            </a:extLst>
          </p:cNvPr>
          <p:cNvSpPr txBox="1">
            <a:spLocks/>
          </p:cNvSpPr>
          <p:nvPr/>
        </p:nvSpPr>
        <p:spPr>
          <a:xfrm>
            <a:off x="5731764" y="2086886"/>
            <a:ext cx="6100572" cy="477111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pt-BR" sz="1800" dirty="0">
              <a:latin typeface="Calibri" panose="020F0502020204030204" pitchFamily="34" charset="0"/>
            </a:endParaRPr>
          </a:p>
          <a:p>
            <a:r>
              <a:rPr lang="pt-BR" sz="2000" u="sng" dirty="0">
                <a:latin typeface="Calibri" panose="020F0502020204030204" pitchFamily="34" charset="0"/>
              </a:rPr>
              <a:t>Cluster no: 5 </a:t>
            </a:r>
          </a:p>
          <a:p>
            <a:pPr lvl="1"/>
            <a:r>
              <a:rPr lang="pt-BR" sz="1800" dirty="0">
                <a:latin typeface="Calibri" panose="020F0502020204030204" pitchFamily="34" charset="0"/>
              </a:rPr>
              <a:t>Representantes:  Alex </a:t>
            </a:r>
            <a:r>
              <a:rPr lang="pt-BR" sz="1800" dirty="0" err="1">
                <a:latin typeface="Calibri" panose="020F0502020204030204" pitchFamily="34" charset="0"/>
              </a:rPr>
              <a:t>Mercer</a:t>
            </a:r>
            <a:r>
              <a:rPr lang="pt-BR" sz="1800" dirty="0">
                <a:latin typeface="Calibri" panose="020F0502020204030204" pitchFamily="34" charset="0"/>
              </a:rPr>
              <a:t>; Alien; </a:t>
            </a:r>
            <a:r>
              <a:rPr lang="pt-BR" sz="1800" dirty="0" err="1">
                <a:latin typeface="Calibri" panose="020F0502020204030204" pitchFamily="34" charset="0"/>
              </a:rPr>
              <a:t>Anti-Venom</a:t>
            </a:r>
            <a:r>
              <a:rPr lang="pt-BR" sz="1800" dirty="0">
                <a:latin typeface="Calibri" panose="020F0502020204030204" pitchFamily="34" charset="0"/>
              </a:rPr>
              <a:t>; </a:t>
            </a:r>
            <a:r>
              <a:rPr lang="pt-BR" sz="1800" dirty="0" err="1">
                <a:latin typeface="Calibri" panose="020F0502020204030204" pitchFamily="34" charset="0"/>
              </a:rPr>
              <a:t>Beast</a:t>
            </a:r>
            <a:r>
              <a:rPr lang="pt-BR" sz="1800" dirty="0">
                <a:latin typeface="Calibri" panose="020F0502020204030204" pitchFamily="34" charset="0"/>
              </a:rPr>
              <a:t>; </a:t>
            </a:r>
            <a:r>
              <a:rPr lang="pt-BR" sz="1800" dirty="0" err="1">
                <a:latin typeface="Calibri" panose="020F0502020204030204" pitchFamily="34" charset="0"/>
              </a:rPr>
              <a:t>Buffy</a:t>
            </a:r>
            <a:r>
              <a:rPr lang="pt-BR" sz="1800" dirty="0">
                <a:latin typeface="Calibri" panose="020F0502020204030204" pitchFamily="34" charset="0"/>
              </a:rPr>
              <a:t>; </a:t>
            </a:r>
            <a:r>
              <a:rPr lang="pt-BR" sz="1800" dirty="0" err="1">
                <a:latin typeface="Calibri" panose="020F0502020204030204" pitchFamily="34" charset="0"/>
              </a:rPr>
              <a:t>Carnage</a:t>
            </a:r>
            <a:r>
              <a:rPr lang="pt-BR" sz="1800" dirty="0">
                <a:latin typeface="Calibri" panose="020F0502020204030204" pitchFamily="34" charset="0"/>
              </a:rPr>
              <a:t>; </a:t>
            </a:r>
            <a:r>
              <a:rPr lang="pt-BR" sz="1800" dirty="0" err="1">
                <a:latin typeface="Calibri" panose="020F0502020204030204" pitchFamily="34" charset="0"/>
              </a:rPr>
              <a:t>Doomsday</a:t>
            </a:r>
            <a:r>
              <a:rPr lang="pt-BR" sz="1800" dirty="0">
                <a:latin typeface="Calibri" panose="020F0502020204030204" pitchFamily="34" charset="0"/>
              </a:rPr>
              <a:t>; </a:t>
            </a:r>
            <a:r>
              <a:rPr lang="pt-BR" sz="1800" dirty="0" err="1">
                <a:latin typeface="Calibri" panose="020F0502020204030204" pitchFamily="34" charset="0"/>
              </a:rPr>
              <a:t>Doppelganger</a:t>
            </a:r>
            <a:r>
              <a:rPr lang="pt-BR" sz="1800" dirty="0">
                <a:latin typeface="Calibri" panose="020F0502020204030204" pitchFamily="34" charset="0"/>
              </a:rPr>
              <a:t>; Feral; </a:t>
            </a:r>
            <a:r>
              <a:rPr lang="pt-BR" sz="1800" dirty="0" err="1">
                <a:latin typeface="Calibri" panose="020F0502020204030204" pitchFamily="34" charset="0"/>
              </a:rPr>
              <a:t>Hybrid</a:t>
            </a:r>
            <a:r>
              <a:rPr lang="pt-BR" sz="1800" dirty="0">
                <a:latin typeface="Calibri" panose="020F0502020204030204" pitchFamily="34" charset="0"/>
              </a:rPr>
              <a:t>; </a:t>
            </a:r>
          </a:p>
          <a:p>
            <a:pPr lvl="1"/>
            <a:r>
              <a:rPr lang="pt-BR" sz="1800" dirty="0">
                <a:latin typeface="Calibri" panose="020F0502020204030204" pitchFamily="34" charset="0"/>
              </a:rPr>
              <a:t>Habilidades mais comum com percentual de ocorrência:</a:t>
            </a:r>
          </a:p>
          <a:p>
            <a:pPr lvl="1"/>
            <a:r>
              <a:rPr lang="pt-BR" sz="1800" dirty="0">
                <a:latin typeface="Calibri" panose="020F0502020204030204" pitchFamily="34" charset="0"/>
              </a:rPr>
              <a:t>Super </a:t>
            </a:r>
            <a:r>
              <a:rPr lang="pt-BR" sz="1800" dirty="0" err="1">
                <a:latin typeface="Calibri" panose="020F0502020204030204" pitchFamily="34" charset="0"/>
              </a:rPr>
              <a:t>Strength</a:t>
            </a:r>
            <a:r>
              <a:rPr lang="pt-BR" sz="1800" dirty="0">
                <a:latin typeface="Calibri" panose="020F0502020204030204" pitchFamily="34" charset="0"/>
              </a:rPr>
              <a:t> --&gt; 100%</a:t>
            </a:r>
          </a:p>
          <a:p>
            <a:pPr lvl="1"/>
            <a:r>
              <a:rPr lang="pt-BR" sz="1800" dirty="0" err="1">
                <a:latin typeface="Calibri" panose="020F0502020204030204" pitchFamily="34" charset="0"/>
              </a:rPr>
              <a:t>Agility</a:t>
            </a:r>
            <a:r>
              <a:rPr lang="pt-BR" sz="1800" dirty="0">
                <a:latin typeface="Calibri" panose="020F0502020204030204" pitchFamily="34" charset="0"/>
              </a:rPr>
              <a:t> --&gt; 89%</a:t>
            </a:r>
          </a:p>
          <a:p>
            <a:pPr lvl="1"/>
            <a:r>
              <a:rPr lang="pt-BR" sz="1800" dirty="0" err="1">
                <a:latin typeface="Calibri" panose="020F0502020204030204" pitchFamily="34" charset="0"/>
              </a:rPr>
              <a:t>Accelerated</a:t>
            </a:r>
            <a:r>
              <a:rPr lang="pt-BR" sz="1800" dirty="0">
                <a:latin typeface="Calibri" panose="020F0502020204030204" pitchFamily="34" charset="0"/>
              </a:rPr>
              <a:t> </a:t>
            </a:r>
            <a:r>
              <a:rPr lang="pt-BR" sz="1800" dirty="0" err="1">
                <a:latin typeface="Calibri" panose="020F0502020204030204" pitchFamily="34" charset="0"/>
              </a:rPr>
              <a:t>Healing</a:t>
            </a:r>
            <a:r>
              <a:rPr lang="pt-BR" sz="1800" dirty="0">
                <a:latin typeface="Calibri" panose="020F0502020204030204" pitchFamily="34" charset="0"/>
              </a:rPr>
              <a:t> --&gt; 89%</a:t>
            </a:r>
          </a:p>
          <a:p>
            <a:pPr lvl="1"/>
            <a:r>
              <a:rPr lang="pt-BR" sz="1800" dirty="0" err="1">
                <a:latin typeface="Calibri" panose="020F0502020204030204" pitchFamily="34" charset="0"/>
              </a:rPr>
              <a:t>Stamina</a:t>
            </a:r>
            <a:r>
              <a:rPr lang="pt-BR" sz="1800" dirty="0">
                <a:latin typeface="Calibri" panose="020F0502020204030204" pitchFamily="34" charset="0"/>
              </a:rPr>
              <a:t> --&gt; 89%</a:t>
            </a:r>
          </a:p>
          <a:p>
            <a:pPr lvl="1"/>
            <a:r>
              <a:rPr lang="pt-BR" sz="1800" dirty="0">
                <a:latin typeface="Calibri" panose="020F0502020204030204" pitchFamily="34" charset="0"/>
              </a:rPr>
              <a:t>Reflexes --&gt; 89%</a:t>
            </a:r>
          </a:p>
          <a:p>
            <a:pPr lvl="1"/>
            <a:r>
              <a:rPr lang="pt-BR" sz="1800" dirty="0">
                <a:latin typeface="Calibri" panose="020F0502020204030204" pitchFamily="34" charset="0"/>
              </a:rPr>
              <a:t>Super </a:t>
            </a:r>
            <a:r>
              <a:rPr lang="pt-BR" sz="1800" dirty="0" err="1">
                <a:latin typeface="Calibri" panose="020F0502020204030204" pitchFamily="34" charset="0"/>
              </a:rPr>
              <a:t>Speed</a:t>
            </a:r>
            <a:r>
              <a:rPr lang="pt-BR" sz="1800" dirty="0">
                <a:latin typeface="Calibri" panose="020F0502020204030204" pitchFamily="34" charset="0"/>
              </a:rPr>
              <a:t> --&gt; 86%</a:t>
            </a:r>
          </a:p>
          <a:p>
            <a:pPr lvl="1"/>
            <a:r>
              <a:rPr lang="pt-BR" sz="1800" dirty="0">
                <a:latin typeface="Calibri" panose="020F0502020204030204" pitchFamily="34" charset="0"/>
              </a:rPr>
              <a:t>Natural </a:t>
            </a:r>
            <a:r>
              <a:rPr lang="pt-BR" sz="1800" dirty="0" err="1">
                <a:latin typeface="Calibri" panose="020F0502020204030204" pitchFamily="34" charset="0"/>
              </a:rPr>
              <a:t>Weapons</a:t>
            </a:r>
            <a:r>
              <a:rPr lang="pt-BR" sz="1800" dirty="0">
                <a:latin typeface="Calibri" panose="020F0502020204030204" pitchFamily="34" charset="0"/>
              </a:rPr>
              <a:t> --&gt; 82%</a:t>
            </a:r>
          </a:p>
          <a:p>
            <a:pPr lvl="1"/>
            <a:r>
              <a:rPr lang="pt-BR" sz="1800" dirty="0" err="1">
                <a:latin typeface="Calibri" panose="020F0502020204030204" pitchFamily="34" charset="0"/>
              </a:rPr>
              <a:t>Durability</a:t>
            </a:r>
            <a:r>
              <a:rPr lang="pt-BR" sz="1800" dirty="0">
                <a:latin typeface="Calibri" panose="020F0502020204030204" pitchFamily="34" charset="0"/>
              </a:rPr>
              <a:t> --&gt; 79%</a:t>
            </a:r>
          </a:p>
          <a:p>
            <a:pPr lvl="1"/>
            <a:r>
              <a:rPr lang="pt-BR" sz="1800" dirty="0">
                <a:latin typeface="Calibri" panose="020F0502020204030204" pitchFamily="34" charset="0"/>
              </a:rPr>
              <a:t>Jump --&gt; 75%</a:t>
            </a:r>
          </a:p>
          <a:p>
            <a:pPr lvl="1"/>
            <a:r>
              <a:rPr lang="pt-BR" sz="1800" dirty="0" err="1">
                <a:latin typeface="Calibri" panose="020F0502020204030204" pitchFamily="34" charset="0"/>
              </a:rPr>
              <a:t>Wallcrawling</a:t>
            </a:r>
            <a:r>
              <a:rPr lang="pt-BR" sz="1800" dirty="0">
                <a:latin typeface="Calibri" panose="020F0502020204030204" pitchFamily="34" charset="0"/>
              </a:rPr>
              <a:t> --&gt; 68%</a:t>
            </a:r>
          </a:p>
          <a:p>
            <a:pPr lvl="1"/>
            <a:r>
              <a:rPr lang="pt-BR" sz="1800" u="sng" dirty="0">
                <a:latin typeface="Calibri" panose="020F0502020204030204" pitchFamily="34" charset="0"/>
              </a:rPr>
              <a:t>Aqui parece que temos os velozes e rastejantes. São os mais ferais</a:t>
            </a:r>
            <a:endParaRPr lang="pt-BR" sz="1600" u="sng" dirty="0">
              <a:latin typeface="Calibri" panose="020F0502020204030204" pitchFamily="34" charset="0"/>
            </a:endParaRPr>
          </a:p>
        </p:txBody>
      </p:sp>
    </p:spTree>
    <p:extLst>
      <p:ext uri="{BB962C8B-B14F-4D97-AF65-F5344CB8AC3E}">
        <p14:creationId xmlns:p14="http://schemas.microsoft.com/office/powerpoint/2010/main" val="2276997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5FCFA-39C4-56A6-4C82-5D876F8F18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32B1FB8-2FF4-A84E-5601-3380436733F5}"/>
              </a:ext>
            </a:extLst>
          </p:cNvPr>
          <p:cNvSpPr>
            <a:spLocks noGrp="1"/>
          </p:cNvSpPr>
          <p:nvPr>
            <p:ph type="title"/>
          </p:nvPr>
        </p:nvSpPr>
        <p:spPr>
          <a:xfrm>
            <a:off x="3023616" y="298029"/>
            <a:ext cx="8610600" cy="1293028"/>
          </a:xfrm>
        </p:spPr>
        <p:txBody>
          <a:bodyPr/>
          <a:lstStyle/>
          <a:p>
            <a:pPr algn="ctr"/>
            <a:r>
              <a:rPr lang="pt-BR" dirty="0" err="1"/>
              <a:t>QuestÃO</a:t>
            </a:r>
            <a:r>
              <a:rPr lang="pt-BR" dirty="0"/>
              <a:t> 3</a:t>
            </a:r>
          </a:p>
        </p:txBody>
      </p:sp>
      <p:sp>
        <p:nvSpPr>
          <p:cNvPr id="3" name="Espaço Reservado para Conteúdo 2">
            <a:extLst>
              <a:ext uri="{FF2B5EF4-FFF2-40B4-BE49-F238E27FC236}">
                <a16:creationId xmlns:a16="http://schemas.microsoft.com/office/drawing/2014/main" id="{07D37E13-BEF2-83A5-497E-13A6AF9ADF78}"/>
              </a:ext>
            </a:extLst>
          </p:cNvPr>
          <p:cNvSpPr>
            <a:spLocks noGrp="1"/>
          </p:cNvSpPr>
          <p:nvPr>
            <p:ph idx="1"/>
          </p:nvPr>
        </p:nvSpPr>
        <p:spPr>
          <a:xfrm>
            <a:off x="3486912" y="1938528"/>
            <a:ext cx="8705088" cy="4024125"/>
          </a:xfrm>
        </p:spPr>
        <p:txBody>
          <a:bodyPr/>
          <a:lstStyle/>
          <a:p>
            <a:pPr algn="l"/>
            <a:endParaRPr lang="pt-BR" sz="1800" b="0" i="0" u="none" strike="noStrike" baseline="0" dirty="0">
              <a:latin typeface="Calibri" panose="020F0502020204030204" pitchFamily="34" charset="0"/>
            </a:endParaRPr>
          </a:p>
          <a:p>
            <a:pPr lvl="1"/>
            <a:r>
              <a:rPr lang="pt-BR" sz="1800" u="sng" dirty="0">
                <a:latin typeface="Calibri" panose="020F0502020204030204" pitchFamily="34" charset="0"/>
              </a:rPr>
              <a:t>Modelo de alinhamento usando </a:t>
            </a:r>
            <a:r>
              <a:rPr lang="pt-BR" sz="1800" u="sng" dirty="0" err="1">
                <a:latin typeface="Calibri" panose="020F0502020204030204" pitchFamily="34" charset="0"/>
              </a:rPr>
              <a:t>Naive</a:t>
            </a:r>
            <a:r>
              <a:rPr lang="pt-BR" sz="1800" u="sng" dirty="0">
                <a:latin typeface="Calibri" panose="020F0502020204030204" pitchFamily="34" charset="0"/>
              </a:rPr>
              <a:t> </a:t>
            </a:r>
            <a:r>
              <a:rPr lang="pt-BR" sz="1800" u="sng" dirty="0" err="1">
                <a:latin typeface="Calibri" panose="020F0502020204030204" pitchFamily="34" charset="0"/>
              </a:rPr>
              <a:t>Bayes</a:t>
            </a:r>
            <a:r>
              <a:rPr lang="pt-BR" sz="1800" u="sng" dirty="0">
                <a:latin typeface="Calibri" panose="020F0502020204030204" pitchFamily="34" charset="0"/>
              </a:rPr>
              <a:t>: pré-processamento, hipóteses e avaliação dos resultados</a:t>
            </a:r>
          </a:p>
          <a:p>
            <a:pPr marL="457200" lvl="1" indent="0">
              <a:buNone/>
            </a:pPr>
            <a:endParaRPr lang="pt-BR" sz="1800" b="0" i="0" u="none" strike="noStrike" baseline="0" dirty="0">
              <a:latin typeface="Calibri" panose="020F0502020204030204" pitchFamily="34" charset="0"/>
            </a:endParaRPr>
          </a:p>
          <a:p>
            <a:pPr marL="914400" lvl="2" indent="0">
              <a:buNone/>
            </a:pPr>
            <a:r>
              <a:rPr lang="pt-BR" sz="1600" b="0" i="0" u="none" strike="noStrike" baseline="0" dirty="0">
                <a:latin typeface="Calibri" panose="020F0502020204030204" pitchFamily="34" charset="0"/>
              </a:rPr>
              <a:t>Aqui foram feitos vários passos de pré-processamento, limpeza e tratamento dos dados pois usamos o banco de dados de heróis que conté</a:t>
            </a:r>
            <a:r>
              <a:rPr lang="pt-BR" sz="1600" dirty="0">
                <a:latin typeface="Calibri" panose="020F0502020204030204" pitchFamily="34" charset="0"/>
              </a:rPr>
              <a:t>m uma série de problemas</a:t>
            </a:r>
          </a:p>
          <a:p>
            <a:pPr marL="914400" lvl="2" indent="0">
              <a:buNone/>
            </a:pPr>
            <a:r>
              <a:rPr lang="pt-BR" sz="1600" dirty="0">
                <a:latin typeface="Calibri" panose="020F0502020204030204" pitchFamily="34" charset="0"/>
              </a:rPr>
              <a:t>Temos muitos valores ausentes, casos duplicados, codificações estranhas, etc.</a:t>
            </a:r>
          </a:p>
          <a:p>
            <a:pPr marL="914400" lvl="2" indent="0">
              <a:buNone/>
            </a:pPr>
            <a:r>
              <a:rPr lang="pt-BR" sz="1600" b="0" i="0" u="none" strike="noStrike" baseline="0" dirty="0">
                <a:latin typeface="Calibri" panose="020F0502020204030204" pitchFamily="34" charset="0"/>
              </a:rPr>
              <a:t>Para criar o modelo, assumimos independência condicional norma</a:t>
            </a:r>
            <a:r>
              <a:rPr lang="pt-BR" sz="1600" dirty="0">
                <a:latin typeface="Calibri" panose="020F0502020204030204" pitchFamily="34" charset="0"/>
              </a:rPr>
              <a:t>lidade dos campos (o que não temos, pois temos uma mistura de campos)</a:t>
            </a:r>
          </a:p>
          <a:p>
            <a:pPr marL="914400" lvl="2" indent="0">
              <a:buNone/>
            </a:pPr>
            <a:r>
              <a:rPr lang="pt-BR" sz="1600" b="0" i="0" u="none" strike="noStrike" baseline="0" dirty="0">
                <a:latin typeface="Calibri" panose="020F0502020204030204" pitchFamily="34" charset="0"/>
              </a:rPr>
              <a:t>Apenas 38% dos maus são classificados como tanto e de quem é classificado como mau, 42% realmente é. Não foi um resultado muito promissor</a:t>
            </a:r>
          </a:p>
          <a:p>
            <a:pPr marL="914400" lvl="2" indent="0">
              <a:buNone/>
            </a:pPr>
            <a:r>
              <a:rPr lang="pt-BR" sz="1600" dirty="0">
                <a:latin typeface="Calibri" panose="020F0502020204030204" pitchFamily="34" charset="0"/>
              </a:rPr>
              <a:t>Vamos usar um modelo alternativo e ver se o acerto no grupo mau melhora</a:t>
            </a:r>
            <a:endParaRPr lang="pt-BR" sz="1600" b="0" i="0" u="none" strike="noStrike" baseline="0" dirty="0">
              <a:latin typeface="Calibri" panose="020F0502020204030204" pitchFamily="34" charset="0"/>
            </a:endParaRPr>
          </a:p>
        </p:txBody>
      </p:sp>
      <p:sp>
        <p:nvSpPr>
          <p:cNvPr id="5" name="CaixaDeTexto 4">
            <a:extLst>
              <a:ext uri="{FF2B5EF4-FFF2-40B4-BE49-F238E27FC236}">
                <a16:creationId xmlns:a16="http://schemas.microsoft.com/office/drawing/2014/main" id="{7A13514E-3F30-D2AF-A8AD-04E1BFE1A0E6}"/>
              </a:ext>
            </a:extLst>
          </p:cNvPr>
          <p:cNvSpPr txBox="1"/>
          <p:nvPr/>
        </p:nvSpPr>
        <p:spPr>
          <a:xfrm>
            <a:off x="0" y="3211403"/>
            <a:ext cx="4251960" cy="2092881"/>
          </a:xfrm>
          <a:prstGeom prst="rect">
            <a:avLst/>
          </a:prstGeom>
          <a:noFill/>
        </p:spPr>
        <p:txBody>
          <a:bodyPr wrap="square">
            <a:spAutoFit/>
          </a:bodyPr>
          <a:lstStyle/>
          <a:p>
            <a:r>
              <a:rPr lang="pt-BR" sz="1000" dirty="0" err="1">
                <a:latin typeface="Courier New" panose="02070309020205020404" pitchFamily="49" charset="0"/>
                <a:cs typeface="Courier New" panose="02070309020205020404" pitchFamily="49" charset="0"/>
              </a:rPr>
              <a:t>Accuracy</a:t>
            </a:r>
            <a:r>
              <a:rPr lang="pt-BR" sz="1000" dirty="0">
                <a:latin typeface="Courier New" panose="02070309020205020404" pitchFamily="49" charset="0"/>
                <a:cs typeface="Courier New" panose="02070309020205020404" pitchFamily="49" charset="0"/>
              </a:rPr>
              <a:t>: 0.64</a:t>
            </a:r>
          </a:p>
          <a:p>
            <a:r>
              <a:rPr lang="pt-BR" sz="1000" dirty="0">
                <a:latin typeface="Courier New" panose="02070309020205020404" pitchFamily="49" charset="0"/>
                <a:cs typeface="Courier New" panose="02070309020205020404" pitchFamily="49" charset="0"/>
              </a:rPr>
              <a:t>Matriz de Confusão:</a:t>
            </a:r>
          </a:p>
          <a:p>
            <a:r>
              <a:rPr lang="pt-BR" sz="1000" dirty="0">
                <a:latin typeface="Courier New" panose="02070309020205020404" pitchFamily="49" charset="0"/>
                <a:cs typeface="Courier New" panose="02070309020205020404" pitchFamily="49" charset="0"/>
              </a:rPr>
              <a:t>[[22 36]</a:t>
            </a:r>
          </a:p>
          <a:p>
            <a:r>
              <a:rPr lang="pt-BR" sz="1000" dirty="0">
                <a:latin typeface="Courier New" panose="02070309020205020404" pitchFamily="49" charset="0"/>
                <a:cs typeface="Courier New" panose="02070309020205020404" pitchFamily="49" charset="0"/>
              </a:rPr>
              <a:t> [30 96]]</a:t>
            </a:r>
          </a:p>
          <a:p>
            <a:r>
              <a:rPr lang="pt-BR" sz="1000" dirty="0">
                <a:latin typeface="Courier New" panose="02070309020205020404" pitchFamily="49" charset="0"/>
                <a:cs typeface="Courier New" panose="02070309020205020404" pitchFamily="49" charset="0"/>
              </a:rPr>
              <a:t>Relatório de Classificação:</a:t>
            </a:r>
          </a:p>
          <a:p>
            <a:r>
              <a:rPr lang="pt-BR" sz="1000" dirty="0">
                <a:latin typeface="Courier New" panose="02070309020205020404" pitchFamily="49" charset="0"/>
                <a:cs typeface="Courier New" panose="02070309020205020404" pitchFamily="49" charset="0"/>
              </a:rPr>
              <a:t>              </a:t>
            </a:r>
            <a:r>
              <a:rPr lang="pt-BR" sz="1000" dirty="0" err="1">
                <a:latin typeface="Courier New" panose="02070309020205020404" pitchFamily="49" charset="0"/>
                <a:cs typeface="Courier New" panose="02070309020205020404" pitchFamily="49" charset="0"/>
              </a:rPr>
              <a:t>precision</a:t>
            </a:r>
            <a:r>
              <a:rPr lang="pt-BR" sz="1000" dirty="0">
                <a:latin typeface="Courier New" panose="02070309020205020404" pitchFamily="49" charset="0"/>
                <a:cs typeface="Courier New" panose="02070309020205020404" pitchFamily="49" charset="0"/>
              </a:rPr>
              <a:t>    recall  f1-score   </a:t>
            </a:r>
            <a:r>
              <a:rPr lang="pt-BR" sz="1000" dirty="0" err="1">
                <a:latin typeface="Courier New" panose="02070309020205020404" pitchFamily="49" charset="0"/>
                <a:cs typeface="Courier New" panose="02070309020205020404" pitchFamily="49" charset="0"/>
              </a:rPr>
              <a:t>support</a:t>
            </a:r>
            <a:endParaRPr lang="pt-BR" sz="1000" dirty="0">
              <a:latin typeface="Courier New" panose="02070309020205020404" pitchFamily="49" charset="0"/>
              <a:cs typeface="Courier New" panose="02070309020205020404" pitchFamily="49" charset="0"/>
            </a:endParaRPr>
          </a:p>
          <a:p>
            <a:endParaRPr lang="pt-BR" sz="1000" dirty="0">
              <a:latin typeface="Courier New" panose="02070309020205020404" pitchFamily="49" charset="0"/>
              <a:cs typeface="Courier New" panose="02070309020205020404" pitchFamily="49" charset="0"/>
            </a:endParaRPr>
          </a:p>
          <a:p>
            <a:r>
              <a:rPr lang="pt-BR" sz="1000" dirty="0">
                <a:latin typeface="Courier New" panose="02070309020205020404" pitchFamily="49" charset="0"/>
                <a:cs typeface="Courier New" panose="02070309020205020404" pitchFamily="49" charset="0"/>
              </a:rPr>
              <a:t>           0       0.42      0.38      0.40        58</a:t>
            </a:r>
          </a:p>
          <a:p>
            <a:r>
              <a:rPr lang="pt-BR" sz="1000" dirty="0">
                <a:latin typeface="Courier New" panose="02070309020205020404" pitchFamily="49" charset="0"/>
                <a:cs typeface="Courier New" panose="02070309020205020404" pitchFamily="49" charset="0"/>
              </a:rPr>
              <a:t>           1       0.73      0.76      0.74       126</a:t>
            </a:r>
          </a:p>
          <a:p>
            <a:endParaRPr lang="pt-BR" sz="1000" dirty="0">
              <a:latin typeface="Courier New" panose="02070309020205020404" pitchFamily="49" charset="0"/>
              <a:cs typeface="Courier New" panose="02070309020205020404" pitchFamily="49" charset="0"/>
            </a:endParaRPr>
          </a:p>
          <a:p>
            <a:r>
              <a:rPr lang="pt-BR" sz="1000" dirty="0">
                <a:latin typeface="Courier New" panose="02070309020205020404" pitchFamily="49" charset="0"/>
                <a:cs typeface="Courier New" panose="02070309020205020404" pitchFamily="49" charset="0"/>
              </a:rPr>
              <a:t>    </a:t>
            </a:r>
            <a:r>
              <a:rPr lang="pt-BR" sz="1000" dirty="0" err="1">
                <a:latin typeface="Courier New" panose="02070309020205020404" pitchFamily="49" charset="0"/>
                <a:cs typeface="Courier New" panose="02070309020205020404" pitchFamily="49" charset="0"/>
              </a:rPr>
              <a:t>accuracy</a:t>
            </a:r>
            <a:r>
              <a:rPr lang="pt-BR" sz="1000" dirty="0">
                <a:latin typeface="Courier New" panose="02070309020205020404" pitchFamily="49" charset="0"/>
                <a:cs typeface="Courier New" panose="02070309020205020404" pitchFamily="49" charset="0"/>
              </a:rPr>
              <a:t>                           0.64       184</a:t>
            </a:r>
          </a:p>
          <a:p>
            <a:r>
              <a:rPr lang="pt-BR" sz="1000" dirty="0">
                <a:latin typeface="Courier New" panose="02070309020205020404" pitchFamily="49" charset="0"/>
                <a:cs typeface="Courier New" panose="02070309020205020404" pitchFamily="49" charset="0"/>
              </a:rPr>
              <a:t>   macro </a:t>
            </a:r>
            <a:r>
              <a:rPr lang="pt-BR" sz="1000" dirty="0" err="1">
                <a:latin typeface="Courier New" panose="02070309020205020404" pitchFamily="49" charset="0"/>
                <a:cs typeface="Courier New" panose="02070309020205020404" pitchFamily="49" charset="0"/>
              </a:rPr>
              <a:t>avg</a:t>
            </a:r>
            <a:r>
              <a:rPr lang="pt-BR" sz="1000" dirty="0">
                <a:latin typeface="Courier New" panose="02070309020205020404" pitchFamily="49" charset="0"/>
                <a:cs typeface="Courier New" panose="02070309020205020404" pitchFamily="49" charset="0"/>
              </a:rPr>
              <a:t>       0.58      0.57      0.57       184</a:t>
            </a:r>
          </a:p>
          <a:p>
            <a:r>
              <a:rPr lang="pt-BR" sz="1000" dirty="0" err="1">
                <a:latin typeface="Courier New" panose="02070309020205020404" pitchFamily="49" charset="0"/>
                <a:cs typeface="Courier New" panose="02070309020205020404" pitchFamily="49" charset="0"/>
              </a:rPr>
              <a:t>weighted</a:t>
            </a:r>
            <a:r>
              <a:rPr lang="pt-BR" sz="1000" dirty="0">
                <a:latin typeface="Courier New" panose="02070309020205020404" pitchFamily="49" charset="0"/>
                <a:cs typeface="Courier New" panose="02070309020205020404" pitchFamily="49" charset="0"/>
              </a:rPr>
              <a:t> </a:t>
            </a:r>
            <a:r>
              <a:rPr lang="pt-BR" sz="1000" dirty="0" err="1">
                <a:latin typeface="Courier New" panose="02070309020205020404" pitchFamily="49" charset="0"/>
                <a:cs typeface="Courier New" panose="02070309020205020404" pitchFamily="49" charset="0"/>
              </a:rPr>
              <a:t>avg</a:t>
            </a:r>
            <a:r>
              <a:rPr lang="pt-BR" sz="1000" dirty="0">
                <a:latin typeface="Courier New" panose="02070309020205020404" pitchFamily="49" charset="0"/>
                <a:cs typeface="Courier New" panose="02070309020205020404" pitchFamily="49" charset="0"/>
              </a:rPr>
              <a:t>       0.63      0.64      0.64       184</a:t>
            </a:r>
          </a:p>
        </p:txBody>
      </p:sp>
    </p:spTree>
    <p:extLst>
      <p:ext uri="{BB962C8B-B14F-4D97-AF65-F5344CB8AC3E}">
        <p14:creationId xmlns:p14="http://schemas.microsoft.com/office/powerpoint/2010/main" val="395015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9E6BF-C26B-94B2-8F25-633EBB0026B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0FFDDA-8B1E-1FFF-8986-8E43A077122F}"/>
              </a:ext>
            </a:extLst>
          </p:cNvPr>
          <p:cNvSpPr>
            <a:spLocks noGrp="1"/>
          </p:cNvSpPr>
          <p:nvPr>
            <p:ph type="title"/>
          </p:nvPr>
        </p:nvSpPr>
        <p:spPr>
          <a:xfrm>
            <a:off x="3023616" y="298029"/>
            <a:ext cx="8610600" cy="1293028"/>
          </a:xfrm>
        </p:spPr>
        <p:txBody>
          <a:bodyPr/>
          <a:lstStyle/>
          <a:p>
            <a:pPr algn="ctr"/>
            <a:r>
              <a:rPr lang="pt-BR" dirty="0" err="1"/>
              <a:t>QuestÃO</a:t>
            </a:r>
            <a:r>
              <a:rPr lang="pt-BR" dirty="0"/>
              <a:t> 4</a:t>
            </a:r>
          </a:p>
        </p:txBody>
      </p:sp>
      <p:sp>
        <p:nvSpPr>
          <p:cNvPr id="3" name="Espaço Reservado para Conteúdo 2">
            <a:extLst>
              <a:ext uri="{FF2B5EF4-FFF2-40B4-BE49-F238E27FC236}">
                <a16:creationId xmlns:a16="http://schemas.microsoft.com/office/drawing/2014/main" id="{B2147BB7-84B3-94C1-16CC-3B545DC6BE47}"/>
              </a:ext>
            </a:extLst>
          </p:cNvPr>
          <p:cNvSpPr>
            <a:spLocks noGrp="1"/>
          </p:cNvSpPr>
          <p:nvPr>
            <p:ph idx="1"/>
          </p:nvPr>
        </p:nvSpPr>
        <p:spPr>
          <a:xfrm>
            <a:off x="4069080" y="1938528"/>
            <a:ext cx="8122920" cy="4024125"/>
          </a:xfrm>
        </p:spPr>
        <p:txBody>
          <a:bodyPr/>
          <a:lstStyle/>
          <a:p>
            <a:pPr algn="l"/>
            <a:endParaRPr lang="pt-BR" sz="1800" b="0" i="0" u="none" strike="noStrike" baseline="0" dirty="0">
              <a:latin typeface="Calibri" panose="020F0502020204030204" pitchFamily="34" charset="0"/>
            </a:endParaRPr>
          </a:p>
          <a:p>
            <a:pPr lvl="1"/>
            <a:r>
              <a:rPr lang="pt-BR" sz="1800" u="sng" dirty="0">
                <a:latin typeface="Calibri" panose="020F0502020204030204" pitchFamily="34" charset="0"/>
              </a:rPr>
              <a:t>Modelo de alinhamento usando outro algoritmo: motivação e comparação</a:t>
            </a:r>
          </a:p>
          <a:p>
            <a:pPr marL="457200" lvl="1" indent="0">
              <a:buNone/>
            </a:pPr>
            <a:endParaRPr lang="pt-BR" sz="1800" b="0" i="0" u="none" strike="noStrike" baseline="0" dirty="0">
              <a:latin typeface="Calibri" panose="020F0502020204030204" pitchFamily="34" charset="0"/>
            </a:endParaRPr>
          </a:p>
          <a:p>
            <a:pPr marL="914400" lvl="2" indent="0">
              <a:buNone/>
            </a:pPr>
            <a:r>
              <a:rPr lang="pt-BR" sz="1600" b="0" i="0" u="none" strike="noStrike" baseline="0" dirty="0">
                <a:latin typeface="Calibri" panose="020F0502020204030204" pitchFamily="34" charset="0"/>
              </a:rPr>
              <a:t>Escolhemos usar </a:t>
            </a:r>
            <a:r>
              <a:rPr lang="pt-BR" sz="1600" b="0" i="0" u="none" strike="noStrike" baseline="0" dirty="0" err="1">
                <a:latin typeface="Calibri" panose="020F0502020204030204" pitchFamily="34" charset="0"/>
              </a:rPr>
              <a:t>RandomForestClassifier</a:t>
            </a:r>
            <a:r>
              <a:rPr lang="pt-BR" sz="1600" b="0" i="0" u="none" strike="noStrike" baseline="0" dirty="0">
                <a:latin typeface="Calibri" panose="020F0502020204030204" pitchFamily="34" charset="0"/>
              </a:rPr>
              <a:t> por ser um algoritmo popular e que apresenta bons resultados (testamos também </a:t>
            </a:r>
            <a:r>
              <a:rPr lang="pt-BR" sz="1600" b="0" i="0" u="none" strike="noStrike" baseline="0" dirty="0" err="1">
                <a:latin typeface="Calibri" panose="020F0502020204030204" pitchFamily="34" charset="0"/>
              </a:rPr>
              <a:t>Xgboost</a:t>
            </a:r>
            <a:r>
              <a:rPr lang="pt-BR" sz="1600" b="0" i="0" u="none" strike="noStrike" baseline="0" dirty="0">
                <a:latin typeface="Calibri" panose="020F0502020204030204" pitchFamily="34" charset="0"/>
              </a:rPr>
              <a:t> e </a:t>
            </a:r>
            <a:r>
              <a:rPr lang="pt-BR" sz="1600" b="0" i="0" u="none" strike="noStrike" baseline="0" dirty="0" err="1">
                <a:latin typeface="Calibri" panose="020F0502020204030204" pitchFamily="34" charset="0"/>
              </a:rPr>
              <a:t>hiperparametrização</a:t>
            </a:r>
            <a:r>
              <a:rPr lang="pt-BR" sz="1600" b="0" i="0" u="none" strike="noStrike" baseline="0" dirty="0">
                <a:latin typeface="Calibri" panose="020F0502020204030204" pitchFamily="34" charset="0"/>
              </a:rPr>
              <a:t> – não demonstrado no código)</a:t>
            </a:r>
          </a:p>
          <a:p>
            <a:pPr marL="914400" lvl="2" indent="0">
              <a:buNone/>
            </a:pPr>
            <a:r>
              <a:rPr lang="pt-BR" sz="1600" dirty="0">
                <a:latin typeface="Calibri" panose="020F0502020204030204" pitchFamily="34" charset="0"/>
              </a:rPr>
              <a:t>Vemos que a precisão para a categoria '</a:t>
            </a:r>
            <a:r>
              <a:rPr lang="pt-BR" sz="1600" dirty="0" err="1">
                <a:latin typeface="Calibri" panose="020F0502020204030204" pitchFamily="34" charset="0"/>
              </a:rPr>
              <a:t>bad</a:t>
            </a:r>
            <a:r>
              <a:rPr lang="pt-BR" sz="1600" dirty="0">
                <a:latin typeface="Calibri" panose="020F0502020204030204" pitchFamily="34" charset="0"/>
              </a:rPr>
              <a:t>' ficou muito parecida, mas o recall melhorou consideravelmente (ele acerta 67% de quem é </a:t>
            </a:r>
            <a:r>
              <a:rPr lang="pt-BR" sz="1600" dirty="0" err="1">
                <a:latin typeface="Calibri" panose="020F0502020204030204" pitchFamily="34" charset="0"/>
              </a:rPr>
              <a:t>bad</a:t>
            </a:r>
            <a:r>
              <a:rPr lang="pt-BR" sz="1600" dirty="0">
                <a:latin typeface="Calibri" panose="020F0502020204030204" pitchFamily="34" charset="0"/>
              </a:rPr>
              <a:t>)</a:t>
            </a:r>
          </a:p>
          <a:p>
            <a:pPr marL="914400" lvl="2" indent="0">
              <a:buNone/>
            </a:pPr>
            <a:r>
              <a:rPr lang="pt-BR" sz="1600" dirty="0">
                <a:latin typeface="Calibri" panose="020F0502020204030204" pitchFamily="34" charset="0"/>
              </a:rPr>
              <a:t>A curva ROC mostra também uma vantagem do </a:t>
            </a:r>
            <a:r>
              <a:rPr lang="pt-BR" sz="1600" dirty="0" err="1">
                <a:latin typeface="Calibri" panose="020F0502020204030204" pitchFamily="34" charset="0"/>
              </a:rPr>
              <a:t>RandomForest</a:t>
            </a:r>
            <a:endParaRPr lang="pt-BR" sz="1600" dirty="0">
              <a:latin typeface="Calibri" panose="020F0502020204030204" pitchFamily="34" charset="0"/>
            </a:endParaRPr>
          </a:p>
          <a:p>
            <a:pPr marL="914400" lvl="2" indent="0">
              <a:buNone/>
            </a:pPr>
            <a:r>
              <a:rPr lang="pt-BR" sz="1600" b="0" i="0" u="none" strike="noStrike" baseline="0" dirty="0">
                <a:latin typeface="Calibri" panose="020F0502020204030204" pitchFamily="34" charset="0"/>
              </a:rPr>
              <a:t>Importante destacar que a curva ROC e os relatórios de classificação são feitos na amostra de teste que não foi balanceada (para manter a proximidade dos dados reais)</a:t>
            </a:r>
          </a:p>
          <a:p>
            <a:pPr marL="914400" lvl="2" indent="0">
              <a:buNone/>
            </a:pPr>
            <a:endParaRPr lang="pt-BR" sz="1600" b="0" i="0" u="none" strike="noStrike" baseline="0" dirty="0">
              <a:latin typeface="Calibri" panose="020F0502020204030204" pitchFamily="34" charset="0"/>
            </a:endParaRPr>
          </a:p>
        </p:txBody>
      </p:sp>
      <p:sp>
        <p:nvSpPr>
          <p:cNvPr id="5" name="CaixaDeTexto 4">
            <a:extLst>
              <a:ext uri="{FF2B5EF4-FFF2-40B4-BE49-F238E27FC236}">
                <a16:creationId xmlns:a16="http://schemas.microsoft.com/office/drawing/2014/main" id="{B685D6B6-B8A4-3C7E-947A-4AC078A8801F}"/>
              </a:ext>
            </a:extLst>
          </p:cNvPr>
          <p:cNvSpPr txBox="1"/>
          <p:nvPr/>
        </p:nvSpPr>
        <p:spPr>
          <a:xfrm>
            <a:off x="0" y="1683973"/>
            <a:ext cx="4251960" cy="2092881"/>
          </a:xfrm>
          <a:prstGeom prst="rect">
            <a:avLst/>
          </a:prstGeom>
          <a:noFill/>
        </p:spPr>
        <p:txBody>
          <a:bodyPr wrap="square">
            <a:spAutoFit/>
          </a:bodyPr>
          <a:lstStyle/>
          <a:p>
            <a:r>
              <a:rPr lang="pt-BR" sz="1000" dirty="0" err="1">
                <a:latin typeface="Courier New" panose="02070309020205020404" pitchFamily="49" charset="0"/>
                <a:cs typeface="Courier New" panose="02070309020205020404" pitchFamily="49" charset="0"/>
              </a:rPr>
              <a:t>Accuracy</a:t>
            </a:r>
            <a:r>
              <a:rPr lang="pt-BR" sz="1000" dirty="0">
                <a:latin typeface="Courier New" panose="02070309020205020404" pitchFamily="49" charset="0"/>
                <a:cs typeface="Courier New" panose="02070309020205020404" pitchFamily="49" charset="0"/>
              </a:rPr>
              <a:t>: 0.60</a:t>
            </a:r>
          </a:p>
          <a:p>
            <a:r>
              <a:rPr lang="pt-BR" sz="1000" dirty="0">
                <a:latin typeface="Courier New" panose="02070309020205020404" pitchFamily="49" charset="0"/>
                <a:cs typeface="Courier New" panose="02070309020205020404" pitchFamily="49" charset="0"/>
              </a:rPr>
              <a:t>Matriz de Confusão:</a:t>
            </a:r>
          </a:p>
          <a:p>
            <a:r>
              <a:rPr lang="pt-BR" sz="1000" dirty="0">
                <a:latin typeface="Courier New" panose="02070309020205020404" pitchFamily="49" charset="0"/>
                <a:cs typeface="Courier New" panose="02070309020205020404" pitchFamily="49" charset="0"/>
              </a:rPr>
              <a:t>[[39 19]</a:t>
            </a:r>
          </a:p>
          <a:p>
            <a:r>
              <a:rPr lang="pt-BR" sz="1000" dirty="0">
                <a:latin typeface="Courier New" panose="02070309020205020404" pitchFamily="49" charset="0"/>
                <a:cs typeface="Courier New" panose="02070309020205020404" pitchFamily="49" charset="0"/>
              </a:rPr>
              <a:t> [55 71]]</a:t>
            </a:r>
          </a:p>
          <a:p>
            <a:r>
              <a:rPr lang="pt-BR" sz="1000" dirty="0">
                <a:latin typeface="Courier New" panose="02070309020205020404" pitchFamily="49" charset="0"/>
                <a:cs typeface="Courier New" panose="02070309020205020404" pitchFamily="49" charset="0"/>
              </a:rPr>
              <a:t>Relatório de Classificação:</a:t>
            </a:r>
          </a:p>
          <a:p>
            <a:r>
              <a:rPr lang="pt-BR" sz="1000" dirty="0">
                <a:latin typeface="Courier New" panose="02070309020205020404" pitchFamily="49" charset="0"/>
                <a:cs typeface="Courier New" panose="02070309020205020404" pitchFamily="49" charset="0"/>
              </a:rPr>
              <a:t>              </a:t>
            </a:r>
            <a:r>
              <a:rPr lang="pt-BR" sz="1000" dirty="0" err="1">
                <a:latin typeface="Courier New" panose="02070309020205020404" pitchFamily="49" charset="0"/>
                <a:cs typeface="Courier New" panose="02070309020205020404" pitchFamily="49" charset="0"/>
              </a:rPr>
              <a:t>precision</a:t>
            </a:r>
            <a:r>
              <a:rPr lang="pt-BR" sz="1000" dirty="0">
                <a:latin typeface="Courier New" panose="02070309020205020404" pitchFamily="49" charset="0"/>
                <a:cs typeface="Courier New" panose="02070309020205020404" pitchFamily="49" charset="0"/>
              </a:rPr>
              <a:t>    recall  f1-score   </a:t>
            </a:r>
            <a:r>
              <a:rPr lang="pt-BR" sz="1000" dirty="0" err="1">
                <a:latin typeface="Courier New" panose="02070309020205020404" pitchFamily="49" charset="0"/>
                <a:cs typeface="Courier New" panose="02070309020205020404" pitchFamily="49" charset="0"/>
              </a:rPr>
              <a:t>support</a:t>
            </a:r>
            <a:endParaRPr lang="pt-BR" sz="1000" dirty="0">
              <a:latin typeface="Courier New" panose="02070309020205020404" pitchFamily="49" charset="0"/>
              <a:cs typeface="Courier New" panose="02070309020205020404" pitchFamily="49" charset="0"/>
            </a:endParaRPr>
          </a:p>
          <a:p>
            <a:endParaRPr lang="pt-BR" sz="1000" dirty="0">
              <a:latin typeface="Courier New" panose="02070309020205020404" pitchFamily="49" charset="0"/>
              <a:cs typeface="Courier New" panose="02070309020205020404" pitchFamily="49" charset="0"/>
            </a:endParaRPr>
          </a:p>
          <a:p>
            <a:r>
              <a:rPr lang="pt-BR" sz="1000" dirty="0">
                <a:latin typeface="Courier New" panose="02070309020205020404" pitchFamily="49" charset="0"/>
                <a:cs typeface="Courier New" panose="02070309020205020404" pitchFamily="49" charset="0"/>
              </a:rPr>
              <a:t>           0       0.41      0.67      0.51        58</a:t>
            </a:r>
          </a:p>
          <a:p>
            <a:r>
              <a:rPr lang="pt-BR" sz="1000" dirty="0">
                <a:latin typeface="Courier New" panose="02070309020205020404" pitchFamily="49" charset="0"/>
                <a:cs typeface="Courier New" panose="02070309020205020404" pitchFamily="49" charset="0"/>
              </a:rPr>
              <a:t>           1       0.79      0.56      0.66       126</a:t>
            </a:r>
          </a:p>
          <a:p>
            <a:endParaRPr lang="pt-BR" sz="1000" dirty="0">
              <a:latin typeface="Courier New" panose="02070309020205020404" pitchFamily="49" charset="0"/>
              <a:cs typeface="Courier New" panose="02070309020205020404" pitchFamily="49" charset="0"/>
            </a:endParaRPr>
          </a:p>
          <a:p>
            <a:r>
              <a:rPr lang="pt-BR" sz="1000" dirty="0">
                <a:latin typeface="Courier New" panose="02070309020205020404" pitchFamily="49" charset="0"/>
                <a:cs typeface="Courier New" panose="02070309020205020404" pitchFamily="49" charset="0"/>
              </a:rPr>
              <a:t>    </a:t>
            </a:r>
            <a:r>
              <a:rPr lang="pt-BR" sz="1000" dirty="0" err="1">
                <a:latin typeface="Courier New" panose="02070309020205020404" pitchFamily="49" charset="0"/>
                <a:cs typeface="Courier New" panose="02070309020205020404" pitchFamily="49" charset="0"/>
              </a:rPr>
              <a:t>accuracy</a:t>
            </a:r>
            <a:r>
              <a:rPr lang="pt-BR" sz="1000" dirty="0">
                <a:latin typeface="Courier New" panose="02070309020205020404" pitchFamily="49" charset="0"/>
                <a:cs typeface="Courier New" panose="02070309020205020404" pitchFamily="49" charset="0"/>
              </a:rPr>
              <a:t>                           0.60       184</a:t>
            </a:r>
          </a:p>
          <a:p>
            <a:r>
              <a:rPr lang="pt-BR" sz="1000" dirty="0">
                <a:latin typeface="Courier New" panose="02070309020205020404" pitchFamily="49" charset="0"/>
                <a:cs typeface="Courier New" panose="02070309020205020404" pitchFamily="49" charset="0"/>
              </a:rPr>
              <a:t>   macro </a:t>
            </a:r>
            <a:r>
              <a:rPr lang="pt-BR" sz="1000" dirty="0" err="1">
                <a:latin typeface="Courier New" panose="02070309020205020404" pitchFamily="49" charset="0"/>
                <a:cs typeface="Courier New" panose="02070309020205020404" pitchFamily="49" charset="0"/>
              </a:rPr>
              <a:t>avg</a:t>
            </a:r>
            <a:r>
              <a:rPr lang="pt-BR" sz="1000" dirty="0">
                <a:latin typeface="Courier New" panose="02070309020205020404" pitchFamily="49" charset="0"/>
                <a:cs typeface="Courier New" panose="02070309020205020404" pitchFamily="49" charset="0"/>
              </a:rPr>
              <a:t>       0.60      0.62      0.59       184</a:t>
            </a:r>
          </a:p>
          <a:p>
            <a:r>
              <a:rPr lang="pt-BR" sz="1000" dirty="0" err="1">
                <a:latin typeface="Courier New" panose="02070309020205020404" pitchFamily="49" charset="0"/>
                <a:cs typeface="Courier New" panose="02070309020205020404" pitchFamily="49" charset="0"/>
              </a:rPr>
              <a:t>weighted</a:t>
            </a:r>
            <a:r>
              <a:rPr lang="pt-BR" sz="1000" dirty="0">
                <a:latin typeface="Courier New" panose="02070309020205020404" pitchFamily="49" charset="0"/>
                <a:cs typeface="Courier New" panose="02070309020205020404" pitchFamily="49" charset="0"/>
              </a:rPr>
              <a:t> </a:t>
            </a:r>
            <a:r>
              <a:rPr lang="pt-BR" sz="1000" dirty="0" err="1">
                <a:latin typeface="Courier New" panose="02070309020205020404" pitchFamily="49" charset="0"/>
                <a:cs typeface="Courier New" panose="02070309020205020404" pitchFamily="49" charset="0"/>
              </a:rPr>
              <a:t>avg</a:t>
            </a:r>
            <a:r>
              <a:rPr lang="pt-BR" sz="1000" dirty="0">
                <a:latin typeface="Courier New" panose="02070309020205020404" pitchFamily="49" charset="0"/>
                <a:cs typeface="Courier New" panose="02070309020205020404" pitchFamily="49" charset="0"/>
              </a:rPr>
              <a:t>       0.67      0.60      0.61       184</a:t>
            </a:r>
          </a:p>
        </p:txBody>
      </p:sp>
      <p:pic>
        <p:nvPicPr>
          <p:cNvPr id="4100" name="Picture 4">
            <a:extLst>
              <a:ext uri="{FF2B5EF4-FFF2-40B4-BE49-F238E27FC236}">
                <a16:creationId xmlns:a16="http://schemas.microsoft.com/office/drawing/2014/main" id="{582440BA-6DB1-8219-9251-8E84594A1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50590"/>
            <a:ext cx="3659526" cy="2886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016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4DAE3-0043-01D4-BED1-4050486E4C9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24726E-050D-F495-9840-9C1C105119EB}"/>
              </a:ext>
            </a:extLst>
          </p:cNvPr>
          <p:cNvSpPr>
            <a:spLocks noGrp="1"/>
          </p:cNvSpPr>
          <p:nvPr>
            <p:ph type="title"/>
          </p:nvPr>
        </p:nvSpPr>
        <p:spPr>
          <a:xfrm>
            <a:off x="3023616" y="298029"/>
            <a:ext cx="8610600" cy="1293028"/>
          </a:xfrm>
        </p:spPr>
        <p:txBody>
          <a:bodyPr/>
          <a:lstStyle/>
          <a:p>
            <a:pPr algn="ctr"/>
            <a:r>
              <a:rPr lang="pt-BR" dirty="0" err="1"/>
              <a:t>QuestÃO</a:t>
            </a:r>
            <a:r>
              <a:rPr lang="pt-BR" dirty="0"/>
              <a:t> 5</a:t>
            </a:r>
          </a:p>
        </p:txBody>
      </p:sp>
      <p:sp>
        <p:nvSpPr>
          <p:cNvPr id="3" name="Espaço Reservado para Conteúdo 2">
            <a:extLst>
              <a:ext uri="{FF2B5EF4-FFF2-40B4-BE49-F238E27FC236}">
                <a16:creationId xmlns:a16="http://schemas.microsoft.com/office/drawing/2014/main" id="{941859D1-947E-0EA3-9F39-0366EAFFB275}"/>
              </a:ext>
            </a:extLst>
          </p:cNvPr>
          <p:cNvSpPr>
            <a:spLocks noGrp="1"/>
          </p:cNvSpPr>
          <p:nvPr>
            <p:ph idx="1"/>
          </p:nvPr>
        </p:nvSpPr>
        <p:spPr>
          <a:xfrm>
            <a:off x="3486912" y="1319944"/>
            <a:ext cx="8705088" cy="4024125"/>
          </a:xfrm>
        </p:spPr>
        <p:txBody>
          <a:bodyPr/>
          <a:lstStyle/>
          <a:p>
            <a:pPr algn="l"/>
            <a:endParaRPr lang="pt-BR" sz="1800" b="0" i="0" u="none" strike="noStrike" baseline="0" dirty="0">
              <a:latin typeface="Calibri" panose="020F0502020204030204" pitchFamily="34" charset="0"/>
            </a:endParaRPr>
          </a:p>
          <a:p>
            <a:pPr lvl="1"/>
            <a:r>
              <a:rPr lang="pt-BR" sz="1800" u="sng" dirty="0">
                <a:latin typeface="Calibri" panose="020F0502020204030204" pitchFamily="34" charset="0"/>
              </a:rPr>
              <a:t>Modelo de peso: escolha do algoritmo e desempenho</a:t>
            </a:r>
          </a:p>
          <a:p>
            <a:pPr marL="457200" lvl="1" indent="0">
              <a:buNone/>
            </a:pPr>
            <a:endParaRPr lang="pt-BR" sz="1800" b="0" i="0" u="none" strike="noStrike" baseline="0" dirty="0">
              <a:latin typeface="Calibri" panose="020F0502020204030204" pitchFamily="34" charset="0"/>
            </a:endParaRPr>
          </a:p>
          <a:p>
            <a:pPr marL="914400" lvl="2" indent="0">
              <a:buNone/>
            </a:pPr>
            <a:r>
              <a:rPr lang="pt-BR" sz="1600" b="0" i="0" u="none" strike="noStrike" baseline="0" dirty="0">
                <a:latin typeface="Calibri" panose="020F0502020204030204" pitchFamily="34" charset="0"/>
              </a:rPr>
              <a:t>Escolhemos usar o algoritmo </a:t>
            </a:r>
            <a:r>
              <a:rPr lang="pt-BR" sz="1600" b="0" i="0" u="none" strike="noStrike" baseline="0" dirty="0" err="1">
                <a:latin typeface="Calibri" panose="020F0502020204030204" pitchFamily="34" charset="0"/>
              </a:rPr>
              <a:t>RandomFores</a:t>
            </a:r>
            <a:r>
              <a:rPr lang="pt-BR" sz="1600" dirty="0" err="1">
                <a:latin typeface="Calibri" panose="020F0502020204030204" pitchFamily="34" charset="0"/>
              </a:rPr>
              <a:t>t</a:t>
            </a:r>
            <a:r>
              <a:rPr lang="pt-BR" sz="1600" dirty="0">
                <a:latin typeface="Calibri" panose="020F0502020204030204" pitchFamily="34" charset="0"/>
              </a:rPr>
              <a:t> </a:t>
            </a:r>
            <a:r>
              <a:rPr lang="pt-BR" sz="1600" dirty="0" err="1">
                <a:latin typeface="Calibri" panose="020F0502020204030204" pitchFamily="34" charset="0"/>
              </a:rPr>
              <a:t>Regressor</a:t>
            </a:r>
            <a:r>
              <a:rPr lang="pt-BR" sz="1600" dirty="0">
                <a:latin typeface="Calibri" panose="020F0502020204030204" pitchFamily="34" charset="0"/>
              </a:rPr>
              <a:t> pois ele tem versatilidade e robustez, funcionando bem com uma variedade de tipos de dados e não é muito afetado por </a:t>
            </a:r>
            <a:r>
              <a:rPr lang="pt-BR" sz="1600" dirty="0" err="1">
                <a:latin typeface="Calibri" panose="020F0502020204030204" pitchFamily="34" charset="0"/>
              </a:rPr>
              <a:t>outlierse</a:t>
            </a:r>
            <a:r>
              <a:rPr lang="pt-BR" sz="1600" dirty="0">
                <a:latin typeface="Calibri" panose="020F0502020204030204" pitchFamily="34" charset="0"/>
              </a:rPr>
              <a:t> ruídos nos dados. Além disso, faz poucas suposições sobre os dados e consegue capturar relações não lineares complexas entre os campos (o que não aconteceu aqui...)</a:t>
            </a:r>
          </a:p>
          <a:p>
            <a:pPr marL="914400" lvl="2" indent="0">
              <a:buNone/>
            </a:pPr>
            <a:r>
              <a:rPr lang="pt-BR" sz="1600" dirty="0">
                <a:latin typeface="Calibri" panose="020F0502020204030204" pitchFamily="34" charset="0"/>
              </a:rPr>
              <a:t>Um R2 de 0.09 mostra que apenas algo em torno de 10% da variabilidade do alvo é explicada pelo modelo indicando um desempenho ruim</a:t>
            </a:r>
          </a:p>
          <a:p>
            <a:pPr marL="914400" lvl="2" indent="0">
              <a:buNone/>
            </a:pPr>
            <a:r>
              <a:rPr lang="pt-BR" sz="1600" dirty="0">
                <a:latin typeface="Calibri" panose="020F0502020204030204" pitchFamily="34" charset="0"/>
              </a:rPr>
              <a:t> A altura foi o campo mais importante para o modelo	</a:t>
            </a:r>
            <a:endParaRPr lang="pt-BR" sz="1600" b="0" i="0" u="none" strike="noStrike" baseline="0" dirty="0">
              <a:latin typeface="Calibri" panose="020F0502020204030204" pitchFamily="34" charset="0"/>
            </a:endParaRPr>
          </a:p>
        </p:txBody>
      </p:sp>
      <p:sp>
        <p:nvSpPr>
          <p:cNvPr id="5" name="CaixaDeTexto 4">
            <a:extLst>
              <a:ext uri="{FF2B5EF4-FFF2-40B4-BE49-F238E27FC236}">
                <a16:creationId xmlns:a16="http://schemas.microsoft.com/office/drawing/2014/main" id="{F06F732A-9CAC-33F4-118C-A4C06F53235F}"/>
              </a:ext>
            </a:extLst>
          </p:cNvPr>
          <p:cNvSpPr txBox="1"/>
          <p:nvPr/>
        </p:nvSpPr>
        <p:spPr>
          <a:xfrm>
            <a:off x="0" y="4803559"/>
            <a:ext cx="4251960" cy="861774"/>
          </a:xfrm>
          <a:prstGeom prst="rect">
            <a:avLst/>
          </a:prstGeom>
          <a:noFill/>
        </p:spPr>
        <p:txBody>
          <a:bodyPr wrap="square">
            <a:spAutoFit/>
          </a:bodyPr>
          <a:lstStyle/>
          <a:p>
            <a:r>
              <a:rPr lang="pt-BR" sz="1000" dirty="0">
                <a:latin typeface="Courier New" panose="02070309020205020404" pitchFamily="49" charset="0"/>
                <a:cs typeface="Courier New" panose="02070309020205020404" pitchFamily="49" charset="0"/>
              </a:rPr>
              <a:t>Métricas de Avaliação:</a:t>
            </a:r>
          </a:p>
          <a:p>
            <a:r>
              <a:rPr lang="pt-BR" sz="1000" dirty="0">
                <a:latin typeface="Courier New" panose="02070309020205020404" pitchFamily="49" charset="0"/>
                <a:cs typeface="Courier New" panose="02070309020205020404" pitchFamily="49" charset="0"/>
              </a:rPr>
              <a:t>MAE (Erro Absoluto Médio): 45.85</a:t>
            </a:r>
          </a:p>
          <a:p>
            <a:r>
              <a:rPr lang="pt-BR" sz="1000" dirty="0">
                <a:latin typeface="Courier New" panose="02070309020205020404" pitchFamily="49" charset="0"/>
                <a:cs typeface="Courier New" panose="02070309020205020404" pitchFamily="49" charset="0"/>
              </a:rPr>
              <a:t>MSE (Erro Quadrático Médio): 7797.11</a:t>
            </a:r>
          </a:p>
          <a:p>
            <a:r>
              <a:rPr lang="pt-BR" sz="1000" dirty="0">
                <a:latin typeface="Courier New" panose="02070309020205020404" pitchFamily="49" charset="0"/>
                <a:cs typeface="Courier New" panose="02070309020205020404" pitchFamily="49" charset="0"/>
              </a:rPr>
              <a:t>RMSE (Raiz do Erro Quadrático Médio): 88.30</a:t>
            </a:r>
          </a:p>
          <a:p>
            <a:r>
              <a:rPr lang="pt-BR" sz="1000" dirty="0">
                <a:latin typeface="Courier New" panose="02070309020205020404" pitchFamily="49" charset="0"/>
                <a:cs typeface="Courier New" panose="02070309020205020404" pitchFamily="49" charset="0"/>
              </a:rPr>
              <a:t>R² (Coeficiente de Determinação): 0.09</a:t>
            </a:r>
          </a:p>
        </p:txBody>
      </p:sp>
      <p:pic>
        <p:nvPicPr>
          <p:cNvPr id="7170" name="Picture 2">
            <a:extLst>
              <a:ext uri="{FF2B5EF4-FFF2-40B4-BE49-F238E27FC236}">
                <a16:creationId xmlns:a16="http://schemas.microsoft.com/office/drawing/2014/main" id="{28E9EC09-4762-3B96-0328-F08583EF6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4" y="1591057"/>
            <a:ext cx="3460648" cy="271374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125A8A65-0E63-3ED4-5D9B-21AFA7F94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6979" y="4099015"/>
            <a:ext cx="5094759" cy="271919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BD779FA7-1BDA-BA50-FC98-1042A97AFD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9245" y="4099014"/>
            <a:ext cx="3527472" cy="271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67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2799C-036A-0E43-ED1C-71590B9D529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FB8DD51-69FC-EFDF-1D59-B58A97A3BB63}"/>
              </a:ext>
            </a:extLst>
          </p:cNvPr>
          <p:cNvSpPr>
            <a:spLocks noGrp="1"/>
          </p:cNvSpPr>
          <p:nvPr>
            <p:ph type="title"/>
          </p:nvPr>
        </p:nvSpPr>
        <p:spPr>
          <a:xfrm>
            <a:off x="3023616" y="298029"/>
            <a:ext cx="8610600" cy="1293028"/>
          </a:xfrm>
        </p:spPr>
        <p:txBody>
          <a:bodyPr/>
          <a:lstStyle/>
          <a:p>
            <a:pPr algn="ctr"/>
            <a:r>
              <a:rPr lang="pt-BR" dirty="0" err="1"/>
              <a:t>QuestÃO</a:t>
            </a:r>
            <a:r>
              <a:rPr lang="pt-BR" dirty="0"/>
              <a:t> 6</a:t>
            </a:r>
          </a:p>
        </p:txBody>
      </p:sp>
      <p:sp>
        <p:nvSpPr>
          <p:cNvPr id="3" name="Espaço Reservado para Conteúdo 2">
            <a:extLst>
              <a:ext uri="{FF2B5EF4-FFF2-40B4-BE49-F238E27FC236}">
                <a16:creationId xmlns:a16="http://schemas.microsoft.com/office/drawing/2014/main" id="{37EC0BD3-5C18-F05D-86FA-FC2DA36413AC}"/>
              </a:ext>
            </a:extLst>
          </p:cNvPr>
          <p:cNvSpPr>
            <a:spLocks noGrp="1"/>
          </p:cNvSpPr>
          <p:nvPr>
            <p:ph idx="1"/>
          </p:nvPr>
        </p:nvSpPr>
        <p:spPr>
          <a:xfrm>
            <a:off x="2151888" y="1591057"/>
            <a:ext cx="8705088" cy="4024125"/>
          </a:xfrm>
        </p:spPr>
        <p:txBody>
          <a:bodyPr/>
          <a:lstStyle/>
          <a:p>
            <a:pPr algn="l"/>
            <a:endParaRPr lang="pt-BR" sz="1800" b="0" i="0" u="none" strike="noStrike" baseline="0" dirty="0">
              <a:latin typeface="Calibri" panose="020F0502020204030204" pitchFamily="34" charset="0"/>
            </a:endParaRPr>
          </a:p>
          <a:p>
            <a:pPr lvl="1"/>
            <a:r>
              <a:rPr lang="pt-BR" sz="1800" u="sng" dirty="0">
                <a:latin typeface="Calibri" panose="020F0502020204030204" pitchFamily="34" charset="0"/>
              </a:rPr>
              <a:t>Os problemas no conjunto de dados e as soluções para resolvê-los</a:t>
            </a:r>
          </a:p>
          <a:p>
            <a:pPr marL="457200" lvl="1" indent="0">
              <a:buNone/>
            </a:pPr>
            <a:endParaRPr lang="pt-BR" sz="1800" b="0" i="0" u="none" strike="noStrike" baseline="0" dirty="0">
              <a:latin typeface="Calibri" panose="020F0502020204030204" pitchFamily="34" charset="0"/>
            </a:endParaRPr>
          </a:p>
          <a:p>
            <a:pPr marL="914400" lvl="2" indent="0">
              <a:buNone/>
            </a:pPr>
            <a:r>
              <a:rPr lang="pt-BR" sz="1600" b="0" i="0" u="none" strike="noStrike" baseline="0" dirty="0">
                <a:latin typeface="Calibri" panose="020F0502020204030204" pitchFamily="34" charset="0"/>
              </a:rPr>
              <a:t>Limpeza dos dados: muitos valores faltantes, codificação errática (‘</a:t>
            </a:r>
            <a:r>
              <a:rPr lang="pt-BR" sz="1600" b="0" i="0" u="none" strike="noStrike" baseline="0" dirty="0" err="1">
                <a:latin typeface="Calibri" panose="020F0502020204030204" pitchFamily="34" charset="0"/>
              </a:rPr>
              <a:t>brown</a:t>
            </a:r>
            <a:r>
              <a:rPr lang="pt-BR" sz="1600" dirty="0">
                <a:latin typeface="Calibri" panose="020F0502020204030204" pitchFamily="34" charset="0"/>
              </a:rPr>
              <a:t>’ aparecendo como ‘</a:t>
            </a:r>
            <a:r>
              <a:rPr lang="pt-BR" sz="1600" dirty="0" err="1">
                <a:latin typeface="Calibri" panose="020F0502020204030204" pitchFamily="34" charset="0"/>
              </a:rPr>
              <a:t>bown</a:t>
            </a:r>
            <a:r>
              <a:rPr lang="pt-BR" sz="1600" dirty="0">
                <a:latin typeface="Calibri" panose="020F0502020204030204" pitchFamily="34" charset="0"/>
              </a:rPr>
              <a:t>’, “Black” e “black” como categorias, casos duplicados. Uma boa parte do tempo (como sempre) foi gasta no processo de limpar essas inconsistências (usando imputação, corrigindo os erros, considerando valor ausente como uma categoria nos campos categóricos, </a:t>
            </a:r>
            <a:r>
              <a:rPr lang="pt-BR" sz="1600" dirty="0" err="1">
                <a:latin typeface="Calibri" panose="020F0502020204030204" pitchFamily="34" charset="0"/>
              </a:rPr>
              <a:t>etc</a:t>
            </a:r>
            <a:r>
              <a:rPr lang="pt-BR" sz="1600" dirty="0">
                <a:latin typeface="Calibri" panose="020F0502020204030204" pitchFamily="34" charset="0"/>
              </a:rPr>
              <a:t>).</a:t>
            </a:r>
          </a:p>
          <a:p>
            <a:pPr marL="914400" lvl="2" indent="0">
              <a:buNone/>
            </a:pPr>
            <a:r>
              <a:rPr lang="pt-BR" sz="1600" dirty="0">
                <a:latin typeface="Calibri" panose="020F0502020204030204" pitchFamily="34" charset="0"/>
              </a:rPr>
              <a:t>Qualidade da informação: estamos tratando de personagens fictícios o que significa que não podemos confiar muito nos dados, além disso, muitos dos campos não </a:t>
            </a:r>
            <a:r>
              <a:rPr lang="pt-BR" sz="1600" dirty="0" err="1">
                <a:latin typeface="Calibri" panose="020F0502020204030204" pitchFamily="34" charset="0"/>
              </a:rPr>
              <a:t>aparebtam</a:t>
            </a:r>
            <a:r>
              <a:rPr lang="pt-BR" sz="1600" dirty="0">
                <a:latin typeface="Calibri" panose="020F0502020204030204" pitchFamily="34" charset="0"/>
              </a:rPr>
              <a:t> ter relação com os alvos. Nós não esperamos que características como cor do cabelo, do olho ou da pele e a editora que publica o personagem tenham relação com o seu peso ou se ele é herói ou vilão.</a:t>
            </a:r>
          </a:p>
          <a:p>
            <a:pPr marL="914400" lvl="2" indent="0">
              <a:buNone/>
            </a:pPr>
            <a:r>
              <a:rPr lang="pt-BR" sz="1600" b="0" i="0" u="none" strike="noStrike" baseline="0" dirty="0">
                <a:latin typeface="Calibri" panose="020F0502020204030204" pitchFamily="34" charset="0"/>
              </a:rPr>
              <a:t>Mas tudo bem, já que o objeto era se divertir com o banco de dados! </a:t>
            </a:r>
          </a:p>
        </p:txBody>
      </p:sp>
    </p:spTree>
    <p:extLst>
      <p:ext uri="{BB962C8B-B14F-4D97-AF65-F5344CB8AC3E}">
        <p14:creationId xmlns:p14="http://schemas.microsoft.com/office/powerpoint/2010/main" val="1929020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06A04-5E91-4CC7-D751-1B1BB3D331D4}"/>
            </a:ext>
          </a:extLst>
        </p:cNvPr>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416806CA-9E08-E142-B75A-F2A9AE16F6DF}"/>
              </a:ext>
            </a:extLst>
          </p:cNvPr>
          <p:cNvSpPr>
            <a:spLocks noGrp="1"/>
          </p:cNvSpPr>
          <p:nvPr>
            <p:ph idx="1"/>
          </p:nvPr>
        </p:nvSpPr>
        <p:spPr>
          <a:xfrm>
            <a:off x="530352" y="3429000"/>
            <a:ext cx="10820400" cy="1371600"/>
          </a:xfrm>
        </p:spPr>
        <p:txBody>
          <a:bodyPr>
            <a:normAutofit/>
          </a:bodyPr>
          <a:lstStyle/>
          <a:p>
            <a:pPr algn="ctr"/>
            <a:r>
              <a:rPr lang="pt-BR" sz="4800" dirty="0"/>
              <a:t>Dúvidas?</a:t>
            </a:r>
          </a:p>
        </p:txBody>
      </p:sp>
    </p:spTree>
    <p:extLst>
      <p:ext uri="{BB962C8B-B14F-4D97-AF65-F5344CB8AC3E}">
        <p14:creationId xmlns:p14="http://schemas.microsoft.com/office/powerpoint/2010/main" val="1642947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6B2FD-CA4E-D6FE-2971-7D7BDF381F76}"/>
              </a:ext>
            </a:extLst>
          </p:cNvPr>
          <p:cNvSpPr>
            <a:spLocks noGrp="1"/>
          </p:cNvSpPr>
          <p:nvPr>
            <p:ph type="title"/>
          </p:nvPr>
        </p:nvSpPr>
        <p:spPr>
          <a:xfrm>
            <a:off x="3023616" y="298029"/>
            <a:ext cx="8610600" cy="1293028"/>
          </a:xfrm>
        </p:spPr>
        <p:txBody>
          <a:bodyPr/>
          <a:lstStyle/>
          <a:p>
            <a:pPr algn="ctr"/>
            <a:r>
              <a:rPr lang="pt-BR" dirty="0"/>
              <a:t>Questões</a:t>
            </a:r>
          </a:p>
        </p:txBody>
      </p:sp>
      <p:sp>
        <p:nvSpPr>
          <p:cNvPr id="3" name="Espaço Reservado para Conteúdo 2">
            <a:extLst>
              <a:ext uri="{FF2B5EF4-FFF2-40B4-BE49-F238E27FC236}">
                <a16:creationId xmlns:a16="http://schemas.microsoft.com/office/drawing/2014/main" id="{FBAA6250-3A13-57E3-9F39-CBCD6FEC479D}"/>
              </a:ext>
            </a:extLst>
          </p:cNvPr>
          <p:cNvSpPr>
            <a:spLocks noGrp="1"/>
          </p:cNvSpPr>
          <p:nvPr>
            <p:ph idx="1"/>
          </p:nvPr>
        </p:nvSpPr>
        <p:spPr/>
        <p:txBody>
          <a:bodyPr/>
          <a:lstStyle/>
          <a:p>
            <a:pPr algn="l"/>
            <a:endParaRPr lang="pt-BR" sz="1800" b="0" i="0" u="none" strike="noStrike" baseline="0" dirty="0">
              <a:latin typeface="Calibri" panose="020F0502020204030204" pitchFamily="34" charset="0"/>
            </a:endParaRPr>
          </a:p>
          <a:p>
            <a:pPr marL="0" indent="0">
              <a:buNone/>
            </a:pPr>
            <a:r>
              <a:rPr lang="pt-BR" sz="1800" b="0" i="0" u="none" strike="noStrike" baseline="0" dirty="0">
                <a:latin typeface="Calibri" panose="020F0502020204030204" pitchFamily="34" charset="0"/>
              </a:rPr>
              <a:t>Uma série de exercícios para avaliar o conhecimento em aprendizado de máquina</a:t>
            </a:r>
            <a:endParaRPr lang="pt-BR" sz="1800" b="0" i="0" u="none" strike="noStrike" baseline="0" dirty="0">
              <a:solidFill>
                <a:srgbClr val="000000"/>
              </a:solidFill>
              <a:latin typeface="Calibri" panose="020F0502020204030204" pitchFamily="34" charset="0"/>
            </a:endParaRPr>
          </a:p>
          <a:p>
            <a:r>
              <a:rPr lang="pt-BR" sz="1800" dirty="0">
                <a:latin typeface="Calibri" panose="020F0502020204030204" pitchFamily="34" charset="0"/>
              </a:rPr>
              <a:t>Questão 1:</a:t>
            </a:r>
            <a:endParaRPr lang="pt-BR" sz="1800" b="0" i="0" u="none" strike="noStrike" baseline="0" dirty="0">
              <a:latin typeface="Calibri" panose="020F0502020204030204" pitchFamily="34" charset="0"/>
            </a:endParaRPr>
          </a:p>
          <a:p>
            <a:pPr marL="457200" lvl="1" indent="0">
              <a:buNone/>
            </a:pPr>
            <a:r>
              <a:rPr lang="pt-BR" sz="1600" b="0" i="0" u="none" strike="noStrike" baseline="0" dirty="0">
                <a:latin typeface="Calibri" panose="020F0502020204030204" pitchFamily="34" charset="0"/>
              </a:rPr>
              <a:t> Primeiro, queremos agrupar nossos super-heróis de acordo com seus poderes e informações. Execute um método de cluster não supervisionado usando o número de clusters que você julgar mais apropriado. </a:t>
            </a:r>
          </a:p>
          <a:p>
            <a:pPr marL="457200" lvl="1" indent="0">
              <a:buNone/>
            </a:pPr>
            <a:r>
              <a:rPr lang="pt-BR" sz="1600" b="0" i="0" u="none" strike="noStrike" baseline="0" dirty="0">
                <a:latin typeface="Calibri" panose="020F0502020204030204" pitchFamily="34" charset="0"/>
              </a:rPr>
              <a:t>1. Qual algoritmo você escolheu e por quê? </a:t>
            </a:r>
          </a:p>
          <a:p>
            <a:pPr marL="457200" lvl="1" indent="0">
              <a:buNone/>
            </a:pPr>
            <a:r>
              <a:rPr lang="pt-BR" sz="1600" b="0" i="0" u="none" strike="noStrike" baseline="0" dirty="0">
                <a:latin typeface="Calibri" panose="020F0502020204030204" pitchFamily="34" charset="0"/>
              </a:rPr>
              <a:t>2. Quais recursos você usou e por quê? Explique qualquer pré-processamento ou engenharia de recursos (seleção) que você executou. </a:t>
            </a:r>
          </a:p>
          <a:p>
            <a:pPr marL="457200" lvl="1" indent="0">
              <a:buNone/>
            </a:pPr>
            <a:endParaRPr lang="pt-BR" sz="1800" b="0" i="0" u="none" strike="noStrike" baseline="0" dirty="0">
              <a:latin typeface="Calibri" panose="020F0502020204030204" pitchFamily="34" charset="0"/>
            </a:endParaRPr>
          </a:p>
          <a:p>
            <a:r>
              <a:rPr lang="pt-BR" sz="1800" b="0" i="0" u="none" strike="noStrike" baseline="0" dirty="0">
                <a:latin typeface="Calibri" panose="020F0502020204030204" pitchFamily="34" charset="0"/>
              </a:rPr>
              <a:t> </a:t>
            </a:r>
            <a:r>
              <a:rPr lang="pt-BR" sz="1800" b="1" i="0" u="none" strike="noStrike" baseline="0" dirty="0">
                <a:latin typeface="Calibri" panose="020F0502020204030204" pitchFamily="34" charset="0"/>
              </a:rPr>
              <a:t>Questão 2:</a:t>
            </a:r>
            <a:endParaRPr lang="pt-BR" sz="1800" b="0" i="0" u="none" strike="noStrike" baseline="0" dirty="0">
              <a:latin typeface="Calibri" panose="020F0502020204030204" pitchFamily="34" charset="0"/>
            </a:endParaRPr>
          </a:p>
          <a:p>
            <a:pPr marL="457200" lvl="1" indent="0">
              <a:buNone/>
            </a:pPr>
            <a:r>
              <a:rPr lang="pt-BR" sz="1600" b="0" i="0" u="none" strike="noStrike" baseline="0" dirty="0">
                <a:latin typeface="Calibri" panose="020F0502020204030204" pitchFamily="34" charset="0"/>
              </a:rPr>
              <a:t>Um dos desafios do </a:t>
            </a:r>
            <a:r>
              <a:rPr lang="pt-BR" sz="1600" b="0" i="0" u="none" strike="noStrike" baseline="0" dirty="0" err="1">
                <a:latin typeface="Calibri" panose="020F0502020204030204" pitchFamily="34" charset="0"/>
              </a:rPr>
              <a:t>clustering</a:t>
            </a:r>
            <a:r>
              <a:rPr lang="pt-BR" sz="1600" b="0" i="0" u="none" strike="noStrike" baseline="0" dirty="0">
                <a:latin typeface="Calibri" panose="020F0502020204030204" pitchFamily="34" charset="0"/>
              </a:rPr>
              <a:t> é definir o número certo de clusters. Como você escolheu esse número? Como você avalia a qualidade dos clusters finais? </a:t>
            </a:r>
            <a:endParaRPr lang="pt-BR" dirty="0"/>
          </a:p>
        </p:txBody>
      </p:sp>
    </p:spTree>
    <p:extLst>
      <p:ext uri="{BB962C8B-B14F-4D97-AF65-F5344CB8AC3E}">
        <p14:creationId xmlns:p14="http://schemas.microsoft.com/office/powerpoint/2010/main" val="2700698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EC88A-E485-4900-E71F-D26ECE42B6D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8A317F3-F135-BDFA-BC10-D2A1BB4E99D7}"/>
              </a:ext>
            </a:extLst>
          </p:cNvPr>
          <p:cNvSpPr>
            <a:spLocks noGrp="1"/>
          </p:cNvSpPr>
          <p:nvPr>
            <p:ph type="title"/>
          </p:nvPr>
        </p:nvSpPr>
        <p:spPr>
          <a:xfrm>
            <a:off x="3023616" y="298029"/>
            <a:ext cx="8610600" cy="1293028"/>
          </a:xfrm>
        </p:spPr>
        <p:txBody>
          <a:bodyPr/>
          <a:lstStyle/>
          <a:p>
            <a:pPr algn="ctr"/>
            <a:r>
              <a:rPr lang="pt-BR" dirty="0"/>
              <a:t>Questões</a:t>
            </a:r>
          </a:p>
        </p:txBody>
      </p:sp>
      <p:sp>
        <p:nvSpPr>
          <p:cNvPr id="3" name="Espaço Reservado para Conteúdo 2">
            <a:extLst>
              <a:ext uri="{FF2B5EF4-FFF2-40B4-BE49-F238E27FC236}">
                <a16:creationId xmlns:a16="http://schemas.microsoft.com/office/drawing/2014/main" id="{4DF67B88-789E-6D00-18C1-0EB7E1550C97}"/>
              </a:ext>
            </a:extLst>
          </p:cNvPr>
          <p:cNvSpPr>
            <a:spLocks noGrp="1"/>
          </p:cNvSpPr>
          <p:nvPr>
            <p:ph idx="1"/>
          </p:nvPr>
        </p:nvSpPr>
        <p:spPr/>
        <p:txBody>
          <a:bodyPr/>
          <a:lstStyle/>
          <a:p>
            <a:pPr algn="l"/>
            <a:endParaRPr lang="pt-BR" sz="1800" b="0" i="0" u="none" strike="noStrike" baseline="0" dirty="0">
              <a:latin typeface="Calibri" panose="020F0502020204030204" pitchFamily="34" charset="0"/>
            </a:endParaRPr>
          </a:p>
          <a:p>
            <a:r>
              <a:rPr lang="pt-BR" sz="1800" dirty="0">
                <a:latin typeface="Calibri" panose="020F0502020204030204" pitchFamily="34" charset="0"/>
              </a:rPr>
              <a:t>Questão 3:</a:t>
            </a:r>
            <a:endParaRPr lang="pt-BR" sz="1800" b="0" i="0" u="none" strike="noStrike" baseline="0" dirty="0">
              <a:latin typeface="Calibri" panose="020F0502020204030204" pitchFamily="34" charset="0"/>
            </a:endParaRPr>
          </a:p>
          <a:p>
            <a:pPr marL="457200" lvl="1" indent="0">
              <a:buNone/>
            </a:pPr>
            <a:r>
              <a:rPr lang="pt-BR" sz="1400" b="0" i="0" u="none" strike="noStrike" baseline="0" dirty="0">
                <a:latin typeface="Calibri" panose="020F0502020204030204" pitchFamily="34" charset="0"/>
              </a:rPr>
              <a:t> </a:t>
            </a:r>
            <a:r>
              <a:rPr lang="pt-BR" sz="1600" b="0" i="0" u="none" strike="noStrike" baseline="0" dirty="0">
                <a:latin typeface="Calibri" panose="020F0502020204030204" pitchFamily="34" charset="0"/>
              </a:rPr>
              <a:t>Primeiro, usaremos o algoritmo </a:t>
            </a:r>
            <a:r>
              <a:rPr lang="pt-BR" sz="1600" b="0" i="0" u="none" strike="noStrike" baseline="0" dirty="0" err="1">
                <a:latin typeface="Calibri" panose="020F0502020204030204" pitchFamily="34" charset="0"/>
              </a:rPr>
              <a:t>Naive</a:t>
            </a:r>
            <a:r>
              <a:rPr lang="pt-BR" sz="1600" b="0" i="0" u="none" strike="noStrike" baseline="0" dirty="0">
                <a:latin typeface="Calibri" panose="020F0502020204030204" pitchFamily="34" charset="0"/>
              </a:rPr>
              <a:t> </a:t>
            </a:r>
            <a:r>
              <a:rPr lang="pt-BR" sz="1600" b="0" i="0" u="none" strike="noStrike" baseline="0" dirty="0" err="1">
                <a:latin typeface="Calibri" panose="020F0502020204030204" pitchFamily="34" charset="0"/>
              </a:rPr>
              <a:t>Bayes</a:t>
            </a:r>
            <a:r>
              <a:rPr lang="pt-BR" sz="1600" b="0" i="0" u="none" strike="noStrike" baseline="0" dirty="0">
                <a:latin typeface="Calibri" panose="020F0502020204030204" pitchFamily="34" charset="0"/>
              </a:rPr>
              <a:t>. Execute o algoritmo nos dados dos super-heróis para prever a variável de alinhamento e avaliar os resultados. Novamente, detalhe qualquer pré-processamento e engenharia de recursos que você aplicou no processo. </a:t>
            </a:r>
          </a:p>
          <a:p>
            <a:pPr marL="457200" lvl="1" indent="0">
              <a:buNone/>
            </a:pPr>
            <a:r>
              <a:rPr lang="pt-BR" sz="1600" b="0" i="0" u="none" strike="noStrike" baseline="0" dirty="0">
                <a:latin typeface="Calibri" panose="020F0502020204030204" pitchFamily="34" charset="0"/>
              </a:rPr>
              <a:t>1. Quais hipóteses assumimos ao usar o algoritmo </a:t>
            </a:r>
            <a:r>
              <a:rPr lang="pt-BR" sz="1600" b="0" i="0" u="none" strike="noStrike" baseline="0" dirty="0" err="1">
                <a:latin typeface="Calibri" panose="020F0502020204030204" pitchFamily="34" charset="0"/>
              </a:rPr>
              <a:t>Naive</a:t>
            </a:r>
            <a:r>
              <a:rPr lang="pt-BR" sz="1600" b="0" i="0" u="none" strike="noStrike" baseline="0" dirty="0">
                <a:latin typeface="Calibri" panose="020F0502020204030204" pitchFamily="34" charset="0"/>
              </a:rPr>
              <a:t> </a:t>
            </a:r>
            <a:r>
              <a:rPr lang="pt-BR" sz="1600" b="0" i="0" u="none" strike="noStrike" baseline="0" dirty="0" err="1">
                <a:latin typeface="Calibri" panose="020F0502020204030204" pitchFamily="34" charset="0"/>
              </a:rPr>
              <a:t>Bayes</a:t>
            </a:r>
            <a:r>
              <a:rPr lang="pt-BR" sz="1600" b="0" i="0" u="none" strike="noStrike" baseline="0" dirty="0">
                <a:latin typeface="Calibri" panose="020F0502020204030204" pitchFamily="34" charset="0"/>
              </a:rPr>
              <a:t>? </a:t>
            </a:r>
          </a:p>
          <a:p>
            <a:pPr marL="457200" lvl="1" indent="0">
              <a:buNone/>
            </a:pPr>
            <a:r>
              <a:rPr lang="pt-BR" sz="1600" b="0" i="0" u="none" strike="noStrike" baseline="0" dirty="0">
                <a:latin typeface="Calibri" panose="020F0502020204030204" pitchFamily="34" charset="0"/>
              </a:rPr>
              <a:t>2. Como as características específicas deste conjunto de dados influenciam suas escolhas e resultados de modelagem? </a:t>
            </a:r>
          </a:p>
          <a:p>
            <a:pPr marL="457200" lvl="1" indent="0">
              <a:buNone/>
            </a:pPr>
            <a:r>
              <a:rPr lang="pt-BR" sz="1600" b="0" i="0" u="none" strike="noStrike" baseline="0" dirty="0">
                <a:latin typeface="Calibri" panose="020F0502020204030204" pitchFamily="34" charset="0"/>
              </a:rPr>
              <a:t>3. Como você avalia os resultados? </a:t>
            </a:r>
          </a:p>
          <a:p>
            <a:pPr marL="457200" lvl="1" indent="0">
              <a:buNone/>
            </a:pPr>
            <a:endParaRPr lang="pt-BR" sz="1600" b="0" i="0" u="none" strike="noStrike" baseline="0" dirty="0">
              <a:latin typeface="Calibri" panose="020F0502020204030204" pitchFamily="34" charset="0"/>
            </a:endParaRPr>
          </a:p>
          <a:p>
            <a:r>
              <a:rPr lang="pt-BR" sz="1800" b="0" i="0" u="none" strike="noStrike" baseline="0" dirty="0">
                <a:latin typeface="Calibri" panose="020F0502020204030204" pitchFamily="34" charset="0"/>
              </a:rPr>
              <a:t> </a:t>
            </a:r>
            <a:r>
              <a:rPr lang="pt-BR" sz="1800" b="1" i="0" u="none" strike="noStrike" baseline="0" dirty="0">
                <a:latin typeface="Calibri" panose="020F0502020204030204" pitchFamily="34" charset="0"/>
              </a:rPr>
              <a:t>Questão 4</a:t>
            </a:r>
            <a:endParaRPr lang="pt-BR" sz="1800" b="0" i="0" u="none" strike="noStrike" baseline="0" dirty="0">
              <a:latin typeface="Calibri" panose="020F0502020204030204" pitchFamily="34" charset="0"/>
            </a:endParaRPr>
          </a:p>
          <a:p>
            <a:pPr marL="457200" lvl="1" indent="0">
              <a:buNone/>
            </a:pPr>
            <a:r>
              <a:rPr lang="pt-BR" sz="1600" b="0" i="0" u="none" strike="noStrike" baseline="0" dirty="0">
                <a:latin typeface="Calibri" panose="020F0502020204030204" pitchFamily="34" charset="0"/>
              </a:rPr>
              <a:t>Agora sinta-se à vontade para executar o algoritmo de classificação que julgar mais adequado para essa tarefa. </a:t>
            </a:r>
          </a:p>
          <a:p>
            <a:pPr marL="457200" lvl="1" indent="0">
              <a:buNone/>
            </a:pPr>
            <a:r>
              <a:rPr lang="pt-BR" sz="1600" b="0" i="0" u="none" strike="noStrike" baseline="0" dirty="0">
                <a:latin typeface="Calibri" panose="020F0502020204030204" pitchFamily="34" charset="0"/>
              </a:rPr>
              <a:t>1. O que motivou sua escolha do algoritmo? </a:t>
            </a:r>
          </a:p>
          <a:p>
            <a:pPr marL="457200" lvl="1" indent="0">
              <a:buNone/>
            </a:pPr>
            <a:r>
              <a:rPr lang="pt-BR" sz="1600" b="0" i="0" u="none" strike="noStrike" baseline="0" dirty="0">
                <a:latin typeface="Calibri" panose="020F0502020204030204" pitchFamily="34" charset="0"/>
              </a:rPr>
              <a:t>2. Como esse algoritmo se compara ao </a:t>
            </a:r>
            <a:r>
              <a:rPr lang="pt-BR" sz="1600" b="0" i="0" u="none" strike="noStrike" baseline="0" dirty="0" err="1">
                <a:latin typeface="Calibri" panose="020F0502020204030204" pitchFamily="34" charset="0"/>
              </a:rPr>
              <a:t>Naive</a:t>
            </a:r>
            <a:r>
              <a:rPr lang="pt-BR" sz="1600" b="0" i="0" u="none" strike="noStrike" baseline="0" dirty="0">
                <a:latin typeface="Calibri" panose="020F0502020204030204" pitchFamily="34" charset="0"/>
              </a:rPr>
              <a:t> </a:t>
            </a:r>
            <a:r>
              <a:rPr lang="pt-BR" sz="1600" b="0" i="0" u="none" strike="noStrike" baseline="0" dirty="0" err="1">
                <a:latin typeface="Calibri" panose="020F0502020204030204" pitchFamily="34" charset="0"/>
              </a:rPr>
              <a:t>Bayes</a:t>
            </a:r>
            <a:r>
              <a:rPr lang="pt-BR" sz="1600" b="0" i="0" u="none" strike="noStrike" baseline="0" dirty="0">
                <a:latin typeface="Calibri" panose="020F0502020204030204" pitchFamily="34" charset="0"/>
              </a:rPr>
              <a:t> em relação às suposições e resultados da modelagem? </a:t>
            </a:r>
            <a:endParaRPr lang="pt-BR" dirty="0"/>
          </a:p>
        </p:txBody>
      </p:sp>
    </p:spTree>
    <p:extLst>
      <p:ext uri="{BB962C8B-B14F-4D97-AF65-F5344CB8AC3E}">
        <p14:creationId xmlns:p14="http://schemas.microsoft.com/office/powerpoint/2010/main" val="83143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41B19-0955-CBFB-5A85-7D35C012C81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9EF224-C057-A2B3-C9FB-7FF3347B96E4}"/>
              </a:ext>
            </a:extLst>
          </p:cNvPr>
          <p:cNvSpPr>
            <a:spLocks noGrp="1"/>
          </p:cNvSpPr>
          <p:nvPr>
            <p:ph type="title"/>
          </p:nvPr>
        </p:nvSpPr>
        <p:spPr>
          <a:xfrm>
            <a:off x="3023616" y="298029"/>
            <a:ext cx="8610600" cy="1293028"/>
          </a:xfrm>
        </p:spPr>
        <p:txBody>
          <a:bodyPr/>
          <a:lstStyle/>
          <a:p>
            <a:pPr algn="ctr"/>
            <a:r>
              <a:rPr lang="pt-BR" dirty="0"/>
              <a:t>Questões</a:t>
            </a:r>
          </a:p>
        </p:txBody>
      </p:sp>
      <p:sp>
        <p:nvSpPr>
          <p:cNvPr id="3" name="Espaço Reservado para Conteúdo 2">
            <a:extLst>
              <a:ext uri="{FF2B5EF4-FFF2-40B4-BE49-F238E27FC236}">
                <a16:creationId xmlns:a16="http://schemas.microsoft.com/office/drawing/2014/main" id="{DE39D19D-DE69-BBCF-6A27-5C58A26601EF}"/>
              </a:ext>
            </a:extLst>
          </p:cNvPr>
          <p:cNvSpPr>
            <a:spLocks noGrp="1"/>
          </p:cNvSpPr>
          <p:nvPr>
            <p:ph idx="1"/>
          </p:nvPr>
        </p:nvSpPr>
        <p:spPr/>
        <p:txBody>
          <a:bodyPr/>
          <a:lstStyle/>
          <a:p>
            <a:pPr algn="l"/>
            <a:endParaRPr lang="pt-BR" sz="1800" b="0" i="0" u="none" strike="noStrike" baseline="0" dirty="0">
              <a:latin typeface="Calibri" panose="020F0502020204030204" pitchFamily="34" charset="0"/>
            </a:endParaRPr>
          </a:p>
          <a:p>
            <a:r>
              <a:rPr lang="pt-BR" sz="1800" dirty="0">
                <a:latin typeface="Calibri" panose="020F0502020204030204" pitchFamily="34" charset="0"/>
              </a:rPr>
              <a:t>Questão 5:</a:t>
            </a:r>
            <a:endParaRPr lang="pt-BR" sz="1800" b="0" i="0" u="none" strike="noStrike" baseline="0" dirty="0">
              <a:latin typeface="Calibri" panose="020F0502020204030204" pitchFamily="34" charset="0"/>
            </a:endParaRPr>
          </a:p>
          <a:p>
            <a:pPr marL="457200" lvl="1" indent="0">
              <a:buNone/>
            </a:pPr>
            <a:r>
              <a:rPr lang="pt-BR" sz="1200" b="0" i="0" u="none" strike="noStrike" baseline="0" dirty="0">
                <a:latin typeface="Calibri" panose="020F0502020204030204" pitchFamily="34" charset="0"/>
              </a:rPr>
              <a:t> </a:t>
            </a:r>
            <a:r>
              <a:rPr lang="pt-BR" sz="1600" b="0" i="0" u="none" strike="noStrike" baseline="0" dirty="0">
                <a:latin typeface="Calibri" panose="020F0502020204030204" pitchFamily="34" charset="0"/>
              </a:rPr>
              <a:t>Vamos transformar nosso problema em uma tarefa de regressão e tentar prever o peso dos super-heróis dados os outros recursos. </a:t>
            </a:r>
          </a:p>
          <a:p>
            <a:pPr marL="457200" lvl="1" indent="0">
              <a:buNone/>
            </a:pPr>
            <a:r>
              <a:rPr lang="pt-BR" sz="1600" b="0" i="0" u="none" strike="noStrike" baseline="0" dirty="0">
                <a:latin typeface="Calibri" panose="020F0502020204030204" pitchFamily="34" charset="0"/>
              </a:rPr>
              <a:t>1. Qual algoritmo você escolheu e por quê? </a:t>
            </a:r>
          </a:p>
          <a:p>
            <a:pPr marL="457200" lvl="1" indent="0">
              <a:buNone/>
            </a:pPr>
            <a:r>
              <a:rPr lang="pt-BR" sz="1600" b="0" i="0" u="none" strike="noStrike" baseline="0" dirty="0">
                <a:latin typeface="Calibri" panose="020F0502020204030204" pitchFamily="34" charset="0"/>
              </a:rPr>
              <a:t>2. Como você avalia o desempenho do seu algoritmo neste caso? </a:t>
            </a:r>
          </a:p>
          <a:p>
            <a:pPr marL="457200" lvl="1" indent="0">
              <a:buNone/>
            </a:pPr>
            <a:endParaRPr lang="pt-BR" sz="1600" b="0" i="0" u="none" strike="noStrike" baseline="0" dirty="0">
              <a:latin typeface="Calibri" panose="020F0502020204030204" pitchFamily="34" charset="0"/>
            </a:endParaRPr>
          </a:p>
          <a:p>
            <a:r>
              <a:rPr lang="pt-BR" sz="1800" b="0" i="0" u="none" strike="noStrike" baseline="0" dirty="0">
                <a:latin typeface="Calibri" panose="020F0502020204030204" pitchFamily="34" charset="0"/>
              </a:rPr>
              <a:t> </a:t>
            </a:r>
            <a:r>
              <a:rPr lang="pt-BR" sz="1800" b="1" i="0" u="none" strike="noStrike" baseline="0" dirty="0">
                <a:latin typeface="Calibri" panose="020F0502020204030204" pitchFamily="34" charset="0"/>
              </a:rPr>
              <a:t>Questão 6</a:t>
            </a:r>
            <a:endParaRPr lang="pt-BR" sz="1800" b="0" i="0" u="none" strike="noStrike" baseline="0" dirty="0">
              <a:latin typeface="Calibri" panose="020F0502020204030204" pitchFamily="34" charset="0"/>
            </a:endParaRPr>
          </a:p>
          <a:p>
            <a:pPr marL="457200" lvl="1" indent="0">
              <a:buNone/>
            </a:pPr>
            <a:r>
              <a:rPr lang="pt-BR" sz="1800" b="0" i="0" u="none" strike="noStrike" baseline="0" dirty="0">
                <a:latin typeface="Calibri" panose="020F0502020204030204" pitchFamily="34" charset="0"/>
              </a:rPr>
              <a:t>Quais aspectos desse conjunto de dados apresentam problemas para agrupamento, classificação e regressão? Como você resolveu esses problemas</a:t>
            </a:r>
            <a:r>
              <a:rPr lang="pt-BR" sz="1800" b="0" i="0" u="none" strike="noStrike" baseline="0" dirty="0">
                <a:solidFill>
                  <a:srgbClr val="000000"/>
                </a:solidFill>
                <a:latin typeface="Calibri" panose="020F0502020204030204" pitchFamily="34" charset="0"/>
              </a:rPr>
              <a:t>? </a:t>
            </a:r>
            <a:endParaRPr lang="pt-BR" dirty="0"/>
          </a:p>
        </p:txBody>
      </p:sp>
    </p:spTree>
    <p:extLst>
      <p:ext uri="{BB962C8B-B14F-4D97-AF65-F5344CB8AC3E}">
        <p14:creationId xmlns:p14="http://schemas.microsoft.com/office/powerpoint/2010/main" val="153853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3925F-B082-3575-6106-D39B1DA0CD9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356DE30-B989-3C45-A86A-949B7E7F5A31}"/>
              </a:ext>
            </a:extLst>
          </p:cNvPr>
          <p:cNvSpPr>
            <a:spLocks noGrp="1"/>
          </p:cNvSpPr>
          <p:nvPr>
            <p:ph type="title"/>
          </p:nvPr>
        </p:nvSpPr>
        <p:spPr>
          <a:xfrm>
            <a:off x="3023616" y="298029"/>
            <a:ext cx="8610600" cy="1293028"/>
          </a:xfrm>
        </p:spPr>
        <p:txBody>
          <a:bodyPr/>
          <a:lstStyle/>
          <a:p>
            <a:pPr algn="ctr"/>
            <a:r>
              <a:rPr lang="pt-BR" dirty="0" err="1"/>
              <a:t>QuestÃO</a:t>
            </a:r>
            <a:r>
              <a:rPr lang="pt-BR" dirty="0"/>
              <a:t> 1</a:t>
            </a:r>
          </a:p>
        </p:txBody>
      </p:sp>
      <p:sp>
        <p:nvSpPr>
          <p:cNvPr id="3" name="Espaço Reservado para Conteúdo 2">
            <a:extLst>
              <a:ext uri="{FF2B5EF4-FFF2-40B4-BE49-F238E27FC236}">
                <a16:creationId xmlns:a16="http://schemas.microsoft.com/office/drawing/2014/main" id="{3B3B44A8-AB50-0003-1922-9FC5A30DB89C}"/>
              </a:ext>
            </a:extLst>
          </p:cNvPr>
          <p:cNvSpPr>
            <a:spLocks noGrp="1"/>
          </p:cNvSpPr>
          <p:nvPr>
            <p:ph idx="1"/>
          </p:nvPr>
        </p:nvSpPr>
        <p:spPr/>
        <p:txBody>
          <a:bodyPr/>
          <a:lstStyle/>
          <a:p>
            <a:pPr algn="l"/>
            <a:endParaRPr lang="pt-BR" sz="1800" b="0" i="0" u="none" strike="noStrike" baseline="0" dirty="0">
              <a:latin typeface="Calibri" panose="020F0502020204030204" pitchFamily="34" charset="0"/>
            </a:endParaRPr>
          </a:p>
          <a:p>
            <a:pPr lvl="1"/>
            <a:r>
              <a:rPr lang="pt-BR" sz="1800" u="sng" dirty="0">
                <a:latin typeface="Calibri" panose="020F0502020204030204" pitchFamily="34" charset="0"/>
              </a:rPr>
              <a:t>Agrupamento de heróis, escolha do algoritmo e dos recursos e pré-processamento</a:t>
            </a:r>
          </a:p>
          <a:p>
            <a:pPr marL="457200" lvl="1" indent="0">
              <a:buNone/>
            </a:pPr>
            <a:endParaRPr lang="pt-BR" sz="1800" b="0" i="0" u="none" strike="noStrike" baseline="0" dirty="0">
              <a:latin typeface="Calibri" panose="020F0502020204030204" pitchFamily="34" charset="0"/>
            </a:endParaRPr>
          </a:p>
          <a:p>
            <a:pPr marL="914400" lvl="2" indent="0">
              <a:buNone/>
            </a:pPr>
            <a:r>
              <a:rPr lang="pt-BR" sz="1600" b="0" i="0" u="none" strike="noStrike" baseline="0" dirty="0">
                <a:latin typeface="Calibri" panose="020F0502020204030204" pitchFamily="34" charset="0"/>
              </a:rPr>
              <a:t>Escolhemos realizar um agrupamento usando os poderes dos super-heróis como recursos. Essa escolha pareceu mai</a:t>
            </a:r>
            <a:r>
              <a:rPr lang="pt-BR" sz="1600" dirty="0">
                <a:latin typeface="Calibri" panose="020F0502020204030204" pitchFamily="34" charset="0"/>
              </a:rPr>
              <a:t>s interessante. Será que conseguimos agrupar os heróis de acordo com seus poderes.</a:t>
            </a:r>
            <a:endParaRPr lang="pt-BR" sz="1600" b="0" i="0" u="none" strike="noStrike" baseline="0" dirty="0">
              <a:latin typeface="Calibri" panose="020F0502020204030204" pitchFamily="34" charset="0"/>
            </a:endParaRPr>
          </a:p>
          <a:p>
            <a:pPr marL="914400" lvl="2" indent="0">
              <a:buNone/>
            </a:pPr>
            <a:r>
              <a:rPr lang="pt-BR" sz="1600" b="0" i="0" u="none" strike="noStrike" baseline="0" dirty="0">
                <a:latin typeface="Calibri" panose="020F0502020204030204" pitchFamily="34" charset="0"/>
              </a:rPr>
              <a:t>O algoritmo escolhido foi k-modas, pois todos os campos são categóricos. Um cluster hierárquico com medida de similaridade binária como coeficiente de </a:t>
            </a:r>
            <a:r>
              <a:rPr lang="pt-BR" sz="1600" b="0" i="0" u="none" strike="noStrike" baseline="0" dirty="0" err="1">
                <a:latin typeface="Calibri" panose="020F0502020204030204" pitchFamily="34" charset="0"/>
              </a:rPr>
              <a:t>Jaccard</a:t>
            </a:r>
            <a:r>
              <a:rPr lang="pt-BR" sz="1600" b="0" i="0" u="none" strike="noStrike" baseline="0" dirty="0">
                <a:latin typeface="Calibri" panose="020F0502020204030204" pitchFamily="34" charset="0"/>
              </a:rPr>
              <a:t> também poderia ser usado.</a:t>
            </a:r>
          </a:p>
          <a:p>
            <a:pPr marL="914400" lvl="2" indent="0">
              <a:buNone/>
            </a:pPr>
            <a:r>
              <a:rPr lang="pt-BR" sz="1600" b="0" i="0" u="none" strike="noStrike" baseline="0" dirty="0">
                <a:latin typeface="Calibri" panose="020F0502020204030204" pitchFamily="34" charset="0"/>
              </a:rPr>
              <a:t>Como usamos apenas o arquivo de poderes, não foi necessário nenhuma etapa de pré-processamento. </a:t>
            </a:r>
          </a:p>
        </p:txBody>
      </p:sp>
    </p:spTree>
    <p:extLst>
      <p:ext uri="{BB962C8B-B14F-4D97-AF65-F5344CB8AC3E}">
        <p14:creationId xmlns:p14="http://schemas.microsoft.com/office/powerpoint/2010/main" val="3765692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BC8CD-A8D0-7269-99C9-30E07788DD0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C90E551-B458-172D-DC75-D4312D054A07}"/>
              </a:ext>
            </a:extLst>
          </p:cNvPr>
          <p:cNvSpPr>
            <a:spLocks noGrp="1"/>
          </p:cNvSpPr>
          <p:nvPr>
            <p:ph type="title"/>
          </p:nvPr>
        </p:nvSpPr>
        <p:spPr>
          <a:xfrm>
            <a:off x="3023616" y="298029"/>
            <a:ext cx="8610600" cy="1293028"/>
          </a:xfrm>
        </p:spPr>
        <p:txBody>
          <a:bodyPr/>
          <a:lstStyle/>
          <a:p>
            <a:pPr algn="ctr"/>
            <a:r>
              <a:rPr lang="pt-BR" dirty="0" err="1"/>
              <a:t>QuestÃO</a:t>
            </a:r>
            <a:r>
              <a:rPr lang="pt-BR" dirty="0"/>
              <a:t> 2</a:t>
            </a:r>
          </a:p>
        </p:txBody>
      </p:sp>
      <p:sp>
        <p:nvSpPr>
          <p:cNvPr id="3" name="Espaço Reservado para Conteúdo 2">
            <a:extLst>
              <a:ext uri="{FF2B5EF4-FFF2-40B4-BE49-F238E27FC236}">
                <a16:creationId xmlns:a16="http://schemas.microsoft.com/office/drawing/2014/main" id="{51247DC0-AAA4-F845-2D6E-86C51F30913A}"/>
              </a:ext>
            </a:extLst>
          </p:cNvPr>
          <p:cNvSpPr>
            <a:spLocks noGrp="1"/>
          </p:cNvSpPr>
          <p:nvPr>
            <p:ph idx="1"/>
          </p:nvPr>
        </p:nvSpPr>
        <p:spPr>
          <a:xfrm>
            <a:off x="685800" y="2194560"/>
            <a:ext cx="4846320" cy="4024125"/>
          </a:xfrm>
        </p:spPr>
        <p:txBody>
          <a:bodyPr/>
          <a:lstStyle/>
          <a:p>
            <a:pPr algn="l"/>
            <a:endParaRPr lang="pt-BR" sz="1800" b="0" i="0" u="none" strike="noStrike" baseline="0" dirty="0">
              <a:latin typeface="Calibri" panose="020F0502020204030204" pitchFamily="34" charset="0"/>
            </a:endParaRPr>
          </a:p>
          <a:p>
            <a:pPr lvl="1"/>
            <a:r>
              <a:rPr lang="pt-BR" sz="1800" u="sng" dirty="0">
                <a:latin typeface="Calibri" panose="020F0502020204030204" pitchFamily="34" charset="0"/>
              </a:rPr>
              <a:t>Número de cluster e qualidade final</a:t>
            </a:r>
          </a:p>
          <a:p>
            <a:pPr marL="457200" lvl="1" indent="0">
              <a:buNone/>
            </a:pPr>
            <a:endParaRPr lang="pt-BR" sz="1800" b="0" i="0" u="none" strike="noStrike" baseline="0" dirty="0">
              <a:latin typeface="Calibri" panose="020F0502020204030204" pitchFamily="34" charset="0"/>
            </a:endParaRPr>
          </a:p>
          <a:p>
            <a:pPr marL="914400" lvl="2" indent="0">
              <a:buNone/>
            </a:pPr>
            <a:r>
              <a:rPr lang="pt-BR" sz="1600" b="0" i="0" u="none" strike="noStrike" baseline="0" dirty="0">
                <a:latin typeface="Calibri" panose="020F0502020204030204" pitchFamily="34" charset="0"/>
              </a:rPr>
              <a:t>Escolhemos o número de clusters usando o gráfico de cotovelo em conjunto da busca do número de clusters que otimiza a medida de silhueta</a:t>
            </a:r>
          </a:p>
          <a:p>
            <a:pPr marL="914400" lvl="2" indent="0">
              <a:buNone/>
            </a:pPr>
            <a:r>
              <a:rPr lang="pt-BR" sz="1600" dirty="0">
                <a:latin typeface="Calibri" panose="020F0502020204030204" pitchFamily="34" charset="0"/>
              </a:rPr>
              <a:t>Decidimos usar 6 grupos (segunda maior silhueta depois de 2 grupos apenas)</a:t>
            </a:r>
          </a:p>
          <a:p>
            <a:pPr marL="914400" lvl="2" indent="0">
              <a:buNone/>
            </a:pPr>
            <a:r>
              <a:rPr lang="pt-BR" sz="1600" b="0" i="0" u="none" strike="noStrike" baseline="0" dirty="0">
                <a:latin typeface="Calibri" panose="020F0502020204030204" pitchFamily="34" charset="0"/>
              </a:rPr>
              <a:t>A silhueta f</a:t>
            </a:r>
            <a:r>
              <a:rPr lang="pt-BR" sz="1600" dirty="0">
                <a:latin typeface="Calibri" panose="020F0502020204030204" pitchFamily="34" charset="0"/>
              </a:rPr>
              <a:t>oi de 0,12, indicando uma separação não muito boa. Entretanto conseguimos definir o que significa cada cluster</a:t>
            </a:r>
          </a:p>
        </p:txBody>
      </p:sp>
      <p:pic>
        <p:nvPicPr>
          <p:cNvPr id="1026" name="Picture 2">
            <a:extLst>
              <a:ext uri="{FF2B5EF4-FFF2-40B4-BE49-F238E27FC236}">
                <a16:creationId xmlns:a16="http://schemas.microsoft.com/office/drawing/2014/main" id="{0FAC2D0D-4A3C-14E8-4376-F88A7A9FA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700" y="1903860"/>
            <a:ext cx="552450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2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144E0-C56E-E917-5F01-2997AC8B3E9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4136093-CF83-B582-BD2F-3241F26FD9F2}"/>
              </a:ext>
            </a:extLst>
          </p:cNvPr>
          <p:cNvSpPr>
            <a:spLocks noGrp="1"/>
          </p:cNvSpPr>
          <p:nvPr>
            <p:ph type="title"/>
          </p:nvPr>
        </p:nvSpPr>
        <p:spPr>
          <a:xfrm>
            <a:off x="3023616" y="298029"/>
            <a:ext cx="8610600" cy="1293028"/>
          </a:xfrm>
        </p:spPr>
        <p:txBody>
          <a:bodyPr/>
          <a:lstStyle/>
          <a:p>
            <a:pPr algn="ctr"/>
            <a:r>
              <a:rPr lang="pt-BR" dirty="0" err="1"/>
              <a:t>QuestÃO</a:t>
            </a:r>
            <a:r>
              <a:rPr lang="pt-BR" dirty="0"/>
              <a:t> 2</a:t>
            </a:r>
          </a:p>
        </p:txBody>
      </p:sp>
      <p:sp>
        <p:nvSpPr>
          <p:cNvPr id="3" name="Espaço Reservado para Conteúdo 2">
            <a:extLst>
              <a:ext uri="{FF2B5EF4-FFF2-40B4-BE49-F238E27FC236}">
                <a16:creationId xmlns:a16="http://schemas.microsoft.com/office/drawing/2014/main" id="{15C5B7D6-0572-7F6E-76CF-4AC36A7CC363}"/>
              </a:ext>
            </a:extLst>
          </p:cNvPr>
          <p:cNvSpPr>
            <a:spLocks noGrp="1"/>
          </p:cNvSpPr>
          <p:nvPr>
            <p:ph idx="1"/>
          </p:nvPr>
        </p:nvSpPr>
        <p:spPr>
          <a:xfrm>
            <a:off x="3563406" y="2864127"/>
            <a:ext cx="4599432" cy="1527048"/>
          </a:xfrm>
        </p:spPr>
        <p:txBody>
          <a:bodyPr/>
          <a:lstStyle/>
          <a:p>
            <a:pPr algn="l"/>
            <a:endParaRPr lang="pt-BR" sz="1800" b="0" i="0" u="none" strike="noStrike" baseline="0" dirty="0">
              <a:latin typeface="Calibri" panose="020F0502020204030204" pitchFamily="34" charset="0"/>
            </a:endParaRPr>
          </a:p>
          <a:p>
            <a:pPr lvl="1"/>
            <a:r>
              <a:rPr lang="pt-BR" sz="1800" u="sng" dirty="0">
                <a:latin typeface="Calibri" panose="020F0502020204030204" pitchFamily="34" charset="0"/>
              </a:rPr>
              <a:t>Número de cluster e qualidade final</a:t>
            </a:r>
          </a:p>
          <a:p>
            <a:pPr marL="457200" lvl="1" indent="0">
              <a:buNone/>
            </a:pPr>
            <a:endParaRPr lang="pt-BR" sz="1800" b="0" i="0" u="none" strike="noStrike" baseline="0" dirty="0">
              <a:latin typeface="Calibri" panose="020F0502020204030204" pitchFamily="34" charset="0"/>
            </a:endParaRPr>
          </a:p>
          <a:p>
            <a:pPr marL="914400" lvl="2" indent="0">
              <a:buNone/>
            </a:pPr>
            <a:r>
              <a:rPr lang="pt-BR" sz="1600" b="0" i="0" u="none" strike="noStrike" baseline="0" dirty="0">
                <a:latin typeface="Calibri" panose="020F0502020204030204" pitchFamily="34" charset="0"/>
              </a:rPr>
              <a:t>Distribuição dos cluster e g</a:t>
            </a:r>
            <a:r>
              <a:rPr lang="pt-BR" sz="1600" dirty="0">
                <a:latin typeface="Calibri" panose="020F0502020204030204" pitchFamily="34" charset="0"/>
              </a:rPr>
              <a:t>ráfico t-SNE</a:t>
            </a:r>
          </a:p>
        </p:txBody>
      </p:sp>
      <p:pic>
        <p:nvPicPr>
          <p:cNvPr id="2050" name="Picture 2">
            <a:extLst>
              <a:ext uri="{FF2B5EF4-FFF2-40B4-BE49-F238E27FC236}">
                <a16:creationId xmlns:a16="http://schemas.microsoft.com/office/drawing/2014/main" id="{EFF87FAF-5125-0615-EFF4-72B55766F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0067" y="2832967"/>
            <a:ext cx="4121933" cy="40250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079CB57-B7C4-87EC-04F8-BF84B12DD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40" y="2832963"/>
            <a:ext cx="4100504" cy="402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294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DAE16-4B57-0DF5-1F96-C758A381F1E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2CD3908-4CCD-071D-DAEE-58B4E0C299E9}"/>
              </a:ext>
            </a:extLst>
          </p:cNvPr>
          <p:cNvSpPr>
            <a:spLocks noGrp="1"/>
          </p:cNvSpPr>
          <p:nvPr>
            <p:ph type="title"/>
          </p:nvPr>
        </p:nvSpPr>
        <p:spPr>
          <a:xfrm>
            <a:off x="3023616" y="298029"/>
            <a:ext cx="8610600" cy="1293028"/>
          </a:xfrm>
        </p:spPr>
        <p:txBody>
          <a:bodyPr/>
          <a:lstStyle/>
          <a:p>
            <a:pPr algn="ctr"/>
            <a:r>
              <a:rPr lang="pt-BR" dirty="0" err="1"/>
              <a:t>QuestÃO</a:t>
            </a:r>
            <a:r>
              <a:rPr lang="pt-BR" dirty="0"/>
              <a:t> 2</a:t>
            </a:r>
          </a:p>
        </p:txBody>
      </p:sp>
      <p:sp>
        <p:nvSpPr>
          <p:cNvPr id="3" name="Espaço Reservado para Conteúdo 2">
            <a:extLst>
              <a:ext uri="{FF2B5EF4-FFF2-40B4-BE49-F238E27FC236}">
                <a16:creationId xmlns:a16="http://schemas.microsoft.com/office/drawing/2014/main" id="{6BDD77CA-110D-DB8C-25E6-5F23240CF5CA}"/>
              </a:ext>
            </a:extLst>
          </p:cNvPr>
          <p:cNvSpPr>
            <a:spLocks noGrp="1"/>
          </p:cNvSpPr>
          <p:nvPr>
            <p:ph idx="1"/>
          </p:nvPr>
        </p:nvSpPr>
        <p:spPr>
          <a:xfrm>
            <a:off x="129540" y="2086886"/>
            <a:ext cx="5372100" cy="4771114"/>
          </a:xfrm>
        </p:spPr>
        <p:txBody>
          <a:bodyPr>
            <a:normAutofit fontScale="92500" lnSpcReduction="20000"/>
          </a:bodyPr>
          <a:lstStyle/>
          <a:p>
            <a:pPr algn="l"/>
            <a:endParaRPr lang="pt-BR" sz="1800" b="0" i="0" u="none" strike="noStrike" baseline="0" dirty="0">
              <a:latin typeface="Calibri" panose="020F0502020204030204" pitchFamily="34" charset="0"/>
            </a:endParaRPr>
          </a:p>
          <a:p>
            <a:r>
              <a:rPr lang="pt-BR" sz="2000" u="sng" dirty="0">
                <a:latin typeface="Calibri" panose="020F0502020204030204" pitchFamily="34" charset="0"/>
              </a:rPr>
              <a:t>Cluster no: 0</a:t>
            </a:r>
          </a:p>
          <a:p>
            <a:pPr lvl="1"/>
            <a:r>
              <a:rPr lang="pt-BR" sz="1800" dirty="0">
                <a:latin typeface="Calibri" panose="020F0502020204030204" pitchFamily="34" charset="0"/>
              </a:rPr>
              <a:t>Representantes:  Abe </a:t>
            </a:r>
            <a:r>
              <a:rPr lang="pt-BR" sz="1800" dirty="0" err="1">
                <a:latin typeface="Calibri" panose="020F0502020204030204" pitchFamily="34" charset="0"/>
              </a:rPr>
              <a:t>Sapien</a:t>
            </a:r>
            <a:r>
              <a:rPr lang="pt-BR" sz="1800" dirty="0">
                <a:latin typeface="Calibri" panose="020F0502020204030204" pitchFamily="34" charset="0"/>
              </a:rPr>
              <a:t>; Adam </a:t>
            </a:r>
            <a:r>
              <a:rPr lang="pt-BR" sz="1800" dirty="0" err="1">
                <a:latin typeface="Calibri" panose="020F0502020204030204" pitchFamily="34" charset="0"/>
              </a:rPr>
              <a:t>Strange</a:t>
            </a:r>
            <a:r>
              <a:rPr lang="pt-BR" sz="1800" dirty="0">
                <a:latin typeface="Calibri" panose="020F0502020204030204" pitchFamily="34" charset="0"/>
              </a:rPr>
              <a:t>; </a:t>
            </a:r>
            <a:r>
              <a:rPr lang="pt-BR" sz="1800" dirty="0" err="1">
                <a:latin typeface="Calibri" panose="020F0502020204030204" pitchFamily="34" charset="0"/>
              </a:rPr>
              <a:t>Ant</a:t>
            </a:r>
            <a:r>
              <a:rPr lang="pt-BR" sz="1800" dirty="0">
                <a:latin typeface="Calibri" panose="020F0502020204030204" pitchFamily="34" charset="0"/>
              </a:rPr>
              <a:t>-Man II; </a:t>
            </a:r>
            <a:r>
              <a:rPr lang="pt-BR" sz="1800" dirty="0" err="1">
                <a:latin typeface="Calibri" panose="020F0502020204030204" pitchFamily="34" charset="0"/>
              </a:rPr>
              <a:t>Batgirl</a:t>
            </a:r>
            <a:r>
              <a:rPr lang="pt-BR" sz="1800" dirty="0">
                <a:latin typeface="Calibri" panose="020F0502020204030204" pitchFamily="34" charset="0"/>
              </a:rPr>
              <a:t>; Batman; Batman II; </a:t>
            </a:r>
            <a:r>
              <a:rPr lang="pt-BR" sz="1800" dirty="0" err="1">
                <a:latin typeface="Calibri" panose="020F0502020204030204" pitchFamily="34" charset="0"/>
              </a:rPr>
              <a:t>Batwoman</a:t>
            </a:r>
            <a:r>
              <a:rPr lang="pt-BR" sz="1800" dirty="0">
                <a:latin typeface="Calibri" panose="020F0502020204030204" pitchFamily="34" charset="0"/>
              </a:rPr>
              <a:t> V; Black Canary; Black </a:t>
            </a:r>
            <a:r>
              <a:rPr lang="pt-BR" sz="1800" dirty="0" err="1">
                <a:latin typeface="Calibri" panose="020F0502020204030204" pitchFamily="34" charset="0"/>
              </a:rPr>
              <a:t>Panther</a:t>
            </a:r>
            <a:r>
              <a:rPr lang="pt-BR" sz="1800" dirty="0">
                <a:latin typeface="Calibri" panose="020F0502020204030204" pitchFamily="34" charset="0"/>
              </a:rPr>
              <a:t>; Black </a:t>
            </a:r>
            <a:r>
              <a:rPr lang="pt-BR" sz="1800" dirty="0" err="1">
                <a:latin typeface="Calibri" panose="020F0502020204030204" pitchFamily="34" charset="0"/>
              </a:rPr>
              <a:t>Widow</a:t>
            </a:r>
            <a:r>
              <a:rPr lang="pt-BR" sz="1800" dirty="0">
                <a:latin typeface="Calibri" panose="020F0502020204030204" pitchFamily="34" charset="0"/>
              </a:rPr>
              <a:t>; </a:t>
            </a:r>
          </a:p>
          <a:p>
            <a:pPr lvl="1"/>
            <a:r>
              <a:rPr lang="pt-BR" sz="1800" dirty="0">
                <a:latin typeface="Calibri" panose="020F0502020204030204" pitchFamily="34" charset="0"/>
              </a:rPr>
              <a:t>Habilidades mais comum com percentual de ocorrência:</a:t>
            </a:r>
          </a:p>
          <a:p>
            <a:pPr lvl="1"/>
            <a:r>
              <a:rPr lang="pt-BR" sz="1800" dirty="0" err="1">
                <a:latin typeface="Calibri" panose="020F0502020204030204" pitchFamily="34" charset="0"/>
              </a:rPr>
              <a:t>Stamina</a:t>
            </a:r>
            <a:r>
              <a:rPr lang="pt-BR" sz="1800" dirty="0">
                <a:latin typeface="Calibri" panose="020F0502020204030204" pitchFamily="34" charset="0"/>
              </a:rPr>
              <a:t> --&gt; 92%</a:t>
            </a:r>
          </a:p>
          <a:p>
            <a:pPr lvl="1"/>
            <a:r>
              <a:rPr lang="pt-BR" sz="1800" dirty="0" err="1">
                <a:latin typeface="Calibri" panose="020F0502020204030204" pitchFamily="34" charset="0"/>
              </a:rPr>
              <a:t>Stealth</a:t>
            </a:r>
            <a:r>
              <a:rPr lang="pt-BR" sz="1800" dirty="0">
                <a:latin typeface="Calibri" panose="020F0502020204030204" pitchFamily="34" charset="0"/>
              </a:rPr>
              <a:t> --&gt; 90%</a:t>
            </a:r>
          </a:p>
          <a:p>
            <a:pPr lvl="1"/>
            <a:r>
              <a:rPr lang="pt-BR" sz="1800" dirty="0" err="1">
                <a:latin typeface="Calibri" panose="020F0502020204030204" pitchFamily="34" charset="0"/>
              </a:rPr>
              <a:t>Weapons</a:t>
            </a:r>
            <a:r>
              <a:rPr lang="pt-BR" sz="1800" dirty="0">
                <a:latin typeface="Calibri" panose="020F0502020204030204" pitchFamily="34" charset="0"/>
              </a:rPr>
              <a:t> Master --&gt; 86%</a:t>
            </a:r>
          </a:p>
          <a:p>
            <a:pPr lvl="1"/>
            <a:r>
              <a:rPr lang="pt-BR" sz="1800" dirty="0" err="1">
                <a:latin typeface="Calibri" panose="020F0502020204030204" pitchFamily="34" charset="0"/>
              </a:rPr>
              <a:t>Agility</a:t>
            </a:r>
            <a:r>
              <a:rPr lang="pt-BR" sz="1800" dirty="0">
                <a:latin typeface="Calibri" panose="020F0502020204030204" pitchFamily="34" charset="0"/>
              </a:rPr>
              <a:t> --&gt; 85%</a:t>
            </a:r>
          </a:p>
          <a:p>
            <a:pPr lvl="1"/>
            <a:r>
              <a:rPr lang="pt-BR" sz="1800" dirty="0" err="1">
                <a:latin typeface="Calibri" panose="020F0502020204030204" pitchFamily="34" charset="0"/>
              </a:rPr>
              <a:t>Marksmanship</a:t>
            </a:r>
            <a:r>
              <a:rPr lang="pt-BR" sz="1800" dirty="0">
                <a:latin typeface="Calibri" panose="020F0502020204030204" pitchFamily="34" charset="0"/>
              </a:rPr>
              <a:t> --&gt; 83%</a:t>
            </a:r>
          </a:p>
          <a:p>
            <a:pPr lvl="1"/>
            <a:r>
              <a:rPr lang="pt-BR" sz="1800" dirty="0" err="1">
                <a:latin typeface="Calibri" panose="020F0502020204030204" pitchFamily="34" charset="0"/>
              </a:rPr>
              <a:t>Intelligence</a:t>
            </a:r>
            <a:r>
              <a:rPr lang="pt-BR" sz="1800" dirty="0">
                <a:latin typeface="Calibri" panose="020F0502020204030204" pitchFamily="34" charset="0"/>
              </a:rPr>
              <a:t> --&gt; 58%</a:t>
            </a:r>
          </a:p>
          <a:p>
            <a:pPr lvl="1"/>
            <a:r>
              <a:rPr lang="pt-BR" sz="1800" dirty="0">
                <a:latin typeface="Calibri" panose="020F0502020204030204" pitchFamily="34" charset="0"/>
              </a:rPr>
              <a:t>Reflexes --&gt; 58%</a:t>
            </a:r>
          </a:p>
          <a:p>
            <a:pPr lvl="1"/>
            <a:r>
              <a:rPr lang="pt-BR" sz="1800" dirty="0" err="1">
                <a:latin typeface="Calibri" panose="020F0502020204030204" pitchFamily="34" charset="0"/>
              </a:rPr>
              <a:t>Accelerated</a:t>
            </a:r>
            <a:r>
              <a:rPr lang="pt-BR" sz="1800" dirty="0">
                <a:latin typeface="Calibri" panose="020F0502020204030204" pitchFamily="34" charset="0"/>
              </a:rPr>
              <a:t> </a:t>
            </a:r>
            <a:r>
              <a:rPr lang="pt-BR" sz="1800" dirty="0" err="1">
                <a:latin typeface="Calibri" panose="020F0502020204030204" pitchFamily="34" charset="0"/>
              </a:rPr>
              <a:t>Healing</a:t>
            </a:r>
            <a:r>
              <a:rPr lang="pt-BR" sz="1800" dirty="0">
                <a:latin typeface="Calibri" panose="020F0502020204030204" pitchFamily="34" charset="0"/>
              </a:rPr>
              <a:t> --&gt; 29%</a:t>
            </a:r>
          </a:p>
          <a:p>
            <a:pPr lvl="1"/>
            <a:r>
              <a:rPr lang="pt-BR" sz="1800" dirty="0" err="1">
                <a:latin typeface="Calibri" panose="020F0502020204030204" pitchFamily="34" charset="0"/>
              </a:rPr>
              <a:t>Durability</a:t>
            </a:r>
            <a:r>
              <a:rPr lang="pt-BR" sz="1800" dirty="0">
                <a:latin typeface="Calibri" panose="020F0502020204030204" pitchFamily="34" charset="0"/>
              </a:rPr>
              <a:t> --&gt; 28%</a:t>
            </a:r>
          </a:p>
          <a:p>
            <a:pPr lvl="1"/>
            <a:r>
              <a:rPr lang="pt-BR" sz="1800" dirty="0">
                <a:latin typeface="Calibri" panose="020F0502020204030204" pitchFamily="34" charset="0"/>
              </a:rPr>
              <a:t>Super </a:t>
            </a:r>
            <a:r>
              <a:rPr lang="pt-BR" sz="1800" dirty="0" err="1">
                <a:latin typeface="Calibri" panose="020F0502020204030204" pitchFamily="34" charset="0"/>
              </a:rPr>
              <a:t>Strength</a:t>
            </a:r>
            <a:r>
              <a:rPr lang="pt-BR" sz="1800" dirty="0">
                <a:latin typeface="Calibri" panose="020F0502020204030204" pitchFamily="34" charset="0"/>
              </a:rPr>
              <a:t> --&gt; 28%</a:t>
            </a:r>
          </a:p>
          <a:p>
            <a:pPr lvl="1"/>
            <a:r>
              <a:rPr lang="pt-BR" sz="1800" u="sng" dirty="0">
                <a:latin typeface="Calibri" panose="020F0502020204030204" pitchFamily="34" charset="0"/>
              </a:rPr>
              <a:t>Destaca-se a estamina, furtividade, habilidade com armas, agilidade, pontaria e inteligência. São os detetives e vigilantes</a:t>
            </a:r>
          </a:p>
          <a:p>
            <a:pPr marL="457200" lvl="1" indent="0">
              <a:buNone/>
            </a:pPr>
            <a:endParaRPr lang="pt-BR" sz="1800" b="0" i="0" u="none" strike="noStrike" baseline="0" dirty="0">
              <a:latin typeface="Calibri" panose="020F0502020204030204" pitchFamily="34" charset="0"/>
            </a:endParaRPr>
          </a:p>
        </p:txBody>
      </p:sp>
      <p:sp>
        <p:nvSpPr>
          <p:cNvPr id="6" name="Espaço Reservado para Conteúdo 2">
            <a:extLst>
              <a:ext uri="{FF2B5EF4-FFF2-40B4-BE49-F238E27FC236}">
                <a16:creationId xmlns:a16="http://schemas.microsoft.com/office/drawing/2014/main" id="{F35718A4-5E03-4957-0940-489CF0F955B2}"/>
              </a:ext>
            </a:extLst>
          </p:cNvPr>
          <p:cNvSpPr txBox="1">
            <a:spLocks/>
          </p:cNvSpPr>
          <p:nvPr/>
        </p:nvSpPr>
        <p:spPr>
          <a:xfrm>
            <a:off x="5731764" y="2086886"/>
            <a:ext cx="6100572" cy="47711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pt-BR" sz="1800" dirty="0">
              <a:latin typeface="Calibri" panose="020F0502020204030204" pitchFamily="34" charset="0"/>
            </a:endParaRPr>
          </a:p>
          <a:p>
            <a:r>
              <a:rPr lang="pt-BR" sz="2000" u="sng" dirty="0">
                <a:latin typeface="Calibri" panose="020F0502020204030204" pitchFamily="34" charset="0"/>
              </a:rPr>
              <a:t>Cluster no: 1</a:t>
            </a:r>
          </a:p>
          <a:p>
            <a:pPr lvl="1"/>
            <a:r>
              <a:rPr lang="pt-BR" sz="1800" dirty="0">
                <a:latin typeface="Calibri" panose="020F0502020204030204" pitchFamily="34" charset="0"/>
              </a:rPr>
              <a:t>Representantes:  Abin </a:t>
            </a:r>
            <a:r>
              <a:rPr lang="pt-BR" sz="1800" dirty="0" err="1">
                <a:latin typeface="Calibri" panose="020F0502020204030204" pitchFamily="34" charset="0"/>
              </a:rPr>
              <a:t>Sur</a:t>
            </a:r>
            <a:r>
              <a:rPr lang="pt-BR" sz="1800" dirty="0">
                <a:latin typeface="Calibri" panose="020F0502020204030204" pitchFamily="34" charset="0"/>
              </a:rPr>
              <a:t>; Abraxas; </a:t>
            </a:r>
            <a:r>
              <a:rPr lang="pt-BR" sz="1800" dirty="0" err="1">
                <a:latin typeface="Calibri" panose="020F0502020204030204" pitchFamily="34" charset="0"/>
              </a:rPr>
              <a:t>Absorbing</a:t>
            </a:r>
            <a:r>
              <a:rPr lang="pt-BR" sz="1800" dirty="0">
                <a:latin typeface="Calibri" panose="020F0502020204030204" pitchFamily="34" charset="0"/>
              </a:rPr>
              <a:t> Man; Adam Monroe; Agent Bob; Agent Zero; Air-Walker; Alan Scott; Alex </a:t>
            </a:r>
            <a:r>
              <a:rPr lang="pt-BR" sz="1800" dirty="0" err="1">
                <a:latin typeface="Calibri" panose="020F0502020204030204" pitchFamily="34" charset="0"/>
              </a:rPr>
              <a:t>Woolsly</a:t>
            </a:r>
            <a:r>
              <a:rPr lang="pt-BR" sz="1800" dirty="0">
                <a:latin typeface="Calibri" panose="020F0502020204030204" pitchFamily="34" charset="0"/>
              </a:rPr>
              <a:t>; Allan Quatermain; </a:t>
            </a:r>
          </a:p>
          <a:p>
            <a:pPr lvl="1"/>
            <a:r>
              <a:rPr lang="pt-BR" sz="1800" dirty="0">
                <a:latin typeface="Calibri" panose="020F0502020204030204" pitchFamily="34" charset="0"/>
              </a:rPr>
              <a:t>Habilidades mais comum com percentual de ocorrência:</a:t>
            </a:r>
          </a:p>
          <a:p>
            <a:pPr lvl="1"/>
            <a:r>
              <a:rPr lang="pt-BR" sz="1800" dirty="0" err="1">
                <a:latin typeface="Calibri" panose="020F0502020204030204" pitchFamily="34" charset="0"/>
              </a:rPr>
              <a:t>Flight</a:t>
            </a:r>
            <a:r>
              <a:rPr lang="pt-BR" sz="1800" dirty="0">
                <a:latin typeface="Calibri" panose="020F0502020204030204" pitchFamily="34" charset="0"/>
              </a:rPr>
              <a:t> --&gt; 28%</a:t>
            </a:r>
          </a:p>
          <a:p>
            <a:pPr lvl="1"/>
            <a:r>
              <a:rPr lang="pt-BR" sz="1800" dirty="0">
                <a:latin typeface="Calibri" panose="020F0502020204030204" pitchFamily="34" charset="0"/>
              </a:rPr>
              <a:t>Super </a:t>
            </a:r>
            <a:r>
              <a:rPr lang="pt-BR" sz="1800" dirty="0" err="1">
                <a:latin typeface="Calibri" panose="020F0502020204030204" pitchFamily="34" charset="0"/>
              </a:rPr>
              <a:t>Strength</a:t>
            </a:r>
            <a:r>
              <a:rPr lang="pt-BR" sz="1800" dirty="0">
                <a:latin typeface="Calibri" panose="020F0502020204030204" pitchFamily="34" charset="0"/>
              </a:rPr>
              <a:t> --&gt; 28%</a:t>
            </a:r>
          </a:p>
          <a:p>
            <a:pPr lvl="1"/>
            <a:r>
              <a:rPr lang="pt-BR" sz="1800" dirty="0">
                <a:latin typeface="Calibri" panose="020F0502020204030204" pitchFamily="34" charset="0"/>
              </a:rPr>
              <a:t>Energy </a:t>
            </a:r>
            <a:r>
              <a:rPr lang="pt-BR" sz="1800" dirty="0" err="1">
                <a:latin typeface="Calibri" panose="020F0502020204030204" pitchFamily="34" charset="0"/>
              </a:rPr>
              <a:t>Blasts</a:t>
            </a:r>
            <a:r>
              <a:rPr lang="pt-BR" sz="1800" dirty="0">
                <a:latin typeface="Calibri" panose="020F0502020204030204" pitchFamily="34" charset="0"/>
              </a:rPr>
              <a:t> --&gt; 20%</a:t>
            </a:r>
          </a:p>
          <a:p>
            <a:pPr lvl="1"/>
            <a:r>
              <a:rPr lang="pt-BR" sz="1800" dirty="0" err="1">
                <a:latin typeface="Calibri" panose="020F0502020204030204" pitchFamily="34" charset="0"/>
              </a:rPr>
              <a:t>Intelligence</a:t>
            </a:r>
            <a:r>
              <a:rPr lang="pt-BR" sz="1800" dirty="0">
                <a:latin typeface="Calibri" panose="020F0502020204030204" pitchFamily="34" charset="0"/>
              </a:rPr>
              <a:t> --&gt; 17%</a:t>
            </a:r>
          </a:p>
          <a:p>
            <a:pPr lvl="1"/>
            <a:r>
              <a:rPr lang="pt-BR" sz="1800" dirty="0" err="1">
                <a:latin typeface="Calibri" panose="020F0502020204030204" pitchFamily="34" charset="0"/>
              </a:rPr>
              <a:t>Durability</a:t>
            </a:r>
            <a:r>
              <a:rPr lang="pt-BR" sz="1800" dirty="0">
                <a:latin typeface="Calibri" panose="020F0502020204030204" pitchFamily="34" charset="0"/>
              </a:rPr>
              <a:t> --&gt; 16%</a:t>
            </a:r>
          </a:p>
          <a:p>
            <a:pPr lvl="1"/>
            <a:r>
              <a:rPr lang="pt-BR" sz="1800" dirty="0" err="1">
                <a:latin typeface="Calibri" panose="020F0502020204030204" pitchFamily="34" charset="0"/>
              </a:rPr>
              <a:t>Telepathy</a:t>
            </a:r>
            <a:r>
              <a:rPr lang="pt-BR" sz="1800" dirty="0">
                <a:latin typeface="Calibri" panose="020F0502020204030204" pitchFamily="34" charset="0"/>
              </a:rPr>
              <a:t> --&gt; 11%</a:t>
            </a:r>
          </a:p>
          <a:p>
            <a:pPr lvl="1"/>
            <a:r>
              <a:rPr lang="pt-BR" sz="1800" dirty="0" err="1">
                <a:latin typeface="Calibri" panose="020F0502020204030204" pitchFamily="34" charset="0"/>
              </a:rPr>
              <a:t>Accelerated</a:t>
            </a:r>
            <a:r>
              <a:rPr lang="pt-BR" sz="1800" dirty="0">
                <a:latin typeface="Calibri" panose="020F0502020204030204" pitchFamily="34" charset="0"/>
              </a:rPr>
              <a:t> </a:t>
            </a:r>
            <a:r>
              <a:rPr lang="pt-BR" sz="1800" dirty="0" err="1">
                <a:latin typeface="Calibri" panose="020F0502020204030204" pitchFamily="34" charset="0"/>
              </a:rPr>
              <a:t>Healing</a:t>
            </a:r>
            <a:r>
              <a:rPr lang="pt-BR" sz="1800" dirty="0">
                <a:latin typeface="Calibri" panose="020F0502020204030204" pitchFamily="34" charset="0"/>
              </a:rPr>
              <a:t> --&gt; 10%</a:t>
            </a:r>
          </a:p>
          <a:p>
            <a:pPr lvl="1"/>
            <a:r>
              <a:rPr lang="pt-BR" sz="1800" dirty="0">
                <a:latin typeface="Calibri" panose="020F0502020204030204" pitchFamily="34" charset="0"/>
              </a:rPr>
              <a:t>Force Fields --&gt; 10%</a:t>
            </a:r>
          </a:p>
          <a:p>
            <a:pPr lvl="1"/>
            <a:r>
              <a:rPr lang="pt-BR" sz="1800" dirty="0">
                <a:latin typeface="Calibri" panose="020F0502020204030204" pitchFamily="34" charset="0"/>
              </a:rPr>
              <a:t>Super </a:t>
            </a:r>
            <a:r>
              <a:rPr lang="pt-BR" sz="1800" dirty="0" err="1">
                <a:latin typeface="Calibri" panose="020F0502020204030204" pitchFamily="34" charset="0"/>
              </a:rPr>
              <a:t>Speed</a:t>
            </a:r>
            <a:r>
              <a:rPr lang="pt-BR" sz="1800" dirty="0">
                <a:latin typeface="Calibri" panose="020F0502020204030204" pitchFamily="34" charset="0"/>
              </a:rPr>
              <a:t> --&gt; 10%</a:t>
            </a:r>
          </a:p>
          <a:p>
            <a:pPr lvl="1"/>
            <a:r>
              <a:rPr lang="pt-BR" sz="1800" dirty="0" err="1">
                <a:latin typeface="Calibri" panose="020F0502020204030204" pitchFamily="34" charset="0"/>
              </a:rPr>
              <a:t>Agility</a:t>
            </a:r>
            <a:r>
              <a:rPr lang="pt-BR" sz="1800" dirty="0">
                <a:latin typeface="Calibri" panose="020F0502020204030204" pitchFamily="34" charset="0"/>
              </a:rPr>
              <a:t> --&gt; 10%</a:t>
            </a:r>
          </a:p>
          <a:p>
            <a:pPr lvl="1"/>
            <a:r>
              <a:rPr lang="pt-BR" sz="1800" u="sng" dirty="0">
                <a:latin typeface="Calibri" panose="020F0502020204030204" pitchFamily="34" charset="0"/>
              </a:rPr>
              <a:t>Aqui não se destaca nenhuma habilidade. São os heróis sem (ou com poucos) poderes. São os normais</a:t>
            </a:r>
            <a:endParaRPr lang="pt-BR" sz="1600" u="sng" dirty="0">
              <a:latin typeface="Calibri" panose="020F0502020204030204" pitchFamily="34" charset="0"/>
            </a:endParaRPr>
          </a:p>
        </p:txBody>
      </p:sp>
    </p:spTree>
    <p:extLst>
      <p:ext uri="{BB962C8B-B14F-4D97-AF65-F5344CB8AC3E}">
        <p14:creationId xmlns:p14="http://schemas.microsoft.com/office/powerpoint/2010/main" val="227783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2A334-CEC9-F712-FB49-FDF660381DC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B8C91C-7769-1E56-E6F5-772E53F6134D}"/>
              </a:ext>
            </a:extLst>
          </p:cNvPr>
          <p:cNvSpPr>
            <a:spLocks noGrp="1"/>
          </p:cNvSpPr>
          <p:nvPr>
            <p:ph type="title"/>
          </p:nvPr>
        </p:nvSpPr>
        <p:spPr>
          <a:xfrm>
            <a:off x="3023616" y="298029"/>
            <a:ext cx="8610600" cy="1293028"/>
          </a:xfrm>
        </p:spPr>
        <p:txBody>
          <a:bodyPr/>
          <a:lstStyle/>
          <a:p>
            <a:pPr algn="ctr"/>
            <a:r>
              <a:rPr lang="pt-BR" dirty="0" err="1"/>
              <a:t>QuestÃO</a:t>
            </a:r>
            <a:r>
              <a:rPr lang="pt-BR" dirty="0"/>
              <a:t> 2</a:t>
            </a:r>
          </a:p>
        </p:txBody>
      </p:sp>
      <p:sp>
        <p:nvSpPr>
          <p:cNvPr id="3" name="Espaço Reservado para Conteúdo 2">
            <a:extLst>
              <a:ext uri="{FF2B5EF4-FFF2-40B4-BE49-F238E27FC236}">
                <a16:creationId xmlns:a16="http://schemas.microsoft.com/office/drawing/2014/main" id="{307715BB-6AC2-61D1-86DD-15C0E49E774F}"/>
              </a:ext>
            </a:extLst>
          </p:cNvPr>
          <p:cNvSpPr>
            <a:spLocks noGrp="1"/>
          </p:cNvSpPr>
          <p:nvPr>
            <p:ph idx="1"/>
          </p:nvPr>
        </p:nvSpPr>
        <p:spPr>
          <a:xfrm>
            <a:off x="129540" y="2086886"/>
            <a:ext cx="5372100" cy="4771114"/>
          </a:xfrm>
        </p:spPr>
        <p:txBody>
          <a:bodyPr>
            <a:normAutofit fontScale="92500" lnSpcReduction="20000"/>
          </a:bodyPr>
          <a:lstStyle/>
          <a:p>
            <a:pPr algn="l"/>
            <a:endParaRPr lang="pt-BR" sz="1800" b="0" i="0" u="none" strike="noStrike" baseline="0" dirty="0">
              <a:latin typeface="Calibri" panose="020F0502020204030204" pitchFamily="34" charset="0"/>
            </a:endParaRPr>
          </a:p>
          <a:p>
            <a:r>
              <a:rPr lang="pt-BR" sz="2000" u="sng" dirty="0">
                <a:latin typeface="Calibri" panose="020F0502020204030204" pitchFamily="34" charset="0"/>
              </a:rPr>
              <a:t>Cluster no: 2</a:t>
            </a:r>
          </a:p>
          <a:p>
            <a:pPr lvl="1"/>
            <a:r>
              <a:rPr lang="pt-BR" sz="1800" dirty="0">
                <a:latin typeface="Calibri" panose="020F0502020204030204" pitchFamily="34" charset="0"/>
              </a:rPr>
              <a:t>Representantes:  3-D Man; A-</a:t>
            </a:r>
            <a:r>
              <a:rPr lang="pt-BR" sz="1800" dirty="0" err="1">
                <a:latin typeface="Calibri" panose="020F0502020204030204" pitchFamily="34" charset="0"/>
              </a:rPr>
              <a:t>Bomb</a:t>
            </a:r>
            <a:r>
              <a:rPr lang="pt-BR" sz="1800" dirty="0">
                <a:latin typeface="Calibri" panose="020F0502020204030204" pitchFamily="34" charset="0"/>
              </a:rPr>
              <a:t>; </a:t>
            </a:r>
            <a:r>
              <a:rPr lang="pt-BR" sz="1800" dirty="0" err="1">
                <a:latin typeface="Calibri" panose="020F0502020204030204" pitchFamily="34" charset="0"/>
              </a:rPr>
              <a:t>Abomination</a:t>
            </a:r>
            <a:r>
              <a:rPr lang="pt-BR" sz="1800" dirty="0">
                <a:latin typeface="Calibri" panose="020F0502020204030204" pitchFamily="34" charset="0"/>
              </a:rPr>
              <a:t>; Ajax; Angel; Angel Dust; </a:t>
            </a:r>
            <a:r>
              <a:rPr lang="pt-BR" sz="1800" dirty="0" err="1">
                <a:latin typeface="Calibri" panose="020F0502020204030204" pitchFamily="34" charset="0"/>
              </a:rPr>
              <a:t>Annihilus</a:t>
            </a:r>
            <a:r>
              <a:rPr lang="pt-BR" sz="1800" dirty="0">
                <a:latin typeface="Calibri" panose="020F0502020204030204" pitchFamily="34" charset="0"/>
              </a:rPr>
              <a:t>; </a:t>
            </a:r>
            <a:r>
              <a:rPr lang="pt-BR" sz="1800" dirty="0" err="1">
                <a:latin typeface="Calibri" panose="020F0502020204030204" pitchFamily="34" charset="0"/>
              </a:rPr>
              <a:t>Anti-Spawn</a:t>
            </a:r>
            <a:r>
              <a:rPr lang="pt-BR" sz="1800" dirty="0">
                <a:latin typeface="Calibri" panose="020F0502020204030204" pitchFamily="34" charset="0"/>
              </a:rPr>
              <a:t>; Aqualad; Aquaman; </a:t>
            </a:r>
          </a:p>
          <a:p>
            <a:pPr lvl="1"/>
            <a:r>
              <a:rPr lang="pt-BR" sz="1800" dirty="0">
                <a:latin typeface="Calibri" panose="020F0502020204030204" pitchFamily="34" charset="0"/>
              </a:rPr>
              <a:t>Habilidades mais comum com percentual de ocorrência:</a:t>
            </a:r>
          </a:p>
          <a:p>
            <a:pPr lvl="1"/>
            <a:r>
              <a:rPr lang="pt-BR" sz="1800" dirty="0">
                <a:latin typeface="Calibri" panose="020F0502020204030204" pitchFamily="34" charset="0"/>
              </a:rPr>
              <a:t>Super </a:t>
            </a:r>
            <a:r>
              <a:rPr lang="pt-BR" sz="1800" dirty="0" err="1">
                <a:latin typeface="Calibri" panose="020F0502020204030204" pitchFamily="34" charset="0"/>
              </a:rPr>
              <a:t>Strength</a:t>
            </a:r>
            <a:r>
              <a:rPr lang="pt-BR" sz="1800" dirty="0">
                <a:latin typeface="Calibri" panose="020F0502020204030204" pitchFamily="34" charset="0"/>
              </a:rPr>
              <a:t> --&gt; 97%</a:t>
            </a:r>
          </a:p>
          <a:p>
            <a:pPr lvl="1"/>
            <a:r>
              <a:rPr lang="pt-BR" sz="1800" dirty="0" err="1">
                <a:latin typeface="Calibri" panose="020F0502020204030204" pitchFamily="34" charset="0"/>
              </a:rPr>
              <a:t>Stamina</a:t>
            </a:r>
            <a:r>
              <a:rPr lang="pt-BR" sz="1800" dirty="0">
                <a:latin typeface="Calibri" panose="020F0502020204030204" pitchFamily="34" charset="0"/>
              </a:rPr>
              <a:t> --&gt; 79%</a:t>
            </a:r>
          </a:p>
          <a:p>
            <a:pPr lvl="1"/>
            <a:r>
              <a:rPr lang="pt-BR" sz="1800" dirty="0">
                <a:latin typeface="Calibri" panose="020F0502020204030204" pitchFamily="34" charset="0"/>
              </a:rPr>
              <a:t>Super </a:t>
            </a:r>
            <a:r>
              <a:rPr lang="pt-BR" sz="1800" dirty="0" err="1">
                <a:latin typeface="Calibri" panose="020F0502020204030204" pitchFamily="34" charset="0"/>
              </a:rPr>
              <a:t>Speed</a:t>
            </a:r>
            <a:r>
              <a:rPr lang="pt-BR" sz="1800" dirty="0">
                <a:latin typeface="Calibri" panose="020F0502020204030204" pitchFamily="34" charset="0"/>
              </a:rPr>
              <a:t> --&gt; 75%</a:t>
            </a:r>
          </a:p>
          <a:p>
            <a:pPr lvl="1"/>
            <a:r>
              <a:rPr lang="pt-BR" sz="1800" dirty="0" err="1">
                <a:latin typeface="Calibri" panose="020F0502020204030204" pitchFamily="34" charset="0"/>
              </a:rPr>
              <a:t>Durability</a:t>
            </a:r>
            <a:r>
              <a:rPr lang="pt-BR" sz="1800" dirty="0">
                <a:latin typeface="Calibri" panose="020F0502020204030204" pitchFamily="34" charset="0"/>
              </a:rPr>
              <a:t> --&gt; 73%</a:t>
            </a:r>
          </a:p>
          <a:p>
            <a:pPr lvl="1"/>
            <a:r>
              <a:rPr lang="pt-BR" sz="1800" dirty="0" err="1">
                <a:latin typeface="Calibri" panose="020F0502020204030204" pitchFamily="34" charset="0"/>
              </a:rPr>
              <a:t>Agility</a:t>
            </a:r>
            <a:r>
              <a:rPr lang="pt-BR" sz="1800" dirty="0">
                <a:latin typeface="Calibri" panose="020F0502020204030204" pitchFamily="34" charset="0"/>
              </a:rPr>
              <a:t> --&gt; 54%</a:t>
            </a:r>
          </a:p>
          <a:p>
            <a:pPr lvl="1"/>
            <a:r>
              <a:rPr lang="pt-BR" sz="1800" dirty="0" err="1">
                <a:latin typeface="Calibri" panose="020F0502020204030204" pitchFamily="34" charset="0"/>
              </a:rPr>
              <a:t>Flight</a:t>
            </a:r>
            <a:r>
              <a:rPr lang="pt-BR" sz="1800" dirty="0">
                <a:latin typeface="Calibri" panose="020F0502020204030204" pitchFamily="34" charset="0"/>
              </a:rPr>
              <a:t> --&gt; 37%</a:t>
            </a:r>
          </a:p>
          <a:p>
            <a:pPr lvl="1"/>
            <a:r>
              <a:rPr lang="pt-BR" sz="1800" dirty="0">
                <a:latin typeface="Calibri" panose="020F0502020204030204" pitchFamily="34" charset="0"/>
              </a:rPr>
              <a:t>Reflexes --&gt; 36%</a:t>
            </a:r>
          </a:p>
          <a:p>
            <a:pPr lvl="1"/>
            <a:r>
              <a:rPr lang="pt-BR" sz="1800" dirty="0" err="1">
                <a:latin typeface="Calibri" panose="020F0502020204030204" pitchFamily="34" charset="0"/>
              </a:rPr>
              <a:t>Accelerated</a:t>
            </a:r>
            <a:r>
              <a:rPr lang="pt-BR" sz="1800" dirty="0">
                <a:latin typeface="Calibri" panose="020F0502020204030204" pitchFamily="34" charset="0"/>
              </a:rPr>
              <a:t> </a:t>
            </a:r>
            <a:r>
              <a:rPr lang="pt-BR" sz="1800" dirty="0" err="1">
                <a:latin typeface="Calibri" panose="020F0502020204030204" pitchFamily="34" charset="0"/>
              </a:rPr>
              <a:t>Healing</a:t>
            </a:r>
            <a:r>
              <a:rPr lang="pt-BR" sz="1800" dirty="0">
                <a:latin typeface="Calibri" panose="020F0502020204030204" pitchFamily="34" charset="0"/>
              </a:rPr>
              <a:t> --&gt; 34%</a:t>
            </a:r>
          </a:p>
          <a:p>
            <a:pPr lvl="1"/>
            <a:r>
              <a:rPr lang="pt-BR" sz="1800" dirty="0" err="1">
                <a:latin typeface="Calibri" panose="020F0502020204030204" pitchFamily="34" charset="0"/>
              </a:rPr>
              <a:t>Invulnerability</a:t>
            </a:r>
            <a:r>
              <a:rPr lang="pt-BR" sz="1800" dirty="0">
                <a:latin typeface="Calibri" panose="020F0502020204030204" pitchFamily="34" charset="0"/>
              </a:rPr>
              <a:t> --&gt; 29%</a:t>
            </a:r>
          </a:p>
          <a:p>
            <a:pPr lvl="1"/>
            <a:r>
              <a:rPr lang="pt-BR" sz="1800" dirty="0" err="1">
                <a:latin typeface="Calibri" panose="020F0502020204030204" pitchFamily="34" charset="0"/>
              </a:rPr>
              <a:t>Longevity</a:t>
            </a:r>
            <a:r>
              <a:rPr lang="pt-BR" sz="1800" dirty="0">
                <a:latin typeface="Calibri" panose="020F0502020204030204" pitchFamily="34" charset="0"/>
              </a:rPr>
              <a:t> --&gt; 26%</a:t>
            </a:r>
          </a:p>
          <a:p>
            <a:pPr lvl="1"/>
            <a:r>
              <a:rPr lang="pt-BR" sz="1800" b="0" i="0" u="sng" strike="noStrike" baseline="0" dirty="0">
                <a:latin typeface="Calibri" panose="020F0502020204030204" pitchFamily="34" charset="0"/>
              </a:rPr>
              <a:t>Destaca-se a </a:t>
            </a:r>
            <a:r>
              <a:rPr lang="pt-BR" sz="1800" b="0" i="0" u="sng" strike="noStrike" baseline="0" dirty="0" err="1">
                <a:latin typeface="Calibri" panose="020F0502020204030204" pitchFamily="34" charset="0"/>
              </a:rPr>
              <a:t>super-força</a:t>
            </a:r>
            <a:r>
              <a:rPr lang="pt-BR" sz="1800" b="0" i="0" u="sng" strike="noStrike" baseline="0" dirty="0">
                <a:latin typeface="Calibri" panose="020F0502020204030204" pitchFamily="34" charset="0"/>
              </a:rPr>
              <a:t>, estamina e velocidade. São os fortes e rápidos (mas que não são voadores)</a:t>
            </a:r>
          </a:p>
        </p:txBody>
      </p:sp>
      <p:sp>
        <p:nvSpPr>
          <p:cNvPr id="6" name="Espaço Reservado para Conteúdo 2">
            <a:extLst>
              <a:ext uri="{FF2B5EF4-FFF2-40B4-BE49-F238E27FC236}">
                <a16:creationId xmlns:a16="http://schemas.microsoft.com/office/drawing/2014/main" id="{2D08E5E3-6874-1D6D-C1EF-2EDC220FF24E}"/>
              </a:ext>
            </a:extLst>
          </p:cNvPr>
          <p:cNvSpPr txBox="1">
            <a:spLocks/>
          </p:cNvSpPr>
          <p:nvPr/>
        </p:nvSpPr>
        <p:spPr>
          <a:xfrm>
            <a:off x="5731764" y="2086886"/>
            <a:ext cx="6100572" cy="47711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pt-BR" sz="1800" dirty="0">
              <a:latin typeface="Calibri" panose="020F0502020204030204" pitchFamily="34" charset="0"/>
            </a:endParaRPr>
          </a:p>
          <a:p>
            <a:r>
              <a:rPr lang="pt-BR" sz="2000" u="sng" dirty="0">
                <a:latin typeface="Calibri" panose="020F0502020204030204" pitchFamily="34" charset="0"/>
              </a:rPr>
              <a:t>Cluster no: 3</a:t>
            </a:r>
          </a:p>
          <a:p>
            <a:pPr lvl="1"/>
            <a:r>
              <a:rPr lang="pt-BR" sz="1800" dirty="0">
                <a:latin typeface="Calibri" panose="020F0502020204030204" pitchFamily="34" charset="0"/>
              </a:rPr>
              <a:t>Representantes:  </a:t>
            </a:r>
            <a:r>
              <a:rPr lang="pt-BR" sz="1800" dirty="0" err="1">
                <a:latin typeface="Calibri" panose="020F0502020204030204" pitchFamily="34" charset="0"/>
              </a:rPr>
              <a:t>Anti-Monitor</a:t>
            </a:r>
            <a:r>
              <a:rPr lang="pt-BR" sz="1800" dirty="0">
                <a:latin typeface="Calibri" panose="020F0502020204030204" pitchFamily="34" charset="0"/>
              </a:rPr>
              <a:t>; </a:t>
            </a:r>
            <a:r>
              <a:rPr lang="pt-BR" sz="1800" dirty="0" err="1">
                <a:latin typeface="Calibri" panose="020F0502020204030204" pitchFamily="34" charset="0"/>
              </a:rPr>
              <a:t>Apocalypse</a:t>
            </a:r>
            <a:r>
              <a:rPr lang="pt-BR" sz="1800" dirty="0">
                <a:latin typeface="Calibri" panose="020F0502020204030204" pitchFamily="34" charset="0"/>
              </a:rPr>
              <a:t>; </a:t>
            </a:r>
            <a:r>
              <a:rPr lang="pt-BR" sz="1800" dirty="0" err="1">
                <a:latin typeface="Calibri" panose="020F0502020204030204" pitchFamily="34" charset="0"/>
              </a:rPr>
              <a:t>Beyonder</a:t>
            </a:r>
            <a:r>
              <a:rPr lang="pt-BR" sz="1800" dirty="0">
                <a:latin typeface="Calibri" panose="020F0502020204030204" pitchFamily="34" charset="0"/>
              </a:rPr>
              <a:t>; </a:t>
            </a:r>
            <a:r>
              <a:rPr lang="pt-BR" sz="1800" dirty="0" err="1">
                <a:latin typeface="Calibri" panose="020F0502020204030204" pitchFamily="34" charset="0"/>
              </a:rPr>
              <a:t>Captain</a:t>
            </a:r>
            <a:r>
              <a:rPr lang="pt-BR" sz="1800" dirty="0">
                <a:latin typeface="Calibri" panose="020F0502020204030204" pitchFamily="34" charset="0"/>
              </a:rPr>
              <a:t> Atom; </a:t>
            </a:r>
            <a:r>
              <a:rPr lang="pt-BR" sz="1800" dirty="0" err="1">
                <a:latin typeface="Calibri" panose="020F0502020204030204" pitchFamily="34" charset="0"/>
              </a:rPr>
              <a:t>Darkseid</a:t>
            </a:r>
            <a:r>
              <a:rPr lang="pt-BR" sz="1800" dirty="0">
                <a:latin typeface="Calibri" panose="020F0502020204030204" pitchFamily="34" charset="0"/>
              </a:rPr>
              <a:t>; </a:t>
            </a:r>
            <a:r>
              <a:rPr lang="pt-BR" sz="1800" dirty="0" err="1">
                <a:latin typeface="Calibri" panose="020F0502020204030204" pitchFamily="34" charset="0"/>
              </a:rPr>
              <a:t>Doctor</a:t>
            </a:r>
            <a:r>
              <a:rPr lang="pt-BR" sz="1800" dirty="0">
                <a:latin typeface="Calibri" panose="020F0502020204030204" pitchFamily="34" charset="0"/>
              </a:rPr>
              <a:t> Fate; </a:t>
            </a:r>
            <a:r>
              <a:rPr lang="pt-BR" sz="1800" dirty="0" err="1">
                <a:latin typeface="Calibri" panose="020F0502020204030204" pitchFamily="34" charset="0"/>
              </a:rPr>
              <a:t>Dr</a:t>
            </a:r>
            <a:r>
              <a:rPr lang="pt-BR" sz="1800" dirty="0">
                <a:latin typeface="Calibri" panose="020F0502020204030204" pitchFamily="34" charset="0"/>
              </a:rPr>
              <a:t> Manhattan; Franklin Richards; Galactus; Goku; </a:t>
            </a:r>
          </a:p>
          <a:p>
            <a:pPr lvl="1"/>
            <a:r>
              <a:rPr lang="pt-BR" sz="1800" dirty="0">
                <a:latin typeface="Calibri" panose="020F0502020204030204" pitchFamily="34" charset="0"/>
              </a:rPr>
              <a:t>Habilidades mais comum com percentual de ocorrência:</a:t>
            </a:r>
          </a:p>
          <a:p>
            <a:pPr lvl="1"/>
            <a:r>
              <a:rPr lang="pt-BR" sz="1800" dirty="0" err="1">
                <a:latin typeface="Calibri" panose="020F0502020204030204" pitchFamily="34" charset="0"/>
              </a:rPr>
              <a:t>Accelerated</a:t>
            </a:r>
            <a:r>
              <a:rPr lang="pt-BR" sz="1800" dirty="0">
                <a:latin typeface="Calibri" panose="020F0502020204030204" pitchFamily="34" charset="0"/>
              </a:rPr>
              <a:t> </a:t>
            </a:r>
            <a:r>
              <a:rPr lang="pt-BR" sz="1800" dirty="0" err="1">
                <a:latin typeface="Calibri" panose="020F0502020204030204" pitchFamily="34" charset="0"/>
              </a:rPr>
              <a:t>Healing</a:t>
            </a:r>
            <a:r>
              <a:rPr lang="pt-BR" sz="1800" dirty="0">
                <a:latin typeface="Calibri" panose="020F0502020204030204" pitchFamily="34" charset="0"/>
              </a:rPr>
              <a:t> --&gt; 95%</a:t>
            </a:r>
          </a:p>
          <a:p>
            <a:pPr lvl="1"/>
            <a:r>
              <a:rPr lang="pt-BR" sz="1800" dirty="0">
                <a:latin typeface="Calibri" panose="020F0502020204030204" pitchFamily="34" charset="0"/>
              </a:rPr>
              <a:t>Super </a:t>
            </a:r>
            <a:r>
              <a:rPr lang="pt-BR" sz="1800" dirty="0" err="1">
                <a:latin typeface="Calibri" panose="020F0502020204030204" pitchFamily="34" charset="0"/>
              </a:rPr>
              <a:t>Strength</a:t>
            </a:r>
            <a:r>
              <a:rPr lang="pt-BR" sz="1800" dirty="0">
                <a:latin typeface="Calibri" panose="020F0502020204030204" pitchFamily="34" charset="0"/>
              </a:rPr>
              <a:t> --&gt; 95%</a:t>
            </a:r>
          </a:p>
          <a:p>
            <a:pPr lvl="1"/>
            <a:r>
              <a:rPr lang="pt-BR" sz="1800" dirty="0" err="1">
                <a:latin typeface="Calibri" panose="020F0502020204030204" pitchFamily="34" charset="0"/>
              </a:rPr>
              <a:t>Flight</a:t>
            </a:r>
            <a:r>
              <a:rPr lang="pt-BR" sz="1800" dirty="0">
                <a:latin typeface="Calibri" panose="020F0502020204030204" pitchFamily="34" charset="0"/>
              </a:rPr>
              <a:t> --&gt; 90%</a:t>
            </a:r>
          </a:p>
          <a:p>
            <a:pPr lvl="1"/>
            <a:r>
              <a:rPr lang="pt-BR" sz="1800" dirty="0">
                <a:latin typeface="Calibri" panose="020F0502020204030204" pitchFamily="34" charset="0"/>
              </a:rPr>
              <a:t>Super </a:t>
            </a:r>
            <a:r>
              <a:rPr lang="pt-BR" sz="1800" dirty="0" err="1">
                <a:latin typeface="Calibri" panose="020F0502020204030204" pitchFamily="34" charset="0"/>
              </a:rPr>
              <a:t>Speed</a:t>
            </a:r>
            <a:r>
              <a:rPr lang="pt-BR" sz="1800" dirty="0">
                <a:latin typeface="Calibri" panose="020F0502020204030204" pitchFamily="34" charset="0"/>
              </a:rPr>
              <a:t> --&gt; 90%</a:t>
            </a:r>
          </a:p>
          <a:p>
            <a:pPr lvl="1"/>
            <a:r>
              <a:rPr lang="pt-BR" sz="1800" dirty="0">
                <a:latin typeface="Calibri" panose="020F0502020204030204" pitchFamily="34" charset="0"/>
              </a:rPr>
              <a:t>Energy </a:t>
            </a:r>
            <a:r>
              <a:rPr lang="pt-BR" sz="1800" dirty="0" err="1">
                <a:latin typeface="Calibri" panose="020F0502020204030204" pitchFamily="34" charset="0"/>
              </a:rPr>
              <a:t>Blasts</a:t>
            </a:r>
            <a:r>
              <a:rPr lang="pt-BR" sz="1800" dirty="0">
                <a:latin typeface="Calibri" panose="020F0502020204030204" pitchFamily="34" charset="0"/>
              </a:rPr>
              <a:t> --&gt; 85%</a:t>
            </a:r>
          </a:p>
          <a:p>
            <a:pPr lvl="1"/>
            <a:r>
              <a:rPr lang="pt-BR" sz="1800" dirty="0" err="1">
                <a:latin typeface="Calibri" panose="020F0502020204030204" pitchFamily="34" charset="0"/>
              </a:rPr>
              <a:t>Teleportation</a:t>
            </a:r>
            <a:r>
              <a:rPr lang="pt-BR" sz="1800" dirty="0">
                <a:latin typeface="Calibri" panose="020F0502020204030204" pitchFamily="34" charset="0"/>
              </a:rPr>
              <a:t> --&gt; 85%</a:t>
            </a:r>
          </a:p>
          <a:p>
            <a:pPr lvl="1"/>
            <a:r>
              <a:rPr lang="pt-BR" sz="1800" dirty="0" err="1">
                <a:latin typeface="Calibri" panose="020F0502020204030204" pitchFamily="34" charset="0"/>
              </a:rPr>
              <a:t>Invulnerability</a:t>
            </a:r>
            <a:r>
              <a:rPr lang="pt-BR" sz="1800" dirty="0">
                <a:latin typeface="Calibri" panose="020F0502020204030204" pitchFamily="34" charset="0"/>
              </a:rPr>
              <a:t> --&gt; 85%</a:t>
            </a:r>
          </a:p>
          <a:p>
            <a:pPr lvl="1"/>
            <a:r>
              <a:rPr lang="pt-BR" sz="1800" dirty="0" err="1">
                <a:latin typeface="Calibri" panose="020F0502020204030204" pitchFamily="34" charset="0"/>
              </a:rPr>
              <a:t>Telepathy</a:t>
            </a:r>
            <a:r>
              <a:rPr lang="pt-BR" sz="1800" dirty="0">
                <a:latin typeface="Calibri" panose="020F0502020204030204" pitchFamily="34" charset="0"/>
              </a:rPr>
              <a:t> --&gt; 80%</a:t>
            </a:r>
          </a:p>
          <a:p>
            <a:pPr lvl="1"/>
            <a:r>
              <a:rPr lang="pt-BR" sz="1800" dirty="0" err="1">
                <a:latin typeface="Calibri" panose="020F0502020204030204" pitchFamily="34" charset="0"/>
              </a:rPr>
              <a:t>Immortality</a:t>
            </a:r>
            <a:r>
              <a:rPr lang="pt-BR" sz="1800" dirty="0">
                <a:latin typeface="Calibri" panose="020F0502020204030204" pitchFamily="34" charset="0"/>
              </a:rPr>
              <a:t> --&gt; 80%</a:t>
            </a:r>
          </a:p>
          <a:p>
            <a:pPr lvl="1"/>
            <a:r>
              <a:rPr lang="pt-BR" sz="1800" dirty="0">
                <a:latin typeface="Calibri" panose="020F0502020204030204" pitchFamily="34" charset="0"/>
              </a:rPr>
              <a:t>Force Fields --&gt; 80%</a:t>
            </a:r>
          </a:p>
          <a:p>
            <a:pPr lvl="1"/>
            <a:r>
              <a:rPr lang="pt-BR" sz="1800" u="sng" dirty="0">
                <a:latin typeface="Calibri" panose="020F0502020204030204" pitchFamily="34" charset="0"/>
              </a:rPr>
              <a:t>Aqui são os heróis mais poderosos, quase todos imortais e invulneráveis. São os deuses </a:t>
            </a:r>
            <a:endParaRPr lang="pt-BR" sz="1600" u="sng" dirty="0">
              <a:latin typeface="Calibri" panose="020F0502020204030204" pitchFamily="34" charset="0"/>
            </a:endParaRPr>
          </a:p>
        </p:txBody>
      </p:sp>
    </p:spTree>
    <p:extLst>
      <p:ext uri="{BB962C8B-B14F-4D97-AF65-F5344CB8AC3E}">
        <p14:creationId xmlns:p14="http://schemas.microsoft.com/office/powerpoint/2010/main" val="72322558"/>
      </p:ext>
    </p:extLst>
  </p:cSld>
  <p:clrMapOvr>
    <a:masterClrMapping/>
  </p:clrMapOvr>
</p:sld>
</file>

<file path=ppt/theme/theme1.xml><?xml version="1.0" encoding="utf-8"?>
<a:theme xmlns:a="http://schemas.openxmlformats.org/drawingml/2006/main" name="Trilha de Vapor">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TM04033937[[fn=Trilha de Vapor]]</Template>
  <TotalTime>96</TotalTime>
  <Words>1765</Words>
  <Application>Microsoft Office PowerPoint</Application>
  <PresentationFormat>Widescreen</PresentationFormat>
  <Paragraphs>207</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Century Gothic</vt:lpstr>
      <vt:lpstr>Courier New</vt:lpstr>
      <vt:lpstr>Trilha de Vapor</vt:lpstr>
      <vt:lpstr>   Desafio de aprendizado de máquina   Alelo de máquina  Alelo </vt:lpstr>
      <vt:lpstr>Questões</vt:lpstr>
      <vt:lpstr>Questões</vt:lpstr>
      <vt:lpstr>Questões</vt:lpstr>
      <vt:lpstr>QuestÃO 1</vt:lpstr>
      <vt:lpstr>QuestÃO 2</vt:lpstr>
      <vt:lpstr>QuestÃO 2</vt:lpstr>
      <vt:lpstr>QuestÃO 2</vt:lpstr>
      <vt:lpstr>QuestÃO 2</vt:lpstr>
      <vt:lpstr>QuestÃO 2</vt:lpstr>
      <vt:lpstr>QuestÃO 3</vt:lpstr>
      <vt:lpstr>QuestÃO 4</vt:lpstr>
      <vt:lpstr>QuestÃO 5</vt:lpstr>
      <vt:lpstr>QuestÃO 6</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DUmbra</dc:creator>
  <cp:lastModifiedBy>George DUmbra</cp:lastModifiedBy>
  <cp:revision>8</cp:revision>
  <dcterms:created xsi:type="dcterms:W3CDTF">2025-03-07T15:46:11Z</dcterms:created>
  <dcterms:modified xsi:type="dcterms:W3CDTF">2025-03-07T17:22:27Z</dcterms:modified>
</cp:coreProperties>
</file>