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0" r:id="rId5"/>
    <p:sldId id="301" r:id="rId6"/>
    <p:sldId id="303" r:id="rId7"/>
    <p:sldId id="3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2F7"/>
    <a:srgbClr val="EDDA5A"/>
    <a:srgbClr val="E8A962"/>
    <a:srgbClr val="54D6A8"/>
    <a:srgbClr val="4AADEE"/>
    <a:srgbClr val="E6526D"/>
    <a:srgbClr val="CF6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FB22-94E9-4639-B000-3CE57E1AB6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9454"/>
            <a:ext cx="9144000" cy="206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074"/>
            <a:ext cx="9144000" cy="6939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914400" y="3555677"/>
            <a:ext cx="2588607" cy="33550"/>
          </a:xfrm>
          <a:prstGeom prst="rect">
            <a:avLst/>
          </a:prstGeom>
          <a:solidFill>
            <a:srgbClr val="E65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8" name="矩形 17"/>
          <p:cNvSpPr/>
          <p:nvPr userDrawn="1"/>
        </p:nvSpPr>
        <p:spPr>
          <a:xfrm>
            <a:off x="3505930" y="3555677"/>
            <a:ext cx="2588607" cy="33550"/>
          </a:xfrm>
          <a:prstGeom prst="rect">
            <a:avLst/>
          </a:prstGeom>
          <a:solidFill>
            <a:srgbClr val="E8A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9" name="矩形 18"/>
          <p:cNvSpPr/>
          <p:nvPr userDrawn="1"/>
        </p:nvSpPr>
        <p:spPr>
          <a:xfrm>
            <a:off x="6097460" y="3555677"/>
            <a:ext cx="2588607" cy="33550"/>
          </a:xfrm>
          <a:prstGeom prst="rect">
            <a:avLst/>
          </a:prstGeom>
          <a:solidFill>
            <a:srgbClr val="54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20" name="矩形 19"/>
          <p:cNvSpPr/>
          <p:nvPr userDrawn="1"/>
        </p:nvSpPr>
        <p:spPr>
          <a:xfrm>
            <a:off x="8688993" y="3555677"/>
            <a:ext cx="2588607" cy="33550"/>
          </a:xfrm>
          <a:prstGeom prst="rect">
            <a:avLst/>
          </a:prstGeom>
          <a:solidFill>
            <a:srgbClr val="4A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0" y="5916796"/>
            <a:ext cx="5943895" cy="941204"/>
            <a:chOff x="0" y="8693150"/>
            <a:chExt cx="5440351" cy="652463"/>
          </a:xfrm>
        </p:grpSpPr>
        <p:sp>
          <p:nvSpPr>
            <p:cNvPr id="34" name="等腰三角形 33"/>
            <p:cNvSpPr/>
            <p:nvPr userDrawn="1"/>
          </p:nvSpPr>
          <p:spPr>
            <a:xfrm>
              <a:off x="3195971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0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>
              <a:off x="498809" y="8764009"/>
              <a:ext cx="1476748" cy="581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>
              <a:off x="1340488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>
              <a:off x="2190231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>
              <a:off x="2816866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>
              <a:off x="4523121" y="9004191"/>
              <a:ext cx="917230" cy="341422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5642596" y="5926120"/>
            <a:ext cx="6575856" cy="941204"/>
            <a:chOff x="564089" y="8693150"/>
            <a:chExt cx="6018774" cy="652463"/>
          </a:xfrm>
        </p:grpSpPr>
        <p:sp>
          <p:nvSpPr>
            <p:cNvPr id="43" name="等腰三角形 42"/>
            <p:cNvSpPr/>
            <p:nvPr userDrawn="1"/>
          </p:nvSpPr>
          <p:spPr>
            <a:xfrm>
              <a:off x="3071606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>
              <a:off x="564089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>
              <a:off x="4874065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>
              <a:off x="5723807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>
              <a:off x="2591128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>
              <a:off x="4338983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>
              <a:off x="1706069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>
              <a:off x="1170987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570354"/>
            <a:ext cx="10512884" cy="5636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>
          <a:xfrm>
            <a:off x="2057823" y="2587925"/>
            <a:ext cx="650691" cy="8489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167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57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2190929" y="2587925"/>
            <a:ext cx="8465132" cy="848957"/>
          </a:xfrm>
          <a:custGeom>
            <a:avLst/>
            <a:gdLst>
              <a:gd name="connsiteX0" fmla="*/ 500231 w 7124700"/>
              <a:gd name="connsiteY0" fmla="*/ 216261 h 979001"/>
              <a:gd name="connsiteX1" fmla="*/ 500231 w 7124700"/>
              <a:gd name="connsiteY1" fmla="*/ 979001 h 979001"/>
              <a:gd name="connsiteX2" fmla="*/ 0 w 7124700"/>
              <a:gd name="connsiteY2" fmla="*/ 979001 h 979001"/>
              <a:gd name="connsiteX3" fmla="*/ 1230440 w 7124700"/>
              <a:gd name="connsiteY3" fmla="*/ 0 h 979001"/>
              <a:gd name="connsiteX4" fmla="*/ 2896778 w 7124700"/>
              <a:gd name="connsiteY4" fmla="*/ 0 h 979001"/>
              <a:gd name="connsiteX5" fmla="*/ 4620162 w 7124700"/>
              <a:gd name="connsiteY5" fmla="*/ 0 h 979001"/>
              <a:gd name="connsiteX6" fmla="*/ 5458362 w 7124700"/>
              <a:gd name="connsiteY6" fmla="*/ 0 h 979001"/>
              <a:gd name="connsiteX7" fmla="*/ 6286500 w 7124700"/>
              <a:gd name="connsiteY7" fmla="*/ 0 h 979001"/>
              <a:gd name="connsiteX8" fmla="*/ 7124700 w 7124700"/>
              <a:gd name="connsiteY8" fmla="*/ 0 h 979001"/>
              <a:gd name="connsiteX9" fmla="*/ 7124700 w 7124700"/>
              <a:gd name="connsiteY9" fmla="*/ 979001 h 979001"/>
              <a:gd name="connsiteX10" fmla="*/ 6286500 w 7124700"/>
              <a:gd name="connsiteY10" fmla="*/ 979001 h 979001"/>
              <a:gd name="connsiteX11" fmla="*/ 5458362 w 7124700"/>
              <a:gd name="connsiteY11" fmla="*/ 979001 h 979001"/>
              <a:gd name="connsiteX12" fmla="*/ 4620162 w 7124700"/>
              <a:gd name="connsiteY12" fmla="*/ 979001 h 979001"/>
              <a:gd name="connsiteX13" fmla="*/ 2896778 w 7124700"/>
              <a:gd name="connsiteY13" fmla="*/ 979001 h 979001"/>
              <a:gd name="connsiteX14" fmla="*/ 2166569 w 7124700"/>
              <a:gd name="connsiteY14" fmla="*/ 979001 h 979001"/>
              <a:gd name="connsiteX15" fmla="*/ 1666338 w 7124700"/>
              <a:gd name="connsiteY15" fmla="*/ 979001 h 979001"/>
              <a:gd name="connsiteX16" fmla="*/ 1230440 w 7124700"/>
              <a:gd name="connsiteY16" fmla="*/ 979001 h 97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24700" h="979001">
                <a:moveTo>
                  <a:pt x="500231" y="216261"/>
                </a:moveTo>
                <a:lnTo>
                  <a:pt x="500231" y="979001"/>
                </a:lnTo>
                <a:lnTo>
                  <a:pt x="0" y="979001"/>
                </a:lnTo>
                <a:close/>
                <a:moveTo>
                  <a:pt x="1230440" y="0"/>
                </a:moveTo>
                <a:lnTo>
                  <a:pt x="2896778" y="0"/>
                </a:lnTo>
                <a:lnTo>
                  <a:pt x="4620162" y="0"/>
                </a:lnTo>
                <a:lnTo>
                  <a:pt x="5458362" y="0"/>
                </a:lnTo>
                <a:lnTo>
                  <a:pt x="6286500" y="0"/>
                </a:lnTo>
                <a:lnTo>
                  <a:pt x="7124700" y="0"/>
                </a:lnTo>
                <a:lnTo>
                  <a:pt x="7124700" y="979001"/>
                </a:lnTo>
                <a:lnTo>
                  <a:pt x="6286500" y="979001"/>
                </a:lnTo>
                <a:lnTo>
                  <a:pt x="5458362" y="979001"/>
                </a:lnTo>
                <a:lnTo>
                  <a:pt x="4620162" y="979001"/>
                </a:lnTo>
                <a:lnTo>
                  <a:pt x="2896778" y="979001"/>
                </a:lnTo>
                <a:lnTo>
                  <a:pt x="2166569" y="979001"/>
                </a:lnTo>
                <a:lnTo>
                  <a:pt x="1666338" y="979001"/>
                </a:lnTo>
                <a:lnTo>
                  <a:pt x="1230440" y="979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768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320" spc="63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2587925"/>
            <a:ext cx="7074658" cy="848956"/>
          </a:xfrm>
        </p:spPr>
        <p:txBody>
          <a:bodyPr wrap="square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00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>
            <p:custDataLst>
              <p:tags r:id="rId2"/>
            </p:custDataLst>
          </p:nvPr>
        </p:nvSpPr>
        <p:spPr>
          <a:xfrm rot="20063428">
            <a:off x="3649503" y="3337624"/>
            <a:ext cx="458631" cy="4193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19" name="直角三角形 18"/>
          <p:cNvSpPr/>
          <p:nvPr userDrawn="1">
            <p:custDataLst>
              <p:tags r:id="rId3"/>
            </p:custDataLst>
          </p:nvPr>
        </p:nvSpPr>
        <p:spPr>
          <a:xfrm rot="7409929">
            <a:off x="4772942" y="3873396"/>
            <a:ext cx="309961" cy="22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0" name="直角三角形 19"/>
          <p:cNvSpPr/>
          <p:nvPr userDrawn="1">
            <p:custDataLst>
              <p:tags r:id="rId4"/>
            </p:custDataLst>
          </p:nvPr>
        </p:nvSpPr>
        <p:spPr>
          <a:xfrm rot="17352356">
            <a:off x="4455966" y="4749986"/>
            <a:ext cx="204771" cy="1458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1" name="直角三角形 20"/>
          <p:cNvSpPr/>
          <p:nvPr userDrawn="1">
            <p:custDataLst>
              <p:tags r:id="rId5"/>
            </p:custDataLst>
          </p:nvPr>
        </p:nvSpPr>
        <p:spPr>
          <a:xfrm rot="17352356">
            <a:off x="4004347" y="4977197"/>
            <a:ext cx="105190" cy="575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2" name="直角三角形 21"/>
          <p:cNvSpPr/>
          <p:nvPr userDrawn="1">
            <p:custDataLst>
              <p:tags r:id="rId6"/>
            </p:custDataLst>
          </p:nvPr>
        </p:nvSpPr>
        <p:spPr>
          <a:xfrm rot="11413207">
            <a:off x="5916225" y="4190510"/>
            <a:ext cx="204771" cy="1458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3" name="直角三角形 22"/>
          <p:cNvSpPr/>
          <p:nvPr userDrawn="1">
            <p:custDataLst>
              <p:tags r:id="rId7"/>
            </p:custDataLst>
          </p:nvPr>
        </p:nvSpPr>
        <p:spPr>
          <a:xfrm rot="18287289">
            <a:off x="5602756" y="3640013"/>
            <a:ext cx="204771" cy="22300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4" name="直角三角形 23"/>
          <p:cNvSpPr/>
          <p:nvPr userDrawn="1">
            <p:custDataLst>
              <p:tags r:id="rId8"/>
            </p:custDataLst>
          </p:nvPr>
        </p:nvSpPr>
        <p:spPr>
          <a:xfrm rot="16200000">
            <a:off x="8367449" y="2494043"/>
            <a:ext cx="122020" cy="22160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5" name="直角三角形 24"/>
          <p:cNvSpPr/>
          <p:nvPr userDrawn="1">
            <p:custDataLst>
              <p:tags r:id="rId9"/>
            </p:custDataLst>
          </p:nvPr>
        </p:nvSpPr>
        <p:spPr>
          <a:xfrm rot="16200000">
            <a:off x="8389186" y="1431617"/>
            <a:ext cx="58908" cy="10659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cxnSp>
        <p:nvCxnSpPr>
          <p:cNvPr id="26" name="直接连接符 25"/>
          <p:cNvCxnSpPr/>
          <p:nvPr userDrawn="1">
            <p:custDataLst>
              <p:tags r:id="rId10"/>
            </p:custDataLst>
          </p:nvPr>
        </p:nvCxnSpPr>
        <p:spPr>
          <a:xfrm flipV="1">
            <a:off x="4109537" y="4050117"/>
            <a:ext cx="632547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1"/>
            </p:custDataLst>
          </p:nvPr>
        </p:nvCxnSpPr>
        <p:spPr>
          <a:xfrm flipV="1">
            <a:off x="3859885" y="4064142"/>
            <a:ext cx="1100996" cy="6886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2"/>
            </p:custDataLst>
          </p:nvPr>
        </p:nvCxnSpPr>
        <p:spPr>
          <a:xfrm flipV="1">
            <a:off x="7693525" y="1602727"/>
            <a:ext cx="633950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3"/>
            </p:custDataLst>
          </p:nvPr>
        </p:nvCxnSpPr>
        <p:spPr>
          <a:xfrm flipV="1">
            <a:off x="8016111" y="1334840"/>
            <a:ext cx="1100996" cy="69005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135918" y="2073109"/>
            <a:ext cx="3745615" cy="2992232"/>
          </a:xfrm>
          <a:custGeom>
            <a:avLst/>
            <a:gdLst>
              <a:gd name="connsiteX0" fmla="*/ 0 w 5437012"/>
              <a:gd name="connsiteY0" fmla="*/ 1374260 h 1374260"/>
              <a:gd name="connsiteX1" fmla="*/ 0 w 5437012"/>
              <a:gd name="connsiteY1" fmla="*/ 0 h 1374260"/>
              <a:gd name="connsiteX2" fmla="*/ 5437012 w 5437012"/>
              <a:gd name="connsiteY2" fmla="*/ 1374260 h 1374260"/>
              <a:gd name="connsiteX3" fmla="*/ 0 w 5437012"/>
              <a:gd name="connsiteY3" fmla="*/ 1374260 h 1374260"/>
              <a:gd name="connsiteX0-1" fmla="*/ 0 w 2673030"/>
              <a:gd name="connsiteY0-2" fmla="*/ 1374260 h 2538041"/>
              <a:gd name="connsiteX1-3" fmla="*/ 0 w 2673030"/>
              <a:gd name="connsiteY1-4" fmla="*/ 0 h 2538041"/>
              <a:gd name="connsiteX2-5" fmla="*/ 2673030 w 2673030"/>
              <a:gd name="connsiteY2-6" fmla="*/ 2538041 h 2538041"/>
              <a:gd name="connsiteX3-7" fmla="*/ 0 w 2673030"/>
              <a:gd name="connsiteY3-8" fmla="*/ 1374260 h 2538041"/>
              <a:gd name="connsiteX0-9" fmla="*/ 0 w 4156364"/>
              <a:gd name="connsiteY0-10" fmla="*/ 252042 h 1415823"/>
              <a:gd name="connsiteX1-11" fmla="*/ 4156364 w 4156364"/>
              <a:gd name="connsiteY1-12" fmla="*/ 0 h 1415823"/>
              <a:gd name="connsiteX2-13" fmla="*/ 2673030 w 4156364"/>
              <a:gd name="connsiteY2-14" fmla="*/ 1415823 h 1415823"/>
              <a:gd name="connsiteX3-15" fmla="*/ 0 w 4156364"/>
              <a:gd name="connsiteY3-16" fmla="*/ 252042 h 1415823"/>
              <a:gd name="connsiteX0-17" fmla="*/ 0 w 2909455"/>
              <a:gd name="connsiteY0-18" fmla="*/ 44224 h 1415823"/>
              <a:gd name="connsiteX1-19" fmla="*/ 2909455 w 2909455"/>
              <a:gd name="connsiteY1-20" fmla="*/ 0 h 1415823"/>
              <a:gd name="connsiteX2-21" fmla="*/ 1426121 w 2909455"/>
              <a:gd name="connsiteY2-22" fmla="*/ 1415823 h 1415823"/>
              <a:gd name="connsiteX3-23" fmla="*/ 0 w 2909455"/>
              <a:gd name="connsiteY3-24" fmla="*/ 44224 h 1415823"/>
              <a:gd name="connsiteX0-25" fmla="*/ 0 w 2915805"/>
              <a:gd name="connsiteY0-26" fmla="*/ 50574 h 1422173"/>
              <a:gd name="connsiteX1-27" fmla="*/ 2915805 w 2915805"/>
              <a:gd name="connsiteY1-28" fmla="*/ 0 h 1422173"/>
              <a:gd name="connsiteX2-29" fmla="*/ 1426121 w 2915805"/>
              <a:gd name="connsiteY2-30" fmla="*/ 1422173 h 1422173"/>
              <a:gd name="connsiteX3-31" fmla="*/ 0 w 2915805"/>
              <a:gd name="connsiteY3-32" fmla="*/ 50574 h 1422173"/>
              <a:gd name="connsiteX0-33" fmla="*/ 0 w 2896755"/>
              <a:gd name="connsiteY0-34" fmla="*/ 0 h 1435099"/>
              <a:gd name="connsiteX1-35" fmla="*/ 2896755 w 2896755"/>
              <a:gd name="connsiteY1-36" fmla="*/ 12926 h 1435099"/>
              <a:gd name="connsiteX2-37" fmla="*/ 1407071 w 2896755"/>
              <a:gd name="connsiteY2-38" fmla="*/ 1435099 h 1435099"/>
              <a:gd name="connsiteX3-39" fmla="*/ 0 w 2896755"/>
              <a:gd name="connsiteY3-40" fmla="*/ 0 h 1435099"/>
              <a:gd name="connsiteX0-41" fmla="*/ 0 w 2896755"/>
              <a:gd name="connsiteY0-42" fmla="*/ 0 h 1422399"/>
              <a:gd name="connsiteX1-43" fmla="*/ 2896755 w 2896755"/>
              <a:gd name="connsiteY1-44" fmla="*/ 226 h 1422399"/>
              <a:gd name="connsiteX2-45" fmla="*/ 1407071 w 2896755"/>
              <a:gd name="connsiteY2-46" fmla="*/ 1422399 h 1422399"/>
              <a:gd name="connsiteX3-47" fmla="*/ 0 w 2896755"/>
              <a:gd name="connsiteY3-48" fmla="*/ 0 h 1422399"/>
              <a:gd name="connsiteX0-49" fmla="*/ 0 w 2896755"/>
              <a:gd name="connsiteY0-50" fmla="*/ 0 h 1441449"/>
              <a:gd name="connsiteX1-51" fmla="*/ 2896755 w 2896755"/>
              <a:gd name="connsiteY1-52" fmla="*/ 226 h 1441449"/>
              <a:gd name="connsiteX2-53" fmla="*/ 1451521 w 2896755"/>
              <a:gd name="connsiteY2-54" fmla="*/ 1441449 h 1441449"/>
              <a:gd name="connsiteX3-55" fmla="*/ 0 w 2896755"/>
              <a:gd name="connsiteY3-56" fmla="*/ 0 h 1441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96755" h="1441449">
                <a:moveTo>
                  <a:pt x="0" y="0"/>
                </a:moveTo>
                <a:lnTo>
                  <a:pt x="2896755" y="226"/>
                </a:lnTo>
                <a:lnTo>
                  <a:pt x="1451521" y="144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900000" tIns="180000" rIns="900000" anchor="t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25400" dir="13500000" algn="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76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724297"/>
            <a:ext cx="10515600" cy="445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-1"/>
            <a:ext cx="1517454" cy="576001"/>
            <a:chOff x="0" y="0"/>
            <a:chExt cx="1092259" cy="414604"/>
          </a:xfrm>
        </p:grpSpPr>
        <p:sp>
          <p:nvSpPr>
            <p:cNvPr id="7" name="等腰三角形 6"/>
            <p:cNvSpPr/>
            <p:nvPr userDrawn="1"/>
          </p:nvSpPr>
          <p:spPr>
            <a:xfrm flipV="1">
              <a:off x="0" y="1"/>
              <a:ext cx="383823" cy="289129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flipV="1">
              <a:off x="183387" y="0"/>
              <a:ext cx="708436" cy="414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flipV="1">
              <a:off x="508001" y="0"/>
              <a:ext cx="584258" cy="341930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5E72F7"/>
          </a:solidFill>
          <a:latin typeface="+mj-lt"/>
          <a:ea typeface="+mj-ea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1.pn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区块链</a:t>
            </a:r>
            <a:r>
              <a:rPr lang="en-US" altLang="zh-CN" dirty="0"/>
              <a:t>-</a:t>
            </a:r>
            <a:r>
              <a:rPr lang="zh-CN" altLang="en-US" dirty="0"/>
              <a:t>互助保险演示文档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/>
              <a:t>张然</a:t>
            </a:r>
            <a:endParaRPr lang="zh-CN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区块链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互助保险是一个基于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maven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构建的标准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javaweb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项目，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项目使用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tomcat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resin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jetty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等应用服务器启动即可。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合约文件放在类路径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src/main/resources/IssuranceContract.sol,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调用com.umpay.ecommerce.insurance.service.contract.base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.EthContract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类的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deploySolidity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方法编译，然后调用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getDeployResult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方法查询合约地址，然后赋值给该类变量ADDRESS，以及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ACCOUNT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账户、URL地址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Geth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服务器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设置。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框架使用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springmvc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、底层使用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sonRPC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geth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服务器交互持久化应用数据。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前端使用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动态生成页面。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日志使用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logback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输出到控制台，级别为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操作演示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1"/>
            <a:r>
              <a:rPr lang="zh-CN" altLang="en-US" sz="2400" dirty="0"/>
              <a:t>浏览器输入</a:t>
            </a:r>
            <a:r>
              <a:rPr lang="en-US" altLang="en-US" sz="2400" dirty="0"/>
              <a:t>localhost:8080/insurance</a:t>
            </a:r>
            <a:r>
              <a:rPr lang="zh-CN" altLang="en-US" sz="2400" dirty="0"/>
              <a:t>进入首页，默认给出了登录帐号密码，点击登录即可。</a:t>
            </a:r>
            <a:endParaRPr lang="zh-CN" altLang="en-US" sz="2400" dirty="0"/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 rot="5400000">
            <a:off x="4167599" y="3685107"/>
            <a:ext cx="3856959" cy="33550"/>
            <a:chOff x="-352062" y="4845433"/>
            <a:chExt cx="6400799" cy="45719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-352062" y="4845433"/>
              <a:ext cx="1620000" cy="45719"/>
            </a:xfrm>
            <a:prstGeom prst="rect">
              <a:avLst/>
            </a:prstGeom>
            <a:solidFill>
              <a:srgbClr val="E6526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1241539" y="4845433"/>
              <a:ext cx="1620000" cy="45719"/>
            </a:xfrm>
            <a:prstGeom prst="rect">
              <a:avLst/>
            </a:prstGeom>
            <a:solidFill>
              <a:srgbClr val="E8A9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2835139" y="4845433"/>
              <a:ext cx="1620000" cy="45719"/>
            </a:xfrm>
            <a:prstGeom prst="rect">
              <a:avLst/>
            </a:prstGeom>
            <a:solidFill>
              <a:srgbClr val="54D6A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4428737" y="4845433"/>
              <a:ext cx="1620000" cy="45719"/>
            </a:xfrm>
            <a:prstGeom prst="rect">
              <a:avLst/>
            </a:prstGeom>
            <a:solidFill>
              <a:srgbClr val="4AADE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20"/>
            </a:p>
          </p:txBody>
        </p:sp>
      </p:grpSp>
      <p:pic>
        <p:nvPicPr>
          <p:cNvPr id="2" name="内容占位符 1"/>
          <p:cNvPicPr>
            <a:picLocks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7082155" y="2808605"/>
            <a:ext cx="3360420" cy="23850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60095" y="456565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>
                <a:sym typeface="+mn-ea"/>
              </a:rPr>
              <a:t>操作演示</a:t>
            </a:r>
            <a:endParaRPr lang="zh-CN" altLang="en-US" dirty="0"/>
          </a:p>
          <a:p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8670"/>
            <a:ext cx="9537065" cy="1021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登入首页，数据都是写死的，只有记录查询和应用中心各有两个菜单可点击，分别是投保记录查询、理赔记录查询；发起互助保险、申请理赔。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3207385"/>
            <a:ext cx="9487535" cy="2842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60095" y="456565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>
                <a:sym typeface="+mn-ea"/>
              </a:rPr>
              <a:t>操作演示</a:t>
            </a:r>
            <a:endParaRPr lang="zh-CN" altLang="en-US" dirty="0"/>
          </a:p>
          <a:p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8670"/>
            <a:ext cx="9537065" cy="1021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点击应用中心</a:t>
            </a:r>
            <a:r>
              <a:rPr lang="en-US" altLang="zh-CN" dirty="0"/>
              <a:t>-</a:t>
            </a:r>
            <a:r>
              <a:rPr lang="zh-CN" altLang="en-US" dirty="0"/>
              <a:t>发起投保菜单进入发起自助保险页面，输入信息，提交表单，数据</a:t>
            </a:r>
            <a:r>
              <a:rPr lang="zh-CN" altLang="en-US" dirty="0">
                <a:sym typeface="+mn-ea"/>
              </a:rPr>
              <a:t>存</a:t>
            </a:r>
            <a:r>
              <a:rPr lang="zh-CN" altLang="en-US" dirty="0"/>
              <a:t>入区块链。在记录查询</a:t>
            </a:r>
            <a:r>
              <a:rPr lang="en-US" altLang="zh-CN" dirty="0"/>
              <a:t>-</a:t>
            </a:r>
            <a:r>
              <a:rPr lang="zh-CN" altLang="en-US" dirty="0"/>
              <a:t>投保记录查询。理赔操作同样。查找功能不可用。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2870835"/>
            <a:ext cx="3115310" cy="3867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595" y="3009900"/>
            <a:ext cx="7301230" cy="21945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22105848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50921105551"/>
  <p:tag name="MH_LIBRARY" val="GRAPHIC"/>
  <p:tag name="MH_ORDER" val="Right Triangle 9"/>
</p:tagLst>
</file>

<file path=ppt/tags/tag11.xml><?xml version="1.0" encoding="utf-8"?>
<p:tagLst xmlns:p="http://schemas.openxmlformats.org/presentationml/2006/main">
  <p:tag name="MH" val="20150921105551"/>
  <p:tag name="MH_LIBRARY" val="GRAPHIC"/>
  <p:tag name="MH_ORDER" val="Straight Connector 10"/>
</p:tagLst>
</file>

<file path=ppt/tags/tag12.xml><?xml version="1.0" encoding="utf-8"?>
<p:tagLst xmlns:p="http://schemas.openxmlformats.org/presentationml/2006/main">
  <p:tag name="MH" val="20150921105551"/>
  <p:tag name="MH_LIBRARY" val="GRAPHIC"/>
  <p:tag name="MH_ORDER" val="Straight Connector 11"/>
</p:tagLst>
</file>

<file path=ppt/tags/tag13.xml><?xml version="1.0" encoding="utf-8"?>
<p:tagLst xmlns:p="http://schemas.openxmlformats.org/presentationml/2006/main">
  <p:tag name="MH" val="20150921105551"/>
  <p:tag name="MH_LIBRARY" val="GRAPHIC"/>
  <p:tag name="MH_ORDER" val="Straight Connector 12"/>
</p:tagLst>
</file>

<file path=ppt/tags/tag14.xml><?xml version="1.0" encoding="utf-8"?>
<p:tagLst xmlns:p="http://schemas.openxmlformats.org/presentationml/2006/main">
  <p:tag name="MH" val="20150921105551"/>
  <p:tag name="MH_LIBRARY" val="GRAPHIC"/>
  <p:tag name="MH_ORDER" val="Straight Connector 13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b"/>
  <p:tag name="KSO_WM_UNIT_INDEX" val="1"/>
  <p:tag name="KSO_WM_UNIT_ID" val="custom160561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THUMBS_INDEX" val="1、9、12、15、22、25、26、27"/>
  <p:tag name="KSO_WM_TEMPLATE_CATEGORY" val="custom"/>
  <p:tag name="KSO_WM_TEMPLATE_INDEX" val="160561"/>
  <p:tag name="KSO_WM_TAG_VERSION" val="1.0"/>
  <p:tag name="KSO_WM_SLIDE_ID" val="custom1605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022105848"/>
  <p:tag name="MH_LIBRARY" val="CONTENTS"/>
  <p:tag name="MH_TYPE" val="TITLE"/>
  <p:tag name="ID" val="62678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22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3"/>
  <p:tag name="KSO_WM_TEMPLATE_CATEGORY" val="custom"/>
  <p:tag name="KSO_WM_TEMPLATE_INDEX" val="160561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8"/>
  <p:tag name="KSO_WM_TEMPLATE_CATEGORY" val="custom"/>
  <p:tag name="KSO_WM_TEMPLATE_INDEX" val="160561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9"/>
  <p:tag name="KSO_WM_TEMPLATE_CATEGORY" val="custom"/>
  <p:tag name="KSO_WM_TEMPLATE_INDEX" val="160561"/>
  <p:tag name="KSO_WM_UNIT_INDEX" val="9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10"/>
  <p:tag name="KSO_WM_TEMPLATE_CATEGORY" val="custom"/>
  <p:tag name="KSO_WM_TEMPLATE_INDEX" val="160561"/>
  <p:tag name="KSO_WM_UNIT_INDEX" val="1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11"/>
  <p:tag name="KSO_WM_TEMPLATE_CATEGORY" val="custom"/>
  <p:tag name="KSO_WM_TEMPLATE_INDEX" val="160561"/>
  <p:tag name="KSO_WM_UNIT_INDEX" val="11"/>
</p:tagLst>
</file>

<file path=ppt/tags/tag3.xml><?xml version="1.0" encoding="utf-8"?>
<p:tagLst xmlns:p="http://schemas.openxmlformats.org/presentationml/2006/main">
  <p:tag name="MH" val="20150921105551"/>
  <p:tag name="MH_LIBRARY" val="GRAPHIC"/>
  <p:tag name="MH_ORDER" val="Right Triangle 2"/>
</p:tagLst>
</file>

<file path=ppt/tags/tag30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.xml><?xml version="1.0" encoding="utf-8"?>
<p:tagLst xmlns:p="http://schemas.openxmlformats.org/presentationml/2006/main">
  <p:tag name="MH" val="20150921105551"/>
  <p:tag name="MH_LIBRARY" val="GRAPHIC"/>
  <p:tag name="MH_ORDER" val="Right Triangle 3"/>
</p:tagLst>
</file>

<file path=ppt/tags/tag5.xml><?xml version="1.0" encoding="utf-8"?>
<p:tagLst xmlns:p="http://schemas.openxmlformats.org/presentationml/2006/main">
  <p:tag name="MH" val="20150921105551"/>
  <p:tag name="MH_LIBRARY" val="GRAPHIC"/>
  <p:tag name="MH_ORDER" val="Right Triangle 4"/>
</p:tagLst>
</file>

<file path=ppt/tags/tag6.xml><?xml version="1.0" encoding="utf-8"?>
<p:tagLst xmlns:p="http://schemas.openxmlformats.org/presentationml/2006/main">
  <p:tag name="MH" val="20150921105551"/>
  <p:tag name="MH_LIBRARY" val="GRAPHIC"/>
  <p:tag name="MH_ORDER" val="Right Triangle 5"/>
</p:tagLst>
</file>

<file path=ppt/tags/tag7.xml><?xml version="1.0" encoding="utf-8"?>
<p:tagLst xmlns:p="http://schemas.openxmlformats.org/presentationml/2006/main">
  <p:tag name="MH" val="20150921105551"/>
  <p:tag name="MH_LIBRARY" val="GRAPHIC"/>
  <p:tag name="MH_ORDER" val="Right Triangle 6"/>
</p:tagLst>
</file>

<file path=ppt/tags/tag8.xml><?xml version="1.0" encoding="utf-8"?>
<p:tagLst xmlns:p="http://schemas.openxmlformats.org/presentationml/2006/main">
  <p:tag name="MH" val="20150921105551"/>
  <p:tag name="MH_LIBRARY" val="GRAPHIC"/>
  <p:tag name="MH_ORDER" val="Right Triangle 7"/>
</p:tagLst>
</file>

<file path=ppt/tags/tag9.xml><?xml version="1.0" encoding="utf-8"?>
<p:tagLst xmlns:p="http://schemas.openxmlformats.org/presentationml/2006/main">
  <p:tag name="MH" val="20150921105551"/>
  <p:tag name="MH_LIBRARY" val="GRAPHIC"/>
  <p:tag name="MH_ORDER" val="Right Triangle 8"/>
</p:tagLst>
</file>

<file path=ppt/theme/theme1.xml><?xml version="1.0" encoding="utf-8"?>
<a:theme xmlns:a="http://schemas.openxmlformats.org/drawingml/2006/main" name="Office 主题">
  <a:themeElements>
    <a:clrScheme name="1605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D95DC"/>
      </a:accent1>
      <a:accent2>
        <a:srgbClr val="ED8699"/>
      </a:accent2>
      <a:accent3>
        <a:srgbClr val="EFC391"/>
      </a:accent3>
      <a:accent4>
        <a:srgbClr val="F2E58B"/>
      </a:accent4>
      <a:accent5>
        <a:srgbClr val="87E2C2"/>
      </a:accent5>
      <a:accent6>
        <a:srgbClr val="80C5F3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581</Words>
  <Application>WPS 演示</Application>
  <PresentationFormat>宽屏</PresentationFormat>
  <Paragraphs>26</Paragraphs>
  <Slides>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华文细黑</vt:lpstr>
      <vt:lpstr>Times New Roman</vt:lpstr>
      <vt:lpstr>黑体</vt:lpstr>
      <vt:lpstr>微软雅黑</vt:lpstr>
      <vt:lpstr>Calibri</vt:lpstr>
      <vt:lpstr>Office 主题</vt:lpstr>
      <vt:lpstr>LOREM IPSUM DOLOR</vt:lpstr>
      <vt:lpstr>LOREM IPSUM DOLOR</vt:lpstr>
      <vt:lpstr>LOREM IPSUM DOLOR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machenike</cp:lastModifiedBy>
  <cp:revision>209</cp:revision>
  <dcterms:created xsi:type="dcterms:W3CDTF">2015-09-19T02:16:00Z</dcterms:created>
  <dcterms:modified xsi:type="dcterms:W3CDTF">2016-09-12T03:50:44Z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  <property fmtid="{D5CDD505-2E9C-101B-9397-08002B2CF9AE}" pid="3" name="name">
    <vt:lpwstr>几何风演讲汇报模板.pptx</vt:lpwstr>
  </property>
  <property fmtid="{D5CDD505-2E9C-101B-9397-08002B2CF9AE}" pid="4" name="fileid">
    <vt:lpwstr>861698</vt:lpwstr>
  </property>
  <property fmtid="{D5CDD505-2E9C-101B-9397-08002B2CF9AE}" pid="5" name="search_tags">
    <vt:lpwstr>PPT模板</vt:lpwstr>
  </property>
</Properties>
</file>