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7da6bdf01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7da6bdf0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7da6bdf01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7da6bdf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7da6bdf01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7da6bdf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7da6bdf01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7da6bdf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7da6bdf01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7da6bdf0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7da6bdf01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7da6bdf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7da6bdf01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7da6bdf0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rteva.github.io/rioxarray/stable/getting_started/getting_started.html" TargetMode="External"/><Relationship Id="rId4" Type="http://schemas.openxmlformats.org/officeDocument/2006/relationships/hyperlink" Target="https://rasterio.readthedocs.io/en/stable/intro.html" TargetMode="External"/><Relationship Id="rId5" Type="http://schemas.openxmlformats.org/officeDocument/2006/relationships/hyperlink" Target="https://tutorial.xarray.dev/overview/xarray-in-45-min.html" TargetMode="External"/><Relationship Id="rId6" Type="http://schemas.openxmlformats.org/officeDocument/2006/relationships/hyperlink" Target="https://tutorial.xarray.dev/overview/xarray-in-45-min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yy1lHHvVrUb7r1Ogg3DXwKqAVV4w7z3d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utorial.xarray.dev/overview/xarray-in-45-min.html" TargetMode="External"/><Relationship Id="rId4" Type="http://schemas.openxmlformats.org/officeDocument/2006/relationships/hyperlink" Target="https://stacspec.org/en/tutorials/" TargetMode="External"/><Relationship Id="rId9" Type="http://schemas.openxmlformats.org/officeDocument/2006/relationships/hyperlink" Target="http://indexdatabase.de" TargetMode="External"/><Relationship Id="rId5" Type="http://schemas.openxmlformats.org/officeDocument/2006/relationships/hyperlink" Target="https://benchmark-odc-stac-vs-stackstac.netlify.app/" TargetMode="External"/><Relationship Id="rId6" Type="http://schemas.openxmlformats.org/officeDocument/2006/relationships/hyperlink" Target="https://corteva.github.io/rioxarray/stable/examples/examples.html" TargetMode="External"/><Relationship Id="rId7" Type="http://schemas.openxmlformats.org/officeDocument/2006/relationships/hyperlink" Target="https://carpentries-incubator.github.io/geospatial-python" TargetMode="External"/><Relationship Id="rId8" Type="http://schemas.openxmlformats.org/officeDocument/2006/relationships/hyperlink" Target="https://colab.research.google.com/drive/1yy1lHHvVrUb7r1Ogg3DXwKqAVV4w7z3d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x.com/SteveFirsake" TargetMode="External"/><Relationship Id="rId4" Type="http://schemas.openxmlformats.org/officeDocument/2006/relationships/hyperlink" Target="https://www.linkedin.com/in/steve-firsak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acspec.org/e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spec.org/en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jp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diantearth.github.io/stac-browser/#/?.language=en" TargetMode="External"/><Relationship Id="rId4" Type="http://schemas.openxmlformats.org/officeDocument/2006/relationships/hyperlink" Target="https://stacspec.org/en/about/datasets/" TargetMode="External"/><Relationship Id="rId9" Type="http://schemas.openxmlformats.org/officeDocument/2006/relationships/hyperlink" Target="https://stacspec.org/en" TargetMode="External"/><Relationship Id="rId5" Type="http://schemas.openxmlformats.org/officeDocument/2006/relationships/hyperlink" Target="https://developmentseed.org/rio-stac/intro/" TargetMode="External"/><Relationship Id="rId6" Type="http://schemas.openxmlformats.org/officeDocument/2006/relationships/hyperlink" Target="https://pystac.readthedocs.io/en/stable/" TargetMode="External"/><Relationship Id="rId7" Type="http://schemas.openxmlformats.org/officeDocument/2006/relationships/hyperlink" Target="https://console.earth-search.aws.element84.com/" TargetMode="External"/><Relationship Id="rId8" Type="http://schemas.openxmlformats.org/officeDocument/2006/relationships/hyperlink" Target="https://stacspec.org/en/about/dataset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stac-client.readthedocs.io/en/stable/" TargetMode="External"/><Relationship Id="rId4" Type="http://schemas.openxmlformats.org/officeDocument/2006/relationships/hyperlink" Target="https://jupyter.org/" TargetMode="External"/><Relationship Id="rId11" Type="http://schemas.openxmlformats.org/officeDocument/2006/relationships/hyperlink" Target="https://pystac-client.readthedocs.io/en/stable/" TargetMode="External"/><Relationship Id="rId10" Type="http://schemas.openxmlformats.org/officeDocument/2006/relationships/hyperlink" Target="https://stacspec.org/en/about/datasets/" TargetMode="External"/><Relationship Id="rId9" Type="http://schemas.openxmlformats.org/officeDocument/2006/relationships/hyperlink" Target="https://console.earth-search.aws.element84.com/" TargetMode="External"/><Relationship Id="rId5" Type="http://schemas.openxmlformats.org/officeDocument/2006/relationships/hyperlink" Target="https://pystac-client.readthedocs.io/en/stable/usage.html#itemsearch" TargetMode="External"/><Relationship Id="rId6" Type="http://schemas.openxmlformats.org/officeDocument/2006/relationships/hyperlink" Target="https://pystac-client.readthedocs.io/en/stable/_modules/pystac_client/client.html#Client.search" TargetMode="External"/><Relationship Id="rId7" Type="http://schemas.openxmlformats.org/officeDocument/2006/relationships/hyperlink" Target="https://pystac.readthedocs.io/en/latest/quickstart.html#Core-Item-Metadata" TargetMode="External"/><Relationship Id="rId8" Type="http://schemas.openxmlformats.org/officeDocument/2006/relationships/hyperlink" Target="https://pystac-client.readthedocs.io/en/stable/api.html#item-sea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yy1lHHvVrUb7r1Ogg3DXwKqAVV4w7z3d?usp=sharing" TargetMode="External"/><Relationship Id="rId4" Type="http://schemas.openxmlformats.org/officeDocument/2006/relationships/hyperlink" Target="https://earth-search.aws.element84.com/v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xarray.dev/en/stable/user-guide/terminology.html" TargetMode="External"/><Relationship Id="rId4" Type="http://schemas.openxmlformats.org/officeDocument/2006/relationships/hyperlink" Target="https://corteva.github.io/rioxarray/stable/" TargetMode="External"/><Relationship Id="rId11" Type="http://schemas.openxmlformats.org/officeDocument/2006/relationships/image" Target="../media/image6.png"/><Relationship Id="rId10" Type="http://schemas.openxmlformats.org/officeDocument/2006/relationships/hyperlink" Target="https://tutorial.xarray.dev/overview/xarray-in-45-min.html" TargetMode="External"/><Relationship Id="rId9" Type="http://schemas.openxmlformats.org/officeDocument/2006/relationships/hyperlink" Target="https://tutorial.xarray.dev/overview/xarray-in-45-min.html" TargetMode="External"/><Relationship Id="rId5" Type="http://schemas.openxmlformats.org/officeDocument/2006/relationships/hyperlink" Target="https://stackstac.readthedocs.io/en/latest/" TargetMode="External"/><Relationship Id="rId6" Type="http://schemas.openxmlformats.org/officeDocument/2006/relationships/hyperlink" Target="https://odc-stac.readthedocs.io/en/latest/" TargetMode="External"/><Relationship Id="rId7" Type="http://schemas.openxmlformats.org/officeDocument/2006/relationships/hyperlink" Target="https://xarray-spatial.readthedocs.io/en/stable/index.html" TargetMode="External"/><Relationship Id="rId8" Type="http://schemas.openxmlformats.org/officeDocument/2006/relationships/hyperlink" Target="https://docs.xarray.dev/en/stable/getting-started-gu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SpatioTemporal Asset Catalogs &amp; Xarrays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 Firsake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750" y="457725"/>
            <a:ext cx="1431050" cy="102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250" y="420550"/>
            <a:ext cx="1022300" cy="10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Riox</a:t>
            </a:r>
            <a:r>
              <a:rPr b="1" lang="en"/>
              <a:t>array - STAC Reading &amp; Computation</a:t>
            </a:r>
            <a:endParaRPr b="1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39999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will explore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Rioxarray</a:t>
            </a:r>
            <a:r>
              <a:rPr lang="en" sz="1600">
                <a:solidFill>
                  <a:schemeClr val="dk1"/>
                </a:solidFill>
              </a:rPr>
              <a:t> library which </a:t>
            </a:r>
            <a:r>
              <a:rPr lang="en" sz="1600">
                <a:solidFill>
                  <a:schemeClr val="dk1"/>
                </a:solidFill>
              </a:rPr>
              <a:t>extends</a:t>
            </a:r>
            <a:r>
              <a:rPr lang="en" sz="1600">
                <a:solidFill>
                  <a:schemeClr val="dk1"/>
                </a:solidFill>
              </a:rPr>
              <a:t> the Xarray and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Rasterio</a:t>
            </a:r>
            <a:r>
              <a:rPr lang="en" sz="1600">
                <a:solidFill>
                  <a:schemeClr val="dk1"/>
                </a:solidFill>
              </a:rPr>
              <a:t> libraries.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Rioxarray.open_rasterio </a:t>
            </a:r>
            <a:r>
              <a:rPr lang="en" sz="1600">
                <a:solidFill>
                  <a:schemeClr val="dk1"/>
                </a:solidFill>
              </a:rPr>
              <a:t>can directly open a pathlike string meaning we can access a STAC Item Asset HREF to load it.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DataArrays have a </a:t>
            </a:r>
            <a:r>
              <a:rPr b="1" i="1" lang="en" sz="1600">
                <a:solidFill>
                  <a:schemeClr val="dk1"/>
                </a:solidFill>
              </a:rPr>
              <a:t>plot() </a:t>
            </a:r>
            <a:r>
              <a:rPr lang="en" sz="1600">
                <a:solidFill>
                  <a:schemeClr val="dk1"/>
                </a:solidFill>
              </a:rPr>
              <a:t>that can quickly display your image on a Notebook but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y</a:t>
            </a:r>
            <a:r>
              <a:rPr lang="en" sz="1600">
                <a:solidFill>
                  <a:schemeClr val="dk1"/>
                </a:solidFill>
              </a:rPr>
              <a:t>ou can also use matplotlib for the same.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Important: </a:t>
            </a:r>
            <a:r>
              <a:rPr b="1" i="1" lang="en" sz="1600">
                <a:solidFill>
                  <a:schemeClr val="dk1"/>
                </a:solidFill>
              </a:rPr>
              <a:t>What do you think is the advantage of using stackstac, odc-stac and xarray-spatial over Rioxarray?</a:t>
            </a:r>
            <a:endParaRPr b="1" i="1" sz="1600"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Proceed with the previous notebook for this assignment.</a:t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From any Item of your previous search_result, display it’s </a:t>
            </a:r>
            <a:r>
              <a:rPr b="1" i="1" lang="en" sz="1600"/>
              <a:t>thumbnail</a:t>
            </a:r>
            <a:r>
              <a:rPr lang="en" sz="1600"/>
              <a:t> asset using a library of your choice.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Read the </a:t>
            </a:r>
            <a:r>
              <a:rPr b="1" i="1" lang="en" sz="1600"/>
              <a:t>nir </a:t>
            </a:r>
            <a:r>
              <a:rPr lang="en" sz="1600"/>
              <a:t>and the </a:t>
            </a:r>
            <a:r>
              <a:rPr b="1" i="1" lang="en" sz="1600"/>
              <a:t>red </a:t>
            </a:r>
            <a:r>
              <a:rPr lang="en" sz="1600"/>
              <a:t>assets use </a:t>
            </a:r>
            <a:r>
              <a:rPr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masked</a:t>
            </a:r>
            <a:r>
              <a:rPr lang="en" sz="1200">
                <a:solidFill>
                  <a:srgbClr val="FFA07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E0E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600"/>
              <a:t>while reading to ignore nodata value. 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Inspect the crs, bounds, height and width of the </a:t>
            </a:r>
            <a:r>
              <a:rPr b="1" i="1" lang="en" sz="1600"/>
              <a:t>nir and red assets/bands</a:t>
            </a:r>
            <a:r>
              <a:rPr b="1" lang="en" sz="1600"/>
              <a:t> </a:t>
            </a:r>
            <a:endParaRPr b="1"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Do all values match? If not, make sure they are in the same </a:t>
            </a:r>
            <a:r>
              <a:rPr b="1" i="1" lang="en" sz="1600"/>
              <a:t>CRS</a:t>
            </a:r>
            <a:r>
              <a:rPr lang="en" sz="1600"/>
              <a:t>. [optional] Clip bands to a smaller region for faster loading below (Mind the </a:t>
            </a:r>
            <a:r>
              <a:rPr b="1" lang="en" sz="1600"/>
              <a:t>CRS!</a:t>
            </a:r>
            <a:r>
              <a:rPr lang="en" sz="1600"/>
              <a:t>)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Calculate </a:t>
            </a:r>
            <a:r>
              <a:rPr b="1" i="1" lang="en" sz="1600"/>
              <a:t>NDVI </a:t>
            </a:r>
            <a:r>
              <a:rPr lang="en" sz="1600"/>
              <a:t>and display it.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Get the </a:t>
            </a:r>
            <a:r>
              <a:rPr b="1" i="1" lang="en" sz="1600"/>
              <a:t>mean NDVI</a:t>
            </a:r>
            <a:r>
              <a:rPr lang="en" sz="1600"/>
              <a:t> for your region.</a:t>
            </a:r>
            <a:r>
              <a:rPr b="1" lang="en" sz="1600"/>
              <a:t> </a:t>
            </a:r>
            <a:endParaRPr sz="1600"/>
          </a:p>
        </p:txBody>
      </p:sp>
      <p:sp>
        <p:nvSpPr>
          <p:cNvPr id="130" name="Google Shape;130;p22">
            <a:hlinkClick r:id="rId5"/>
          </p:cNvPr>
          <p:cNvSpPr txBox="1"/>
          <p:nvPr/>
        </p:nvSpPr>
        <p:spPr>
          <a:xfrm>
            <a:off x="7306800" y="4632375"/>
            <a:ext cx="1525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Resource Link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Rioxarray - STAC Reading &amp; Computation -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Solution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439275" y="1158075"/>
            <a:ext cx="41328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import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rioxarray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IPython.display </a:t>
            </a: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import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Image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BE3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first_search_results_item = list(search_results.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items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())[0]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thumbnail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first_search_results_item.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assets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[“</a:t>
            </a:r>
            <a:r>
              <a:rPr lang="en" sz="1200">
                <a:solidFill>
                  <a:srgbClr val="F9CB9C"/>
                </a:solidFill>
                <a:latin typeface="Raleway"/>
                <a:ea typeface="Raleway"/>
                <a:cs typeface="Raleway"/>
                <a:sym typeface="Raleway"/>
              </a:rPr>
              <a:t>thumbnail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”].href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Image(thumbnail)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nir_href = first_search_results_item.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assets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["</a:t>
            </a:r>
            <a:r>
              <a:rPr lang="en" sz="1200">
                <a:solidFill>
                  <a:srgbClr val="F9CB9C"/>
                </a:solidFill>
                <a:latin typeface="Raleway"/>
                <a:ea typeface="Raleway"/>
                <a:cs typeface="Raleway"/>
                <a:sym typeface="Raleway"/>
              </a:rPr>
              <a:t>nir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"].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href</a:t>
            </a:r>
            <a:endParaRPr sz="12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red_href = first_search_results_item.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assets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["</a:t>
            </a:r>
            <a:r>
              <a:rPr lang="en" sz="1200">
                <a:solidFill>
                  <a:srgbClr val="F9CB9C"/>
                </a:solidFill>
                <a:latin typeface="Raleway"/>
                <a:ea typeface="Raleway"/>
                <a:cs typeface="Raleway"/>
                <a:sym typeface="Raleway"/>
              </a:rPr>
              <a:t>red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"].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href</a:t>
            </a:r>
            <a:endParaRPr sz="12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nir = rioxarray.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open_rasterio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(nir_href, masked=True)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red = rioxarray.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open_rasterio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(red_href, masked=True)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622250" y="1158075"/>
            <a:ext cx="43539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smaller_roi = (633955.1600,9942611.4293,644961.5136,9951111.4018)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nir = nir.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.clip_box(*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smaller_roi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red = red.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.clip_box(*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smaller_roi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(nir.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.crs)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(nir.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.bounds())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(nir.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.width)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(nir.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.height)</a:t>
            </a:r>
            <a:endParaRPr sz="1200">
              <a:solidFill>
                <a:srgbClr val="F8F8F2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(red.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.crs)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(red.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.bounds())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(red.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.width)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(red.</a:t>
            </a:r>
            <a:r>
              <a:rPr lang="en" sz="12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.height)</a:t>
            </a:r>
            <a:endParaRPr sz="1200">
              <a:solidFill>
                <a:srgbClr val="F8F8F2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ndvi = (nir - red)/ (nir + red)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ndvi.plot(robust=True, cmap=’viridis’) </a:t>
            </a: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#Test</a:t>
            </a:r>
            <a:endParaRPr sz="1200">
              <a:solidFill>
                <a:srgbClr val="ABE3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(ndvi.mean())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BE338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36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Xarrays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Tutorials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STAC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Tutorials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stackstac vs odc-stac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1" u="sng">
                <a:solidFill>
                  <a:schemeClr val="hlink"/>
                </a:solidFill>
                <a:hlinkClick r:id="rId5"/>
              </a:rPr>
              <a:t>Benchmark</a:t>
            </a:r>
            <a:endParaRPr sz="14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Rioxarray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Usage Examples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General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Example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Solutions Notebook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Colab notebook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5117025" y="1152475"/>
            <a:ext cx="36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the same tasks - Calculate two indices of choice for the year 2024 to-date for your region of interest. Use odc-stac.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Print the xarray.dataset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Plot using matplotlib the monthly mean for the indices for the year.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Get the annual indices mean, max, median, min, stdDev to-date.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Hint: 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indexdatabase.de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495925"/>
            <a:ext cx="8520600" cy="19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X: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@SteveFirsake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                       LinkedIn: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steve-firsake</a:t>
            </a:r>
            <a:r>
              <a:rPr lang="en" sz="2300"/>
              <a:t> 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317500" rtl="0" algn="l">
              <a:spcBef>
                <a:spcPts val="1300"/>
              </a:spcBef>
              <a:spcAft>
                <a:spcPts val="0"/>
              </a:spcAft>
              <a:buClr>
                <a:srgbClr val="DEE2E6"/>
              </a:buClr>
              <a:buSzPts val="1400"/>
              <a:buChar char="●"/>
            </a:pPr>
            <a:r>
              <a:rPr lang="en" sz="1400">
                <a:solidFill>
                  <a:srgbClr val="DEE2E6"/>
                </a:solidFill>
                <a:highlight>
                  <a:srgbClr val="2B3035"/>
                </a:highlight>
              </a:rPr>
              <a:t>What is STAC?</a:t>
            </a:r>
            <a:endParaRPr sz="1400">
              <a:solidFill>
                <a:srgbClr val="DEE2E6"/>
              </a:solidFill>
              <a:highlight>
                <a:srgbClr val="2B3035"/>
              </a:highlight>
            </a:endParaRPr>
          </a:p>
          <a:p>
            <a:pPr indent="-317500" lvl="0" marL="317500" rtl="0" algn="l">
              <a:spcBef>
                <a:spcPts val="0"/>
              </a:spcBef>
              <a:spcAft>
                <a:spcPts val="0"/>
              </a:spcAft>
              <a:buClr>
                <a:srgbClr val="DEE2E6"/>
              </a:buClr>
              <a:buSzPts val="1400"/>
              <a:buChar char="●"/>
            </a:pPr>
            <a:r>
              <a:rPr lang="en" sz="1400">
                <a:solidFill>
                  <a:srgbClr val="DEE2E6"/>
                </a:solidFill>
                <a:highlight>
                  <a:srgbClr val="2B3035"/>
                </a:highlight>
              </a:rPr>
              <a:t>Search public STAC repositories of satellite imagery using Python.</a:t>
            </a:r>
            <a:endParaRPr sz="1400">
              <a:solidFill>
                <a:srgbClr val="DEE2E6"/>
              </a:solidFill>
              <a:highlight>
                <a:srgbClr val="2B3035"/>
              </a:highlight>
            </a:endParaRPr>
          </a:p>
          <a:p>
            <a:pPr indent="-317500" lvl="0" marL="317500" rtl="0" algn="l">
              <a:spcBef>
                <a:spcPts val="0"/>
              </a:spcBef>
              <a:spcAft>
                <a:spcPts val="0"/>
              </a:spcAft>
              <a:buClr>
                <a:srgbClr val="DEE2E6"/>
              </a:buClr>
              <a:buSzPts val="1400"/>
              <a:buChar char="●"/>
            </a:pPr>
            <a:r>
              <a:rPr lang="en" sz="1400">
                <a:solidFill>
                  <a:srgbClr val="DEE2E6"/>
                </a:solidFill>
                <a:highlight>
                  <a:srgbClr val="2B3035"/>
                </a:highlight>
              </a:rPr>
              <a:t>STAC search </a:t>
            </a:r>
            <a:r>
              <a:rPr lang="en" sz="1400">
                <a:solidFill>
                  <a:srgbClr val="DEE2E6"/>
                </a:solidFill>
                <a:highlight>
                  <a:srgbClr val="2B3035"/>
                </a:highlight>
              </a:rPr>
              <a:t>result</a:t>
            </a:r>
            <a:r>
              <a:rPr lang="en" sz="1400">
                <a:solidFill>
                  <a:srgbClr val="DEE2E6"/>
                </a:solidFill>
                <a:highlight>
                  <a:srgbClr val="2B3035"/>
                </a:highlight>
              </a:rPr>
              <a:t> metadata inspection.</a:t>
            </a:r>
            <a:endParaRPr sz="1400">
              <a:solidFill>
                <a:srgbClr val="DEE2E6"/>
              </a:solidFill>
              <a:highlight>
                <a:srgbClr val="2B3035"/>
              </a:highlight>
            </a:endParaRPr>
          </a:p>
          <a:p>
            <a:pPr indent="-317500" lvl="0" marL="317500" rtl="0" algn="l">
              <a:spcBef>
                <a:spcPts val="0"/>
              </a:spcBef>
              <a:spcAft>
                <a:spcPts val="0"/>
              </a:spcAft>
              <a:buClr>
                <a:srgbClr val="DEE2E6"/>
              </a:buClr>
              <a:buSzPts val="1400"/>
              <a:buChar char="●"/>
            </a:pPr>
            <a:r>
              <a:rPr lang="en" sz="1400">
                <a:solidFill>
                  <a:srgbClr val="DEE2E6"/>
                </a:solidFill>
                <a:highlight>
                  <a:srgbClr val="2B3035"/>
                </a:highlight>
              </a:rPr>
              <a:t>Raster calculations with Rioxarray on STAC Items</a:t>
            </a:r>
            <a:endParaRPr sz="1400">
              <a:solidFill>
                <a:srgbClr val="DEE2E6"/>
              </a:solidFill>
              <a:highlight>
                <a:srgbClr val="2B3035"/>
              </a:highlight>
            </a:endParaRPr>
          </a:p>
          <a:p>
            <a:pPr indent="0" lvl="0" marL="0" rtl="0" algn="l">
              <a:spcBef>
                <a:spcPts val="25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STAC?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standardized format for describing geospatial data that makes it easier to discover/search, access (interoperable), and analyze.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</a:t>
            </a:r>
            <a:r>
              <a:rPr i="1" lang="en" sz="1600">
                <a:solidFill>
                  <a:schemeClr val="dk1"/>
                </a:solidFill>
              </a:rPr>
              <a:t>SpatioTemporal Asset</a:t>
            </a:r>
            <a:r>
              <a:rPr lang="en" sz="1600">
                <a:solidFill>
                  <a:schemeClr val="dk1"/>
                </a:solidFill>
              </a:rPr>
              <a:t> is any file that represents information about the Earth captured in a certain place and at a particular time.</a:t>
            </a:r>
            <a:endParaRPr sz="1600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600">
                <a:solidFill>
                  <a:schemeClr val="dk1"/>
                </a:solidFill>
              </a:rPr>
              <a:t>Core Components: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STAC Item - GeoJSON describing a SpatioTemporal Asset(s) e.g. a Sentinel-2 scene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STAC Catalog - A JSON file with links to other catalogs, collections or items e.g. Sentinel-2 Image Collection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STAC Collection - Contains links to catalogs and further metadata about them e.g. ESA data series</a:t>
            </a:r>
            <a:endParaRPr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7306800" y="4632375"/>
            <a:ext cx="1525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Resource Link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STAC?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7306800" y="4632375"/>
            <a:ext cx="1525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Resource Link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8" y="1106250"/>
            <a:ext cx="2968800" cy="19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663" y="1106250"/>
            <a:ext cx="2336999" cy="19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12" y="1158075"/>
            <a:ext cx="2336999" cy="19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50" y="3195400"/>
            <a:ext cx="2968800" cy="17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863500" y="3403900"/>
            <a:ext cx="2968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>
                <a:solidFill>
                  <a:schemeClr val="dk1"/>
                </a:solidFill>
              </a:rPr>
              <a:t>Top Left:           STAC Item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>
                <a:solidFill>
                  <a:schemeClr val="dk1"/>
                </a:solidFill>
              </a:rPr>
              <a:t>Bottom</a:t>
            </a:r>
            <a:r>
              <a:rPr b="1" lang="en">
                <a:solidFill>
                  <a:schemeClr val="dk1"/>
                </a:solidFill>
              </a:rPr>
              <a:t> Left:     STAC Collection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en">
                <a:solidFill>
                  <a:schemeClr val="dk1"/>
                </a:solidFill>
              </a:rPr>
              <a:t>Right:                STAC Catalog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Public STAC Catalogs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Different data providers have adopted the use of STAC and provide APIs for access.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They can be accessed through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Radiant Earth STAC Browser</a:t>
            </a:r>
            <a:r>
              <a:rPr lang="en" sz="2100">
                <a:solidFill>
                  <a:schemeClr val="dk1"/>
                </a:solidFill>
              </a:rPr>
              <a:t> or through the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stacspec website</a:t>
            </a:r>
            <a:r>
              <a:rPr lang="en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Users can build their own STAC catalogs through tools like 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rio-stac</a:t>
            </a:r>
            <a:r>
              <a:rPr lang="en" sz="2100">
                <a:solidFill>
                  <a:schemeClr val="dk1"/>
                </a:solidFill>
              </a:rPr>
              <a:t> or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pySTAC</a:t>
            </a:r>
            <a:r>
              <a:rPr lang="en" sz="2100">
                <a:solidFill>
                  <a:schemeClr val="dk1"/>
                </a:solidFill>
              </a:rPr>
              <a:t> and host the catalog via an API framework like FastAPI.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the </a:t>
            </a:r>
            <a:r>
              <a:rPr b="1" i="1" lang="en" sz="1600"/>
              <a:t>Earth Search</a:t>
            </a:r>
            <a:r>
              <a:rPr i="1" lang="en" sz="1600"/>
              <a:t> (AWS) </a:t>
            </a:r>
            <a:r>
              <a:rPr lang="en" sz="1600"/>
              <a:t>public collection.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</a:t>
            </a:r>
            <a:r>
              <a:rPr b="1" i="1" lang="en" sz="1600"/>
              <a:t>Google Earth Engine (OpenEO) </a:t>
            </a:r>
            <a:r>
              <a:rPr lang="en" sz="1600"/>
              <a:t>public collection</a:t>
            </a:r>
            <a:r>
              <a:rPr i="1"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both public APIs can you identify any  collection and find a catalog, item, asset and metadata.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Explore this Earth Search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browser</a:t>
            </a:r>
            <a:endParaRPr sz="1600"/>
          </a:p>
        </p:txBody>
      </p:sp>
      <p:sp>
        <p:nvSpPr>
          <p:cNvPr id="90" name="Google Shape;90;p17">
            <a:hlinkClick r:id="rId8"/>
          </p:cNvPr>
          <p:cNvSpPr txBox="1"/>
          <p:nvPr/>
        </p:nvSpPr>
        <p:spPr>
          <a:xfrm>
            <a:off x="7306800" y="4632375"/>
            <a:ext cx="1525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Resource Link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Public STAC Catalogs</a:t>
            </a:r>
            <a:endParaRPr b="1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863500" y="3403900"/>
            <a:ext cx="2968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>
                <a:solidFill>
                  <a:schemeClr val="dk1"/>
                </a:solidFill>
              </a:rPr>
              <a:t>Top Left:           stacspec browser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>
                <a:solidFill>
                  <a:schemeClr val="dk1"/>
                </a:solidFill>
              </a:rPr>
              <a:t>Bottom Left:     earth search console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en">
                <a:solidFill>
                  <a:schemeClr val="dk1"/>
                </a:solidFill>
              </a:rPr>
              <a:t>Top Right:         Radiant browser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6100"/>
            <a:ext cx="3484325" cy="168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43625"/>
            <a:ext cx="3484325" cy="17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800" y="1186100"/>
            <a:ext cx="3484325" cy="168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and Public STAC Catalogs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STAC APIs can be accessed using </a:t>
            </a:r>
            <a:r>
              <a:rPr i="1" lang="en" sz="1600" u="sng">
                <a:solidFill>
                  <a:schemeClr val="hlink"/>
                </a:solidFill>
                <a:hlinkClick r:id="rId3"/>
              </a:rPr>
              <a:t>pystac-client</a:t>
            </a:r>
            <a:r>
              <a:rPr i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library which is an extension of pySTAC.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You can also use other libraries that load STAC directly into an Xarray but we will look into those later. Examples are rioxarray, stackstac, odc-stac…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all python assignments kindly use </a:t>
            </a:r>
            <a:r>
              <a:rPr b="1" lang="en" sz="1600">
                <a:solidFill>
                  <a:schemeClr val="dk1"/>
                </a:solidFill>
              </a:rPr>
              <a:t>Google Colab, </a:t>
            </a:r>
            <a:r>
              <a:rPr b="1" lang="en" sz="1600" u="sng">
                <a:solidFill>
                  <a:schemeClr val="hlink"/>
                </a:solidFill>
                <a:hlinkClick r:id="rId4"/>
              </a:rPr>
              <a:t>Jupyter</a:t>
            </a:r>
            <a:r>
              <a:rPr b="1" lang="en" sz="1600">
                <a:solidFill>
                  <a:schemeClr val="dk1"/>
                </a:solidFill>
              </a:rPr>
              <a:t> Notebook or SageMaker.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</a:t>
            </a:r>
            <a:endParaRPr b="1" sz="21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Install </a:t>
            </a:r>
            <a:r>
              <a:rPr b="1" i="1" lang="en" sz="1600"/>
              <a:t>pystac-client</a:t>
            </a:r>
            <a:r>
              <a:rPr lang="en" sz="1600"/>
              <a:t>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Find </a:t>
            </a:r>
            <a:r>
              <a:rPr b="1" i="1" lang="en" sz="1600"/>
              <a:t>Earth Search (AWS) </a:t>
            </a:r>
            <a:r>
              <a:rPr lang="en" sz="1600"/>
              <a:t>public API URL</a:t>
            </a:r>
            <a:r>
              <a:rPr i="1" lang="en" sz="1600"/>
              <a:t>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From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link</a:t>
            </a:r>
            <a:r>
              <a:rPr lang="en" sz="1600"/>
              <a:t> and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link</a:t>
            </a:r>
            <a:r>
              <a:rPr lang="en" sz="1600"/>
              <a:t>, can you figure out how to load the </a:t>
            </a:r>
            <a:r>
              <a:rPr b="1" i="1" lang="en" sz="1600"/>
              <a:t>sentinel-2-l2a </a:t>
            </a:r>
            <a:r>
              <a:rPr b="1" lang="en" sz="1600"/>
              <a:t> </a:t>
            </a:r>
            <a:r>
              <a:rPr lang="en" sz="1600"/>
              <a:t>collection for any shapely/GeoJSON Point(lon, lat) in your region of interest for the any date range in 2024 (filter cloud cover less than 10%) and get the number of items, and inspect the first item metadata (datetime, geometry and properties) and assets?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Hint: You can use</a:t>
            </a:r>
            <a:r>
              <a:rPr lang="en" sz="1600"/>
              <a:t> Earth Search 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browser</a:t>
            </a:r>
            <a:r>
              <a:rPr lang="en" sz="1600"/>
              <a:t> to see what items should be present. Example on next slide.</a:t>
            </a:r>
            <a:endParaRPr sz="1600"/>
          </a:p>
        </p:txBody>
      </p:sp>
      <p:sp>
        <p:nvSpPr>
          <p:cNvPr id="107" name="Google Shape;107;p19">
            <a:hlinkClick r:id="rId10"/>
          </p:cNvPr>
          <p:cNvSpPr txBox="1"/>
          <p:nvPr/>
        </p:nvSpPr>
        <p:spPr>
          <a:xfrm>
            <a:off x="7306800" y="4632375"/>
            <a:ext cx="1525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Resource Link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and Public STAC Catalogs -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Solution Notebook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39275" y="1158075"/>
            <a:ext cx="82824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pystac_client </a:t>
            </a: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import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Client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shapely.geometry </a:t>
            </a: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import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Point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api_url </a:t>
            </a:r>
            <a:r>
              <a:rPr lang="en" sz="1200">
                <a:solidFill>
                  <a:srgbClr val="FFA07A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rgbClr val="ABE338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"</a:t>
            </a:r>
            <a:r>
              <a:rPr lang="en" sz="1200" u="sng">
                <a:solidFill>
                  <a:schemeClr val="hlink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  <a:hlinkClick r:id="rId4"/>
              </a:rPr>
              <a:t>https://earth-search.aws.element84.com/v1</a:t>
            </a:r>
            <a:r>
              <a:rPr lang="en" sz="1200">
                <a:solidFill>
                  <a:srgbClr val="ABE338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"</a:t>
            </a:r>
            <a:endParaRPr sz="1200">
              <a:solidFill>
                <a:srgbClr val="ABE338"/>
              </a:solidFill>
              <a:highlight>
                <a:srgbClr val="21252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client </a:t>
            </a:r>
            <a:r>
              <a:rPr lang="en" sz="1200">
                <a:solidFill>
                  <a:srgbClr val="FFA07A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 Client.</a:t>
            </a:r>
            <a:r>
              <a:rPr lang="en" sz="1200">
                <a:solidFill>
                  <a:srgbClr val="ABE338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open</a:t>
            </a:r>
            <a:r>
              <a:rPr lang="en" sz="1200">
                <a:solidFill>
                  <a:srgbClr val="F8F8F2"/>
                </a:solidFill>
                <a:highlight>
                  <a:srgbClr val="212529"/>
                </a:highlight>
                <a:latin typeface="Raleway"/>
                <a:ea typeface="Raleway"/>
                <a:cs typeface="Raleway"/>
                <a:sym typeface="Raleway"/>
              </a:rPr>
              <a:t>(api_url)</a:t>
            </a:r>
            <a:endParaRPr sz="1200">
              <a:solidFill>
                <a:srgbClr val="F8F8F2"/>
              </a:solidFill>
              <a:highlight>
                <a:srgbClr val="21252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collection </a:t>
            </a:r>
            <a:r>
              <a:rPr lang="en" sz="1200">
                <a:solidFill>
                  <a:srgbClr val="FFA07A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"sentinel-2-l2a"</a:t>
            </a:r>
            <a:endParaRPr sz="1200">
              <a:solidFill>
                <a:srgbClr val="ABE3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point </a:t>
            </a:r>
            <a:r>
              <a:rPr lang="en" sz="1200">
                <a:solidFill>
                  <a:srgbClr val="FFA07A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Point(</a:t>
            </a:r>
            <a:r>
              <a:rPr lang="en" sz="1200">
                <a:solidFill>
                  <a:srgbClr val="D4D0AB"/>
                </a:solidFill>
                <a:latin typeface="Raleway"/>
                <a:ea typeface="Raleway"/>
                <a:cs typeface="Raleway"/>
                <a:sym typeface="Raleway"/>
              </a:rPr>
              <a:t>40.300576712378245, -0.4129712274018118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search_results </a:t>
            </a:r>
            <a:r>
              <a:rPr lang="en" sz="1200">
                <a:solidFill>
                  <a:srgbClr val="FFA07A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client.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search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   collections</a:t>
            </a:r>
            <a:r>
              <a:rPr lang="en" sz="1200">
                <a:solidFill>
                  <a:srgbClr val="FFA07A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[collection],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   intersects</a:t>
            </a:r>
            <a:r>
              <a:rPr lang="en" sz="1200">
                <a:solidFill>
                  <a:srgbClr val="FFA07A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point,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   datetime</a:t>
            </a:r>
            <a:r>
              <a:rPr lang="en" sz="1200">
                <a:solidFill>
                  <a:srgbClr val="FFA07A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" sz="1200">
                <a:solidFill>
                  <a:srgbClr val="D4D0AB"/>
                </a:solidFill>
                <a:latin typeface="Raleway"/>
                <a:ea typeface="Raleway"/>
                <a:cs typeface="Raleway"/>
                <a:sym typeface="Raleway"/>
              </a:rPr>
              <a:t>‘2024-01-15’,’2024-01-31’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],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    query=["</a:t>
            </a:r>
            <a:r>
              <a:rPr lang="en" sz="1200">
                <a:solidFill>
                  <a:srgbClr val="B5CEA8"/>
                </a:solidFill>
                <a:latin typeface="Raleway"/>
                <a:ea typeface="Raleway"/>
                <a:cs typeface="Raleway"/>
                <a:sym typeface="Raleway"/>
              </a:rPr>
              <a:t>eo:cloud_cover&lt;10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"]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1200">
                <a:solidFill>
                  <a:srgbClr val="ABE338"/>
                </a:solidFill>
                <a:latin typeface="Raleway"/>
                <a:ea typeface="Raleway"/>
                <a:cs typeface="Raleway"/>
                <a:sym typeface="Raleway"/>
              </a:rPr>
              <a:t>len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(list(search_results.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items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())))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first_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search_results_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item = list(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search_results.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items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())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[0]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first_search_results_item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datetime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first_search_results_item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geometry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first_search_results_item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properties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print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(first_search_results_item.</a:t>
            </a:r>
            <a:r>
              <a:rPr lang="en" sz="1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assets</a:t>
            </a:r>
            <a:r>
              <a:rPr lang="en" sz="1200">
                <a:solidFill>
                  <a:srgbClr val="F8F8F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BE3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BE338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BE338"/>
              </a:solidFill>
              <a:highlight>
                <a:srgbClr val="21252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Xarrays</a:t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39999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STAC Items can be read using various libraries depending on the framework of analysis that you would like. The best format for dealing with SpatioTemporal assets is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Xarrays</a:t>
            </a:r>
            <a:r>
              <a:rPr lang="en" sz="1600">
                <a:solidFill>
                  <a:schemeClr val="dk1"/>
                </a:solidFill>
              </a:rPr>
              <a:t> - a multidimensional data format.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Examples of reading/analysis libraries are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rioxarray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stackstac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odc-stac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xarray-spatial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xarray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the difference between an </a:t>
            </a:r>
            <a:r>
              <a:rPr b="1" i="1" lang="en" sz="1600"/>
              <a:t>xarray.dataset</a:t>
            </a:r>
            <a:r>
              <a:rPr lang="en" sz="1600"/>
              <a:t> and a </a:t>
            </a:r>
            <a:r>
              <a:rPr b="1" i="1" lang="en" sz="1600"/>
              <a:t>xarray.dataArray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links provided, which libraries can read STAC and which ones are for analysis solely?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the core difference between </a:t>
            </a:r>
            <a:r>
              <a:rPr b="1" lang="en" sz="1600"/>
              <a:t>stackstac</a:t>
            </a:r>
            <a:r>
              <a:rPr lang="en" sz="1600"/>
              <a:t> and </a:t>
            </a:r>
            <a:r>
              <a:rPr b="1" lang="en" sz="1600"/>
              <a:t>odc-stac</a:t>
            </a:r>
            <a:r>
              <a:rPr lang="en" sz="1600"/>
              <a:t>?</a:t>
            </a:r>
            <a:endParaRPr sz="1600"/>
          </a:p>
        </p:txBody>
      </p:sp>
      <p:sp>
        <p:nvSpPr>
          <p:cNvPr id="121" name="Google Shape;121;p21">
            <a:hlinkClick r:id="rId9"/>
          </p:cNvPr>
          <p:cNvSpPr txBox="1"/>
          <p:nvPr/>
        </p:nvSpPr>
        <p:spPr>
          <a:xfrm>
            <a:off x="7306800" y="4632375"/>
            <a:ext cx="1525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Resource Link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7700" y="2713075"/>
            <a:ext cx="37135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