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24"/>
  </p:notesMasterIdLst>
  <p:sldIdLst>
    <p:sldId id="256" r:id="rId4"/>
    <p:sldId id="268" r:id="rId5"/>
    <p:sldId id="269" r:id="rId6"/>
    <p:sldId id="280" r:id="rId7"/>
    <p:sldId id="281" r:id="rId8"/>
    <p:sldId id="282" r:id="rId9"/>
    <p:sldId id="283" r:id="rId10"/>
    <p:sldId id="284" r:id="rId11"/>
    <p:sldId id="285" r:id="rId12"/>
    <p:sldId id="287" r:id="rId13"/>
    <p:sldId id="288" r:id="rId14"/>
    <p:sldId id="289" r:id="rId15"/>
    <p:sldId id="290" r:id="rId16"/>
    <p:sldId id="291" r:id="rId17"/>
    <p:sldId id="292" r:id="rId18"/>
    <p:sldId id="293" r:id="rId19"/>
    <p:sldId id="294" r:id="rId20"/>
    <p:sldId id="295" r:id="rId21"/>
    <p:sldId id="296"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F531B98-7DAA-4F67-B12F-4F673C8BF4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F531B98-7DAA-4F67-B12F-4F673C8BF44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F531B98-7DAA-4F67-B12F-4F673C8BF44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31B98-7DAA-4F67-B12F-4F673C8BF44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F531B98-7DAA-4F67-B12F-4F673C8BF4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F531B98-7DAA-4F67-B12F-4F673C8BF4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F531B98-7DAA-4F67-B12F-4F673C8BF44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F531B98-7DAA-4F67-B12F-4F673C8BF4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F531B98-7DAA-4F67-B12F-4F673C8BF44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F531B98-7DAA-4F67-B12F-4F673C8BF44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31B98-7DAA-4F67-B12F-4F673C8BF44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F531B98-7DAA-4F67-B12F-4F673C8BF4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F531B98-7DAA-4F67-B12F-4F673C8BF44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2000" b="8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1B98-7DAA-4F67-B12F-4F673C8BF44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C68A8-5216-4190-A4A6-D33F30E85D5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2000" b="8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1B98-7DAA-4F67-B12F-4F673C8BF44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C68A8-5216-4190-A4A6-D33F30E85D5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7.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228599" y="571500"/>
            <a:ext cx="11707761" cy="6019800"/>
          </a:xfrm>
          <a:prstGeom prst="rect">
            <a:avLst/>
          </a:prstGeom>
          <a:noFill/>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002060"/>
                </a:solidFill>
                <a:latin typeface="Bookman Old Style" panose="02050604050505020204" pitchFamily="18" charset="0"/>
                <a:cs typeface="Times New Roman" panose="02020603050405020304" pitchFamily="18" charset="0"/>
              </a:rPr>
              <a:t>BACHELOR OF TECHNOLOGY </a:t>
            </a:r>
            <a:endParaRPr lang="en-US" sz="2200" b="1" dirty="0">
              <a:solidFill>
                <a:srgbClr val="00206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2200" b="1" dirty="0">
                <a:solidFill>
                  <a:srgbClr val="002060"/>
                </a:solidFill>
                <a:latin typeface="Bookman Old Style" panose="02050604050505020204" pitchFamily="18" charset="0"/>
                <a:cs typeface="Times New Roman" panose="02020603050405020304" pitchFamily="18" charset="0"/>
              </a:rPr>
              <a:t>IN </a:t>
            </a:r>
            <a:endParaRPr lang="en-US" sz="2200" b="1" dirty="0">
              <a:solidFill>
                <a:srgbClr val="00206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2200" b="1" dirty="0">
                <a:solidFill>
                  <a:srgbClr val="002060"/>
                </a:solidFill>
                <a:latin typeface="Bookman Old Style" panose="02050604050505020204" pitchFamily="18" charset="0"/>
                <a:cs typeface="Times New Roman" panose="02020603050405020304" pitchFamily="18" charset="0"/>
              </a:rPr>
              <a:t>Artificial Intelligence and Machine Learning</a:t>
            </a:r>
            <a:endParaRPr lang="en-US" sz="2200" b="1" dirty="0">
              <a:solidFill>
                <a:srgbClr val="00206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2000" dirty="0">
                <a:latin typeface="Bookman Old Style" panose="02050604050505020204" pitchFamily="18" charset="0"/>
              </a:rPr>
              <a:t>Optimizing Steering Angles and Speed of Autonomous Vehicles Using </a:t>
            </a:r>
            <a:endParaRPr lang="en-US" sz="2000" dirty="0">
              <a:latin typeface="Bookman Old Style" panose="02050604050505020204" pitchFamily="18" charset="0"/>
            </a:endParaRPr>
          </a:p>
          <a:p>
            <a:pPr algn="ctr">
              <a:buFont typeface="Arial" panose="020B0604020202020204" pitchFamily="34" charset="0"/>
              <a:buNone/>
            </a:pPr>
            <a:r>
              <a:rPr lang="en-US" sz="2000" dirty="0">
                <a:latin typeface="Bookman Old Style" panose="02050604050505020204" pitchFamily="18" charset="0"/>
              </a:rPr>
              <a:t>Deep Reinforcement Learning and Behavioral Cloning </a:t>
            </a:r>
            <a:endParaRPr lang="en-US" sz="2000" b="1" dirty="0">
              <a:solidFill>
                <a:srgbClr val="00206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FF"/>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600" dirty="0"/>
              <a:t>				</a:t>
            </a:r>
            <a:endParaRPr lang="en-US" sz="1600" dirty="0"/>
          </a:p>
          <a:p>
            <a:pPr algn="ctr">
              <a:buFont typeface="Arial" panose="020B0604020202020204" pitchFamily="34" charset="0"/>
              <a:buNone/>
            </a:pPr>
            <a:r>
              <a:rPr lang="en-US" sz="1600" dirty="0">
                <a:solidFill>
                  <a:srgbClr val="000000"/>
                </a:solidFill>
                <a:latin typeface="Bookman Old Style" panose="02050604050505020204" pitchFamily="18" charset="0"/>
                <a:cs typeface="Times New Roman" panose="02020603050405020304" pitchFamily="18" charset="0"/>
              </a:rPr>
              <a:t>                                                                                                                             Batch Number: ZT-18</a:t>
            </a: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600" dirty="0">
                <a:solidFill>
                  <a:srgbClr val="7030A0"/>
                </a:solidFill>
                <a:latin typeface="Times New Roman" panose="02020603050405020304" pitchFamily="18" charset="0"/>
                <a:cs typeface="Times New Roman" panose="02020603050405020304" pitchFamily="18" charset="0"/>
              </a:rPr>
              <a:t>                   </a:t>
            </a:r>
            <a:r>
              <a:rPr lang="en-US" sz="1700" dirty="0">
                <a:latin typeface="Bookman Old Style" panose="02050604050505020204" pitchFamily="18" charset="0"/>
                <a:cs typeface="Times New Roman" panose="02020603050405020304" pitchFamily="18" charset="0"/>
              </a:rPr>
              <a:t>Project Guide: Prof Sabyasachi Chakraborty			                                                Batch Names &amp;Roll Numbers:  </a:t>
            </a:r>
            <a:endParaRPr lang="en-US" sz="1700" dirty="0">
              <a:latin typeface="Bookman Old Style" panose="02050604050505020204" pitchFamily="18" charset="0"/>
              <a:cs typeface="Times New Roman" panose="02020603050405020304" pitchFamily="18" charset="0"/>
            </a:endParaRPr>
          </a:p>
          <a:p>
            <a:pPr>
              <a:buFont typeface="Arial" panose="020B0604020202020204" pitchFamily="34" charset="0"/>
              <a:buNone/>
            </a:pPr>
            <a:r>
              <a:rPr lang="en-US" sz="1700" dirty="0">
                <a:latin typeface="Bookman Old Style" panose="02050604050505020204" pitchFamily="18" charset="0"/>
                <a:cs typeface="Times New Roman" panose="02020603050405020304" pitchFamily="18" charset="0"/>
              </a:rPr>
              <a:t>									</a:t>
            </a:r>
            <a:endParaRPr lang="en-US" sz="1700" dirty="0">
              <a:latin typeface="Bookman Old Style" panose="02050604050505020204" pitchFamily="18" charset="0"/>
              <a:cs typeface="Times New Roman" panose="02020603050405020304" pitchFamily="18" charset="0"/>
            </a:endParaRPr>
          </a:p>
          <a:p>
            <a:pPr>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endParaRPr lang="en-US" sz="2200" b="1" dirty="0">
              <a:solidFill>
                <a:srgbClr val="7030A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endParaRPr lang="en-US" sz="2200" b="1" dirty="0">
              <a:solidFill>
                <a:srgbClr val="7030A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Department of AIML, School of Engineering</a:t>
            </a:r>
            <a:endParaRPr lang="en-US" sz="2200" b="1" dirty="0">
              <a:solidFill>
                <a:srgbClr val="7030A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1700" b="1" dirty="0" err="1">
                <a:solidFill>
                  <a:srgbClr val="7030A0"/>
                </a:solidFill>
                <a:latin typeface="Bookman Old Style" panose="02050604050505020204" pitchFamily="18" charset="0"/>
                <a:cs typeface="Times New Roman" panose="02020603050405020304" pitchFamily="18" charset="0"/>
              </a:rPr>
              <a:t>Malla</a:t>
            </a:r>
            <a:r>
              <a:rPr lang="en-US" sz="1700" b="1" dirty="0">
                <a:solidFill>
                  <a:srgbClr val="7030A0"/>
                </a:solidFill>
                <a:latin typeface="Bookman Old Style" panose="02050604050505020204" pitchFamily="18" charset="0"/>
                <a:cs typeface="Times New Roman" panose="02020603050405020304" pitchFamily="18" charset="0"/>
              </a:rPr>
              <a:t> Reddy University</a:t>
            </a:r>
            <a:endParaRPr lang="en-US" sz="14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1026" name="Picture 2" descr="No photo description availab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72854" y="3262745"/>
            <a:ext cx="1619250" cy="16192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875037" y="3928188"/>
            <a:ext cx="3321698" cy="1015663"/>
          </a:xfrm>
          <a:prstGeom prst="rect">
            <a:avLst/>
          </a:prstGeom>
          <a:noFill/>
        </p:spPr>
        <p:txBody>
          <a:bodyPr wrap="square" rtlCol="0">
            <a:spAutoFit/>
          </a:bodyPr>
          <a:lstStyle/>
          <a:p>
            <a:pPr algn="just"/>
            <a:r>
              <a:rPr lang="en-US" sz="1200" dirty="0">
                <a:latin typeface="Bookman Old Style" panose="02050604050505020204" pitchFamily="18" charset="0"/>
              </a:rPr>
              <a:t>B. Sreeja            - 2111CS020543</a:t>
            </a:r>
            <a:endParaRPr lang="en-US" sz="1200" dirty="0">
              <a:latin typeface="Bookman Old Style" panose="02050604050505020204" pitchFamily="18" charset="0"/>
            </a:endParaRPr>
          </a:p>
          <a:p>
            <a:pPr algn="just"/>
            <a:r>
              <a:rPr lang="en-US" sz="1200" dirty="0">
                <a:latin typeface="Bookman Old Style" panose="02050604050505020204" pitchFamily="18" charset="0"/>
              </a:rPr>
              <a:t>V. </a:t>
            </a:r>
            <a:r>
              <a:rPr lang="en-US" sz="1200" dirty="0" err="1">
                <a:latin typeface="Bookman Old Style" panose="02050604050505020204" pitchFamily="18" charset="0"/>
              </a:rPr>
              <a:t>Sudhiksha</a:t>
            </a:r>
            <a:r>
              <a:rPr lang="en-US" sz="1200" dirty="0">
                <a:latin typeface="Bookman Old Style" panose="02050604050505020204" pitchFamily="18" charset="0"/>
              </a:rPr>
              <a:t>     - 2111CS020572</a:t>
            </a:r>
            <a:endParaRPr lang="en-US" sz="1200" dirty="0">
              <a:latin typeface="Bookman Old Style" panose="02050604050505020204" pitchFamily="18" charset="0"/>
            </a:endParaRPr>
          </a:p>
          <a:p>
            <a:pPr algn="just"/>
            <a:r>
              <a:rPr lang="en-US" sz="1200" dirty="0">
                <a:latin typeface="Bookman Old Style" panose="02050604050505020204" pitchFamily="18" charset="0"/>
              </a:rPr>
              <a:t>R. Swathi           - 2111CS020581</a:t>
            </a:r>
            <a:endParaRPr lang="en-US" sz="1200" dirty="0">
              <a:latin typeface="Bookman Old Style" panose="02050604050505020204" pitchFamily="18" charset="0"/>
            </a:endParaRPr>
          </a:p>
          <a:p>
            <a:pPr algn="just"/>
            <a:r>
              <a:rPr lang="en-US" sz="1200" dirty="0">
                <a:latin typeface="Bookman Old Style" panose="02050604050505020204" pitchFamily="18" charset="0"/>
              </a:rPr>
              <a:t>G. Swetha          - 2111CS020584</a:t>
            </a:r>
            <a:endParaRPr lang="en-US" sz="1200" dirty="0">
              <a:latin typeface="Bookman Old Style" panose="02050604050505020204" pitchFamily="18" charset="0"/>
            </a:endParaRPr>
          </a:p>
          <a:p>
            <a:pPr algn="just"/>
            <a:r>
              <a:rPr lang="en-US" sz="1200" dirty="0">
                <a:latin typeface="Bookman Old Style" panose="02050604050505020204" pitchFamily="18" charset="0"/>
              </a:rPr>
              <a:t>G. </a:t>
            </a:r>
            <a:r>
              <a:rPr lang="en-US" sz="1200" dirty="0" err="1">
                <a:latin typeface="Bookman Old Style" panose="02050604050505020204" pitchFamily="18" charset="0"/>
              </a:rPr>
              <a:t>Thejashwini</a:t>
            </a:r>
            <a:r>
              <a:rPr lang="en-US" sz="1200" dirty="0">
                <a:latin typeface="Bookman Old Style" panose="02050604050505020204" pitchFamily="18" charset="0"/>
              </a:rPr>
              <a:t>   - 2111CS020589</a:t>
            </a:r>
            <a:endParaRPr lang="en-IN" sz="1200" dirty="0">
              <a:latin typeface="Bookman Old Style" panose="0205060405050502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136015"/>
            <a:ext cx="10438130" cy="554990"/>
          </a:xfrm>
        </p:spPr>
        <p:txBody>
          <a:bodyPr>
            <a:normAutofit/>
          </a:bodyPr>
          <a:p>
            <a:r>
              <a:rPr lang="en-US" sz="2800">
                <a:latin typeface="Bookman Old Style" panose="02050604050505020204" pitchFamily="18" charset="0"/>
                <a:cs typeface="Bookman Old Style" panose="02050604050505020204" pitchFamily="18" charset="0"/>
              </a:rPr>
              <a:t>DataSet Description</a:t>
            </a:r>
            <a:endParaRPr lang="en-US" sz="2800">
              <a:latin typeface="Bookman Old Style" panose="02050604050505020204" pitchFamily="18" charset="0"/>
              <a:cs typeface="Bookman Old Style" panose="02050604050505020204" pitchFamily="18" charset="0"/>
            </a:endParaRPr>
          </a:p>
        </p:txBody>
      </p:sp>
      <p:sp>
        <p:nvSpPr>
          <p:cNvPr id="3" name="Content Placeholder 2"/>
          <p:cNvSpPr>
            <a:spLocks noGrp="1"/>
          </p:cNvSpPr>
          <p:nvPr>
            <p:ph idx="1"/>
          </p:nvPr>
        </p:nvSpPr>
        <p:spPr>
          <a:xfrm>
            <a:off x="838200" y="1565275"/>
            <a:ext cx="10515600" cy="4351338"/>
          </a:xfrm>
        </p:spPr>
        <p:txBody>
          <a:bodyPr>
            <a:noAutofit/>
          </a:bodyPr>
          <a:p>
            <a:pPr algn="just">
              <a:lnSpc>
                <a:spcPct val="150000"/>
              </a:lnSpc>
            </a:pPr>
            <a:r>
              <a:rPr lang="en-IN" sz="1800">
                <a:latin typeface="Bookman Old Style" panose="02050604050505020204" pitchFamily="18" charset="0"/>
                <a:cs typeface="Bookman Old Style" panose="02050604050505020204" pitchFamily="18" charset="0"/>
                <a:sym typeface="+mn-ea"/>
              </a:rPr>
              <a:t>The behavioral cloning component utilizes a dataset of over 100,000 samples of human driving behavior collected from the CARLA simulator, which offers a realistic environment for autonomous vehicle research. </a:t>
            </a:r>
            <a:endParaRPr lang="en-IN" sz="1800">
              <a:latin typeface="Bookman Old Style" panose="02050604050505020204" pitchFamily="18" charset="0"/>
              <a:cs typeface="Bookman Old Style" panose="02050604050505020204" pitchFamily="18" charset="0"/>
              <a:sym typeface="+mn-ea"/>
            </a:endParaRPr>
          </a:p>
          <a:p>
            <a:pPr algn="just">
              <a:lnSpc>
                <a:spcPct val="150000"/>
              </a:lnSpc>
            </a:pPr>
            <a:r>
              <a:rPr lang="en-IN" sz="1800">
                <a:latin typeface="Bookman Old Style" panose="02050604050505020204" pitchFamily="18" charset="0"/>
                <a:cs typeface="Bookman Old Style" panose="02050604050505020204" pitchFamily="18" charset="0"/>
                <a:sym typeface="+mn-ea"/>
              </a:rPr>
              <a:t>Each sample consists of state-action pairs, where states include high-resolution road images, vehicle speed, and distance to lane markings.</a:t>
            </a:r>
            <a:endParaRPr lang="en-IN" sz="1800">
              <a:latin typeface="Bookman Old Style" panose="02050604050505020204" pitchFamily="18" charset="0"/>
              <a:cs typeface="Bookman Old Style" panose="02050604050505020204" pitchFamily="18" charset="0"/>
              <a:sym typeface="+mn-ea"/>
            </a:endParaRPr>
          </a:p>
          <a:p>
            <a:pPr algn="just">
              <a:lnSpc>
                <a:spcPct val="150000"/>
              </a:lnSpc>
            </a:pPr>
            <a:r>
              <a:rPr lang="en-IN" sz="1800">
                <a:latin typeface="Bookman Old Style" panose="02050604050505020204" pitchFamily="18" charset="0"/>
                <a:cs typeface="Bookman Old Style" panose="02050604050505020204" pitchFamily="18" charset="0"/>
                <a:sym typeface="+mn-ea"/>
              </a:rPr>
              <a:t> These inputs help the model understand the driving context and lane-keeping behavior. Actions correspond to the steering angles applied by human drivers, which the model learns to predict using supervised learning techniques. </a:t>
            </a:r>
            <a:endParaRPr lang="en-IN" sz="1800">
              <a:latin typeface="Bookman Old Style" panose="02050604050505020204" pitchFamily="18" charset="0"/>
              <a:cs typeface="Bookman Old Style" panose="02050604050505020204" pitchFamily="18" charset="0"/>
              <a:sym typeface="+mn-ea"/>
            </a:endParaRPr>
          </a:p>
          <a:p>
            <a:pPr algn="just">
              <a:lnSpc>
                <a:spcPct val="150000"/>
              </a:lnSpc>
            </a:pPr>
            <a:r>
              <a:rPr lang="en-IN" sz="1800">
                <a:latin typeface="Bookman Old Style" panose="02050604050505020204" pitchFamily="18" charset="0"/>
                <a:cs typeface="Bookman Old Style" panose="02050604050505020204" pitchFamily="18" charset="0"/>
                <a:sym typeface="+mn-ea"/>
              </a:rPr>
              <a:t>The training process minimizes the Mean Squared Error (MSE) between predicted and actual steering angles, allowing the model to generalize effectively across various driving conditions and traffic scenarios, ultimately enhancing its robustness for real-world applications.</a:t>
            </a:r>
            <a:endParaRPr lang="en-IN" sz="1800">
              <a:latin typeface="Bookman Old Style" panose="02050604050505020204" pitchFamily="18" charset="0"/>
              <a:cs typeface="Bookman Old Style" panose="02050604050505020204" pitchFamily="18"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78865"/>
            <a:ext cx="10515600" cy="612140"/>
          </a:xfrm>
        </p:spPr>
        <p:txBody>
          <a:bodyPr>
            <a:normAutofit/>
          </a:bodyPr>
          <a:p>
            <a:r>
              <a:rPr lang="en-US" sz="3110">
                <a:latin typeface="Bookman Old Style" panose="02050604050505020204" pitchFamily="18" charset="0"/>
                <a:cs typeface="Bookman Old Style" panose="02050604050505020204" pitchFamily="18" charset="0"/>
              </a:rPr>
              <a:t>Data Preprocessing Techniques</a:t>
            </a:r>
            <a:endParaRPr lang="en-US" sz="3110">
              <a:latin typeface="Bookman Old Style" panose="02050604050505020204" pitchFamily="18" charset="0"/>
              <a:cs typeface="Bookman Old Style" panose="02050604050505020204" pitchFamily="18" charset="0"/>
            </a:endParaRPr>
          </a:p>
        </p:txBody>
      </p:sp>
      <p:sp>
        <p:nvSpPr>
          <p:cNvPr id="3" name="Content Placeholder 2"/>
          <p:cNvSpPr>
            <a:spLocks noGrp="1"/>
          </p:cNvSpPr>
          <p:nvPr>
            <p:ph idx="1"/>
          </p:nvPr>
        </p:nvSpPr>
        <p:spPr/>
        <p:txBody>
          <a:bodyPr>
            <a:noAutofit/>
          </a:bodyPr>
          <a:p>
            <a:pPr marL="0" indent="0">
              <a:buNone/>
            </a:pPr>
            <a:r>
              <a:rPr lang="en-US" sz="2000">
                <a:latin typeface="Bookman Old Style" panose="02050604050505020204" pitchFamily="18" charset="0"/>
                <a:cs typeface="Bookman Old Style" panose="02050604050505020204" pitchFamily="18" charset="0"/>
              </a:rPr>
              <a:t>Data preprocessing is essential for preparing autonomous vehicle data for model training. Key techniques include:</a:t>
            </a:r>
            <a:endParaRPr lang="en-US" sz="2000">
              <a:latin typeface="Bookman Old Style" panose="02050604050505020204" pitchFamily="18" charset="0"/>
              <a:cs typeface="Bookman Old Style" panose="02050604050505020204" pitchFamily="18" charset="0"/>
            </a:endParaRPr>
          </a:p>
          <a:p>
            <a:pPr marL="0" indent="0">
              <a:buNone/>
            </a:pPr>
            <a:r>
              <a:rPr lang="en-US" sz="2000" b="1">
                <a:latin typeface="Bookman Old Style" panose="02050604050505020204" pitchFamily="18" charset="0"/>
                <a:cs typeface="Bookman Old Style" panose="02050604050505020204" pitchFamily="18" charset="0"/>
              </a:rPr>
              <a:t>Data Cleaning: </a:t>
            </a:r>
            <a:r>
              <a:rPr lang="en-US" sz="2000">
                <a:latin typeface="Bookman Old Style" panose="02050604050505020204" pitchFamily="18" charset="0"/>
                <a:cs typeface="Bookman Old Style" panose="02050604050505020204" pitchFamily="18" charset="0"/>
              </a:rPr>
              <a:t>Remove noise, outliers, or corrupted frames from sensors and images to ensure data quality.</a:t>
            </a:r>
            <a:endParaRPr lang="en-US" sz="2000">
              <a:latin typeface="Bookman Old Style" panose="02050604050505020204" pitchFamily="18" charset="0"/>
              <a:cs typeface="Bookman Old Style" panose="02050604050505020204" pitchFamily="18" charset="0"/>
            </a:endParaRPr>
          </a:p>
          <a:p>
            <a:pPr marL="0" indent="0">
              <a:buNone/>
            </a:pPr>
            <a:r>
              <a:rPr lang="en-US" sz="2000" b="1">
                <a:latin typeface="Bookman Old Style" panose="02050604050505020204" pitchFamily="18" charset="0"/>
                <a:cs typeface="Bookman Old Style" panose="02050604050505020204" pitchFamily="18" charset="0"/>
              </a:rPr>
              <a:t>Normalization/Standardization:</a:t>
            </a:r>
            <a:r>
              <a:rPr lang="en-US" sz="2000">
                <a:latin typeface="Bookman Old Style" panose="02050604050505020204" pitchFamily="18" charset="0"/>
                <a:cs typeface="Bookman Old Style" panose="02050604050505020204" pitchFamily="18" charset="0"/>
              </a:rPr>
              <a:t> Scale telemetry data (speed, steering angle) and normalize pixel values in images to improve model performance and convergence.</a:t>
            </a:r>
            <a:endParaRPr lang="en-US" sz="2000">
              <a:latin typeface="Bookman Old Style" panose="02050604050505020204" pitchFamily="18" charset="0"/>
              <a:cs typeface="Bookman Old Style" panose="02050604050505020204" pitchFamily="18" charset="0"/>
            </a:endParaRPr>
          </a:p>
          <a:p>
            <a:pPr marL="0" indent="0">
              <a:buNone/>
            </a:pPr>
            <a:r>
              <a:rPr lang="en-US" sz="2000" b="1">
                <a:latin typeface="Bookman Old Style" panose="02050604050505020204" pitchFamily="18" charset="0"/>
                <a:cs typeface="Bookman Old Style" panose="02050604050505020204" pitchFamily="18" charset="0"/>
              </a:rPr>
              <a:t>Data Augmentation:</a:t>
            </a:r>
            <a:r>
              <a:rPr lang="en-US" sz="2000">
                <a:latin typeface="Bookman Old Style" panose="02050604050505020204" pitchFamily="18" charset="0"/>
                <a:cs typeface="Bookman Old Style" panose="02050604050505020204" pitchFamily="18" charset="0"/>
              </a:rPr>
              <a:t> Apply transformations to camera images (e.g., rotation, brightness adjustment, flipping) to simulate varied driving conditions and enhance model generalization.</a:t>
            </a:r>
            <a:endParaRPr lang="en-US" sz="2000">
              <a:latin typeface="Bookman Old Style" panose="02050604050505020204" pitchFamily="18" charset="0"/>
              <a:cs typeface="Bookman Old Style" panose="02050604050505020204" pitchFamily="18" charset="0"/>
            </a:endParaRPr>
          </a:p>
          <a:p>
            <a:pPr marL="0" indent="0">
              <a:buNone/>
            </a:pPr>
            <a:r>
              <a:rPr lang="en-US" sz="2000" b="1">
                <a:latin typeface="Bookman Old Style" panose="02050604050505020204" pitchFamily="18" charset="0"/>
                <a:cs typeface="Bookman Old Style" panose="02050604050505020204" pitchFamily="18" charset="0"/>
              </a:rPr>
              <a:t>Sensor Fusion:</a:t>
            </a:r>
            <a:r>
              <a:rPr lang="en-US" sz="2000">
                <a:latin typeface="Bookman Old Style" panose="02050604050505020204" pitchFamily="18" charset="0"/>
                <a:cs typeface="Bookman Old Style" panose="02050604050505020204" pitchFamily="18" charset="0"/>
              </a:rPr>
              <a:t> Combine data from multiple sensors (LiDAR, radar, camera) into a unified representation to provide richer context for the model.</a:t>
            </a:r>
            <a:endParaRPr lang="en-US" sz="2000">
              <a:latin typeface="Bookman Old Style" panose="02050604050505020204" pitchFamily="18" charset="0"/>
              <a:cs typeface="Bookman Old Style" panose="02050604050505020204" pitchFamily="18" charset="0"/>
            </a:endParaRPr>
          </a:p>
          <a:p>
            <a:pPr marL="0" indent="0">
              <a:buNone/>
            </a:pPr>
            <a:r>
              <a:rPr lang="en-US" sz="2000" b="1">
                <a:latin typeface="Bookman Old Style" panose="02050604050505020204" pitchFamily="18" charset="0"/>
                <a:cs typeface="Bookman Old Style" panose="02050604050505020204" pitchFamily="18" charset="0"/>
              </a:rPr>
              <a:t>Temporal Smoothing:</a:t>
            </a:r>
            <a:r>
              <a:rPr lang="en-US" sz="2000">
                <a:latin typeface="Bookman Old Style" panose="02050604050505020204" pitchFamily="18" charset="0"/>
                <a:cs typeface="Bookman Old Style" panose="02050604050505020204" pitchFamily="18" charset="0"/>
              </a:rPr>
              <a:t> Apply filters (e.g., Kalman or moving average) to smooth telemetry data, reducing abrupt changes and improving stability in model predictions.</a:t>
            </a:r>
            <a:endParaRPr lang="en-US" sz="2000">
              <a:latin typeface="Bookman Old Style" panose="02050604050505020204" pitchFamily="18" charset="0"/>
              <a:cs typeface="Bookman Old Style" panose="0205060405050502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59180"/>
            <a:ext cx="10332720" cy="631825"/>
          </a:xfrm>
        </p:spPr>
        <p:txBody>
          <a:bodyPr>
            <a:normAutofit/>
          </a:bodyPr>
          <a:p>
            <a:r>
              <a:rPr lang="en-US" sz="3110">
                <a:latin typeface="Bookman Old Style" panose="02050604050505020204" pitchFamily="18" charset="0"/>
                <a:cs typeface="Bookman Old Style" panose="02050604050505020204" pitchFamily="18" charset="0"/>
              </a:rPr>
              <a:t>Methods And Algorithms</a:t>
            </a:r>
            <a:endParaRPr lang="en-US" sz="3110">
              <a:latin typeface="Bookman Old Style" panose="02050604050505020204" pitchFamily="18" charset="0"/>
              <a:cs typeface="Bookman Old Style" panose="02050604050505020204" pitchFamily="18" charset="0"/>
            </a:endParaRPr>
          </a:p>
        </p:txBody>
      </p:sp>
      <p:sp>
        <p:nvSpPr>
          <p:cNvPr id="3" name="Content Placeholder 2"/>
          <p:cNvSpPr>
            <a:spLocks noGrp="1"/>
          </p:cNvSpPr>
          <p:nvPr>
            <p:ph idx="1"/>
          </p:nvPr>
        </p:nvSpPr>
        <p:spPr/>
        <p:txBody>
          <a:bodyPr>
            <a:normAutofit fontScale="70000"/>
          </a:bodyPr>
          <a:p>
            <a:pPr marL="0" indent="0">
              <a:buNone/>
            </a:pPr>
            <a:r>
              <a:rPr lang="en-US">
                <a:latin typeface="Bookman Old Style" panose="02050604050505020204" pitchFamily="18" charset="0"/>
                <a:cs typeface="Bookman Old Style" panose="02050604050505020204" pitchFamily="18" charset="0"/>
              </a:rPr>
              <a:t>Behavioral Cloning (BC) and Deep Reinforcement Learning (DRL) are combined to optimize autonomous vehicle control. </a:t>
            </a:r>
            <a:endParaRPr lang="en-US">
              <a:latin typeface="Bookman Old Style" panose="02050604050505020204" pitchFamily="18" charset="0"/>
              <a:cs typeface="Bookman Old Style" panose="02050604050505020204" pitchFamily="18" charset="0"/>
            </a:endParaRPr>
          </a:p>
          <a:p>
            <a:pPr marL="0" indent="0">
              <a:buNone/>
            </a:pPr>
            <a:r>
              <a:rPr lang="en-US" b="1">
                <a:latin typeface="Bookman Old Style" panose="02050604050505020204" pitchFamily="18" charset="0"/>
                <a:cs typeface="Bookman Old Style" panose="02050604050505020204" pitchFamily="18" charset="0"/>
              </a:rPr>
              <a:t>BC:</a:t>
            </a:r>
            <a:r>
              <a:rPr lang="en-US">
                <a:latin typeface="Bookman Old Style" panose="02050604050505020204" pitchFamily="18" charset="0"/>
                <a:cs typeface="Bookman Old Style" panose="02050604050505020204" pitchFamily="18" charset="0"/>
              </a:rPr>
              <a:t> supervised learning trains a Convolutional Neural Network (CNN) on human driving data, where sensory inputs (from cameras, lidar) are paired with commands (steering, throttle). The model uses Mean Squared Error (MSE) to minimize differences between predicted and actual steering angles.</a:t>
            </a:r>
            <a:endParaRPr lang="en-US">
              <a:latin typeface="Bookman Old Style" panose="02050604050505020204" pitchFamily="18" charset="0"/>
              <a:cs typeface="Bookman Old Style" panose="02050604050505020204" pitchFamily="18" charset="0"/>
            </a:endParaRPr>
          </a:p>
          <a:p>
            <a:pPr marL="0" indent="0">
              <a:buNone/>
            </a:pPr>
            <a:endParaRPr lang="en-US">
              <a:latin typeface="Bookman Old Style" panose="02050604050505020204" pitchFamily="18" charset="0"/>
              <a:cs typeface="Bookman Old Style" panose="02050604050505020204" pitchFamily="18" charset="0"/>
            </a:endParaRPr>
          </a:p>
          <a:p>
            <a:pPr marL="0" indent="0">
              <a:buNone/>
            </a:pPr>
            <a:r>
              <a:rPr lang="en-US" b="1">
                <a:latin typeface="Bookman Old Style" panose="02050604050505020204" pitchFamily="18" charset="0"/>
                <a:cs typeface="Bookman Old Style" panose="02050604050505020204" pitchFamily="18" charset="0"/>
              </a:rPr>
              <a:t>DRL:</a:t>
            </a:r>
            <a:r>
              <a:rPr lang="en-US">
                <a:latin typeface="Bookman Old Style" panose="02050604050505020204" pitchFamily="18" charset="0"/>
                <a:cs typeface="Bookman Old Style" panose="02050604050505020204" pitchFamily="18" charset="0"/>
              </a:rPr>
              <a:t>then refines the model in a simulated environment using a Deep Q-Network (DQN) to enable exploration. The state includes processed sensor data, actions involve steering, throttle, and braking, and rewards focus on lane-keeping and collision avoidance. A Q-learning approach updates expected rewards, and an experience replay buffer stabilizes training by sampling past experiences for the Q-network.</a:t>
            </a:r>
            <a:endParaRPr lang="en-US">
              <a:latin typeface="Bookman Old Style" panose="02050604050505020204" pitchFamily="18" charset="0"/>
              <a:cs typeface="Bookman Old Style" panose="0205060405050502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21080"/>
            <a:ext cx="10640695" cy="669925"/>
          </a:xfrm>
        </p:spPr>
        <p:txBody>
          <a:bodyPr>
            <a:normAutofit/>
          </a:bodyPr>
          <a:p>
            <a:r>
              <a:rPr lang="en-US" sz="3110">
                <a:latin typeface="Bookman Old Style" panose="02050604050505020204" pitchFamily="18" charset="0"/>
                <a:cs typeface="Bookman Old Style" panose="02050604050505020204" pitchFamily="18" charset="0"/>
              </a:rPr>
              <a:t>Deployments And Results</a:t>
            </a:r>
            <a:endParaRPr lang="en-US" sz="3110">
              <a:latin typeface="Bookman Old Style" panose="02050604050505020204" pitchFamily="18" charset="0"/>
              <a:cs typeface="Bookman Old Style" panose="02050604050505020204" pitchFamily="18" charset="0"/>
            </a:endParaRPr>
          </a:p>
        </p:txBody>
      </p:sp>
      <p:sp>
        <p:nvSpPr>
          <p:cNvPr id="3" name="Content Placeholder 2"/>
          <p:cNvSpPr>
            <a:spLocks noGrp="1"/>
          </p:cNvSpPr>
          <p:nvPr>
            <p:ph idx="1"/>
          </p:nvPr>
        </p:nvSpPr>
        <p:spPr/>
        <p:txBody>
          <a:bodyPr/>
          <a:p>
            <a:pPr marL="0" indent="0">
              <a:buNone/>
            </a:pPr>
            <a:r>
              <a:rPr lang="en-US" sz="2000" b="1">
                <a:latin typeface="Bookman Old Style" panose="02050604050505020204" pitchFamily="18" charset="0"/>
                <a:cs typeface="Bookman Old Style" panose="02050604050505020204" pitchFamily="18" charset="0"/>
              </a:rPr>
              <a:t>Introduction</a:t>
            </a:r>
            <a:endParaRPr lang="en-US" sz="2000" b="1">
              <a:latin typeface="Bookman Old Style" panose="02050604050505020204" pitchFamily="18" charset="0"/>
              <a:cs typeface="Bookman Old Style" panose="02050604050505020204" pitchFamily="18" charset="0"/>
            </a:endParaRPr>
          </a:p>
          <a:p>
            <a:pPr marL="0" indent="0" algn="just">
              <a:buNone/>
            </a:pPr>
            <a:r>
              <a:rPr lang="en-US" sz="2000">
                <a:latin typeface="Bookman Old Style" panose="02050604050505020204" pitchFamily="18" charset="0"/>
                <a:cs typeface="Bookman Old Style" panose="02050604050505020204" pitchFamily="18" charset="0"/>
              </a:rPr>
              <a:t>The deployment of our autonomous vehicle control system represents a pivotal transition from theoretical modeling to real-world application, following rigorous training through Behavioral Cloning (BC) and refinement using Deep Reinforcement Learning (DRL). This phase aims to evaluate the model's effectiveness in making real-time decisions based on dynamic sensory inputs while adapting to various driving conditions and maintaining safety standards. By testing the vehicle in controlled environments and on actual roadways, we seek to assess the accuracy of steering and speed control, its ability to navigate complex scenarios, and overall driving behavior compared to human drivers. The results will validate the model’s learning capabilities and provide insights for further enhancements and optimizations in future iterations.</a:t>
            </a:r>
            <a:endParaRPr lang="en-US" sz="2000">
              <a:latin typeface="Bookman Old Style" panose="02050604050505020204" pitchFamily="18" charset="0"/>
              <a:cs typeface="Bookman Old Style" panose="0205060405050502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78865"/>
            <a:ext cx="10390505" cy="612140"/>
          </a:xfrm>
        </p:spPr>
        <p:txBody>
          <a:bodyPr>
            <a:normAutofit/>
          </a:bodyPr>
          <a:p>
            <a:r>
              <a:rPr lang="en-US" sz="3110">
                <a:latin typeface="Bookman Old Style" panose="02050604050505020204" pitchFamily="18" charset="0"/>
                <a:cs typeface="Bookman Old Style" panose="02050604050505020204" pitchFamily="18" charset="0"/>
              </a:rPr>
              <a:t>Model Implementation and Training </a:t>
            </a:r>
            <a:endParaRPr lang="en-US" sz="3110">
              <a:latin typeface="Bookman Old Style" panose="02050604050505020204" pitchFamily="18" charset="0"/>
              <a:cs typeface="Bookman Old Style" panose="02050604050505020204" pitchFamily="18" charset="0"/>
            </a:endParaRPr>
          </a:p>
        </p:txBody>
      </p:sp>
      <p:sp>
        <p:nvSpPr>
          <p:cNvPr id="3" name="Content Placeholder 2"/>
          <p:cNvSpPr>
            <a:spLocks noGrp="1"/>
          </p:cNvSpPr>
          <p:nvPr>
            <p:ph idx="1"/>
          </p:nvPr>
        </p:nvSpPr>
        <p:spPr/>
        <p:txBody>
          <a:bodyPr>
            <a:noAutofit/>
          </a:bodyPr>
          <a:p>
            <a:pPr marL="0" indent="0">
              <a:buNone/>
            </a:pPr>
            <a:r>
              <a:rPr lang="en-US" sz="2000">
                <a:latin typeface="Bookman Old Style" panose="02050604050505020204" pitchFamily="18" charset="0"/>
                <a:cs typeface="Bookman Old Style" panose="02050604050505020204" pitchFamily="18" charset="0"/>
              </a:rPr>
              <a:t>1. Dataset Collection: Compile sensory data (camera images) and corresponding human driving commands (steering, throttle, braking) for training.  </a:t>
            </a:r>
            <a:endParaRPr lang="en-US" sz="2000">
              <a:latin typeface="Bookman Old Style" panose="02050604050505020204" pitchFamily="18" charset="0"/>
              <a:cs typeface="Bookman Old Style" panose="02050604050505020204" pitchFamily="18" charset="0"/>
            </a:endParaRPr>
          </a:p>
          <a:p>
            <a:pPr marL="0" indent="0">
              <a:buNone/>
            </a:pPr>
            <a:r>
              <a:rPr lang="en-US" sz="2000">
                <a:latin typeface="Bookman Old Style" panose="02050604050505020204" pitchFamily="18" charset="0"/>
                <a:cs typeface="Bookman Old Style" panose="02050604050505020204" pitchFamily="18" charset="0"/>
              </a:rPr>
              <a:t>2. CNN Training: Develop and train a Convolutional Neural Network (CNN) using supervised learning to minimize the Mean Squared Error (MSE) between predicted and actual steering angles.  </a:t>
            </a:r>
            <a:endParaRPr lang="en-US" sz="2000">
              <a:latin typeface="Bookman Old Style" panose="02050604050505020204" pitchFamily="18" charset="0"/>
              <a:cs typeface="Bookman Old Style" panose="02050604050505020204" pitchFamily="18" charset="0"/>
            </a:endParaRPr>
          </a:p>
          <a:p>
            <a:pPr marL="0" indent="0">
              <a:buNone/>
            </a:pPr>
            <a:r>
              <a:rPr lang="en-US" sz="2000">
                <a:latin typeface="Bookman Old Style" panose="02050604050505020204" pitchFamily="18" charset="0"/>
                <a:cs typeface="Bookman Old Style" panose="02050604050505020204" pitchFamily="18" charset="0"/>
              </a:rPr>
              <a:t>3. Transition to DRL: Refine the model using a Deep Q-Network (DQN) in a simulated environment to learn optimal driving strategies through exploration and exploitation.  </a:t>
            </a:r>
            <a:endParaRPr lang="en-US" sz="2000">
              <a:latin typeface="Bookman Old Style" panose="02050604050505020204" pitchFamily="18" charset="0"/>
              <a:cs typeface="Bookman Old Style" panose="02050604050505020204" pitchFamily="18" charset="0"/>
            </a:endParaRPr>
          </a:p>
          <a:p>
            <a:pPr marL="0" indent="0">
              <a:buNone/>
            </a:pPr>
            <a:r>
              <a:rPr lang="en-US" sz="2000">
                <a:latin typeface="Bookman Old Style" panose="02050604050505020204" pitchFamily="18" charset="0"/>
                <a:cs typeface="Bookman Old Style" panose="02050604050505020204" pitchFamily="18" charset="0"/>
              </a:rPr>
              <a:t>4. Define State, Action, and Reward:Establish the state space (sensor inputs), action space (steering and throttle commands), and reward structure (based on performance metrics like lane-keeping).  </a:t>
            </a:r>
            <a:endParaRPr lang="en-US" sz="2000">
              <a:latin typeface="Bookman Old Style" panose="02050604050505020204" pitchFamily="18" charset="0"/>
              <a:cs typeface="Bookman Old Style" panose="02050604050505020204" pitchFamily="18" charset="0"/>
            </a:endParaRPr>
          </a:p>
          <a:p>
            <a:pPr marL="0" indent="0">
              <a:buNone/>
            </a:pPr>
            <a:r>
              <a:rPr lang="en-US" sz="2000">
                <a:latin typeface="Bookman Old Style" panose="02050604050505020204" pitchFamily="18" charset="0"/>
                <a:cs typeface="Bookman Old Style" panose="02050604050505020204" pitchFamily="18" charset="0"/>
              </a:rPr>
              <a:t>5. Validation and Testing: Evaluate the trained model's performance in controlled scenarios and prepare for real-world deployment, ensuring it meets safety and performance standards.</a:t>
            </a:r>
            <a:endParaRPr lang="en-US" sz="2000">
              <a:latin typeface="Bookman Old Style" panose="02050604050505020204" pitchFamily="18" charset="0"/>
              <a:cs typeface="Bookman Old Style" panose="0205060405050502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21080"/>
            <a:ext cx="10515600" cy="669925"/>
          </a:xfrm>
        </p:spPr>
        <p:txBody>
          <a:bodyPr>
            <a:normAutofit/>
          </a:bodyPr>
          <a:p>
            <a:r>
              <a:rPr lang="en-US" sz="3110">
                <a:latin typeface="Bookman Old Style" panose="02050604050505020204" pitchFamily="18" charset="0"/>
                <a:cs typeface="Bookman Old Style" panose="02050604050505020204" pitchFamily="18" charset="0"/>
              </a:rPr>
              <a:t>Model Evaluation Metrics</a:t>
            </a:r>
            <a:endParaRPr lang="en-US" sz="3110">
              <a:latin typeface="Bookman Old Style" panose="02050604050505020204" pitchFamily="18" charset="0"/>
              <a:cs typeface="Bookman Old Style" panose="02050604050505020204" pitchFamily="18" charset="0"/>
            </a:endParaRPr>
          </a:p>
        </p:txBody>
      </p:sp>
      <p:sp>
        <p:nvSpPr>
          <p:cNvPr id="3" name="Content Placeholder 2"/>
          <p:cNvSpPr>
            <a:spLocks noGrp="1"/>
          </p:cNvSpPr>
          <p:nvPr>
            <p:ph idx="1"/>
          </p:nvPr>
        </p:nvSpPr>
        <p:spPr/>
        <p:txBody>
          <a:bodyPr/>
          <a:p>
            <a:pPr marL="0" indent="0">
              <a:buNone/>
            </a:pPr>
            <a:r>
              <a:rPr lang="en-IN" sz="2000" dirty="0">
                <a:latin typeface="Bookman Old Style" panose="02050604050505020204" pitchFamily="18" charset="0"/>
                <a:cs typeface="Bookman Old Style" panose="02050604050505020204" pitchFamily="18" charset="0"/>
                <a:sym typeface="+mn-ea"/>
              </a:rPr>
              <a:t>The system is evaluated using the following metrics:</a:t>
            </a:r>
            <a:endParaRPr lang="en-IN" sz="2000" dirty="0">
              <a:latin typeface="Bookman Old Style" panose="02050604050505020204" pitchFamily="18" charset="0"/>
              <a:cs typeface="Bookman Old Style" panose="02050604050505020204" pitchFamily="18" charset="0"/>
            </a:endParaRPr>
          </a:p>
          <a:p>
            <a:pPr lvl="0"/>
            <a:r>
              <a:rPr lang="en-IN" sz="2000" b="1" dirty="0">
                <a:latin typeface="Bookman Old Style" panose="02050604050505020204" pitchFamily="18" charset="0"/>
                <a:cs typeface="Bookman Old Style" panose="02050604050505020204" pitchFamily="18" charset="0"/>
                <a:sym typeface="+mn-ea"/>
              </a:rPr>
              <a:t>Steering Angle Error</a:t>
            </a:r>
            <a:r>
              <a:rPr lang="en-IN" sz="2000" dirty="0">
                <a:latin typeface="Bookman Old Style" panose="02050604050505020204" pitchFamily="18" charset="0"/>
                <a:cs typeface="Bookman Old Style" panose="02050604050505020204" pitchFamily="18" charset="0"/>
                <a:sym typeface="+mn-ea"/>
              </a:rPr>
              <a:t>: The deviation between the desired and actual steering angles.</a:t>
            </a:r>
            <a:endParaRPr lang="en-IN" sz="2000" dirty="0">
              <a:latin typeface="Bookman Old Style" panose="02050604050505020204" pitchFamily="18" charset="0"/>
              <a:cs typeface="Bookman Old Style" panose="02050604050505020204" pitchFamily="18" charset="0"/>
            </a:endParaRPr>
          </a:p>
          <a:p>
            <a:pPr lvl="0"/>
            <a:r>
              <a:rPr lang="en-IN" sz="2000" b="1" dirty="0">
                <a:latin typeface="Bookman Old Style" panose="02050604050505020204" pitchFamily="18" charset="0"/>
                <a:cs typeface="Bookman Old Style" panose="02050604050505020204" pitchFamily="18" charset="0"/>
                <a:sym typeface="+mn-ea"/>
              </a:rPr>
              <a:t>Lane Deviation</a:t>
            </a:r>
            <a:r>
              <a:rPr lang="en-IN" sz="2000" dirty="0">
                <a:latin typeface="Bookman Old Style" panose="02050604050505020204" pitchFamily="18" charset="0"/>
                <a:cs typeface="Bookman Old Style" panose="02050604050505020204" pitchFamily="18" charset="0"/>
                <a:sym typeface="+mn-ea"/>
              </a:rPr>
              <a:t>: The lateral deviation of the vehicle from the </a:t>
            </a:r>
            <a:r>
              <a:rPr lang="en-IN" sz="2000" dirty="0" err="1">
                <a:latin typeface="Bookman Old Style" panose="02050604050505020204" pitchFamily="18" charset="0"/>
                <a:cs typeface="Bookman Old Style" panose="02050604050505020204" pitchFamily="18" charset="0"/>
                <a:sym typeface="+mn-ea"/>
              </a:rPr>
              <a:t>center</a:t>
            </a:r>
            <a:r>
              <a:rPr lang="en-IN" sz="2000" dirty="0">
                <a:latin typeface="Bookman Old Style" panose="02050604050505020204" pitchFamily="18" charset="0"/>
                <a:cs typeface="Bookman Old Style" panose="02050604050505020204" pitchFamily="18" charset="0"/>
                <a:sym typeface="+mn-ea"/>
              </a:rPr>
              <a:t> of the lane.</a:t>
            </a:r>
            <a:endParaRPr lang="en-IN" sz="2000" dirty="0">
              <a:latin typeface="Bookman Old Style" panose="02050604050505020204" pitchFamily="18" charset="0"/>
              <a:cs typeface="Bookman Old Style" panose="02050604050505020204" pitchFamily="18" charset="0"/>
            </a:endParaRPr>
          </a:p>
          <a:p>
            <a:pPr lvl="0"/>
            <a:r>
              <a:rPr lang="en-IN" sz="2000" b="1" dirty="0">
                <a:latin typeface="Bookman Old Style" panose="02050604050505020204" pitchFamily="18" charset="0"/>
                <a:cs typeface="Bookman Old Style" panose="02050604050505020204" pitchFamily="18" charset="0"/>
                <a:sym typeface="+mn-ea"/>
              </a:rPr>
              <a:t>Smoothness</a:t>
            </a:r>
            <a:r>
              <a:rPr lang="en-IN" sz="2000" dirty="0">
                <a:latin typeface="Bookman Old Style" panose="02050604050505020204" pitchFamily="18" charset="0"/>
                <a:cs typeface="Bookman Old Style" panose="02050604050505020204" pitchFamily="18" charset="0"/>
                <a:sym typeface="+mn-ea"/>
              </a:rPr>
              <a:t>: The smoothness of the steering trajectory, measured by the magnitude of steering angle changes.</a:t>
            </a:r>
            <a:endParaRPr lang="en-IN" sz="2000" dirty="0">
              <a:latin typeface="Bookman Old Style" panose="02050604050505020204" pitchFamily="18" charset="0"/>
              <a:cs typeface="Bookman Old Style" panose="02050604050505020204" pitchFamily="18" charset="0"/>
            </a:endParaRPr>
          </a:p>
          <a:p>
            <a:pPr lvl="0"/>
            <a:r>
              <a:rPr lang="en-IN" sz="2000" b="1" dirty="0">
                <a:latin typeface="Bookman Old Style" panose="02050604050505020204" pitchFamily="18" charset="0"/>
                <a:cs typeface="Bookman Old Style" panose="02050604050505020204" pitchFamily="18" charset="0"/>
                <a:sym typeface="+mn-ea"/>
              </a:rPr>
              <a:t>Collision Rate</a:t>
            </a:r>
            <a:r>
              <a:rPr lang="en-IN" sz="2000" dirty="0">
                <a:latin typeface="Bookman Old Style" panose="02050604050505020204" pitchFamily="18" charset="0"/>
                <a:cs typeface="Bookman Old Style" panose="02050604050505020204" pitchFamily="18" charset="0"/>
                <a:sym typeface="+mn-ea"/>
              </a:rPr>
              <a:t>: The number of collisions per episode.</a:t>
            </a:r>
            <a:endParaRPr lang="en-IN" sz="2000" dirty="0">
              <a:latin typeface="Bookman Old Style" panose="02050604050505020204" pitchFamily="18" charset="0"/>
              <a:cs typeface="Bookman Old Style" panose="02050604050505020204" pitchFamily="18" charset="0"/>
            </a:endParaRPr>
          </a:p>
          <a:p>
            <a:pPr marL="0" indent="0">
              <a:buNone/>
            </a:pPr>
            <a:endParaRPr lang="en-US" sz="2000">
              <a:latin typeface="Bookman Old Style" panose="02050604050505020204" pitchFamily="18" charset="0"/>
              <a:cs typeface="Bookman Old Style" panose="0205060405050502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55700" y="817880"/>
            <a:ext cx="10198100" cy="873125"/>
          </a:xfrm>
        </p:spPr>
        <p:txBody>
          <a:bodyPr/>
          <a:p>
            <a:r>
              <a:rPr lang="en-US" sz="2800">
                <a:latin typeface="Bookman Old Style" panose="02050604050505020204" pitchFamily="18" charset="0"/>
                <a:cs typeface="Bookman Old Style" panose="02050604050505020204" pitchFamily="18" charset="0"/>
              </a:rPr>
              <a:t>Final Results </a:t>
            </a:r>
            <a:endParaRPr lang="en-US" sz="2800">
              <a:latin typeface="Bookman Old Style" panose="02050604050505020204" pitchFamily="18" charset="0"/>
              <a:cs typeface="Bookman Old Style" panose="02050604050505020204" pitchFamily="18" charset="0"/>
            </a:endParaRPr>
          </a:p>
        </p:txBody>
      </p:sp>
      <p:sp>
        <p:nvSpPr>
          <p:cNvPr id="3" name="Content Placeholder 2"/>
          <p:cNvSpPr>
            <a:spLocks noGrp="1"/>
          </p:cNvSpPr>
          <p:nvPr>
            <p:ph idx="1"/>
          </p:nvPr>
        </p:nvSpPr>
        <p:spPr/>
        <p:txBody>
          <a:bodyPr/>
          <a:p>
            <a:r>
              <a:rPr lang="en-IN" sz="2000" kern="100" dirty="0" smtClean="0">
                <a:effectLst/>
                <a:latin typeface="Bookman Old Style" panose="02050604050505020204" pitchFamily="18" charset="0"/>
                <a:ea typeface="Calibri" panose="020F0502020204030204" pitchFamily="34" charset="0"/>
                <a:cs typeface="Bookman Old Style" panose="02050604050505020204" pitchFamily="18" charset="0"/>
                <a:sym typeface="+mn-ea"/>
              </a:rPr>
              <a:t>The hybrid DRL-BC approach significantly outperforms both standalone DRL and BC methods in terms of steering accuracy and overall driving performance.</a:t>
            </a:r>
            <a:endParaRPr lang="en-IN" sz="2000" kern="100" dirty="0">
              <a:effectLst/>
              <a:latin typeface="Bookman Old Style" panose="02050604050505020204" pitchFamily="18" charset="0"/>
              <a:ea typeface="Calibri" panose="020F0502020204030204" pitchFamily="34" charset="0"/>
              <a:cs typeface="Bookman Old Style" panose="02050604050505020204" pitchFamily="18" charset="0"/>
            </a:endParaRPr>
          </a:p>
          <a:p>
            <a:r>
              <a:rPr lang="en-IN" sz="2000" dirty="0" smtClean="0">
                <a:latin typeface="Bookman Old Style" panose="02050604050505020204" pitchFamily="18" charset="0"/>
                <a:cs typeface="Bookman Old Style" panose="02050604050505020204" pitchFamily="18" charset="0"/>
                <a:sym typeface="+mn-ea"/>
              </a:rPr>
              <a:t>Performance Comparison (Hybrid DRL-BC </a:t>
            </a:r>
            <a:r>
              <a:rPr lang="en-IN" sz="2000" dirty="0" err="1" smtClean="0">
                <a:latin typeface="Bookman Old Style" panose="02050604050505020204" pitchFamily="18" charset="0"/>
                <a:cs typeface="Bookman Old Style" panose="02050604050505020204" pitchFamily="18" charset="0"/>
                <a:sym typeface="+mn-ea"/>
              </a:rPr>
              <a:t>vs</a:t>
            </a:r>
            <a:r>
              <a:rPr lang="en-IN" sz="2000" dirty="0" smtClean="0">
                <a:latin typeface="Bookman Old Style" panose="02050604050505020204" pitchFamily="18" charset="0"/>
                <a:cs typeface="Bookman Old Style" panose="02050604050505020204" pitchFamily="18" charset="0"/>
                <a:sym typeface="+mn-ea"/>
              </a:rPr>
              <a:t> DRL </a:t>
            </a:r>
            <a:r>
              <a:rPr lang="en-IN" sz="2000" dirty="0" err="1" smtClean="0">
                <a:latin typeface="Bookman Old Style" panose="02050604050505020204" pitchFamily="18" charset="0"/>
                <a:cs typeface="Bookman Old Style" panose="02050604050505020204" pitchFamily="18" charset="0"/>
                <a:sym typeface="+mn-ea"/>
              </a:rPr>
              <a:t>vs</a:t>
            </a:r>
            <a:r>
              <a:rPr lang="en-IN" sz="2000" dirty="0" smtClean="0">
                <a:latin typeface="Bookman Old Style" panose="02050604050505020204" pitchFamily="18" charset="0"/>
                <a:cs typeface="Bookman Old Style" panose="02050604050505020204" pitchFamily="18" charset="0"/>
                <a:sym typeface="+mn-ea"/>
              </a:rPr>
              <a:t> BC) </a:t>
            </a:r>
            <a:endParaRPr lang="en-IN" sz="2000" dirty="0">
              <a:latin typeface="Bookman Old Style" panose="02050604050505020204" pitchFamily="18" charset="0"/>
              <a:cs typeface="Bookman Old Style" panose="02050604050505020204" pitchFamily="18" charset="0"/>
            </a:endParaRPr>
          </a:p>
          <a:p>
            <a:endParaRPr lang="en-US" sz="2000">
              <a:latin typeface="Bookman Old Style" panose="02050604050505020204" pitchFamily="18" charset="0"/>
              <a:cs typeface="Bookman Old Style" panose="02050604050505020204" pitchFamily="18" charset="0"/>
            </a:endParaRPr>
          </a:p>
        </p:txBody>
      </p:sp>
      <p:pic>
        <p:nvPicPr>
          <p:cNvPr id="5" name="Picture 4" descr="Screenshot 2024-11-04 005435"/>
          <p:cNvPicPr>
            <a:picLocks noChangeAspect="1"/>
          </p:cNvPicPr>
          <p:nvPr/>
        </p:nvPicPr>
        <p:blipFill>
          <a:blip r:embed="rId1"/>
          <a:stretch>
            <a:fillRect/>
          </a:stretch>
        </p:blipFill>
        <p:spPr>
          <a:xfrm>
            <a:off x="1528445" y="3302000"/>
            <a:ext cx="8729345" cy="21240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1"/>
          <p:cNvPicPr>
            <a:picLocks noChangeAspect="1"/>
          </p:cNvPicPr>
          <p:nvPr/>
        </p:nvPicPr>
        <p:blipFill>
          <a:blip r:embed="rId1"/>
          <a:stretch>
            <a:fillRect/>
          </a:stretch>
        </p:blipFill>
        <p:spPr>
          <a:xfrm>
            <a:off x="751840" y="1691640"/>
            <a:ext cx="5731510" cy="4150360"/>
          </a:xfrm>
          <a:prstGeom prst="rect">
            <a:avLst/>
          </a:prstGeom>
        </p:spPr>
      </p:pic>
      <p:pic>
        <p:nvPicPr>
          <p:cNvPr id="1958401571" name="Picture 1"/>
          <p:cNvPicPr>
            <a:picLocks noChangeAspect="1"/>
          </p:cNvPicPr>
          <p:nvPr/>
        </p:nvPicPr>
        <p:blipFill>
          <a:blip r:embed="rId2"/>
          <a:stretch>
            <a:fillRect/>
          </a:stretch>
        </p:blipFill>
        <p:spPr>
          <a:xfrm>
            <a:off x="6852920" y="1691640"/>
            <a:ext cx="4885690" cy="40767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18515"/>
            <a:ext cx="10515600" cy="1325563"/>
          </a:xfrm>
        </p:spPr>
        <p:txBody>
          <a:bodyPr/>
          <a:p>
            <a:r>
              <a:rPr lang="en-US" sz="2800">
                <a:latin typeface="Bookman Old Style" panose="02050604050505020204" pitchFamily="18" charset="0"/>
                <a:cs typeface="Bookman Old Style" panose="02050604050505020204" pitchFamily="18" charset="0"/>
              </a:rPr>
              <a:t>CONCLUSION</a:t>
            </a:r>
            <a:endParaRPr lang="en-US" sz="2800">
              <a:latin typeface="Bookman Old Style" panose="02050604050505020204" pitchFamily="18" charset="0"/>
              <a:cs typeface="Bookman Old Style" panose="02050604050505020204" pitchFamily="18" charset="0"/>
            </a:endParaRPr>
          </a:p>
        </p:txBody>
      </p:sp>
      <p:sp>
        <p:nvSpPr>
          <p:cNvPr id="3" name="Content Placeholder 2"/>
          <p:cNvSpPr>
            <a:spLocks noGrp="1"/>
          </p:cNvSpPr>
          <p:nvPr>
            <p:ph idx="1"/>
          </p:nvPr>
        </p:nvSpPr>
        <p:spPr>
          <a:xfrm>
            <a:off x="761365" y="1825625"/>
            <a:ext cx="10515600" cy="4853305"/>
          </a:xfrm>
        </p:spPr>
        <p:txBody>
          <a:bodyPr>
            <a:normAutofit/>
          </a:bodyPr>
          <a:p>
            <a:r>
              <a:rPr lang="en-US" sz="2000">
                <a:latin typeface="Bookman Old Style" panose="02050604050505020204" pitchFamily="18" charset="0"/>
                <a:cs typeface="Bookman Old Style" panose="02050604050505020204" pitchFamily="18" charset="0"/>
              </a:rPr>
              <a:t>PROJECT CONCLUSION:</a:t>
            </a:r>
            <a:endParaRPr lang="en-US" sz="2000">
              <a:latin typeface="Bookman Old Style" panose="02050604050505020204" pitchFamily="18" charset="0"/>
              <a:cs typeface="Bookman Old Style" panose="02050604050505020204" pitchFamily="18" charset="0"/>
            </a:endParaRPr>
          </a:p>
          <a:p>
            <a:pPr algn="just" eaLnBrk="0" fontAlgn="base" hangingPunct="0">
              <a:lnSpc>
                <a:spcPct val="100000"/>
              </a:lnSpc>
              <a:spcBef>
                <a:spcPct val="0"/>
              </a:spcBef>
              <a:spcAft>
                <a:spcPct val="0"/>
              </a:spcAft>
            </a:pPr>
            <a:r>
              <a:rPr lang="en-US" sz="2000" dirty="0" smtClean="0">
                <a:ln>
                  <a:noFill/>
                </a:ln>
                <a:effectLst/>
                <a:latin typeface="Bookman Old Style" panose="02050604050505020204" pitchFamily="18" charset="0"/>
                <a:ea typeface="Calibri" panose="020F0502020204030204" pitchFamily="34" charset="0"/>
                <a:cs typeface="Bookman Old Style" panose="02050604050505020204" pitchFamily="18" charset="0"/>
                <a:sym typeface="+mn-ea"/>
              </a:rPr>
              <a:t>This paper presents a novel hybrid approach that combines deep reinforcement learning and behavioral cloning to optimize the autonomy of steering angle control in autonomous vehicles. </a:t>
            </a:r>
            <a:endParaRPr kumimoji="0" lang="en-US" sz="2000" b="0" i="0" u="none" strike="noStrike" cap="none" normalizeH="0" baseline="0" dirty="0" smtClean="0">
              <a:ln>
                <a:noFill/>
              </a:ln>
              <a:solidFill>
                <a:schemeClr val="tx1"/>
              </a:solidFill>
              <a:effectLst/>
              <a:latin typeface="Bookman Old Style" panose="02050604050505020204" pitchFamily="18" charset="0"/>
              <a:ea typeface="Calibri" panose="020F0502020204030204" pitchFamily="34" charset="0"/>
              <a:cs typeface="Bookman Old Style" panose="02050604050505020204" pitchFamily="18" charset="0"/>
            </a:endParaRPr>
          </a:p>
          <a:p>
            <a:pPr algn="just" eaLnBrk="0" fontAlgn="base" hangingPunct="0">
              <a:lnSpc>
                <a:spcPct val="100000"/>
              </a:lnSpc>
              <a:spcBef>
                <a:spcPct val="0"/>
              </a:spcBef>
              <a:spcAft>
                <a:spcPct val="0"/>
              </a:spcAft>
            </a:pPr>
            <a:r>
              <a:rPr lang="en-US" sz="2000" dirty="0" smtClean="0">
                <a:ln>
                  <a:noFill/>
                </a:ln>
                <a:effectLst/>
                <a:latin typeface="Bookman Old Style" panose="02050604050505020204" pitchFamily="18" charset="0"/>
                <a:ea typeface="Calibri" panose="020F0502020204030204" pitchFamily="34" charset="0"/>
                <a:cs typeface="Bookman Old Style" panose="02050604050505020204" pitchFamily="18" charset="0"/>
                <a:sym typeface="+mn-ea"/>
              </a:rPr>
              <a:t>The proposed method leverages the strengths of both techniques, enabling the system to begin with a strong, human-like steering policy and refine it through learning from interaction with the environment.</a:t>
            </a:r>
            <a:endParaRPr kumimoji="0" lang="en-US" sz="2000" b="0" i="0" u="none" strike="noStrike" cap="none" normalizeH="0" baseline="0" dirty="0" smtClean="0">
              <a:ln>
                <a:noFill/>
              </a:ln>
              <a:solidFill>
                <a:schemeClr val="tx1"/>
              </a:solidFill>
              <a:effectLst/>
              <a:latin typeface="Bookman Old Style" panose="02050604050505020204" pitchFamily="18" charset="0"/>
              <a:ea typeface="Calibri" panose="020F0502020204030204" pitchFamily="34" charset="0"/>
              <a:cs typeface="Bookman Old Style" panose="02050604050505020204" pitchFamily="18" charset="0"/>
            </a:endParaRPr>
          </a:p>
          <a:p>
            <a:pPr algn="just" eaLnBrk="0" fontAlgn="base" hangingPunct="0">
              <a:lnSpc>
                <a:spcPct val="100000"/>
              </a:lnSpc>
              <a:spcBef>
                <a:spcPct val="0"/>
              </a:spcBef>
              <a:spcAft>
                <a:spcPct val="0"/>
              </a:spcAft>
            </a:pPr>
            <a:endParaRPr kumimoji="0" lang="en-US" sz="2000" b="0" i="0" u="none" strike="noStrike" cap="none" normalizeH="0" baseline="0" dirty="0" smtClean="0">
              <a:ln>
                <a:noFill/>
              </a:ln>
              <a:solidFill>
                <a:schemeClr val="tx1"/>
              </a:solidFill>
              <a:effectLst/>
              <a:latin typeface="Bookman Old Style" panose="02050604050505020204" pitchFamily="18" charset="0"/>
              <a:ea typeface="Calibri" panose="020F0502020204030204" pitchFamily="34" charset="0"/>
              <a:cs typeface="Bookman Old Style" panose="02050604050505020204" pitchFamily="18" charset="0"/>
            </a:endParaRPr>
          </a:p>
          <a:p>
            <a:pPr algn="just" eaLnBrk="0" fontAlgn="base" hangingPunct="0">
              <a:lnSpc>
                <a:spcPct val="100000"/>
              </a:lnSpc>
              <a:spcBef>
                <a:spcPct val="0"/>
              </a:spcBef>
              <a:spcAft>
                <a:spcPct val="0"/>
              </a:spcAft>
            </a:pPr>
            <a:r>
              <a:rPr lang="en-US" sz="2000" dirty="0" smtClean="0">
                <a:ln>
                  <a:noFill/>
                </a:ln>
                <a:effectLst/>
                <a:latin typeface="Bookman Old Style" panose="02050604050505020204" pitchFamily="18" charset="0"/>
                <a:ea typeface="Calibri" panose="020F0502020204030204" pitchFamily="34" charset="0"/>
                <a:cs typeface="Bookman Old Style" panose="02050604050505020204" pitchFamily="18" charset="0"/>
                <a:sym typeface="+mn-ea"/>
              </a:rPr>
              <a:t> Experimental results show that the hybrid approach achieves significant improvements in steering accuracy, lane tracking, and safety over traditional methods. Future work will focus on extending the method to real-world driving data and further enhancing the robustness of the steering control in diverse driving conditions.</a:t>
            </a:r>
            <a:endParaRPr kumimoji="0" lang="en-US" sz="2000" b="0" i="0" u="none" strike="noStrike" cap="none" normalizeH="0" baseline="0" dirty="0" smtClean="0">
              <a:ln>
                <a:noFill/>
              </a:ln>
              <a:solidFill>
                <a:schemeClr val="tx1"/>
              </a:solidFill>
              <a:effectLst/>
              <a:latin typeface="Bookman Old Style" panose="02050604050505020204" pitchFamily="18" charset="0"/>
              <a:cs typeface="Bookman Old Style" panose="02050604050505020204" pitchFamily="18" charset="0"/>
            </a:endParaRPr>
          </a:p>
          <a:p>
            <a:endParaRPr lang="en-US" sz="2000">
              <a:latin typeface="Bookman Old Style" panose="02050604050505020204" pitchFamily="18" charset="0"/>
              <a:cs typeface="Bookman Old Style" panose="02050604050505020204" pitchFamily="18" charset="0"/>
            </a:endParaRPr>
          </a:p>
          <a:p>
            <a:endParaRPr lang="en-US" sz="2000">
              <a:latin typeface="Bookman Old Style" panose="02050604050505020204" pitchFamily="18" charset="0"/>
              <a:cs typeface="Bookman Old Style" panose="020506040505050202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70255"/>
            <a:ext cx="10515600" cy="1325563"/>
          </a:xfrm>
        </p:spPr>
        <p:txBody>
          <a:bodyPr/>
          <a:p>
            <a:r>
              <a:rPr lang="en-US" sz="2800">
                <a:latin typeface="Bookman Old Style" panose="02050604050505020204" pitchFamily="18" charset="0"/>
                <a:cs typeface="Bookman Old Style" panose="02050604050505020204" pitchFamily="18" charset="0"/>
              </a:rPr>
              <a:t>References</a:t>
            </a:r>
            <a:endParaRPr lang="en-US" sz="2800">
              <a:latin typeface="Bookman Old Style" panose="02050604050505020204" pitchFamily="18" charset="0"/>
              <a:cs typeface="Bookman Old Style" panose="02050604050505020204" pitchFamily="18" charset="0"/>
            </a:endParaRPr>
          </a:p>
        </p:txBody>
      </p:sp>
      <p:sp>
        <p:nvSpPr>
          <p:cNvPr id="3" name="Content Placeholder 2"/>
          <p:cNvSpPr>
            <a:spLocks noGrp="1"/>
          </p:cNvSpPr>
          <p:nvPr>
            <p:ph idx="1"/>
          </p:nvPr>
        </p:nvSpPr>
        <p:spPr/>
        <p:txBody>
          <a:bodyPr>
            <a:normAutofit fontScale="90000" lnSpcReduction="20000"/>
          </a:bodyPr>
          <a:p>
            <a:pPr marL="342900" lvl="0" indent="-342900" algn="just">
              <a:lnSpc>
                <a:spcPct val="107000"/>
              </a:lnSpc>
              <a:spcAft>
                <a:spcPts val="800"/>
              </a:spcAft>
              <a:buFont typeface="+mj-lt"/>
              <a:buAutoNum type="arabicPeriod"/>
              <a:tabLst>
                <a:tab pos="457200" algn="l"/>
              </a:tabLst>
            </a:pPr>
            <a:r>
              <a:rPr lang="en-IN" sz="2500" kern="100" dirty="0">
                <a:effectLst/>
                <a:latin typeface="Bookman Old Style" panose="02050604050505020204" pitchFamily="18" charset="0"/>
                <a:ea typeface="Calibri" panose="020F0502020204030204" pitchFamily="34" charset="0"/>
                <a:cs typeface="Bookman Old Style" panose="02050604050505020204" pitchFamily="18" charset="0"/>
                <a:sym typeface="+mn-ea"/>
              </a:rPr>
              <a:t>Wang, Y., Li, Z., &amp; Zhao, X. (2022). Deep Reinforcement Learning for Autonomous Vehicle Navigation in Dynamic Traffic Environments. </a:t>
            </a:r>
            <a:r>
              <a:rPr lang="en-IN" sz="2500" i="1" kern="100" dirty="0">
                <a:effectLst/>
                <a:latin typeface="Bookman Old Style" panose="02050604050505020204" pitchFamily="18" charset="0"/>
                <a:ea typeface="Calibri" panose="020F0502020204030204" pitchFamily="34" charset="0"/>
                <a:cs typeface="Bookman Old Style" panose="02050604050505020204" pitchFamily="18" charset="0"/>
                <a:sym typeface="+mn-ea"/>
              </a:rPr>
              <a:t>IEEE Transactions on Intelligent Transportation Systems</a:t>
            </a:r>
            <a:r>
              <a:rPr lang="en-IN" sz="2500" kern="100" dirty="0">
                <a:effectLst/>
                <a:latin typeface="Bookman Old Style" panose="02050604050505020204" pitchFamily="18" charset="0"/>
                <a:ea typeface="Calibri" panose="020F0502020204030204" pitchFamily="34" charset="0"/>
                <a:cs typeface="Bookman Old Style" panose="02050604050505020204" pitchFamily="18" charset="0"/>
                <a:sym typeface="+mn-ea"/>
              </a:rPr>
              <a:t>, 23(4), 1856-1867.</a:t>
            </a:r>
            <a:endParaRPr lang="en-IN" sz="2500" kern="100" dirty="0">
              <a:effectLst/>
              <a:latin typeface="Bookman Old Style" panose="02050604050505020204" pitchFamily="18" charset="0"/>
              <a:ea typeface="Calibri" panose="020F0502020204030204" pitchFamily="34" charset="0"/>
              <a:cs typeface="Bookman Old Style" panose="02050604050505020204" pitchFamily="18" charset="0"/>
            </a:endParaRPr>
          </a:p>
          <a:p>
            <a:pPr marL="342900" lvl="0" indent="-342900" algn="just">
              <a:lnSpc>
                <a:spcPct val="107000"/>
              </a:lnSpc>
              <a:spcAft>
                <a:spcPts val="800"/>
              </a:spcAft>
              <a:buFont typeface="+mj-lt"/>
              <a:buAutoNum type="arabicPeriod"/>
              <a:tabLst>
                <a:tab pos="457200" algn="l"/>
              </a:tabLst>
            </a:pPr>
            <a:r>
              <a:rPr lang="en-IN" sz="2500" kern="100" dirty="0">
                <a:effectLst/>
                <a:latin typeface="Bookman Old Style" panose="02050604050505020204" pitchFamily="18" charset="0"/>
                <a:ea typeface="Calibri" panose="020F0502020204030204" pitchFamily="34" charset="0"/>
                <a:cs typeface="Bookman Old Style" panose="02050604050505020204" pitchFamily="18" charset="0"/>
                <a:sym typeface="+mn-ea"/>
              </a:rPr>
              <a:t>Zhang, H., Chen, L., &amp; Liu, Y. (2023). </a:t>
            </a:r>
            <a:r>
              <a:rPr lang="en-IN" sz="2500" kern="100" dirty="0" err="1">
                <a:effectLst/>
                <a:latin typeface="Bookman Old Style" panose="02050604050505020204" pitchFamily="18" charset="0"/>
                <a:ea typeface="Calibri" panose="020F0502020204030204" pitchFamily="34" charset="0"/>
                <a:cs typeface="Bookman Old Style" panose="02050604050505020204" pitchFamily="18" charset="0"/>
                <a:sym typeface="+mn-ea"/>
              </a:rPr>
              <a:t>Behavioral</a:t>
            </a:r>
            <a:r>
              <a:rPr lang="en-IN" sz="2500" kern="100" dirty="0">
                <a:effectLst/>
                <a:latin typeface="Bookman Old Style" panose="02050604050505020204" pitchFamily="18" charset="0"/>
                <a:ea typeface="Calibri" panose="020F0502020204030204" pitchFamily="34" charset="0"/>
                <a:cs typeface="Bookman Old Style" panose="02050604050505020204" pitchFamily="18" charset="0"/>
                <a:sym typeface="+mn-ea"/>
              </a:rPr>
              <a:t> Cloning for Autonomous Driving: A Comprehensive Study on Imitation Learning. </a:t>
            </a:r>
            <a:r>
              <a:rPr lang="en-IN" sz="2500" i="1" kern="100" dirty="0">
                <a:effectLst/>
                <a:latin typeface="Bookman Old Style" panose="02050604050505020204" pitchFamily="18" charset="0"/>
                <a:ea typeface="Calibri" panose="020F0502020204030204" pitchFamily="34" charset="0"/>
                <a:cs typeface="Bookman Old Style" panose="02050604050505020204" pitchFamily="18" charset="0"/>
                <a:sym typeface="+mn-ea"/>
              </a:rPr>
              <a:t>IEEE Transactions on Vehicular Technology</a:t>
            </a:r>
            <a:r>
              <a:rPr lang="en-IN" sz="2500" kern="100" dirty="0">
                <a:effectLst/>
                <a:latin typeface="Bookman Old Style" panose="02050604050505020204" pitchFamily="18" charset="0"/>
                <a:ea typeface="Calibri" panose="020F0502020204030204" pitchFamily="34" charset="0"/>
                <a:cs typeface="Bookman Old Style" panose="02050604050505020204" pitchFamily="18" charset="0"/>
                <a:sym typeface="+mn-ea"/>
              </a:rPr>
              <a:t>, 72(2), 1234-1245.</a:t>
            </a:r>
            <a:endParaRPr lang="en-IN" sz="2500" kern="100" dirty="0">
              <a:effectLst/>
              <a:latin typeface="Bookman Old Style" panose="02050604050505020204" pitchFamily="18" charset="0"/>
              <a:ea typeface="Calibri" panose="020F0502020204030204" pitchFamily="34" charset="0"/>
              <a:cs typeface="Bookman Old Style" panose="02050604050505020204" pitchFamily="18" charset="0"/>
            </a:endParaRPr>
          </a:p>
          <a:p>
            <a:pPr marL="342900" lvl="0" indent="-342900" algn="just">
              <a:lnSpc>
                <a:spcPct val="107000"/>
              </a:lnSpc>
              <a:spcAft>
                <a:spcPts val="800"/>
              </a:spcAft>
              <a:buFont typeface="+mj-lt"/>
              <a:buAutoNum type="arabicPeriod"/>
              <a:tabLst>
                <a:tab pos="457200" algn="l"/>
              </a:tabLst>
            </a:pPr>
            <a:r>
              <a:rPr lang="en-IN" sz="2500" kern="100" dirty="0">
                <a:effectLst/>
                <a:latin typeface="Bookman Old Style" panose="02050604050505020204" pitchFamily="18" charset="0"/>
                <a:ea typeface="Calibri" panose="020F0502020204030204" pitchFamily="34" charset="0"/>
                <a:cs typeface="Bookman Old Style" panose="02050604050505020204" pitchFamily="18" charset="0"/>
                <a:sym typeface="+mn-ea"/>
              </a:rPr>
              <a:t>Lee, J., Kim, S., &amp; Park, J. (2023). Enhancing Autonomous Vehicle Performance with Hybrid Deep Reinforcement Learning and </a:t>
            </a:r>
            <a:r>
              <a:rPr lang="en-IN" sz="2500" kern="100" dirty="0" err="1">
                <a:effectLst/>
                <a:latin typeface="Bookman Old Style" panose="02050604050505020204" pitchFamily="18" charset="0"/>
                <a:ea typeface="Calibri" panose="020F0502020204030204" pitchFamily="34" charset="0"/>
                <a:cs typeface="Bookman Old Style" panose="02050604050505020204" pitchFamily="18" charset="0"/>
                <a:sym typeface="+mn-ea"/>
              </a:rPr>
              <a:t>Behavioral</a:t>
            </a:r>
            <a:r>
              <a:rPr lang="en-IN" sz="2500" kern="100" dirty="0">
                <a:effectLst/>
                <a:latin typeface="Bookman Old Style" panose="02050604050505020204" pitchFamily="18" charset="0"/>
                <a:ea typeface="Calibri" panose="020F0502020204030204" pitchFamily="34" charset="0"/>
                <a:cs typeface="Bookman Old Style" panose="02050604050505020204" pitchFamily="18" charset="0"/>
                <a:sym typeface="+mn-ea"/>
              </a:rPr>
              <a:t> Cloning. </a:t>
            </a:r>
            <a:r>
              <a:rPr lang="en-IN" sz="2500" i="1" kern="100" dirty="0">
                <a:effectLst/>
                <a:latin typeface="Bookman Old Style" panose="02050604050505020204" pitchFamily="18" charset="0"/>
                <a:ea typeface="Calibri" panose="020F0502020204030204" pitchFamily="34" charset="0"/>
                <a:cs typeface="Bookman Old Style" panose="02050604050505020204" pitchFamily="18" charset="0"/>
                <a:sym typeface="+mn-ea"/>
              </a:rPr>
              <a:t>IEEE Robotics and Automation Letters</a:t>
            </a:r>
            <a:r>
              <a:rPr lang="en-IN" sz="2500" kern="100" dirty="0">
                <a:effectLst/>
                <a:latin typeface="Bookman Old Style" panose="02050604050505020204" pitchFamily="18" charset="0"/>
                <a:ea typeface="Calibri" panose="020F0502020204030204" pitchFamily="34" charset="0"/>
                <a:cs typeface="Bookman Old Style" panose="02050604050505020204" pitchFamily="18" charset="0"/>
                <a:sym typeface="+mn-ea"/>
              </a:rPr>
              <a:t>, 8(3), 2578-2585.</a:t>
            </a:r>
            <a:endParaRPr lang="en-IN" sz="2500" kern="100" dirty="0">
              <a:effectLst/>
              <a:latin typeface="Bookman Old Style" panose="02050604050505020204" pitchFamily="18" charset="0"/>
              <a:ea typeface="Calibri" panose="020F0502020204030204" pitchFamily="34" charset="0"/>
              <a:cs typeface="Bookman Old Style" panose="02050604050505020204" pitchFamily="18" charset="0"/>
            </a:endParaRPr>
          </a:p>
          <a:p>
            <a:endParaRPr lang="en-US" sz="2500">
              <a:latin typeface="Bookman Old Style" panose="02050604050505020204" pitchFamily="18" charset="0"/>
              <a:cs typeface="Bookman Old Style" panose="0205060405050502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7200" y="1143000"/>
            <a:ext cx="8229600" cy="57943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solidFill>
                <a:srgbClr val="0070C0"/>
              </a:solidFill>
              <a:latin typeface="Bookman Old Style" panose="02050604050505020204" pitchFamily="18" charset="0"/>
            </a:endParaRPr>
          </a:p>
        </p:txBody>
      </p:sp>
      <p:sp>
        <p:nvSpPr>
          <p:cNvPr id="5" name="Content Placeholder 2"/>
          <p:cNvSpPr txBox="1"/>
          <p:nvPr/>
        </p:nvSpPr>
        <p:spPr>
          <a:xfrm>
            <a:off x="457200" y="1951037"/>
            <a:ext cx="8229600"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2"/>
              </a:solidFill>
              <a:latin typeface="Bookman Old Style" panose="02050604050505020204" pitchFamily="18" charset="0"/>
            </a:endParaRPr>
          </a:p>
        </p:txBody>
      </p:sp>
      <p:sp>
        <p:nvSpPr>
          <p:cNvPr id="3" name="TextBox 2"/>
          <p:cNvSpPr txBox="1"/>
          <p:nvPr/>
        </p:nvSpPr>
        <p:spPr>
          <a:xfrm>
            <a:off x="734008" y="1427817"/>
            <a:ext cx="5019870" cy="521970"/>
          </a:xfrm>
          <a:prstGeom prst="rect">
            <a:avLst/>
          </a:prstGeom>
          <a:noFill/>
        </p:spPr>
        <p:txBody>
          <a:bodyPr wrap="square" rtlCol="0">
            <a:spAutoFit/>
          </a:bodyPr>
          <a:lstStyle/>
          <a:p>
            <a:r>
              <a:rPr lang="en-US" altLang="en-IN" sz="2800" dirty="0">
                <a:latin typeface="Bookman Old Style" panose="02050604050505020204" pitchFamily="18" charset="0"/>
              </a:rPr>
              <a:t>Objective Of Project</a:t>
            </a:r>
            <a:endParaRPr lang="en-US" altLang="en-IN" sz="2800" dirty="0">
              <a:latin typeface="Bookman Old Style" panose="02050604050505020204" pitchFamily="18" charset="0"/>
            </a:endParaRPr>
          </a:p>
        </p:txBody>
      </p:sp>
      <p:sp>
        <p:nvSpPr>
          <p:cNvPr id="6" name="TextBox 5"/>
          <p:cNvSpPr txBox="1"/>
          <p:nvPr/>
        </p:nvSpPr>
        <p:spPr>
          <a:xfrm>
            <a:off x="718457" y="1951037"/>
            <a:ext cx="10739535" cy="2554545"/>
          </a:xfrm>
          <a:prstGeom prst="rect">
            <a:avLst/>
          </a:prstGeom>
          <a:noFill/>
        </p:spPr>
        <p:txBody>
          <a:bodyPr wrap="square" rtlCol="0">
            <a:spAutoFit/>
          </a:bodyPr>
          <a:lstStyle/>
          <a:p>
            <a:pPr algn="just"/>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Autonomous vehicles (AVs) have witnessed significant advancements in recent years, driven by the integration of deep reinforcement learning (DRL) and </a:t>
            </a:r>
            <a:r>
              <a:rPr lang="en-IN" sz="2000" dirty="0" err="1">
                <a:effectLst/>
                <a:latin typeface="Bookman Old Style" panose="02050604050505020204" pitchFamily="18" charset="0"/>
                <a:ea typeface="Calibri" panose="020F0502020204030204" pitchFamily="34" charset="0"/>
                <a:cs typeface="Times New Roman" panose="02020603050405020304" pitchFamily="18" charset="0"/>
              </a:rPr>
              <a:t>behavioral</a:t>
            </a: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 cloning (BC). These techniques enhance the autonomy and accuracy of AVs by enabling sophisticated decision-making and learning from human drivers. This paper provides a comprehensive review of recent research on DRL and BC in AVs, highlighting their contributions, challenges, and future directions. The synthesis of these methodologies offers promising prospects for achieving higher levels of autonomy and safety in AVs.</a:t>
            </a:r>
            <a:endParaRPr lang="en-IN" sz="2000" dirty="0">
              <a:latin typeface="Bookman Old Style" panose="02050604050505020204" pitchFamily="18" charset="0"/>
            </a:endParaRPr>
          </a:p>
        </p:txBody>
      </p:sp>
      <p:sp>
        <p:nvSpPr>
          <p:cNvPr id="7" name="TextBox 6"/>
          <p:cNvSpPr txBox="1"/>
          <p:nvPr/>
        </p:nvSpPr>
        <p:spPr>
          <a:xfrm>
            <a:off x="734008" y="4485306"/>
            <a:ext cx="7968343" cy="523220"/>
          </a:xfrm>
          <a:prstGeom prst="rect">
            <a:avLst/>
          </a:prstGeom>
          <a:noFill/>
        </p:spPr>
        <p:txBody>
          <a:bodyPr wrap="square" rtlCol="0">
            <a:spAutoFit/>
          </a:bodyPr>
          <a:lstStyle/>
          <a:p>
            <a:r>
              <a:rPr lang="en-IN" altLang="en-US" sz="2800" dirty="0">
                <a:latin typeface="Bookman Old Style" panose="02050604050505020204" pitchFamily="18" charset="0"/>
              </a:rPr>
              <a:t>Problem Statement</a:t>
            </a:r>
            <a:endParaRPr lang="en-IN" sz="2800" dirty="0"/>
          </a:p>
        </p:txBody>
      </p:sp>
      <p:sp>
        <p:nvSpPr>
          <p:cNvPr id="8" name="TextBox 7"/>
          <p:cNvSpPr txBox="1"/>
          <p:nvPr/>
        </p:nvSpPr>
        <p:spPr>
          <a:xfrm>
            <a:off x="718457" y="5137348"/>
            <a:ext cx="10450286" cy="707886"/>
          </a:xfrm>
          <a:prstGeom prst="rect">
            <a:avLst/>
          </a:prstGeom>
          <a:noFill/>
        </p:spPr>
        <p:txBody>
          <a:bodyPr wrap="square" rtlCol="0">
            <a:spAutoFit/>
          </a:bodyPr>
          <a:lstStyle/>
          <a:p>
            <a:r>
              <a:rPr lang="en-US" sz="2000" dirty="0">
                <a:latin typeface="Bookman Old Style" panose="02050604050505020204" pitchFamily="18" charset="0"/>
              </a:rPr>
              <a:t>Optimizing Steering Angles and Speed of Autonomous Vehicles using Deep Reinforcement Learning and Behavioral Cloning </a:t>
            </a:r>
            <a:endParaRPr lang="en-IN" sz="2000" dirty="0">
              <a:latin typeface="Bookman Old Style" panose="020506040505050202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7200" y="1143000"/>
            <a:ext cx="8229600" cy="57943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solidFill>
                <a:srgbClr val="0070C0"/>
              </a:solidFill>
              <a:latin typeface="Bookman Old Style" panose="02050604050505020204" pitchFamily="18" charset="0"/>
            </a:endParaRPr>
          </a:p>
        </p:txBody>
      </p:sp>
      <p:sp>
        <p:nvSpPr>
          <p:cNvPr id="5" name="Content Placeholder 2"/>
          <p:cNvSpPr txBox="1"/>
          <p:nvPr/>
        </p:nvSpPr>
        <p:spPr>
          <a:xfrm>
            <a:off x="457200" y="1951037"/>
            <a:ext cx="8229600"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2"/>
              </a:solidFill>
              <a:latin typeface="Bookman Old Style" panose="02050604050505020204" pitchFamily="18" charset="0"/>
            </a:endParaRPr>
          </a:p>
        </p:txBody>
      </p:sp>
      <p:pic>
        <p:nvPicPr>
          <p:cNvPr id="1028" name="Picture 4" descr="Donate | Walking The Text | Non-Profit Giv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33665" y="2731148"/>
            <a:ext cx="4434568" cy="16091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7200" y="1143000"/>
            <a:ext cx="8229600" cy="57943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solidFill>
                <a:srgbClr val="0070C0"/>
              </a:solidFill>
              <a:latin typeface="Bookman Old Style" panose="02050604050505020204" pitchFamily="18" charset="0"/>
            </a:endParaRPr>
          </a:p>
        </p:txBody>
      </p:sp>
      <p:sp>
        <p:nvSpPr>
          <p:cNvPr id="5" name="Content Placeholder 2"/>
          <p:cNvSpPr txBox="1"/>
          <p:nvPr/>
        </p:nvSpPr>
        <p:spPr>
          <a:xfrm>
            <a:off x="457200" y="1951037"/>
            <a:ext cx="8229600"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2"/>
              </a:solidFill>
              <a:latin typeface="Bookman Old Style" panose="02050604050505020204" pitchFamily="18" charset="0"/>
            </a:endParaRPr>
          </a:p>
        </p:txBody>
      </p:sp>
      <p:sp>
        <p:nvSpPr>
          <p:cNvPr id="2" name="TextBox 1"/>
          <p:cNvSpPr txBox="1"/>
          <p:nvPr/>
        </p:nvSpPr>
        <p:spPr>
          <a:xfrm>
            <a:off x="699796" y="1414997"/>
            <a:ext cx="7856376" cy="521970"/>
          </a:xfrm>
          <a:prstGeom prst="rect">
            <a:avLst/>
          </a:prstGeom>
          <a:noFill/>
        </p:spPr>
        <p:txBody>
          <a:bodyPr wrap="square" rtlCol="0">
            <a:spAutoFit/>
          </a:bodyPr>
          <a:lstStyle/>
          <a:p>
            <a:r>
              <a:rPr lang="en-US" altLang="en-IN" sz="2800" dirty="0">
                <a:latin typeface="Bookman Old Style" panose="02050604050505020204" pitchFamily="18" charset="0"/>
              </a:rPr>
              <a:t>Scope Of The Project</a:t>
            </a:r>
            <a:endParaRPr lang="en-US" altLang="en-IN" sz="2800" dirty="0">
              <a:latin typeface="Bookman Old Style" panose="02050604050505020204" pitchFamily="18" charset="0"/>
            </a:endParaRPr>
          </a:p>
        </p:txBody>
      </p:sp>
      <p:sp>
        <p:nvSpPr>
          <p:cNvPr id="3" name="TextBox 2"/>
          <p:cNvSpPr txBox="1"/>
          <p:nvPr/>
        </p:nvSpPr>
        <p:spPr>
          <a:xfrm>
            <a:off x="699795" y="2069354"/>
            <a:ext cx="10562253" cy="3477875"/>
          </a:xfrm>
          <a:prstGeom prst="rect">
            <a:avLst/>
          </a:prstGeom>
          <a:noFill/>
        </p:spPr>
        <p:txBody>
          <a:bodyPr wrap="square" rtlCol="0">
            <a:spAutoFit/>
          </a:bodyPr>
          <a:lstStyle/>
          <a:p>
            <a:pPr algn="just"/>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Autonomous vehicles (AVs) are transforming transportation by reducing human error, enhancing safety, and improving traffic efficiency. Central to this transformation are advancements in artificial intelligence (AI), particularly deep reinforcement learning (DRL) and </a:t>
            </a:r>
            <a:r>
              <a:rPr lang="en-IN" sz="2000" dirty="0" err="1">
                <a:effectLst/>
                <a:latin typeface="Bookman Old Style" panose="02050604050505020204" pitchFamily="18" charset="0"/>
                <a:ea typeface="Calibri" panose="020F0502020204030204" pitchFamily="34" charset="0"/>
                <a:cs typeface="Times New Roman" panose="02020603050405020304" pitchFamily="18" charset="0"/>
              </a:rPr>
              <a:t>behavioral</a:t>
            </a:r>
            <a:r>
              <a:rPr lang="en-IN" sz="2000" dirty="0">
                <a:effectLst/>
                <a:latin typeface="Bookman Old Style" panose="02050604050505020204" pitchFamily="18" charset="0"/>
                <a:ea typeface="Calibri" panose="020F0502020204030204" pitchFamily="34" charset="0"/>
                <a:cs typeface="Times New Roman" panose="02020603050405020304" pitchFamily="18" charset="0"/>
              </a:rPr>
              <a:t> cloning (BC). </a:t>
            </a:r>
            <a:r>
              <a:rPr lang="en-US" sz="2000" dirty="0">
                <a:latin typeface="Bookman Old Style" panose="02050604050505020204" pitchFamily="18" charset="0"/>
              </a:rPr>
              <a:t>DRL enables autonomous vehicles to learn optimal driving strategies through interaction with the environment, while behavioral cloning leverages human driving data to replicate expert behaviors. When combined, these methods can significantly enhance the decision-making process, enabling the vehicle to achieve a balanced control of both steering and speed. This paper explores the integration of DRL and BC techniques to optimize the steering angles and speed control of autonomous vehicles, aiming to improve their adaptability in real-world driving conditions.</a:t>
            </a:r>
            <a:endParaRPr lang="en-IN" sz="2000" dirty="0">
              <a:latin typeface="Bookman Old Style" panose="0205060405050502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1252220"/>
            <a:ext cx="10381615" cy="438785"/>
          </a:xfrm>
        </p:spPr>
        <p:txBody>
          <a:bodyPr>
            <a:normAutofit fontScale="90000"/>
          </a:bodyPr>
          <a:p>
            <a:r>
              <a:rPr lang="en-US" sz="3110">
                <a:latin typeface="Bookman Old Style" panose="02050604050505020204" pitchFamily="18" charset="0"/>
                <a:cs typeface="Bookman Old Style" panose="02050604050505020204" pitchFamily="18" charset="0"/>
              </a:rPr>
              <a:t>Analysis</a:t>
            </a:r>
            <a:br>
              <a:rPr lang="en-US" sz="3110">
                <a:latin typeface="Bookman Old Style" panose="02050604050505020204" pitchFamily="18" charset="0"/>
                <a:cs typeface="Bookman Old Style" panose="02050604050505020204" pitchFamily="18" charset="0"/>
              </a:rPr>
            </a:br>
            <a:r>
              <a:rPr lang="en-US" sz="3110">
                <a:latin typeface="Bookman Old Style" panose="02050604050505020204" pitchFamily="18" charset="0"/>
                <a:cs typeface="Bookman Old Style" panose="02050604050505020204" pitchFamily="18" charset="0"/>
              </a:rPr>
              <a:t>Project Planning and Research</a:t>
            </a:r>
            <a:endParaRPr lang="en-US" sz="3110">
              <a:latin typeface="Bookman Old Style" panose="02050604050505020204" pitchFamily="18" charset="0"/>
              <a:cs typeface="Bookman Old Style" panose="02050604050505020204" pitchFamily="18" charset="0"/>
            </a:endParaRPr>
          </a:p>
        </p:txBody>
      </p:sp>
      <p:sp>
        <p:nvSpPr>
          <p:cNvPr id="5" name="Content Placeholder 4"/>
          <p:cNvSpPr>
            <a:spLocks noGrp="1"/>
          </p:cNvSpPr>
          <p:nvPr>
            <p:ph idx="1"/>
          </p:nvPr>
        </p:nvSpPr>
        <p:spPr>
          <a:xfrm>
            <a:off x="838200" y="2133600"/>
            <a:ext cx="10381615" cy="4043680"/>
          </a:xfrm>
        </p:spPr>
        <p:txBody>
          <a:bodyPr>
            <a:noAutofit/>
          </a:bodyPr>
          <a:p>
            <a:pPr marL="0" indent="0" algn="just">
              <a:buNone/>
            </a:pPr>
            <a:r>
              <a:rPr lang="en-US" sz="2000" b="1"/>
              <a:t>Integration of DRL and BC in AVs</a:t>
            </a:r>
            <a:endParaRPr lang="en-US" sz="2000" b="1"/>
          </a:p>
          <a:p>
            <a:pPr marL="0" indent="0" algn="just">
              <a:buNone/>
            </a:pPr>
            <a:r>
              <a:rPr lang="en-US" sz="2000"/>
              <a:t>Recent research has explored the synergistic use of DRL and BC to enhance AV performance. The combination leverages the strengths of both approaches: DRL's ability to learn from exploration and BC's capability to imitate expert behavior.</a:t>
            </a:r>
            <a:endParaRPr lang="en-US" sz="2000"/>
          </a:p>
          <a:p>
            <a:pPr marL="0" indent="0" algn="just">
              <a:buNone/>
            </a:pPr>
            <a:r>
              <a:rPr lang="en-US" sz="2000"/>
              <a:t> </a:t>
            </a:r>
            <a:r>
              <a:rPr lang="en-US" sz="2000" b="1"/>
              <a:t>DRL for Autonomous Navigation</a:t>
            </a:r>
            <a:endParaRPr lang="en-US" sz="2000"/>
          </a:p>
          <a:p>
            <a:pPr marL="0" indent="0" algn="just">
              <a:buNone/>
            </a:pPr>
            <a:r>
              <a:rPr lang="en-US" sz="2000"/>
              <a:t>Wang et al. (2022) developed a DRL-based framework for AVs that optimizes navigation policies in dynamic traffic environments. Their approach demonstrates improved decision-making capabilities and adaptability to unforeseen scenarios.</a:t>
            </a:r>
            <a:endParaRPr lang="en-US" sz="2000"/>
          </a:p>
          <a:p>
            <a:pPr marL="0" indent="0" algn="just">
              <a:buNone/>
            </a:pPr>
            <a:r>
              <a:rPr lang="en-US" sz="2000"/>
              <a:t> </a:t>
            </a:r>
            <a:r>
              <a:rPr lang="en-US" sz="2000" b="1"/>
              <a:t>BC for Imitation Learning</a:t>
            </a:r>
            <a:endParaRPr lang="en-US" sz="2000"/>
          </a:p>
          <a:p>
            <a:pPr marL="0" indent="0" algn="just">
              <a:buNone/>
            </a:pPr>
            <a:r>
              <a:rPr lang="en-US" sz="2000"/>
              <a:t>Zhang et al. (2023) proposed a BC model that trains AVs on large-scale driving datasets. Their results indicate that BC can significantly reduce training time and improve the initial performance of AVs by leveraging pre-learned human driving knowledge.</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40130"/>
            <a:ext cx="10400030" cy="650875"/>
          </a:xfrm>
        </p:spPr>
        <p:txBody>
          <a:bodyPr>
            <a:normAutofit/>
          </a:bodyPr>
          <a:p>
            <a:r>
              <a:rPr lang="en-US" sz="3110">
                <a:latin typeface="Bookman Old Style" panose="02050604050505020204" pitchFamily="18" charset="0"/>
                <a:cs typeface="Bookman Old Style" panose="02050604050505020204" pitchFamily="18" charset="0"/>
              </a:rPr>
              <a:t>Software Requirement Specification</a:t>
            </a:r>
            <a:endParaRPr lang="en-US" sz="3110">
              <a:latin typeface="Bookman Old Style" panose="02050604050505020204" pitchFamily="18" charset="0"/>
              <a:cs typeface="Bookman Old Style" panose="02050604050505020204" pitchFamily="18" charset="0"/>
            </a:endParaRPr>
          </a:p>
        </p:txBody>
      </p:sp>
      <p:sp>
        <p:nvSpPr>
          <p:cNvPr id="3" name="Content Placeholder 2"/>
          <p:cNvSpPr>
            <a:spLocks noGrp="1"/>
          </p:cNvSpPr>
          <p:nvPr>
            <p:ph idx="1"/>
          </p:nvPr>
        </p:nvSpPr>
        <p:spPr>
          <a:xfrm>
            <a:off x="838200" y="1691005"/>
            <a:ext cx="10515600" cy="4351338"/>
          </a:xfrm>
        </p:spPr>
        <p:txBody>
          <a:bodyPr>
            <a:noAutofit/>
          </a:bodyPr>
          <a:p>
            <a:pPr marL="0" indent="0">
              <a:buNone/>
            </a:pPr>
            <a:r>
              <a:rPr lang="en-US" sz="1900" b="1">
                <a:latin typeface="Bookman Old Style" panose="02050604050505020204" pitchFamily="18" charset="0"/>
                <a:cs typeface="Bookman Old Style" panose="02050604050505020204" pitchFamily="18" charset="0"/>
              </a:rPr>
              <a:t>Software Requirement:</a:t>
            </a:r>
            <a:endParaRPr lang="en-US" sz="1900" b="1">
              <a:latin typeface="Bookman Old Style" panose="02050604050505020204" pitchFamily="18" charset="0"/>
              <a:cs typeface="Bookman Old Style" panose="02050604050505020204" pitchFamily="18" charset="0"/>
            </a:endParaRPr>
          </a:p>
          <a:p>
            <a:pPr marL="0" indent="0" algn="just">
              <a:buNone/>
            </a:pPr>
            <a:r>
              <a:rPr lang="en-US" sz="1900">
                <a:latin typeface="Bookman Old Style" panose="02050604050505020204" pitchFamily="18" charset="0"/>
                <a:cs typeface="Bookman Old Style" panose="02050604050505020204" pitchFamily="18" charset="0"/>
              </a:rPr>
              <a:t>Deep Learning Libraries: TensorFlow or PyTorch for model building and training.</a:t>
            </a:r>
            <a:endParaRPr lang="en-US" sz="1900">
              <a:latin typeface="Bookman Old Style" panose="02050604050505020204" pitchFamily="18" charset="0"/>
              <a:cs typeface="Bookman Old Style" panose="02050604050505020204" pitchFamily="18" charset="0"/>
            </a:endParaRPr>
          </a:p>
          <a:p>
            <a:pPr marL="0" indent="0" algn="just">
              <a:buNone/>
            </a:pPr>
            <a:r>
              <a:rPr lang="en-US" sz="1900">
                <a:latin typeface="Bookman Old Style" panose="02050604050505020204" pitchFamily="18" charset="0"/>
                <a:cs typeface="Bookman Old Style" panose="02050604050505020204" pitchFamily="18" charset="0"/>
              </a:rPr>
              <a:t>RL Libraries: OpenAI Gym or Stable-Baselines3 for reinforcement learning.</a:t>
            </a:r>
            <a:endParaRPr lang="en-US" sz="1900">
              <a:latin typeface="Bookman Old Style" panose="02050604050505020204" pitchFamily="18" charset="0"/>
              <a:cs typeface="Bookman Old Style" panose="02050604050505020204" pitchFamily="18" charset="0"/>
            </a:endParaRPr>
          </a:p>
          <a:p>
            <a:pPr marL="0" indent="0" algn="just">
              <a:buNone/>
            </a:pPr>
            <a:r>
              <a:rPr lang="en-US" sz="1900">
                <a:latin typeface="Bookman Old Style" panose="02050604050505020204" pitchFamily="18" charset="0"/>
                <a:cs typeface="Bookman Old Style" panose="02050604050505020204" pitchFamily="18" charset="0"/>
              </a:rPr>
              <a:t>Simulation Environment: Carla or AirSim for simulating autonomous driving scenarios.</a:t>
            </a:r>
            <a:endParaRPr lang="en-US" sz="1900">
              <a:latin typeface="Bookman Old Style" panose="02050604050505020204" pitchFamily="18" charset="0"/>
              <a:cs typeface="Bookman Old Style" panose="02050604050505020204" pitchFamily="18" charset="0"/>
            </a:endParaRPr>
          </a:p>
          <a:p>
            <a:pPr marL="0" indent="0" algn="just">
              <a:buNone/>
            </a:pPr>
            <a:r>
              <a:rPr lang="en-US" sz="1900">
                <a:latin typeface="Bookman Old Style" panose="02050604050505020204" pitchFamily="18" charset="0"/>
                <a:cs typeface="Bookman Old Style" panose="02050604050505020204" pitchFamily="18" charset="0"/>
              </a:rPr>
              <a:t>Data Processing Libraries: NumPy, Pandas, and OpenCV for handling and preprocessing datasets.</a:t>
            </a:r>
            <a:endParaRPr lang="en-US" sz="1900">
              <a:latin typeface="Bookman Old Style" panose="02050604050505020204" pitchFamily="18" charset="0"/>
              <a:cs typeface="Bookman Old Style" panose="02050604050505020204" pitchFamily="18" charset="0"/>
            </a:endParaRPr>
          </a:p>
          <a:p>
            <a:pPr marL="0" indent="0" algn="just">
              <a:buNone/>
            </a:pPr>
            <a:r>
              <a:rPr lang="en-US" sz="1900" b="1">
                <a:latin typeface="Bookman Old Style" panose="02050604050505020204" pitchFamily="18" charset="0"/>
                <a:cs typeface="Bookman Old Style" panose="02050604050505020204" pitchFamily="18" charset="0"/>
              </a:rPr>
              <a:t>Hardware Requirements:</a:t>
            </a:r>
            <a:endParaRPr lang="en-US" sz="1900" b="1">
              <a:latin typeface="Bookman Old Style" panose="02050604050505020204" pitchFamily="18" charset="0"/>
              <a:cs typeface="Bookman Old Style" panose="02050604050505020204" pitchFamily="18" charset="0"/>
            </a:endParaRPr>
          </a:p>
          <a:p>
            <a:pPr marL="0" indent="0" algn="just">
              <a:buNone/>
            </a:pPr>
            <a:r>
              <a:rPr lang="en-US" sz="1900">
                <a:latin typeface="Bookman Old Style" panose="02050604050505020204" pitchFamily="18" charset="0"/>
                <a:cs typeface="Bookman Old Style" panose="02050604050505020204" pitchFamily="18" charset="0"/>
              </a:rPr>
              <a:t>GPU: NVIDIA RTX 3090, A100, or similar for fast deep learning computations.</a:t>
            </a:r>
            <a:endParaRPr lang="en-US" sz="1900">
              <a:latin typeface="Bookman Old Style" panose="02050604050505020204" pitchFamily="18" charset="0"/>
              <a:cs typeface="Bookman Old Style" panose="02050604050505020204" pitchFamily="18" charset="0"/>
            </a:endParaRPr>
          </a:p>
          <a:p>
            <a:pPr marL="0" indent="0" algn="just">
              <a:buNone/>
            </a:pPr>
            <a:r>
              <a:rPr lang="en-US" sz="1900">
                <a:latin typeface="Bookman Old Style" panose="02050604050505020204" pitchFamily="18" charset="0"/>
                <a:cs typeface="Bookman Old Style" panose="02050604050505020204" pitchFamily="18" charset="0"/>
              </a:rPr>
              <a:t>CPU: Intel i9 or AMD Ryzen Threadripper for handling complex calculations.</a:t>
            </a:r>
            <a:endParaRPr lang="en-US" sz="1900">
              <a:latin typeface="Bookman Old Style" panose="02050604050505020204" pitchFamily="18" charset="0"/>
              <a:cs typeface="Bookman Old Style" panose="02050604050505020204" pitchFamily="18" charset="0"/>
            </a:endParaRPr>
          </a:p>
          <a:p>
            <a:pPr marL="0" indent="0" algn="just">
              <a:buNone/>
            </a:pPr>
            <a:r>
              <a:rPr lang="en-US" sz="1900">
                <a:latin typeface="Bookman Old Style" panose="02050604050505020204" pitchFamily="18" charset="0"/>
                <a:cs typeface="Bookman Old Style" panose="02050604050505020204" pitchFamily="18" charset="0"/>
              </a:rPr>
              <a:t>Memory (RAM): 32GB or more for efficient data processing and model training.</a:t>
            </a:r>
            <a:endParaRPr lang="en-US" sz="1900">
              <a:latin typeface="Bookman Old Style" panose="02050604050505020204" pitchFamily="18" charset="0"/>
              <a:cs typeface="Bookman Old Style" panose="02050604050505020204" pitchFamily="18" charset="0"/>
            </a:endParaRPr>
          </a:p>
          <a:p>
            <a:pPr marL="0" indent="0" algn="just">
              <a:buNone/>
            </a:pPr>
            <a:r>
              <a:rPr lang="en-US" sz="1900">
                <a:latin typeface="Bookman Old Style" panose="02050604050505020204" pitchFamily="18" charset="0"/>
                <a:cs typeface="Bookman Old Style" panose="02050604050505020204" pitchFamily="18" charset="0"/>
              </a:rPr>
              <a:t>Edge Computing Device: NVIDIA Jetson AGX Xavier or Orin for deploying models on real vehicles.</a:t>
            </a:r>
            <a:endParaRPr lang="en-US" sz="1900">
              <a:latin typeface="Bookman Old Style" panose="02050604050505020204" pitchFamily="18" charset="0"/>
              <a:cs typeface="Bookman Old Style" panose="02050604050505020204" pitchFamily="18" charset="0"/>
            </a:endParaRPr>
          </a:p>
          <a:p>
            <a:pPr marL="0" indent="0" algn="just">
              <a:buNone/>
            </a:pPr>
            <a:r>
              <a:rPr lang="en-US" sz="1900">
                <a:latin typeface="Bookman Old Style" panose="02050604050505020204" pitchFamily="18" charset="0"/>
                <a:cs typeface="Bookman Old Style" panose="02050604050505020204" pitchFamily="18" charset="0"/>
              </a:rPr>
              <a:t>Sensors: LiDAR, cameras, and GPS for environmental data acquisition and vehicle localization.</a:t>
            </a:r>
            <a:endParaRPr lang="en-US" sz="1900">
              <a:latin typeface="Bookman Old Style" panose="02050604050505020204" pitchFamily="18" charset="0"/>
              <a:cs typeface="Bookman Old Style" panose="0205060405050502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116965"/>
            <a:ext cx="10515600" cy="574040"/>
          </a:xfrm>
        </p:spPr>
        <p:txBody>
          <a:bodyPr>
            <a:normAutofit/>
          </a:bodyPr>
          <a:p>
            <a:r>
              <a:rPr lang="en-US" sz="3110">
                <a:latin typeface="Bookman Old Style" panose="02050604050505020204" pitchFamily="18" charset="0"/>
                <a:cs typeface="Bookman Old Style" panose="02050604050505020204" pitchFamily="18" charset="0"/>
              </a:rPr>
              <a:t>Model Selection And Architecture</a:t>
            </a:r>
            <a:endParaRPr lang="en-US" sz="3110">
              <a:latin typeface="Bookman Old Style" panose="02050604050505020204" pitchFamily="18" charset="0"/>
              <a:cs typeface="Bookman Old Style" panose="02050604050505020204" pitchFamily="18" charset="0"/>
            </a:endParaRPr>
          </a:p>
        </p:txBody>
      </p:sp>
      <p:sp>
        <p:nvSpPr>
          <p:cNvPr id="3" name="Content Placeholder 2"/>
          <p:cNvSpPr>
            <a:spLocks noGrp="1"/>
          </p:cNvSpPr>
          <p:nvPr>
            <p:ph idx="1"/>
          </p:nvPr>
        </p:nvSpPr>
        <p:spPr/>
        <p:txBody>
          <a:bodyPr>
            <a:normAutofit/>
          </a:bodyPr>
          <a:p>
            <a:pPr marL="0" indent="0" algn="just">
              <a:buNone/>
            </a:pPr>
            <a:r>
              <a:rPr lang="en-US" sz="2000">
                <a:latin typeface="Bookman Old Style" panose="02050604050505020204" pitchFamily="18" charset="0"/>
                <a:cs typeface="Bookman Old Style" panose="02050604050505020204" pitchFamily="18" charset="0"/>
              </a:rPr>
              <a:t>1. Evaluate models on simulation environments (e.g., Carla) to gauge driving performance and adaptability.</a:t>
            </a:r>
            <a:endParaRPr lang="en-US" sz="2000">
              <a:latin typeface="Bookman Old Style" panose="02050604050505020204" pitchFamily="18" charset="0"/>
              <a:cs typeface="Bookman Old Style" panose="02050604050505020204" pitchFamily="18" charset="0"/>
            </a:endParaRPr>
          </a:p>
          <a:p>
            <a:pPr marL="0" indent="0" algn="just">
              <a:buNone/>
            </a:pPr>
            <a:r>
              <a:rPr lang="en-US" sz="2000">
                <a:latin typeface="Bookman Old Style" panose="02050604050505020204" pitchFamily="18" charset="0"/>
                <a:cs typeface="Bookman Old Style" panose="02050604050505020204" pitchFamily="18" charset="0"/>
              </a:rPr>
              <a:t>2. Prioritize models with good generalization to handle diverse road and weather conditions.</a:t>
            </a:r>
            <a:endParaRPr lang="en-US" sz="2000">
              <a:latin typeface="Bookman Old Style" panose="02050604050505020204" pitchFamily="18" charset="0"/>
              <a:cs typeface="Bookman Old Style" panose="02050604050505020204" pitchFamily="18" charset="0"/>
            </a:endParaRPr>
          </a:p>
          <a:p>
            <a:pPr marL="0" indent="0" algn="just">
              <a:buNone/>
            </a:pPr>
            <a:r>
              <a:rPr lang="en-US" sz="2000">
                <a:latin typeface="Bookman Old Style" panose="02050604050505020204" pitchFamily="18" charset="0"/>
                <a:cs typeface="Bookman Old Style" panose="02050604050505020204" pitchFamily="18" charset="0"/>
              </a:rPr>
              <a:t>3. Consider models with fine-tuning capabilities, allowing easy adaptation to new environments or vehicle dynamics.</a:t>
            </a:r>
            <a:endParaRPr lang="en-US" sz="2000">
              <a:latin typeface="Bookman Old Style" panose="02050604050505020204" pitchFamily="18" charset="0"/>
              <a:cs typeface="Bookman Old Style" panose="02050604050505020204" pitchFamily="18" charset="0"/>
            </a:endParaRPr>
          </a:p>
          <a:p>
            <a:pPr marL="0" indent="0" algn="just">
              <a:buNone/>
            </a:pPr>
            <a:r>
              <a:rPr lang="en-US" sz="2000">
                <a:latin typeface="Bookman Old Style" panose="02050604050505020204" pitchFamily="18" charset="0"/>
                <a:cs typeface="Bookman Old Style" panose="02050604050505020204" pitchFamily="18" charset="0"/>
              </a:rPr>
              <a:t>4. Use ensemble approaches if combining multiple behaviors or actions improves accuracy.</a:t>
            </a:r>
            <a:endParaRPr lang="en-US" sz="2000">
              <a:latin typeface="Bookman Old Style" panose="02050604050505020204" pitchFamily="18" charset="0"/>
              <a:cs typeface="Bookman Old Style" panose="02050604050505020204" pitchFamily="18" charset="0"/>
            </a:endParaRPr>
          </a:p>
          <a:p>
            <a:pPr marL="0" indent="0" algn="just">
              <a:buNone/>
            </a:pPr>
            <a:r>
              <a:rPr lang="en-US" sz="2000">
                <a:latin typeface="Bookman Old Style" panose="02050604050505020204" pitchFamily="18" charset="0"/>
                <a:cs typeface="Bookman Old Style" panose="02050604050505020204" pitchFamily="18" charset="0"/>
              </a:rPr>
              <a:t>5. Test models for robustness in edge cases like sharp turns or obstacle detection to enhance safety and reliability.</a:t>
            </a:r>
            <a:endParaRPr lang="en-US" sz="2000">
              <a:latin typeface="Bookman Old Style" panose="02050604050505020204" pitchFamily="18" charset="0"/>
              <a:cs typeface="Bookman Old Style" panose="0205060405050502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753995" y="2576195"/>
            <a:ext cx="6682740" cy="28498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68705"/>
            <a:ext cx="10515600" cy="622300"/>
          </a:xfrm>
        </p:spPr>
        <p:txBody>
          <a:bodyPr>
            <a:normAutofit/>
          </a:bodyPr>
          <a:p>
            <a:r>
              <a:rPr lang="en-US" sz="3110">
                <a:latin typeface="Bookman Old Style" panose="02050604050505020204" pitchFamily="18" charset="0"/>
                <a:cs typeface="Bookman Old Style" panose="02050604050505020204" pitchFamily="18" charset="0"/>
              </a:rPr>
              <a:t>Design</a:t>
            </a:r>
            <a:endParaRPr lang="en-US" sz="3110">
              <a:latin typeface="Bookman Old Style" panose="02050604050505020204" pitchFamily="18" charset="0"/>
              <a:cs typeface="Bookman Old Style" panose="02050604050505020204" pitchFamily="18" charset="0"/>
            </a:endParaRPr>
          </a:p>
        </p:txBody>
      </p:sp>
      <p:sp>
        <p:nvSpPr>
          <p:cNvPr id="3" name="Content Placeholder 2"/>
          <p:cNvSpPr>
            <a:spLocks noGrp="1"/>
          </p:cNvSpPr>
          <p:nvPr>
            <p:ph idx="1"/>
          </p:nvPr>
        </p:nvSpPr>
        <p:spPr/>
        <p:txBody>
          <a:bodyPr>
            <a:normAutofit lnSpcReduction="10000"/>
          </a:bodyPr>
          <a:p>
            <a:pPr marL="0" indent="0" algn="just">
              <a:buNone/>
            </a:pPr>
            <a:r>
              <a:rPr lang="en-US" sz="2000" b="1">
                <a:latin typeface="Bookman Old Style" panose="02050604050505020204" pitchFamily="18" charset="0"/>
                <a:cs typeface="Bookman Old Style" panose="02050604050505020204" pitchFamily="18" charset="0"/>
              </a:rPr>
              <a:t>Introduction</a:t>
            </a:r>
            <a:endParaRPr lang="en-US" sz="2000" b="1">
              <a:latin typeface="Bookman Old Style" panose="02050604050505020204" pitchFamily="18" charset="0"/>
              <a:cs typeface="Bookman Old Style" panose="02050604050505020204" pitchFamily="18" charset="0"/>
            </a:endParaRPr>
          </a:p>
          <a:p>
            <a:pPr marL="0" indent="0" algn="just">
              <a:buNone/>
            </a:pPr>
            <a:endParaRPr lang="en-US" sz="2000">
              <a:latin typeface="Bookman Old Style" panose="02050604050505020204" pitchFamily="18" charset="0"/>
              <a:cs typeface="Bookman Old Style" panose="02050604050505020204" pitchFamily="18" charset="0"/>
            </a:endParaRPr>
          </a:p>
          <a:p>
            <a:pPr algn="just"/>
            <a:r>
              <a:rPr lang="en-US" sz="2000">
                <a:latin typeface="Bookman Old Style" panose="02050604050505020204" pitchFamily="18" charset="0"/>
                <a:cs typeface="Bookman Old Style" panose="02050604050505020204" pitchFamily="18" charset="0"/>
              </a:rPr>
              <a:t>The design of an autonomous vehicle control system involves creating a robust architecture that accurately optimizes steering angles and speed based on real-time data inputs.</a:t>
            </a:r>
            <a:endParaRPr lang="en-US" sz="2000">
              <a:latin typeface="Bookman Old Style" panose="02050604050505020204" pitchFamily="18" charset="0"/>
              <a:cs typeface="Bookman Old Style" panose="02050604050505020204" pitchFamily="18" charset="0"/>
            </a:endParaRPr>
          </a:p>
          <a:p>
            <a:pPr algn="just"/>
            <a:r>
              <a:rPr lang="en-US" sz="2000">
                <a:latin typeface="Bookman Old Style" panose="02050604050505020204" pitchFamily="18" charset="0"/>
                <a:cs typeface="Bookman Old Style" panose="02050604050505020204" pitchFamily="18" charset="0"/>
              </a:rPr>
              <a:t> This system integrates machine learning models, sensor data, and control algorithms to interpret the environment, make decisions, and take actions effectively. </a:t>
            </a:r>
            <a:endParaRPr lang="en-US" sz="2000">
              <a:latin typeface="Bookman Old Style" panose="02050604050505020204" pitchFamily="18" charset="0"/>
              <a:cs typeface="Bookman Old Style" panose="02050604050505020204" pitchFamily="18" charset="0"/>
            </a:endParaRPr>
          </a:p>
          <a:p>
            <a:pPr algn="just"/>
            <a:r>
              <a:rPr lang="en-US" sz="2000">
                <a:latin typeface="Bookman Old Style" panose="02050604050505020204" pitchFamily="18" charset="0"/>
                <a:cs typeface="Bookman Old Style" panose="02050604050505020204" pitchFamily="18" charset="0"/>
              </a:rPr>
              <a:t>Through behavior cloning and reinforcement learning (RL), the system learns both from human driving behavior and through autonomous trial-and-error in simulated environments.</a:t>
            </a:r>
            <a:endParaRPr lang="en-US" sz="2000">
              <a:latin typeface="Bookman Old Style" panose="02050604050505020204" pitchFamily="18" charset="0"/>
              <a:cs typeface="Bookman Old Style" panose="02050604050505020204" pitchFamily="18" charset="0"/>
            </a:endParaRPr>
          </a:p>
          <a:p>
            <a:pPr algn="just"/>
            <a:r>
              <a:rPr lang="en-US" sz="2000">
                <a:latin typeface="Bookman Old Style" panose="02050604050505020204" pitchFamily="18" charset="0"/>
                <a:cs typeface="Bookman Old Style" panose="02050604050505020204" pitchFamily="18" charset="0"/>
              </a:rPr>
              <a:t> The design process focuses on achieving real-time processing capabilities, ensuring safety in complex scenarios, and enabling adaptability across varying driving conditions.</a:t>
            </a:r>
            <a:endParaRPr lang="en-US" sz="2000">
              <a:latin typeface="Bookman Old Style" panose="02050604050505020204" pitchFamily="18" charset="0"/>
              <a:cs typeface="Bookman Old Style" panose="0205060405050502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587375" y="1266825"/>
            <a:ext cx="10766425" cy="4910455"/>
          </a:xfrm>
        </p:spPr>
        <p:txBody>
          <a:bodyPr/>
          <a:p>
            <a:pPr marL="0" indent="0">
              <a:buNone/>
            </a:pPr>
            <a:r>
              <a:rPr lang="en-US" b="1"/>
              <a:t>Data Flow Diagram</a:t>
            </a:r>
            <a:endParaRPr lang="en-US" b="1"/>
          </a:p>
        </p:txBody>
      </p:sp>
      <p:pic>
        <p:nvPicPr>
          <p:cNvPr id="2071644581" name="Picture 1" descr="PDF] Efficient Deep Reinforcement Learning With Imitative Expert Priors for Autonomous  Driving | Semantic Schola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2148840" y="1944370"/>
            <a:ext cx="5863590" cy="356679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11586</Words>
  <Application>WPS Presentation</Application>
  <PresentationFormat>Widescreen</PresentationFormat>
  <Paragraphs>155</Paragraphs>
  <Slides>20</Slides>
  <Notes>0</Notes>
  <HiddenSlides>0</HiddenSlides>
  <MMClips>0</MMClips>
  <ScaleCrop>false</ScaleCrop>
  <HeadingPairs>
    <vt:vector size="6" baseType="variant">
      <vt:variant>
        <vt:lpstr>已用的字体</vt:lpstr>
      </vt:variant>
      <vt:variant>
        <vt:i4>26</vt:i4>
      </vt:variant>
      <vt:variant>
        <vt:lpstr>主题</vt:lpstr>
      </vt:variant>
      <vt:variant>
        <vt:i4>2</vt:i4>
      </vt:variant>
      <vt:variant>
        <vt:lpstr>幻灯片标题</vt:lpstr>
      </vt:variant>
      <vt:variant>
        <vt:i4>20</vt:i4>
      </vt:variant>
    </vt:vector>
  </HeadingPairs>
  <TitlesOfParts>
    <vt:vector size="48" baseType="lpstr">
      <vt:lpstr>Arial</vt:lpstr>
      <vt:lpstr>SimSun</vt:lpstr>
      <vt:lpstr>Wingdings</vt:lpstr>
      <vt:lpstr>Times New Roman</vt:lpstr>
      <vt:lpstr>Bookman Old Style</vt:lpstr>
      <vt:lpstr>Calibri</vt:lpstr>
      <vt:lpstr>Symbol</vt:lpstr>
      <vt:lpstr>Microsoft YaHei</vt:lpstr>
      <vt:lpstr>Arial Unicode MS</vt:lpstr>
      <vt:lpstr>Calibri Light</vt:lpstr>
      <vt:lpstr>Bahnschrift SemiBold</vt:lpstr>
      <vt:lpstr>Berlin Sans FB</vt:lpstr>
      <vt:lpstr>Bahnschrift SemiLight SemiConde</vt:lpstr>
      <vt:lpstr>Bahnschrift</vt:lpstr>
      <vt:lpstr>Arial Rounded MT Bold</vt:lpstr>
      <vt:lpstr>Bahnschrift Condensed</vt:lpstr>
      <vt:lpstr>Bahnschrift Light SemiCondensed</vt:lpstr>
      <vt:lpstr>Bahnschrift SemiBold SemiConden</vt:lpstr>
      <vt:lpstr>Bahnschrift SemiCondensed</vt:lpstr>
      <vt:lpstr>Berlin Sans FB Demi</vt:lpstr>
      <vt:lpstr>Bodoni MT</vt:lpstr>
      <vt:lpstr>Blackadder ITC</vt:lpstr>
      <vt:lpstr>Bernard MT Condensed</vt:lpstr>
      <vt:lpstr>Bauhaus 93</vt:lpstr>
      <vt:lpstr>Bodoni MT Black</vt:lpstr>
      <vt:lpstr>Book Antiqua</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Ralla Swathi reddy</cp:lastModifiedBy>
  <cp:revision>21</cp:revision>
  <dcterms:created xsi:type="dcterms:W3CDTF">2023-03-16T15:58:00Z</dcterms:created>
  <dcterms:modified xsi:type="dcterms:W3CDTF">2024-11-03T19:51:50Z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38F63528D6CD489BA90A33BEFDDC9574_13</vt:lpwstr>
  </property>
  <property fmtid="{D5CDD505-2E9C-101B-9397-08002B2CF9AE}" pid="3" name="KSOProductBuildVer">
    <vt:lpwstr>1033-12.2.0.18607</vt:lpwstr>
  </property>
</Properties>
</file>