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9" r:id="rId4"/>
    <p:sldId id="263" r:id="rId5"/>
    <p:sldId id="267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79A5-0ED0-F422-A5CC-30E623F29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30656-5395-2480-AF54-4BC907520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A6D1-5796-6ADD-C669-4A93D3C4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7D98-8771-4F49-B7C3-5266B4692DF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CC96-D3A3-3EBD-D3EB-EC905258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3B70-84B0-09DE-8119-C008060F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0E1-C466-4217-BE28-5A5D21DE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9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F126-B8DC-93C9-9178-713BBC56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7BE7C-0B5D-0DF9-0AA8-92E2DDCB6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B0B4-FDFB-04EF-BFD2-BA835E2F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7D98-8771-4F49-B7C3-5266B4692DF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31A8-80FB-4629-8C46-13B9F51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7A13-38D4-F9CC-83CD-82217575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0E1-C466-4217-BE28-5A5D21DE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C2BDF-36A1-0E88-D180-9430E1916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853A7-D3C3-6C13-0678-C6756525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2C8E7-DAA8-9AFC-B427-2AC7E77F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7D98-8771-4F49-B7C3-5266B4692DF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CD58-8628-E613-A7B8-3B95A276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AB13F-3054-072C-4311-A2D7DF56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0E1-C466-4217-BE28-5A5D21DE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3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3F37-258F-1254-5B3C-A9F1D580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EAE8-0025-6323-4B89-E96168DE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A1A8A-D603-9DB3-908B-13A33A24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7D98-8771-4F49-B7C3-5266B4692DF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6BEB-ADB7-EF47-6164-74A6A6AA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D7388-82FA-BE06-0E36-CD5E51F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0E1-C466-4217-BE28-5A5D21DE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6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E146-0BCC-961E-2373-358DA4C0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D5F4F-288D-B535-4C57-5035020F1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E6E53-B30B-532B-B22A-876B8F53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7D98-8771-4F49-B7C3-5266B4692DF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9F53-F053-C788-4C87-897E68C5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63F9-45D4-C89D-59E8-3344DC3F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0E1-C466-4217-BE28-5A5D21DE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B337-5188-830C-9663-CD03F23B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4D47-B91E-B816-DF52-6FE28FB94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E884C-FE51-D98C-E9C4-A2E009F0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33FF-D39B-3B71-A444-1D279925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7D98-8771-4F49-B7C3-5266B4692DF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E9324-2EAB-DDC4-0EF8-3CCB06A6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C936-78C8-CE0A-626D-417FEDAC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0E1-C466-4217-BE28-5A5D21DE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3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A026-9269-159D-1E92-549C8122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4A095-1CA2-DF67-A8CC-4BF5A8FBF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BD104-ACF9-E966-4A87-2BD311A65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F893A-E9B4-6213-4129-7F92293AD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F4172-3A31-30E4-CF7C-726177E4C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C69C2-F518-4394-455E-184EEC10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7D98-8771-4F49-B7C3-5266B4692DF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4D985-3F28-D541-6642-595F3F8E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A2F3F-415C-4D35-8D3A-B925F7B7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0E1-C466-4217-BE28-5A5D21DE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809A-EE2C-A4B6-A4CF-D662886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D5C7F-AA4C-9701-305E-5CDDBB80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7D98-8771-4F49-B7C3-5266B4692DF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3C098-02FD-1D53-4C05-1B0221C5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FDF5D-2C31-B0C2-7D6A-68989A4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0E1-C466-4217-BE28-5A5D21DE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71865-AC2A-46B0-B61B-E70610C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7D98-8771-4F49-B7C3-5266B4692DF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0D03F-7023-EE87-7E2F-6472A954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CCD97-0EAD-5413-45AF-39A6D19B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0E1-C466-4217-BE28-5A5D21DE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3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428A-87F8-CB8D-670C-9A49A947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81A1-2823-AEC1-96A6-C5876D74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475F2-9690-B7E0-5704-71108086C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6A0A7-3196-46A4-D148-353EB7F4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7D98-8771-4F49-B7C3-5266B4692DF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69AF8-1A97-32D2-10B8-807200EF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FFEF3-AFC5-880E-7ACD-F4D16A1C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0E1-C466-4217-BE28-5A5D21DE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7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E039-A69E-9378-0C3C-27DACBD1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268B5-8FDA-50EC-EB0A-A7648EED1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C344E-7140-C1C8-EB28-029D53AB7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9B0DB-F082-5362-D09A-E40BDA85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7D98-8771-4F49-B7C3-5266B4692DF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7ABFC-E549-9B1A-2A73-343D0650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2955C-148A-7C07-BEB5-B2B1F1B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0E1-C466-4217-BE28-5A5D21DE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21914-5D3E-F1B5-5846-D84A5B15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8D195-A25B-2780-55C6-DBE058F1E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FCE9E-9592-7838-E83F-0A1EAA577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7D98-8771-4F49-B7C3-5266B4692DF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712D-1332-D2DC-2315-7D9D68A4E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4FCCA-BE16-9D3F-F715-AD6727DDB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B0E1-C466-4217-BE28-5A5D21DE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encenotes.org/hurricane-vs-tornado-the-similarities-and-difference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nytimes.com/live/2023/03/25/us/tornado-mississippi?searchResultPosition=13#conditions-are-ripe-for-tornadoes-in-the-south-in-march-and-apri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hyperlink" Target="https://www.nytimes.com/2023/06/23/us/severe-weather-warning-safety.html?action=click&amp;module=RelatedLinks&amp;pgtype=Articl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E02D-50BB-07D4-3B8A-88524D525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Global Land &amp; Sea Temperature on Cyclonic Storms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36D7F-519E-7283-5EA7-77929B796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By Glen Dale Davis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608</a:t>
            </a:r>
          </a:p>
        </p:txBody>
      </p:sp>
    </p:spTree>
    <p:extLst>
      <p:ext uri="{BB962C8B-B14F-4D97-AF65-F5344CB8AC3E}">
        <p14:creationId xmlns:p14="http://schemas.microsoft.com/office/powerpoint/2010/main" val="10561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279B-6211-A632-E39E-66153161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458"/>
            <a:ext cx="10515600" cy="105378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Average Year from 1980-2022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92F2-6E84-9429-2FC3-807BB8F3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240"/>
            <a:ext cx="10515600" cy="42675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Was</a:t>
            </a:r>
            <a:r>
              <a:rPr lang="en-US" sz="2400" dirty="0">
                <a:latin typeface="+mn-lt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+mn-lt"/>
              </a:rPr>
              <a:t>0.53°C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hotter than the 30-yr moving average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Had</a:t>
            </a:r>
            <a:r>
              <a:rPr lang="en-US" sz="2400" dirty="0">
                <a:latin typeface="+mn-lt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+mn-lt"/>
              </a:rPr>
              <a:t>46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hurricanes and typhoons globally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Had</a:t>
            </a:r>
            <a:r>
              <a:rPr lang="en-US" sz="2400" dirty="0">
                <a:latin typeface="+mn-lt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+mn-lt"/>
              </a:rPr>
              <a:t>1125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tornadoes in the US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Had</a:t>
            </a:r>
            <a:r>
              <a:rPr lang="en-US" sz="2400" dirty="0">
                <a:latin typeface="+mn-lt"/>
              </a:rPr>
              <a:t> </a:t>
            </a:r>
            <a:r>
              <a:rPr lang="en-US" sz="6000" dirty="0">
                <a:solidFill>
                  <a:schemeClr val="tx1"/>
                </a:solidFill>
              </a:rPr>
              <a:t>39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fatalities and </a:t>
            </a:r>
            <a:r>
              <a:rPr lang="en-US" sz="6000" dirty="0">
                <a:solidFill>
                  <a:schemeClr val="tx1"/>
                </a:solidFill>
                <a:latin typeface="+mn-lt"/>
              </a:rPr>
              <a:t>$914,700,000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 property loss from tornadoes in the US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5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AD5F0852-27F2-DCBA-09A2-3E3698688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894" y="576262"/>
            <a:ext cx="8558212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F0852-27F2-DCBA-09A2-3E369868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6375" y="576262"/>
            <a:ext cx="92392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9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F0852-27F2-DCBA-09A2-3E369868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6375" y="586422"/>
            <a:ext cx="92392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279B-6211-A632-E39E-66153161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458"/>
            <a:ext cx="10515600" cy="105378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Storm Damage Can Be Severe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41391A-4AA7-B689-3DDF-A52566631148}"/>
              </a:ext>
            </a:extLst>
          </p:cNvPr>
          <p:cNvGrpSpPr/>
          <p:nvPr/>
        </p:nvGrpSpPr>
        <p:grpSpPr>
          <a:xfrm>
            <a:off x="6105262" y="1295240"/>
            <a:ext cx="5248538" cy="4419760"/>
            <a:chOff x="6284762" y="1295240"/>
            <a:chExt cx="5248538" cy="4419760"/>
          </a:xfrm>
        </p:grpSpPr>
        <p:pic>
          <p:nvPicPr>
            <p:cNvPr id="7" name="Picture 4" descr="Two men pick their way through a field of debris from destroyed homes. One of the men has a bandaged forehead.">
              <a:hlinkClick r:id="rId2"/>
              <a:extLst>
                <a:ext uri="{FF2B5EF4-FFF2-40B4-BE49-F238E27FC236}">
                  <a16:creationId xmlns:a16="http://schemas.microsoft.com/office/drawing/2014/main" id="{1152CC86-B453-9DBA-AA7C-C1F3F831D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762" y="1295240"/>
              <a:ext cx="5248538" cy="3490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F722A2-3DCE-62CF-0A0C-BE64AD68A3F1}"/>
                </a:ext>
              </a:extLst>
            </p:cNvPr>
            <p:cNvSpPr txBox="1"/>
            <p:nvPr/>
          </p:nvSpPr>
          <p:spPr>
            <a:xfrm>
              <a:off x="6284762" y="4791670"/>
              <a:ext cx="52485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Above: People picking through the rubble after a tornado destroyed much of Rolling Fork, Miss. Credit: Rory Doyle for The New York Times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5D67E33-34E5-3DD8-F3C3-381D511F183B}"/>
              </a:ext>
            </a:extLst>
          </p:cNvPr>
          <p:cNvGrpSpPr/>
          <p:nvPr/>
        </p:nvGrpSpPr>
        <p:grpSpPr>
          <a:xfrm>
            <a:off x="838200" y="1295240"/>
            <a:ext cx="5054600" cy="4888443"/>
            <a:chOff x="658700" y="1295240"/>
            <a:chExt cx="5524700" cy="5343090"/>
          </a:xfrm>
        </p:grpSpPr>
        <p:pic>
          <p:nvPicPr>
            <p:cNvPr id="10" name="Picture 2" descr="Debris including cinder blocks, wood, walls, stone and more are scattered around the wreckage of two houses hit by severe weather. ">
              <a:hlinkClick r:id="rId4"/>
              <a:extLst>
                <a:ext uri="{FF2B5EF4-FFF2-40B4-BE49-F238E27FC236}">
                  <a16:creationId xmlns:a16="http://schemas.microsoft.com/office/drawing/2014/main" id="{22068DA6-A413-9C97-EF73-E734B7348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8700" y="1295240"/>
              <a:ext cx="5524700" cy="441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59CC74-25C6-4873-70E2-6F47E7BB8FF9}"/>
                </a:ext>
              </a:extLst>
            </p:cNvPr>
            <p:cNvSpPr txBox="1"/>
            <p:nvPr/>
          </p:nvSpPr>
          <p:spPr>
            <a:xfrm>
              <a:off x="658700" y="5715000"/>
              <a:ext cx="5524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Above: Homes left destroyed after storm surge from Hurricane Nicole in Wilbur-by-the-Sea, Fla., last year. Credit: Zack Wittman for The New York 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20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F0852-27F2-DCBA-09A2-3E369868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2167" y="576262"/>
            <a:ext cx="798766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7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Effect of Global Land &amp; Sea Temperature on Cyclonic Storms</vt:lpstr>
      <vt:lpstr>An Average Year from 1980-2022</vt:lpstr>
      <vt:lpstr>PowerPoint Presentation</vt:lpstr>
      <vt:lpstr>PowerPoint Presentation</vt:lpstr>
      <vt:lpstr>PowerPoint Presentation</vt:lpstr>
      <vt:lpstr>Storm Damage Can Be Severe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Global Land &amp; Sea Temperature on Cyclonic Storms</dc:title>
  <dc:creator>Glen Davis</dc:creator>
  <cp:lastModifiedBy>Glen Davis</cp:lastModifiedBy>
  <cp:revision>4</cp:revision>
  <dcterms:created xsi:type="dcterms:W3CDTF">2023-11-05T19:17:41Z</dcterms:created>
  <dcterms:modified xsi:type="dcterms:W3CDTF">2023-11-06T00:52:31Z</dcterms:modified>
</cp:coreProperties>
</file>