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86" r:id="rId2"/>
    <p:sldId id="514" r:id="rId3"/>
    <p:sldId id="515" r:id="rId4"/>
    <p:sldId id="522" r:id="rId5"/>
    <p:sldId id="521" r:id="rId6"/>
    <p:sldId id="517" r:id="rId7"/>
    <p:sldId id="518" r:id="rId8"/>
    <p:sldId id="520" r:id="rId9"/>
    <p:sldId id="511" r:id="rId10"/>
    <p:sldId id="52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나눔스퀘어 Light" panose="020B0600000101010101" pitchFamily="50" charset="-127"/>
      <p:regular r:id="rId14"/>
    </p:embeddedFont>
    <p:embeddedFont>
      <p:font typeface="나눔스퀘어 ExtraBold" panose="020B0600000101010101" pitchFamily="50" charset="-127"/>
      <p:bold r:id="rId15"/>
    </p:embeddedFont>
    <p:embeddedFont>
      <p:font typeface="나눔스퀘어 Bold" panose="020B0600000101010101" pitchFamily="50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4B"/>
    <a:srgbClr val="FFE07D"/>
    <a:srgbClr val="545A96"/>
    <a:srgbClr val="6B71AD"/>
    <a:srgbClr val="DD793B"/>
    <a:srgbClr val="D2B6F0"/>
    <a:srgbClr val="EBE2E1"/>
    <a:srgbClr val="C5CBF7"/>
    <a:srgbClr val="A0B2E4"/>
    <a:srgbClr val="FD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7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53895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68922" y="4898989"/>
                <a:ext cx="130628" cy="130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94247" y="2653727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310806" y="1611386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09268" y="855724"/>
            <a:ext cx="4918806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KCC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정보통신 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ICT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인턴십 프로젝트</a:t>
            </a:r>
            <a:endParaRPr lang="en-US" altLang="ko-KR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050" b="1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0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운전면허증</a:t>
            </a:r>
            <a:endParaRPr lang="en-US" altLang="ko-KR" sz="4000" b="1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0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인식 시스템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Driver’s License </a:t>
            </a:r>
            <a:r>
              <a:rPr lang="en-US" altLang="ko-KR" sz="1400" dirty="0" smtClean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Automatic Recognition </a:t>
            </a:r>
            <a:r>
              <a:rPr lang="en-US" altLang="ko-KR" sz="1400" dirty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System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98425" y="364921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김지윤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상명대학교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611319" y="1257462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김지영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덕성여자대학교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24875" y="4571888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최미리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상명대학교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62946" y="2326626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신지영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용인대학교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174706" y="3426794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이다솔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세종대학교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95208A8-8204-4400-803A-677687891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330979" y="2673311"/>
            <a:ext cx="35300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5400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감사합니다</a:t>
            </a:r>
            <a:r>
              <a:rPr lang="en-US" altLang="ko-KR" sz="5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en-US" altLang="ko-KR" sz="700" dirty="0">
              <a:solidFill>
                <a:srgbClr val="FFC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4422532" y="3596641"/>
            <a:ext cx="327953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2733042" y="1302436"/>
            <a:ext cx="2910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40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 </a:t>
            </a:r>
            <a:r>
              <a:rPr lang="en-US" altLang="ko-KR" sz="4000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 D E X</a:t>
            </a:r>
          </a:p>
          <a:p>
            <a:pPr algn="r"/>
            <a:r>
              <a:rPr lang="en-US" altLang="ko-KR" sz="800" dirty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Driver’s License Automatic Recognition </a:t>
            </a:r>
            <a:r>
              <a:rPr lang="en-US" altLang="ko-KR" sz="800" dirty="0" smtClean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System</a:t>
            </a:r>
            <a:endParaRPr lang="en-US" altLang="ko-KR" sz="800" dirty="0">
              <a:solidFill>
                <a:srgbClr val="FFC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4543" y="1762907"/>
            <a:ext cx="3974862" cy="50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개요</a:t>
            </a:r>
            <a:endParaRPr lang="en-US" altLang="ko-KR" sz="20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8C32A4D-0482-4ECF-B9CD-C8ACC3CA43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6096000" y="1302436"/>
            <a:ext cx="0" cy="431346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6014305" y="2014613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006063" y="2591483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17786" y="3168353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014305" y="3749777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014305" y="4329384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014305" y="4908071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014305" y="5486758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354543" y="2315289"/>
            <a:ext cx="15575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팀 구성</a:t>
            </a: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54543" y="2893919"/>
            <a:ext cx="18907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 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구성</a:t>
            </a: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4543" y="3469965"/>
            <a:ext cx="16392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 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환경</a:t>
            </a: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54543" y="4049182"/>
            <a:ext cx="18907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 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범위</a:t>
            </a: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18091" y="4656367"/>
            <a:ext cx="1963615" cy="50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6.  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</a:t>
            </a: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818" y="5235054"/>
            <a:ext cx="1513556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7.  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관리 방안</a:t>
            </a: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288364" y="334995"/>
            <a:ext cx="3327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96740" y="2810525"/>
            <a:ext cx="2848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운전면허증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 인식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</a:t>
            </a:r>
            <a:endParaRPr lang="en-US" altLang="ko-KR" sz="600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000" dirty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Driver’s License Automatic Recognition </a:t>
            </a:r>
            <a:r>
              <a:rPr lang="en-US" altLang="ko-KR" sz="1000" dirty="0" smtClean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System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35451" y="858215"/>
            <a:ext cx="5506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FFD4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Why?</a:t>
            </a:r>
            <a:endParaRPr lang="en-US" altLang="ko-KR" sz="2400" b="1" i="1" dirty="0">
              <a:solidFill>
                <a:srgbClr val="FFD4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렌터카 서비스 </a:t>
            </a:r>
            <a:r>
              <a:rPr lang="ko-KR" altLang="en-US" sz="2000" dirty="0" smtClean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제공 시 고객 신분</a:t>
            </a:r>
            <a:r>
              <a:rPr lang="en-US" altLang="ko-KR" sz="20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 dirty="0" smtClean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확인 과정의</a:t>
            </a:r>
            <a:endParaRPr lang="en-US" altLang="ko-KR" sz="2000" dirty="0">
              <a:solidFill>
                <a:srgbClr val="FFD44B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번거로움을 </a:t>
            </a:r>
            <a:r>
              <a:rPr lang="ko-KR" altLang="en-US" sz="20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해결하기 위함</a:t>
            </a:r>
            <a:endParaRPr lang="en-US" altLang="ko-KR" sz="2000" dirty="0">
              <a:solidFill>
                <a:srgbClr val="FFD44B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35451" y="2863278"/>
            <a:ext cx="38650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Concept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OCR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기능을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활용한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운전면허증 자동 인식 시스템</a:t>
            </a:r>
            <a:endParaRPr lang="ko-KR" altLang="en-US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35451" y="4589600"/>
            <a:ext cx="42579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Goal</a:t>
            </a:r>
            <a:endParaRPr lang="en-US" altLang="ko-KR" sz="1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추후 정보기술연구소의 프로젝트에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적용될 수 있는 시스템 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5339862" y="1171989"/>
            <a:ext cx="0" cy="480260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5258167" y="1310056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258167" y="3097826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258167" y="4803901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957821" y="3701379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779057" y="2581610"/>
            <a:ext cx="1127292" cy="545497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666478" y="2581610"/>
            <a:ext cx="1097494" cy="545497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515966" y="2581610"/>
            <a:ext cx="1135427" cy="545497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9609" y="2581612"/>
            <a:ext cx="1081272" cy="545495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36655" y="2581612"/>
            <a:ext cx="1167869" cy="545495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5317464" y="1043850"/>
            <a:ext cx="1550721" cy="545495"/>
          </a:xfrm>
          <a:prstGeom prst="roundRect">
            <a:avLst/>
          </a:prstGeom>
          <a:solidFill>
            <a:srgbClr val="C5C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288364" y="334995"/>
            <a:ext cx="3327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346758" y="1079665"/>
            <a:ext cx="1482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ICT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인턴십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꺾인 연결선 4"/>
          <p:cNvCxnSpPr>
            <a:stCxn id="49" idx="0"/>
            <a:endCxn id="59" idx="0"/>
          </p:cNvCxnSpPr>
          <p:nvPr/>
        </p:nvCxnSpPr>
        <p:spPr>
          <a:xfrm rot="5400000" flipH="1" flipV="1">
            <a:off x="6081645" y="-1679445"/>
            <a:ext cx="2" cy="8522113"/>
          </a:xfrm>
          <a:prstGeom prst="bentConnector3">
            <a:avLst>
              <a:gd name="adj1" fmla="val 1143010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51" idx="0"/>
            <a:endCxn id="57" idx="0"/>
          </p:cNvCxnSpPr>
          <p:nvPr/>
        </p:nvCxnSpPr>
        <p:spPr>
          <a:xfrm rot="5400000" flipH="1" flipV="1">
            <a:off x="6087734" y="454121"/>
            <a:ext cx="2" cy="4254980"/>
          </a:xfrm>
          <a:prstGeom prst="bentConnector3">
            <a:avLst>
              <a:gd name="adj1" fmla="val 1143010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2"/>
            <a:endCxn id="54" idx="0"/>
          </p:cNvCxnSpPr>
          <p:nvPr/>
        </p:nvCxnSpPr>
        <p:spPr>
          <a:xfrm flipH="1">
            <a:off x="6083680" y="1589345"/>
            <a:ext cx="9145" cy="9922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320940" y="2639066"/>
            <a:ext cx="1083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김지영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43467" y="2639066"/>
            <a:ext cx="1215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김지윤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91406" y="2639066"/>
            <a:ext cx="1205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최미리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29181" y="2639066"/>
            <a:ext cx="1117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이다솔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812876" y="2639066"/>
            <a:ext cx="1115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신지영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2542" y="3155885"/>
            <a:ext cx="1515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ICT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4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57822" y="3857998"/>
            <a:ext cx="16846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웹 </a:t>
            </a:r>
            <a:r>
              <a:rPr lang="ko-KR" altLang="en-US" sz="2400" dirty="0" smtClean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</a:t>
            </a:r>
            <a:endParaRPr lang="en-US" altLang="ko-KR" sz="2400" dirty="0" smtClean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</a:p>
          <a:p>
            <a:pPr algn="ctr"/>
            <a:r>
              <a:rPr lang="ko-KR" altLang="en-US" sz="1600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운전면허정보</a:t>
            </a:r>
            <a:endParaRPr lang="en-US" altLang="ko-KR" sz="1600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인증 </a:t>
            </a:r>
            <a:r>
              <a:rPr lang="ko-KR" altLang="en-US" sz="1600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</a:t>
            </a:r>
            <a:endParaRPr lang="en-US" altLang="ko-KR" sz="16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40893" y="3155885"/>
            <a:ext cx="1059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ICT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4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591406" y="3155885"/>
            <a:ext cx="1059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ICT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4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707589" y="3155884"/>
            <a:ext cx="1059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ICT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4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846362" y="3155884"/>
            <a:ext cx="1059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ICT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4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128577" y="3856463"/>
            <a:ext cx="1684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웹 </a:t>
            </a:r>
            <a:r>
              <a:rPr lang="ko-KR" altLang="en-US" sz="2400" dirty="0" smtClean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</a:t>
            </a:r>
            <a:endParaRPr lang="en-US" altLang="ko-KR" sz="2400" dirty="0" smtClean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000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OCR </a:t>
            </a:r>
            <a:r>
              <a:rPr lang="ko-KR" altLang="en-US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</a:t>
            </a:r>
            <a:endParaRPr lang="en-US" altLang="ko-KR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(MS Azure)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239337" y="3856463"/>
            <a:ext cx="1684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웹 </a:t>
            </a:r>
            <a:r>
              <a:rPr lang="ko-KR" altLang="en-US" sz="2400" dirty="0" smtClean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</a:t>
            </a:r>
            <a:endParaRPr lang="en-US" altLang="ko-KR" sz="2400" dirty="0" smtClean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000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OCR </a:t>
            </a:r>
            <a:r>
              <a:rPr lang="ko-KR" altLang="en-US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</a:t>
            </a:r>
            <a:endParaRPr lang="en-US" altLang="ko-KR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(MS Azure)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463651" y="3856463"/>
            <a:ext cx="1684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어플</a:t>
            </a:r>
            <a:r>
              <a:rPr lang="ko-KR" altLang="en-US" sz="2400" dirty="0" smtClean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개발</a:t>
            </a:r>
            <a:endParaRPr lang="en-US" altLang="ko-KR" sz="2400" dirty="0" smtClean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000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Custom Camera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528509" y="3856463"/>
            <a:ext cx="1684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어플</a:t>
            </a:r>
            <a:r>
              <a:rPr lang="ko-KR" altLang="en-US" sz="2400" dirty="0" smtClean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개발</a:t>
            </a:r>
            <a:endParaRPr lang="en-US" altLang="ko-KR" sz="2400" dirty="0" smtClean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000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이미지</a:t>
            </a:r>
            <a:endParaRPr lang="en-US" altLang="ko-KR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전처리</a:t>
            </a:r>
            <a:r>
              <a:rPr lang="en-US" altLang="ko-KR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&amp;</a:t>
            </a:r>
            <a:r>
              <a:rPr lang="ko-KR" altLang="en-US" dirty="0" smtClean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전송</a:t>
            </a:r>
            <a:endParaRPr lang="en-US" altLang="ko-KR" dirty="0" smtClean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113757" y="3701379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279090" y="3701379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448831" y="3701378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535542" y="3701377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EBF0DE-C93F-4AA0-B3DE-9156EEF2F9B6}"/>
              </a:ext>
            </a:extLst>
          </p:cNvPr>
          <p:cNvSpPr/>
          <p:nvPr/>
        </p:nvSpPr>
        <p:spPr>
          <a:xfrm>
            <a:off x="288364" y="334995"/>
            <a:ext cx="3327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E4A176-64BC-4AAB-9C03-1DA1B2237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48" y="2730738"/>
            <a:ext cx="1223658" cy="122365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D7DB2E-A8E9-4840-A665-6FBA63FCD17B}"/>
              </a:ext>
            </a:extLst>
          </p:cNvPr>
          <p:cNvSpPr/>
          <p:nvPr/>
        </p:nvSpPr>
        <p:spPr>
          <a:xfrm>
            <a:off x="3282532" y="2269073"/>
            <a:ext cx="1882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App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7281157-ED60-455C-AD98-D8A1E0D86C5C}"/>
              </a:ext>
            </a:extLst>
          </p:cNvPr>
          <p:cNvCxnSpPr>
            <a:cxnSpLocks/>
          </p:cNvCxnSpPr>
          <p:nvPr/>
        </p:nvCxnSpPr>
        <p:spPr>
          <a:xfrm>
            <a:off x="2226857" y="3254006"/>
            <a:ext cx="1208360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8B59FF06-378E-491D-BA60-C1046CAEEF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pic>
        <p:nvPicPr>
          <p:cNvPr id="14" name="그림 13" descr="전자기기, 모니터이(가) 표시된 사진&#10;&#10;높은 신뢰도로 생성된 설명">
            <a:extLst>
              <a:ext uri="{FF2B5EF4-FFF2-40B4-BE49-F238E27FC236}">
                <a16:creationId xmlns:a16="http://schemas.microsoft.com/office/drawing/2014/main" id="{86411E6D-848B-419D-AD9F-1AE71D9400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4" y="2418870"/>
            <a:ext cx="1708849" cy="170884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EDD902-9E0A-4538-B8C8-95062D7BAE5F}"/>
              </a:ext>
            </a:extLst>
          </p:cNvPr>
          <p:cNvSpPr/>
          <p:nvPr/>
        </p:nvSpPr>
        <p:spPr>
          <a:xfrm>
            <a:off x="877561" y="4127719"/>
            <a:ext cx="1537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Native App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89" y="2957416"/>
            <a:ext cx="507519" cy="5075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51" y="2688174"/>
            <a:ext cx="423902" cy="423902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7281157-ED60-455C-AD98-D8A1E0D86C5C}"/>
              </a:ext>
            </a:extLst>
          </p:cNvPr>
          <p:cNvCxnSpPr>
            <a:cxnSpLocks/>
          </p:cNvCxnSpPr>
          <p:nvPr/>
        </p:nvCxnSpPr>
        <p:spPr>
          <a:xfrm flipV="1">
            <a:off x="5003945" y="1886337"/>
            <a:ext cx="2903511" cy="1049128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5247">
            <a:off x="6023457" y="1867610"/>
            <a:ext cx="408732" cy="408732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281157-ED60-455C-AD98-D8A1E0D86C5C}"/>
              </a:ext>
            </a:extLst>
          </p:cNvPr>
          <p:cNvCxnSpPr>
            <a:cxnSpLocks/>
          </p:cNvCxnSpPr>
          <p:nvPr/>
        </p:nvCxnSpPr>
        <p:spPr>
          <a:xfrm flipH="1">
            <a:off x="5077080" y="2271204"/>
            <a:ext cx="2917404" cy="1049052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281157-ED60-455C-AD98-D8A1E0D86C5C}"/>
              </a:ext>
            </a:extLst>
          </p:cNvPr>
          <p:cNvCxnSpPr>
            <a:cxnSpLocks/>
          </p:cNvCxnSpPr>
          <p:nvPr/>
        </p:nvCxnSpPr>
        <p:spPr>
          <a:xfrm>
            <a:off x="4925593" y="4071477"/>
            <a:ext cx="2990655" cy="1166198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6554">
            <a:off x="6416883" y="2922631"/>
            <a:ext cx="324196" cy="32419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D7DB2E-A8E9-4840-A665-6FBA63FCD17B}"/>
              </a:ext>
            </a:extLst>
          </p:cNvPr>
          <p:cNvSpPr/>
          <p:nvPr/>
        </p:nvSpPr>
        <p:spPr>
          <a:xfrm rot="20321022">
            <a:off x="6534936" y="2774815"/>
            <a:ext cx="801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</a:t>
            </a:r>
            <a:endParaRPr lang="en-US" altLang="ko-KR" sz="1600" dirty="0">
              <a:solidFill>
                <a:srgbClr val="FFD44B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2" name="Picture 2" descr="ms azureì ëí ì´ë¯¸ì§ ê²ìê²°ê³¼">
            <a:extLst>
              <a:ext uri="{FF2B5EF4-FFF2-40B4-BE49-F238E27FC236}">
                <a16:creationId xmlns:a16="http://schemas.microsoft.com/office/drawing/2014/main" id="{BE1F57ED-18F3-461C-A125-5BEC085B1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" t="28199" r="63876" b="24497"/>
          <a:stretch/>
        </p:blipFill>
        <p:spPr bwMode="auto">
          <a:xfrm>
            <a:off x="8824662" y="813870"/>
            <a:ext cx="1125423" cy="12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17AF8FE3-3196-4DDE-A874-0E0F29B91F46}"/>
              </a:ext>
            </a:extLst>
          </p:cNvPr>
          <p:cNvSpPr/>
          <p:nvPr/>
        </p:nvSpPr>
        <p:spPr>
          <a:xfrm>
            <a:off x="7817178" y="1816589"/>
            <a:ext cx="31846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 Azure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‘Computer Vision API’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BEAFEBF8-78A1-4851-9484-FCB4FD8BEF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3533" y1="23647" x2="43533" y2="23647"/>
                        <a14:foregroundMark x1="23208" y1="48376" x2="23208" y2="48376"/>
                        <a14:foregroundMark x1="36216" y1="28476" x2="48633" y2="29642"/>
                        <a14:foregroundMark x1="33999" y1="18401" x2="51072" y2="32140"/>
                        <a14:foregroundMark x1="26609" y1="23629" x2="36216" y2="28893"/>
                        <a14:foregroundMark x1="36216" y1="28893" x2="43755" y2="38551"/>
                        <a14:foregroundMark x1="19364" y1="37635" x2="27716" y2="63281"/>
                        <a14:foregroundMark x1="52328" y1="74105" x2="40207" y2="78268"/>
                        <a14:foregroundMark x1="40207" y1="78268" x2="38655" y2="79767"/>
                        <a14:foregroundMark x1="37251" y1="75021" x2="53289" y2="64863"/>
                        <a14:backgroundMark x1="25277" y1="22065" x2="25425" y2="252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959" y="4328344"/>
            <a:ext cx="1024417" cy="909331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257620-5BA2-4969-BA39-69D33F82D4F0}"/>
              </a:ext>
            </a:extLst>
          </p:cNvPr>
          <p:cNvSpPr/>
          <p:nvPr/>
        </p:nvSpPr>
        <p:spPr>
          <a:xfrm>
            <a:off x="8336127" y="5237675"/>
            <a:ext cx="22489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도로교통공사</a:t>
            </a:r>
            <a:endParaRPr lang="en-US" altLang="ko-KR" sz="1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운전면허증 자동검증시스템 </a:t>
            </a: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15A625F-077E-4F67-9B18-9AAF6C2B73EE}"/>
              </a:ext>
            </a:extLst>
          </p:cNvPr>
          <p:cNvSpPr/>
          <p:nvPr/>
        </p:nvSpPr>
        <p:spPr>
          <a:xfrm>
            <a:off x="8245864" y="521634"/>
            <a:ext cx="2283020" cy="2361956"/>
          </a:xfrm>
          <a:prstGeom prst="ellipse">
            <a:avLst/>
          </a:prstGeom>
          <a:noFill/>
          <a:ln>
            <a:solidFill>
              <a:srgbClr val="00ACE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873F82F-4A9B-4A78-BD66-2B49DF6005C3}"/>
              </a:ext>
            </a:extLst>
          </p:cNvPr>
          <p:cNvSpPr/>
          <p:nvPr/>
        </p:nvSpPr>
        <p:spPr>
          <a:xfrm>
            <a:off x="8214349" y="3979766"/>
            <a:ext cx="2429494" cy="2397663"/>
          </a:xfrm>
          <a:prstGeom prst="ellipse">
            <a:avLst/>
          </a:prstGeom>
          <a:noFill/>
          <a:ln>
            <a:solidFill>
              <a:srgbClr val="34A12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7281157-ED60-455C-AD98-D8A1E0D86C5C}"/>
              </a:ext>
            </a:extLst>
          </p:cNvPr>
          <p:cNvCxnSpPr>
            <a:cxnSpLocks/>
          </p:cNvCxnSpPr>
          <p:nvPr/>
        </p:nvCxnSpPr>
        <p:spPr>
          <a:xfrm>
            <a:off x="5077080" y="3723462"/>
            <a:ext cx="2985782" cy="1138682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3713">
            <a:off x="6396404" y="3788848"/>
            <a:ext cx="324196" cy="32419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D7DB2E-A8E9-4840-A665-6FBA63FCD17B}"/>
              </a:ext>
            </a:extLst>
          </p:cNvPr>
          <p:cNvSpPr/>
          <p:nvPr/>
        </p:nvSpPr>
        <p:spPr>
          <a:xfrm rot="1271441">
            <a:off x="6490948" y="3948959"/>
            <a:ext cx="801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</a:t>
            </a:r>
            <a:endParaRPr lang="en-US" altLang="ko-KR" sz="1600" dirty="0">
              <a:solidFill>
                <a:srgbClr val="FFD44B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1451">
            <a:off x="6067621" y="4706244"/>
            <a:ext cx="324196" cy="32419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D7DB2E-A8E9-4840-A665-6FBA63FCD17B}"/>
              </a:ext>
            </a:extLst>
          </p:cNvPr>
          <p:cNvSpPr/>
          <p:nvPr/>
        </p:nvSpPr>
        <p:spPr>
          <a:xfrm rot="1169569">
            <a:off x="6259748" y="4859088"/>
            <a:ext cx="801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Result</a:t>
            </a:r>
            <a:endParaRPr lang="en-US" altLang="ko-KR" sz="1600" dirty="0">
              <a:solidFill>
                <a:srgbClr val="FFD44B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0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전자기기, 모니터이(가) 표시된 사진&#10;&#10;높은 신뢰도로 생성된 설명">
            <a:extLst>
              <a:ext uri="{FF2B5EF4-FFF2-40B4-BE49-F238E27FC236}">
                <a16:creationId xmlns:a16="http://schemas.microsoft.com/office/drawing/2014/main" id="{86411E6D-848B-419D-AD9F-1AE71D940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84" y="2250015"/>
            <a:ext cx="3232262" cy="32322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DF8CA6C-946E-45C3-99AA-E066D669BF53}"/>
              </a:ext>
            </a:extLst>
          </p:cNvPr>
          <p:cNvSpPr/>
          <p:nvPr/>
        </p:nvSpPr>
        <p:spPr>
          <a:xfrm>
            <a:off x="7812972" y="2595533"/>
            <a:ext cx="1582227" cy="2483426"/>
          </a:xfrm>
          <a:prstGeom prst="rect">
            <a:avLst/>
          </a:prstGeom>
          <a:solidFill>
            <a:srgbClr val="D8E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EBF0DE-C93F-4AA0-B3DE-9156EEF2F9B6}"/>
              </a:ext>
            </a:extLst>
          </p:cNvPr>
          <p:cNvSpPr/>
          <p:nvPr/>
        </p:nvSpPr>
        <p:spPr>
          <a:xfrm>
            <a:off x="288364" y="334995"/>
            <a:ext cx="3327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EDD902-9E0A-4538-B8C8-95062D7BAE5F}"/>
              </a:ext>
            </a:extLst>
          </p:cNvPr>
          <p:cNvSpPr/>
          <p:nvPr/>
        </p:nvSpPr>
        <p:spPr>
          <a:xfrm>
            <a:off x="7107893" y="1564258"/>
            <a:ext cx="31868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Native </a:t>
            </a:r>
            <a:r>
              <a:rPr lang="en-US" altLang="ko-KR" sz="320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endParaRPr lang="en-US" altLang="ko-KR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82FE13-2218-4B6B-9643-1570D25BAC8E}"/>
              </a:ext>
            </a:extLst>
          </p:cNvPr>
          <p:cNvSpPr/>
          <p:nvPr/>
        </p:nvSpPr>
        <p:spPr>
          <a:xfrm>
            <a:off x="1831887" y="1665240"/>
            <a:ext cx="2809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App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endParaRPr lang="en-US" altLang="ko-KR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304DCDC-2884-4237-B79F-8A42F37A14AB}"/>
              </a:ext>
            </a:extLst>
          </p:cNvPr>
          <p:cNvGrpSpPr/>
          <p:nvPr/>
        </p:nvGrpSpPr>
        <p:grpSpPr>
          <a:xfrm>
            <a:off x="1697059" y="2325516"/>
            <a:ext cx="3064039" cy="3064039"/>
            <a:chOff x="1860299" y="2141730"/>
            <a:chExt cx="3510711" cy="3510711"/>
          </a:xfrm>
        </p:grpSpPr>
        <p:pic>
          <p:nvPicPr>
            <p:cNvPr id="21" name="그림 20" descr="스크린샷이(가) 표시된 사진&#10;&#10;높은 신뢰도로 생성된 설명">
              <a:extLst>
                <a:ext uri="{FF2B5EF4-FFF2-40B4-BE49-F238E27FC236}">
                  <a16:creationId xmlns:a16="http://schemas.microsoft.com/office/drawing/2014/main" id="{B7AEB460-C2E1-462C-B632-893FC3AA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299" y="2141730"/>
              <a:ext cx="3510711" cy="3510711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B7D6A64-C924-4227-A90F-9601C00302AB}"/>
                </a:ext>
              </a:extLst>
            </p:cNvPr>
            <p:cNvSpPr/>
            <p:nvPr/>
          </p:nvSpPr>
          <p:spPr>
            <a:xfrm>
              <a:off x="2094274" y="2349943"/>
              <a:ext cx="3056566" cy="197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4" name="Picture 6" descr="javascriptì ëí ì´ë¯¸ì§ ê²ìê²°ê³¼">
            <a:extLst>
              <a:ext uri="{FF2B5EF4-FFF2-40B4-BE49-F238E27FC236}">
                <a16:creationId xmlns:a16="http://schemas.microsoft.com/office/drawing/2014/main" id="{0E9856FE-2E49-4C98-ACA6-FD184ED8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79" y="2812579"/>
            <a:ext cx="2090158" cy="122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04AD66C-7F8D-4A7B-B90B-27A129C859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55640" y="2865962"/>
            <a:ext cx="680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+</a:t>
            </a:r>
            <a:endParaRPr lang="ko-KR" altLang="en-US" sz="88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7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21" b="48261"/>
          <a:stretch/>
        </p:blipFill>
        <p:spPr bwMode="auto">
          <a:xfrm>
            <a:off x="8024201" y="3829420"/>
            <a:ext cx="1084960" cy="3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21" t="50239"/>
          <a:stretch/>
        </p:blipFill>
        <p:spPr bwMode="auto">
          <a:xfrm>
            <a:off x="8155285" y="4177668"/>
            <a:ext cx="1084960" cy="32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566"/>
          <a:stretch/>
        </p:blipFill>
        <p:spPr bwMode="auto">
          <a:xfrm>
            <a:off x="8232924" y="2936421"/>
            <a:ext cx="747520" cy="92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2393576"/>
            <a:ext cx="4531659" cy="4464424"/>
            <a:chOff x="-10424" y="2393576"/>
            <a:chExt cx="4531659" cy="4464424"/>
          </a:xfrm>
        </p:grpSpPr>
        <p:grpSp>
          <p:nvGrpSpPr>
            <p:cNvPr id="8" name="그룹 7"/>
            <p:cNvGrpSpPr/>
            <p:nvPr/>
          </p:nvGrpSpPr>
          <p:grpSpPr>
            <a:xfrm>
              <a:off x="-10424" y="2393576"/>
              <a:ext cx="4531659" cy="4464424"/>
              <a:chOff x="3615655" y="2796988"/>
              <a:chExt cx="4143298" cy="4061012"/>
            </a:xfrm>
          </p:grpSpPr>
          <p:sp>
            <p:nvSpPr>
              <p:cNvPr id="12" name="자유형 11"/>
              <p:cNvSpPr/>
              <p:nvPr/>
            </p:nvSpPr>
            <p:spPr>
              <a:xfrm>
                <a:off x="3615655" y="5437529"/>
                <a:ext cx="1123745" cy="1420471"/>
              </a:xfrm>
              <a:custGeom>
                <a:avLst/>
                <a:gdLst>
                  <a:gd name="connsiteX0" fmla="*/ 548363 w 1581216"/>
                  <a:gd name="connsiteY0" fmla="*/ 0 h 2271888"/>
                  <a:gd name="connsiteX1" fmla="*/ 828013 w 1581216"/>
                  <a:gd name="connsiteY1" fmla="*/ 56459 h 2271888"/>
                  <a:gd name="connsiteX2" fmla="*/ 831401 w 1581216"/>
                  <a:gd name="connsiteY2" fmla="*/ 58298 h 2271888"/>
                  <a:gd name="connsiteX3" fmla="*/ 870852 w 1581216"/>
                  <a:gd name="connsiteY3" fmla="*/ 66465 h 2271888"/>
                  <a:gd name="connsiteX4" fmla="*/ 963364 w 1581216"/>
                  <a:gd name="connsiteY4" fmla="*/ 95604 h 2271888"/>
                  <a:gd name="connsiteX5" fmla="*/ 1521690 w 1581216"/>
                  <a:gd name="connsiteY5" fmla="*/ 1313608 h 2271888"/>
                  <a:gd name="connsiteX6" fmla="*/ 1266804 w 1581216"/>
                  <a:gd name="connsiteY6" fmla="*/ 1999947 h 2271888"/>
                  <a:gd name="connsiteX7" fmla="*/ 1266804 w 1581216"/>
                  <a:gd name="connsiteY7" fmla="*/ 2271888 h 2271888"/>
                  <a:gd name="connsiteX8" fmla="*/ 0 w 1581216"/>
                  <a:gd name="connsiteY8" fmla="*/ 2271888 h 2271888"/>
                  <a:gd name="connsiteX9" fmla="*/ 0 w 1581216"/>
                  <a:gd name="connsiteY9" fmla="*/ 254949 h 2271888"/>
                  <a:gd name="connsiteX10" fmla="*/ 5116 w 1581216"/>
                  <a:gd name="connsiteY10" fmla="*/ 248276 h 2271888"/>
                  <a:gd name="connsiteX11" fmla="*/ 548363 w 1581216"/>
                  <a:gd name="connsiteY11" fmla="*/ 0 h 22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81216" h="2271888">
                    <a:moveTo>
                      <a:pt x="548363" y="0"/>
                    </a:moveTo>
                    <a:cubicBezTo>
                      <a:pt x="647559" y="0"/>
                      <a:pt x="742060" y="20104"/>
                      <a:pt x="828013" y="56459"/>
                    </a:cubicBezTo>
                    <a:lnTo>
                      <a:pt x="831401" y="58298"/>
                    </a:lnTo>
                    <a:lnTo>
                      <a:pt x="870852" y="66465"/>
                    </a:lnTo>
                    <a:cubicBezTo>
                      <a:pt x="901835" y="74521"/>
                      <a:pt x="932707" y="84218"/>
                      <a:pt x="963364" y="95604"/>
                    </a:cubicBezTo>
                    <a:cubicBezTo>
                      <a:pt x="1453884" y="277769"/>
                      <a:pt x="1703855" y="823088"/>
                      <a:pt x="1521690" y="1313608"/>
                    </a:cubicBezTo>
                    <a:lnTo>
                      <a:pt x="1266804" y="1999947"/>
                    </a:lnTo>
                    <a:lnTo>
                      <a:pt x="1266804" y="2271888"/>
                    </a:lnTo>
                    <a:lnTo>
                      <a:pt x="0" y="2271888"/>
                    </a:lnTo>
                    <a:lnTo>
                      <a:pt x="0" y="254949"/>
                    </a:lnTo>
                    <a:lnTo>
                      <a:pt x="5116" y="248276"/>
                    </a:lnTo>
                    <a:cubicBezTo>
                      <a:pt x="136849" y="96200"/>
                      <a:pt x="331372" y="0"/>
                      <a:pt x="548363" y="0"/>
                    </a:cubicBezTo>
                    <a:close/>
                  </a:path>
                </a:pathLst>
              </a:custGeom>
              <a:solidFill>
                <a:srgbClr val="FCCF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양쪽 모서리가 둥근 사각형 12"/>
              <p:cNvSpPr/>
              <p:nvPr/>
            </p:nvSpPr>
            <p:spPr>
              <a:xfrm rot="3435554">
                <a:off x="6501081" y="4240233"/>
                <a:ext cx="491657" cy="18496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C5A3"/>
              </a:solidFill>
              <a:ln>
                <a:noFill/>
              </a:ln>
              <a:effectLst>
                <a:outerShdw blurRad="3175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 rot="3435554">
                <a:off x="6588323" y="4908523"/>
                <a:ext cx="491657" cy="18496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C5A3"/>
              </a:solidFill>
              <a:ln>
                <a:noFill/>
              </a:ln>
              <a:effectLst>
                <a:outerShdw blurRad="3175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양쪽 모서리가 둥근 사각형 14"/>
              <p:cNvSpPr/>
              <p:nvPr/>
            </p:nvSpPr>
            <p:spPr>
              <a:xfrm rot="3435554">
                <a:off x="6795457" y="5943862"/>
                <a:ext cx="491657" cy="8758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C5A3"/>
              </a:solidFill>
              <a:ln>
                <a:noFill/>
              </a:ln>
              <a:effectLst>
                <a:outerShdw blurRad="3175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4523121" y="2796988"/>
                <a:ext cx="2518165" cy="4061012"/>
                <a:chOff x="5717688" y="1371600"/>
                <a:chExt cx="2778611" cy="4652997"/>
              </a:xfrm>
            </p:grpSpPr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5717688" y="1371600"/>
                  <a:ext cx="2778611" cy="4652997"/>
                </a:xfrm>
                <a:prstGeom prst="round2SameRect">
                  <a:avLst>
                    <a:gd name="adj1" fmla="val 7754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5865324" y="1914525"/>
                  <a:ext cx="2483337" cy="411007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6618359" y="1628775"/>
                  <a:ext cx="1114425" cy="1238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6427859" y="1628775"/>
                  <a:ext cx="122400" cy="1238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4689667" y="3689067"/>
                <a:ext cx="2154495" cy="1768984"/>
                <a:chOff x="8278447" y="1125848"/>
                <a:chExt cx="2154495" cy="1682212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8278447" y="1125848"/>
                  <a:ext cx="2154495" cy="168221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rgbClr val="465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17325" y="1417768"/>
                  <a:ext cx="1920688" cy="1174963"/>
                </a:xfrm>
                <a:prstGeom prst="rect">
                  <a:avLst/>
                </a:prstGeom>
              </p:spPr>
            </p:pic>
          </p:grpSp>
          <p:sp>
            <p:nvSpPr>
              <p:cNvPr id="19" name="양쪽 모서리가 둥근 사각형 18"/>
              <p:cNvSpPr/>
              <p:nvPr/>
            </p:nvSpPr>
            <p:spPr>
              <a:xfrm rot="3435554">
                <a:off x="4381747" y="4461783"/>
                <a:ext cx="757684" cy="18496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CCF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양쪽 모서리가 둥근 사각형 19"/>
              <p:cNvSpPr/>
              <p:nvPr/>
            </p:nvSpPr>
            <p:spPr>
              <a:xfrm rot="3435554">
                <a:off x="4925311" y="4854897"/>
                <a:ext cx="579609" cy="54648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1/2 액자 8"/>
            <p:cNvSpPr/>
            <p:nvPr/>
          </p:nvSpPr>
          <p:spPr>
            <a:xfrm rot="5400000">
              <a:off x="3114505" y="3624358"/>
              <a:ext cx="362075" cy="336845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1/2 액자 9"/>
            <p:cNvSpPr/>
            <p:nvPr/>
          </p:nvSpPr>
          <p:spPr>
            <a:xfrm>
              <a:off x="1184923" y="3622351"/>
              <a:ext cx="357812" cy="340859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1/2 액자 10"/>
            <p:cNvSpPr/>
            <p:nvPr/>
          </p:nvSpPr>
          <p:spPr>
            <a:xfrm rot="10800000">
              <a:off x="3099708" y="4784355"/>
              <a:ext cx="357812" cy="340859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816E824-8524-43A6-9E54-0C25781C92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EBF0DE-C93F-4AA0-B3DE-9156EEF2F9B6}"/>
              </a:ext>
            </a:extLst>
          </p:cNvPr>
          <p:cNvSpPr/>
          <p:nvPr/>
        </p:nvSpPr>
        <p:spPr>
          <a:xfrm>
            <a:off x="288364" y="334995"/>
            <a:ext cx="3327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범위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0968" y="1365853"/>
            <a:ext cx="61175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카메라 촬영을 이용한</a:t>
            </a:r>
            <a:r>
              <a:rPr lang="en-US" altLang="ko-KR" sz="2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300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운전면허증 이미지 </a:t>
            </a:r>
            <a:r>
              <a:rPr lang="ko-KR" altLang="en-US" sz="2300" dirty="0" err="1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업로딩</a:t>
            </a:r>
            <a:endParaRPr lang="ko-KR" altLang="en-US" sz="23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50969" y="2370151"/>
            <a:ext cx="5915402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이미지에서 운전면허증 정보 추출</a:t>
            </a:r>
            <a:endParaRPr lang="en-US" altLang="ko-KR" sz="23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MS Azure Computer Vision API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이용해 </a:t>
            </a:r>
            <a:endParaRPr lang="en-US" altLang="ko-KR" sz="2000" dirty="0" smtClean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이미지에서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Text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추출</a:t>
            </a:r>
            <a:endParaRPr lang="en-US" altLang="ko-KR" sz="2000" dirty="0" smtClean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검증에 필요한 정보만을 판별하여 추출</a:t>
            </a:r>
            <a:endParaRPr lang="ko-KR" altLang="en-US" sz="20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0968" y="4785699"/>
            <a:ext cx="591540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운전면허정보 진위여부 검증</a:t>
            </a:r>
            <a:endParaRPr lang="en-US" altLang="ko-KR" sz="23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도로교통공단 운전면허정보 자동 검증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API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이용해</a:t>
            </a:r>
            <a:endParaRPr lang="en-US" altLang="ko-KR" sz="2000" dirty="0" smtClean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운전면허증의 진위여부를 판별</a:t>
            </a:r>
            <a:endParaRPr lang="ko-KR" altLang="en-US" sz="20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506719-DA7E-45A2-9DAF-B820764D9014}"/>
              </a:ext>
            </a:extLst>
          </p:cNvPr>
          <p:cNvSpPr/>
          <p:nvPr/>
        </p:nvSpPr>
        <p:spPr>
          <a:xfrm>
            <a:off x="4799367" y="1235048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000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68FD92-C9DF-43DB-B596-4BE554DB8F37}"/>
              </a:ext>
            </a:extLst>
          </p:cNvPr>
          <p:cNvSpPr/>
          <p:nvPr/>
        </p:nvSpPr>
        <p:spPr>
          <a:xfrm>
            <a:off x="4799368" y="2345788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000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68FD92-C9DF-43DB-B596-4BE554DB8F37}"/>
              </a:ext>
            </a:extLst>
          </p:cNvPr>
          <p:cNvSpPr/>
          <p:nvPr/>
        </p:nvSpPr>
        <p:spPr>
          <a:xfrm>
            <a:off x="4799369" y="4716110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000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3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70C421-1140-4412-A8B3-5C832513A0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37488"/>
              </p:ext>
            </p:extLst>
          </p:nvPr>
        </p:nvGraphicFramePr>
        <p:xfrm>
          <a:off x="716354" y="1248509"/>
          <a:ext cx="10759293" cy="4618856"/>
        </p:xfrm>
        <a:graphic>
          <a:graphicData uri="http://schemas.openxmlformats.org/drawingml/2006/table">
            <a:tbl>
              <a:tblPr/>
              <a:tblGrid>
                <a:gridCol w="800228">
                  <a:extLst>
                    <a:ext uri="{9D8B030D-6E8A-4147-A177-3AD203B41FA5}">
                      <a16:colId xmlns:a16="http://schemas.microsoft.com/office/drawing/2014/main" val="3063090053"/>
                    </a:ext>
                  </a:extLst>
                </a:gridCol>
                <a:gridCol w="3110321">
                  <a:extLst>
                    <a:ext uri="{9D8B030D-6E8A-4147-A177-3AD203B41FA5}">
                      <a16:colId xmlns:a16="http://schemas.microsoft.com/office/drawing/2014/main" val="3879503958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101069665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2200250088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16641507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703436754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184019886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639843326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611518471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4211740842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682061063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3467397338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2017477136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1367496383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262927396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3526830253"/>
                    </a:ext>
                  </a:extLst>
                </a:gridCol>
              </a:tblGrid>
              <a:tr h="3177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 </a:t>
                      </a:r>
                      <a:r>
                        <a:rPr lang="ko-KR" altLang="en-US" sz="15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 </a:t>
                      </a:r>
                      <a:r>
                        <a:rPr lang="ko-KR" altLang="en-US" sz="15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용</a:t>
                      </a:r>
                      <a:endParaRPr lang="ko-KR" alt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수  </a:t>
                      </a:r>
                      <a:r>
                        <a:rPr lang="ko-KR" altLang="en-US" sz="15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행   기   </a:t>
                      </a:r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658741"/>
                  </a:ext>
                </a:extLst>
              </a:tr>
              <a:tr h="36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</a:t>
                      </a:r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12</a:t>
                      </a:r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5623"/>
                  </a:ext>
                </a:extLst>
              </a:tr>
              <a:tr h="36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  <a:endParaRPr lang="ko-KR" alt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  <a:endParaRPr lang="ko-KR" alt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  <a:endParaRPr lang="ko-KR" alt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  <a:endParaRPr lang="ko-KR" alt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  <a:endParaRPr lang="ko-KR" alt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  <a:endParaRPr lang="ko-KR" alt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  <a:endParaRPr lang="ko-KR" alt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59715"/>
                  </a:ext>
                </a:extLst>
              </a:tr>
              <a:tr h="22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10.29-11.02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11.05-11.09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11.12-11.16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11.19-11.23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11.26-11.30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12.03-12.07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12.10-12.14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46376"/>
                  </a:ext>
                </a:extLst>
              </a:tr>
              <a:tr h="3719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분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석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필요 기능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개발 방법 및 환경 분석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5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276555"/>
                  </a:ext>
                </a:extLst>
              </a:tr>
              <a:tr h="37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계획서 작성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5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103861"/>
                  </a:ext>
                </a:extLst>
              </a:tr>
              <a:tr h="371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설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 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endParaRP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기능목록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기능스펙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UI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설계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40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341498"/>
                  </a:ext>
                </a:extLst>
              </a:tr>
              <a:tr h="37199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구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 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endParaRP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어플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UI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구현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33209"/>
                  </a:ext>
                </a:extLst>
              </a:tr>
              <a:tr h="37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세부 기능 구현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54467"/>
                  </a:ext>
                </a:extLst>
              </a:tr>
              <a:tr h="37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단위 테스트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1916"/>
                  </a:ext>
                </a:extLst>
              </a:tr>
              <a:tr h="371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테스트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endParaRP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통합 테스트 및 보완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8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8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01966"/>
                  </a:ext>
                </a:extLst>
              </a:tr>
              <a:tr h="3719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종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료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최종 보고서 작성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A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A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98167"/>
                  </a:ext>
                </a:extLst>
              </a:tr>
              <a:tr h="37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최종 발표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4A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4A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2873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8EBF0DE-C93F-4AA0-B3DE-9156EEF2F9B6}"/>
              </a:ext>
            </a:extLst>
          </p:cNvPr>
          <p:cNvSpPr/>
          <p:nvPr/>
        </p:nvSpPr>
        <p:spPr>
          <a:xfrm>
            <a:off x="288364" y="334995"/>
            <a:ext cx="3327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8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 flipH="1">
            <a:off x="3581794" y="2381690"/>
            <a:ext cx="2171131" cy="2247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631447">
            <a:off x="3848824" y="1885276"/>
            <a:ext cx="170158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형상 관리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4" name="직사각형 73"/>
          <p:cNvSpPr/>
          <p:nvPr/>
        </p:nvSpPr>
        <p:spPr>
          <a:xfrm flipH="1">
            <a:off x="554152" y="2381690"/>
            <a:ext cx="2171131" cy="2247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631447">
            <a:off x="821182" y="1885276"/>
            <a:ext cx="170158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관리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2895" y="4894116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Jira Software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이슈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&amp;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트래킹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 flipH="1">
            <a:off x="6609436" y="2381690"/>
            <a:ext cx="2171131" cy="2247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 rot="631447">
            <a:off x="6876466" y="1885276"/>
            <a:ext cx="170158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의사소통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12" name="Picture 2" descr="JIRAì ëí ì´ë¯¸ì§ ê²ìê²°ê³¼">
            <a:extLst>
              <a:ext uri="{FF2B5EF4-FFF2-40B4-BE49-F238E27FC236}">
                <a16:creationId xmlns:a16="http://schemas.microsoft.com/office/drawing/2014/main" id="{ADA8CA58-05C5-437D-8564-416FEBF2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60" y="3020489"/>
            <a:ext cx="1818155" cy="889038"/>
          </a:xfrm>
          <a:prstGeom prst="rect">
            <a:avLst/>
          </a:prstGeom>
          <a:noFill/>
          <a:scene3d>
            <a:camera prst="isometricLeftDown">
              <a:rot lat="585173" lon="429389" rev="2116994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GITì ëí ì´ë¯¸ì§ ê²ìê²°ê³¼">
            <a:extLst>
              <a:ext uri="{FF2B5EF4-FFF2-40B4-BE49-F238E27FC236}">
                <a16:creationId xmlns:a16="http://schemas.microsoft.com/office/drawing/2014/main" id="{949A09B2-B240-4A18-AD83-597C990A9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43" y="3172511"/>
            <a:ext cx="1451385" cy="606073"/>
          </a:xfrm>
          <a:prstGeom prst="rect">
            <a:avLst/>
          </a:prstGeom>
          <a:noFill/>
          <a:scene3d>
            <a:camera prst="isometricLeftDown">
              <a:rot lat="588000" lon="432000" rev="21168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4DF25-C289-4796-9A28-5C87DF0B4CAD}"/>
              </a:ext>
            </a:extLst>
          </p:cNvPr>
          <p:cNvSpPr/>
          <p:nvPr/>
        </p:nvSpPr>
        <p:spPr>
          <a:xfrm>
            <a:off x="3388280" y="4894116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분산 버전 관리 시스템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5" name="Picture 6" descr="ê´ë ¨ ì´ë¯¸ì§">
            <a:extLst>
              <a:ext uri="{FF2B5EF4-FFF2-40B4-BE49-F238E27FC236}">
                <a16:creationId xmlns:a16="http://schemas.microsoft.com/office/drawing/2014/main" id="{8B3A7D6C-E0F5-4BB0-98EA-846F8AA83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69" y="3090292"/>
            <a:ext cx="1587436" cy="819235"/>
          </a:xfrm>
          <a:prstGeom prst="rect">
            <a:avLst/>
          </a:prstGeom>
          <a:noFill/>
          <a:scene3d>
            <a:camera prst="isometricLeftDown">
              <a:rot lat="588000" lon="432000" rev="21168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646E6F-92AA-41F8-BB3D-D85F1A0DD555}"/>
              </a:ext>
            </a:extLst>
          </p:cNvPr>
          <p:cNvSpPr/>
          <p:nvPr/>
        </p:nvSpPr>
        <p:spPr>
          <a:xfrm>
            <a:off x="6415922" y="4894116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Mattermost</a:t>
            </a:r>
            <a:endParaRPr lang="en-US" altLang="ko-KR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회의 도구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BF2C9A-F9D7-4260-BF78-8091675FCE92}"/>
              </a:ext>
            </a:extLst>
          </p:cNvPr>
          <p:cNvSpPr/>
          <p:nvPr/>
        </p:nvSpPr>
        <p:spPr>
          <a:xfrm flipH="1">
            <a:off x="9452854" y="2381690"/>
            <a:ext cx="2171131" cy="2247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6B7310-547E-4D71-BE49-6626965FF1C4}"/>
              </a:ext>
            </a:extLst>
          </p:cNvPr>
          <p:cNvSpPr/>
          <p:nvPr/>
        </p:nvSpPr>
        <p:spPr>
          <a:xfrm rot="631447">
            <a:off x="9719884" y="1885276"/>
            <a:ext cx="170158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문서 관리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9A7848-0512-42A2-A3E1-7446C92ED30F}"/>
              </a:ext>
            </a:extLst>
          </p:cNvPr>
          <p:cNvSpPr/>
          <p:nvPr/>
        </p:nvSpPr>
        <p:spPr>
          <a:xfrm>
            <a:off x="9259340" y="4766564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Confluence</a:t>
            </a:r>
            <a:endParaRPr lang="en-US" altLang="ko-KR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산출물 관리 도구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1B6519-3C8E-453C-B30A-08BDC03052AD}"/>
              </a:ext>
            </a:extLst>
          </p:cNvPr>
          <p:cNvSpPr/>
          <p:nvPr/>
        </p:nvSpPr>
        <p:spPr>
          <a:xfrm>
            <a:off x="288364" y="334995"/>
            <a:ext cx="3327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 방안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pic>
        <p:nvPicPr>
          <p:cNvPr id="1026" name="Picture 2" descr="Confluenc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1" t="-11896" b="1"/>
          <a:stretch/>
        </p:blipFill>
        <p:spPr bwMode="auto">
          <a:xfrm>
            <a:off x="9758515" y="3658918"/>
            <a:ext cx="1529245" cy="261906"/>
          </a:xfrm>
          <a:prstGeom prst="rect">
            <a:avLst/>
          </a:prstGeom>
          <a:noFill/>
          <a:scene3d>
            <a:camera prst="isometricLeftDown">
              <a:rot lat="588000" lon="432000" rev="21168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onfluenc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9" t="-8088" r="86067" b="-25697"/>
          <a:stretch/>
        </p:blipFill>
        <p:spPr bwMode="auto">
          <a:xfrm>
            <a:off x="10053155" y="2976131"/>
            <a:ext cx="797725" cy="643856"/>
          </a:xfrm>
          <a:prstGeom prst="rect">
            <a:avLst/>
          </a:prstGeom>
          <a:noFill/>
          <a:scene3d>
            <a:camera prst="isometricLeftDown">
              <a:rot lat="588000" lon="432000" rev="21168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5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352</Words>
  <Application>Microsoft Office PowerPoint</Application>
  <PresentationFormat>와이드스크린</PresentationFormat>
  <Paragraphs>273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나눔스퀘어OTF Light</vt:lpstr>
      <vt:lpstr>나눔스퀘어OTF ExtraBold</vt:lpstr>
      <vt:lpstr>맑은 고딕</vt:lpstr>
      <vt:lpstr>나눔스퀘어 Light</vt:lpstr>
      <vt:lpstr>나눔스퀘어 ExtraBold</vt:lpstr>
      <vt:lpstr>Arial</vt:lpstr>
      <vt:lpstr>나눔스퀘어OTF</vt:lpstr>
      <vt:lpstr>나눔스퀘어 Bold</vt:lpstr>
      <vt:lpstr>Aharoni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shin jiyoung</cp:lastModifiedBy>
  <cp:revision>455</cp:revision>
  <dcterms:created xsi:type="dcterms:W3CDTF">2018-08-02T07:05:36Z</dcterms:created>
  <dcterms:modified xsi:type="dcterms:W3CDTF">2018-11-14T03:35:03Z</dcterms:modified>
</cp:coreProperties>
</file>