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1"/>
  </p:notesMasterIdLst>
  <p:sldIdLst>
    <p:sldId id="555" r:id="rId2"/>
    <p:sldId id="514" r:id="rId3"/>
    <p:sldId id="598" r:id="rId4"/>
    <p:sldId id="573" r:id="rId5"/>
    <p:sldId id="574" r:id="rId6"/>
    <p:sldId id="575" r:id="rId7"/>
    <p:sldId id="579" r:id="rId8"/>
    <p:sldId id="580" r:id="rId9"/>
    <p:sldId id="581" r:id="rId10"/>
    <p:sldId id="582" r:id="rId11"/>
    <p:sldId id="583" r:id="rId12"/>
    <p:sldId id="584" r:id="rId13"/>
    <p:sldId id="585" r:id="rId14"/>
    <p:sldId id="586" r:id="rId15"/>
    <p:sldId id="556" r:id="rId16"/>
    <p:sldId id="590" r:id="rId17"/>
    <p:sldId id="591" r:id="rId18"/>
    <p:sldId id="592" r:id="rId19"/>
    <p:sldId id="593" r:id="rId20"/>
    <p:sldId id="594" r:id="rId21"/>
    <p:sldId id="595" r:id="rId22"/>
    <p:sldId id="596" r:id="rId23"/>
    <p:sldId id="597" r:id="rId24"/>
    <p:sldId id="587" r:id="rId25"/>
    <p:sldId id="588" r:id="rId26"/>
    <p:sldId id="589" r:id="rId27"/>
    <p:sldId id="572" r:id="rId28"/>
    <p:sldId id="559" r:id="rId29"/>
    <p:sldId id="599" r:id="rId30"/>
  </p:sldIdLst>
  <p:sldSz cx="12192000" cy="6858000"/>
  <p:notesSz cx="6858000" cy="9144000"/>
  <p:embeddedFontLst>
    <p:embeddedFont>
      <p:font typeface="나눔스퀘어 Bold" panose="020B0600000101010101" pitchFamily="50" charset="-127"/>
      <p:bold r:id="rId32"/>
    </p:embeddedFont>
    <p:embeddedFont>
      <p:font typeface="나눔스퀘어OTF" panose="020B0600000101010101" pitchFamily="34" charset="-127"/>
      <p:regular r:id="rId33"/>
    </p:embeddedFont>
    <p:embeddedFont>
      <p:font typeface="나눔스퀘어 Light" panose="020B0600000101010101" pitchFamily="50" charset="-127"/>
      <p:regular r:id="rId34"/>
    </p:embeddedFont>
    <p:embeddedFont>
      <p:font typeface="나눔스퀘어OTF ExtraBold" panose="020B0600000101010101" pitchFamily="34" charset="-127"/>
      <p:bold r:id="rId35"/>
    </p:embeddedFont>
    <p:embeddedFont>
      <p:font typeface="나눔스퀘어OTF Light" panose="020B0600000101010101" pitchFamily="34" charset="-127"/>
      <p:regular r:id="rId36"/>
    </p:embeddedFont>
    <p:embeddedFont>
      <p:font typeface="맑은 고딕" panose="020B0503020000020004" pitchFamily="50" charset="-127"/>
      <p:regular r:id="rId37"/>
      <p:bold r:id="rId38"/>
    </p:embeddedFont>
    <p:embeddedFont>
      <p:font typeface="나눔스퀘어 ExtraBold" panose="020B0600000101010101" pitchFamily="50" charset="-127"/>
      <p:bold r:id="rId39"/>
    </p:embeddedFont>
    <p:embeddedFont>
      <p:font typeface="나눔스퀘어OTF Bold" panose="020B0600000101010101" pitchFamily="34" charset="-127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503"/>
    <a:srgbClr val="C1A8D0"/>
    <a:srgbClr val="E5948B"/>
    <a:srgbClr val="D96459"/>
    <a:srgbClr val="EBADA7"/>
    <a:srgbClr val="E0847A"/>
    <a:srgbClr val="A9D18E"/>
    <a:srgbClr val="A6A6D2"/>
    <a:srgbClr val="9485CD"/>
    <a:srgbClr val="A0A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5377" autoAdjust="0"/>
  </p:normalViewPr>
  <p:slideViewPr>
    <p:cSldViewPr snapToGrid="0">
      <p:cViewPr varScale="1">
        <p:scale>
          <a:sx n="88" d="100"/>
          <a:sy n="88" d="100"/>
        </p:scale>
        <p:origin x="360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0C6D8-D7F5-4B02-8E9C-B7796AE78D85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4DE2E-DCE0-4117-93A6-16792A964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67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안녕하십니까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KCC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정보통신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ICT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인턴 학생들이고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발표의 첫 번째 순서를 맡은 인턴 신지영입니다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지금부터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개월 간의 인턴 활동에 대한 발표를 시작하겠습니다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4DE2E-DCE0-4117-93A6-16792A964F1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452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#10 (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포인터 사용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기능에 따른 프로그램의 전체적인 시스템 구성을 데이터 흐름 순서에 따라 설명하겠습니다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프로그램은 크게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웹앱과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네이티브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앱으로 구성됩니다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웹 앱에서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네이티브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앱을 호출 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응답을 받은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네이티브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앱은 카메라 촬영 기능을 수행한 후 이미지를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웹앱으로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전송합니다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웹앱은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전송받은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이미지를 전처리화해서 마이크로소프트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애저로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전송합니다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전처리 과정에선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opencv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이용하는데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opencv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란 실시간 컴퓨터 영상 프로그램 라이브러리입니다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애저는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이미지에 있는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텍스트값을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추출해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웹앱으로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전송합니다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웹앱에서는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운전면허증 진위여부에 필요한 필수 데이터를 추출해 도로교통공사로 정보를 전송하고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도로교통공사는 진위여부를 파악해 결과값을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웹앱으로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전송합니다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4DE2E-DCE0-4117-93A6-16792A964F1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617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#11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효율적인 개발을 위해 기능에 따라 역할 분담을 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크게 웹 개발과 안드로이드 앱 개발로 나누었습니다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중에서도 김지영 인턴은 웹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UI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운전면허 정보 인증 기능을 맡았습니다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김지윤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최미리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인턴은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MS Azure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OCR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기능을 맡았습니다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신지영 인턴은 이미지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전처리와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전송부분을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맡았으며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인턴은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 Camera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안드로이드 앱 개발을 맡았습니다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4DE2E-DCE0-4117-93A6-16792A964F1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507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#12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웹앱은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스프링 프로젝트 개발 툴인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spring boot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프로젝트로 진행하였고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모바일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앱은 앱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개발툴인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안드로이드 스튜디오를 활용해 안드로이드 앱을 개발했습니다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4DE2E-DCE0-4117-93A6-16792A964F1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93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#13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프로젝트의 개발 일정입니다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설계 및 구현에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주를 들여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주차에 개발을 완료하는 것으로 일정을 잡고 진행했습니다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4DE2E-DCE0-4117-93A6-16792A964F1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917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#14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진행하는데 사용한 관리 프로그램들입니다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이슈관리와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프로젝트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트래킹에는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Jira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형상관리에는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회의 도구로는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Mattermost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 관리 도구로는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confluence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이어서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기능에 대한 발표를 진행하겠습니다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4DE2E-DCE0-4117-93A6-16792A964F1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478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#15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시연 동영상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안녕하십니까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최종 프로젝트의 세부적인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이미지 처리 기능에 대한 발표를 진행할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최미리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인턴입니다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자세한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기능 설명에 앞서 시연 영상을 보여드리겠습니다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페이지로 들어가면 메인 화면이 나옵니다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운전면허증 촬영 버튼을 누르면 카메라 앱으로 이동하게 되며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촬영을 완료 하면 자동으로 운전면허증 정보들이 화면에 표시됩니다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추가적인 정보를 입력한 후 확인 버튼을 누르면 최종적으로 운전면허증 진위여부를 판단하여 화면에 표시합니다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 보여드린 시연 영상의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기능들을 좀 더 자세히 설명 하도록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4DE2E-DCE0-4117-93A6-16792A964F1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30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#16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 보고 계신 화면은 저희 서비스의 메인 화면입니다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메인 화면에서는 이 서비스에 대한 사용방법에 대해 간략하게 설명되어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운전면허증 촬영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버튼을 누르면 운전면허증을 촬영할 수 있는 앱이 실행됩니다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사용자가 잘못해서 이 버튼을 두 번 눌렀을 경우에는 이 서비스가 중단되지않고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 화면과 같이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경고창이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표시될 수 있도록 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4DE2E-DCE0-4117-93A6-16792A964F1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536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#17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화면은 메인 화면에서 버튼을 눌렀을 때 실행되는 운전면허증 촬영 앱 화면입니다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앱 화면에는 사용자를 위한 지침서와 촬영을 위한 빨간 경계선을 제공합니다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운전면허증을 이 빨간 경계선에 맞춰서 인식 버튼을 누르면 촬영이 완료되면서 앱은 자동으로 종료됩니다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앱이 종료되었을 때는 촬영된 이미지를 가지고 메인 화면에서 정보 입력 및 수정화면으로 자동 전환됩니다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4DE2E-DCE0-4117-93A6-16792A964F1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425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#18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 입력 및 수정화면으로 전환될 때 실행되는 프로세스가 두가지가 있는데 그중 첫번째가 이미지 전처리 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MS Azure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보내기 전 인식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정확률을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좀 더 높이고자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OpenCV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이미지를 흑백으로 변환하여 임계 처리를 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사진과 같이 임계 처리를 해주면 글자와 배경이 좀 더 명확하게 분리되는 것을 보실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이어서 세부적인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UI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정보 추출 기능에 대한 발표를 진행하겠습니다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4DE2E-DCE0-4117-93A6-16792A964F1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5943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#19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안녕하십니까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운전면허 자동인식 서비스 시스템의 세부적인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기능 설명을 맡은 김지영 인턴입니다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운전면허증의 인식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정확률을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높이기 위한 운전면허증 이미지 전처리 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Microsoft Azure Computer Vision API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운전면허증의 데이터들을 추출하였습니다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Azure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통해서 받아온 데이터들 중 필수 데이터들만 추출 해내기 위해 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Bounding Box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범위를 이용하였습니다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정보가 잘못 추출되었을 경우에는 기본 값으로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0000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채워지게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면허 종별의 경우에는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글자 모두 완벽하게 일치하는 경우가 드물었기 때문에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글자만 맞아도 제대로 출력될 수 있도록 처리하였습니다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종보통의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경우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‘2’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글자만 인식되었더라도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종보통이라는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글자가 제대로 출력될 수 있도록 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4DE2E-DCE0-4117-93A6-16792A964F1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965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발표 순서는 먼저 팀을 소개한 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개월 간의 수행 작업과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운전면허 자동인식 시스템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프로젝트에 대한 소개 및 결론 그리고 소감 순으로 진행하겠습니다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4DE2E-DCE0-4117-93A6-16792A964F1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157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#20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프로세스가 모두 실행된 후 정보 수정화면으로 넘어가게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Azure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추출된 데이터들은 이 화면에서 보여줍니다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기본적으로 면허종별까지의 정보가 모두 채워져 있게 되고 대여 날짜는 사용자가 직접 입력할 수 있도록 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뒤로가기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버튼을 눌렀을 경우 추출된 모든 데이터들이 삭제되기 때문에 사용자에게 데이터가 삭제된다는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알림창이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표시되도록 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원할 경우 다시 촬영을 할 수 있도록 재촬영 버튼을 추가해 놓았습니다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4DE2E-DCE0-4117-93A6-16792A964F1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418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#21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첫번째 화면은 재촬영 버튼을 눌렀을 때 촬영 앱이 다시 실행된 화면입니다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 화면에서는 사용자가 지역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면허 종별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대여 날짜를 고를 수 있는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셀렉트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박스와 달력을 보실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필수 데이터들을 편리하게 선택할 수 있도록 제공해주었습니다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 화면은 사용자가 모든 필드를 채우지 않고 확인 버튼을 눌렀을 때 보여지는 화면입니다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채우지 않은 입력 칸에 토스트형식으로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알림창을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띄워주어 입력이 필요하다는 것을 사용자에게 인지시켜 주었습니다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화면에 있는 데이터들은 운전면허증 진위여부에 필요한 필수데이터들이기 때문에 모든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입력칸이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채워지지 않았을 경우 다음 화면으로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넘아가지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않도록 처리하였습니다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입력칸의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정보들이 채워진 후 확인버튼을 누르면 입력된 정보들은 진위여부 확인 서버로 전송됩니다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4DE2E-DCE0-4117-93A6-16792A964F1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527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#22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이루어진 서버와의 통신은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비동기식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통신을 지원해주는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ajax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통신을 이용하였습니다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통신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실패시에는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이용하여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사용자에게 알려주었고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통신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성공시에는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결과코드를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받아옵니다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 코드는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부터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 있는데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경우에만 적격이고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그외에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부터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까지의 코드는 모두 부적격입니다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결과코드에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따라 사용자에게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결과화면을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보여줍니다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4DE2E-DCE0-4117-93A6-16792A964F1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7021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#23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적격일 경우 왼쪽 확인되었습니다 화면을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부적격일 경우에는 부적격 사유와 함께 잘못된 정보입니다 화면을 표시합니다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이상으로 상세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기능에 대한 설명을 마치고 운전면허 자동인식 시스템 프로젝트의 결론과 전체적인 소감에 대한 발표를 진행하도록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4DE2E-DCE0-4117-93A6-16792A964F1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5842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#24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안녕하십니까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마지막으로 프로젝트의 성과와 인턴십에 대한 소감을 발표할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인턴입니다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운전면허 자동인식 서비스 프로젝트의 성과에 대해 말씀드리겠습니다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앞에서 설명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드린 서비스 개발 과정을 통해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최초의 목적을 달성했습니다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정보기술연구소의 프로젝트인 렌터카 시스템에 적용 가능한 시스템 개발하기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목적을 이루기 위해 이미지에서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OCR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기술을 활용하여 텍스트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자동인식이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가능하도록 구현을 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저희가 특히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주의깊게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다룬 부분은 인식률이었습니다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이미지를 어떻게 다듬어서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인식을 잘하게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만들것인가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두고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다양한 시행착오 끝에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90%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정도의 높은 인식률을 보이는 시스템을 구현했습니다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말씀드린대로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OCR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 Azure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사용하였는데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호출당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단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원의 가격이 부과되기 때문에 서비스의 유지비용이 저렴한 편입니다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4DE2E-DCE0-4117-93A6-16792A964F1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7768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#25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프로젝트를 수행하며 발생했던 문제와 그를 처리한 방법에 대해 말씀드리겠습니다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서비스는 기본적으로 웹에서 동작하기 때문에 브라우저를 통해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접속해야하는데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브라우저별로 기능의 차이가 있어서 그를 맞추는 것에 문제가 있었습니다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위해 모든 브라우저에서 실행 가능하도록 대체되는 기능을 갖추는 것으로 문제를 해결했습니다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촬영을 위해 사용되는 앱을 호출하는 과정에서 웹과 앱 간의 제어에 어려움이 있었는데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통신 프로토콜인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사용하여 정보를 교환함으로써 이런 문제를 해결할 수 있었습니다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4DE2E-DCE0-4117-93A6-16792A964F1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4628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#26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저희 서비스에서 추후 개선이 되면 좋을 사항에 대해 말씀드리겠습니다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첫번째는 인식률의 변동성을 최소로 만들어야 한다는 점입니다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면허증을 촬영하는 사용자에 따라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손떨림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해상도 등의 차이가 있어서 그를 보완하기 위한 카메라 기능이 추가되어야 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두번째는 테스트 기기가 부족했다는 점입니다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저희 서비스는 안드로이드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5.0, 7.0, 8.0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세가지 버전에 대해서만 테스트가 완료된 상태입니다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다양한 버전을 사용하는 사용자 폭을 고려했을 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4.4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6.0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 버전에 대한 테스트가 필요할 것으로 생각됩니다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세번째는 앱과 웹 간에 통신의 한계가 있다는 점입니다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추후 다양한 기능의 확장 가능성을 생각했을 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통신에 한계가 있다면 기능 확장에 제한이 발생할 것입니다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때문에 웹과 앱이 결합되어있는 형태인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하이브리드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앱으로의 전환이 이 한계를 극복하기에 좋을 것입니다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하이브리드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앱으로의 전환이 이루어진다면 현재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네이티브앱이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IOS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지원하지 못하는 것도 수월하게 지원이 가능해질 것입니다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디자인이 좀 더 보완되면 좋을 것입니다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버튼이나 글씨의 크기와 위치 등에 사용자의 편의성을 고려한 디자인이 반영되는 것이 사용하는 입장에서 더 좋을 것이기 때문입니다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4DE2E-DCE0-4117-93A6-16792A964F1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0575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#27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저희가 구현한 서비스의 기대효과에 대해 말씀드리겠습니다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서비스는 운전면허증의 진위여부를 확인하는 과정을 타이핑없이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사진 촬영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만으로 쉽고 빠르게 수행할 수 있다는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편리성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최대 장점으로 가집니다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렌터카 서비스에 추가기능으로 사용되어 회사 내부에 활용될 수 있으며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자체적으로 구현한 프로그램이기에 외부 의존도를 낮출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외부적으로는 차량 판매나 렌트 서비스에 활용이 가능하며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외에도 신분 확인이 필요한 여러 분야에 응용이 가능합니다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이전 슬라이드에서 언급했던 개선 사항을 적용한다면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제품을 상용화했을 때에도 충분한 경쟁력이 있을 것입니다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4DE2E-DCE0-4117-93A6-16792A964F1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0017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#28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개월 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ICT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인턴십을 통해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KCC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정보통신에서 근무하며 느낀 점에 대해 말씀드리겠습니다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가장 좋았던 점은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회사에서 실무 경험을 쌓을 수 있었다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것입니다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프로젝트를 진행하며 개발 프로세스를 학습할 수 있었고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협업을 통해 업무 효율성을 높이며 맡은 바를 수행해낼 수 있었습니다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그로 인해 맡은 일에 대한 책임감을 느낄 수 있었고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각자 맡은 일을 잘 수행해 냈을 때 나타나는 결과로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협업의 시너지 효과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느낄 수 있었습니다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다양한 프로젝트를 수행하면서 배웠던 점으로는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산출물 관리와 테스트의 중요성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있었습니다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개발은 코딩만이 아닌 분석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산출물 작업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아우르는 작업이기 때문에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그에 포함된 다양한 작업이 모두 중요하단 것을 알 수 있었습니다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다양한 케이스에서 발생할 수 있는 오류를 처리하기 위한 테스트 과정과 프로젝트에 대한 설명이 담긴 산출물들을 작성하는 과정은 학교가 아닌 회사이기에 경험해 볼 수 있는 것이었습니다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이처럼 다양한 좋은 경험을 할 수 있었지만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배경지식이 부족해서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어려움을 겪은 경우도 있었습니다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과정에서 일어나는 일들은 저희가 알고 있는 범위를 넘어간 것들이 있었기에 당황하기도 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보고서를 작성하며 부족함에 대한 많은 피드백을 받기도 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그럴 때마다 처음이니 모르는 것이 당연하다며 다독여주시는 멘토님들 덕분에 많은 것을 배운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개월이었습니다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이상으로 소감을 마무리하고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발표를 마치겠습니다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4DE2E-DCE0-4117-93A6-16792A964F1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0029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#29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발표를 들어주신 모든 분께 감사합니다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질문이 있으신 분은 말씀해주십시오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4DE2E-DCE0-4117-93A6-16792A964F1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622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ICT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인턴은 저를 포함하여 김지영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김지윤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최미리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인턴까지 총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학년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학부생으로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구성되어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학생 당 전담 멘토가 한 분씩 매칭되어 인턴 활동이 진행되었습니다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4DE2E-DCE0-4117-93A6-16792A964F1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455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처음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주간 인턴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명은 두 팀으로 나눠져 활동을 하였는데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 팀은 김지영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신지영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최미리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인턴으로 구성된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팀은 연구소에 새로 적용할 수 있는 기술에 대해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사전분석을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주로 수행했습니다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빠르게 성장중인 언어인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Node.js,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언어는 개발 생산성을 높이고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코드의 양을 줄여주는 등 다양한 장점을 가지고 있는데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언어의 습득을 위해 샘플 프로젝트로 게시판 만들기를 진행하기도 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업계에서 이슈가 되는 여러 개념들에 대한 조사 보고서를 작성하기도 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중 현재 저희 정보기술연구소에서도 적용중인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개발문화와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Agile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개발방법이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개발자와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운영팀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간의 협업을 강조하는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개발환경이며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Agile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개발 과정을 짧은 주기로 여러 번 반복하여 지속적인 피드백을 수용하는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개발문화입니다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이들을 적용하기 위해 연구소에서 새롭게 사용하기 시작한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Jira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Confluence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개발도구가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Dev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팀에서는 이에 대한 가이드 문서를 작성하는 업무를 수행하기도 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4DE2E-DCE0-4117-93A6-16792A964F1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020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 팀은 김지윤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인턴으로 구성된 차량 데이터 분석 팀입니다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차량 데이터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분석팀은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차량 데이터 생성 시뮬레이터 개발 프로젝트를 수행했습니다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프로젝트는 기존에 연구소에서 진행중이던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차량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플랫폼 개발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필요한 차량 샘플 데이터의 부족 문제를 해결하기 위해 시작됐습니다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개월의 개발 기간을 설정하고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가상의 차량 데이터를 다량으로 생성하는 시뮬레이터의 개발을 목표로 프로젝트의 분석과 설계를 진행했습니다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4DE2E-DCE0-4117-93A6-16792A964F1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91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#6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주차에 시뮬레이터 개발 프로젝트를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설계중이던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차량 데이터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분석팀의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인력 부족 문제로 인해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Dev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팀과 인원을 합쳐 프로젝트를 진행하기로 했지만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 회사 내부 사정으로 프로젝트가 전면 중단이 됐습니다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그로 인해 저희 인턴 전체는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주차부터 새로운 프로젝트를 시작하기 위해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챗봇과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운전면허 자동인식 서비스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주제를 두고 분석을 시작했습니다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중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챗봇은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이전에 연구소에서 개발한 유사 프로그램이 있고 만들어야 하는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챗봇을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위한 학습데이터가 부족하고 수집 시간도 없는 반면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운전면허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자동인식은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추후 기존 렌터카 서비스에 적용가능성이 높고 실무에 도움이 될 프로젝트라고 판단되어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운전면허 자동인식 시스템을 새 프로젝트 주제로 채택하여 진행하게 되었습니다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이어서  운전면허 자동인식 시스템 프로젝트에 대한 발표를 진행하겠습니다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4DE2E-DCE0-4117-93A6-16792A964F1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437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#7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안녕하십니까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운전면허 자동인식 시스템 프로젝트의 개요 발표를 맡은 김지윤 인턴입니다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발표 순서는 다음과 같습니다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4DE2E-DCE0-4117-93A6-16792A964F1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11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#8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운전면허 자동인식 시스템은 렌터카 서비스 제공 시에 고객 신분 확인 과정을 좀 더 편리하게 하기 위해 개발 된 서비스입니다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자동인식 서비스에는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OCR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기능을 활용했는데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OCR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 광학 문자 인식 리더기로 인쇄된 문자를 읽어내는 장치입니다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서비스는 추후 정보기술연구소의 프로젝트에 적용될 수 있는 시스템 개발을 목표로 진행하였습니다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4DE2E-DCE0-4117-93A6-16792A964F1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711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#9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프로그램의 전반적인 기능을 간단하게 설명하겠습니다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카메라 촬영을 통해 운전면허증 이미지를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업로딩합니다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다음으로 이미지에서 운전면허증 정보를 추출합니다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운전면허 정보의 진위여부를 검증합니다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4DE2E-DCE0-4117-93A6-16792A964F1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04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97A5-CCBE-441D-A6A6-3B466C24F61A}" type="datetime1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46AE-B705-4C62-99EE-EF5CDB21AB0F}" type="datetime1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7B17-5F5C-42E4-B232-428E1C1351B4}" type="datetime1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9D16-B24B-422D-A833-DDC753FC3464}" type="datetime1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364C-2907-4D87-A6C6-A9D824E484C5}" type="datetime1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D911-810A-4C5D-93FD-99359DA407BA}" type="datetime1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0010-352A-4BD8-A402-D4D464691443}" type="datetime1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218A-4BFA-4ABB-B108-EED90D518AED}" type="datetime1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E164-C40D-425F-A3A5-5EE4AF353EB4}" type="datetime1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6D64-9443-4099-A6C2-B30BEC04908F}" type="datetime1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3EF1-44D3-416E-9CFF-BB46AFAEF667}" type="datetime1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282F34"/>
          </a:fgClr>
          <a:bgClr>
            <a:srgbClr val="21262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D9A41-B4FD-4707-89C8-399E0A61F009}" type="datetime1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1.wdp"/><Relationship Id="rId5" Type="http://schemas.openxmlformats.org/officeDocument/2006/relationships/image" Target="../media/image1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jpeg"/><Relationship Id="rId9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9.jpe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1.png"/><Relationship Id="rId10" Type="http://schemas.openxmlformats.org/officeDocument/2006/relationships/image" Target="../media/image14.png"/><Relationship Id="rId4" Type="http://schemas.openxmlformats.org/officeDocument/2006/relationships/image" Target="../media/image50.png"/><Relationship Id="rId9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microsoft.com/office/2007/relationships/hdphoto" Target="../media/hdphoto3.wdp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74211" y="0"/>
            <a:ext cx="7653552" cy="7358743"/>
            <a:chOff x="374211" y="0"/>
            <a:chExt cx="7653552" cy="7358743"/>
          </a:xfrm>
        </p:grpSpPr>
        <p:sp>
          <p:nvSpPr>
            <p:cNvPr id="19" name="원호 18"/>
            <p:cNvSpPr/>
            <p:nvPr/>
          </p:nvSpPr>
          <p:spPr>
            <a:xfrm>
              <a:off x="374211" y="2155701"/>
              <a:ext cx="5094514" cy="5094514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5087" y="0"/>
              <a:ext cx="7432676" cy="7358743"/>
              <a:chOff x="595087" y="0"/>
              <a:chExt cx="7432676" cy="7358743"/>
            </a:xfrm>
          </p:grpSpPr>
          <p:sp>
            <p:nvSpPr>
              <p:cNvPr id="8" name="원호 7"/>
              <p:cNvSpPr/>
              <p:nvPr/>
            </p:nvSpPr>
            <p:spPr>
              <a:xfrm>
                <a:off x="595087" y="0"/>
                <a:ext cx="7358743" cy="7358743"/>
              </a:xfrm>
              <a:prstGeom prst="arc">
                <a:avLst>
                  <a:gd name="adj1" fmla="val 16200000"/>
                  <a:gd name="adj2" fmla="val 3531899"/>
                </a:avLst>
              </a:prstGeom>
              <a:ln cap="rnd">
                <a:solidFill>
                  <a:srgbClr val="3E4850"/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7897135" y="3753895"/>
                <a:ext cx="130628" cy="13062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7668922" y="4898989"/>
                <a:ext cx="130628" cy="130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794247" y="2653727"/>
                <a:ext cx="130628" cy="130628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310806" y="1611386"/>
                <a:ext cx="77908" cy="7790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6611818" y="816770"/>
                <a:ext cx="77908" cy="7790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원호 25"/>
            <p:cNvSpPr/>
            <p:nvPr/>
          </p:nvSpPr>
          <p:spPr>
            <a:xfrm>
              <a:off x="911621" y="4405367"/>
              <a:ext cx="2601600" cy="2601600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290507" y="2026543"/>
            <a:ext cx="54670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KCC</a:t>
            </a:r>
            <a:r>
              <a:rPr lang="ko-KR" altLang="en-US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정보통신 </a:t>
            </a:r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ICT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인턴십 프로젝트</a:t>
            </a:r>
            <a:endParaRPr lang="en-US" altLang="ko-KR" sz="2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200" b="1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4800" b="1" dirty="0" smtClean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성과 발표</a:t>
            </a:r>
            <a:endParaRPr lang="en-US" altLang="ko-KR" dirty="0">
              <a:solidFill>
                <a:srgbClr val="FFC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98425" y="364921"/>
            <a:ext cx="29202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김지윤</a:t>
            </a:r>
            <a:r>
              <a:rPr lang="en-US" altLang="ko-KR" sz="1600" b="1" dirty="0">
                <a:solidFill>
                  <a:prstClr val="white"/>
                </a:solidFill>
              </a:rPr>
              <a:t> </a:t>
            </a:r>
            <a:r>
              <a:rPr lang="ko-KR" altLang="en-US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인턴</a:t>
            </a:r>
            <a:endParaRPr lang="en-US" altLang="ko-KR" sz="1200" dirty="0">
              <a:solidFill>
                <a:prstClr val="white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상명대학교</a:t>
            </a:r>
            <a:r>
              <a:rPr lang="en-US" altLang="ko-KR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1200" dirty="0" smtClean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컴퓨터과학과 </a:t>
            </a:r>
            <a:r>
              <a:rPr lang="en-US" altLang="ko-KR" sz="1200" dirty="0" smtClean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</a:t>
            </a:r>
            <a:r>
              <a:rPr lang="ko-KR" altLang="en-US" sz="1200" dirty="0" smtClean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학년</a:t>
            </a:r>
            <a:endParaRPr lang="en-US" altLang="ko-KR" sz="1200" dirty="0">
              <a:solidFill>
                <a:prstClr val="white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611319" y="1257462"/>
            <a:ext cx="29202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김지영</a:t>
            </a:r>
            <a:r>
              <a:rPr lang="en-US" altLang="ko-KR" sz="1600" b="1" dirty="0">
                <a:solidFill>
                  <a:prstClr val="white"/>
                </a:solidFill>
              </a:rPr>
              <a:t> </a:t>
            </a:r>
            <a:r>
              <a:rPr lang="ko-KR" altLang="en-US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인턴</a:t>
            </a:r>
            <a:endParaRPr lang="en-US" altLang="ko-KR" sz="1200" dirty="0">
              <a:solidFill>
                <a:prstClr val="white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덕성여자대학교</a:t>
            </a:r>
            <a:r>
              <a:rPr lang="en-US" altLang="ko-KR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1200" dirty="0" smtClean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컴퓨터학과 </a:t>
            </a:r>
            <a:r>
              <a:rPr lang="en-US" altLang="ko-KR" sz="1200" dirty="0" smtClean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</a:t>
            </a:r>
            <a:r>
              <a:rPr lang="ko-KR" altLang="en-US" sz="1200" dirty="0" smtClean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학년</a:t>
            </a:r>
            <a:r>
              <a:rPr lang="en-US" altLang="ko-KR" sz="1200" dirty="0" smtClean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endParaRPr lang="en-US" altLang="ko-KR" sz="1200" dirty="0">
              <a:solidFill>
                <a:prstClr val="white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924875" y="4571888"/>
            <a:ext cx="29202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최미리</a:t>
            </a:r>
            <a:r>
              <a:rPr lang="en-US" altLang="ko-KR" sz="1600" b="1" dirty="0">
                <a:solidFill>
                  <a:prstClr val="white"/>
                </a:solidFill>
              </a:rPr>
              <a:t> </a:t>
            </a:r>
            <a:r>
              <a:rPr lang="ko-KR" altLang="en-US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인턴</a:t>
            </a:r>
            <a:endParaRPr lang="en-US" altLang="ko-KR" sz="1200" dirty="0">
              <a:solidFill>
                <a:prstClr val="white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상명대학교 컴퓨터과학과 </a:t>
            </a:r>
            <a:r>
              <a:rPr lang="en-US" altLang="ko-KR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</a:t>
            </a:r>
            <a:r>
              <a:rPr lang="ko-KR" altLang="en-US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학년</a:t>
            </a:r>
            <a:r>
              <a:rPr lang="en-US" altLang="ko-KR" sz="1200" dirty="0" smtClean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endParaRPr lang="en-US" altLang="ko-KR" sz="1200" dirty="0">
              <a:solidFill>
                <a:prstClr val="white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62946" y="2326626"/>
            <a:ext cx="29202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신지영</a:t>
            </a:r>
            <a:r>
              <a:rPr lang="en-US" altLang="ko-KR" sz="1600" b="1" dirty="0">
                <a:solidFill>
                  <a:prstClr val="white"/>
                </a:solidFill>
              </a:rPr>
              <a:t> </a:t>
            </a:r>
            <a:r>
              <a:rPr lang="ko-KR" altLang="en-US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인턴</a:t>
            </a:r>
            <a:endParaRPr lang="en-US" altLang="ko-KR" sz="1200" dirty="0">
              <a:solidFill>
                <a:prstClr val="white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용인대학교 컴퓨터과학과 </a:t>
            </a:r>
            <a:r>
              <a:rPr lang="en-US" altLang="ko-KR" sz="1200" dirty="0" smtClean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</a:t>
            </a:r>
            <a:r>
              <a:rPr lang="ko-KR" altLang="en-US" sz="1200" dirty="0" smtClean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학년</a:t>
            </a:r>
            <a:r>
              <a:rPr lang="en-US" altLang="ko-KR" sz="1200" dirty="0" smtClean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endParaRPr lang="en-US" altLang="ko-KR" sz="1200" dirty="0">
              <a:solidFill>
                <a:prstClr val="white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174706" y="3426794"/>
            <a:ext cx="29202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이다솔</a:t>
            </a:r>
            <a:r>
              <a:rPr lang="en-US" altLang="ko-KR" sz="1600" b="1" dirty="0">
                <a:solidFill>
                  <a:prstClr val="white"/>
                </a:solidFill>
              </a:rPr>
              <a:t> </a:t>
            </a:r>
            <a:r>
              <a:rPr lang="ko-KR" altLang="en-US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인턴</a:t>
            </a:r>
            <a:endParaRPr lang="en-US" altLang="ko-KR" sz="1200" dirty="0">
              <a:solidFill>
                <a:prstClr val="white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세종대학교</a:t>
            </a:r>
            <a:r>
              <a:rPr lang="en-US" altLang="ko-KR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1200" dirty="0" smtClean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정보보호학과 </a:t>
            </a:r>
            <a:r>
              <a:rPr lang="en-US" altLang="ko-KR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</a:t>
            </a:r>
            <a:r>
              <a:rPr lang="ko-KR" altLang="en-US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학년</a:t>
            </a:r>
            <a:r>
              <a:rPr lang="en-US" altLang="ko-KR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95208A8-8204-4400-803A-6776878916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fld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0507" y="3406891"/>
            <a:ext cx="319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2018.09.03 ~ 2018.12.21</a:t>
            </a:r>
            <a:endParaRPr lang="ko-KR" altLang="en-US" dirty="0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80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72"/>
          <a:stretch/>
        </p:blipFill>
        <p:spPr bwMode="auto">
          <a:xfrm>
            <a:off x="2850669" y="4669352"/>
            <a:ext cx="413661" cy="39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20759" y="1189668"/>
            <a:ext cx="6551011" cy="486365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E4A176-64BC-4AAB-9C03-1DA1B2237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560" y="2043506"/>
            <a:ext cx="2553349" cy="2553349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D7DB2E-A8E9-4840-A665-6FBA63FCD17B}"/>
              </a:ext>
            </a:extLst>
          </p:cNvPr>
          <p:cNvSpPr/>
          <p:nvPr/>
        </p:nvSpPr>
        <p:spPr>
          <a:xfrm>
            <a:off x="3847407" y="1477814"/>
            <a:ext cx="188289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Web App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7281157-ED60-455C-AD98-D8A1E0D86C5C}"/>
              </a:ext>
            </a:extLst>
          </p:cNvPr>
          <p:cNvCxnSpPr>
            <a:cxnSpLocks/>
          </p:cNvCxnSpPr>
          <p:nvPr/>
        </p:nvCxnSpPr>
        <p:spPr>
          <a:xfrm>
            <a:off x="2065601" y="3640236"/>
            <a:ext cx="1208360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>
            <a:extLst>
              <a:ext uri="{FF2B5EF4-FFF2-40B4-BE49-F238E27FC236}">
                <a16:creationId xmlns:a16="http://schemas.microsoft.com/office/drawing/2014/main" id="{8B59FF06-378E-491D-BA60-C1046CAEEF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EDD902-9E0A-4538-B8C8-95062D7BAE5F}"/>
              </a:ext>
            </a:extLst>
          </p:cNvPr>
          <p:cNvSpPr/>
          <p:nvPr/>
        </p:nvSpPr>
        <p:spPr>
          <a:xfrm>
            <a:off x="578945" y="2286830"/>
            <a:ext cx="17668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Mobile App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174" y="3801384"/>
            <a:ext cx="423902" cy="423902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9599858" y="987552"/>
            <a:ext cx="2181325" cy="1714181"/>
            <a:chOff x="7926667" y="990078"/>
            <a:chExt cx="2390691" cy="1893512"/>
          </a:xfrm>
        </p:grpSpPr>
        <p:pic>
          <p:nvPicPr>
            <p:cNvPr id="62" name="Picture 2" descr="ms azureì ëí ì´ë¯¸ì§ ê²ìê²°ê³¼">
              <a:extLst>
                <a:ext uri="{FF2B5EF4-FFF2-40B4-BE49-F238E27FC236}">
                  <a16:creationId xmlns:a16="http://schemas.microsoft.com/office/drawing/2014/main" id="{BE1F57ED-18F3-461C-A125-5BEC085B1D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0" t="28199" r="63876" b="24497"/>
            <a:stretch/>
          </p:blipFill>
          <p:spPr bwMode="auto">
            <a:xfrm>
              <a:off x="8682970" y="1136465"/>
              <a:ext cx="844839" cy="86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7AF8FE3-3196-4DDE-A874-0E0F29B91F46}"/>
                </a:ext>
              </a:extLst>
            </p:cNvPr>
            <p:cNvSpPr/>
            <p:nvPr/>
          </p:nvSpPr>
          <p:spPr>
            <a:xfrm>
              <a:off x="7926667" y="1845536"/>
              <a:ext cx="2390691" cy="577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MicroSoft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Azure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Computer </a:t>
              </a:r>
              <a:r>
                <a:rPr lang="en-US" altLang="ko-KR" sz="1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Vision 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API</a:t>
              </a:r>
              <a:endPara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015A625F-077E-4F67-9B18-9AAF6C2B73EE}"/>
                </a:ext>
              </a:extLst>
            </p:cNvPr>
            <p:cNvSpPr/>
            <p:nvPr/>
          </p:nvSpPr>
          <p:spPr>
            <a:xfrm>
              <a:off x="8138984" y="990078"/>
              <a:ext cx="1974986" cy="1893512"/>
            </a:xfrm>
            <a:prstGeom prst="ellipse">
              <a:avLst/>
            </a:prstGeom>
            <a:noFill/>
            <a:ln>
              <a:solidFill>
                <a:srgbClr val="00ACE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9859896" y="3384518"/>
            <a:ext cx="1808863" cy="1760271"/>
            <a:chOff x="8214347" y="3700971"/>
            <a:chExt cx="2781702" cy="2676458"/>
          </a:xfrm>
        </p:grpSpPr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BEAFEBF8-78A1-4851-9484-FCB4FD8BE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8301" y="3933868"/>
              <a:ext cx="1024417" cy="909331"/>
            </a:xfrm>
            <a:prstGeom prst="rect">
              <a:avLst/>
            </a:prstGeom>
          </p:spPr>
        </p:pic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C257620-5BA2-4969-BA39-69D33F82D4F0}"/>
                </a:ext>
              </a:extLst>
            </p:cNvPr>
            <p:cNvSpPr/>
            <p:nvPr/>
          </p:nvSpPr>
          <p:spPr>
            <a:xfrm>
              <a:off x="8505470" y="4843199"/>
              <a:ext cx="2248966" cy="94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도로교통공사</a:t>
              </a:r>
              <a:endPara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운전면허증 </a:t>
              </a:r>
              <a:endParaRPr lang="en-US" altLang="ko-KR" sz="1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자동검증시스템 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API</a:t>
              </a:r>
              <a:endPara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873F82F-4A9B-4A78-BD66-2B49DF6005C3}"/>
                </a:ext>
              </a:extLst>
            </p:cNvPr>
            <p:cNvSpPr/>
            <p:nvPr/>
          </p:nvSpPr>
          <p:spPr>
            <a:xfrm>
              <a:off x="8214347" y="3700971"/>
              <a:ext cx="2781702" cy="2676458"/>
            </a:xfrm>
            <a:prstGeom prst="ellipse">
              <a:avLst/>
            </a:prstGeom>
            <a:noFill/>
            <a:ln>
              <a:solidFill>
                <a:srgbClr val="34A12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288364" y="334995"/>
            <a:ext cx="6384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운전면허 자동인식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i="1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시스템 구성</a:t>
            </a:r>
            <a:endParaRPr lang="en-US" altLang="ko-KR" sz="2000" i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7281157-ED60-455C-AD98-D8A1E0D86C5C}"/>
              </a:ext>
            </a:extLst>
          </p:cNvPr>
          <p:cNvCxnSpPr>
            <a:cxnSpLocks/>
          </p:cNvCxnSpPr>
          <p:nvPr/>
        </p:nvCxnSpPr>
        <p:spPr>
          <a:xfrm flipH="1">
            <a:off x="2040662" y="3270904"/>
            <a:ext cx="1208360" cy="10617"/>
          </a:xfrm>
          <a:prstGeom prst="line">
            <a:avLst/>
          </a:prstGeom>
          <a:ln w="38100">
            <a:solidFill>
              <a:schemeClr val="bg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DD7DB2E-A8E9-4840-A665-6FBA63FCD17B}"/>
              </a:ext>
            </a:extLst>
          </p:cNvPr>
          <p:cNvSpPr/>
          <p:nvPr/>
        </p:nvSpPr>
        <p:spPr>
          <a:xfrm>
            <a:off x="2451747" y="2900927"/>
            <a:ext cx="8012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D44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Call</a:t>
            </a:r>
            <a:endParaRPr lang="en-US" altLang="ko-KR" sz="1600" dirty="0">
              <a:solidFill>
                <a:srgbClr val="FFD44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84686" y="2738844"/>
            <a:ext cx="5341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solidFill>
                  <a:srgbClr val="EFB503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①</a:t>
            </a:r>
            <a:endParaRPr lang="ko-KR" altLang="en-US" sz="3000" dirty="0"/>
          </a:p>
        </p:txBody>
      </p:sp>
      <p:sp>
        <p:nvSpPr>
          <p:cNvPr id="41" name="TextBox 40"/>
          <p:cNvSpPr txBox="1"/>
          <p:nvPr/>
        </p:nvSpPr>
        <p:spPr>
          <a:xfrm>
            <a:off x="2178662" y="3710490"/>
            <a:ext cx="5341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solidFill>
                  <a:srgbClr val="EFB503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②</a:t>
            </a:r>
            <a:endParaRPr lang="ko-KR" alt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9900536" y="2746518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텍스트 인식</a:t>
            </a:r>
            <a:endParaRPr lang="ko-KR" altLang="en-US" sz="2400" dirty="0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6849" y="4667734"/>
            <a:ext cx="17235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면허증 촬영</a:t>
            </a:r>
            <a:endParaRPr lang="ko-KR" altLang="en-US" sz="2500" dirty="0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759411" y="523420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진위 여부 판단</a:t>
            </a:r>
            <a:endParaRPr lang="ko-KR" altLang="en-US" sz="2400" dirty="0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76702" y="4647410"/>
            <a:ext cx="37158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이미지 전처리</a:t>
            </a:r>
            <a:r>
              <a:rPr lang="en-US" altLang="ko-KR" sz="2300" dirty="0" smtClean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(Open CV</a:t>
            </a:r>
            <a:r>
              <a:rPr lang="en-US" altLang="ko-KR" sz="2300" dirty="0" smtClean="0">
                <a:solidFill>
                  <a:srgbClr val="EFB503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*</a:t>
            </a:r>
            <a:r>
              <a:rPr lang="en-US" altLang="ko-KR" sz="2300" dirty="0" smtClean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</a:t>
            </a:r>
          </a:p>
        </p:txBody>
      </p:sp>
      <p:grpSp>
        <p:nvGrpSpPr>
          <p:cNvPr id="13" name="그룹 12"/>
          <p:cNvGrpSpPr/>
          <p:nvPr/>
        </p:nvGrpSpPr>
        <p:grpSpPr>
          <a:xfrm rot="1300335">
            <a:off x="5652765" y="1737584"/>
            <a:ext cx="3895676" cy="1482738"/>
            <a:chOff x="5261229" y="1624938"/>
            <a:chExt cx="4622227" cy="1589975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7281157-ED60-455C-AD98-D8A1E0D86C5C}"/>
                </a:ext>
              </a:extLst>
            </p:cNvPr>
            <p:cNvCxnSpPr>
              <a:cxnSpLocks/>
            </p:cNvCxnSpPr>
            <p:nvPr/>
          </p:nvCxnSpPr>
          <p:spPr>
            <a:xfrm rot="20299665" flipV="1">
              <a:off x="5261229" y="2190342"/>
              <a:ext cx="4549097" cy="21560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7281157-ED60-455C-AD98-D8A1E0D86C5C}"/>
                </a:ext>
              </a:extLst>
            </p:cNvPr>
            <p:cNvCxnSpPr>
              <a:cxnSpLocks/>
            </p:cNvCxnSpPr>
            <p:nvPr/>
          </p:nvCxnSpPr>
          <p:spPr>
            <a:xfrm rot="20299665" flipH="1">
              <a:off x="5751254" y="2505494"/>
              <a:ext cx="4132202" cy="25653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46554">
              <a:off x="7871767" y="2600475"/>
              <a:ext cx="324196" cy="324196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DD7DB2E-A8E9-4840-A665-6FBA63FCD17B}"/>
                </a:ext>
              </a:extLst>
            </p:cNvPr>
            <p:cNvSpPr/>
            <p:nvPr/>
          </p:nvSpPr>
          <p:spPr>
            <a:xfrm rot="20321022">
              <a:off x="8038183" y="2435446"/>
              <a:ext cx="801223" cy="338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FFD44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Text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 rot="20331487">
              <a:off x="6798799" y="1624938"/>
              <a:ext cx="633736" cy="594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dirty="0" smtClean="0">
                  <a:solidFill>
                    <a:srgbClr val="EFB503"/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③</a:t>
              </a:r>
              <a:endParaRPr lang="ko-KR" altLang="en-US" sz="3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20331487">
              <a:off x="7236699" y="2620848"/>
              <a:ext cx="633736" cy="594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dirty="0" smtClean="0">
                  <a:solidFill>
                    <a:srgbClr val="EFB503"/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④</a:t>
              </a:r>
              <a:endParaRPr lang="ko-KR" altLang="en-US" sz="30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 rot="20092492">
            <a:off x="5781941" y="3338082"/>
            <a:ext cx="3916637" cy="1617101"/>
            <a:chOff x="5274598" y="3880313"/>
            <a:chExt cx="4673540" cy="1487209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7281157-ED60-455C-AD98-D8A1E0D86C5C}"/>
                </a:ext>
              </a:extLst>
            </p:cNvPr>
            <p:cNvCxnSpPr>
              <a:cxnSpLocks/>
            </p:cNvCxnSpPr>
            <p:nvPr/>
          </p:nvCxnSpPr>
          <p:spPr>
            <a:xfrm rot="1507508" flipV="1">
              <a:off x="5274598" y="4770586"/>
              <a:ext cx="4588642" cy="674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F7281157-ED60-455C-AD98-D8A1E0D86C5C}"/>
                </a:ext>
              </a:extLst>
            </p:cNvPr>
            <p:cNvCxnSpPr>
              <a:cxnSpLocks/>
            </p:cNvCxnSpPr>
            <p:nvPr/>
          </p:nvCxnSpPr>
          <p:spPr>
            <a:xfrm rot="1507508" flipV="1">
              <a:off x="5799082" y="4555214"/>
              <a:ext cx="4149056" cy="477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0243">
              <a:off x="7817451" y="4146661"/>
              <a:ext cx="324196" cy="324196"/>
            </a:xfrm>
            <a:prstGeom prst="rect">
              <a:avLst/>
            </a:prstGeom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DD7DB2E-A8E9-4840-A665-6FBA63FCD17B}"/>
                </a:ext>
              </a:extLst>
            </p:cNvPr>
            <p:cNvSpPr/>
            <p:nvPr/>
          </p:nvSpPr>
          <p:spPr>
            <a:xfrm rot="1467971">
              <a:off x="7962326" y="4324549"/>
              <a:ext cx="8012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FFD44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Text</a:t>
              </a:r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0243">
              <a:off x="7349882" y="4863618"/>
              <a:ext cx="324196" cy="324196"/>
            </a:xfrm>
            <a:prstGeom prst="rect">
              <a:avLst/>
            </a:prstGeom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DD7DB2E-A8E9-4840-A665-6FBA63FCD17B}"/>
                </a:ext>
              </a:extLst>
            </p:cNvPr>
            <p:cNvSpPr/>
            <p:nvPr/>
          </p:nvSpPr>
          <p:spPr>
            <a:xfrm rot="1558361">
              <a:off x="7534200" y="5056162"/>
              <a:ext cx="955886" cy="311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FFD44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Result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 rot="1560243">
              <a:off x="7166748" y="3880313"/>
              <a:ext cx="637342" cy="509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dirty="0" smtClean="0">
                  <a:solidFill>
                    <a:srgbClr val="EFB503"/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⑤</a:t>
              </a:r>
              <a:endParaRPr lang="ko-KR" altLang="en-US" sz="3000" dirty="0"/>
            </a:p>
          </p:txBody>
        </p:sp>
        <p:sp>
          <p:nvSpPr>
            <p:cNvPr id="47" name="TextBox 46"/>
            <p:cNvSpPr txBox="1"/>
            <p:nvPr/>
          </p:nvSpPr>
          <p:spPr>
            <a:xfrm rot="1560243">
              <a:off x="6730600" y="4592259"/>
              <a:ext cx="637342" cy="509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dirty="0" smtClean="0">
                  <a:solidFill>
                    <a:srgbClr val="EFB503"/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⑥</a:t>
              </a:r>
              <a:endParaRPr lang="ko-KR" altLang="en-US" sz="300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069611" y="5354186"/>
            <a:ext cx="3581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EFB50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*</a:t>
            </a:r>
            <a:r>
              <a:rPr lang="en-US" altLang="ko-KR" sz="1400" i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Open CV</a:t>
            </a:r>
            <a:r>
              <a:rPr lang="en-US" altLang="ko-KR" sz="14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(Open</a:t>
            </a:r>
            <a:r>
              <a:rPr lang="en-US" altLang="ko-KR" sz="1400" i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4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source Computer Vision)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실시간 컴퓨터 영상 프로그램 라이브러리</a:t>
            </a:r>
            <a:endParaRPr lang="ko-KR" altLang="en-US" sz="14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485" y="1667650"/>
            <a:ext cx="423902" cy="423902"/>
          </a:xfrm>
          <a:prstGeom prst="rect">
            <a:avLst/>
          </a:prstGeom>
        </p:spPr>
      </p:pic>
      <p:sp>
        <p:nvSpPr>
          <p:cNvPr id="72" name="모서리가 둥근 직사각형 71"/>
          <p:cNvSpPr/>
          <p:nvPr/>
        </p:nvSpPr>
        <p:spPr>
          <a:xfrm>
            <a:off x="1184453" y="4270687"/>
            <a:ext cx="252000" cy="108000"/>
          </a:xfrm>
          <a:prstGeom prst="roundRect">
            <a:avLst/>
          </a:prstGeom>
          <a:solidFill>
            <a:srgbClr val="212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fld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818414" y="2770858"/>
            <a:ext cx="1059606" cy="1731149"/>
            <a:chOff x="1082574" y="2770858"/>
            <a:chExt cx="1059606" cy="1731149"/>
          </a:xfrm>
        </p:grpSpPr>
        <p:grpSp>
          <p:nvGrpSpPr>
            <p:cNvPr id="18" name="그룹 17"/>
            <p:cNvGrpSpPr/>
            <p:nvPr/>
          </p:nvGrpSpPr>
          <p:grpSpPr>
            <a:xfrm>
              <a:off x="1082574" y="2770858"/>
              <a:ext cx="1059606" cy="1731149"/>
              <a:chOff x="4386113" y="308941"/>
              <a:chExt cx="2547998" cy="5091928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8C9206B9-31E1-42EC-8767-8F012BA0EBB4}"/>
                  </a:ext>
                </a:extLst>
              </p:cNvPr>
              <p:cNvGrpSpPr/>
              <p:nvPr/>
            </p:nvGrpSpPr>
            <p:grpSpPr>
              <a:xfrm>
                <a:off x="4386113" y="308941"/>
                <a:ext cx="2547998" cy="5091928"/>
                <a:chOff x="3697940" y="313101"/>
                <a:chExt cx="2927758" cy="5935299"/>
              </a:xfrm>
            </p:grpSpPr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677DDD9B-15CA-45EC-815B-564E9B549A34}"/>
                    </a:ext>
                  </a:extLst>
                </p:cNvPr>
                <p:cNvSpPr/>
                <p:nvPr/>
              </p:nvSpPr>
              <p:spPr>
                <a:xfrm>
                  <a:off x="3697940" y="313101"/>
                  <a:ext cx="2927758" cy="5935299"/>
                </a:xfrm>
                <a:prstGeom prst="roundRect">
                  <a:avLst>
                    <a:gd name="adj" fmla="val 11440"/>
                  </a:avLst>
                </a:prstGeom>
                <a:solidFill>
                  <a:schemeClr val="bg1"/>
                </a:solidFill>
                <a:ln w="22225">
                  <a:solidFill>
                    <a:srgbClr val="E5E5E7">
                      <a:alpha val="73000"/>
                    </a:srgbClr>
                  </a:solidFill>
                </a:ln>
                <a:effectLst>
                  <a:outerShdw blurRad="215900" dist="38100" dir="2700000" sx="101000" sy="101000" algn="tl" rotWithShape="0">
                    <a:schemeClr val="tx1">
                      <a:alpha val="14000"/>
                    </a:scheme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52" name="그림 51">
                  <a:extLst>
                    <a:ext uri="{FF2B5EF4-FFF2-40B4-BE49-F238E27FC236}">
                      <a16:creationId xmlns:a16="http://schemas.microsoft.com/office/drawing/2014/main" id="{DB79549C-B0DC-4798-824F-6CFD06D505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/>
                <a:srcRect l="39535" t="6097" r="44617" b="92236"/>
                <a:stretch/>
              </p:blipFill>
              <p:spPr>
                <a:xfrm>
                  <a:off x="4869717" y="581025"/>
                  <a:ext cx="584199" cy="107950"/>
                </a:xfrm>
                <a:prstGeom prst="rect">
                  <a:avLst/>
                </a:prstGeom>
              </p:spPr>
            </p:pic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BB51A71D-ECEB-45FD-90D0-014F1A751D99}"/>
                    </a:ext>
                  </a:extLst>
                </p:cNvPr>
                <p:cNvSpPr/>
                <p:nvPr/>
              </p:nvSpPr>
              <p:spPr>
                <a:xfrm>
                  <a:off x="3852128" y="956899"/>
                  <a:ext cx="2619375" cy="4638675"/>
                </a:xfrm>
                <a:prstGeom prst="rect">
                  <a:avLst/>
                </a:prstGeom>
                <a:solidFill>
                  <a:srgbClr val="ECECED"/>
                </a:solidFill>
                <a:ln>
                  <a:solidFill>
                    <a:srgbClr val="EBEB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사각형: 둥근 모서리 53">
                  <a:extLst>
                    <a:ext uri="{FF2B5EF4-FFF2-40B4-BE49-F238E27FC236}">
                      <a16:creationId xmlns:a16="http://schemas.microsoft.com/office/drawing/2014/main" id="{2D437D3F-A4EE-4081-954D-D80382042B8D}"/>
                    </a:ext>
                  </a:extLst>
                </p:cNvPr>
                <p:cNvSpPr/>
                <p:nvPr/>
              </p:nvSpPr>
              <p:spPr>
                <a:xfrm>
                  <a:off x="4855834" y="5792667"/>
                  <a:ext cx="611961" cy="258640"/>
                </a:xfrm>
                <a:prstGeom prst="roundRect">
                  <a:avLst>
                    <a:gd name="adj" fmla="val 19628"/>
                  </a:avLst>
                </a:prstGeom>
                <a:noFill/>
                <a:ln w="19050">
                  <a:solidFill>
                    <a:srgbClr val="ECECED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" name="직사각형 15"/>
              <p:cNvSpPr/>
              <p:nvPr/>
            </p:nvSpPr>
            <p:spPr>
              <a:xfrm>
                <a:off x="4520301" y="860243"/>
                <a:ext cx="2279615" cy="398056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230" y="3354024"/>
              <a:ext cx="507519" cy="5075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07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모서리가 둥근 직사각형 36"/>
          <p:cNvSpPr/>
          <p:nvPr/>
        </p:nvSpPr>
        <p:spPr>
          <a:xfrm>
            <a:off x="957821" y="3701379"/>
            <a:ext cx="1684617" cy="1793813"/>
          </a:xfrm>
          <a:prstGeom prst="roundRect">
            <a:avLst/>
          </a:prstGeom>
          <a:noFill/>
          <a:ln w="28575">
            <a:solidFill>
              <a:srgbClr val="FFE07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9846361" y="2581611"/>
            <a:ext cx="1059987" cy="530258"/>
          </a:xfrm>
          <a:prstGeom prst="roundRect">
            <a:avLst/>
          </a:prstGeom>
          <a:solidFill>
            <a:srgbClr val="EBE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708043" y="2581611"/>
            <a:ext cx="1036948" cy="530258"/>
          </a:xfrm>
          <a:prstGeom prst="roundRect">
            <a:avLst/>
          </a:prstGeom>
          <a:solidFill>
            <a:srgbClr val="EBE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5558205" y="2581611"/>
            <a:ext cx="1093188" cy="530258"/>
          </a:xfrm>
          <a:prstGeom prst="roundRect">
            <a:avLst/>
          </a:prstGeom>
          <a:solidFill>
            <a:srgbClr val="EBE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415429" y="2573991"/>
            <a:ext cx="1081272" cy="545495"/>
          </a:xfrm>
          <a:prstGeom prst="roundRect">
            <a:avLst/>
          </a:prstGeom>
          <a:solidFill>
            <a:srgbClr val="EBE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248070" y="2566374"/>
            <a:ext cx="1104778" cy="545495"/>
          </a:xfrm>
          <a:prstGeom prst="roundRect">
            <a:avLst/>
          </a:prstGeom>
          <a:solidFill>
            <a:srgbClr val="EBE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5317464" y="1145450"/>
            <a:ext cx="1550721" cy="545495"/>
          </a:xfrm>
          <a:prstGeom prst="roundRect">
            <a:avLst/>
          </a:prstGeom>
          <a:solidFill>
            <a:srgbClr val="C5C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14A0F76-022E-4471-B924-51751081A0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5452563" y="1223220"/>
            <a:ext cx="14829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ICT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인턴십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꺾인 연결선 4"/>
          <p:cNvCxnSpPr>
            <a:stCxn id="49" idx="0"/>
            <a:endCxn id="59" idx="0"/>
          </p:cNvCxnSpPr>
          <p:nvPr/>
        </p:nvCxnSpPr>
        <p:spPr>
          <a:xfrm rot="16200000" flipH="1">
            <a:off x="6080788" y="-1713956"/>
            <a:ext cx="15237" cy="8575896"/>
          </a:xfrm>
          <a:prstGeom prst="bentConnector3">
            <a:avLst>
              <a:gd name="adj1" fmla="val -1500295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51" idx="0"/>
            <a:endCxn id="57" idx="0"/>
          </p:cNvCxnSpPr>
          <p:nvPr/>
        </p:nvCxnSpPr>
        <p:spPr>
          <a:xfrm rot="16200000" flipH="1">
            <a:off x="6087481" y="442575"/>
            <a:ext cx="7620" cy="4270452"/>
          </a:xfrm>
          <a:prstGeom prst="bentConnector3">
            <a:avLst>
              <a:gd name="adj1" fmla="val -300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" idx="2"/>
            <a:endCxn id="54" idx="0"/>
          </p:cNvCxnSpPr>
          <p:nvPr/>
        </p:nvCxnSpPr>
        <p:spPr>
          <a:xfrm>
            <a:off x="6092825" y="1690945"/>
            <a:ext cx="11974" cy="89066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358904" y="2637804"/>
            <a:ext cx="10835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김지영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526765" y="2646683"/>
            <a:ext cx="10532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김지윤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663030" y="2646683"/>
            <a:ext cx="12051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최미리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933031" y="2646683"/>
            <a:ext cx="11173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이다솔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789582" y="2637804"/>
            <a:ext cx="11158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신지영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42542" y="3155885"/>
            <a:ext cx="15151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덕성여자대학교</a:t>
            </a:r>
            <a:endParaRPr lang="en-US" altLang="ko-KR" sz="14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87066" y="3857998"/>
            <a:ext cx="20648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FE07D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Web</a:t>
            </a:r>
            <a:endParaRPr lang="en-US" altLang="ko-KR" sz="2400" dirty="0">
              <a:solidFill>
                <a:srgbClr val="FFE07D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endParaRPr lang="en-US" altLang="ko-KR" sz="1000" dirty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dirty="0" smtClean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UI(</a:t>
            </a:r>
            <a:r>
              <a:rPr lang="en-US" altLang="ko-KR" sz="1500" dirty="0" smtClean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User Interface</a:t>
            </a:r>
            <a:r>
              <a:rPr lang="en-US" altLang="ko-KR" dirty="0" smtClean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endParaRPr lang="en-US" altLang="ko-KR" dirty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 dirty="0" smtClean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&amp; </a:t>
            </a:r>
            <a:r>
              <a:rPr lang="ko-KR" altLang="en-US" sz="1600" dirty="0" smtClean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운전면허정보</a:t>
            </a:r>
            <a:endParaRPr lang="en-US" altLang="ko-KR" sz="1600" dirty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 dirty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인증 기능</a:t>
            </a:r>
            <a:endParaRPr lang="en-US" altLang="ko-KR" sz="1600" dirty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440893" y="3155885"/>
            <a:ext cx="10599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상명대학교</a:t>
            </a:r>
            <a:endParaRPr lang="en-US" altLang="ko-KR" sz="14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591406" y="3155885"/>
            <a:ext cx="10599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상명대학교</a:t>
            </a:r>
            <a:endParaRPr lang="en-US" altLang="ko-KR" sz="14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707589" y="3155884"/>
            <a:ext cx="10599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용인대학교</a:t>
            </a:r>
            <a:endParaRPr lang="en-US" altLang="ko-KR" sz="14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9846362" y="3155884"/>
            <a:ext cx="10599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세종대학교</a:t>
            </a:r>
            <a:endParaRPr lang="en-US" altLang="ko-KR" sz="14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128577" y="3856463"/>
            <a:ext cx="16846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FE07D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Web</a:t>
            </a:r>
            <a:endParaRPr lang="en-US" altLang="ko-KR" sz="2400" dirty="0">
              <a:solidFill>
                <a:srgbClr val="FFE07D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endParaRPr lang="en-US" altLang="ko-KR" sz="1000" dirty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000" dirty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dirty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OCR </a:t>
            </a:r>
            <a:r>
              <a:rPr lang="ko-KR" altLang="en-US" dirty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기능</a:t>
            </a:r>
            <a:endParaRPr lang="en-US" altLang="ko-KR" dirty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 dirty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en-US" altLang="ko-KR" sz="1600" dirty="0" smtClean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Microsoft </a:t>
            </a:r>
            <a:r>
              <a:rPr lang="en-US" altLang="ko-KR" sz="1600" dirty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Azure)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5269692" y="3856463"/>
            <a:ext cx="175280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FE07D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Web</a:t>
            </a:r>
            <a:endParaRPr lang="en-US" altLang="ko-KR" sz="2400" dirty="0">
              <a:solidFill>
                <a:srgbClr val="FFE07D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endParaRPr lang="en-US" altLang="ko-KR" sz="1000" dirty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000" dirty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dirty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OCR </a:t>
            </a:r>
            <a:r>
              <a:rPr lang="ko-KR" altLang="en-US" dirty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기능</a:t>
            </a:r>
            <a:endParaRPr lang="en-US" altLang="ko-KR" dirty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 dirty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en-US" altLang="ko-KR" sz="1600" dirty="0" smtClean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Microsoft </a:t>
            </a:r>
            <a:r>
              <a:rPr lang="en-US" altLang="ko-KR" sz="1600" dirty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Azure)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7463651" y="3856463"/>
            <a:ext cx="16846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FE07D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Web</a:t>
            </a:r>
            <a:endParaRPr lang="en-US" altLang="ko-KR" sz="2400" dirty="0">
              <a:solidFill>
                <a:srgbClr val="FFE07D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endParaRPr lang="en-US" altLang="ko-KR" sz="1000" dirty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000" dirty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이미지 전처리</a:t>
            </a:r>
            <a:endParaRPr lang="en-US" altLang="ko-KR" dirty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dirty="0" smtClean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&amp; </a:t>
            </a:r>
            <a:r>
              <a:rPr lang="ko-KR" altLang="en-US" dirty="0" smtClean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전송</a:t>
            </a:r>
            <a:endParaRPr lang="en-US" altLang="ko-KR" dirty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9528509" y="3856463"/>
            <a:ext cx="16846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FE07D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Mobile</a:t>
            </a:r>
            <a:endParaRPr lang="en-US" altLang="ko-KR" sz="2400" dirty="0">
              <a:solidFill>
                <a:srgbClr val="FFE07D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endParaRPr lang="en-US" altLang="ko-KR" sz="1000" dirty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000" dirty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dirty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Custom</a:t>
            </a:r>
          </a:p>
          <a:p>
            <a:pPr algn="ctr"/>
            <a:r>
              <a:rPr lang="en-US" altLang="ko-KR" dirty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Camera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113757" y="3701379"/>
            <a:ext cx="1684617" cy="1793813"/>
          </a:xfrm>
          <a:prstGeom prst="roundRect">
            <a:avLst/>
          </a:prstGeom>
          <a:noFill/>
          <a:ln w="28575">
            <a:solidFill>
              <a:srgbClr val="FFE07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279090" y="3701379"/>
            <a:ext cx="1684617" cy="1793813"/>
          </a:xfrm>
          <a:prstGeom prst="roundRect">
            <a:avLst/>
          </a:prstGeom>
          <a:noFill/>
          <a:ln w="28575">
            <a:solidFill>
              <a:srgbClr val="FFE07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7448831" y="3701378"/>
            <a:ext cx="1684617" cy="1793813"/>
          </a:xfrm>
          <a:prstGeom prst="roundRect">
            <a:avLst/>
          </a:prstGeom>
          <a:noFill/>
          <a:ln w="28575">
            <a:solidFill>
              <a:srgbClr val="FFE07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9535542" y="3701377"/>
            <a:ext cx="1684617" cy="1793813"/>
          </a:xfrm>
          <a:prstGeom prst="roundRect">
            <a:avLst/>
          </a:prstGeom>
          <a:noFill/>
          <a:ln w="28575">
            <a:solidFill>
              <a:srgbClr val="FFE07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88364" y="334995"/>
            <a:ext cx="59541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운전면허 자동인식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</a:t>
            </a:r>
            <a:r>
              <a:rPr lang="en-US" altLang="ko-KR" sz="20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i="1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역할분담</a:t>
            </a:r>
            <a:endParaRPr lang="en-US" altLang="ko-KR" sz="2000" i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fld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030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EDD902-9E0A-4538-B8C8-95062D7BAE5F}"/>
              </a:ext>
            </a:extLst>
          </p:cNvPr>
          <p:cNvSpPr/>
          <p:nvPr/>
        </p:nvSpPr>
        <p:spPr>
          <a:xfrm>
            <a:off x="7063492" y="1439381"/>
            <a:ext cx="3275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Mobile </a:t>
            </a:r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 </a:t>
            </a:r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</a:t>
            </a:r>
            <a:endParaRPr lang="en-US" altLang="ko-KR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82FE13-2218-4B6B-9643-1570D25BAC8E}"/>
              </a:ext>
            </a:extLst>
          </p:cNvPr>
          <p:cNvSpPr/>
          <p:nvPr/>
        </p:nvSpPr>
        <p:spPr>
          <a:xfrm>
            <a:off x="1824430" y="1435374"/>
            <a:ext cx="28092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Web App </a:t>
            </a:r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</a:t>
            </a:r>
            <a:endParaRPr lang="en-US" altLang="ko-KR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304DCDC-2884-4237-B79F-8A42F37A14AB}"/>
              </a:ext>
            </a:extLst>
          </p:cNvPr>
          <p:cNvGrpSpPr/>
          <p:nvPr/>
        </p:nvGrpSpPr>
        <p:grpSpPr>
          <a:xfrm>
            <a:off x="1697059" y="2325516"/>
            <a:ext cx="3064039" cy="3064039"/>
            <a:chOff x="1860299" y="2141730"/>
            <a:chExt cx="3510711" cy="3510711"/>
          </a:xfrm>
        </p:grpSpPr>
        <p:pic>
          <p:nvPicPr>
            <p:cNvPr id="21" name="그림 20" descr="스크린샷이(가) 표시된 사진&#10;&#10;높은 신뢰도로 생성된 설명">
              <a:extLst>
                <a:ext uri="{FF2B5EF4-FFF2-40B4-BE49-F238E27FC236}">
                  <a16:creationId xmlns:a16="http://schemas.microsoft.com/office/drawing/2014/main" id="{B7AEB460-C2E1-462C-B632-893FC3AA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299" y="2141730"/>
              <a:ext cx="3510711" cy="3510711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B7D6A64-C924-4227-A90F-9601C00302AB}"/>
                </a:ext>
              </a:extLst>
            </p:cNvPr>
            <p:cNvSpPr/>
            <p:nvPr/>
          </p:nvSpPr>
          <p:spPr>
            <a:xfrm>
              <a:off x="2094274" y="2349943"/>
              <a:ext cx="3056566" cy="19703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4" name="Picture 6" descr="javascriptì ëí ì´ë¯¸ì§ ê²ìê²°ê³¼">
            <a:extLst>
              <a:ext uri="{FF2B5EF4-FFF2-40B4-BE49-F238E27FC236}">
                <a16:creationId xmlns:a16="http://schemas.microsoft.com/office/drawing/2014/main" id="{0E9856FE-2E49-4C98-ACA6-FD184ED8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01" y="3113470"/>
            <a:ext cx="1758266" cy="103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004AD66C-7F8D-4A7B-B90B-27A129C859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55640" y="2865962"/>
            <a:ext cx="6807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+</a:t>
            </a:r>
            <a:endParaRPr lang="ko-KR" altLang="en-US" sz="8800" dirty="0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8364" y="334995"/>
            <a:ext cx="56917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운전면허 자동인식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i="1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개발환경</a:t>
            </a:r>
            <a:endParaRPr lang="en-US" altLang="ko-KR" sz="2000" i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019993" y="2865962"/>
            <a:ext cx="2427316" cy="1277742"/>
          </a:xfrm>
          <a:prstGeom prst="roundRect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springboot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04" r="2080" b="24022"/>
          <a:stretch/>
        </p:blipFill>
        <p:spPr bwMode="auto">
          <a:xfrm>
            <a:off x="3489791" y="2529170"/>
            <a:ext cx="845051" cy="31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springboot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65" r="72190" b="15466"/>
          <a:stretch/>
        </p:blipFill>
        <p:spPr bwMode="auto">
          <a:xfrm>
            <a:off x="2961414" y="2592912"/>
            <a:ext cx="550240" cy="54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23422" y="5840482"/>
            <a:ext cx="4691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 smtClean="0">
                <a:solidFill>
                  <a:srgbClr val="EFB50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* </a:t>
            </a:r>
            <a:r>
              <a:rPr lang="en-US" altLang="ko-KR" sz="1200" i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STS</a:t>
            </a:r>
            <a:r>
              <a:rPr lang="en-US" altLang="ko-KR" sz="12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(Spring Tool Suite)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스프링 프로젝트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웹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개발을 위한 개발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Tool</a:t>
            </a:r>
            <a:endParaRPr lang="ko-KR" altLang="en-US" sz="1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7910" y="5471106"/>
            <a:ext cx="378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STS</a:t>
            </a:r>
            <a:r>
              <a:rPr lang="en-US" altLang="ko-KR" dirty="0" smtClean="0">
                <a:solidFill>
                  <a:srgbClr val="EFB50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*</a:t>
            </a:r>
            <a:r>
              <a:rPr lang="ko-KR" altLang="en-US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를 이용한 </a:t>
            </a:r>
            <a:r>
              <a:rPr lang="en-US" altLang="ko-KR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Spring Boot Project</a:t>
            </a:r>
            <a:endParaRPr lang="ko-KR" altLang="en-US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60239" y="5509904"/>
            <a:ext cx="4297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Android Studio</a:t>
            </a:r>
            <a:r>
              <a:rPr lang="en-US" altLang="ko-KR" dirty="0" smtClean="0">
                <a:solidFill>
                  <a:srgbClr val="EFB50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*</a:t>
            </a:r>
            <a:r>
              <a:rPr lang="ko-KR" altLang="en-US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를 이용한 </a:t>
            </a:r>
            <a:r>
              <a:rPr lang="en-US" altLang="ko-KR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Android App</a:t>
            </a:r>
            <a:endParaRPr lang="ko-KR" altLang="en-US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60239" y="5873278"/>
            <a:ext cx="3038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 smtClean="0">
                <a:solidFill>
                  <a:srgbClr val="EFB50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* </a:t>
            </a:r>
            <a:r>
              <a:rPr lang="en-US" altLang="ko-KR" sz="1200" i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Android Studio</a:t>
            </a:r>
            <a:r>
              <a:rPr lang="en-US" altLang="ko-KR" sz="12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안드로이드 앱 개발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Tool</a:t>
            </a:r>
            <a:endParaRPr lang="ko-KR" altLang="en-US" sz="1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fld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786909" y="2133988"/>
            <a:ext cx="1828800" cy="3247480"/>
            <a:chOff x="4911253" y="2023899"/>
            <a:chExt cx="1828800" cy="3247480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C9206B9-31E1-42EC-8767-8F012BA0EBB4}"/>
                </a:ext>
              </a:extLst>
            </p:cNvPr>
            <p:cNvGrpSpPr/>
            <p:nvPr/>
          </p:nvGrpSpPr>
          <p:grpSpPr>
            <a:xfrm>
              <a:off x="4911253" y="2023899"/>
              <a:ext cx="1828800" cy="3247480"/>
              <a:chOff x="3697940" y="313101"/>
              <a:chExt cx="2927758" cy="5935299"/>
            </a:xfrm>
          </p:grpSpPr>
          <p:sp>
            <p:nvSpPr>
              <p:cNvPr id="33" name="사각형: 둥근 모서리 50">
                <a:extLst>
                  <a:ext uri="{FF2B5EF4-FFF2-40B4-BE49-F238E27FC236}">
                    <a16:creationId xmlns:a16="http://schemas.microsoft.com/office/drawing/2014/main" id="{677DDD9B-15CA-45EC-815B-564E9B549A34}"/>
                  </a:ext>
                </a:extLst>
              </p:cNvPr>
              <p:cNvSpPr/>
              <p:nvPr/>
            </p:nvSpPr>
            <p:spPr>
              <a:xfrm>
                <a:off x="3697940" y="313101"/>
                <a:ext cx="2927758" cy="5935299"/>
              </a:xfrm>
              <a:prstGeom prst="roundRect">
                <a:avLst>
                  <a:gd name="adj" fmla="val 11440"/>
                </a:avLst>
              </a:prstGeom>
              <a:solidFill>
                <a:schemeClr val="bg1"/>
              </a:solidFill>
              <a:ln w="22225">
                <a:solidFill>
                  <a:srgbClr val="E5E5E7">
                    <a:alpha val="73000"/>
                  </a:srgbClr>
                </a:solidFill>
              </a:ln>
              <a:effectLst>
                <a:outerShdw blurRad="215900" dist="38100" dir="2700000" sx="101000" sy="101000" algn="tl" rotWithShape="0">
                  <a:schemeClr val="tx1">
                    <a:alpha val="14000"/>
                  </a:scheme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DB79549C-B0DC-4798-824F-6CFD06D505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39535" t="6097" r="44617" b="92236"/>
              <a:stretch/>
            </p:blipFill>
            <p:spPr>
              <a:xfrm>
                <a:off x="4869717" y="581025"/>
                <a:ext cx="584199" cy="107950"/>
              </a:xfrm>
              <a:prstGeom prst="rect">
                <a:avLst/>
              </a:prstGeom>
            </p:spPr>
          </p:pic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B51A71D-ECEB-45FD-90D0-014F1A751D99}"/>
                  </a:ext>
                </a:extLst>
              </p:cNvPr>
              <p:cNvSpPr/>
              <p:nvPr/>
            </p:nvSpPr>
            <p:spPr>
              <a:xfrm>
                <a:off x="3852128" y="956899"/>
                <a:ext cx="2619375" cy="4638675"/>
              </a:xfrm>
              <a:prstGeom prst="rect">
                <a:avLst/>
              </a:prstGeom>
              <a:solidFill>
                <a:srgbClr val="ECECED"/>
              </a:solidFill>
              <a:ln>
                <a:solidFill>
                  <a:srgbClr val="EBEB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사각형: 둥근 모서리 53">
                <a:extLst>
                  <a:ext uri="{FF2B5EF4-FFF2-40B4-BE49-F238E27FC236}">
                    <a16:creationId xmlns:a16="http://schemas.microsoft.com/office/drawing/2014/main" id="{2D437D3F-A4EE-4081-954D-D80382042B8D}"/>
                  </a:ext>
                </a:extLst>
              </p:cNvPr>
              <p:cNvSpPr/>
              <p:nvPr/>
            </p:nvSpPr>
            <p:spPr>
              <a:xfrm>
                <a:off x="4855834" y="5792667"/>
                <a:ext cx="611961" cy="258640"/>
              </a:xfrm>
              <a:prstGeom prst="roundRect">
                <a:avLst>
                  <a:gd name="adj" fmla="val 19628"/>
                </a:avLst>
              </a:prstGeom>
              <a:noFill/>
              <a:ln w="19050">
                <a:solidFill>
                  <a:srgbClr val="ECECED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4985619" y="2359719"/>
              <a:ext cx="1687613" cy="2611770"/>
              <a:chOff x="7812972" y="2502811"/>
              <a:chExt cx="1582227" cy="248342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DF8CA6C-946E-45C3-99AA-E066D669BF53}"/>
                  </a:ext>
                </a:extLst>
              </p:cNvPr>
              <p:cNvSpPr/>
              <p:nvPr/>
            </p:nvSpPr>
            <p:spPr>
              <a:xfrm>
                <a:off x="7812972" y="2502811"/>
                <a:ext cx="1582227" cy="2483426"/>
              </a:xfrm>
              <a:prstGeom prst="rect">
                <a:avLst/>
              </a:prstGeom>
              <a:solidFill>
                <a:srgbClr val="D8E3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1" name="Picture 2" descr="ê´ë ¨ ì´ë¯¸ì§"/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821" b="48261"/>
              <a:stretch/>
            </p:blipFill>
            <p:spPr bwMode="auto">
              <a:xfrm>
                <a:off x="8024201" y="3736698"/>
                <a:ext cx="1084960" cy="3371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2" descr="ê´ë ¨ ì´ë¯¸ì§"/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821" t="50239"/>
              <a:stretch/>
            </p:blipFill>
            <p:spPr bwMode="auto">
              <a:xfrm>
                <a:off x="8155285" y="4084946"/>
                <a:ext cx="1084960" cy="3242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ê´ë ¨ ì´ë¯¸ì§"/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7566"/>
              <a:stretch/>
            </p:blipFill>
            <p:spPr bwMode="auto">
              <a:xfrm>
                <a:off x="8232924" y="2843699"/>
                <a:ext cx="747520" cy="9298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18352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70C421-1140-4412-A8B3-5C832513A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16354" y="1248509"/>
          <a:ext cx="10759293" cy="4618856"/>
        </p:xfrm>
        <a:graphic>
          <a:graphicData uri="http://schemas.openxmlformats.org/drawingml/2006/table">
            <a:tbl>
              <a:tblPr/>
              <a:tblGrid>
                <a:gridCol w="800228">
                  <a:extLst>
                    <a:ext uri="{9D8B030D-6E8A-4147-A177-3AD203B41FA5}">
                      <a16:colId xmlns:a16="http://schemas.microsoft.com/office/drawing/2014/main" val="3063090053"/>
                    </a:ext>
                  </a:extLst>
                </a:gridCol>
                <a:gridCol w="3110321">
                  <a:extLst>
                    <a:ext uri="{9D8B030D-6E8A-4147-A177-3AD203B41FA5}">
                      <a16:colId xmlns:a16="http://schemas.microsoft.com/office/drawing/2014/main" val="3879503958"/>
                    </a:ext>
                  </a:extLst>
                </a:gridCol>
                <a:gridCol w="489196">
                  <a:extLst>
                    <a:ext uri="{9D8B030D-6E8A-4147-A177-3AD203B41FA5}">
                      <a16:colId xmlns:a16="http://schemas.microsoft.com/office/drawing/2014/main" val="101069665"/>
                    </a:ext>
                  </a:extLst>
                </a:gridCol>
                <a:gridCol w="489196">
                  <a:extLst>
                    <a:ext uri="{9D8B030D-6E8A-4147-A177-3AD203B41FA5}">
                      <a16:colId xmlns:a16="http://schemas.microsoft.com/office/drawing/2014/main" val="2200250088"/>
                    </a:ext>
                  </a:extLst>
                </a:gridCol>
                <a:gridCol w="489196">
                  <a:extLst>
                    <a:ext uri="{9D8B030D-6E8A-4147-A177-3AD203B41FA5}">
                      <a16:colId xmlns:a16="http://schemas.microsoft.com/office/drawing/2014/main" val="16641507"/>
                    </a:ext>
                  </a:extLst>
                </a:gridCol>
                <a:gridCol w="489196">
                  <a:extLst>
                    <a:ext uri="{9D8B030D-6E8A-4147-A177-3AD203B41FA5}">
                      <a16:colId xmlns:a16="http://schemas.microsoft.com/office/drawing/2014/main" val="703436754"/>
                    </a:ext>
                  </a:extLst>
                </a:gridCol>
                <a:gridCol w="489196">
                  <a:extLst>
                    <a:ext uri="{9D8B030D-6E8A-4147-A177-3AD203B41FA5}">
                      <a16:colId xmlns:a16="http://schemas.microsoft.com/office/drawing/2014/main" val="184019886"/>
                    </a:ext>
                  </a:extLst>
                </a:gridCol>
                <a:gridCol w="489196">
                  <a:extLst>
                    <a:ext uri="{9D8B030D-6E8A-4147-A177-3AD203B41FA5}">
                      <a16:colId xmlns:a16="http://schemas.microsoft.com/office/drawing/2014/main" val="639843326"/>
                    </a:ext>
                  </a:extLst>
                </a:gridCol>
                <a:gridCol w="489196">
                  <a:extLst>
                    <a:ext uri="{9D8B030D-6E8A-4147-A177-3AD203B41FA5}">
                      <a16:colId xmlns:a16="http://schemas.microsoft.com/office/drawing/2014/main" val="611518471"/>
                    </a:ext>
                  </a:extLst>
                </a:gridCol>
                <a:gridCol w="489196">
                  <a:extLst>
                    <a:ext uri="{9D8B030D-6E8A-4147-A177-3AD203B41FA5}">
                      <a16:colId xmlns:a16="http://schemas.microsoft.com/office/drawing/2014/main" val="4211740842"/>
                    </a:ext>
                  </a:extLst>
                </a:gridCol>
                <a:gridCol w="489196">
                  <a:extLst>
                    <a:ext uri="{9D8B030D-6E8A-4147-A177-3AD203B41FA5}">
                      <a16:colId xmlns:a16="http://schemas.microsoft.com/office/drawing/2014/main" val="682061063"/>
                    </a:ext>
                  </a:extLst>
                </a:gridCol>
                <a:gridCol w="489196">
                  <a:extLst>
                    <a:ext uri="{9D8B030D-6E8A-4147-A177-3AD203B41FA5}">
                      <a16:colId xmlns:a16="http://schemas.microsoft.com/office/drawing/2014/main" val="3467397338"/>
                    </a:ext>
                  </a:extLst>
                </a:gridCol>
                <a:gridCol w="489196">
                  <a:extLst>
                    <a:ext uri="{9D8B030D-6E8A-4147-A177-3AD203B41FA5}">
                      <a16:colId xmlns:a16="http://schemas.microsoft.com/office/drawing/2014/main" val="2017477136"/>
                    </a:ext>
                  </a:extLst>
                </a:gridCol>
                <a:gridCol w="489196">
                  <a:extLst>
                    <a:ext uri="{9D8B030D-6E8A-4147-A177-3AD203B41FA5}">
                      <a16:colId xmlns:a16="http://schemas.microsoft.com/office/drawing/2014/main" val="1367496383"/>
                    </a:ext>
                  </a:extLst>
                </a:gridCol>
                <a:gridCol w="489196">
                  <a:extLst>
                    <a:ext uri="{9D8B030D-6E8A-4147-A177-3AD203B41FA5}">
                      <a16:colId xmlns:a16="http://schemas.microsoft.com/office/drawing/2014/main" val="262927396"/>
                    </a:ext>
                  </a:extLst>
                </a:gridCol>
                <a:gridCol w="489196">
                  <a:extLst>
                    <a:ext uri="{9D8B030D-6E8A-4147-A177-3AD203B41FA5}">
                      <a16:colId xmlns:a16="http://schemas.microsoft.com/office/drawing/2014/main" val="3526830253"/>
                    </a:ext>
                  </a:extLst>
                </a:gridCol>
              </a:tblGrid>
              <a:tr h="31772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구  분</a:t>
                      </a:r>
                    </a:p>
                  </a:txBody>
                  <a:tcPr marL="7046" marR="7046" marT="70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     용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수   행   기   간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658741"/>
                  </a:ext>
                </a:extLst>
              </a:tr>
              <a:tr h="36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10</a:t>
                      </a:r>
                      <a:r>
                        <a:rPr lang="ko-KR" alt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월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11</a:t>
                      </a:r>
                      <a:r>
                        <a:rPr lang="ko-KR" alt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월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12</a:t>
                      </a:r>
                      <a:r>
                        <a:rPr lang="ko-KR" alt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월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35623"/>
                  </a:ext>
                </a:extLst>
              </a:tr>
              <a:tr h="36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</a:t>
                      </a:r>
                      <a:r>
                        <a:rPr lang="ko-KR" alt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</a:t>
                      </a:r>
                      <a:r>
                        <a:rPr lang="ko-KR" alt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</a:t>
                      </a:r>
                      <a:r>
                        <a:rPr lang="ko-KR" alt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</a:t>
                      </a:r>
                      <a:r>
                        <a:rPr lang="ko-KR" alt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r>
                        <a:rPr lang="ko-KR" alt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</a:t>
                      </a:r>
                      <a:r>
                        <a:rPr lang="ko-KR" alt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</a:t>
                      </a:r>
                      <a:r>
                        <a:rPr lang="ko-KR" alt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259715"/>
                  </a:ext>
                </a:extLst>
              </a:tr>
              <a:tr h="224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10.29-11.02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11.05-11.09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11.12-11.16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11.19-11.23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11.26-11.30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12.03-12.07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12.10-12.14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246376"/>
                  </a:ext>
                </a:extLst>
              </a:tr>
              <a:tr h="3719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분  석</a:t>
                      </a:r>
                    </a:p>
                  </a:txBody>
                  <a:tcPr marL="7046" marR="7046" marT="70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필요 기능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개발 방법 및 환경 분석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5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276555"/>
                  </a:ext>
                </a:extLst>
              </a:tr>
              <a:tr h="371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계획서 작성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5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103861"/>
                  </a:ext>
                </a:extLst>
              </a:tr>
              <a:tr h="3719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설  계</a:t>
                      </a:r>
                    </a:p>
                  </a:txBody>
                  <a:tcPr marL="7046" marR="7046" marT="70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기능목록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기능스펙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UI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설계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40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341498"/>
                  </a:ext>
                </a:extLst>
              </a:tr>
              <a:tr h="37199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구  현</a:t>
                      </a:r>
                    </a:p>
                  </a:txBody>
                  <a:tcPr marL="7046" marR="7046" marT="70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어플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UI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구현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5C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85C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85C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85C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733209"/>
                  </a:ext>
                </a:extLst>
              </a:tr>
              <a:tr h="371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세부 기능 구현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85C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85C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85C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85C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254467"/>
                  </a:ext>
                </a:extLst>
              </a:tr>
              <a:tr h="371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단위 테스트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5C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5C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5C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5C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31916"/>
                  </a:ext>
                </a:extLst>
              </a:tr>
              <a:tr h="3719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테스트</a:t>
                      </a:r>
                    </a:p>
                  </a:txBody>
                  <a:tcPr marL="7046" marR="7046" marT="70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통합 테스트 및 보완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83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83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701966"/>
                  </a:ext>
                </a:extLst>
              </a:tr>
              <a:tr h="3719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종  료</a:t>
                      </a:r>
                    </a:p>
                  </a:txBody>
                  <a:tcPr marL="7046" marR="7046" marT="70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최종 보고서 작성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A0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A0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698167"/>
                  </a:ext>
                </a:extLst>
              </a:tr>
              <a:tr h="371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최종 발표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4A0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4A0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82873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88364" y="334995"/>
            <a:ext cx="58134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운전면허 자동인식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i="1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일정</a:t>
            </a:r>
            <a:endParaRPr lang="en-US" altLang="ko-KR" sz="2000" i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fld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84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 flipH="1">
            <a:off x="3581794" y="2381690"/>
            <a:ext cx="2171131" cy="2247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OffAxis2Left">
              <a:rot lat="1063047" lon="2190208" rev="3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 rot="631447">
            <a:off x="3848824" y="1885276"/>
            <a:ext cx="1701584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형상 관리</a:t>
            </a:r>
            <a:endParaRPr lang="en-US" altLang="ko-KR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74" name="직사각형 73"/>
          <p:cNvSpPr/>
          <p:nvPr/>
        </p:nvSpPr>
        <p:spPr>
          <a:xfrm flipH="1">
            <a:off x="554152" y="2381690"/>
            <a:ext cx="2171131" cy="2247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OffAxis2Left">
              <a:rot lat="1063047" lon="2190208" rev="3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 rot="631447">
            <a:off x="821182" y="1885276"/>
            <a:ext cx="1701584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관리</a:t>
            </a:r>
            <a:endParaRPr lang="en-US" altLang="ko-KR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92895" y="4894116"/>
            <a:ext cx="2558158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Jira Software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이슈 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&amp;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프로젝트 </a:t>
            </a:r>
            <a:r>
              <a:rPr lang="ko-KR" altLang="en-US" sz="1600" dirty="0" err="1">
                <a:solidFill>
                  <a:schemeClr val="bg1">
                    <a:lumMod val="9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트래킹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>
          <a:xfrm flipH="1">
            <a:off x="6609436" y="2381690"/>
            <a:ext cx="2171131" cy="2247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OffAxis2Left">
              <a:rot lat="1063047" lon="2190208" rev="3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 rot="631447">
            <a:off x="6876466" y="1885276"/>
            <a:ext cx="1701584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의사소통</a:t>
            </a:r>
            <a:endParaRPr lang="en-US" altLang="ko-KR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pic>
        <p:nvPicPr>
          <p:cNvPr id="12" name="Picture 2" descr="JIRAì ëí ì´ë¯¸ì§ ê²ìê²°ê³¼">
            <a:extLst>
              <a:ext uri="{FF2B5EF4-FFF2-40B4-BE49-F238E27FC236}">
                <a16:creationId xmlns:a16="http://schemas.microsoft.com/office/drawing/2014/main" id="{ADA8CA58-05C5-437D-8564-416FEBF2C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60" y="3020489"/>
            <a:ext cx="1818155" cy="889038"/>
          </a:xfrm>
          <a:prstGeom prst="rect">
            <a:avLst/>
          </a:prstGeom>
          <a:noFill/>
          <a:scene3d>
            <a:camera prst="isometricLeftDown">
              <a:rot lat="585173" lon="429389" rev="21169946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GITì ëí ì´ë¯¸ì§ ê²ìê²°ê³¼">
            <a:extLst>
              <a:ext uri="{FF2B5EF4-FFF2-40B4-BE49-F238E27FC236}">
                <a16:creationId xmlns:a16="http://schemas.microsoft.com/office/drawing/2014/main" id="{949A09B2-B240-4A18-AD83-597C990A9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043" y="3172511"/>
            <a:ext cx="1451385" cy="606073"/>
          </a:xfrm>
          <a:prstGeom prst="rect">
            <a:avLst/>
          </a:prstGeom>
          <a:noFill/>
          <a:scene3d>
            <a:camera prst="isometricLeftDown">
              <a:rot lat="588000" lon="432000" rev="21168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B4DF25-C289-4796-9A28-5C87DF0B4CAD}"/>
              </a:ext>
            </a:extLst>
          </p:cNvPr>
          <p:cNvSpPr/>
          <p:nvPr/>
        </p:nvSpPr>
        <p:spPr>
          <a:xfrm>
            <a:off x="3388280" y="4894116"/>
            <a:ext cx="2558158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분산 버전 관리 시스템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5" name="Picture 6" descr="ê´ë ¨ ì´ë¯¸ì§">
            <a:extLst>
              <a:ext uri="{FF2B5EF4-FFF2-40B4-BE49-F238E27FC236}">
                <a16:creationId xmlns:a16="http://schemas.microsoft.com/office/drawing/2014/main" id="{8B3A7D6C-E0F5-4BB0-98EA-846F8AA83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69" y="3090292"/>
            <a:ext cx="1587436" cy="819235"/>
          </a:xfrm>
          <a:prstGeom prst="rect">
            <a:avLst/>
          </a:prstGeom>
          <a:noFill/>
          <a:scene3d>
            <a:camera prst="isometricLeftDown">
              <a:rot lat="588000" lon="432000" rev="21168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646E6F-92AA-41F8-BB3D-D85F1A0DD555}"/>
              </a:ext>
            </a:extLst>
          </p:cNvPr>
          <p:cNvSpPr/>
          <p:nvPr/>
        </p:nvSpPr>
        <p:spPr>
          <a:xfrm>
            <a:off x="6415922" y="4894116"/>
            <a:ext cx="2558158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Mattermost</a:t>
            </a:r>
            <a:endParaRPr lang="en-US" altLang="ko-KR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회의 도구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BF2C9A-F9D7-4260-BF78-8091675FCE92}"/>
              </a:ext>
            </a:extLst>
          </p:cNvPr>
          <p:cNvSpPr/>
          <p:nvPr/>
        </p:nvSpPr>
        <p:spPr>
          <a:xfrm flipH="1">
            <a:off x="9452854" y="2381690"/>
            <a:ext cx="2171131" cy="2247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OffAxis2Left">
              <a:rot lat="1063047" lon="2190208" rev="3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6B7310-547E-4D71-BE49-6626965FF1C4}"/>
              </a:ext>
            </a:extLst>
          </p:cNvPr>
          <p:cNvSpPr/>
          <p:nvPr/>
        </p:nvSpPr>
        <p:spPr>
          <a:xfrm rot="631447">
            <a:off x="9719884" y="1885276"/>
            <a:ext cx="1701584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문서 관리</a:t>
            </a:r>
            <a:endParaRPr lang="en-US" altLang="ko-KR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9A7848-0512-42A2-A3E1-7446C92ED30F}"/>
              </a:ext>
            </a:extLst>
          </p:cNvPr>
          <p:cNvSpPr/>
          <p:nvPr/>
        </p:nvSpPr>
        <p:spPr>
          <a:xfrm>
            <a:off x="9259340" y="4766564"/>
            <a:ext cx="2558158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Confluence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산출물 관리 도구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253C37C-116B-40C2-9044-6B2D3CFABA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pic>
        <p:nvPicPr>
          <p:cNvPr id="1026" name="Picture 2" descr="Confluence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1" t="-11896" b="1"/>
          <a:stretch/>
        </p:blipFill>
        <p:spPr bwMode="auto">
          <a:xfrm>
            <a:off x="9758515" y="3658918"/>
            <a:ext cx="1529245" cy="261906"/>
          </a:xfrm>
          <a:prstGeom prst="rect">
            <a:avLst/>
          </a:prstGeom>
          <a:noFill/>
          <a:scene3d>
            <a:camera prst="isometricLeftDown">
              <a:rot lat="588000" lon="432000" rev="21168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onfluence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89" t="-8088" r="86067" b="-25697"/>
          <a:stretch/>
        </p:blipFill>
        <p:spPr bwMode="auto">
          <a:xfrm>
            <a:off x="10053155" y="2976131"/>
            <a:ext cx="797725" cy="643856"/>
          </a:xfrm>
          <a:prstGeom prst="rect">
            <a:avLst/>
          </a:prstGeom>
          <a:noFill/>
          <a:scene3d>
            <a:camera prst="isometricLeftDown">
              <a:rot lat="588000" lon="432000" rev="21168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88364" y="334995"/>
            <a:ext cx="5848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운전면허 자동인식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i="1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관리 방안</a:t>
            </a:r>
            <a:endParaRPr lang="en-US" altLang="ko-KR" sz="2000" i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fld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43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3253C37C-116B-40C2-9044-6B2D3CFABA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8364" y="334995"/>
            <a:ext cx="58750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운전면허 자동인식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시연 영상</a:t>
            </a:r>
            <a:endParaRPr lang="en-US" altLang="ko-KR" sz="2000" i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fld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97368" y="224679"/>
            <a:ext cx="3884832" cy="63354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시연 영상</a:t>
            </a:r>
            <a:endParaRPr lang="ko-KR" altLang="en-US" i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9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3253C37C-116B-40C2-9044-6B2D3CFABA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930258" y="1287292"/>
            <a:ext cx="4855629" cy="2400419"/>
            <a:chOff x="6039299" y="1736039"/>
            <a:chExt cx="4855629" cy="2400419"/>
          </a:xfrm>
        </p:grpSpPr>
        <p:sp>
          <p:nvSpPr>
            <p:cNvPr id="55" name="TextBox 54"/>
            <p:cNvSpPr txBox="1"/>
            <p:nvPr/>
          </p:nvSpPr>
          <p:spPr>
            <a:xfrm>
              <a:off x="6039299" y="1736039"/>
              <a:ext cx="13837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accent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메인 화면</a:t>
              </a:r>
              <a:endParaRPr lang="ko-KR" altLang="en-US" sz="2400" b="1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84746" y="2105133"/>
              <a:ext cx="4410182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사용자 첫 화면</a:t>
              </a:r>
              <a:endPara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‘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운전면허증 촬영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’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버튼 클릭 시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앱 실행</a:t>
              </a:r>
              <a:endPara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'</a:t>
              </a:r>
              <a:r>
                <a:rPr lang="ko-KR" alt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운전면허증 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촬영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’ </a:t>
              </a:r>
              <a:r>
                <a:rPr lang="ko-KR" alt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버튼 두 번 눌렀을 경우</a:t>
              </a:r>
              <a:r>
                <a:rPr lang="en-US" altLang="ko-KR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endPara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 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경고 창 표시</a:t>
              </a:r>
              <a:endPara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88364" y="334995"/>
            <a:ext cx="57218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운전면허 자동인식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0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UI&amp;</a:t>
            </a:r>
            <a:r>
              <a:rPr lang="ko-KR" altLang="en-US" sz="20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기능</a:t>
            </a:r>
            <a:endParaRPr lang="en-US" altLang="ko-KR" sz="2000" i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939110" y="574142"/>
            <a:ext cx="2857248" cy="5467920"/>
            <a:chOff x="2115506" y="551678"/>
            <a:chExt cx="2857248" cy="546792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C9206B9-31E1-42EC-8767-8F012BA0EBB4}"/>
                </a:ext>
              </a:extLst>
            </p:cNvPr>
            <p:cNvGrpSpPr/>
            <p:nvPr/>
          </p:nvGrpSpPr>
          <p:grpSpPr>
            <a:xfrm>
              <a:off x="2115506" y="551678"/>
              <a:ext cx="2857248" cy="5467920"/>
              <a:chOff x="3697940" y="313101"/>
              <a:chExt cx="2927758" cy="5935299"/>
            </a:xfrm>
          </p:grpSpPr>
          <p:sp>
            <p:nvSpPr>
              <p:cNvPr id="26" name="사각형: 둥근 모서리 50">
                <a:extLst>
                  <a:ext uri="{FF2B5EF4-FFF2-40B4-BE49-F238E27FC236}">
                    <a16:creationId xmlns:a16="http://schemas.microsoft.com/office/drawing/2014/main" id="{677DDD9B-15CA-45EC-815B-564E9B549A34}"/>
                  </a:ext>
                </a:extLst>
              </p:cNvPr>
              <p:cNvSpPr/>
              <p:nvPr/>
            </p:nvSpPr>
            <p:spPr>
              <a:xfrm>
                <a:off x="3697940" y="313101"/>
                <a:ext cx="2927758" cy="5935299"/>
              </a:xfrm>
              <a:prstGeom prst="roundRect">
                <a:avLst>
                  <a:gd name="adj" fmla="val 11440"/>
                </a:avLst>
              </a:prstGeom>
              <a:solidFill>
                <a:schemeClr val="bg1"/>
              </a:solidFill>
              <a:ln w="22225">
                <a:solidFill>
                  <a:srgbClr val="E5E5E7">
                    <a:alpha val="73000"/>
                  </a:srgbClr>
                </a:solidFill>
              </a:ln>
              <a:effectLst>
                <a:outerShdw blurRad="215900" dist="38100" dir="2700000" sx="101000" sy="101000" algn="tl" rotWithShape="0">
                  <a:schemeClr val="tx1">
                    <a:alpha val="14000"/>
                  </a:scheme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DB79549C-B0DC-4798-824F-6CFD06D505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9535" t="6097" r="44617" b="92236"/>
              <a:stretch/>
            </p:blipFill>
            <p:spPr>
              <a:xfrm>
                <a:off x="4869717" y="581025"/>
                <a:ext cx="584199" cy="107950"/>
              </a:xfrm>
              <a:prstGeom prst="rect">
                <a:avLst/>
              </a:prstGeom>
            </p:spPr>
          </p:pic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BB51A71D-ECEB-45FD-90D0-014F1A751D99}"/>
                  </a:ext>
                </a:extLst>
              </p:cNvPr>
              <p:cNvSpPr/>
              <p:nvPr/>
            </p:nvSpPr>
            <p:spPr>
              <a:xfrm>
                <a:off x="3852128" y="956899"/>
                <a:ext cx="2619375" cy="4638675"/>
              </a:xfrm>
              <a:prstGeom prst="rect">
                <a:avLst/>
              </a:prstGeom>
              <a:solidFill>
                <a:srgbClr val="ECECED"/>
              </a:solidFill>
              <a:ln>
                <a:solidFill>
                  <a:srgbClr val="EBEB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사각형: 둥근 모서리 53">
                <a:extLst>
                  <a:ext uri="{FF2B5EF4-FFF2-40B4-BE49-F238E27FC236}">
                    <a16:creationId xmlns:a16="http://schemas.microsoft.com/office/drawing/2014/main" id="{2D437D3F-A4EE-4081-954D-D80382042B8D}"/>
                  </a:ext>
                </a:extLst>
              </p:cNvPr>
              <p:cNvSpPr/>
              <p:nvPr/>
            </p:nvSpPr>
            <p:spPr>
              <a:xfrm>
                <a:off x="4855834" y="5792667"/>
                <a:ext cx="611961" cy="258640"/>
              </a:xfrm>
              <a:prstGeom prst="roundRect">
                <a:avLst>
                  <a:gd name="adj" fmla="val 19628"/>
                </a:avLst>
              </a:prstGeom>
              <a:noFill/>
              <a:ln w="19050">
                <a:solidFill>
                  <a:srgbClr val="ECECED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5"/>
            <a:srcRect l="2941" t="1836" r="4257" b="7569"/>
            <a:stretch/>
          </p:blipFill>
          <p:spPr>
            <a:xfrm>
              <a:off x="2186609" y="1039786"/>
              <a:ext cx="2713382" cy="4442429"/>
            </a:xfrm>
            <a:prstGeom prst="rect">
              <a:avLst/>
            </a:prstGeom>
            <a:effectLst>
              <a:softEdge rad="31750"/>
            </a:effectLst>
          </p:spPr>
        </p:pic>
      </p:grpSp>
      <p:grpSp>
        <p:nvGrpSpPr>
          <p:cNvPr id="5" name="그룹 4"/>
          <p:cNvGrpSpPr/>
          <p:nvPr/>
        </p:nvGrpSpPr>
        <p:grpSpPr>
          <a:xfrm>
            <a:off x="9000017" y="574142"/>
            <a:ext cx="2857248" cy="5467920"/>
            <a:chOff x="2313970" y="785417"/>
            <a:chExt cx="2857248" cy="5467920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C9206B9-31E1-42EC-8767-8F012BA0EBB4}"/>
                </a:ext>
              </a:extLst>
            </p:cNvPr>
            <p:cNvGrpSpPr/>
            <p:nvPr/>
          </p:nvGrpSpPr>
          <p:grpSpPr>
            <a:xfrm>
              <a:off x="2313970" y="785417"/>
              <a:ext cx="2857248" cy="5467920"/>
              <a:chOff x="3697940" y="313101"/>
              <a:chExt cx="2927758" cy="5935299"/>
            </a:xfrm>
          </p:grpSpPr>
          <p:sp>
            <p:nvSpPr>
              <p:cNvPr id="34" name="사각형: 둥근 모서리 50">
                <a:extLst>
                  <a:ext uri="{FF2B5EF4-FFF2-40B4-BE49-F238E27FC236}">
                    <a16:creationId xmlns:a16="http://schemas.microsoft.com/office/drawing/2014/main" id="{677DDD9B-15CA-45EC-815B-564E9B549A34}"/>
                  </a:ext>
                </a:extLst>
              </p:cNvPr>
              <p:cNvSpPr/>
              <p:nvPr/>
            </p:nvSpPr>
            <p:spPr>
              <a:xfrm>
                <a:off x="3697940" y="313101"/>
                <a:ext cx="2927758" cy="5935299"/>
              </a:xfrm>
              <a:prstGeom prst="roundRect">
                <a:avLst>
                  <a:gd name="adj" fmla="val 11440"/>
                </a:avLst>
              </a:prstGeom>
              <a:solidFill>
                <a:schemeClr val="bg1"/>
              </a:solidFill>
              <a:ln w="22225">
                <a:solidFill>
                  <a:srgbClr val="E5E5E7">
                    <a:alpha val="73000"/>
                  </a:srgbClr>
                </a:solidFill>
              </a:ln>
              <a:effectLst>
                <a:outerShdw blurRad="215900" dist="38100" dir="2700000" sx="101000" sy="101000" algn="tl" rotWithShape="0">
                  <a:schemeClr val="tx1">
                    <a:alpha val="14000"/>
                  </a:scheme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DB79549C-B0DC-4798-824F-6CFD06D505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9535" t="6097" r="44617" b="92236"/>
              <a:stretch/>
            </p:blipFill>
            <p:spPr>
              <a:xfrm>
                <a:off x="4869717" y="581025"/>
                <a:ext cx="584199" cy="107950"/>
              </a:xfrm>
              <a:prstGeom prst="rect">
                <a:avLst/>
              </a:prstGeom>
            </p:spPr>
          </p:pic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B51A71D-ECEB-45FD-90D0-014F1A751D99}"/>
                  </a:ext>
                </a:extLst>
              </p:cNvPr>
              <p:cNvSpPr/>
              <p:nvPr/>
            </p:nvSpPr>
            <p:spPr>
              <a:xfrm>
                <a:off x="3852128" y="956899"/>
                <a:ext cx="2619375" cy="4638675"/>
              </a:xfrm>
              <a:prstGeom prst="rect">
                <a:avLst/>
              </a:prstGeom>
              <a:solidFill>
                <a:srgbClr val="ECECED"/>
              </a:solidFill>
              <a:ln>
                <a:solidFill>
                  <a:srgbClr val="EBEB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사각형: 둥근 모서리 53">
                <a:extLst>
                  <a:ext uri="{FF2B5EF4-FFF2-40B4-BE49-F238E27FC236}">
                    <a16:creationId xmlns:a16="http://schemas.microsoft.com/office/drawing/2014/main" id="{2D437D3F-A4EE-4081-954D-D80382042B8D}"/>
                  </a:ext>
                </a:extLst>
              </p:cNvPr>
              <p:cNvSpPr/>
              <p:nvPr/>
            </p:nvSpPr>
            <p:spPr>
              <a:xfrm>
                <a:off x="4855834" y="5792667"/>
                <a:ext cx="611961" cy="258640"/>
              </a:xfrm>
              <a:prstGeom prst="roundRect">
                <a:avLst>
                  <a:gd name="adj" fmla="val 19628"/>
                </a:avLst>
              </a:prstGeom>
              <a:noFill/>
              <a:ln w="19050">
                <a:solidFill>
                  <a:srgbClr val="ECECED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40675" y="1313264"/>
              <a:ext cx="2580062" cy="4378379"/>
            </a:xfrm>
            <a:prstGeom prst="rect">
              <a:avLst/>
            </a:prstGeom>
          </p:spPr>
        </p:pic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fld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814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3253C37C-116B-40C2-9044-6B2D3CFABA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1348435" y="1269963"/>
            <a:ext cx="4563575" cy="3323987"/>
            <a:chOff x="6235288" y="1736039"/>
            <a:chExt cx="4563575" cy="3323987"/>
          </a:xfrm>
        </p:grpSpPr>
        <p:sp>
          <p:nvSpPr>
            <p:cNvPr id="15" name="TextBox 14"/>
            <p:cNvSpPr txBox="1"/>
            <p:nvPr/>
          </p:nvSpPr>
          <p:spPr>
            <a:xfrm>
              <a:off x="6235288" y="1736039"/>
              <a:ext cx="3220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accent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운전면허증 촬영 앱 화면</a:t>
              </a:r>
              <a:endParaRPr lang="ko-KR" altLang="en-US" sz="2400" b="1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04472" y="2197704"/>
              <a:ext cx="4094391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운전면허증을 촬영하기 위한 앱</a:t>
              </a:r>
              <a:endPara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사용자를 위한 </a:t>
              </a:r>
              <a:r>
                <a:rPr lang="ko-KR" altLang="en-US" dirty="0" err="1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튜토리얼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제공</a:t>
              </a:r>
              <a:endPara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촬영을 위한 빨간색 경계선 제공</a:t>
              </a:r>
              <a:endPara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‘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인식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‘ 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버튼 클릭 시 사진 촬영 </a:t>
              </a:r>
              <a:endPara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이미지 웹 서버로 전송 후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자동 앱 종료</a:t>
              </a:r>
              <a:endPara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003159" y="263782"/>
            <a:ext cx="3221061" cy="6142949"/>
            <a:chOff x="2997689" y="236870"/>
            <a:chExt cx="3221061" cy="6142949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C9206B9-31E1-42EC-8767-8F012BA0EBB4}"/>
                </a:ext>
              </a:extLst>
            </p:cNvPr>
            <p:cNvGrpSpPr/>
            <p:nvPr/>
          </p:nvGrpSpPr>
          <p:grpSpPr>
            <a:xfrm>
              <a:off x="2997689" y="236870"/>
              <a:ext cx="3221061" cy="6142949"/>
              <a:chOff x="3697940" y="313101"/>
              <a:chExt cx="2927758" cy="5935299"/>
            </a:xfrm>
          </p:grpSpPr>
          <p:sp>
            <p:nvSpPr>
              <p:cNvPr id="20" name="사각형: 둥근 모서리 50">
                <a:extLst>
                  <a:ext uri="{FF2B5EF4-FFF2-40B4-BE49-F238E27FC236}">
                    <a16:creationId xmlns:a16="http://schemas.microsoft.com/office/drawing/2014/main" id="{677DDD9B-15CA-45EC-815B-564E9B549A34}"/>
                  </a:ext>
                </a:extLst>
              </p:cNvPr>
              <p:cNvSpPr/>
              <p:nvPr/>
            </p:nvSpPr>
            <p:spPr>
              <a:xfrm>
                <a:off x="3697940" y="313101"/>
                <a:ext cx="2927758" cy="5935299"/>
              </a:xfrm>
              <a:prstGeom prst="roundRect">
                <a:avLst>
                  <a:gd name="adj" fmla="val 11440"/>
                </a:avLst>
              </a:prstGeom>
              <a:solidFill>
                <a:schemeClr val="bg1"/>
              </a:solidFill>
              <a:ln w="22225">
                <a:solidFill>
                  <a:srgbClr val="E5E5E7">
                    <a:alpha val="73000"/>
                  </a:srgbClr>
                </a:solidFill>
              </a:ln>
              <a:effectLst>
                <a:outerShdw blurRad="215900" dist="38100" dir="2700000" sx="101000" sy="101000" algn="tl" rotWithShape="0">
                  <a:schemeClr val="tx1">
                    <a:alpha val="14000"/>
                  </a:scheme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DB79549C-B0DC-4798-824F-6CFD06D505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9535" t="6097" r="44617" b="92236"/>
              <a:stretch/>
            </p:blipFill>
            <p:spPr>
              <a:xfrm>
                <a:off x="4869717" y="581025"/>
                <a:ext cx="584199" cy="107950"/>
              </a:xfrm>
              <a:prstGeom prst="rect">
                <a:avLst/>
              </a:prstGeom>
            </p:spPr>
          </p:pic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B51A71D-ECEB-45FD-90D0-014F1A751D99}"/>
                  </a:ext>
                </a:extLst>
              </p:cNvPr>
              <p:cNvSpPr/>
              <p:nvPr/>
            </p:nvSpPr>
            <p:spPr>
              <a:xfrm>
                <a:off x="3852128" y="956899"/>
                <a:ext cx="2619375" cy="4638675"/>
              </a:xfrm>
              <a:prstGeom prst="rect">
                <a:avLst/>
              </a:prstGeom>
              <a:solidFill>
                <a:srgbClr val="ECECED"/>
              </a:solidFill>
              <a:ln>
                <a:solidFill>
                  <a:srgbClr val="EBEB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각형: 둥근 모서리 53">
                <a:extLst>
                  <a:ext uri="{FF2B5EF4-FFF2-40B4-BE49-F238E27FC236}">
                    <a16:creationId xmlns:a16="http://schemas.microsoft.com/office/drawing/2014/main" id="{2D437D3F-A4EE-4081-954D-D80382042B8D}"/>
                  </a:ext>
                </a:extLst>
              </p:cNvPr>
              <p:cNvSpPr/>
              <p:nvPr/>
            </p:nvSpPr>
            <p:spPr>
              <a:xfrm>
                <a:off x="4855834" y="5792667"/>
                <a:ext cx="611961" cy="258640"/>
              </a:xfrm>
              <a:prstGeom prst="roundRect">
                <a:avLst>
                  <a:gd name="adj" fmla="val 19628"/>
                </a:avLst>
              </a:prstGeom>
              <a:noFill/>
              <a:ln w="19050">
                <a:solidFill>
                  <a:srgbClr val="ECECED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0675" y="901359"/>
              <a:ext cx="2973298" cy="4912096"/>
            </a:xfrm>
            <a:prstGeom prst="rect">
              <a:avLst/>
            </a:prstGeom>
          </p:spPr>
        </p:pic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</a:t>
            </a:fld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8364" y="334995"/>
            <a:ext cx="57218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운전면허 자동인식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0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UI&amp;</a:t>
            </a:r>
            <a:r>
              <a:rPr lang="ko-KR" altLang="en-US" sz="20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기능</a:t>
            </a:r>
            <a:endParaRPr lang="en-US" altLang="ko-KR" sz="2000" i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98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3253C37C-116B-40C2-9044-6B2D3CFABA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626440" y="3704029"/>
            <a:ext cx="10877505" cy="2131968"/>
            <a:chOff x="543578" y="1439410"/>
            <a:chExt cx="10877505" cy="2131968"/>
          </a:xfrm>
        </p:grpSpPr>
        <p:pic>
          <p:nvPicPr>
            <p:cNvPr id="1026" name="그림 4" descr="C:\Users\shzy2\Desktop\이미지전처리_과정사진\원본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578" y="1439410"/>
              <a:ext cx="3164469" cy="2116365"/>
            </a:xfrm>
            <a:prstGeom prst="roundRect">
              <a:avLst>
                <a:gd name="adj" fmla="val 10906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그림 3" descr="C:\Users\shzy2\Desktop\이미지전처리_과정사진\1흑백처리(cvtColor)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4650" y="1439410"/>
              <a:ext cx="3245093" cy="2096209"/>
            </a:xfrm>
            <a:prstGeom prst="roundRect">
              <a:avLst>
                <a:gd name="adj" fmla="val 8912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그림 1" descr="C:\Users\shzy2\Desktop\이미지전처리_과정사진\4배경검정색스캔효과(adaptiveThreshold)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4073" y="1455013"/>
              <a:ext cx="3267010" cy="2116365"/>
            </a:xfrm>
            <a:prstGeom prst="roundRect">
              <a:avLst>
                <a:gd name="adj" fmla="val 9326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오른쪽 화살표 4"/>
            <p:cNvSpPr/>
            <p:nvPr/>
          </p:nvSpPr>
          <p:spPr>
            <a:xfrm>
              <a:off x="3816415" y="2434315"/>
              <a:ext cx="407594" cy="283464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7638111" y="2434315"/>
              <a:ext cx="407594" cy="283464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028406" y="1041639"/>
            <a:ext cx="7628897" cy="2277546"/>
            <a:chOff x="543578" y="3875360"/>
            <a:chExt cx="7628897" cy="2277546"/>
          </a:xfrm>
        </p:grpSpPr>
        <p:sp>
          <p:nvSpPr>
            <p:cNvPr id="16" name="TextBox 15"/>
            <p:cNvSpPr txBox="1"/>
            <p:nvPr/>
          </p:nvSpPr>
          <p:spPr>
            <a:xfrm>
              <a:off x="543578" y="3875360"/>
              <a:ext cx="19447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accent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이미지 전처리</a:t>
              </a:r>
              <a:endParaRPr lang="ko-KR" altLang="en-US" sz="2400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05128" y="4398580"/>
              <a:ext cx="716734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한글 인식률을 높이기 위한 이미지 전처리</a:t>
              </a:r>
              <a:endPara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 err="1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OpenCV</a:t>
              </a:r>
              <a:r>
                <a:rPr lang="en-US" altLang="ko-KR" dirty="0" smtClean="0">
                  <a:solidFill>
                    <a:srgbClr val="EFB50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*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를 </a:t>
              </a:r>
              <a:r>
                <a:rPr lang="ko-KR" alt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이용하여 운전면허증 이미지를 흑백으로 변환 후 임계 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처리</a:t>
              </a:r>
              <a:endPara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endPara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54969" y="5820394"/>
            <a:ext cx="130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Before &gt;</a:t>
            </a:r>
            <a:endParaRPr lang="ko-KR" altLang="en-US" dirty="0">
              <a:solidFill>
                <a:schemeClr val="accent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98809" y="578220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After &gt;</a:t>
            </a:r>
            <a:endParaRPr lang="ko-KR" altLang="en-US" dirty="0">
              <a:solidFill>
                <a:schemeClr val="accent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9956" y="2974580"/>
            <a:ext cx="475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이미지에서 글자와 배경의 영역을 명확히 분리</a:t>
            </a:r>
            <a:endParaRPr lang="en-US" altLang="ko-KR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</a:t>
            </a:fld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277573" y="1799616"/>
            <a:ext cx="1126777" cy="1417969"/>
            <a:chOff x="9336306" y="1578759"/>
            <a:chExt cx="1134104" cy="1427190"/>
          </a:xfrm>
        </p:grpSpPr>
        <p:pic>
          <p:nvPicPr>
            <p:cNvPr id="4098" name="Picture 2" descr="ê´ë ¨ ì´ë¯¸ì§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72"/>
            <a:stretch/>
          </p:blipFill>
          <p:spPr bwMode="auto">
            <a:xfrm>
              <a:off x="9336306" y="1578759"/>
              <a:ext cx="1134104" cy="1093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ê´ë ¨ ì´ë¯¸ì§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231"/>
            <a:stretch/>
          </p:blipFill>
          <p:spPr bwMode="auto">
            <a:xfrm>
              <a:off x="9336306" y="2702089"/>
              <a:ext cx="1134104" cy="303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/>
          <p:cNvSpPr txBox="1"/>
          <p:nvPr/>
        </p:nvSpPr>
        <p:spPr>
          <a:xfrm>
            <a:off x="1709978" y="2636026"/>
            <a:ext cx="5728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 smtClean="0">
                <a:solidFill>
                  <a:srgbClr val="EFB50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</a:t>
            </a:r>
            <a:r>
              <a:rPr lang="en-US" altLang="ko-KR" sz="1200" i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Open CV(</a:t>
            </a:r>
            <a:r>
              <a:rPr lang="en-US" altLang="ko-KR" sz="12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Open source Computer Vision) 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실시간 컴퓨터 영상 프로그램 라이브러리</a:t>
            </a:r>
            <a:endParaRPr lang="ko-KR" altLang="en-US" sz="1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8364" y="334995"/>
            <a:ext cx="57218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운전면허 자동인식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0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UI&amp;</a:t>
            </a:r>
            <a:r>
              <a:rPr lang="ko-KR" altLang="en-US" sz="20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기능</a:t>
            </a:r>
            <a:endParaRPr lang="en-US" altLang="ko-KR" sz="2000" i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4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3253C37C-116B-40C2-9044-6B2D3CFABA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028406" y="1041639"/>
            <a:ext cx="5512804" cy="1305624"/>
            <a:chOff x="543578" y="3875360"/>
            <a:chExt cx="5512804" cy="1305624"/>
          </a:xfrm>
        </p:grpSpPr>
        <p:sp>
          <p:nvSpPr>
            <p:cNvPr id="16" name="TextBox 15"/>
            <p:cNvSpPr txBox="1"/>
            <p:nvPr/>
          </p:nvSpPr>
          <p:spPr>
            <a:xfrm>
              <a:off x="543578" y="3875360"/>
              <a:ext cx="28632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accent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운전면허증 정보 추출</a:t>
              </a:r>
              <a:endParaRPr lang="ko-KR" altLang="en-US" sz="2400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24748" y="4257654"/>
              <a:ext cx="503163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Microsoft Azure Computer </a:t>
              </a:r>
              <a:r>
                <a:rPr lang="en-US" altLang="ko-KR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Vision API 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이용</a:t>
              </a:r>
              <a:endPara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진위여부에 필요한 필수 데이터 값들 추출</a:t>
              </a:r>
              <a:endPara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608072" y="2404296"/>
            <a:ext cx="6408168" cy="886570"/>
            <a:chOff x="2117097" y="2901699"/>
            <a:chExt cx="6681117" cy="924332"/>
          </a:xfrm>
        </p:grpSpPr>
        <p:pic>
          <p:nvPicPr>
            <p:cNvPr id="2050" name="그림 1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00" t="34575" r="15669" b="54787"/>
            <a:stretch/>
          </p:blipFill>
          <p:spPr bwMode="auto">
            <a:xfrm>
              <a:off x="2117097" y="2901699"/>
              <a:ext cx="6681117" cy="586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082865" y="3505145"/>
              <a:ext cx="4749580" cy="32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D44B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&lt;Microsoft Azure Computer Vision API </a:t>
              </a:r>
              <a:r>
                <a:rPr lang="ko-KR" altLang="en-US" sz="1400" dirty="0" smtClean="0">
                  <a:solidFill>
                    <a:srgbClr val="FFD44B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이용을 위한 </a:t>
              </a:r>
              <a:r>
                <a:rPr lang="en-US" altLang="ko-KR" sz="1400" dirty="0" smtClean="0">
                  <a:solidFill>
                    <a:srgbClr val="FFD44B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Key&gt;</a:t>
              </a:r>
              <a:endParaRPr lang="ko-KR" altLang="en-US" sz="1400" dirty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79273" y="3697264"/>
            <a:ext cx="3164469" cy="2116365"/>
            <a:chOff x="1890456" y="3958029"/>
            <a:chExt cx="3164469" cy="2116365"/>
          </a:xfrm>
        </p:grpSpPr>
        <p:pic>
          <p:nvPicPr>
            <p:cNvPr id="17" name="그림 4" descr="C:\Users\shzy2\Desktop\이미지전처리_과정사진\원본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0456" y="3958029"/>
              <a:ext cx="3164469" cy="2116365"/>
            </a:xfrm>
            <a:prstGeom prst="roundRect">
              <a:avLst>
                <a:gd name="adj" fmla="val 10426"/>
              </a:avLst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1932628" y="3989157"/>
              <a:ext cx="576875" cy="3163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57840" y="4305506"/>
              <a:ext cx="1815912" cy="5499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07090" y="3770561"/>
            <a:ext cx="262764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BoundingBox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범위</a:t>
            </a:r>
            <a:endParaRPr lang="en-US" altLang="ko-KR" sz="2000" dirty="0" smtClean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 err="1" smtClean="0">
                <a:solidFill>
                  <a:srgbClr val="FFD4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면허종별</a:t>
            </a:r>
            <a:endParaRPr lang="en-US" altLang="ko-KR" dirty="0">
              <a:solidFill>
                <a:srgbClr val="FFD44B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- </a:t>
            </a:r>
            <a:r>
              <a:rPr lang="en-US" altLang="ko-KR" sz="1600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sz="1600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 범위 </a:t>
            </a:r>
            <a:r>
              <a:rPr lang="en-US" altLang="ko-KR" sz="1600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5~90</a:t>
            </a:r>
          </a:p>
          <a:p>
            <a:r>
              <a:rPr lang="en-US" altLang="ko-KR" sz="1600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- Y</a:t>
            </a:r>
            <a:r>
              <a:rPr lang="ko-KR" altLang="en-US" sz="1600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 범위 </a:t>
            </a:r>
            <a:r>
              <a:rPr lang="en-US" altLang="ko-KR" sz="1600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5~80</a:t>
            </a:r>
          </a:p>
          <a:p>
            <a:r>
              <a:rPr lang="ko-KR" altLang="en-US" dirty="0" smtClean="0">
                <a:solidFill>
                  <a:srgbClr val="FFD4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면허 번호</a:t>
            </a:r>
            <a:r>
              <a:rPr lang="en-US" altLang="ko-KR" dirty="0" smtClean="0">
                <a:solidFill>
                  <a:srgbClr val="FFD4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 smtClean="0">
                <a:solidFill>
                  <a:srgbClr val="FFD4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이름</a:t>
            </a:r>
            <a:r>
              <a:rPr lang="en-US" altLang="ko-KR" dirty="0" smtClean="0">
                <a:solidFill>
                  <a:srgbClr val="FFD4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</a:t>
            </a:r>
            <a:r>
              <a:rPr lang="ko-KR" altLang="en-US" dirty="0" smtClean="0">
                <a:solidFill>
                  <a:srgbClr val="FFD4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생년월일</a:t>
            </a:r>
            <a:r>
              <a:rPr lang="ko-KR" altLang="en-US" dirty="0" smtClean="0">
                <a:solidFill>
                  <a:srgbClr val="FFD44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endParaRPr lang="en-US" altLang="ko-KR" dirty="0" smtClean="0">
              <a:solidFill>
                <a:srgbClr val="FFD44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- </a:t>
            </a:r>
            <a:r>
              <a:rPr lang="en-US" altLang="ko-KR" sz="1600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sz="1600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 범위 </a:t>
            </a:r>
            <a:r>
              <a:rPr lang="en-US" altLang="ko-KR" sz="1600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285~340</a:t>
            </a:r>
          </a:p>
          <a:p>
            <a:r>
              <a:rPr lang="en-US" altLang="ko-KR" sz="1600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- Y</a:t>
            </a:r>
            <a:r>
              <a:rPr lang="ko-KR" altLang="en-US" sz="1600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 범위 </a:t>
            </a:r>
            <a:r>
              <a:rPr lang="en-US" altLang="ko-KR" sz="1600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75~205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96400" y="4959901"/>
            <a:ext cx="380791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D44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잘못 추출된 데이터 처리</a:t>
            </a:r>
            <a:endParaRPr lang="en-US" altLang="ko-KR" dirty="0" smtClean="0">
              <a:solidFill>
                <a:srgbClr val="FFD44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 추출 실패의 경우 </a:t>
            </a:r>
            <a:r>
              <a:rPr lang="en-US" altLang="ko-KR" sz="1600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‘0000‘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면허 종별 글자 중 </a:t>
            </a:r>
            <a:r>
              <a:rPr lang="en-US" altLang="ko-KR" sz="1600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sz="1600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글자가 매칭될 경우</a:t>
            </a:r>
            <a:endParaRPr lang="en-US" altLang="ko-KR" sz="1600" dirty="0" smtClean="0">
              <a:solidFill>
                <a:srgbClr val="FFD44B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Ex. ‘2</a:t>
            </a:r>
            <a:r>
              <a:rPr lang="ko-KR" altLang="en-US" sz="1600" dirty="0" err="1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중보동</a:t>
            </a:r>
            <a:r>
              <a:rPr lang="en-US" altLang="ko-KR" sz="1600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’-&gt;’2</a:t>
            </a:r>
            <a:r>
              <a:rPr lang="ko-KR" altLang="en-US" sz="1600" dirty="0" err="1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종보통</a:t>
            </a:r>
            <a:r>
              <a:rPr lang="en-US" altLang="ko-KR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8598061" y="638233"/>
            <a:ext cx="2456020" cy="4221332"/>
            <a:chOff x="4754810" y="1241585"/>
            <a:chExt cx="2350874" cy="4138972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C9206B9-31E1-42EC-8767-8F012BA0EBB4}"/>
                </a:ext>
              </a:extLst>
            </p:cNvPr>
            <p:cNvGrpSpPr/>
            <p:nvPr/>
          </p:nvGrpSpPr>
          <p:grpSpPr>
            <a:xfrm>
              <a:off x="4754810" y="1241585"/>
              <a:ext cx="2350874" cy="4138972"/>
              <a:chOff x="3697940" y="313101"/>
              <a:chExt cx="2927758" cy="5935299"/>
            </a:xfrm>
          </p:grpSpPr>
          <p:sp>
            <p:nvSpPr>
              <p:cNvPr id="30" name="사각형: 둥근 모서리 50">
                <a:extLst>
                  <a:ext uri="{FF2B5EF4-FFF2-40B4-BE49-F238E27FC236}">
                    <a16:creationId xmlns:a16="http://schemas.microsoft.com/office/drawing/2014/main" id="{677DDD9B-15CA-45EC-815B-564E9B549A34}"/>
                  </a:ext>
                </a:extLst>
              </p:cNvPr>
              <p:cNvSpPr/>
              <p:nvPr/>
            </p:nvSpPr>
            <p:spPr>
              <a:xfrm>
                <a:off x="3697940" y="313101"/>
                <a:ext cx="2927758" cy="5935299"/>
              </a:xfrm>
              <a:prstGeom prst="roundRect">
                <a:avLst>
                  <a:gd name="adj" fmla="val 11440"/>
                </a:avLst>
              </a:prstGeom>
              <a:solidFill>
                <a:schemeClr val="bg1"/>
              </a:solidFill>
              <a:ln w="22225">
                <a:solidFill>
                  <a:srgbClr val="E5E5E7">
                    <a:alpha val="73000"/>
                  </a:srgb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DB79549C-B0DC-4798-824F-6CFD06D505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9535" t="6097" r="44617" b="92236"/>
              <a:stretch/>
            </p:blipFill>
            <p:spPr>
              <a:xfrm>
                <a:off x="4869717" y="581025"/>
                <a:ext cx="584199" cy="10795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B51A71D-ECEB-45FD-90D0-014F1A751D99}"/>
                  </a:ext>
                </a:extLst>
              </p:cNvPr>
              <p:cNvSpPr/>
              <p:nvPr/>
            </p:nvSpPr>
            <p:spPr>
              <a:xfrm>
                <a:off x="3852128" y="956899"/>
                <a:ext cx="2619375" cy="4638675"/>
              </a:xfrm>
              <a:prstGeom prst="rect">
                <a:avLst/>
              </a:prstGeom>
              <a:solidFill>
                <a:srgbClr val="ECECED"/>
              </a:solidFill>
              <a:ln>
                <a:solidFill>
                  <a:srgbClr val="EBEB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사각형: 둥근 모서리 53">
                <a:extLst>
                  <a:ext uri="{FF2B5EF4-FFF2-40B4-BE49-F238E27FC236}">
                    <a16:creationId xmlns:a16="http://schemas.microsoft.com/office/drawing/2014/main" id="{2D437D3F-A4EE-4081-954D-D80382042B8D}"/>
                  </a:ext>
                </a:extLst>
              </p:cNvPr>
              <p:cNvSpPr/>
              <p:nvPr/>
            </p:nvSpPr>
            <p:spPr>
              <a:xfrm>
                <a:off x="4855834" y="5792667"/>
                <a:ext cx="611961" cy="258640"/>
              </a:xfrm>
              <a:prstGeom prst="roundRect">
                <a:avLst>
                  <a:gd name="adj" fmla="val 19628"/>
                </a:avLst>
              </a:prstGeom>
              <a:noFill/>
              <a:ln w="19050">
                <a:solidFill>
                  <a:srgbClr val="ECECED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7"/>
            <a:srcRect l="1068" t="1842" r="3149"/>
            <a:stretch/>
          </p:blipFill>
          <p:spPr>
            <a:xfrm>
              <a:off x="4880887" y="1698850"/>
              <a:ext cx="2112539" cy="3292001"/>
            </a:xfrm>
            <a:prstGeom prst="rect">
              <a:avLst/>
            </a:prstGeom>
          </p:spPr>
        </p:pic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</a:t>
            </a:fld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8364" y="334995"/>
            <a:ext cx="57218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운전면허 자동인식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0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UI&amp;</a:t>
            </a:r>
            <a:r>
              <a:rPr lang="ko-KR" altLang="en-US" sz="20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기능</a:t>
            </a:r>
            <a:endParaRPr lang="en-US" altLang="ko-KR" sz="2000" i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989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2631439" y="836924"/>
            <a:ext cx="2663307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48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 </a:t>
            </a:r>
            <a:r>
              <a:rPr lang="en-US" altLang="ko-KR" sz="4800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 D E X</a:t>
            </a:r>
          </a:p>
          <a:p>
            <a:pPr algn="r"/>
            <a:r>
              <a:rPr lang="en-US" altLang="ko-KR" sz="1100" dirty="0" smtClean="0">
                <a:solidFill>
                  <a:srgbClr val="FFC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ICT </a:t>
            </a:r>
            <a:r>
              <a:rPr lang="ko-KR" altLang="en-US" sz="1100" dirty="0" smtClean="0">
                <a:solidFill>
                  <a:srgbClr val="FFC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인턴십 프로젝트 성과 발표</a:t>
            </a:r>
            <a:endParaRPr lang="en-US" altLang="ko-KR" sz="1100" dirty="0">
              <a:solidFill>
                <a:srgbClr val="FFC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8C32A4D-0482-4ECF-B9CD-C8ACC3CA43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5763490" y="980902"/>
            <a:ext cx="0" cy="492113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5681795" y="1931492"/>
            <a:ext cx="163390" cy="16339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8" name="타원 27"/>
          <p:cNvSpPr/>
          <p:nvPr/>
        </p:nvSpPr>
        <p:spPr>
          <a:xfrm>
            <a:off x="5681795" y="2686480"/>
            <a:ext cx="163390" cy="16339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0" name="타원 29"/>
          <p:cNvSpPr/>
          <p:nvPr/>
        </p:nvSpPr>
        <p:spPr>
          <a:xfrm>
            <a:off x="5691030" y="3441469"/>
            <a:ext cx="163390" cy="16339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1" name="타원 30"/>
          <p:cNvSpPr/>
          <p:nvPr/>
        </p:nvSpPr>
        <p:spPr>
          <a:xfrm>
            <a:off x="5681795" y="4196457"/>
            <a:ext cx="163390" cy="16339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6" name="직사각형 25"/>
          <p:cNvSpPr/>
          <p:nvPr/>
        </p:nvSpPr>
        <p:spPr>
          <a:xfrm>
            <a:off x="6022029" y="2417266"/>
            <a:ext cx="47673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수행 작업 </a:t>
            </a:r>
            <a:endParaRPr lang="en-US" altLang="ko-KR" sz="1600" i="1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022029" y="3172254"/>
            <a:ext cx="54347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운전면허 자동인식 시스템</a:t>
            </a:r>
            <a:endParaRPr lang="en-US" altLang="ko-KR" sz="24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22029" y="4682230"/>
            <a:ext cx="33926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소감</a:t>
            </a:r>
            <a:endParaRPr lang="en-US" altLang="ko-KR" sz="24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fld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22031" y="3927242"/>
            <a:ext cx="33926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결론</a:t>
            </a:r>
            <a:endParaRPr lang="en-US" altLang="ko-KR" sz="24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691030" y="4951445"/>
            <a:ext cx="163390" cy="16339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0" name="직사각형 19"/>
          <p:cNvSpPr/>
          <p:nvPr/>
        </p:nvSpPr>
        <p:spPr>
          <a:xfrm>
            <a:off x="6022030" y="1716607"/>
            <a:ext cx="47673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팀 소개</a:t>
            </a:r>
            <a:endParaRPr lang="en-US" altLang="ko-KR" sz="1600" i="1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25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3253C37C-116B-40C2-9044-6B2D3CFABA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grpSp>
        <p:nvGrpSpPr>
          <p:cNvPr id="56" name="그룹 55"/>
          <p:cNvGrpSpPr/>
          <p:nvPr/>
        </p:nvGrpSpPr>
        <p:grpSpPr>
          <a:xfrm>
            <a:off x="700857" y="1457263"/>
            <a:ext cx="4459287" cy="2752052"/>
            <a:chOff x="6114092" y="1736039"/>
            <a:chExt cx="4459287" cy="2752052"/>
          </a:xfrm>
        </p:grpSpPr>
        <p:sp>
          <p:nvSpPr>
            <p:cNvPr id="52" name="TextBox 51"/>
            <p:cNvSpPr txBox="1"/>
            <p:nvPr/>
          </p:nvSpPr>
          <p:spPr>
            <a:xfrm>
              <a:off x="6114092" y="1736039"/>
              <a:ext cx="27318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accent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정보 입력</a:t>
              </a:r>
              <a:r>
                <a:rPr lang="en-US" altLang="ko-KR" sz="2400" b="1" dirty="0" smtClean="0">
                  <a:solidFill>
                    <a:schemeClr val="accent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/</a:t>
              </a:r>
              <a:r>
                <a:rPr lang="ko-KR" altLang="en-US" sz="2400" b="1" dirty="0" smtClean="0">
                  <a:solidFill>
                    <a:schemeClr val="accent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수정 화면</a:t>
              </a:r>
              <a:endParaRPr lang="ko-KR" altLang="en-US" sz="2400" b="1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63334" y="2179767"/>
              <a:ext cx="3910045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사용자에게 추출된 정보 보여줌</a:t>
              </a:r>
              <a:endPara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추출된 정보 수정 가능</a:t>
              </a:r>
              <a:endPara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재촬영 가능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‘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뒤로 가기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’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버튼 클릭 시 알림 창 표시</a:t>
              </a:r>
              <a:endPara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735451" y="596605"/>
            <a:ext cx="3025373" cy="5558822"/>
            <a:chOff x="1819224" y="596605"/>
            <a:chExt cx="3116482" cy="5558822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C9206B9-31E1-42EC-8767-8F012BA0EBB4}"/>
                </a:ext>
              </a:extLst>
            </p:cNvPr>
            <p:cNvGrpSpPr/>
            <p:nvPr/>
          </p:nvGrpSpPr>
          <p:grpSpPr>
            <a:xfrm>
              <a:off x="1819224" y="596605"/>
              <a:ext cx="3116482" cy="5558822"/>
              <a:chOff x="3697940" y="313101"/>
              <a:chExt cx="2927758" cy="5935299"/>
            </a:xfrm>
          </p:grpSpPr>
          <p:sp>
            <p:nvSpPr>
              <p:cNvPr id="21" name="사각형: 둥근 모서리 50">
                <a:extLst>
                  <a:ext uri="{FF2B5EF4-FFF2-40B4-BE49-F238E27FC236}">
                    <a16:creationId xmlns:a16="http://schemas.microsoft.com/office/drawing/2014/main" id="{677DDD9B-15CA-45EC-815B-564E9B549A34}"/>
                  </a:ext>
                </a:extLst>
              </p:cNvPr>
              <p:cNvSpPr/>
              <p:nvPr/>
            </p:nvSpPr>
            <p:spPr>
              <a:xfrm>
                <a:off x="3697940" y="313101"/>
                <a:ext cx="2927758" cy="5935299"/>
              </a:xfrm>
              <a:prstGeom prst="roundRect">
                <a:avLst>
                  <a:gd name="adj" fmla="val 11440"/>
                </a:avLst>
              </a:prstGeom>
              <a:solidFill>
                <a:schemeClr val="bg1"/>
              </a:solidFill>
              <a:ln w="22225">
                <a:solidFill>
                  <a:srgbClr val="E5E5E7">
                    <a:alpha val="73000"/>
                  </a:srgbClr>
                </a:solidFill>
              </a:ln>
              <a:effectLst>
                <a:outerShdw blurRad="215900" dist="38100" dir="2700000" sx="101000" sy="101000" algn="tl" rotWithShape="0">
                  <a:schemeClr val="tx1">
                    <a:alpha val="14000"/>
                  </a:scheme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DB79549C-B0DC-4798-824F-6CFD06D505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9535" t="6097" r="44617" b="92236"/>
              <a:stretch/>
            </p:blipFill>
            <p:spPr>
              <a:xfrm>
                <a:off x="4869717" y="581025"/>
                <a:ext cx="584199" cy="107950"/>
              </a:xfrm>
              <a:prstGeom prst="rect">
                <a:avLst/>
              </a:prstGeom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B51A71D-ECEB-45FD-90D0-014F1A751D99}"/>
                  </a:ext>
                </a:extLst>
              </p:cNvPr>
              <p:cNvSpPr/>
              <p:nvPr/>
            </p:nvSpPr>
            <p:spPr>
              <a:xfrm>
                <a:off x="3852128" y="956899"/>
                <a:ext cx="2619375" cy="4638675"/>
              </a:xfrm>
              <a:prstGeom prst="rect">
                <a:avLst/>
              </a:prstGeom>
              <a:solidFill>
                <a:srgbClr val="ECECED"/>
              </a:solidFill>
              <a:ln>
                <a:solidFill>
                  <a:srgbClr val="EBEB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사각형: 둥근 모서리 53">
                <a:extLst>
                  <a:ext uri="{FF2B5EF4-FFF2-40B4-BE49-F238E27FC236}">
                    <a16:creationId xmlns:a16="http://schemas.microsoft.com/office/drawing/2014/main" id="{2D437D3F-A4EE-4081-954D-D80382042B8D}"/>
                  </a:ext>
                </a:extLst>
              </p:cNvPr>
              <p:cNvSpPr/>
              <p:nvPr/>
            </p:nvSpPr>
            <p:spPr>
              <a:xfrm>
                <a:off x="4855834" y="5792667"/>
                <a:ext cx="611961" cy="258640"/>
              </a:xfrm>
              <a:prstGeom prst="roundRect">
                <a:avLst>
                  <a:gd name="adj" fmla="val 19628"/>
                </a:avLst>
              </a:prstGeom>
              <a:noFill/>
              <a:ln w="19050">
                <a:solidFill>
                  <a:srgbClr val="ECECED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/>
            <a:srcRect l="4175" t="1051" r="4915" b="6285"/>
            <a:stretch/>
          </p:blipFill>
          <p:spPr>
            <a:xfrm>
              <a:off x="1921163" y="1173252"/>
              <a:ext cx="2918690" cy="4435822"/>
            </a:xfrm>
            <a:prstGeom prst="rect">
              <a:avLst/>
            </a:prstGeom>
            <a:effectLst>
              <a:softEdge rad="31750"/>
            </a:effectLst>
          </p:spPr>
        </p:pic>
      </p:grpSp>
      <p:grpSp>
        <p:nvGrpSpPr>
          <p:cNvPr id="3" name="그룹 2"/>
          <p:cNvGrpSpPr/>
          <p:nvPr/>
        </p:nvGrpSpPr>
        <p:grpSpPr>
          <a:xfrm>
            <a:off x="8943286" y="596605"/>
            <a:ext cx="3065834" cy="5558822"/>
            <a:chOff x="1831284" y="574892"/>
            <a:chExt cx="3116482" cy="5558822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C9206B9-31E1-42EC-8767-8F012BA0EBB4}"/>
                </a:ext>
              </a:extLst>
            </p:cNvPr>
            <p:cNvGrpSpPr/>
            <p:nvPr/>
          </p:nvGrpSpPr>
          <p:grpSpPr>
            <a:xfrm>
              <a:off x="1831284" y="574892"/>
              <a:ext cx="3116482" cy="5558822"/>
              <a:chOff x="3697940" y="313101"/>
              <a:chExt cx="2927758" cy="5935299"/>
            </a:xfrm>
          </p:grpSpPr>
          <p:sp>
            <p:nvSpPr>
              <p:cNvPr id="31" name="사각형: 둥근 모서리 50">
                <a:extLst>
                  <a:ext uri="{FF2B5EF4-FFF2-40B4-BE49-F238E27FC236}">
                    <a16:creationId xmlns:a16="http://schemas.microsoft.com/office/drawing/2014/main" id="{677DDD9B-15CA-45EC-815B-564E9B549A34}"/>
                  </a:ext>
                </a:extLst>
              </p:cNvPr>
              <p:cNvSpPr/>
              <p:nvPr/>
            </p:nvSpPr>
            <p:spPr>
              <a:xfrm>
                <a:off x="3697940" y="313101"/>
                <a:ext cx="2927758" cy="5935299"/>
              </a:xfrm>
              <a:prstGeom prst="roundRect">
                <a:avLst>
                  <a:gd name="adj" fmla="val 11440"/>
                </a:avLst>
              </a:prstGeom>
              <a:solidFill>
                <a:schemeClr val="bg1"/>
              </a:solidFill>
              <a:ln w="22225">
                <a:solidFill>
                  <a:srgbClr val="E5E5E7">
                    <a:alpha val="73000"/>
                  </a:srgbClr>
                </a:solidFill>
              </a:ln>
              <a:effectLst>
                <a:outerShdw blurRad="215900" dist="38100" dir="2700000" sx="101000" sy="101000" algn="tl" rotWithShape="0">
                  <a:schemeClr val="tx1">
                    <a:alpha val="14000"/>
                  </a:scheme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DB79549C-B0DC-4798-824F-6CFD06D505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9535" t="6097" r="44617" b="92236"/>
              <a:stretch/>
            </p:blipFill>
            <p:spPr>
              <a:xfrm>
                <a:off x="4869717" y="581025"/>
                <a:ext cx="584199" cy="10795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B51A71D-ECEB-45FD-90D0-014F1A751D99}"/>
                  </a:ext>
                </a:extLst>
              </p:cNvPr>
              <p:cNvSpPr/>
              <p:nvPr/>
            </p:nvSpPr>
            <p:spPr>
              <a:xfrm>
                <a:off x="3852128" y="956899"/>
                <a:ext cx="2619375" cy="4638675"/>
              </a:xfrm>
              <a:prstGeom prst="rect">
                <a:avLst/>
              </a:prstGeom>
              <a:solidFill>
                <a:srgbClr val="ECECED"/>
              </a:solidFill>
              <a:ln>
                <a:solidFill>
                  <a:srgbClr val="EBEB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사각형: 둥근 모서리 53">
                <a:extLst>
                  <a:ext uri="{FF2B5EF4-FFF2-40B4-BE49-F238E27FC236}">
                    <a16:creationId xmlns:a16="http://schemas.microsoft.com/office/drawing/2014/main" id="{2D437D3F-A4EE-4081-954D-D80382042B8D}"/>
                  </a:ext>
                </a:extLst>
              </p:cNvPr>
              <p:cNvSpPr/>
              <p:nvPr/>
            </p:nvSpPr>
            <p:spPr>
              <a:xfrm>
                <a:off x="4855834" y="5792667"/>
                <a:ext cx="611961" cy="258640"/>
              </a:xfrm>
              <a:prstGeom prst="roundRect">
                <a:avLst>
                  <a:gd name="adj" fmla="val 19628"/>
                </a:avLst>
              </a:prstGeom>
              <a:noFill/>
              <a:ln w="19050">
                <a:solidFill>
                  <a:srgbClr val="ECECED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78290" y="1165419"/>
              <a:ext cx="2805342" cy="4356056"/>
            </a:xfrm>
            <a:prstGeom prst="rect">
              <a:avLst/>
            </a:prstGeom>
          </p:spPr>
        </p:pic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</a:t>
            </a:fld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88364" y="334995"/>
            <a:ext cx="57218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운전면허 자동인식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0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UI&amp;</a:t>
            </a:r>
            <a:r>
              <a:rPr lang="ko-KR" altLang="en-US" sz="20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기능</a:t>
            </a:r>
            <a:endParaRPr lang="en-US" altLang="ko-KR" sz="2000" i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050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3253C37C-116B-40C2-9044-6B2D3CFABA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05128" y="1009242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 입력</a:t>
            </a:r>
            <a:r>
              <a:rPr lang="en-US" altLang="ko-KR" sz="2400" b="1" dirty="0" smtClean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400" b="1" dirty="0" smtClean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 화면</a:t>
            </a:r>
            <a:endParaRPr lang="ko-KR" altLang="en-US" sz="2400" b="1" dirty="0">
              <a:solidFill>
                <a:schemeClr val="accent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741" y="5328513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재촬영 버튼 클릭 시</a:t>
            </a:r>
            <a:r>
              <a:rPr lang="en-US" altLang="ko-KR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촬영 앱 다시 실행</a:t>
            </a:r>
            <a:endParaRPr lang="ko-KR" altLang="en-US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9024" y="5328514"/>
            <a:ext cx="4961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사용자의 편의를 위해 지역</a:t>
            </a:r>
            <a:r>
              <a:rPr lang="en-US" altLang="ko-KR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면허 종별</a:t>
            </a:r>
            <a:r>
              <a:rPr lang="en-US" altLang="ko-KR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날짜 선택 시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셀렉트</a:t>
            </a:r>
            <a:r>
              <a:rPr lang="ko-KR" altLang="en-US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박스 및 달력 제공</a:t>
            </a:r>
            <a:endParaRPr lang="ko-KR" altLang="en-US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32564" y="5328513"/>
            <a:ext cx="3063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모든 필드를 작성하지 않고</a:t>
            </a:r>
            <a:endParaRPr lang="en-US" altLang="ko-KR" dirty="0" smtClean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확인 버튼 클릭 시</a:t>
            </a:r>
            <a:r>
              <a:rPr lang="en-US" altLang="ko-KR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알림 표시</a:t>
            </a:r>
            <a:endParaRPr lang="ko-KR" altLang="en-US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16746" y="1687686"/>
            <a:ext cx="1805191" cy="3473056"/>
            <a:chOff x="3111872" y="1687686"/>
            <a:chExt cx="1805191" cy="3473056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8C9206B9-31E1-42EC-8767-8F012BA0EBB4}"/>
                </a:ext>
              </a:extLst>
            </p:cNvPr>
            <p:cNvGrpSpPr/>
            <p:nvPr/>
          </p:nvGrpSpPr>
          <p:grpSpPr>
            <a:xfrm>
              <a:off x="3111872" y="1687686"/>
              <a:ext cx="1805191" cy="3473056"/>
              <a:chOff x="3697940" y="313101"/>
              <a:chExt cx="2927758" cy="5935299"/>
            </a:xfrm>
          </p:grpSpPr>
          <p:sp>
            <p:nvSpPr>
              <p:cNvPr id="47" name="사각형: 둥근 모서리 50">
                <a:extLst>
                  <a:ext uri="{FF2B5EF4-FFF2-40B4-BE49-F238E27FC236}">
                    <a16:creationId xmlns:a16="http://schemas.microsoft.com/office/drawing/2014/main" id="{677DDD9B-15CA-45EC-815B-564E9B549A34}"/>
                  </a:ext>
                </a:extLst>
              </p:cNvPr>
              <p:cNvSpPr/>
              <p:nvPr/>
            </p:nvSpPr>
            <p:spPr>
              <a:xfrm>
                <a:off x="3697940" y="313101"/>
                <a:ext cx="2927758" cy="5935299"/>
              </a:xfrm>
              <a:prstGeom prst="roundRect">
                <a:avLst>
                  <a:gd name="adj" fmla="val 11440"/>
                </a:avLst>
              </a:prstGeom>
              <a:solidFill>
                <a:schemeClr val="bg1"/>
              </a:solidFill>
              <a:ln w="22225">
                <a:solidFill>
                  <a:srgbClr val="E5E5E7">
                    <a:alpha val="73000"/>
                  </a:srgbClr>
                </a:solidFill>
              </a:ln>
              <a:effectLst>
                <a:outerShdw blurRad="215900" dist="38100" dir="2700000" sx="101000" sy="101000" algn="tl" rotWithShape="0">
                  <a:schemeClr val="tx1">
                    <a:alpha val="14000"/>
                  </a:scheme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DB79549C-B0DC-4798-824F-6CFD06D505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9535" t="6097" r="44617" b="92236"/>
              <a:stretch/>
            </p:blipFill>
            <p:spPr>
              <a:xfrm>
                <a:off x="4869717" y="581025"/>
                <a:ext cx="584199" cy="107950"/>
              </a:xfrm>
              <a:prstGeom prst="rect">
                <a:avLst/>
              </a:prstGeom>
            </p:spPr>
          </p:pic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B51A71D-ECEB-45FD-90D0-014F1A751D99}"/>
                  </a:ext>
                </a:extLst>
              </p:cNvPr>
              <p:cNvSpPr/>
              <p:nvPr/>
            </p:nvSpPr>
            <p:spPr>
              <a:xfrm>
                <a:off x="3852128" y="956899"/>
                <a:ext cx="2619375" cy="4638675"/>
              </a:xfrm>
              <a:prstGeom prst="rect">
                <a:avLst/>
              </a:prstGeom>
              <a:solidFill>
                <a:srgbClr val="ECECED"/>
              </a:solidFill>
              <a:ln>
                <a:solidFill>
                  <a:srgbClr val="EBEB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사각형: 둥근 모서리 53">
                <a:extLst>
                  <a:ext uri="{FF2B5EF4-FFF2-40B4-BE49-F238E27FC236}">
                    <a16:creationId xmlns:a16="http://schemas.microsoft.com/office/drawing/2014/main" id="{2D437D3F-A4EE-4081-954D-D80382042B8D}"/>
                  </a:ext>
                </a:extLst>
              </p:cNvPr>
              <p:cNvSpPr/>
              <p:nvPr/>
            </p:nvSpPr>
            <p:spPr>
              <a:xfrm>
                <a:off x="4855834" y="5792667"/>
                <a:ext cx="611961" cy="258640"/>
              </a:xfrm>
              <a:prstGeom prst="roundRect">
                <a:avLst>
                  <a:gd name="adj" fmla="val 19628"/>
                </a:avLst>
              </a:prstGeom>
              <a:noFill/>
              <a:ln w="19050">
                <a:solidFill>
                  <a:srgbClr val="ECECED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98417" y="2013151"/>
              <a:ext cx="1657388" cy="2827045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3047000" y="1687686"/>
            <a:ext cx="5796506" cy="3475698"/>
            <a:chOff x="2513590" y="1685044"/>
            <a:chExt cx="5796506" cy="3475698"/>
          </a:xfrm>
        </p:grpSpPr>
        <p:grpSp>
          <p:nvGrpSpPr>
            <p:cNvPr id="15" name="그룹 14"/>
            <p:cNvGrpSpPr/>
            <p:nvPr/>
          </p:nvGrpSpPr>
          <p:grpSpPr>
            <a:xfrm>
              <a:off x="2513590" y="1687686"/>
              <a:ext cx="1805191" cy="3473056"/>
              <a:chOff x="828538" y="1627771"/>
              <a:chExt cx="1805191" cy="3473056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8C9206B9-31E1-42EC-8767-8F012BA0EBB4}"/>
                  </a:ext>
                </a:extLst>
              </p:cNvPr>
              <p:cNvGrpSpPr/>
              <p:nvPr/>
            </p:nvGrpSpPr>
            <p:grpSpPr>
              <a:xfrm>
                <a:off x="828538" y="1627771"/>
                <a:ext cx="1805191" cy="3473056"/>
                <a:chOff x="3697940" y="313101"/>
                <a:chExt cx="2927758" cy="5935299"/>
              </a:xfrm>
            </p:grpSpPr>
            <p:sp>
              <p:nvSpPr>
                <p:cNvPr id="56" name="사각형: 둥근 모서리 50">
                  <a:extLst>
                    <a:ext uri="{FF2B5EF4-FFF2-40B4-BE49-F238E27FC236}">
                      <a16:creationId xmlns:a16="http://schemas.microsoft.com/office/drawing/2014/main" id="{677DDD9B-15CA-45EC-815B-564E9B549A34}"/>
                    </a:ext>
                  </a:extLst>
                </p:cNvPr>
                <p:cNvSpPr/>
                <p:nvPr/>
              </p:nvSpPr>
              <p:spPr>
                <a:xfrm>
                  <a:off x="3697940" y="313101"/>
                  <a:ext cx="2927758" cy="5935299"/>
                </a:xfrm>
                <a:prstGeom prst="roundRect">
                  <a:avLst>
                    <a:gd name="adj" fmla="val 11440"/>
                  </a:avLst>
                </a:prstGeom>
                <a:solidFill>
                  <a:schemeClr val="bg1"/>
                </a:solidFill>
                <a:ln w="22225">
                  <a:solidFill>
                    <a:srgbClr val="E5E5E7">
                      <a:alpha val="73000"/>
                    </a:srgbClr>
                  </a:solidFill>
                </a:ln>
                <a:effectLst>
                  <a:outerShdw blurRad="215900" dist="38100" dir="2700000" sx="101000" sy="101000" algn="tl" rotWithShape="0">
                    <a:schemeClr val="tx1">
                      <a:alpha val="14000"/>
                    </a:scheme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57" name="그림 56">
                  <a:extLst>
                    <a:ext uri="{FF2B5EF4-FFF2-40B4-BE49-F238E27FC236}">
                      <a16:creationId xmlns:a16="http://schemas.microsoft.com/office/drawing/2014/main" id="{DB79549C-B0DC-4798-824F-6CFD06D505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9535" t="6097" r="44617" b="92236"/>
                <a:stretch/>
              </p:blipFill>
              <p:spPr>
                <a:xfrm>
                  <a:off x="4869717" y="581025"/>
                  <a:ext cx="584199" cy="107950"/>
                </a:xfrm>
                <a:prstGeom prst="rect">
                  <a:avLst/>
                </a:prstGeom>
              </p:spPr>
            </p:pic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BB51A71D-ECEB-45FD-90D0-014F1A751D99}"/>
                    </a:ext>
                  </a:extLst>
                </p:cNvPr>
                <p:cNvSpPr/>
                <p:nvPr/>
              </p:nvSpPr>
              <p:spPr>
                <a:xfrm>
                  <a:off x="3852128" y="956899"/>
                  <a:ext cx="2619375" cy="4638675"/>
                </a:xfrm>
                <a:prstGeom prst="rect">
                  <a:avLst/>
                </a:prstGeom>
                <a:solidFill>
                  <a:srgbClr val="ECECED"/>
                </a:solidFill>
                <a:ln>
                  <a:solidFill>
                    <a:srgbClr val="EBEB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사각형: 둥근 모서리 53">
                  <a:extLst>
                    <a:ext uri="{FF2B5EF4-FFF2-40B4-BE49-F238E27FC236}">
                      <a16:creationId xmlns:a16="http://schemas.microsoft.com/office/drawing/2014/main" id="{2D437D3F-A4EE-4081-954D-D80382042B8D}"/>
                    </a:ext>
                  </a:extLst>
                </p:cNvPr>
                <p:cNvSpPr/>
                <p:nvPr/>
              </p:nvSpPr>
              <p:spPr>
                <a:xfrm>
                  <a:off x="4855834" y="5792667"/>
                  <a:ext cx="611961" cy="258640"/>
                </a:xfrm>
                <a:prstGeom prst="roundRect">
                  <a:avLst>
                    <a:gd name="adj" fmla="val 19628"/>
                  </a:avLst>
                </a:prstGeom>
                <a:noFill/>
                <a:ln w="19050">
                  <a:solidFill>
                    <a:srgbClr val="ECECED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0683" y="1985630"/>
                <a:ext cx="1699995" cy="2712268"/>
              </a:xfrm>
              <a:prstGeom prst="rect">
                <a:avLst/>
              </a:prstGeom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4502916" y="1685044"/>
              <a:ext cx="1805191" cy="3473056"/>
              <a:chOff x="980938" y="1780171"/>
              <a:chExt cx="1805191" cy="3473056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8C9206B9-31E1-42EC-8767-8F012BA0EBB4}"/>
                  </a:ext>
                </a:extLst>
              </p:cNvPr>
              <p:cNvGrpSpPr/>
              <p:nvPr/>
            </p:nvGrpSpPr>
            <p:grpSpPr>
              <a:xfrm>
                <a:off x="980938" y="1780171"/>
                <a:ext cx="1805191" cy="3473056"/>
                <a:chOff x="3697940" y="313101"/>
                <a:chExt cx="2927758" cy="5935299"/>
              </a:xfrm>
            </p:grpSpPr>
            <p:sp>
              <p:nvSpPr>
                <p:cNvPr id="64" name="사각형: 둥근 모서리 50">
                  <a:extLst>
                    <a:ext uri="{FF2B5EF4-FFF2-40B4-BE49-F238E27FC236}">
                      <a16:creationId xmlns:a16="http://schemas.microsoft.com/office/drawing/2014/main" id="{677DDD9B-15CA-45EC-815B-564E9B549A34}"/>
                    </a:ext>
                  </a:extLst>
                </p:cNvPr>
                <p:cNvSpPr/>
                <p:nvPr/>
              </p:nvSpPr>
              <p:spPr>
                <a:xfrm>
                  <a:off x="3697940" y="313101"/>
                  <a:ext cx="2927758" cy="5935299"/>
                </a:xfrm>
                <a:prstGeom prst="roundRect">
                  <a:avLst>
                    <a:gd name="adj" fmla="val 11440"/>
                  </a:avLst>
                </a:prstGeom>
                <a:solidFill>
                  <a:schemeClr val="bg1"/>
                </a:solidFill>
                <a:ln w="22225">
                  <a:solidFill>
                    <a:srgbClr val="E5E5E7">
                      <a:alpha val="73000"/>
                    </a:srgbClr>
                  </a:solidFill>
                </a:ln>
                <a:effectLst>
                  <a:outerShdw blurRad="215900" dist="38100" dir="2700000" sx="101000" sy="101000" algn="tl" rotWithShape="0">
                    <a:schemeClr val="tx1">
                      <a:alpha val="14000"/>
                    </a:scheme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65" name="그림 64">
                  <a:extLst>
                    <a:ext uri="{FF2B5EF4-FFF2-40B4-BE49-F238E27FC236}">
                      <a16:creationId xmlns:a16="http://schemas.microsoft.com/office/drawing/2014/main" id="{DB79549C-B0DC-4798-824F-6CFD06D505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9535" t="6097" r="44617" b="92236"/>
                <a:stretch/>
              </p:blipFill>
              <p:spPr>
                <a:xfrm>
                  <a:off x="4869717" y="581025"/>
                  <a:ext cx="584199" cy="107950"/>
                </a:xfrm>
                <a:prstGeom prst="rect">
                  <a:avLst/>
                </a:prstGeom>
              </p:spPr>
            </p:pic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BB51A71D-ECEB-45FD-90D0-014F1A751D99}"/>
                    </a:ext>
                  </a:extLst>
                </p:cNvPr>
                <p:cNvSpPr/>
                <p:nvPr/>
              </p:nvSpPr>
              <p:spPr>
                <a:xfrm>
                  <a:off x="3852128" y="956899"/>
                  <a:ext cx="2619375" cy="4638675"/>
                </a:xfrm>
                <a:prstGeom prst="rect">
                  <a:avLst/>
                </a:prstGeom>
                <a:solidFill>
                  <a:srgbClr val="ECECED"/>
                </a:solidFill>
                <a:ln>
                  <a:solidFill>
                    <a:srgbClr val="EBEB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사각형: 둥근 모서리 53">
                  <a:extLst>
                    <a:ext uri="{FF2B5EF4-FFF2-40B4-BE49-F238E27FC236}">
                      <a16:creationId xmlns:a16="http://schemas.microsoft.com/office/drawing/2014/main" id="{2D437D3F-A4EE-4081-954D-D80382042B8D}"/>
                    </a:ext>
                  </a:extLst>
                </p:cNvPr>
                <p:cNvSpPr/>
                <p:nvPr/>
              </p:nvSpPr>
              <p:spPr>
                <a:xfrm>
                  <a:off x="4855834" y="5792667"/>
                  <a:ext cx="611961" cy="258640"/>
                </a:xfrm>
                <a:prstGeom prst="roundRect">
                  <a:avLst>
                    <a:gd name="adj" fmla="val 19628"/>
                  </a:avLst>
                </a:prstGeom>
                <a:noFill/>
                <a:ln w="19050">
                  <a:solidFill>
                    <a:srgbClr val="ECECED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68" name="그림 6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5891" y="2150356"/>
                <a:ext cx="1620762" cy="2721923"/>
              </a:xfrm>
              <a:prstGeom prst="rect">
                <a:avLst/>
              </a:prstGeom>
            </p:spPr>
          </p:pic>
        </p:grpSp>
        <p:grpSp>
          <p:nvGrpSpPr>
            <p:cNvPr id="18" name="그룹 17"/>
            <p:cNvGrpSpPr/>
            <p:nvPr/>
          </p:nvGrpSpPr>
          <p:grpSpPr>
            <a:xfrm>
              <a:off x="6504905" y="1687686"/>
              <a:ext cx="1805191" cy="3473056"/>
              <a:chOff x="1133338" y="1932571"/>
              <a:chExt cx="1805191" cy="3473056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8C9206B9-31E1-42EC-8767-8F012BA0EBB4}"/>
                  </a:ext>
                </a:extLst>
              </p:cNvPr>
              <p:cNvGrpSpPr/>
              <p:nvPr/>
            </p:nvGrpSpPr>
            <p:grpSpPr>
              <a:xfrm>
                <a:off x="1133338" y="1932571"/>
                <a:ext cx="1805191" cy="3473056"/>
                <a:chOff x="3697940" y="313101"/>
                <a:chExt cx="2927758" cy="5935299"/>
              </a:xfrm>
            </p:grpSpPr>
            <p:sp>
              <p:nvSpPr>
                <p:cNvPr id="72" name="사각형: 둥근 모서리 50">
                  <a:extLst>
                    <a:ext uri="{FF2B5EF4-FFF2-40B4-BE49-F238E27FC236}">
                      <a16:creationId xmlns:a16="http://schemas.microsoft.com/office/drawing/2014/main" id="{677DDD9B-15CA-45EC-815B-564E9B549A34}"/>
                    </a:ext>
                  </a:extLst>
                </p:cNvPr>
                <p:cNvSpPr/>
                <p:nvPr/>
              </p:nvSpPr>
              <p:spPr>
                <a:xfrm>
                  <a:off x="3697940" y="313101"/>
                  <a:ext cx="2927758" cy="5935299"/>
                </a:xfrm>
                <a:prstGeom prst="roundRect">
                  <a:avLst>
                    <a:gd name="adj" fmla="val 11440"/>
                  </a:avLst>
                </a:prstGeom>
                <a:solidFill>
                  <a:schemeClr val="bg1"/>
                </a:solidFill>
                <a:ln w="22225">
                  <a:solidFill>
                    <a:srgbClr val="E5E5E7">
                      <a:alpha val="73000"/>
                    </a:srgbClr>
                  </a:solidFill>
                </a:ln>
                <a:effectLst>
                  <a:outerShdw blurRad="215900" dist="38100" dir="2700000" sx="101000" sy="101000" algn="tl" rotWithShape="0">
                    <a:schemeClr val="tx1">
                      <a:alpha val="14000"/>
                    </a:scheme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73" name="그림 72">
                  <a:extLst>
                    <a:ext uri="{FF2B5EF4-FFF2-40B4-BE49-F238E27FC236}">
                      <a16:creationId xmlns:a16="http://schemas.microsoft.com/office/drawing/2014/main" id="{DB79549C-B0DC-4798-824F-6CFD06D505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9535" t="6097" r="44617" b="92236"/>
                <a:stretch/>
              </p:blipFill>
              <p:spPr>
                <a:xfrm>
                  <a:off x="4869717" y="581025"/>
                  <a:ext cx="584199" cy="107950"/>
                </a:xfrm>
                <a:prstGeom prst="rect">
                  <a:avLst/>
                </a:prstGeom>
              </p:spPr>
            </p:pic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BB51A71D-ECEB-45FD-90D0-014F1A751D99}"/>
                    </a:ext>
                  </a:extLst>
                </p:cNvPr>
                <p:cNvSpPr/>
                <p:nvPr/>
              </p:nvSpPr>
              <p:spPr>
                <a:xfrm>
                  <a:off x="3852128" y="956899"/>
                  <a:ext cx="2619375" cy="4638675"/>
                </a:xfrm>
                <a:prstGeom prst="rect">
                  <a:avLst/>
                </a:prstGeom>
                <a:solidFill>
                  <a:srgbClr val="ECECED"/>
                </a:solidFill>
                <a:ln>
                  <a:solidFill>
                    <a:srgbClr val="EBEB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사각형: 둥근 모서리 53">
                  <a:extLst>
                    <a:ext uri="{FF2B5EF4-FFF2-40B4-BE49-F238E27FC236}">
                      <a16:creationId xmlns:a16="http://schemas.microsoft.com/office/drawing/2014/main" id="{2D437D3F-A4EE-4081-954D-D80382042B8D}"/>
                    </a:ext>
                  </a:extLst>
                </p:cNvPr>
                <p:cNvSpPr/>
                <p:nvPr/>
              </p:nvSpPr>
              <p:spPr>
                <a:xfrm>
                  <a:off x="4855834" y="5792667"/>
                  <a:ext cx="611961" cy="258640"/>
                </a:xfrm>
                <a:prstGeom prst="roundRect">
                  <a:avLst>
                    <a:gd name="adj" fmla="val 19628"/>
                  </a:avLst>
                </a:prstGeom>
                <a:noFill/>
                <a:ln w="19050">
                  <a:solidFill>
                    <a:srgbClr val="ECECED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76" name="그림 7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10392" y="2278606"/>
                <a:ext cx="1652078" cy="2749481"/>
              </a:xfrm>
              <a:prstGeom prst="rect">
                <a:avLst/>
              </a:prstGeom>
            </p:spPr>
          </p:pic>
        </p:grpSp>
      </p:grpSp>
      <p:grpSp>
        <p:nvGrpSpPr>
          <p:cNvPr id="20" name="그룹 19"/>
          <p:cNvGrpSpPr/>
          <p:nvPr/>
        </p:nvGrpSpPr>
        <p:grpSpPr>
          <a:xfrm>
            <a:off x="9565998" y="1690145"/>
            <a:ext cx="1805191" cy="3473056"/>
            <a:chOff x="5381128" y="1907629"/>
            <a:chExt cx="1805191" cy="3473056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8C9206B9-31E1-42EC-8767-8F012BA0EBB4}"/>
                </a:ext>
              </a:extLst>
            </p:cNvPr>
            <p:cNvGrpSpPr/>
            <p:nvPr/>
          </p:nvGrpSpPr>
          <p:grpSpPr>
            <a:xfrm>
              <a:off x="5381128" y="1907629"/>
              <a:ext cx="1805191" cy="3473056"/>
              <a:chOff x="3697940" y="313101"/>
              <a:chExt cx="2927758" cy="5935299"/>
            </a:xfrm>
          </p:grpSpPr>
          <p:sp>
            <p:nvSpPr>
              <p:cNvPr id="80" name="사각형: 둥근 모서리 50">
                <a:extLst>
                  <a:ext uri="{FF2B5EF4-FFF2-40B4-BE49-F238E27FC236}">
                    <a16:creationId xmlns:a16="http://schemas.microsoft.com/office/drawing/2014/main" id="{677DDD9B-15CA-45EC-815B-564E9B549A34}"/>
                  </a:ext>
                </a:extLst>
              </p:cNvPr>
              <p:cNvSpPr/>
              <p:nvPr/>
            </p:nvSpPr>
            <p:spPr>
              <a:xfrm>
                <a:off x="3697940" y="313101"/>
                <a:ext cx="2927758" cy="5935299"/>
              </a:xfrm>
              <a:prstGeom prst="roundRect">
                <a:avLst>
                  <a:gd name="adj" fmla="val 11440"/>
                </a:avLst>
              </a:prstGeom>
              <a:solidFill>
                <a:schemeClr val="bg1"/>
              </a:solidFill>
              <a:ln w="22225">
                <a:solidFill>
                  <a:srgbClr val="E5E5E7">
                    <a:alpha val="73000"/>
                  </a:srgbClr>
                </a:solidFill>
              </a:ln>
              <a:effectLst>
                <a:outerShdw blurRad="215900" dist="38100" dir="2700000" sx="101000" sy="101000" algn="tl" rotWithShape="0">
                  <a:schemeClr val="tx1">
                    <a:alpha val="14000"/>
                  </a:scheme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DB79549C-B0DC-4798-824F-6CFD06D505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9535" t="6097" r="44617" b="92236"/>
              <a:stretch/>
            </p:blipFill>
            <p:spPr>
              <a:xfrm>
                <a:off x="4869717" y="581025"/>
                <a:ext cx="584199" cy="107950"/>
              </a:xfrm>
              <a:prstGeom prst="rect">
                <a:avLst/>
              </a:prstGeom>
            </p:spPr>
          </p:pic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BB51A71D-ECEB-45FD-90D0-014F1A751D99}"/>
                  </a:ext>
                </a:extLst>
              </p:cNvPr>
              <p:cNvSpPr/>
              <p:nvPr/>
            </p:nvSpPr>
            <p:spPr>
              <a:xfrm>
                <a:off x="3852128" y="956899"/>
                <a:ext cx="2619375" cy="4638675"/>
              </a:xfrm>
              <a:prstGeom prst="rect">
                <a:avLst/>
              </a:prstGeom>
              <a:solidFill>
                <a:srgbClr val="ECECED"/>
              </a:solidFill>
              <a:ln>
                <a:solidFill>
                  <a:srgbClr val="EBEB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사각형: 둥근 모서리 53">
                <a:extLst>
                  <a:ext uri="{FF2B5EF4-FFF2-40B4-BE49-F238E27FC236}">
                    <a16:creationId xmlns:a16="http://schemas.microsoft.com/office/drawing/2014/main" id="{2D437D3F-A4EE-4081-954D-D80382042B8D}"/>
                  </a:ext>
                </a:extLst>
              </p:cNvPr>
              <p:cNvSpPr/>
              <p:nvPr/>
            </p:nvSpPr>
            <p:spPr>
              <a:xfrm>
                <a:off x="4855834" y="5792667"/>
                <a:ext cx="611961" cy="258640"/>
              </a:xfrm>
              <a:prstGeom prst="roundRect">
                <a:avLst>
                  <a:gd name="adj" fmla="val 19628"/>
                </a:avLst>
              </a:prstGeom>
              <a:noFill/>
              <a:ln w="19050">
                <a:solidFill>
                  <a:srgbClr val="ECECED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60085" y="2253664"/>
              <a:ext cx="1664292" cy="2778175"/>
            </a:xfrm>
            <a:prstGeom prst="rect">
              <a:avLst/>
            </a:prstGeom>
          </p:spPr>
        </p:pic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21</a:t>
            </a:fld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88364" y="334995"/>
            <a:ext cx="57218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운전면허 자동인식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0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UI&amp;</a:t>
            </a:r>
            <a:r>
              <a:rPr lang="ko-KR" altLang="en-US" sz="20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기능</a:t>
            </a:r>
            <a:endParaRPr lang="en-US" altLang="ko-KR" sz="2000" i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088880" y="4090416"/>
            <a:ext cx="853440" cy="25603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25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3253C37C-116B-40C2-9044-6B2D3CFABA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722495" y="1182955"/>
            <a:ext cx="5362138" cy="3636448"/>
            <a:chOff x="520300" y="3875360"/>
            <a:chExt cx="5362138" cy="3636448"/>
          </a:xfrm>
        </p:grpSpPr>
        <p:sp>
          <p:nvSpPr>
            <p:cNvPr id="16" name="TextBox 15"/>
            <p:cNvSpPr txBox="1"/>
            <p:nvPr/>
          </p:nvSpPr>
          <p:spPr>
            <a:xfrm>
              <a:off x="520300" y="3875360"/>
              <a:ext cx="35012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accent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운전면허증 진위 여부 확인</a:t>
              </a:r>
              <a:endParaRPr lang="ko-KR" altLang="en-US" sz="2400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23416" y="4233988"/>
              <a:ext cx="4859022" cy="3277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진위여부 확인 서버에 데이터 전송</a:t>
              </a:r>
              <a:endPara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보내는 데이터</a:t>
              </a:r>
              <a:endPara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:   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운전면허 </a:t>
              </a:r>
              <a:r>
                <a:rPr lang="ko-KR" altLang="en-US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번호</a:t>
              </a:r>
              <a:r>
                <a:rPr lang="en-US" altLang="ko-KR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면허 종별 코드</a:t>
              </a:r>
              <a:r>
                <a:rPr lang="en-US" altLang="ko-KR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, </a:t>
              </a:r>
              <a:endParaRPr lang="en-US" altLang="ko-KR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        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대여 </a:t>
              </a:r>
              <a:r>
                <a:rPr lang="ko-KR" altLang="en-US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시작일</a:t>
              </a:r>
              <a:r>
                <a:rPr lang="en-US" altLang="ko-KR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대여 종료일</a:t>
              </a:r>
              <a:r>
                <a:rPr lang="en-US" altLang="ko-KR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성명</a:t>
              </a:r>
              <a:r>
                <a:rPr lang="en-US" altLang="ko-KR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생년월일</a:t>
              </a:r>
              <a:endParaRPr lang="en-US" altLang="ko-KR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성공 시 받는 데이터 </a:t>
              </a:r>
              <a:r>
                <a:rPr lang="en-US" altLang="ko-KR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  <a:r>
                <a:rPr lang="ko-KR" alt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결과 코드 </a:t>
              </a:r>
              <a:endPara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    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-  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적격 </a:t>
              </a:r>
              <a:r>
                <a:rPr lang="en-US" altLang="ko-KR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: '00‘</a:t>
              </a:r>
            </a:p>
            <a:p>
              <a:r>
                <a:rPr lang="en-US" altLang="ko-KR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       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-  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부적격 </a:t>
              </a:r>
              <a:r>
                <a:rPr lang="en-US" altLang="ko-KR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: ‘01’, ‘02’, ‘03‘, ‘04’, ‘11’, ‘12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’, </a:t>
              </a:r>
            </a:p>
            <a:p>
              <a:r>
                <a:rPr lang="en-US" altLang="ko-KR" dirty="0" smtClean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	          ‘</a:t>
              </a:r>
              <a:r>
                <a:rPr lang="en-US" altLang="ko-KR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13’, 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‘</a:t>
              </a:r>
              <a:r>
                <a:rPr lang="en-US" altLang="ko-KR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14’, ‘21’, ‘22’, ‘23’, ‘24’, ‘31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’</a:t>
              </a:r>
              <a:endParaRPr lang="ko-KR" altLang="en-US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786" y="1807503"/>
            <a:ext cx="5158494" cy="355380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42693" y="5442560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Ajax</a:t>
            </a:r>
            <a:r>
              <a:rPr lang="en-US" altLang="ko-KR" dirty="0" smtClean="0">
                <a:solidFill>
                  <a:srgbClr val="EFB50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</a:t>
            </a:r>
            <a:r>
              <a:rPr lang="en-US" altLang="ko-KR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통신 코드 </a:t>
            </a:r>
            <a:r>
              <a:rPr lang="en-US" altLang="ko-KR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dirty="0">
              <a:solidFill>
                <a:schemeClr val="accent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36909" y="5879176"/>
            <a:ext cx="57262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EFB50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* </a:t>
            </a:r>
            <a:r>
              <a:rPr lang="en-US" altLang="ko-KR" sz="1400" i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AJAX</a:t>
            </a:r>
            <a:r>
              <a:rPr lang="en-US" altLang="ko-KR" sz="14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(Asynchronous </a:t>
            </a:r>
            <a:r>
              <a:rPr lang="en-US" altLang="ko-KR" sz="1400" i="1" dirty="0" err="1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Javascript</a:t>
            </a:r>
            <a:r>
              <a:rPr lang="en-US" altLang="ko-KR" sz="14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And XML)</a:t>
            </a:r>
          </a:p>
          <a:p>
            <a:r>
              <a:rPr lang="en-US" altLang="ko-KR" sz="1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HTML</a:t>
            </a:r>
            <a:r>
              <a:rPr lang="ko-KR" altLang="en-US" sz="1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언어 만으로 어려운 다양한 작업을</a:t>
            </a:r>
            <a:r>
              <a:rPr lang="en-US" altLang="ko-KR" sz="1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웹페이지에서 구현할 수 있는 기술 </a:t>
            </a:r>
            <a:endParaRPr lang="ko-KR" altLang="en-US" sz="1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22</a:t>
            </a:fld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8364" y="334995"/>
            <a:ext cx="57218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운전면허 자동인식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0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UI&amp;</a:t>
            </a:r>
            <a:r>
              <a:rPr lang="ko-KR" altLang="en-US" sz="20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기능</a:t>
            </a:r>
            <a:endParaRPr lang="en-US" altLang="ko-KR" sz="2000" i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64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3253C37C-116B-40C2-9044-6B2D3CFABA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128534" y="1905478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4"/>
                </a:solidFill>
              </a:rPr>
              <a:t>결과 화면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37878" y="2428698"/>
            <a:ext cx="4224233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적격일 경우</a:t>
            </a:r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‘</a:t>
            </a:r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확인되었습니다</a:t>
            </a:r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 </a:t>
            </a:r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endParaRPr lang="en-US" altLang="ko-KR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부적격일 경우</a:t>
            </a:r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‘</a:t>
            </a:r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잘못된 정보입니다</a:t>
            </a:r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 </a:t>
            </a:r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+ </a:t>
            </a:r>
            <a:r>
              <a:rPr lang="ko-KR" altLang="en-US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부적격 사유 제공</a:t>
            </a:r>
            <a:endParaRPr lang="en-US" altLang="ko-KR" dirty="0" smtClean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84171" y="5540593"/>
            <a:ext cx="666366" cy="4065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355274" y="5619857"/>
            <a:ext cx="620410" cy="2179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351442" y="1009810"/>
            <a:ext cx="2547998" cy="5091928"/>
            <a:chOff x="579836" y="461350"/>
            <a:chExt cx="2927758" cy="593529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C9206B9-31E1-42EC-8767-8F012BA0EBB4}"/>
                </a:ext>
              </a:extLst>
            </p:cNvPr>
            <p:cNvGrpSpPr/>
            <p:nvPr/>
          </p:nvGrpSpPr>
          <p:grpSpPr>
            <a:xfrm>
              <a:off x="579836" y="461350"/>
              <a:ext cx="2927758" cy="5935299"/>
              <a:chOff x="3697940" y="313101"/>
              <a:chExt cx="2927758" cy="5935299"/>
            </a:xfrm>
          </p:grpSpPr>
          <p:sp>
            <p:nvSpPr>
              <p:cNvPr id="22" name="사각형: 둥근 모서리 50">
                <a:extLst>
                  <a:ext uri="{FF2B5EF4-FFF2-40B4-BE49-F238E27FC236}">
                    <a16:creationId xmlns:a16="http://schemas.microsoft.com/office/drawing/2014/main" id="{677DDD9B-15CA-45EC-815B-564E9B549A34}"/>
                  </a:ext>
                </a:extLst>
              </p:cNvPr>
              <p:cNvSpPr/>
              <p:nvPr/>
            </p:nvSpPr>
            <p:spPr>
              <a:xfrm>
                <a:off x="3697940" y="313101"/>
                <a:ext cx="2927758" cy="5935299"/>
              </a:xfrm>
              <a:prstGeom prst="roundRect">
                <a:avLst>
                  <a:gd name="adj" fmla="val 11440"/>
                </a:avLst>
              </a:prstGeom>
              <a:solidFill>
                <a:schemeClr val="bg1"/>
              </a:solidFill>
              <a:ln w="22225">
                <a:solidFill>
                  <a:srgbClr val="E5E5E7">
                    <a:alpha val="73000"/>
                  </a:srgbClr>
                </a:solidFill>
              </a:ln>
              <a:effectLst>
                <a:outerShdw blurRad="215900" dist="38100" dir="2700000" sx="101000" sy="101000" algn="tl" rotWithShape="0">
                  <a:schemeClr val="tx1">
                    <a:alpha val="14000"/>
                  </a:scheme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DB79549C-B0DC-4798-824F-6CFD06D505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9535" t="6097" r="44617" b="92236"/>
              <a:stretch/>
            </p:blipFill>
            <p:spPr>
              <a:xfrm>
                <a:off x="4869717" y="581025"/>
                <a:ext cx="584199" cy="107950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B51A71D-ECEB-45FD-90D0-014F1A751D99}"/>
                  </a:ext>
                </a:extLst>
              </p:cNvPr>
              <p:cNvSpPr/>
              <p:nvPr/>
            </p:nvSpPr>
            <p:spPr>
              <a:xfrm>
                <a:off x="3852128" y="956899"/>
                <a:ext cx="2619375" cy="4638675"/>
              </a:xfrm>
              <a:prstGeom prst="rect">
                <a:avLst/>
              </a:prstGeom>
              <a:solidFill>
                <a:srgbClr val="ECECED"/>
              </a:solidFill>
              <a:ln>
                <a:solidFill>
                  <a:srgbClr val="EBEB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사각형: 둥근 모서리 53">
                <a:extLst>
                  <a:ext uri="{FF2B5EF4-FFF2-40B4-BE49-F238E27FC236}">
                    <a16:creationId xmlns:a16="http://schemas.microsoft.com/office/drawing/2014/main" id="{2D437D3F-A4EE-4081-954D-D80382042B8D}"/>
                  </a:ext>
                </a:extLst>
              </p:cNvPr>
              <p:cNvSpPr/>
              <p:nvPr/>
            </p:nvSpPr>
            <p:spPr>
              <a:xfrm>
                <a:off x="4855834" y="5792667"/>
                <a:ext cx="611961" cy="258640"/>
              </a:xfrm>
              <a:prstGeom prst="roundRect">
                <a:avLst>
                  <a:gd name="adj" fmla="val 19628"/>
                </a:avLst>
              </a:prstGeom>
              <a:noFill/>
              <a:ln w="19050">
                <a:solidFill>
                  <a:srgbClr val="ECECED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5"/>
            <a:srcRect l="4067" t="1857" r="4346" b="12230"/>
            <a:stretch/>
          </p:blipFill>
          <p:spPr>
            <a:xfrm>
              <a:off x="667418" y="1084157"/>
              <a:ext cx="2794494" cy="4750797"/>
            </a:xfrm>
            <a:prstGeom prst="rect">
              <a:avLst/>
            </a:prstGeom>
            <a:effectLst>
              <a:softEdge rad="31750"/>
            </a:effectLst>
          </p:spPr>
        </p:pic>
      </p:grpSp>
      <p:grpSp>
        <p:nvGrpSpPr>
          <p:cNvPr id="3" name="그룹 2"/>
          <p:cNvGrpSpPr/>
          <p:nvPr/>
        </p:nvGrpSpPr>
        <p:grpSpPr>
          <a:xfrm>
            <a:off x="1598230" y="1009810"/>
            <a:ext cx="2547998" cy="5091928"/>
            <a:chOff x="4503842" y="1162210"/>
            <a:chExt cx="2547998" cy="5091928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C9206B9-31E1-42EC-8767-8F012BA0EBB4}"/>
                </a:ext>
              </a:extLst>
            </p:cNvPr>
            <p:cNvGrpSpPr/>
            <p:nvPr/>
          </p:nvGrpSpPr>
          <p:grpSpPr>
            <a:xfrm>
              <a:off x="4503842" y="1162210"/>
              <a:ext cx="2547998" cy="5091928"/>
              <a:chOff x="3697940" y="313101"/>
              <a:chExt cx="2927758" cy="5935299"/>
            </a:xfrm>
          </p:grpSpPr>
          <p:sp>
            <p:nvSpPr>
              <p:cNvPr id="33" name="사각형: 둥근 모서리 50">
                <a:extLst>
                  <a:ext uri="{FF2B5EF4-FFF2-40B4-BE49-F238E27FC236}">
                    <a16:creationId xmlns:a16="http://schemas.microsoft.com/office/drawing/2014/main" id="{677DDD9B-15CA-45EC-815B-564E9B549A34}"/>
                  </a:ext>
                </a:extLst>
              </p:cNvPr>
              <p:cNvSpPr/>
              <p:nvPr/>
            </p:nvSpPr>
            <p:spPr>
              <a:xfrm>
                <a:off x="3697940" y="313101"/>
                <a:ext cx="2927758" cy="5935299"/>
              </a:xfrm>
              <a:prstGeom prst="roundRect">
                <a:avLst>
                  <a:gd name="adj" fmla="val 11440"/>
                </a:avLst>
              </a:prstGeom>
              <a:solidFill>
                <a:schemeClr val="bg1"/>
              </a:solidFill>
              <a:ln w="22225">
                <a:solidFill>
                  <a:srgbClr val="E5E5E7">
                    <a:alpha val="73000"/>
                  </a:srgbClr>
                </a:solidFill>
              </a:ln>
              <a:effectLst>
                <a:outerShdw blurRad="215900" dist="38100" dir="2700000" sx="101000" sy="101000" algn="tl" rotWithShape="0">
                  <a:schemeClr val="tx1">
                    <a:alpha val="14000"/>
                  </a:scheme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DB79549C-B0DC-4798-824F-6CFD06D505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9535" t="6097" r="44617" b="92236"/>
              <a:stretch/>
            </p:blipFill>
            <p:spPr>
              <a:xfrm>
                <a:off x="4869717" y="581025"/>
                <a:ext cx="584199" cy="107950"/>
              </a:xfrm>
              <a:prstGeom prst="rect">
                <a:avLst/>
              </a:prstGeom>
            </p:spPr>
          </p:pic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BB51A71D-ECEB-45FD-90D0-014F1A751D99}"/>
                  </a:ext>
                </a:extLst>
              </p:cNvPr>
              <p:cNvSpPr/>
              <p:nvPr/>
            </p:nvSpPr>
            <p:spPr>
              <a:xfrm>
                <a:off x="3852128" y="956899"/>
                <a:ext cx="2619375" cy="4638675"/>
              </a:xfrm>
              <a:prstGeom prst="rect">
                <a:avLst/>
              </a:prstGeom>
              <a:solidFill>
                <a:srgbClr val="ECECED"/>
              </a:solidFill>
              <a:ln>
                <a:solidFill>
                  <a:srgbClr val="EBEB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사각형: 둥근 모서리 53">
                <a:extLst>
                  <a:ext uri="{FF2B5EF4-FFF2-40B4-BE49-F238E27FC236}">
                    <a16:creationId xmlns:a16="http://schemas.microsoft.com/office/drawing/2014/main" id="{2D437D3F-A4EE-4081-954D-D80382042B8D}"/>
                  </a:ext>
                </a:extLst>
              </p:cNvPr>
              <p:cNvSpPr/>
              <p:nvPr/>
            </p:nvSpPr>
            <p:spPr>
              <a:xfrm>
                <a:off x="4855834" y="5792667"/>
                <a:ext cx="611961" cy="258640"/>
              </a:xfrm>
              <a:prstGeom prst="roundRect">
                <a:avLst>
                  <a:gd name="adj" fmla="val 19628"/>
                </a:avLst>
              </a:prstGeom>
              <a:noFill/>
              <a:ln w="19050">
                <a:solidFill>
                  <a:srgbClr val="ECECED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6"/>
            <a:srcRect l="4283" t="2109" r="4687" b="8405"/>
            <a:stretch/>
          </p:blipFill>
          <p:spPr>
            <a:xfrm>
              <a:off x="4591801" y="1720947"/>
              <a:ext cx="2372070" cy="4142215"/>
            </a:xfrm>
            <a:prstGeom prst="rect">
              <a:avLst/>
            </a:prstGeom>
            <a:effectLst>
              <a:softEdge rad="31750"/>
            </a:effectLst>
          </p:spPr>
        </p:pic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23</a:t>
            </a:fld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8364" y="334995"/>
            <a:ext cx="57218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운전면허 자동인식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0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UI&amp;</a:t>
            </a:r>
            <a:r>
              <a:rPr lang="ko-KR" altLang="en-US" sz="20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기능</a:t>
            </a:r>
            <a:endParaRPr lang="en-US" altLang="ko-KR" sz="2000" i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050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oup 72"/>
          <p:cNvGrpSpPr/>
          <p:nvPr/>
        </p:nvGrpSpPr>
        <p:grpSpPr>
          <a:xfrm>
            <a:off x="288364" y="926847"/>
            <a:ext cx="11355439" cy="5498904"/>
            <a:chOff x="685800" y="1125538"/>
            <a:chExt cx="7156451" cy="3465512"/>
          </a:xfrm>
          <a:solidFill>
            <a:srgbClr val="333B41"/>
          </a:solidFill>
        </p:grpSpPr>
        <p:sp>
          <p:nvSpPr>
            <p:cNvPr id="244" name="Freeform 6"/>
            <p:cNvSpPr>
              <a:spLocks/>
            </p:cNvSpPr>
            <p:nvPr/>
          </p:nvSpPr>
          <p:spPr bwMode="auto">
            <a:xfrm>
              <a:off x="808038" y="1968500"/>
              <a:ext cx="55563" cy="4921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34" y="0"/>
                </a:cxn>
                <a:cxn ang="0">
                  <a:pos x="35" y="4"/>
                </a:cxn>
                <a:cxn ang="0">
                  <a:pos x="35" y="12"/>
                </a:cxn>
                <a:cxn ang="0">
                  <a:pos x="34" y="20"/>
                </a:cxn>
                <a:cxn ang="0">
                  <a:pos x="32" y="26"/>
                </a:cxn>
                <a:cxn ang="0">
                  <a:pos x="28" y="28"/>
                </a:cxn>
                <a:cxn ang="0">
                  <a:pos x="20" y="30"/>
                </a:cxn>
                <a:cxn ang="0">
                  <a:pos x="11" y="31"/>
                </a:cxn>
                <a:cxn ang="0">
                  <a:pos x="2" y="30"/>
                </a:cxn>
                <a:cxn ang="0">
                  <a:pos x="0" y="28"/>
                </a:cxn>
                <a:cxn ang="0">
                  <a:pos x="4" y="24"/>
                </a:cxn>
                <a:cxn ang="0">
                  <a:pos x="9" y="22"/>
                </a:cxn>
                <a:cxn ang="0">
                  <a:pos x="17" y="19"/>
                </a:cxn>
                <a:cxn ang="0">
                  <a:pos x="20" y="17"/>
                </a:cxn>
                <a:cxn ang="0">
                  <a:pos x="24" y="13"/>
                </a:cxn>
                <a:cxn ang="0">
                  <a:pos x="24" y="9"/>
                </a:cxn>
                <a:cxn ang="0">
                  <a:pos x="27" y="4"/>
                </a:cxn>
                <a:cxn ang="0">
                  <a:pos x="27" y="1"/>
                </a:cxn>
                <a:cxn ang="0">
                  <a:pos x="28" y="0"/>
                </a:cxn>
              </a:cxnLst>
              <a:rect l="0" t="0" r="r" b="b"/>
              <a:pathLst>
                <a:path w="35" h="31">
                  <a:moveTo>
                    <a:pt x="28" y="0"/>
                  </a:moveTo>
                  <a:lnTo>
                    <a:pt x="34" y="0"/>
                  </a:lnTo>
                  <a:lnTo>
                    <a:pt x="35" y="4"/>
                  </a:lnTo>
                  <a:lnTo>
                    <a:pt x="35" y="12"/>
                  </a:lnTo>
                  <a:lnTo>
                    <a:pt x="34" y="20"/>
                  </a:lnTo>
                  <a:lnTo>
                    <a:pt x="32" y="26"/>
                  </a:lnTo>
                  <a:lnTo>
                    <a:pt x="28" y="28"/>
                  </a:lnTo>
                  <a:lnTo>
                    <a:pt x="20" y="30"/>
                  </a:lnTo>
                  <a:lnTo>
                    <a:pt x="11" y="31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4" y="24"/>
                  </a:lnTo>
                  <a:lnTo>
                    <a:pt x="9" y="22"/>
                  </a:lnTo>
                  <a:lnTo>
                    <a:pt x="17" y="19"/>
                  </a:lnTo>
                  <a:lnTo>
                    <a:pt x="20" y="17"/>
                  </a:lnTo>
                  <a:lnTo>
                    <a:pt x="24" y="13"/>
                  </a:lnTo>
                  <a:lnTo>
                    <a:pt x="24" y="9"/>
                  </a:lnTo>
                  <a:lnTo>
                    <a:pt x="27" y="4"/>
                  </a:lnTo>
                  <a:lnTo>
                    <a:pt x="27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45" name="Freeform 7"/>
            <p:cNvSpPr>
              <a:spLocks/>
            </p:cNvSpPr>
            <p:nvPr/>
          </p:nvSpPr>
          <p:spPr bwMode="auto">
            <a:xfrm>
              <a:off x="685800" y="2012950"/>
              <a:ext cx="69850" cy="22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0" y="0"/>
                </a:cxn>
                <a:cxn ang="0">
                  <a:pos x="31" y="2"/>
                </a:cxn>
                <a:cxn ang="0">
                  <a:pos x="34" y="3"/>
                </a:cxn>
                <a:cxn ang="0">
                  <a:pos x="38" y="5"/>
                </a:cxn>
                <a:cxn ang="0">
                  <a:pos x="41" y="5"/>
                </a:cxn>
                <a:cxn ang="0">
                  <a:pos x="44" y="6"/>
                </a:cxn>
                <a:cxn ang="0">
                  <a:pos x="42" y="7"/>
                </a:cxn>
                <a:cxn ang="0">
                  <a:pos x="36" y="10"/>
                </a:cxn>
                <a:cxn ang="0">
                  <a:pos x="27" y="13"/>
                </a:cxn>
                <a:cxn ang="0">
                  <a:pos x="21" y="14"/>
                </a:cxn>
                <a:cxn ang="0">
                  <a:pos x="16" y="14"/>
                </a:cxn>
                <a:cxn ang="0">
                  <a:pos x="12" y="13"/>
                </a:cxn>
                <a:cxn ang="0">
                  <a:pos x="8" y="13"/>
                </a:cxn>
                <a:cxn ang="0">
                  <a:pos x="5" y="10"/>
                </a:cxn>
                <a:cxn ang="0">
                  <a:pos x="1" y="9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5" y="2"/>
                </a:cxn>
                <a:cxn ang="0">
                  <a:pos x="16" y="0"/>
                </a:cxn>
              </a:cxnLst>
              <a:rect l="0" t="0" r="r" b="b"/>
              <a:pathLst>
                <a:path w="44" h="14">
                  <a:moveTo>
                    <a:pt x="16" y="0"/>
                  </a:moveTo>
                  <a:lnTo>
                    <a:pt x="30" y="0"/>
                  </a:lnTo>
                  <a:lnTo>
                    <a:pt x="31" y="2"/>
                  </a:lnTo>
                  <a:lnTo>
                    <a:pt x="34" y="3"/>
                  </a:lnTo>
                  <a:lnTo>
                    <a:pt x="38" y="5"/>
                  </a:lnTo>
                  <a:lnTo>
                    <a:pt x="41" y="5"/>
                  </a:lnTo>
                  <a:lnTo>
                    <a:pt x="44" y="6"/>
                  </a:lnTo>
                  <a:lnTo>
                    <a:pt x="42" y="7"/>
                  </a:lnTo>
                  <a:lnTo>
                    <a:pt x="36" y="10"/>
                  </a:lnTo>
                  <a:lnTo>
                    <a:pt x="27" y="13"/>
                  </a:lnTo>
                  <a:lnTo>
                    <a:pt x="21" y="14"/>
                  </a:lnTo>
                  <a:lnTo>
                    <a:pt x="16" y="14"/>
                  </a:lnTo>
                  <a:lnTo>
                    <a:pt x="12" y="13"/>
                  </a:lnTo>
                  <a:lnTo>
                    <a:pt x="8" y="13"/>
                  </a:lnTo>
                  <a:lnTo>
                    <a:pt x="5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5" y="2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46" name="Freeform 8"/>
            <p:cNvSpPr>
              <a:spLocks/>
            </p:cNvSpPr>
            <p:nvPr/>
          </p:nvSpPr>
          <p:spPr bwMode="auto">
            <a:xfrm>
              <a:off x="841375" y="1830388"/>
              <a:ext cx="33338" cy="222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1" y="4"/>
                </a:cxn>
                <a:cxn ang="0">
                  <a:pos x="20" y="6"/>
                </a:cxn>
                <a:cxn ang="0">
                  <a:pos x="18" y="9"/>
                </a:cxn>
                <a:cxn ang="0">
                  <a:pos x="17" y="10"/>
                </a:cxn>
                <a:cxn ang="0">
                  <a:pos x="15" y="13"/>
                </a:cxn>
                <a:cxn ang="0">
                  <a:pos x="14" y="14"/>
                </a:cxn>
                <a:cxn ang="0">
                  <a:pos x="11" y="14"/>
                </a:cxn>
                <a:cxn ang="0">
                  <a:pos x="3" y="10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7" y="2"/>
                </a:cxn>
                <a:cxn ang="0">
                  <a:pos x="9" y="2"/>
                </a:cxn>
                <a:cxn ang="0">
                  <a:pos x="10" y="0"/>
                </a:cxn>
              </a:cxnLst>
              <a:rect l="0" t="0" r="r" b="b"/>
              <a:pathLst>
                <a:path w="21" h="14">
                  <a:moveTo>
                    <a:pt x="10" y="0"/>
                  </a:moveTo>
                  <a:lnTo>
                    <a:pt x="20" y="0"/>
                  </a:lnTo>
                  <a:lnTo>
                    <a:pt x="20" y="2"/>
                  </a:lnTo>
                  <a:lnTo>
                    <a:pt x="21" y="4"/>
                  </a:lnTo>
                  <a:lnTo>
                    <a:pt x="20" y="6"/>
                  </a:lnTo>
                  <a:lnTo>
                    <a:pt x="18" y="9"/>
                  </a:lnTo>
                  <a:lnTo>
                    <a:pt x="17" y="10"/>
                  </a:lnTo>
                  <a:lnTo>
                    <a:pt x="15" y="13"/>
                  </a:lnTo>
                  <a:lnTo>
                    <a:pt x="14" y="14"/>
                  </a:lnTo>
                  <a:lnTo>
                    <a:pt x="11" y="14"/>
                  </a:lnTo>
                  <a:lnTo>
                    <a:pt x="3" y="10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7" y="2"/>
                  </a:lnTo>
                  <a:lnTo>
                    <a:pt x="9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47" name="Freeform 9"/>
            <p:cNvSpPr>
              <a:spLocks noEditPoints="1"/>
            </p:cNvSpPr>
            <p:nvPr/>
          </p:nvSpPr>
          <p:spPr bwMode="auto">
            <a:xfrm>
              <a:off x="828675" y="1482725"/>
              <a:ext cx="2687638" cy="3108325"/>
            </a:xfrm>
            <a:custGeom>
              <a:avLst/>
              <a:gdLst/>
              <a:ahLst/>
              <a:cxnLst>
                <a:cxn ang="0">
                  <a:pos x="1172" y="452"/>
                </a:cxn>
                <a:cxn ang="0">
                  <a:pos x="1105" y="463"/>
                </a:cxn>
                <a:cxn ang="0">
                  <a:pos x="986" y="406"/>
                </a:cxn>
                <a:cxn ang="0">
                  <a:pos x="565" y="385"/>
                </a:cxn>
                <a:cxn ang="0">
                  <a:pos x="684" y="22"/>
                </a:cxn>
                <a:cxn ang="0">
                  <a:pos x="823" y="59"/>
                </a:cxn>
                <a:cxn ang="0">
                  <a:pos x="905" y="74"/>
                </a:cxn>
                <a:cxn ang="0">
                  <a:pos x="968" y="67"/>
                </a:cxn>
                <a:cxn ang="0">
                  <a:pos x="1048" y="74"/>
                </a:cxn>
                <a:cxn ang="0">
                  <a:pos x="1065" y="22"/>
                </a:cxn>
                <a:cxn ang="0">
                  <a:pos x="1329" y="114"/>
                </a:cxn>
                <a:cxn ang="0">
                  <a:pos x="1307" y="186"/>
                </a:cxn>
                <a:cxn ang="0">
                  <a:pos x="1169" y="158"/>
                </a:cxn>
                <a:cxn ang="0">
                  <a:pos x="1156" y="117"/>
                </a:cxn>
                <a:cxn ang="0">
                  <a:pos x="1108" y="112"/>
                </a:cxn>
                <a:cxn ang="0">
                  <a:pos x="1116" y="169"/>
                </a:cxn>
                <a:cxn ang="0">
                  <a:pos x="1019" y="167"/>
                </a:cxn>
                <a:cxn ang="0">
                  <a:pos x="1090" y="297"/>
                </a:cxn>
                <a:cxn ang="0">
                  <a:pos x="1120" y="286"/>
                </a:cxn>
                <a:cxn ang="0">
                  <a:pos x="1152" y="188"/>
                </a:cxn>
                <a:cxn ang="0">
                  <a:pos x="1313" y="212"/>
                </a:cxn>
                <a:cxn ang="0">
                  <a:pos x="1410" y="367"/>
                </a:cxn>
                <a:cxn ang="0">
                  <a:pos x="1389" y="384"/>
                </a:cxn>
                <a:cxn ang="0">
                  <a:pos x="1316" y="370"/>
                </a:cxn>
                <a:cxn ang="0">
                  <a:pos x="1333" y="414"/>
                </a:cxn>
                <a:cxn ang="0">
                  <a:pos x="1288" y="448"/>
                </a:cxn>
                <a:cxn ang="0">
                  <a:pos x="1190" y="528"/>
                </a:cxn>
                <a:cxn ang="0">
                  <a:pos x="1116" y="713"/>
                </a:cxn>
                <a:cxn ang="0">
                  <a:pos x="998" y="676"/>
                </a:cxn>
                <a:cxn ang="0">
                  <a:pos x="905" y="818"/>
                </a:cxn>
                <a:cxn ang="0">
                  <a:pos x="1012" y="881"/>
                </a:cxn>
                <a:cxn ang="0">
                  <a:pos x="1139" y="980"/>
                </a:cxn>
                <a:cxn ang="0">
                  <a:pos x="1257" y="948"/>
                </a:cxn>
                <a:cxn ang="0">
                  <a:pos x="1358" y="962"/>
                </a:cxn>
                <a:cxn ang="0">
                  <a:pos x="1488" y="1084"/>
                </a:cxn>
                <a:cxn ang="0">
                  <a:pos x="1502" y="1151"/>
                </a:cxn>
                <a:cxn ang="0">
                  <a:pos x="1657" y="1189"/>
                </a:cxn>
                <a:cxn ang="0">
                  <a:pos x="1595" y="1469"/>
                </a:cxn>
                <a:cxn ang="0">
                  <a:pos x="1462" y="1627"/>
                </a:cxn>
                <a:cxn ang="0">
                  <a:pos x="1347" y="1710"/>
                </a:cxn>
                <a:cxn ang="0">
                  <a:pos x="1290" y="1825"/>
                </a:cxn>
                <a:cxn ang="0">
                  <a:pos x="1228" y="1949"/>
                </a:cxn>
                <a:cxn ang="0">
                  <a:pos x="1179" y="1883"/>
                </a:cxn>
                <a:cxn ang="0">
                  <a:pos x="1195" y="1684"/>
                </a:cxn>
                <a:cxn ang="0">
                  <a:pos x="1240" y="1463"/>
                </a:cxn>
                <a:cxn ang="0">
                  <a:pos x="1105" y="1128"/>
                </a:cxn>
                <a:cxn ang="0">
                  <a:pos x="1076" y="1000"/>
                </a:cxn>
                <a:cxn ang="0">
                  <a:pos x="918" y="889"/>
                </a:cxn>
                <a:cxn ang="0">
                  <a:pos x="745" y="732"/>
                </a:cxn>
                <a:cxn ang="0">
                  <a:pos x="713" y="755"/>
                </a:cxn>
                <a:cxn ang="0">
                  <a:pos x="583" y="581"/>
                </a:cxn>
                <a:cxn ang="0">
                  <a:pos x="475" y="311"/>
                </a:cxn>
                <a:cxn ang="0">
                  <a:pos x="372" y="234"/>
                </a:cxn>
                <a:cxn ang="0">
                  <a:pos x="196" y="222"/>
                </a:cxn>
                <a:cxn ang="0">
                  <a:pos x="77" y="302"/>
                </a:cxn>
                <a:cxn ang="0">
                  <a:pos x="90" y="241"/>
                </a:cxn>
                <a:cxn ang="0">
                  <a:pos x="89" y="162"/>
                </a:cxn>
                <a:cxn ang="0">
                  <a:pos x="71" y="115"/>
                </a:cxn>
                <a:cxn ang="0">
                  <a:pos x="129" y="54"/>
                </a:cxn>
                <a:cxn ang="0">
                  <a:pos x="343" y="74"/>
                </a:cxn>
                <a:cxn ang="0">
                  <a:pos x="516" y="63"/>
                </a:cxn>
                <a:cxn ang="0">
                  <a:pos x="636" y="59"/>
                </a:cxn>
                <a:cxn ang="0">
                  <a:pos x="603" y="6"/>
                </a:cxn>
              </a:cxnLst>
              <a:rect l="0" t="0" r="r" b="b"/>
              <a:pathLst>
                <a:path w="1693" h="1958">
                  <a:moveTo>
                    <a:pt x="1142" y="450"/>
                  </a:moveTo>
                  <a:lnTo>
                    <a:pt x="1139" y="451"/>
                  </a:lnTo>
                  <a:lnTo>
                    <a:pt x="1127" y="463"/>
                  </a:lnTo>
                  <a:lnTo>
                    <a:pt x="1121" y="470"/>
                  </a:lnTo>
                  <a:lnTo>
                    <a:pt x="1117" y="476"/>
                  </a:lnTo>
                  <a:lnTo>
                    <a:pt x="1116" y="478"/>
                  </a:lnTo>
                  <a:lnTo>
                    <a:pt x="1115" y="478"/>
                  </a:lnTo>
                  <a:lnTo>
                    <a:pt x="1113" y="480"/>
                  </a:lnTo>
                  <a:lnTo>
                    <a:pt x="1111" y="481"/>
                  </a:lnTo>
                  <a:lnTo>
                    <a:pt x="1106" y="482"/>
                  </a:lnTo>
                  <a:lnTo>
                    <a:pt x="1102" y="485"/>
                  </a:lnTo>
                  <a:lnTo>
                    <a:pt x="1100" y="487"/>
                  </a:lnTo>
                  <a:lnTo>
                    <a:pt x="1093" y="493"/>
                  </a:lnTo>
                  <a:lnTo>
                    <a:pt x="1091" y="493"/>
                  </a:lnTo>
                  <a:lnTo>
                    <a:pt x="1091" y="495"/>
                  </a:lnTo>
                  <a:lnTo>
                    <a:pt x="1094" y="500"/>
                  </a:lnTo>
                  <a:lnTo>
                    <a:pt x="1100" y="500"/>
                  </a:lnTo>
                  <a:lnTo>
                    <a:pt x="1104" y="499"/>
                  </a:lnTo>
                  <a:lnTo>
                    <a:pt x="1106" y="497"/>
                  </a:lnTo>
                  <a:lnTo>
                    <a:pt x="1111" y="495"/>
                  </a:lnTo>
                  <a:lnTo>
                    <a:pt x="1113" y="492"/>
                  </a:lnTo>
                  <a:lnTo>
                    <a:pt x="1121" y="485"/>
                  </a:lnTo>
                  <a:lnTo>
                    <a:pt x="1131" y="481"/>
                  </a:lnTo>
                  <a:lnTo>
                    <a:pt x="1138" y="476"/>
                  </a:lnTo>
                  <a:lnTo>
                    <a:pt x="1142" y="471"/>
                  </a:lnTo>
                  <a:lnTo>
                    <a:pt x="1147" y="469"/>
                  </a:lnTo>
                  <a:lnTo>
                    <a:pt x="1152" y="467"/>
                  </a:lnTo>
                  <a:lnTo>
                    <a:pt x="1157" y="465"/>
                  </a:lnTo>
                  <a:lnTo>
                    <a:pt x="1165" y="462"/>
                  </a:lnTo>
                  <a:lnTo>
                    <a:pt x="1171" y="459"/>
                  </a:lnTo>
                  <a:lnTo>
                    <a:pt x="1172" y="456"/>
                  </a:lnTo>
                  <a:lnTo>
                    <a:pt x="1173" y="455"/>
                  </a:lnTo>
                  <a:lnTo>
                    <a:pt x="1172" y="452"/>
                  </a:lnTo>
                  <a:lnTo>
                    <a:pt x="1167" y="450"/>
                  </a:lnTo>
                  <a:lnTo>
                    <a:pt x="1142" y="450"/>
                  </a:lnTo>
                  <a:close/>
                  <a:moveTo>
                    <a:pt x="1053" y="415"/>
                  </a:moveTo>
                  <a:lnTo>
                    <a:pt x="1044" y="418"/>
                  </a:lnTo>
                  <a:lnTo>
                    <a:pt x="1034" y="422"/>
                  </a:lnTo>
                  <a:lnTo>
                    <a:pt x="1027" y="430"/>
                  </a:lnTo>
                  <a:lnTo>
                    <a:pt x="1026" y="440"/>
                  </a:lnTo>
                  <a:lnTo>
                    <a:pt x="1026" y="489"/>
                  </a:lnTo>
                  <a:lnTo>
                    <a:pt x="1028" y="495"/>
                  </a:lnTo>
                  <a:lnTo>
                    <a:pt x="1033" y="497"/>
                  </a:lnTo>
                  <a:lnTo>
                    <a:pt x="1035" y="497"/>
                  </a:lnTo>
                  <a:lnTo>
                    <a:pt x="1041" y="495"/>
                  </a:lnTo>
                  <a:lnTo>
                    <a:pt x="1042" y="492"/>
                  </a:lnTo>
                  <a:lnTo>
                    <a:pt x="1042" y="477"/>
                  </a:lnTo>
                  <a:lnTo>
                    <a:pt x="1041" y="470"/>
                  </a:lnTo>
                  <a:lnTo>
                    <a:pt x="1044" y="451"/>
                  </a:lnTo>
                  <a:lnTo>
                    <a:pt x="1046" y="445"/>
                  </a:lnTo>
                  <a:lnTo>
                    <a:pt x="1056" y="436"/>
                  </a:lnTo>
                  <a:lnTo>
                    <a:pt x="1059" y="432"/>
                  </a:lnTo>
                  <a:lnTo>
                    <a:pt x="1067" y="429"/>
                  </a:lnTo>
                  <a:lnTo>
                    <a:pt x="1072" y="429"/>
                  </a:lnTo>
                  <a:lnTo>
                    <a:pt x="1076" y="430"/>
                  </a:lnTo>
                  <a:lnTo>
                    <a:pt x="1082" y="436"/>
                  </a:lnTo>
                  <a:lnTo>
                    <a:pt x="1085" y="440"/>
                  </a:lnTo>
                  <a:lnTo>
                    <a:pt x="1086" y="445"/>
                  </a:lnTo>
                  <a:lnTo>
                    <a:pt x="1086" y="460"/>
                  </a:lnTo>
                  <a:lnTo>
                    <a:pt x="1087" y="470"/>
                  </a:lnTo>
                  <a:lnTo>
                    <a:pt x="1091" y="473"/>
                  </a:lnTo>
                  <a:lnTo>
                    <a:pt x="1094" y="473"/>
                  </a:lnTo>
                  <a:lnTo>
                    <a:pt x="1097" y="470"/>
                  </a:lnTo>
                  <a:lnTo>
                    <a:pt x="1101" y="469"/>
                  </a:lnTo>
                  <a:lnTo>
                    <a:pt x="1104" y="466"/>
                  </a:lnTo>
                  <a:lnTo>
                    <a:pt x="1105" y="463"/>
                  </a:lnTo>
                  <a:lnTo>
                    <a:pt x="1106" y="459"/>
                  </a:lnTo>
                  <a:lnTo>
                    <a:pt x="1105" y="456"/>
                  </a:lnTo>
                  <a:lnTo>
                    <a:pt x="1104" y="450"/>
                  </a:lnTo>
                  <a:lnTo>
                    <a:pt x="1104" y="441"/>
                  </a:lnTo>
                  <a:lnTo>
                    <a:pt x="1105" y="434"/>
                  </a:lnTo>
                  <a:lnTo>
                    <a:pt x="1108" y="430"/>
                  </a:lnTo>
                  <a:lnTo>
                    <a:pt x="1108" y="436"/>
                  </a:lnTo>
                  <a:lnTo>
                    <a:pt x="1111" y="440"/>
                  </a:lnTo>
                  <a:lnTo>
                    <a:pt x="1112" y="443"/>
                  </a:lnTo>
                  <a:lnTo>
                    <a:pt x="1116" y="444"/>
                  </a:lnTo>
                  <a:lnTo>
                    <a:pt x="1119" y="445"/>
                  </a:lnTo>
                  <a:lnTo>
                    <a:pt x="1121" y="445"/>
                  </a:lnTo>
                  <a:lnTo>
                    <a:pt x="1123" y="443"/>
                  </a:lnTo>
                  <a:lnTo>
                    <a:pt x="1121" y="437"/>
                  </a:lnTo>
                  <a:lnTo>
                    <a:pt x="1117" y="429"/>
                  </a:lnTo>
                  <a:lnTo>
                    <a:pt x="1113" y="423"/>
                  </a:lnTo>
                  <a:lnTo>
                    <a:pt x="1109" y="421"/>
                  </a:lnTo>
                  <a:lnTo>
                    <a:pt x="1100" y="419"/>
                  </a:lnTo>
                  <a:lnTo>
                    <a:pt x="1089" y="419"/>
                  </a:lnTo>
                  <a:lnTo>
                    <a:pt x="1083" y="421"/>
                  </a:lnTo>
                  <a:lnTo>
                    <a:pt x="1079" y="421"/>
                  </a:lnTo>
                  <a:lnTo>
                    <a:pt x="1069" y="418"/>
                  </a:lnTo>
                  <a:lnTo>
                    <a:pt x="1061" y="415"/>
                  </a:lnTo>
                  <a:lnTo>
                    <a:pt x="1053" y="415"/>
                  </a:lnTo>
                  <a:close/>
                  <a:moveTo>
                    <a:pt x="1030" y="367"/>
                  </a:moveTo>
                  <a:lnTo>
                    <a:pt x="1024" y="370"/>
                  </a:lnTo>
                  <a:lnTo>
                    <a:pt x="1000" y="386"/>
                  </a:lnTo>
                  <a:lnTo>
                    <a:pt x="989" y="389"/>
                  </a:lnTo>
                  <a:lnTo>
                    <a:pt x="983" y="392"/>
                  </a:lnTo>
                  <a:lnTo>
                    <a:pt x="982" y="393"/>
                  </a:lnTo>
                  <a:lnTo>
                    <a:pt x="981" y="396"/>
                  </a:lnTo>
                  <a:lnTo>
                    <a:pt x="981" y="403"/>
                  </a:lnTo>
                  <a:lnTo>
                    <a:pt x="986" y="406"/>
                  </a:lnTo>
                  <a:lnTo>
                    <a:pt x="996" y="406"/>
                  </a:lnTo>
                  <a:lnTo>
                    <a:pt x="1009" y="399"/>
                  </a:lnTo>
                  <a:lnTo>
                    <a:pt x="1015" y="397"/>
                  </a:lnTo>
                  <a:lnTo>
                    <a:pt x="1019" y="396"/>
                  </a:lnTo>
                  <a:lnTo>
                    <a:pt x="1020" y="396"/>
                  </a:lnTo>
                  <a:lnTo>
                    <a:pt x="1022" y="397"/>
                  </a:lnTo>
                  <a:lnTo>
                    <a:pt x="1022" y="399"/>
                  </a:lnTo>
                  <a:lnTo>
                    <a:pt x="1024" y="402"/>
                  </a:lnTo>
                  <a:lnTo>
                    <a:pt x="1027" y="403"/>
                  </a:lnTo>
                  <a:lnTo>
                    <a:pt x="1031" y="403"/>
                  </a:lnTo>
                  <a:lnTo>
                    <a:pt x="1050" y="406"/>
                  </a:lnTo>
                  <a:lnTo>
                    <a:pt x="1056" y="406"/>
                  </a:lnTo>
                  <a:lnTo>
                    <a:pt x="1059" y="403"/>
                  </a:lnTo>
                  <a:lnTo>
                    <a:pt x="1061" y="397"/>
                  </a:lnTo>
                  <a:lnTo>
                    <a:pt x="1063" y="396"/>
                  </a:lnTo>
                  <a:lnTo>
                    <a:pt x="1064" y="393"/>
                  </a:lnTo>
                  <a:lnTo>
                    <a:pt x="1064" y="391"/>
                  </a:lnTo>
                  <a:lnTo>
                    <a:pt x="1061" y="388"/>
                  </a:lnTo>
                  <a:lnTo>
                    <a:pt x="1052" y="384"/>
                  </a:lnTo>
                  <a:lnTo>
                    <a:pt x="1042" y="377"/>
                  </a:lnTo>
                  <a:lnTo>
                    <a:pt x="1035" y="370"/>
                  </a:lnTo>
                  <a:lnTo>
                    <a:pt x="1030" y="367"/>
                  </a:lnTo>
                  <a:close/>
                  <a:moveTo>
                    <a:pt x="538" y="358"/>
                  </a:moveTo>
                  <a:lnTo>
                    <a:pt x="536" y="360"/>
                  </a:lnTo>
                  <a:lnTo>
                    <a:pt x="538" y="362"/>
                  </a:lnTo>
                  <a:lnTo>
                    <a:pt x="540" y="367"/>
                  </a:lnTo>
                  <a:lnTo>
                    <a:pt x="543" y="370"/>
                  </a:lnTo>
                  <a:lnTo>
                    <a:pt x="544" y="373"/>
                  </a:lnTo>
                  <a:lnTo>
                    <a:pt x="549" y="377"/>
                  </a:lnTo>
                  <a:lnTo>
                    <a:pt x="557" y="381"/>
                  </a:lnTo>
                  <a:lnTo>
                    <a:pt x="561" y="382"/>
                  </a:lnTo>
                  <a:lnTo>
                    <a:pt x="564" y="384"/>
                  </a:lnTo>
                  <a:lnTo>
                    <a:pt x="565" y="385"/>
                  </a:lnTo>
                  <a:lnTo>
                    <a:pt x="566" y="388"/>
                  </a:lnTo>
                  <a:lnTo>
                    <a:pt x="566" y="391"/>
                  </a:lnTo>
                  <a:lnTo>
                    <a:pt x="568" y="395"/>
                  </a:lnTo>
                  <a:lnTo>
                    <a:pt x="568" y="399"/>
                  </a:lnTo>
                  <a:lnTo>
                    <a:pt x="570" y="402"/>
                  </a:lnTo>
                  <a:lnTo>
                    <a:pt x="573" y="407"/>
                  </a:lnTo>
                  <a:lnTo>
                    <a:pt x="576" y="407"/>
                  </a:lnTo>
                  <a:lnTo>
                    <a:pt x="579" y="404"/>
                  </a:lnTo>
                  <a:lnTo>
                    <a:pt x="580" y="400"/>
                  </a:lnTo>
                  <a:lnTo>
                    <a:pt x="580" y="397"/>
                  </a:lnTo>
                  <a:lnTo>
                    <a:pt x="579" y="393"/>
                  </a:lnTo>
                  <a:lnTo>
                    <a:pt x="576" y="388"/>
                  </a:lnTo>
                  <a:lnTo>
                    <a:pt x="564" y="376"/>
                  </a:lnTo>
                  <a:lnTo>
                    <a:pt x="557" y="370"/>
                  </a:lnTo>
                  <a:lnTo>
                    <a:pt x="553" y="367"/>
                  </a:lnTo>
                  <a:lnTo>
                    <a:pt x="551" y="367"/>
                  </a:lnTo>
                  <a:lnTo>
                    <a:pt x="549" y="365"/>
                  </a:lnTo>
                  <a:lnTo>
                    <a:pt x="546" y="363"/>
                  </a:lnTo>
                  <a:lnTo>
                    <a:pt x="544" y="360"/>
                  </a:lnTo>
                  <a:lnTo>
                    <a:pt x="542" y="359"/>
                  </a:lnTo>
                  <a:lnTo>
                    <a:pt x="540" y="358"/>
                  </a:lnTo>
                  <a:lnTo>
                    <a:pt x="538" y="358"/>
                  </a:lnTo>
                  <a:close/>
                  <a:moveTo>
                    <a:pt x="633" y="0"/>
                  </a:moveTo>
                  <a:lnTo>
                    <a:pt x="646" y="0"/>
                  </a:lnTo>
                  <a:lnTo>
                    <a:pt x="650" y="1"/>
                  </a:lnTo>
                  <a:lnTo>
                    <a:pt x="651" y="3"/>
                  </a:lnTo>
                  <a:lnTo>
                    <a:pt x="652" y="3"/>
                  </a:lnTo>
                  <a:lnTo>
                    <a:pt x="652" y="4"/>
                  </a:lnTo>
                  <a:lnTo>
                    <a:pt x="654" y="6"/>
                  </a:lnTo>
                  <a:lnTo>
                    <a:pt x="655" y="8"/>
                  </a:lnTo>
                  <a:lnTo>
                    <a:pt x="666" y="14"/>
                  </a:lnTo>
                  <a:lnTo>
                    <a:pt x="673" y="18"/>
                  </a:lnTo>
                  <a:lnTo>
                    <a:pt x="684" y="22"/>
                  </a:lnTo>
                  <a:lnTo>
                    <a:pt x="688" y="23"/>
                  </a:lnTo>
                  <a:lnTo>
                    <a:pt x="691" y="26"/>
                  </a:lnTo>
                  <a:lnTo>
                    <a:pt x="692" y="26"/>
                  </a:lnTo>
                  <a:lnTo>
                    <a:pt x="693" y="28"/>
                  </a:lnTo>
                  <a:lnTo>
                    <a:pt x="695" y="28"/>
                  </a:lnTo>
                  <a:lnTo>
                    <a:pt x="696" y="29"/>
                  </a:lnTo>
                  <a:lnTo>
                    <a:pt x="703" y="29"/>
                  </a:lnTo>
                  <a:lnTo>
                    <a:pt x="732" y="25"/>
                  </a:lnTo>
                  <a:lnTo>
                    <a:pt x="741" y="25"/>
                  </a:lnTo>
                  <a:lnTo>
                    <a:pt x="750" y="26"/>
                  </a:lnTo>
                  <a:lnTo>
                    <a:pt x="756" y="30"/>
                  </a:lnTo>
                  <a:lnTo>
                    <a:pt x="760" y="38"/>
                  </a:lnTo>
                  <a:lnTo>
                    <a:pt x="763" y="47"/>
                  </a:lnTo>
                  <a:lnTo>
                    <a:pt x="767" y="54"/>
                  </a:lnTo>
                  <a:lnTo>
                    <a:pt x="770" y="54"/>
                  </a:lnTo>
                  <a:lnTo>
                    <a:pt x="770" y="51"/>
                  </a:lnTo>
                  <a:lnTo>
                    <a:pt x="769" y="43"/>
                  </a:lnTo>
                  <a:lnTo>
                    <a:pt x="766" y="34"/>
                  </a:lnTo>
                  <a:lnTo>
                    <a:pt x="763" y="21"/>
                  </a:lnTo>
                  <a:lnTo>
                    <a:pt x="765" y="17"/>
                  </a:lnTo>
                  <a:lnTo>
                    <a:pt x="769" y="15"/>
                  </a:lnTo>
                  <a:lnTo>
                    <a:pt x="776" y="17"/>
                  </a:lnTo>
                  <a:lnTo>
                    <a:pt x="781" y="18"/>
                  </a:lnTo>
                  <a:lnTo>
                    <a:pt x="788" y="19"/>
                  </a:lnTo>
                  <a:lnTo>
                    <a:pt x="796" y="19"/>
                  </a:lnTo>
                  <a:lnTo>
                    <a:pt x="803" y="18"/>
                  </a:lnTo>
                  <a:lnTo>
                    <a:pt x="808" y="18"/>
                  </a:lnTo>
                  <a:lnTo>
                    <a:pt x="811" y="21"/>
                  </a:lnTo>
                  <a:lnTo>
                    <a:pt x="810" y="25"/>
                  </a:lnTo>
                  <a:lnTo>
                    <a:pt x="804" y="36"/>
                  </a:lnTo>
                  <a:lnTo>
                    <a:pt x="807" y="44"/>
                  </a:lnTo>
                  <a:lnTo>
                    <a:pt x="815" y="54"/>
                  </a:lnTo>
                  <a:lnTo>
                    <a:pt x="823" y="59"/>
                  </a:lnTo>
                  <a:lnTo>
                    <a:pt x="832" y="60"/>
                  </a:lnTo>
                  <a:lnTo>
                    <a:pt x="837" y="60"/>
                  </a:lnTo>
                  <a:lnTo>
                    <a:pt x="841" y="62"/>
                  </a:lnTo>
                  <a:lnTo>
                    <a:pt x="844" y="62"/>
                  </a:lnTo>
                  <a:lnTo>
                    <a:pt x="849" y="65"/>
                  </a:lnTo>
                  <a:lnTo>
                    <a:pt x="852" y="67"/>
                  </a:lnTo>
                  <a:lnTo>
                    <a:pt x="852" y="73"/>
                  </a:lnTo>
                  <a:lnTo>
                    <a:pt x="851" y="77"/>
                  </a:lnTo>
                  <a:lnTo>
                    <a:pt x="844" y="84"/>
                  </a:lnTo>
                  <a:lnTo>
                    <a:pt x="836" y="86"/>
                  </a:lnTo>
                  <a:lnTo>
                    <a:pt x="826" y="89"/>
                  </a:lnTo>
                  <a:lnTo>
                    <a:pt x="808" y="89"/>
                  </a:lnTo>
                  <a:lnTo>
                    <a:pt x="804" y="91"/>
                  </a:lnTo>
                  <a:lnTo>
                    <a:pt x="801" y="92"/>
                  </a:lnTo>
                  <a:lnTo>
                    <a:pt x="797" y="93"/>
                  </a:lnTo>
                  <a:lnTo>
                    <a:pt x="795" y="99"/>
                  </a:lnTo>
                  <a:lnTo>
                    <a:pt x="795" y="102"/>
                  </a:lnTo>
                  <a:lnTo>
                    <a:pt x="800" y="106"/>
                  </a:lnTo>
                  <a:lnTo>
                    <a:pt x="808" y="107"/>
                  </a:lnTo>
                  <a:lnTo>
                    <a:pt x="818" y="106"/>
                  </a:lnTo>
                  <a:lnTo>
                    <a:pt x="837" y="106"/>
                  </a:lnTo>
                  <a:lnTo>
                    <a:pt x="849" y="107"/>
                  </a:lnTo>
                  <a:lnTo>
                    <a:pt x="877" y="107"/>
                  </a:lnTo>
                  <a:lnTo>
                    <a:pt x="885" y="106"/>
                  </a:lnTo>
                  <a:lnTo>
                    <a:pt x="890" y="100"/>
                  </a:lnTo>
                  <a:lnTo>
                    <a:pt x="892" y="93"/>
                  </a:lnTo>
                  <a:lnTo>
                    <a:pt x="889" y="86"/>
                  </a:lnTo>
                  <a:lnTo>
                    <a:pt x="882" y="82"/>
                  </a:lnTo>
                  <a:lnTo>
                    <a:pt x="877" y="80"/>
                  </a:lnTo>
                  <a:lnTo>
                    <a:pt x="877" y="78"/>
                  </a:lnTo>
                  <a:lnTo>
                    <a:pt x="878" y="75"/>
                  </a:lnTo>
                  <a:lnTo>
                    <a:pt x="879" y="74"/>
                  </a:lnTo>
                  <a:lnTo>
                    <a:pt x="905" y="74"/>
                  </a:lnTo>
                  <a:lnTo>
                    <a:pt x="908" y="73"/>
                  </a:lnTo>
                  <a:lnTo>
                    <a:pt x="910" y="73"/>
                  </a:lnTo>
                  <a:lnTo>
                    <a:pt x="910" y="80"/>
                  </a:lnTo>
                  <a:lnTo>
                    <a:pt x="911" y="88"/>
                  </a:lnTo>
                  <a:lnTo>
                    <a:pt x="911" y="102"/>
                  </a:lnTo>
                  <a:lnTo>
                    <a:pt x="912" y="106"/>
                  </a:lnTo>
                  <a:lnTo>
                    <a:pt x="914" y="108"/>
                  </a:lnTo>
                  <a:lnTo>
                    <a:pt x="916" y="111"/>
                  </a:lnTo>
                  <a:lnTo>
                    <a:pt x="922" y="111"/>
                  </a:lnTo>
                  <a:lnTo>
                    <a:pt x="925" y="110"/>
                  </a:lnTo>
                  <a:lnTo>
                    <a:pt x="927" y="107"/>
                  </a:lnTo>
                  <a:lnTo>
                    <a:pt x="929" y="104"/>
                  </a:lnTo>
                  <a:lnTo>
                    <a:pt x="933" y="100"/>
                  </a:lnTo>
                  <a:lnTo>
                    <a:pt x="935" y="99"/>
                  </a:lnTo>
                  <a:lnTo>
                    <a:pt x="940" y="96"/>
                  </a:lnTo>
                  <a:lnTo>
                    <a:pt x="941" y="89"/>
                  </a:lnTo>
                  <a:lnTo>
                    <a:pt x="940" y="80"/>
                  </a:lnTo>
                  <a:lnTo>
                    <a:pt x="937" y="71"/>
                  </a:lnTo>
                  <a:lnTo>
                    <a:pt x="931" y="58"/>
                  </a:lnTo>
                  <a:lnTo>
                    <a:pt x="930" y="47"/>
                  </a:lnTo>
                  <a:lnTo>
                    <a:pt x="931" y="44"/>
                  </a:lnTo>
                  <a:lnTo>
                    <a:pt x="934" y="43"/>
                  </a:lnTo>
                  <a:lnTo>
                    <a:pt x="938" y="41"/>
                  </a:lnTo>
                  <a:lnTo>
                    <a:pt x="942" y="43"/>
                  </a:lnTo>
                  <a:lnTo>
                    <a:pt x="946" y="43"/>
                  </a:lnTo>
                  <a:lnTo>
                    <a:pt x="956" y="52"/>
                  </a:lnTo>
                  <a:lnTo>
                    <a:pt x="959" y="56"/>
                  </a:lnTo>
                  <a:lnTo>
                    <a:pt x="961" y="59"/>
                  </a:lnTo>
                  <a:lnTo>
                    <a:pt x="963" y="62"/>
                  </a:lnTo>
                  <a:lnTo>
                    <a:pt x="966" y="63"/>
                  </a:lnTo>
                  <a:lnTo>
                    <a:pt x="966" y="65"/>
                  </a:lnTo>
                  <a:lnTo>
                    <a:pt x="967" y="65"/>
                  </a:lnTo>
                  <a:lnTo>
                    <a:pt x="968" y="67"/>
                  </a:lnTo>
                  <a:lnTo>
                    <a:pt x="971" y="69"/>
                  </a:lnTo>
                  <a:lnTo>
                    <a:pt x="974" y="73"/>
                  </a:lnTo>
                  <a:lnTo>
                    <a:pt x="977" y="75"/>
                  </a:lnTo>
                  <a:lnTo>
                    <a:pt x="982" y="84"/>
                  </a:lnTo>
                  <a:lnTo>
                    <a:pt x="983" y="88"/>
                  </a:lnTo>
                  <a:lnTo>
                    <a:pt x="985" y="91"/>
                  </a:lnTo>
                  <a:lnTo>
                    <a:pt x="987" y="91"/>
                  </a:lnTo>
                  <a:lnTo>
                    <a:pt x="993" y="88"/>
                  </a:lnTo>
                  <a:lnTo>
                    <a:pt x="996" y="85"/>
                  </a:lnTo>
                  <a:lnTo>
                    <a:pt x="1000" y="82"/>
                  </a:lnTo>
                  <a:lnTo>
                    <a:pt x="1002" y="81"/>
                  </a:lnTo>
                  <a:lnTo>
                    <a:pt x="1005" y="81"/>
                  </a:lnTo>
                  <a:lnTo>
                    <a:pt x="1011" y="84"/>
                  </a:lnTo>
                  <a:lnTo>
                    <a:pt x="1015" y="86"/>
                  </a:lnTo>
                  <a:lnTo>
                    <a:pt x="1018" y="92"/>
                  </a:lnTo>
                  <a:lnTo>
                    <a:pt x="1018" y="106"/>
                  </a:lnTo>
                  <a:lnTo>
                    <a:pt x="1016" y="110"/>
                  </a:lnTo>
                  <a:lnTo>
                    <a:pt x="1016" y="111"/>
                  </a:lnTo>
                  <a:lnTo>
                    <a:pt x="1020" y="111"/>
                  </a:lnTo>
                  <a:lnTo>
                    <a:pt x="1023" y="110"/>
                  </a:lnTo>
                  <a:lnTo>
                    <a:pt x="1028" y="104"/>
                  </a:lnTo>
                  <a:lnTo>
                    <a:pt x="1031" y="99"/>
                  </a:lnTo>
                  <a:lnTo>
                    <a:pt x="1034" y="96"/>
                  </a:lnTo>
                  <a:lnTo>
                    <a:pt x="1037" y="95"/>
                  </a:lnTo>
                  <a:lnTo>
                    <a:pt x="1039" y="95"/>
                  </a:lnTo>
                  <a:lnTo>
                    <a:pt x="1044" y="93"/>
                  </a:lnTo>
                  <a:lnTo>
                    <a:pt x="1046" y="92"/>
                  </a:lnTo>
                  <a:lnTo>
                    <a:pt x="1048" y="91"/>
                  </a:lnTo>
                  <a:lnTo>
                    <a:pt x="1049" y="88"/>
                  </a:lnTo>
                  <a:lnTo>
                    <a:pt x="1049" y="84"/>
                  </a:lnTo>
                  <a:lnTo>
                    <a:pt x="1050" y="80"/>
                  </a:lnTo>
                  <a:lnTo>
                    <a:pt x="1050" y="74"/>
                  </a:lnTo>
                  <a:lnTo>
                    <a:pt x="1048" y="74"/>
                  </a:lnTo>
                  <a:lnTo>
                    <a:pt x="1042" y="73"/>
                  </a:lnTo>
                  <a:lnTo>
                    <a:pt x="1033" y="71"/>
                  </a:lnTo>
                  <a:lnTo>
                    <a:pt x="1012" y="71"/>
                  </a:lnTo>
                  <a:lnTo>
                    <a:pt x="1004" y="69"/>
                  </a:lnTo>
                  <a:lnTo>
                    <a:pt x="994" y="62"/>
                  </a:lnTo>
                  <a:lnTo>
                    <a:pt x="989" y="55"/>
                  </a:lnTo>
                  <a:lnTo>
                    <a:pt x="987" y="49"/>
                  </a:lnTo>
                  <a:lnTo>
                    <a:pt x="987" y="43"/>
                  </a:lnTo>
                  <a:lnTo>
                    <a:pt x="985" y="37"/>
                  </a:lnTo>
                  <a:lnTo>
                    <a:pt x="985" y="32"/>
                  </a:lnTo>
                  <a:lnTo>
                    <a:pt x="989" y="28"/>
                  </a:lnTo>
                  <a:lnTo>
                    <a:pt x="997" y="23"/>
                  </a:lnTo>
                  <a:lnTo>
                    <a:pt x="1016" y="15"/>
                  </a:lnTo>
                  <a:lnTo>
                    <a:pt x="1024" y="12"/>
                  </a:lnTo>
                  <a:lnTo>
                    <a:pt x="1031" y="12"/>
                  </a:lnTo>
                  <a:lnTo>
                    <a:pt x="1037" y="15"/>
                  </a:lnTo>
                  <a:lnTo>
                    <a:pt x="1041" y="22"/>
                  </a:lnTo>
                  <a:lnTo>
                    <a:pt x="1041" y="32"/>
                  </a:lnTo>
                  <a:lnTo>
                    <a:pt x="1039" y="38"/>
                  </a:lnTo>
                  <a:lnTo>
                    <a:pt x="1038" y="43"/>
                  </a:lnTo>
                  <a:lnTo>
                    <a:pt x="1038" y="47"/>
                  </a:lnTo>
                  <a:lnTo>
                    <a:pt x="1042" y="47"/>
                  </a:lnTo>
                  <a:lnTo>
                    <a:pt x="1045" y="45"/>
                  </a:lnTo>
                  <a:lnTo>
                    <a:pt x="1050" y="44"/>
                  </a:lnTo>
                  <a:lnTo>
                    <a:pt x="1054" y="43"/>
                  </a:lnTo>
                  <a:lnTo>
                    <a:pt x="1057" y="40"/>
                  </a:lnTo>
                  <a:lnTo>
                    <a:pt x="1059" y="37"/>
                  </a:lnTo>
                  <a:lnTo>
                    <a:pt x="1057" y="34"/>
                  </a:lnTo>
                  <a:lnTo>
                    <a:pt x="1057" y="32"/>
                  </a:lnTo>
                  <a:lnTo>
                    <a:pt x="1056" y="29"/>
                  </a:lnTo>
                  <a:lnTo>
                    <a:pt x="1056" y="25"/>
                  </a:lnTo>
                  <a:lnTo>
                    <a:pt x="1057" y="23"/>
                  </a:lnTo>
                  <a:lnTo>
                    <a:pt x="1065" y="22"/>
                  </a:lnTo>
                  <a:lnTo>
                    <a:pt x="1085" y="19"/>
                  </a:lnTo>
                  <a:lnTo>
                    <a:pt x="1098" y="19"/>
                  </a:lnTo>
                  <a:lnTo>
                    <a:pt x="1109" y="18"/>
                  </a:lnTo>
                  <a:lnTo>
                    <a:pt x="1134" y="15"/>
                  </a:lnTo>
                  <a:lnTo>
                    <a:pt x="1142" y="15"/>
                  </a:lnTo>
                  <a:lnTo>
                    <a:pt x="1152" y="18"/>
                  </a:lnTo>
                  <a:lnTo>
                    <a:pt x="1162" y="23"/>
                  </a:lnTo>
                  <a:lnTo>
                    <a:pt x="1173" y="30"/>
                  </a:lnTo>
                  <a:lnTo>
                    <a:pt x="1183" y="36"/>
                  </a:lnTo>
                  <a:lnTo>
                    <a:pt x="1195" y="41"/>
                  </a:lnTo>
                  <a:lnTo>
                    <a:pt x="1208" y="45"/>
                  </a:lnTo>
                  <a:lnTo>
                    <a:pt x="1216" y="49"/>
                  </a:lnTo>
                  <a:lnTo>
                    <a:pt x="1223" y="52"/>
                  </a:lnTo>
                  <a:lnTo>
                    <a:pt x="1232" y="55"/>
                  </a:lnTo>
                  <a:lnTo>
                    <a:pt x="1244" y="58"/>
                  </a:lnTo>
                  <a:lnTo>
                    <a:pt x="1257" y="59"/>
                  </a:lnTo>
                  <a:lnTo>
                    <a:pt x="1266" y="62"/>
                  </a:lnTo>
                  <a:lnTo>
                    <a:pt x="1272" y="62"/>
                  </a:lnTo>
                  <a:lnTo>
                    <a:pt x="1275" y="66"/>
                  </a:lnTo>
                  <a:lnTo>
                    <a:pt x="1276" y="73"/>
                  </a:lnTo>
                  <a:lnTo>
                    <a:pt x="1277" y="82"/>
                  </a:lnTo>
                  <a:lnTo>
                    <a:pt x="1280" y="92"/>
                  </a:lnTo>
                  <a:lnTo>
                    <a:pt x="1281" y="96"/>
                  </a:lnTo>
                  <a:lnTo>
                    <a:pt x="1287" y="99"/>
                  </a:lnTo>
                  <a:lnTo>
                    <a:pt x="1290" y="99"/>
                  </a:lnTo>
                  <a:lnTo>
                    <a:pt x="1294" y="97"/>
                  </a:lnTo>
                  <a:lnTo>
                    <a:pt x="1296" y="97"/>
                  </a:lnTo>
                  <a:lnTo>
                    <a:pt x="1299" y="96"/>
                  </a:lnTo>
                  <a:lnTo>
                    <a:pt x="1301" y="96"/>
                  </a:lnTo>
                  <a:lnTo>
                    <a:pt x="1305" y="97"/>
                  </a:lnTo>
                  <a:lnTo>
                    <a:pt x="1318" y="106"/>
                  </a:lnTo>
                  <a:lnTo>
                    <a:pt x="1324" y="111"/>
                  </a:lnTo>
                  <a:lnTo>
                    <a:pt x="1329" y="114"/>
                  </a:lnTo>
                  <a:lnTo>
                    <a:pt x="1339" y="118"/>
                  </a:lnTo>
                  <a:lnTo>
                    <a:pt x="1350" y="119"/>
                  </a:lnTo>
                  <a:lnTo>
                    <a:pt x="1358" y="122"/>
                  </a:lnTo>
                  <a:lnTo>
                    <a:pt x="1361" y="122"/>
                  </a:lnTo>
                  <a:lnTo>
                    <a:pt x="1361" y="123"/>
                  </a:lnTo>
                  <a:lnTo>
                    <a:pt x="1359" y="125"/>
                  </a:lnTo>
                  <a:lnTo>
                    <a:pt x="1358" y="128"/>
                  </a:lnTo>
                  <a:lnTo>
                    <a:pt x="1355" y="130"/>
                  </a:lnTo>
                  <a:lnTo>
                    <a:pt x="1354" y="133"/>
                  </a:lnTo>
                  <a:lnTo>
                    <a:pt x="1347" y="140"/>
                  </a:lnTo>
                  <a:lnTo>
                    <a:pt x="1343" y="143"/>
                  </a:lnTo>
                  <a:lnTo>
                    <a:pt x="1337" y="145"/>
                  </a:lnTo>
                  <a:lnTo>
                    <a:pt x="1333" y="149"/>
                  </a:lnTo>
                  <a:lnTo>
                    <a:pt x="1327" y="151"/>
                  </a:lnTo>
                  <a:lnTo>
                    <a:pt x="1318" y="147"/>
                  </a:lnTo>
                  <a:lnTo>
                    <a:pt x="1310" y="141"/>
                  </a:lnTo>
                  <a:lnTo>
                    <a:pt x="1303" y="137"/>
                  </a:lnTo>
                  <a:lnTo>
                    <a:pt x="1295" y="134"/>
                  </a:lnTo>
                  <a:lnTo>
                    <a:pt x="1288" y="133"/>
                  </a:lnTo>
                  <a:lnTo>
                    <a:pt x="1283" y="134"/>
                  </a:lnTo>
                  <a:lnTo>
                    <a:pt x="1281" y="136"/>
                  </a:lnTo>
                  <a:lnTo>
                    <a:pt x="1281" y="137"/>
                  </a:lnTo>
                  <a:lnTo>
                    <a:pt x="1283" y="140"/>
                  </a:lnTo>
                  <a:lnTo>
                    <a:pt x="1283" y="143"/>
                  </a:lnTo>
                  <a:lnTo>
                    <a:pt x="1284" y="145"/>
                  </a:lnTo>
                  <a:lnTo>
                    <a:pt x="1290" y="149"/>
                  </a:lnTo>
                  <a:lnTo>
                    <a:pt x="1299" y="155"/>
                  </a:lnTo>
                  <a:lnTo>
                    <a:pt x="1309" y="162"/>
                  </a:lnTo>
                  <a:lnTo>
                    <a:pt x="1314" y="170"/>
                  </a:lnTo>
                  <a:lnTo>
                    <a:pt x="1317" y="178"/>
                  </a:lnTo>
                  <a:lnTo>
                    <a:pt x="1317" y="191"/>
                  </a:lnTo>
                  <a:lnTo>
                    <a:pt x="1316" y="191"/>
                  </a:lnTo>
                  <a:lnTo>
                    <a:pt x="1307" y="186"/>
                  </a:lnTo>
                  <a:lnTo>
                    <a:pt x="1305" y="184"/>
                  </a:lnTo>
                  <a:lnTo>
                    <a:pt x="1302" y="182"/>
                  </a:lnTo>
                  <a:lnTo>
                    <a:pt x="1298" y="181"/>
                  </a:lnTo>
                  <a:lnTo>
                    <a:pt x="1291" y="181"/>
                  </a:lnTo>
                  <a:lnTo>
                    <a:pt x="1287" y="185"/>
                  </a:lnTo>
                  <a:lnTo>
                    <a:pt x="1287" y="186"/>
                  </a:lnTo>
                  <a:lnTo>
                    <a:pt x="1286" y="189"/>
                  </a:lnTo>
                  <a:lnTo>
                    <a:pt x="1286" y="191"/>
                  </a:lnTo>
                  <a:lnTo>
                    <a:pt x="1281" y="191"/>
                  </a:lnTo>
                  <a:lnTo>
                    <a:pt x="1277" y="189"/>
                  </a:lnTo>
                  <a:lnTo>
                    <a:pt x="1261" y="189"/>
                  </a:lnTo>
                  <a:lnTo>
                    <a:pt x="1261" y="188"/>
                  </a:lnTo>
                  <a:lnTo>
                    <a:pt x="1258" y="185"/>
                  </a:lnTo>
                  <a:lnTo>
                    <a:pt x="1257" y="182"/>
                  </a:lnTo>
                  <a:lnTo>
                    <a:pt x="1253" y="180"/>
                  </a:lnTo>
                  <a:lnTo>
                    <a:pt x="1250" y="177"/>
                  </a:lnTo>
                  <a:lnTo>
                    <a:pt x="1244" y="177"/>
                  </a:lnTo>
                  <a:lnTo>
                    <a:pt x="1242" y="180"/>
                  </a:lnTo>
                  <a:lnTo>
                    <a:pt x="1242" y="181"/>
                  </a:lnTo>
                  <a:lnTo>
                    <a:pt x="1240" y="182"/>
                  </a:lnTo>
                  <a:lnTo>
                    <a:pt x="1239" y="182"/>
                  </a:lnTo>
                  <a:lnTo>
                    <a:pt x="1235" y="178"/>
                  </a:lnTo>
                  <a:lnTo>
                    <a:pt x="1231" y="175"/>
                  </a:lnTo>
                  <a:lnTo>
                    <a:pt x="1228" y="173"/>
                  </a:lnTo>
                  <a:lnTo>
                    <a:pt x="1225" y="171"/>
                  </a:lnTo>
                  <a:lnTo>
                    <a:pt x="1219" y="171"/>
                  </a:lnTo>
                  <a:lnTo>
                    <a:pt x="1217" y="170"/>
                  </a:lnTo>
                  <a:lnTo>
                    <a:pt x="1213" y="167"/>
                  </a:lnTo>
                  <a:lnTo>
                    <a:pt x="1208" y="162"/>
                  </a:lnTo>
                  <a:lnTo>
                    <a:pt x="1203" y="160"/>
                  </a:lnTo>
                  <a:lnTo>
                    <a:pt x="1193" y="160"/>
                  </a:lnTo>
                  <a:lnTo>
                    <a:pt x="1182" y="159"/>
                  </a:lnTo>
                  <a:lnTo>
                    <a:pt x="1169" y="158"/>
                  </a:lnTo>
                  <a:lnTo>
                    <a:pt x="1162" y="159"/>
                  </a:lnTo>
                  <a:lnTo>
                    <a:pt x="1157" y="160"/>
                  </a:lnTo>
                  <a:lnTo>
                    <a:pt x="1145" y="165"/>
                  </a:lnTo>
                  <a:lnTo>
                    <a:pt x="1141" y="163"/>
                  </a:lnTo>
                  <a:lnTo>
                    <a:pt x="1139" y="156"/>
                  </a:lnTo>
                  <a:lnTo>
                    <a:pt x="1139" y="147"/>
                  </a:lnTo>
                  <a:lnTo>
                    <a:pt x="1141" y="140"/>
                  </a:lnTo>
                  <a:lnTo>
                    <a:pt x="1145" y="136"/>
                  </a:lnTo>
                  <a:lnTo>
                    <a:pt x="1153" y="134"/>
                  </a:lnTo>
                  <a:lnTo>
                    <a:pt x="1165" y="136"/>
                  </a:lnTo>
                  <a:lnTo>
                    <a:pt x="1171" y="137"/>
                  </a:lnTo>
                  <a:lnTo>
                    <a:pt x="1177" y="137"/>
                  </a:lnTo>
                  <a:lnTo>
                    <a:pt x="1182" y="133"/>
                  </a:lnTo>
                  <a:lnTo>
                    <a:pt x="1183" y="130"/>
                  </a:lnTo>
                  <a:lnTo>
                    <a:pt x="1187" y="123"/>
                  </a:lnTo>
                  <a:lnTo>
                    <a:pt x="1194" y="118"/>
                  </a:lnTo>
                  <a:lnTo>
                    <a:pt x="1205" y="112"/>
                  </a:lnTo>
                  <a:lnTo>
                    <a:pt x="1209" y="111"/>
                  </a:lnTo>
                  <a:lnTo>
                    <a:pt x="1210" y="108"/>
                  </a:lnTo>
                  <a:lnTo>
                    <a:pt x="1212" y="107"/>
                  </a:lnTo>
                  <a:lnTo>
                    <a:pt x="1209" y="104"/>
                  </a:lnTo>
                  <a:lnTo>
                    <a:pt x="1203" y="102"/>
                  </a:lnTo>
                  <a:lnTo>
                    <a:pt x="1201" y="102"/>
                  </a:lnTo>
                  <a:lnTo>
                    <a:pt x="1199" y="100"/>
                  </a:lnTo>
                  <a:lnTo>
                    <a:pt x="1197" y="99"/>
                  </a:lnTo>
                  <a:lnTo>
                    <a:pt x="1195" y="97"/>
                  </a:lnTo>
                  <a:lnTo>
                    <a:pt x="1188" y="97"/>
                  </a:lnTo>
                  <a:lnTo>
                    <a:pt x="1187" y="100"/>
                  </a:lnTo>
                  <a:lnTo>
                    <a:pt x="1184" y="104"/>
                  </a:lnTo>
                  <a:lnTo>
                    <a:pt x="1183" y="108"/>
                  </a:lnTo>
                  <a:lnTo>
                    <a:pt x="1177" y="114"/>
                  </a:lnTo>
                  <a:lnTo>
                    <a:pt x="1176" y="117"/>
                  </a:lnTo>
                  <a:lnTo>
                    <a:pt x="1156" y="117"/>
                  </a:lnTo>
                  <a:lnTo>
                    <a:pt x="1152" y="115"/>
                  </a:lnTo>
                  <a:lnTo>
                    <a:pt x="1150" y="115"/>
                  </a:lnTo>
                  <a:lnTo>
                    <a:pt x="1149" y="114"/>
                  </a:lnTo>
                  <a:lnTo>
                    <a:pt x="1154" y="108"/>
                  </a:lnTo>
                  <a:lnTo>
                    <a:pt x="1157" y="107"/>
                  </a:lnTo>
                  <a:lnTo>
                    <a:pt x="1161" y="103"/>
                  </a:lnTo>
                  <a:lnTo>
                    <a:pt x="1164" y="96"/>
                  </a:lnTo>
                  <a:lnTo>
                    <a:pt x="1165" y="89"/>
                  </a:lnTo>
                  <a:lnTo>
                    <a:pt x="1164" y="85"/>
                  </a:lnTo>
                  <a:lnTo>
                    <a:pt x="1161" y="82"/>
                  </a:lnTo>
                  <a:lnTo>
                    <a:pt x="1158" y="81"/>
                  </a:lnTo>
                  <a:lnTo>
                    <a:pt x="1142" y="81"/>
                  </a:lnTo>
                  <a:lnTo>
                    <a:pt x="1141" y="80"/>
                  </a:lnTo>
                  <a:lnTo>
                    <a:pt x="1141" y="74"/>
                  </a:lnTo>
                  <a:lnTo>
                    <a:pt x="1139" y="73"/>
                  </a:lnTo>
                  <a:lnTo>
                    <a:pt x="1138" y="70"/>
                  </a:lnTo>
                  <a:lnTo>
                    <a:pt x="1135" y="67"/>
                  </a:lnTo>
                  <a:lnTo>
                    <a:pt x="1134" y="67"/>
                  </a:lnTo>
                  <a:lnTo>
                    <a:pt x="1132" y="69"/>
                  </a:lnTo>
                  <a:lnTo>
                    <a:pt x="1132" y="77"/>
                  </a:lnTo>
                  <a:lnTo>
                    <a:pt x="1130" y="80"/>
                  </a:lnTo>
                  <a:lnTo>
                    <a:pt x="1102" y="80"/>
                  </a:lnTo>
                  <a:lnTo>
                    <a:pt x="1100" y="81"/>
                  </a:lnTo>
                  <a:lnTo>
                    <a:pt x="1095" y="84"/>
                  </a:lnTo>
                  <a:lnTo>
                    <a:pt x="1093" y="85"/>
                  </a:lnTo>
                  <a:lnTo>
                    <a:pt x="1091" y="88"/>
                  </a:lnTo>
                  <a:lnTo>
                    <a:pt x="1090" y="89"/>
                  </a:lnTo>
                  <a:lnTo>
                    <a:pt x="1091" y="92"/>
                  </a:lnTo>
                  <a:lnTo>
                    <a:pt x="1093" y="93"/>
                  </a:lnTo>
                  <a:lnTo>
                    <a:pt x="1101" y="97"/>
                  </a:lnTo>
                  <a:lnTo>
                    <a:pt x="1106" y="103"/>
                  </a:lnTo>
                  <a:lnTo>
                    <a:pt x="1108" y="107"/>
                  </a:lnTo>
                  <a:lnTo>
                    <a:pt x="1108" y="112"/>
                  </a:lnTo>
                  <a:lnTo>
                    <a:pt x="1106" y="115"/>
                  </a:lnTo>
                  <a:lnTo>
                    <a:pt x="1104" y="118"/>
                  </a:lnTo>
                  <a:lnTo>
                    <a:pt x="1101" y="119"/>
                  </a:lnTo>
                  <a:lnTo>
                    <a:pt x="1098" y="119"/>
                  </a:lnTo>
                  <a:lnTo>
                    <a:pt x="1093" y="122"/>
                  </a:lnTo>
                  <a:lnTo>
                    <a:pt x="1091" y="122"/>
                  </a:lnTo>
                  <a:lnTo>
                    <a:pt x="1089" y="123"/>
                  </a:lnTo>
                  <a:lnTo>
                    <a:pt x="1086" y="123"/>
                  </a:lnTo>
                  <a:lnTo>
                    <a:pt x="1078" y="128"/>
                  </a:lnTo>
                  <a:lnTo>
                    <a:pt x="1076" y="129"/>
                  </a:lnTo>
                  <a:lnTo>
                    <a:pt x="1072" y="129"/>
                  </a:lnTo>
                  <a:lnTo>
                    <a:pt x="1067" y="126"/>
                  </a:lnTo>
                  <a:lnTo>
                    <a:pt x="1059" y="125"/>
                  </a:lnTo>
                  <a:lnTo>
                    <a:pt x="1045" y="125"/>
                  </a:lnTo>
                  <a:lnTo>
                    <a:pt x="1039" y="128"/>
                  </a:lnTo>
                  <a:lnTo>
                    <a:pt x="1038" y="129"/>
                  </a:lnTo>
                  <a:lnTo>
                    <a:pt x="1039" y="132"/>
                  </a:lnTo>
                  <a:lnTo>
                    <a:pt x="1042" y="134"/>
                  </a:lnTo>
                  <a:lnTo>
                    <a:pt x="1052" y="134"/>
                  </a:lnTo>
                  <a:lnTo>
                    <a:pt x="1052" y="136"/>
                  </a:lnTo>
                  <a:lnTo>
                    <a:pt x="1053" y="136"/>
                  </a:lnTo>
                  <a:lnTo>
                    <a:pt x="1054" y="137"/>
                  </a:lnTo>
                  <a:lnTo>
                    <a:pt x="1057" y="137"/>
                  </a:lnTo>
                  <a:lnTo>
                    <a:pt x="1059" y="138"/>
                  </a:lnTo>
                  <a:lnTo>
                    <a:pt x="1067" y="136"/>
                  </a:lnTo>
                  <a:lnTo>
                    <a:pt x="1068" y="134"/>
                  </a:lnTo>
                  <a:lnTo>
                    <a:pt x="1072" y="134"/>
                  </a:lnTo>
                  <a:lnTo>
                    <a:pt x="1087" y="149"/>
                  </a:lnTo>
                  <a:lnTo>
                    <a:pt x="1098" y="154"/>
                  </a:lnTo>
                  <a:lnTo>
                    <a:pt x="1111" y="159"/>
                  </a:lnTo>
                  <a:lnTo>
                    <a:pt x="1115" y="162"/>
                  </a:lnTo>
                  <a:lnTo>
                    <a:pt x="1116" y="166"/>
                  </a:lnTo>
                  <a:lnTo>
                    <a:pt x="1116" y="169"/>
                  </a:lnTo>
                  <a:lnTo>
                    <a:pt x="1115" y="171"/>
                  </a:lnTo>
                  <a:lnTo>
                    <a:pt x="1112" y="173"/>
                  </a:lnTo>
                  <a:lnTo>
                    <a:pt x="1109" y="175"/>
                  </a:lnTo>
                  <a:lnTo>
                    <a:pt x="1104" y="178"/>
                  </a:lnTo>
                  <a:lnTo>
                    <a:pt x="1097" y="178"/>
                  </a:lnTo>
                  <a:lnTo>
                    <a:pt x="1095" y="175"/>
                  </a:lnTo>
                  <a:lnTo>
                    <a:pt x="1093" y="174"/>
                  </a:lnTo>
                  <a:lnTo>
                    <a:pt x="1091" y="171"/>
                  </a:lnTo>
                  <a:lnTo>
                    <a:pt x="1089" y="163"/>
                  </a:lnTo>
                  <a:lnTo>
                    <a:pt x="1085" y="160"/>
                  </a:lnTo>
                  <a:lnTo>
                    <a:pt x="1079" y="160"/>
                  </a:lnTo>
                  <a:lnTo>
                    <a:pt x="1068" y="163"/>
                  </a:lnTo>
                  <a:lnTo>
                    <a:pt x="1067" y="165"/>
                  </a:lnTo>
                  <a:lnTo>
                    <a:pt x="1065" y="165"/>
                  </a:lnTo>
                  <a:lnTo>
                    <a:pt x="1064" y="166"/>
                  </a:lnTo>
                  <a:lnTo>
                    <a:pt x="1061" y="167"/>
                  </a:lnTo>
                  <a:lnTo>
                    <a:pt x="1057" y="170"/>
                  </a:lnTo>
                  <a:lnTo>
                    <a:pt x="1049" y="173"/>
                  </a:lnTo>
                  <a:lnTo>
                    <a:pt x="1041" y="173"/>
                  </a:lnTo>
                  <a:lnTo>
                    <a:pt x="1038" y="171"/>
                  </a:lnTo>
                  <a:lnTo>
                    <a:pt x="1037" y="170"/>
                  </a:lnTo>
                  <a:lnTo>
                    <a:pt x="1037" y="169"/>
                  </a:lnTo>
                  <a:lnTo>
                    <a:pt x="1042" y="163"/>
                  </a:lnTo>
                  <a:lnTo>
                    <a:pt x="1045" y="158"/>
                  </a:lnTo>
                  <a:lnTo>
                    <a:pt x="1034" y="147"/>
                  </a:lnTo>
                  <a:lnTo>
                    <a:pt x="1031" y="140"/>
                  </a:lnTo>
                  <a:lnTo>
                    <a:pt x="1031" y="137"/>
                  </a:lnTo>
                  <a:lnTo>
                    <a:pt x="1030" y="140"/>
                  </a:lnTo>
                  <a:lnTo>
                    <a:pt x="1027" y="147"/>
                  </a:lnTo>
                  <a:lnTo>
                    <a:pt x="1024" y="163"/>
                  </a:lnTo>
                  <a:lnTo>
                    <a:pt x="1024" y="169"/>
                  </a:lnTo>
                  <a:lnTo>
                    <a:pt x="1023" y="170"/>
                  </a:lnTo>
                  <a:lnTo>
                    <a:pt x="1019" y="167"/>
                  </a:lnTo>
                  <a:lnTo>
                    <a:pt x="1011" y="163"/>
                  </a:lnTo>
                  <a:lnTo>
                    <a:pt x="1000" y="163"/>
                  </a:lnTo>
                  <a:lnTo>
                    <a:pt x="990" y="166"/>
                  </a:lnTo>
                  <a:lnTo>
                    <a:pt x="985" y="169"/>
                  </a:lnTo>
                  <a:lnTo>
                    <a:pt x="972" y="181"/>
                  </a:lnTo>
                  <a:lnTo>
                    <a:pt x="960" y="191"/>
                  </a:lnTo>
                  <a:lnTo>
                    <a:pt x="951" y="197"/>
                  </a:lnTo>
                  <a:lnTo>
                    <a:pt x="945" y="203"/>
                  </a:lnTo>
                  <a:lnTo>
                    <a:pt x="944" y="206"/>
                  </a:lnTo>
                  <a:lnTo>
                    <a:pt x="944" y="214"/>
                  </a:lnTo>
                  <a:lnTo>
                    <a:pt x="945" y="221"/>
                  </a:lnTo>
                  <a:lnTo>
                    <a:pt x="945" y="239"/>
                  </a:lnTo>
                  <a:lnTo>
                    <a:pt x="946" y="241"/>
                  </a:lnTo>
                  <a:lnTo>
                    <a:pt x="951" y="244"/>
                  </a:lnTo>
                  <a:lnTo>
                    <a:pt x="956" y="247"/>
                  </a:lnTo>
                  <a:lnTo>
                    <a:pt x="957" y="249"/>
                  </a:lnTo>
                  <a:lnTo>
                    <a:pt x="957" y="254"/>
                  </a:lnTo>
                  <a:lnTo>
                    <a:pt x="961" y="262"/>
                  </a:lnTo>
                  <a:lnTo>
                    <a:pt x="963" y="263"/>
                  </a:lnTo>
                  <a:lnTo>
                    <a:pt x="966" y="263"/>
                  </a:lnTo>
                  <a:lnTo>
                    <a:pt x="977" y="260"/>
                  </a:lnTo>
                  <a:lnTo>
                    <a:pt x="983" y="260"/>
                  </a:lnTo>
                  <a:lnTo>
                    <a:pt x="993" y="265"/>
                  </a:lnTo>
                  <a:lnTo>
                    <a:pt x="1007" y="273"/>
                  </a:lnTo>
                  <a:lnTo>
                    <a:pt x="1019" y="277"/>
                  </a:lnTo>
                  <a:lnTo>
                    <a:pt x="1049" y="282"/>
                  </a:lnTo>
                  <a:lnTo>
                    <a:pt x="1061" y="282"/>
                  </a:lnTo>
                  <a:lnTo>
                    <a:pt x="1071" y="280"/>
                  </a:lnTo>
                  <a:lnTo>
                    <a:pt x="1075" y="280"/>
                  </a:lnTo>
                  <a:lnTo>
                    <a:pt x="1080" y="281"/>
                  </a:lnTo>
                  <a:lnTo>
                    <a:pt x="1085" y="284"/>
                  </a:lnTo>
                  <a:lnTo>
                    <a:pt x="1087" y="289"/>
                  </a:lnTo>
                  <a:lnTo>
                    <a:pt x="1090" y="297"/>
                  </a:lnTo>
                  <a:lnTo>
                    <a:pt x="1093" y="308"/>
                  </a:lnTo>
                  <a:lnTo>
                    <a:pt x="1095" y="313"/>
                  </a:lnTo>
                  <a:lnTo>
                    <a:pt x="1095" y="323"/>
                  </a:lnTo>
                  <a:lnTo>
                    <a:pt x="1097" y="323"/>
                  </a:lnTo>
                  <a:lnTo>
                    <a:pt x="1100" y="321"/>
                  </a:lnTo>
                  <a:lnTo>
                    <a:pt x="1102" y="315"/>
                  </a:lnTo>
                  <a:lnTo>
                    <a:pt x="1104" y="314"/>
                  </a:lnTo>
                  <a:lnTo>
                    <a:pt x="1105" y="311"/>
                  </a:lnTo>
                  <a:lnTo>
                    <a:pt x="1106" y="310"/>
                  </a:lnTo>
                  <a:lnTo>
                    <a:pt x="1108" y="313"/>
                  </a:lnTo>
                  <a:lnTo>
                    <a:pt x="1109" y="319"/>
                  </a:lnTo>
                  <a:lnTo>
                    <a:pt x="1109" y="328"/>
                  </a:lnTo>
                  <a:lnTo>
                    <a:pt x="1108" y="332"/>
                  </a:lnTo>
                  <a:lnTo>
                    <a:pt x="1106" y="333"/>
                  </a:lnTo>
                  <a:lnTo>
                    <a:pt x="1106" y="339"/>
                  </a:lnTo>
                  <a:lnTo>
                    <a:pt x="1108" y="341"/>
                  </a:lnTo>
                  <a:lnTo>
                    <a:pt x="1111" y="343"/>
                  </a:lnTo>
                  <a:lnTo>
                    <a:pt x="1112" y="344"/>
                  </a:lnTo>
                  <a:lnTo>
                    <a:pt x="1124" y="344"/>
                  </a:lnTo>
                  <a:lnTo>
                    <a:pt x="1127" y="345"/>
                  </a:lnTo>
                  <a:lnTo>
                    <a:pt x="1131" y="344"/>
                  </a:lnTo>
                  <a:lnTo>
                    <a:pt x="1134" y="341"/>
                  </a:lnTo>
                  <a:lnTo>
                    <a:pt x="1136" y="334"/>
                  </a:lnTo>
                  <a:lnTo>
                    <a:pt x="1135" y="325"/>
                  </a:lnTo>
                  <a:lnTo>
                    <a:pt x="1132" y="317"/>
                  </a:lnTo>
                  <a:lnTo>
                    <a:pt x="1131" y="308"/>
                  </a:lnTo>
                  <a:lnTo>
                    <a:pt x="1131" y="304"/>
                  </a:lnTo>
                  <a:lnTo>
                    <a:pt x="1130" y="302"/>
                  </a:lnTo>
                  <a:lnTo>
                    <a:pt x="1127" y="299"/>
                  </a:lnTo>
                  <a:lnTo>
                    <a:pt x="1126" y="296"/>
                  </a:lnTo>
                  <a:lnTo>
                    <a:pt x="1123" y="293"/>
                  </a:lnTo>
                  <a:lnTo>
                    <a:pt x="1121" y="289"/>
                  </a:lnTo>
                  <a:lnTo>
                    <a:pt x="1120" y="286"/>
                  </a:lnTo>
                  <a:lnTo>
                    <a:pt x="1121" y="284"/>
                  </a:lnTo>
                  <a:lnTo>
                    <a:pt x="1123" y="282"/>
                  </a:lnTo>
                  <a:lnTo>
                    <a:pt x="1127" y="282"/>
                  </a:lnTo>
                  <a:lnTo>
                    <a:pt x="1132" y="285"/>
                  </a:lnTo>
                  <a:lnTo>
                    <a:pt x="1135" y="291"/>
                  </a:lnTo>
                  <a:lnTo>
                    <a:pt x="1138" y="292"/>
                  </a:lnTo>
                  <a:lnTo>
                    <a:pt x="1141" y="292"/>
                  </a:lnTo>
                  <a:lnTo>
                    <a:pt x="1143" y="291"/>
                  </a:lnTo>
                  <a:lnTo>
                    <a:pt x="1147" y="288"/>
                  </a:lnTo>
                  <a:lnTo>
                    <a:pt x="1153" y="282"/>
                  </a:lnTo>
                  <a:lnTo>
                    <a:pt x="1157" y="280"/>
                  </a:lnTo>
                  <a:lnTo>
                    <a:pt x="1161" y="267"/>
                  </a:lnTo>
                  <a:lnTo>
                    <a:pt x="1161" y="265"/>
                  </a:lnTo>
                  <a:lnTo>
                    <a:pt x="1160" y="262"/>
                  </a:lnTo>
                  <a:lnTo>
                    <a:pt x="1156" y="258"/>
                  </a:lnTo>
                  <a:lnTo>
                    <a:pt x="1150" y="251"/>
                  </a:lnTo>
                  <a:lnTo>
                    <a:pt x="1143" y="244"/>
                  </a:lnTo>
                  <a:lnTo>
                    <a:pt x="1138" y="240"/>
                  </a:lnTo>
                  <a:lnTo>
                    <a:pt x="1135" y="237"/>
                  </a:lnTo>
                  <a:lnTo>
                    <a:pt x="1132" y="236"/>
                  </a:lnTo>
                  <a:lnTo>
                    <a:pt x="1132" y="234"/>
                  </a:lnTo>
                  <a:lnTo>
                    <a:pt x="1134" y="233"/>
                  </a:lnTo>
                  <a:lnTo>
                    <a:pt x="1135" y="233"/>
                  </a:lnTo>
                  <a:lnTo>
                    <a:pt x="1138" y="232"/>
                  </a:lnTo>
                  <a:lnTo>
                    <a:pt x="1142" y="230"/>
                  </a:lnTo>
                  <a:lnTo>
                    <a:pt x="1145" y="229"/>
                  </a:lnTo>
                  <a:lnTo>
                    <a:pt x="1146" y="228"/>
                  </a:lnTo>
                  <a:lnTo>
                    <a:pt x="1146" y="225"/>
                  </a:lnTo>
                  <a:lnTo>
                    <a:pt x="1145" y="222"/>
                  </a:lnTo>
                  <a:lnTo>
                    <a:pt x="1145" y="210"/>
                  </a:lnTo>
                  <a:lnTo>
                    <a:pt x="1147" y="197"/>
                  </a:lnTo>
                  <a:lnTo>
                    <a:pt x="1149" y="191"/>
                  </a:lnTo>
                  <a:lnTo>
                    <a:pt x="1152" y="188"/>
                  </a:lnTo>
                  <a:lnTo>
                    <a:pt x="1158" y="188"/>
                  </a:lnTo>
                  <a:lnTo>
                    <a:pt x="1168" y="186"/>
                  </a:lnTo>
                  <a:lnTo>
                    <a:pt x="1180" y="185"/>
                  </a:lnTo>
                  <a:lnTo>
                    <a:pt x="1193" y="185"/>
                  </a:lnTo>
                  <a:lnTo>
                    <a:pt x="1203" y="188"/>
                  </a:lnTo>
                  <a:lnTo>
                    <a:pt x="1220" y="199"/>
                  </a:lnTo>
                  <a:lnTo>
                    <a:pt x="1228" y="202"/>
                  </a:lnTo>
                  <a:lnTo>
                    <a:pt x="1236" y="203"/>
                  </a:lnTo>
                  <a:lnTo>
                    <a:pt x="1246" y="204"/>
                  </a:lnTo>
                  <a:lnTo>
                    <a:pt x="1254" y="207"/>
                  </a:lnTo>
                  <a:lnTo>
                    <a:pt x="1258" y="211"/>
                  </a:lnTo>
                  <a:lnTo>
                    <a:pt x="1258" y="215"/>
                  </a:lnTo>
                  <a:lnTo>
                    <a:pt x="1255" y="217"/>
                  </a:lnTo>
                  <a:lnTo>
                    <a:pt x="1251" y="221"/>
                  </a:lnTo>
                  <a:lnTo>
                    <a:pt x="1249" y="222"/>
                  </a:lnTo>
                  <a:lnTo>
                    <a:pt x="1247" y="225"/>
                  </a:lnTo>
                  <a:lnTo>
                    <a:pt x="1246" y="226"/>
                  </a:lnTo>
                  <a:lnTo>
                    <a:pt x="1246" y="229"/>
                  </a:lnTo>
                  <a:lnTo>
                    <a:pt x="1247" y="232"/>
                  </a:lnTo>
                  <a:lnTo>
                    <a:pt x="1253" y="237"/>
                  </a:lnTo>
                  <a:lnTo>
                    <a:pt x="1258" y="240"/>
                  </a:lnTo>
                  <a:lnTo>
                    <a:pt x="1265" y="241"/>
                  </a:lnTo>
                  <a:lnTo>
                    <a:pt x="1270" y="243"/>
                  </a:lnTo>
                  <a:lnTo>
                    <a:pt x="1277" y="244"/>
                  </a:lnTo>
                  <a:lnTo>
                    <a:pt x="1283" y="243"/>
                  </a:lnTo>
                  <a:lnTo>
                    <a:pt x="1290" y="237"/>
                  </a:lnTo>
                  <a:lnTo>
                    <a:pt x="1296" y="228"/>
                  </a:lnTo>
                  <a:lnTo>
                    <a:pt x="1301" y="222"/>
                  </a:lnTo>
                  <a:lnTo>
                    <a:pt x="1303" y="218"/>
                  </a:lnTo>
                  <a:lnTo>
                    <a:pt x="1306" y="215"/>
                  </a:lnTo>
                  <a:lnTo>
                    <a:pt x="1309" y="214"/>
                  </a:lnTo>
                  <a:lnTo>
                    <a:pt x="1310" y="212"/>
                  </a:lnTo>
                  <a:lnTo>
                    <a:pt x="1313" y="212"/>
                  </a:lnTo>
                  <a:lnTo>
                    <a:pt x="1318" y="218"/>
                  </a:lnTo>
                  <a:lnTo>
                    <a:pt x="1324" y="226"/>
                  </a:lnTo>
                  <a:lnTo>
                    <a:pt x="1331" y="236"/>
                  </a:lnTo>
                  <a:lnTo>
                    <a:pt x="1337" y="244"/>
                  </a:lnTo>
                  <a:lnTo>
                    <a:pt x="1343" y="251"/>
                  </a:lnTo>
                  <a:lnTo>
                    <a:pt x="1347" y="258"/>
                  </a:lnTo>
                  <a:lnTo>
                    <a:pt x="1350" y="266"/>
                  </a:lnTo>
                  <a:lnTo>
                    <a:pt x="1353" y="276"/>
                  </a:lnTo>
                  <a:lnTo>
                    <a:pt x="1354" y="282"/>
                  </a:lnTo>
                  <a:lnTo>
                    <a:pt x="1357" y="285"/>
                  </a:lnTo>
                  <a:lnTo>
                    <a:pt x="1362" y="286"/>
                  </a:lnTo>
                  <a:lnTo>
                    <a:pt x="1376" y="284"/>
                  </a:lnTo>
                  <a:lnTo>
                    <a:pt x="1380" y="284"/>
                  </a:lnTo>
                  <a:lnTo>
                    <a:pt x="1385" y="286"/>
                  </a:lnTo>
                  <a:lnTo>
                    <a:pt x="1392" y="292"/>
                  </a:lnTo>
                  <a:lnTo>
                    <a:pt x="1399" y="299"/>
                  </a:lnTo>
                  <a:lnTo>
                    <a:pt x="1403" y="306"/>
                  </a:lnTo>
                  <a:lnTo>
                    <a:pt x="1404" y="310"/>
                  </a:lnTo>
                  <a:lnTo>
                    <a:pt x="1407" y="314"/>
                  </a:lnTo>
                  <a:lnTo>
                    <a:pt x="1411" y="315"/>
                  </a:lnTo>
                  <a:lnTo>
                    <a:pt x="1417" y="318"/>
                  </a:lnTo>
                  <a:lnTo>
                    <a:pt x="1424" y="319"/>
                  </a:lnTo>
                  <a:lnTo>
                    <a:pt x="1429" y="323"/>
                  </a:lnTo>
                  <a:lnTo>
                    <a:pt x="1429" y="328"/>
                  </a:lnTo>
                  <a:lnTo>
                    <a:pt x="1426" y="334"/>
                  </a:lnTo>
                  <a:lnTo>
                    <a:pt x="1422" y="340"/>
                  </a:lnTo>
                  <a:lnTo>
                    <a:pt x="1420" y="345"/>
                  </a:lnTo>
                  <a:lnTo>
                    <a:pt x="1418" y="350"/>
                  </a:lnTo>
                  <a:lnTo>
                    <a:pt x="1415" y="355"/>
                  </a:lnTo>
                  <a:lnTo>
                    <a:pt x="1413" y="359"/>
                  </a:lnTo>
                  <a:lnTo>
                    <a:pt x="1409" y="367"/>
                  </a:lnTo>
                  <a:lnTo>
                    <a:pt x="1409" y="369"/>
                  </a:lnTo>
                  <a:lnTo>
                    <a:pt x="1410" y="367"/>
                  </a:lnTo>
                  <a:lnTo>
                    <a:pt x="1414" y="367"/>
                  </a:lnTo>
                  <a:lnTo>
                    <a:pt x="1415" y="369"/>
                  </a:lnTo>
                  <a:lnTo>
                    <a:pt x="1421" y="371"/>
                  </a:lnTo>
                  <a:lnTo>
                    <a:pt x="1422" y="373"/>
                  </a:lnTo>
                  <a:lnTo>
                    <a:pt x="1428" y="376"/>
                  </a:lnTo>
                  <a:lnTo>
                    <a:pt x="1436" y="373"/>
                  </a:lnTo>
                  <a:lnTo>
                    <a:pt x="1444" y="376"/>
                  </a:lnTo>
                  <a:lnTo>
                    <a:pt x="1447" y="378"/>
                  </a:lnTo>
                  <a:lnTo>
                    <a:pt x="1448" y="382"/>
                  </a:lnTo>
                  <a:lnTo>
                    <a:pt x="1454" y="392"/>
                  </a:lnTo>
                  <a:lnTo>
                    <a:pt x="1461" y="406"/>
                  </a:lnTo>
                  <a:lnTo>
                    <a:pt x="1461" y="411"/>
                  </a:lnTo>
                  <a:lnTo>
                    <a:pt x="1459" y="414"/>
                  </a:lnTo>
                  <a:lnTo>
                    <a:pt x="1456" y="414"/>
                  </a:lnTo>
                  <a:lnTo>
                    <a:pt x="1455" y="413"/>
                  </a:lnTo>
                  <a:lnTo>
                    <a:pt x="1450" y="410"/>
                  </a:lnTo>
                  <a:lnTo>
                    <a:pt x="1436" y="410"/>
                  </a:lnTo>
                  <a:lnTo>
                    <a:pt x="1435" y="411"/>
                  </a:lnTo>
                  <a:lnTo>
                    <a:pt x="1433" y="414"/>
                  </a:lnTo>
                  <a:lnTo>
                    <a:pt x="1430" y="415"/>
                  </a:lnTo>
                  <a:lnTo>
                    <a:pt x="1429" y="415"/>
                  </a:lnTo>
                  <a:lnTo>
                    <a:pt x="1428" y="414"/>
                  </a:lnTo>
                  <a:lnTo>
                    <a:pt x="1426" y="411"/>
                  </a:lnTo>
                  <a:lnTo>
                    <a:pt x="1424" y="410"/>
                  </a:lnTo>
                  <a:lnTo>
                    <a:pt x="1421" y="407"/>
                  </a:lnTo>
                  <a:lnTo>
                    <a:pt x="1414" y="407"/>
                  </a:lnTo>
                  <a:lnTo>
                    <a:pt x="1402" y="408"/>
                  </a:lnTo>
                  <a:lnTo>
                    <a:pt x="1383" y="408"/>
                  </a:lnTo>
                  <a:lnTo>
                    <a:pt x="1381" y="406"/>
                  </a:lnTo>
                  <a:lnTo>
                    <a:pt x="1381" y="402"/>
                  </a:lnTo>
                  <a:lnTo>
                    <a:pt x="1384" y="399"/>
                  </a:lnTo>
                  <a:lnTo>
                    <a:pt x="1387" y="392"/>
                  </a:lnTo>
                  <a:lnTo>
                    <a:pt x="1389" y="384"/>
                  </a:lnTo>
                  <a:lnTo>
                    <a:pt x="1394" y="374"/>
                  </a:lnTo>
                  <a:lnTo>
                    <a:pt x="1407" y="360"/>
                  </a:lnTo>
                  <a:lnTo>
                    <a:pt x="1407" y="354"/>
                  </a:lnTo>
                  <a:lnTo>
                    <a:pt x="1406" y="351"/>
                  </a:lnTo>
                  <a:lnTo>
                    <a:pt x="1403" y="348"/>
                  </a:lnTo>
                  <a:lnTo>
                    <a:pt x="1400" y="348"/>
                  </a:lnTo>
                  <a:lnTo>
                    <a:pt x="1395" y="351"/>
                  </a:lnTo>
                  <a:lnTo>
                    <a:pt x="1392" y="354"/>
                  </a:lnTo>
                  <a:lnTo>
                    <a:pt x="1389" y="358"/>
                  </a:lnTo>
                  <a:lnTo>
                    <a:pt x="1388" y="360"/>
                  </a:lnTo>
                  <a:lnTo>
                    <a:pt x="1385" y="362"/>
                  </a:lnTo>
                  <a:lnTo>
                    <a:pt x="1373" y="362"/>
                  </a:lnTo>
                  <a:lnTo>
                    <a:pt x="1366" y="360"/>
                  </a:lnTo>
                  <a:lnTo>
                    <a:pt x="1359" y="363"/>
                  </a:lnTo>
                  <a:lnTo>
                    <a:pt x="1355" y="366"/>
                  </a:lnTo>
                  <a:lnTo>
                    <a:pt x="1353" y="369"/>
                  </a:lnTo>
                  <a:lnTo>
                    <a:pt x="1348" y="370"/>
                  </a:lnTo>
                  <a:lnTo>
                    <a:pt x="1344" y="374"/>
                  </a:lnTo>
                  <a:lnTo>
                    <a:pt x="1344" y="376"/>
                  </a:lnTo>
                  <a:lnTo>
                    <a:pt x="1347" y="377"/>
                  </a:lnTo>
                  <a:lnTo>
                    <a:pt x="1348" y="378"/>
                  </a:lnTo>
                  <a:lnTo>
                    <a:pt x="1348" y="380"/>
                  </a:lnTo>
                  <a:lnTo>
                    <a:pt x="1344" y="384"/>
                  </a:lnTo>
                  <a:lnTo>
                    <a:pt x="1339" y="386"/>
                  </a:lnTo>
                  <a:lnTo>
                    <a:pt x="1335" y="388"/>
                  </a:lnTo>
                  <a:lnTo>
                    <a:pt x="1332" y="389"/>
                  </a:lnTo>
                  <a:lnTo>
                    <a:pt x="1329" y="389"/>
                  </a:lnTo>
                  <a:lnTo>
                    <a:pt x="1327" y="386"/>
                  </a:lnTo>
                  <a:lnTo>
                    <a:pt x="1325" y="380"/>
                  </a:lnTo>
                  <a:lnTo>
                    <a:pt x="1325" y="366"/>
                  </a:lnTo>
                  <a:lnTo>
                    <a:pt x="1324" y="365"/>
                  </a:lnTo>
                  <a:lnTo>
                    <a:pt x="1317" y="371"/>
                  </a:lnTo>
                  <a:lnTo>
                    <a:pt x="1316" y="370"/>
                  </a:lnTo>
                  <a:lnTo>
                    <a:pt x="1305" y="365"/>
                  </a:lnTo>
                  <a:lnTo>
                    <a:pt x="1298" y="365"/>
                  </a:lnTo>
                  <a:lnTo>
                    <a:pt x="1294" y="367"/>
                  </a:lnTo>
                  <a:lnTo>
                    <a:pt x="1286" y="371"/>
                  </a:lnTo>
                  <a:lnTo>
                    <a:pt x="1264" y="374"/>
                  </a:lnTo>
                  <a:lnTo>
                    <a:pt x="1255" y="378"/>
                  </a:lnTo>
                  <a:lnTo>
                    <a:pt x="1251" y="386"/>
                  </a:lnTo>
                  <a:lnTo>
                    <a:pt x="1247" y="396"/>
                  </a:lnTo>
                  <a:lnTo>
                    <a:pt x="1246" y="404"/>
                  </a:lnTo>
                  <a:lnTo>
                    <a:pt x="1244" y="407"/>
                  </a:lnTo>
                  <a:lnTo>
                    <a:pt x="1246" y="407"/>
                  </a:lnTo>
                  <a:lnTo>
                    <a:pt x="1247" y="406"/>
                  </a:lnTo>
                  <a:lnTo>
                    <a:pt x="1251" y="403"/>
                  </a:lnTo>
                  <a:lnTo>
                    <a:pt x="1257" y="402"/>
                  </a:lnTo>
                  <a:lnTo>
                    <a:pt x="1264" y="399"/>
                  </a:lnTo>
                  <a:lnTo>
                    <a:pt x="1280" y="393"/>
                  </a:lnTo>
                  <a:lnTo>
                    <a:pt x="1287" y="389"/>
                  </a:lnTo>
                  <a:lnTo>
                    <a:pt x="1295" y="385"/>
                  </a:lnTo>
                  <a:lnTo>
                    <a:pt x="1303" y="384"/>
                  </a:lnTo>
                  <a:lnTo>
                    <a:pt x="1310" y="386"/>
                  </a:lnTo>
                  <a:lnTo>
                    <a:pt x="1316" y="392"/>
                  </a:lnTo>
                  <a:lnTo>
                    <a:pt x="1318" y="396"/>
                  </a:lnTo>
                  <a:lnTo>
                    <a:pt x="1318" y="403"/>
                  </a:lnTo>
                  <a:lnTo>
                    <a:pt x="1317" y="406"/>
                  </a:lnTo>
                  <a:lnTo>
                    <a:pt x="1313" y="410"/>
                  </a:lnTo>
                  <a:lnTo>
                    <a:pt x="1313" y="411"/>
                  </a:lnTo>
                  <a:lnTo>
                    <a:pt x="1314" y="413"/>
                  </a:lnTo>
                  <a:lnTo>
                    <a:pt x="1317" y="418"/>
                  </a:lnTo>
                  <a:lnTo>
                    <a:pt x="1321" y="422"/>
                  </a:lnTo>
                  <a:lnTo>
                    <a:pt x="1324" y="423"/>
                  </a:lnTo>
                  <a:lnTo>
                    <a:pt x="1328" y="419"/>
                  </a:lnTo>
                  <a:lnTo>
                    <a:pt x="1329" y="417"/>
                  </a:lnTo>
                  <a:lnTo>
                    <a:pt x="1333" y="414"/>
                  </a:lnTo>
                  <a:lnTo>
                    <a:pt x="1336" y="413"/>
                  </a:lnTo>
                  <a:lnTo>
                    <a:pt x="1337" y="413"/>
                  </a:lnTo>
                  <a:lnTo>
                    <a:pt x="1339" y="414"/>
                  </a:lnTo>
                  <a:lnTo>
                    <a:pt x="1339" y="419"/>
                  </a:lnTo>
                  <a:lnTo>
                    <a:pt x="1340" y="422"/>
                  </a:lnTo>
                  <a:lnTo>
                    <a:pt x="1340" y="429"/>
                  </a:lnTo>
                  <a:lnTo>
                    <a:pt x="1343" y="432"/>
                  </a:lnTo>
                  <a:lnTo>
                    <a:pt x="1346" y="433"/>
                  </a:lnTo>
                  <a:lnTo>
                    <a:pt x="1348" y="433"/>
                  </a:lnTo>
                  <a:lnTo>
                    <a:pt x="1359" y="422"/>
                  </a:lnTo>
                  <a:lnTo>
                    <a:pt x="1361" y="419"/>
                  </a:lnTo>
                  <a:lnTo>
                    <a:pt x="1363" y="419"/>
                  </a:lnTo>
                  <a:lnTo>
                    <a:pt x="1365" y="421"/>
                  </a:lnTo>
                  <a:lnTo>
                    <a:pt x="1370" y="429"/>
                  </a:lnTo>
                  <a:lnTo>
                    <a:pt x="1374" y="443"/>
                  </a:lnTo>
                  <a:lnTo>
                    <a:pt x="1373" y="447"/>
                  </a:lnTo>
                  <a:lnTo>
                    <a:pt x="1368" y="450"/>
                  </a:lnTo>
                  <a:lnTo>
                    <a:pt x="1361" y="452"/>
                  </a:lnTo>
                  <a:lnTo>
                    <a:pt x="1353" y="454"/>
                  </a:lnTo>
                  <a:lnTo>
                    <a:pt x="1348" y="455"/>
                  </a:lnTo>
                  <a:lnTo>
                    <a:pt x="1343" y="456"/>
                  </a:lnTo>
                  <a:lnTo>
                    <a:pt x="1333" y="459"/>
                  </a:lnTo>
                  <a:lnTo>
                    <a:pt x="1325" y="460"/>
                  </a:lnTo>
                  <a:lnTo>
                    <a:pt x="1320" y="462"/>
                  </a:lnTo>
                  <a:lnTo>
                    <a:pt x="1316" y="465"/>
                  </a:lnTo>
                  <a:lnTo>
                    <a:pt x="1310" y="469"/>
                  </a:lnTo>
                  <a:lnTo>
                    <a:pt x="1305" y="474"/>
                  </a:lnTo>
                  <a:lnTo>
                    <a:pt x="1298" y="476"/>
                  </a:lnTo>
                  <a:lnTo>
                    <a:pt x="1292" y="473"/>
                  </a:lnTo>
                  <a:lnTo>
                    <a:pt x="1290" y="467"/>
                  </a:lnTo>
                  <a:lnTo>
                    <a:pt x="1290" y="459"/>
                  </a:lnTo>
                  <a:lnTo>
                    <a:pt x="1288" y="451"/>
                  </a:lnTo>
                  <a:lnTo>
                    <a:pt x="1288" y="448"/>
                  </a:lnTo>
                  <a:lnTo>
                    <a:pt x="1284" y="448"/>
                  </a:lnTo>
                  <a:lnTo>
                    <a:pt x="1283" y="450"/>
                  </a:lnTo>
                  <a:lnTo>
                    <a:pt x="1280" y="451"/>
                  </a:lnTo>
                  <a:lnTo>
                    <a:pt x="1279" y="452"/>
                  </a:lnTo>
                  <a:lnTo>
                    <a:pt x="1277" y="455"/>
                  </a:lnTo>
                  <a:lnTo>
                    <a:pt x="1275" y="458"/>
                  </a:lnTo>
                  <a:lnTo>
                    <a:pt x="1272" y="459"/>
                  </a:lnTo>
                  <a:lnTo>
                    <a:pt x="1265" y="459"/>
                  </a:lnTo>
                  <a:lnTo>
                    <a:pt x="1262" y="460"/>
                  </a:lnTo>
                  <a:lnTo>
                    <a:pt x="1258" y="460"/>
                  </a:lnTo>
                  <a:lnTo>
                    <a:pt x="1254" y="462"/>
                  </a:lnTo>
                  <a:lnTo>
                    <a:pt x="1249" y="465"/>
                  </a:lnTo>
                  <a:lnTo>
                    <a:pt x="1244" y="467"/>
                  </a:lnTo>
                  <a:lnTo>
                    <a:pt x="1242" y="470"/>
                  </a:lnTo>
                  <a:lnTo>
                    <a:pt x="1239" y="476"/>
                  </a:lnTo>
                  <a:lnTo>
                    <a:pt x="1238" y="480"/>
                  </a:lnTo>
                  <a:lnTo>
                    <a:pt x="1240" y="488"/>
                  </a:lnTo>
                  <a:lnTo>
                    <a:pt x="1249" y="502"/>
                  </a:lnTo>
                  <a:lnTo>
                    <a:pt x="1249" y="507"/>
                  </a:lnTo>
                  <a:lnTo>
                    <a:pt x="1243" y="510"/>
                  </a:lnTo>
                  <a:lnTo>
                    <a:pt x="1232" y="510"/>
                  </a:lnTo>
                  <a:lnTo>
                    <a:pt x="1221" y="508"/>
                  </a:lnTo>
                  <a:lnTo>
                    <a:pt x="1213" y="507"/>
                  </a:lnTo>
                  <a:lnTo>
                    <a:pt x="1205" y="507"/>
                  </a:lnTo>
                  <a:lnTo>
                    <a:pt x="1202" y="508"/>
                  </a:lnTo>
                  <a:lnTo>
                    <a:pt x="1199" y="511"/>
                  </a:lnTo>
                  <a:lnTo>
                    <a:pt x="1198" y="514"/>
                  </a:lnTo>
                  <a:lnTo>
                    <a:pt x="1198" y="517"/>
                  </a:lnTo>
                  <a:lnTo>
                    <a:pt x="1199" y="519"/>
                  </a:lnTo>
                  <a:lnTo>
                    <a:pt x="1199" y="524"/>
                  </a:lnTo>
                  <a:lnTo>
                    <a:pt x="1198" y="526"/>
                  </a:lnTo>
                  <a:lnTo>
                    <a:pt x="1195" y="528"/>
                  </a:lnTo>
                  <a:lnTo>
                    <a:pt x="1190" y="528"/>
                  </a:lnTo>
                  <a:lnTo>
                    <a:pt x="1187" y="529"/>
                  </a:lnTo>
                  <a:lnTo>
                    <a:pt x="1186" y="530"/>
                  </a:lnTo>
                  <a:lnTo>
                    <a:pt x="1184" y="533"/>
                  </a:lnTo>
                  <a:lnTo>
                    <a:pt x="1184" y="536"/>
                  </a:lnTo>
                  <a:lnTo>
                    <a:pt x="1187" y="541"/>
                  </a:lnTo>
                  <a:lnTo>
                    <a:pt x="1187" y="547"/>
                  </a:lnTo>
                  <a:lnTo>
                    <a:pt x="1186" y="550"/>
                  </a:lnTo>
                  <a:lnTo>
                    <a:pt x="1180" y="555"/>
                  </a:lnTo>
                  <a:lnTo>
                    <a:pt x="1177" y="556"/>
                  </a:lnTo>
                  <a:lnTo>
                    <a:pt x="1175" y="556"/>
                  </a:lnTo>
                  <a:lnTo>
                    <a:pt x="1171" y="552"/>
                  </a:lnTo>
                  <a:lnTo>
                    <a:pt x="1168" y="551"/>
                  </a:lnTo>
                  <a:lnTo>
                    <a:pt x="1165" y="551"/>
                  </a:lnTo>
                  <a:lnTo>
                    <a:pt x="1164" y="552"/>
                  </a:lnTo>
                  <a:lnTo>
                    <a:pt x="1164" y="555"/>
                  </a:lnTo>
                  <a:lnTo>
                    <a:pt x="1165" y="565"/>
                  </a:lnTo>
                  <a:lnTo>
                    <a:pt x="1176" y="584"/>
                  </a:lnTo>
                  <a:lnTo>
                    <a:pt x="1177" y="589"/>
                  </a:lnTo>
                  <a:lnTo>
                    <a:pt x="1172" y="593"/>
                  </a:lnTo>
                  <a:lnTo>
                    <a:pt x="1165" y="596"/>
                  </a:lnTo>
                  <a:lnTo>
                    <a:pt x="1157" y="600"/>
                  </a:lnTo>
                  <a:lnTo>
                    <a:pt x="1152" y="604"/>
                  </a:lnTo>
                  <a:lnTo>
                    <a:pt x="1145" y="613"/>
                  </a:lnTo>
                  <a:lnTo>
                    <a:pt x="1135" y="624"/>
                  </a:lnTo>
                  <a:lnTo>
                    <a:pt x="1126" y="636"/>
                  </a:lnTo>
                  <a:lnTo>
                    <a:pt x="1116" y="643"/>
                  </a:lnTo>
                  <a:lnTo>
                    <a:pt x="1108" y="648"/>
                  </a:lnTo>
                  <a:lnTo>
                    <a:pt x="1102" y="656"/>
                  </a:lnTo>
                  <a:lnTo>
                    <a:pt x="1100" y="663"/>
                  </a:lnTo>
                  <a:lnTo>
                    <a:pt x="1101" y="670"/>
                  </a:lnTo>
                  <a:lnTo>
                    <a:pt x="1105" y="678"/>
                  </a:lnTo>
                  <a:lnTo>
                    <a:pt x="1113" y="703"/>
                  </a:lnTo>
                  <a:lnTo>
                    <a:pt x="1116" y="713"/>
                  </a:lnTo>
                  <a:lnTo>
                    <a:pt x="1117" y="719"/>
                  </a:lnTo>
                  <a:lnTo>
                    <a:pt x="1117" y="728"/>
                  </a:lnTo>
                  <a:lnTo>
                    <a:pt x="1115" y="737"/>
                  </a:lnTo>
                  <a:lnTo>
                    <a:pt x="1112" y="743"/>
                  </a:lnTo>
                  <a:lnTo>
                    <a:pt x="1106" y="745"/>
                  </a:lnTo>
                  <a:lnTo>
                    <a:pt x="1101" y="743"/>
                  </a:lnTo>
                  <a:lnTo>
                    <a:pt x="1100" y="740"/>
                  </a:lnTo>
                  <a:lnTo>
                    <a:pt x="1098" y="736"/>
                  </a:lnTo>
                  <a:lnTo>
                    <a:pt x="1098" y="733"/>
                  </a:lnTo>
                  <a:lnTo>
                    <a:pt x="1097" y="729"/>
                  </a:lnTo>
                  <a:lnTo>
                    <a:pt x="1094" y="726"/>
                  </a:lnTo>
                  <a:lnTo>
                    <a:pt x="1091" y="725"/>
                  </a:lnTo>
                  <a:lnTo>
                    <a:pt x="1085" y="719"/>
                  </a:lnTo>
                  <a:lnTo>
                    <a:pt x="1080" y="708"/>
                  </a:lnTo>
                  <a:lnTo>
                    <a:pt x="1076" y="695"/>
                  </a:lnTo>
                  <a:lnTo>
                    <a:pt x="1075" y="682"/>
                  </a:lnTo>
                  <a:lnTo>
                    <a:pt x="1074" y="678"/>
                  </a:lnTo>
                  <a:lnTo>
                    <a:pt x="1074" y="676"/>
                  </a:lnTo>
                  <a:lnTo>
                    <a:pt x="1072" y="674"/>
                  </a:lnTo>
                  <a:lnTo>
                    <a:pt x="1071" y="674"/>
                  </a:lnTo>
                  <a:lnTo>
                    <a:pt x="1068" y="677"/>
                  </a:lnTo>
                  <a:lnTo>
                    <a:pt x="1067" y="680"/>
                  </a:lnTo>
                  <a:lnTo>
                    <a:pt x="1061" y="682"/>
                  </a:lnTo>
                  <a:lnTo>
                    <a:pt x="1056" y="680"/>
                  </a:lnTo>
                  <a:lnTo>
                    <a:pt x="1053" y="676"/>
                  </a:lnTo>
                  <a:lnTo>
                    <a:pt x="1050" y="673"/>
                  </a:lnTo>
                  <a:lnTo>
                    <a:pt x="1048" y="667"/>
                  </a:lnTo>
                  <a:lnTo>
                    <a:pt x="1045" y="666"/>
                  </a:lnTo>
                  <a:lnTo>
                    <a:pt x="1039" y="669"/>
                  </a:lnTo>
                  <a:lnTo>
                    <a:pt x="1031" y="671"/>
                  </a:lnTo>
                  <a:lnTo>
                    <a:pt x="1024" y="674"/>
                  </a:lnTo>
                  <a:lnTo>
                    <a:pt x="1002" y="674"/>
                  </a:lnTo>
                  <a:lnTo>
                    <a:pt x="998" y="676"/>
                  </a:lnTo>
                  <a:lnTo>
                    <a:pt x="997" y="677"/>
                  </a:lnTo>
                  <a:lnTo>
                    <a:pt x="996" y="680"/>
                  </a:lnTo>
                  <a:lnTo>
                    <a:pt x="996" y="682"/>
                  </a:lnTo>
                  <a:lnTo>
                    <a:pt x="994" y="685"/>
                  </a:lnTo>
                  <a:lnTo>
                    <a:pt x="994" y="687"/>
                  </a:lnTo>
                  <a:lnTo>
                    <a:pt x="992" y="689"/>
                  </a:lnTo>
                  <a:lnTo>
                    <a:pt x="989" y="689"/>
                  </a:lnTo>
                  <a:lnTo>
                    <a:pt x="986" y="688"/>
                  </a:lnTo>
                  <a:lnTo>
                    <a:pt x="982" y="687"/>
                  </a:lnTo>
                  <a:lnTo>
                    <a:pt x="974" y="682"/>
                  </a:lnTo>
                  <a:lnTo>
                    <a:pt x="963" y="680"/>
                  </a:lnTo>
                  <a:lnTo>
                    <a:pt x="937" y="680"/>
                  </a:lnTo>
                  <a:lnTo>
                    <a:pt x="931" y="682"/>
                  </a:lnTo>
                  <a:lnTo>
                    <a:pt x="929" y="688"/>
                  </a:lnTo>
                  <a:lnTo>
                    <a:pt x="923" y="693"/>
                  </a:lnTo>
                  <a:lnTo>
                    <a:pt x="916" y="699"/>
                  </a:lnTo>
                  <a:lnTo>
                    <a:pt x="910" y="702"/>
                  </a:lnTo>
                  <a:lnTo>
                    <a:pt x="907" y="703"/>
                  </a:lnTo>
                  <a:lnTo>
                    <a:pt x="904" y="706"/>
                  </a:lnTo>
                  <a:lnTo>
                    <a:pt x="900" y="707"/>
                  </a:lnTo>
                  <a:lnTo>
                    <a:pt x="897" y="710"/>
                  </a:lnTo>
                  <a:lnTo>
                    <a:pt x="894" y="714"/>
                  </a:lnTo>
                  <a:lnTo>
                    <a:pt x="893" y="715"/>
                  </a:lnTo>
                  <a:lnTo>
                    <a:pt x="893" y="718"/>
                  </a:lnTo>
                  <a:lnTo>
                    <a:pt x="899" y="724"/>
                  </a:lnTo>
                  <a:lnTo>
                    <a:pt x="900" y="732"/>
                  </a:lnTo>
                  <a:lnTo>
                    <a:pt x="900" y="741"/>
                  </a:lnTo>
                  <a:lnTo>
                    <a:pt x="897" y="751"/>
                  </a:lnTo>
                  <a:lnTo>
                    <a:pt x="894" y="763"/>
                  </a:lnTo>
                  <a:lnTo>
                    <a:pt x="894" y="778"/>
                  </a:lnTo>
                  <a:lnTo>
                    <a:pt x="896" y="796"/>
                  </a:lnTo>
                  <a:lnTo>
                    <a:pt x="900" y="809"/>
                  </a:lnTo>
                  <a:lnTo>
                    <a:pt x="905" y="818"/>
                  </a:lnTo>
                  <a:lnTo>
                    <a:pt x="914" y="828"/>
                  </a:lnTo>
                  <a:lnTo>
                    <a:pt x="930" y="844"/>
                  </a:lnTo>
                  <a:lnTo>
                    <a:pt x="937" y="848"/>
                  </a:lnTo>
                  <a:lnTo>
                    <a:pt x="944" y="847"/>
                  </a:lnTo>
                  <a:lnTo>
                    <a:pt x="951" y="843"/>
                  </a:lnTo>
                  <a:lnTo>
                    <a:pt x="959" y="837"/>
                  </a:lnTo>
                  <a:lnTo>
                    <a:pt x="966" y="837"/>
                  </a:lnTo>
                  <a:lnTo>
                    <a:pt x="967" y="839"/>
                  </a:lnTo>
                  <a:lnTo>
                    <a:pt x="968" y="839"/>
                  </a:lnTo>
                  <a:lnTo>
                    <a:pt x="970" y="840"/>
                  </a:lnTo>
                  <a:lnTo>
                    <a:pt x="972" y="840"/>
                  </a:lnTo>
                  <a:lnTo>
                    <a:pt x="975" y="839"/>
                  </a:lnTo>
                  <a:lnTo>
                    <a:pt x="977" y="836"/>
                  </a:lnTo>
                  <a:lnTo>
                    <a:pt x="979" y="832"/>
                  </a:lnTo>
                  <a:lnTo>
                    <a:pt x="979" y="822"/>
                  </a:lnTo>
                  <a:lnTo>
                    <a:pt x="978" y="817"/>
                  </a:lnTo>
                  <a:lnTo>
                    <a:pt x="979" y="811"/>
                  </a:lnTo>
                  <a:lnTo>
                    <a:pt x="981" y="807"/>
                  </a:lnTo>
                  <a:lnTo>
                    <a:pt x="985" y="803"/>
                  </a:lnTo>
                  <a:lnTo>
                    <a:pt x="989" y="802"/>
                  </a:lnTo>
                  <a:lnTo>
                    <a:pt x="1004" y="802"/>
                  </a:lnTo>
                  <a:lnTo>
                    <a:pt x="1015" y="799"/>
                  </a:lnTo>
                  <a:lnTo>
                    <a:pt x="1024" y="799"/>
                  </a:lnTo>
                  <a:lnTo>
                    <a:pt x="1028" y="802"/>
                  </a:lnTo>
                  <a:lnTo>
                    <a:pt x="1031" y="818"/>
                  </a:lnTo>
                  <a:lnTo>
                    <a:pt x="1030" y="828"/>
                  </a:lnTo>
                  <a:lnTo>
                    <a:pt x="1024" y="835"/>
                  </a:lnTo>
                  <a:lnTo>
                    <a:pt x="1019" y="843"/>
                  </a:lnTo>
                  <a:lnTo>
                    <a:pt x="1016" y="852"/>
                  </a:lnTo>
                  <a:lnTo>
                    <a:pt x="1018" y="862"/>
                  </a:lnTo>
                  <a:lnTo>
                    <a:pt x="1016" y="872"/>
                  </a:lnTo>
                  <a:lnTo>
                    <a:pt x="1015" y="876"/>
                  </a:lnTo>
                  <a:lnTo>
                    <a:pt x="1012" y="881"/>
                  </a:lnTo>
                  <a:lnTo>
                    <a:pt x="1012" y="883"/>
                  </a:lnTo>
                  <a:lnTo>
                    <a:pt x="1011" y="884"/>
                  </a:lnTo>
                  <a:lnTo>
                    <a:pt x="1011" y="885"/>
                  </a:lnTo>
                  <a:lnTo>
                    <a:pt x="1023" y="885"/>
                  </a:lnTo>
                  <a:lnTo>
                    <a:pt x="1026" y="887"/>
                  </a:lnTo>
                  <a:lnTo>
                    <a:pt x="1027" y="887"/>
                  </a:lnTo>
                  <a:lnTo>
                    <a:pt x="1030" y="889"/>
                  </a:lnTo>
                  <a:lnTo>
                    <a:pt x="1033" y="889"/>
                  </a:lnTo>
                  <a:lnTo>
                    <a:pt x="1041" y="888"/>
                  </a:lnTo>
                  <a:lnTo>
                    <a:pt x="1048" y="883"/>
                  </a:lnTo>
                  <a:lnTo>
                    <a:pt x="1056" y="880"/>
                  </a:lnTo>
                  <a:lnTo>
                    <a:pt x="1061" y="883"/>
                  </a:lnTo>
                  <a:lnTo>
                    <a:pt x="1068" y="887"/>
                  </a:lnTo>
                  <a:lnTo>
                    <a:pt x="1074" y="895"/>
                  </a:lnTo>
                  <a:lnTo>
                    <a:pt x="1078" y="903"/>
                  </a:lnTo>
                  <a:lnTo>
                    <a:pt x="1079" y="910"/>
                  </a:lnTo>
                  <a:lnTo>
                    <a:pt x="1076" y="922"/>
                  </a:lnTo>
                  <a:lnTo>
                    <a:pt x="1074" y="937"/>
                  </a:lnTo>
                  <a:lnTo>
                    <a:pt x="1074" y="954"/>
                  </a:lnTo>
                  <a:lnTo>
                    <a:pt x="1075" y="965"/>
                  </a:lnTo>
                  <a:lnTo>
                    <a:pt x="1079" y="973"/>
                  </a:lnTo>
                  <a:lnTo>
                    <a:pt x="1082" y="977"/>
                  </a:lnTo>
                  <a:lnTo>
                    <a:pt x="1085" y="983"/>
                  </a:lnTo>
                  <a:lnTo>
                    <a:pt x="1090" y="988"/>
                  </a:lnTo>
                  <a:lnTo>
                    <a:pt x="1093" y="989"/>
                  </a:lnTo>
                  <a:lnTo>
                    <a:pt x="1097" y="991"/>
                  </a:lnTo>
                  <a:lnTo>
                    <a:pt x="1101" y="989"/>
                  </a:lnTo>
                  <a:lnTo>
                    <a:pt x="1112" y="984"/>
                  </a:lnTo>
                  <a:lnTo>
                    <a:pt x="1119" y="980"/>
                  </a:lnTo>
                  <a:lnTo>
                    <a:pt x="1124" y="974"/>
                  </a:lnTo>
                  <a:lnTo>
                    <a:pt x="1128" y="974"/>
                  </a:lnTo>
                  <a:lnTo>
                    <a:pt x="1134" y="976"/>
                  </a:lnTo>
                  <a:lnTo>
                    <a:pt x="1139" y="980"/>
                  </a:lnTo>
                  <a:lnTo>
                    <a:pt x="1145" y="985"/>
                  </a:lnTo>
                  <a:lnTo>
                    <a:pt x="1146" y="988"/>
                  </a:lnTo>
                  <a:lnTo>
                    <a:pt x="1146" y="989"/>
                  </a:lnTo>
                  <a:lnTo>
                    <a:pt x="1149" y="992"/>
                  </a:lnTo>
                  <a:lnTo>
                    <a:pt x="1156" y="992"/>
                  </a:lnTo>
                  <a:lnTo>
                    <a:pt x="1160" y="991"/>
                  </a:lnTo>
                  <a:lnTo>
                    <a:pt x="1164" y="988"/>
                  </a:lnTo>
                  <a:lnTo>
                    <a:pt x="1167" y="985"/>
                  </a:lnTo>
                  <a:lnTo>
                    <a:pt x="1172" y="977"/>
                  </a:lnTo>
                  <a:lnTo>
                    <a:pt x="1176" y="972"/>
                  </a:lnTo>
                  <a:lnTo>
                    <a:pt x="1183" y="962"/>
                  </a:lnTo>
                  <a:lnTo>
                    <a:pt x="1191" y="955"/>
                  </a:lnTo>
                  <a:lnTo>
                    <a:pt x="1198" y="951"/>
                  </a:lnTo>
                  <a:lnTo>
                    <a:pt x="1203" y="948"/>
                  </a:lnTo>
                  <a:lnTo>
                    <a:pt x="1210" y="943"/>
                  </a:lnTo>
                  <a:lnTo>
                    <a:pt x="1219" y="937"/>
                  </a:lnTo>
                  <a:lnTo>
                    <a:pt x="1225" y="936"/>
                  </a:lnTo>
                  <a:lnTo>
                    <a:pt x="1228" y="939"/>
                  </a:lnTo>
                  <a:lnTo>
                    <a:pt x="1228" y="943"/>
                  </a:lnTo>
                  <a:lnTo>
                    <a:pt x="1225" y="948"/>
                  </a:lnTo>
                  <a:lnTo>
                    <a:pt x="1223" y="955"/>
                  </a:lnTo>
                  <a:lnTo>
                    <a:pt x="1221" y="959"/>
                  </a:lnTo>
                  <a:lnTo>
                    <a:pt x="1221" y="977"/>
                  </a:lnTo>
                  <a:lnTo>
                    <a:pt x="1223" y="985"/>
                  </a:lnTo>
                  <a:lnTo>
                    <a:pt x="1225" y="989"/>
                  </a:lnTo>
                  <a:lnTo>
                    <a:pt x="1228" y="988"/>
                  </a:lnTo>
                  <a:lnTo>
                    <a:pt x="1228" y="981"/>
                  </a:lnTo>
                  <a:lnTo>
                    <a:pt x="1229" y="972"/>
                  </a:lnTo>
                  <a:lnTo>
                    <a:pt x="1232" y="963"/>
                  </a:lnTo>
                  <a:lnTo>
                    <a:pt x="1239" y="954"/>
                  </a:lnTo>
                  <a:lnTo>
                    <a:pt x="1247" y="948"/>
                  </a:lnTo>
                  <a:lnTo>
                    <a:pt x="1254" y="946"/>
                  </a:lnTo>
                  <a:lnTo>
                    <a:pt x="1257" y="948"/>
                  </a:lnTo>
                  <a:lnTo>
                    <a:pt x="1258" y="951"/>
                  </a:lnTo>
                  <a:lnTo>
                    <a:pt x="1261" y="954"/>
                  </a:lnTo>
                  <a:lnTo>
                    <a:pt x="1262" y="958"/>
                  </a:lnTo>
                  <a:lnTo>
                    <a:pt x="1265" y="963"/>
                  </a:lnTo>
                  <a:lnTo>
                    <a:pt x="1268" y="965"/>
                  </a:lnTo>
                  <a:lnTo>
                    <a:pt x="1269" y="966"/>
                  </a:lnTo>
                  <a:lnTo>
                    <a:pt x="1272" y="965"/>
                  </a:lnTo>
                  <a:lnTo>
                    <a:pt x="1279" y="961"/>
                  </a:lnTo>
                  <a:lnTo>
                    <a:pt x="1286" y="959"/>
                  </a:lnTo>
                  <a:lnTo>
                    <a:pt x="1292" y="961"/>
                  </a:lnTo>
                  <a:lnTo>
                    <a:pt x="1298" y="966"/>
                  </a:lnTo>
                  <a:lnTo>
                    <a:pt x="1299" y="970"/>
                  </a:lnTo>
                  <a:lnTo>
                    <a:pt x="1302" y="974"/>
                  </a:lnTo>
                  <a:lnTo>
                    <a:pt x="1303" y="976"/>
                  </a:lnTo>
                  <a:lnTo>
                    <a:pt x="1303" y="977"/>
                  </a:lnTo>
                  <a:lnTo>
                    <a:pt x="1305" y="974"/>
                  </a:lnTo>
                  <a:lnTo>
                    <a:pt x="1307" y="973"/>
                  </a:lnTo>
                  <a:lnTo>
                    <a:pt x="1309" y="969"/>
                  </a:lnTo>
                  <a:lnTo>
                    <a:pt x="1309" y="966"/>
                  </a:lnTo>
                  <a:lnTo>
                    <a:pt x="1311" y="961"/>
                  </a:lnTo>
                  <a:lnTo>
                    <a:pt x="1318" y="958"/>
                  </a:lnTo>
                  <a:lnTo>
                    <a:pt x="1328" y="956"/>
                  </a:lnTo>
                  <a:lnTo>
                    <a:pt x="1337" y="961"/>
                  </a:lnTo>
                  <a:lnTo>
                    <a:pt x="1342" y="963"/>
                  </a:lnTo>
                  <a:lnTo>
                    <a:pt x="1344" y="966"/>
                  </a:lnTo>
                  <a:lnTo>
                    <a:pt x="1346" y="969"/>
                  </a:lnTo>
                  <a:lnTo>
                    <a:pt x="1346" y="970"/>
                  </a:lnTo>
                  <a:lnTo>
                    <a:pt x="1347" y="970"/>
                  </a:lnTo>
                  <a:lnTo>
                    <a:pt x="1347" y="972"/>
                  </a:lnTo>
                  <a:lnTo>
                    <a:pt x="1351" y="972"/>
                  </a:lnTo>
                  <a:lnTo>
                    <a:pt x="1353" y="969"/>
                  </a:lnTo>
                  <a:lnTo>
                    <a:pt x="1355" y="966"/>
                  </a:lnTo>
                  <a:lnTo>
                    <a:pt x="1358" y="962"/>
                  </a:lnTo>
                  <a:lnTo>
                    <a:pt x="1359" y="958"/>
                  </a:lnTo>
                  <a:lnTo>
                    <a:pt x="1363" y="954"/>
                  </a:lnTo>
                  <a:lnTo>
                    <a:pt x="1365" y="956"/>
                  </a:lnTo>
                  <a:lnTo>
                    <a:pt x="1363" y="965"/>
                  </a:lnTo>
                  <a:lnTo>
                    <a:pt x="1361" y="976"/>
                  </a:lnTo>
                  <a:lnTo>
                    <a:pt x="1354" y="989"/>
                  </a:lnTo>
                  <a:lnTo>
                    <a:pt x="1354" y="993"/>
                  </a:lnTo>
                  <a:lnTo>
                    <a:pt x="1355" y="993"/>
                  </a:lnTo>
                  <a:lnTo>
                    <a:pt x="1357" y="995"/>
                  </a:lnTo>
                  <a:lnTo>
                    <a:pt x="1359" y="993"/>
                  </a:lnTo>
                  <a:lnTo>
                    <a:pt x="1362" y="993"/>
                  </a:lnTo>
                  <a:lnTo>
                    <a:pt x="1363" y="995"/>
                  </a:lnTo>
                  <a:lnTo>
                    <a:pt x="1365" y="998"/>
                  </a:lnTo>
                  <a:lnTo>
                    <a:pt x="1366" y="999"/>
                  </a:lnTo>
                  <a:lnTo>
                    <a:pt x="1372" y="999"/>
                  </a:lnTo>
                  <a:lnTo>
                    <a:pt x="1374" y="998"/>
                  </a:lnTo>
                  <a:lnTo>
                    <a:pt x="1380" y="998"/>
                  </a:lnTo>
                  <a:lnTo>
                    <a:pt x="1383" y="999"/>
                  </a:lnTo>
                  <a:lnTo>
                    <a:pt x="1384" y="1002"/>
                  </a:lnTo>
                  <a:lnTo>
                    <a:pt x="1389" y="1007"/>
                  </a:lnTo>
                  <a:lnTo>
                    <a:pt x="1395" y="1015"/>
                  </a:lnTo>
                  <a:lnTo>
                    <a:pt x="1402" y="1026"/>
                  </a:lnTo>
                  <a:lnTo>
                    <a:pt x="1407" y="1032"/>
                  </a:lnTo>
                  <a:lnTo>
                    <a:pt x="1413" y="1032"/>
                  </a:lnTo>
                  <a:lnTo>
                    <a:pt x="1420" y="1028"/>
                  </a:lnTo>
                  <a:lnTo>
                    <a:pt x="1429" y="1025"/>
                  </a:lnTo>
                  <a:lnTo>
                    <a:pt x="1440" y="1026"/>
                  </a:lnTo>
                  <a:lnTo>
                    <a:pt x="1451" y="1035"/>
                  </a:lnTo>
                  <a:lnTo>
                    <a:pt x="1462" y="1046"/>
                  </a:lnTo>
                  <a:lnTo>
                    <a:pt x="1473" y="1058"/>
                  </a:lnTo>
                  <a:lnTo>
                    <a:pt x="1480" y="1069"/>
                  </a:lnTo>
                  <a:lnTo>
                    <a:pt x="1484" y="1078"/>
                  </a:lnTo>
                  <a:lnTo>
                    <a:pt x="1488" y="1084"/>
                  </a:lnTo>
                  <a:lnTo>
                    <a:pt x="1492" y="1087"/>
                  </a:lnTo>
                  <a:lnTo>
                    <a:pt x="1497" y="1089"/>
                  </a:lnTo>
                  <a:lnTo>
                    <a:pt x="1500" y="1092"/>
                  </a:lnTo>
                  <a:lnTo>
                    <a:pt x="1502" y="1096"/>
                  </a:lnTo>
                  <a:lnTo>
                    <a:pt x="1502" y="1099"/>
                  </a:lnTo>
                  <a:lnTo>
                    <a:pt x="1503" y="1103"/>
                  </a:lnTo>
                  <a:lnTo>
                    <a:pt x="1503" y="1106"/>
                  </a:lnTo>
                  <a:lnTo>
                    <a:pt x="1500" y="1111"/>
                  </a:lnTo>
                  <a:lnTo>
                    <a:pt x="1492" y="1117"/>
                  </a:lnTo>
                  <a:lnTo>
                    <a:pt x="1482" y="1122"/>
                  </a:lnTo>
                  <a:lnTo>
                    <a:pt x="1473" y="1125"/>
                  </a:lnTo>
                  <a:lnTo>
                    <a:pt x="1467" y="1128"/>
                  </a:lnTo>
                  <a:lnTo>
                    <a:pt x="1466" y="1131"/>
                  </a:lnTo>
                  <a:lnTo>
                    <a:pt x="1466" y="1135"/>
                  </a:lnTo>
                  <a:lnTo>
                    <a:pt x="1467" y="1136"/>
                  </a:lnTo>
                  <a:lnTo>
                    <a:pt x="1470" y="1136"/>
                  </a:lnTo>
                  <a:lnTo>
                    <a:pt x="1474" y="1137"/>
                  </a:lnTo>
                  <a:lnTo>
                    <a:pt x="1485" y="1135"/>
                  </a:lnTo>
                  <a:lnTo>
                    <a:pt x="1488" y="1133"/>
                  </a:lnTo>
                  <a:lnTo>
                    <a:pt x="1492" y="1129"/>
                  </a:lnTo>
                  <a:lnTo>
                    <a:pt x="1493" y="1126"/>
                  </a:lnTo>
                  <a:lnTo>
                    <a:pt x="1497" y="1122"/>
                  </a:lnTo>
                  <a:lnTo>
                    <a:pt x="1500" y="1121"/>
                  </a:lnTo>
                  <a:lnTo>
                    <a:pt x="1504" y="1120"/>
                  </a:lnTo>
                  <a:lnTo>
                    <a:pt x="1508" y="1121"/>
                  </a:lnTo>
                  <a:lnTo>
                    <a:pt x="1514" y="1124"/>
                  </a:lnTo>
                  <a:lnTo>
                    <a:pt x="1515" y="1128"/>
                  </a:lnTo>
                  <a:lnTo>
                    <a:pt x="1515" y="1132"/>
                  </a:lnTo>
                  <a:lnTo>
                    <a:pt x="1514" y="1136"/>
                  </a:lnTo>
                  <a:lnTo>
                    <a:pt x="1511" y="1141"/>
                  </a:lnTo>
                  <a:lnTo>
                    <a:pt x="1508" y="1146"/>
                  </a:lnTo>
                  <a:lnTo>
                    <a:pt x="1504" y="1148"/>
                  </a:lnTo>
                  <a:lnTo>
                    <a:pt x="1502" y="1151"/>
                  </a:lnTo>
                  <a:lnTo>
                    <a:pt x="1497" y="1154"/>
                  </a:lnTo>
                  <a:lnTo>
                    <a:pt x="1495" y="1155"/>
                  </a:lnTo>
                  <a:lnTo>
                    <a:pt x="1493" y="1157"/>
                  </a:lnTo>
                  <a:lnTo>
                    <a:pt x="1493" y="1159"/>
                  </a:lnTo>
                  <a:lnTo>
                    <a:pt x="1496" y="1159"/>
                  </a:lnTo>
                  <a:lnTo>
                    <a:pt x="1500" y="1161"/>
                  </a:lnTo>
                  <a:lnTo>
                    <a:pt x="1510" y="1161"/>
                  </a:lnTo>
                  <a:lnTo>
                    <a:pt x="1511" y="1159"/>
                  </a:lnTo>
                  <a:lnTo>
                    <a:pt x="1511" y="1155"/>
                  </a:lnTo>
                  <a:lnTo>
                    <a:pt x="1514" y="1147"/>
                  </a:lnTo>
                  <a:lnTo>
                    <a:pt x="1519" y="1139"/>
                  </a:lnTo>
                  <a:lnTo>
                    <a:pt x="1522" y="1136"/>
                  </a:lnTo>
                  <a:lnTo>
                    <a:pt x="1523" y="1133"/>
                  </a:lnTo>
                  <a:lnTo>
                    <a:pt x="1525" y="1133"/>
                  </a:lnTo>
                  <a:lnTo>
                    <a:pt x="1526" y="1132"/>
                  </a:lnTo>
                  <a:lnTo>
                    <a:pt x="1528" y="1132"/>
                  </a:lnTo>
                  <a:lnTo>
                    <a:pt x="1529" y="1133"/>
                  </a:lnTo>
                  <a:lnTo>
                    <a:pt x="1532" y="1133"/>
                  </a:lnTo>
                  <a:lnTo>
                    <a:pt x="1540" y="1135"/>
                  </a:lnTo>
                  <a:lnTo>
                    <a:pt x="1549" y="1137"/>
                  </a:lnTo>
                  <a:lnTo>
                    <a:pt x="1558" y="1141"/>
                  </a:lnTo>
                  <a:lnTo>
                    <a:pt x="1566" y="1147"/>
                  </a:lnTo>
                  <a:lnTo>
                    <a:pt x="1575" y="1154"/>
                  </a:lnTo>
                  <a:lnTo>
                    <a:pt x="1586" y="1161"/>
                  </a:lnTo>
                  <a:lnTo>
                    <a:pt x="1595" y="1165"/>
                  </a:lnTo>
                  <a:lnTo>
                    <a:pt x="1604" y="1165"/>
                  </a:lnTo>
                  <a:lnTo>
                    <a:pt x="1612" y="1162"/>
                  </a:lnTo>
                  <a:lnTo>
                    <a:pt x="1619" y="1162"/>
                  </a:lnTo>
                  <a:lnTo>
                    <a:pt x="1627" y="1166"/>
                  </a:lnTo>
                  <a:lnTo>
                    <a:pt x="1636" y="1173"/>
                  </a:lnTo>
                  <a:lnTo>
                    <a:pt x="1642" y="1180"/>
                  </a:lnTo>
                  <a:lnTo>
                    <a:pt x="1649" y="1185"/>
                  </a:lnTo>
                  <a:lnTo>
                    <a:pt x="1657" y="1189"/>
                  </a:lnTo>
                  <a:lnTo>
                    <a:pt x="1666" y="1192"/>
                  </a:lnTo>
                  <a:lnTo>
                    <a:pt x="1672" y="1195"/>
                  </a:lnTo>
                  <a:lnTo>
                    <a:pt x="1682" y="1202"/>
                  </a:lnTo>
                  <a:lnTo>
                    <a:pt x="1689" y="1214"/>
                  </a:lnTo>
                  <a:lnTo>
                    <a:pt x="1693" y="1226"/>
                  </a:lnTo>
                  <a:lnTo>
                    <a:pt x="1693" y="1236"/>
                  </a:lnTo>
                  <a:lnTo>
                    <a:pt x="1690" y="1247"/>
                  </a:lnTo>
                  <a:lnTo>
                    <a:pt x="1686" y="1258"/>
                  </a:lnTo>
                  <a:lnTo>
                    <a:pt x="1682" y="1268"/>
                  </a:lnTo>
                  <a:lnTo>
                    <a:pt x="1681" y="1273"/>
                  </a:lnTo>
                  <a:lnTo>
                    <a:pt x="1678" y="1278"/>
                  </a:lnTo>
                  <a:lnTo>
                    <a:pt x="1672" y="1287"/>
                  </a:lnTo>
                  <a:lnTo>
                    <a:pt x="1666" y="1296"/>
                  </a:lnTo>
                  <a:lnTo>
                    <a:pt x="1656" y="1307"/>
                  </a:lnTo>
                  <a:lnTo>
                    <a:pt x="1646" y="1317"/>
                  </a:lnTo>
                  <a:lnTo>
                    <a:pt x="1638" y="1329"/>
                  </a:lnTo>
                  <a:lnTo>
                    <a:pt x="1637" y="1342"/>
                  </a:lnTo>
                  <a:lnTo>
                    <a:pt x="1640" y="1351"/>
                  </a:lnTo>
                  <a:lnTo>
                    <a:pt x="1641" y="1358"/>
                  </a:lnTo>
                  <a:lnTo>
                    <a:pt x="1641" y="1365"/>
                  </a:lnTo>
                  <a:lnTo>
                    <a:pt x="1638" y="1374"/>
                  </a:lnTo>
                  <a:lnTo>
                    <a:pt x="1636" y="1385"/>
                  </a:lnTo>
                  <a:lnTo>
                    <a:pt x="1633" y="1394"/>
                  </a:lnTo>
                  <a:lnTo>
                    <a:pt x="1633" y="1400"/>
                  </a:lnTo>
                  <a:lnTo>
                    <a:pt x="1634" y="1407"/>
                  </a:lnTo>
                  <a:lnTo>
                    <a:pt x="1631" y="1414"/>
                  </a:lnTo>
                  <a:lnTo>
                    <a:pt x="1627" y="1422"/>
                  </a:lnTo>
                  <a:lnTo>
                    <a:pt x="1622" y="1429"/>
                  </a:lnTo>
                  <a:lnTo>
                    <a:pt x="1616" y="1440"/>
                  </a:lnTo>
                  <a:lnTo>
                    <a:pt x="1612" y="1453"/>
                  </a:lnTo>
                  <a:lnTo>
                    <a:pt x="1607" y="1462"/>
                  </a:lnTo>
                  <a:lnTo>
                    <a:pt x="1603" y="1466"/>
                  </a:lnTo>
                  <a:lnTo>
                    <a:pt x="1595" y="1469"/>
                  </a:lnTo>
                  <a:lnTo>
                    <a:pt x="1586" y="1469"/>
                  </a:lnTo>
                  <a:lnTo>
                    <a:pt x="1577" y="1472"/>
                  </a:lnTo>
                  <a:lnTo>
                    <a:pt x="1570" y="1474"/>
                  </a:lnTo>
                  <a:lnTo>
                    <a:pt x="1563" y="1476"/>
                  </a:lnTo>
                  <a:lnTo>
                    <a:pt x="1559" y="1479"/>
                  </a:lnTo>
                  <a:lnTo>
                    <a:pt x="1558" y="1480"/>
                  </a:lnTo>
                  <a:lnTo>
                    <a:pt x="1556" y="1480"/>
                  </a:lnTo>
                  <a:lnTo>
                    <a:pt x="1554" y="1481"/>
                  </a:lnTo>
                  <a:lnTo>
                    <a:pt x="1548" y="1485"/>
                  </a:lnTo>
                  <a:lnTo>
                    <a:pt x="1538" y="1489"/>
                  </a:lnTo>
                  <a:lnTo>
                    <a:pt x="1530" y="1496"/>
                  </a:lnTo>
                  <a:lnTo>
                    <a:pt x="1521" y="1502"/>
                  </a:lnTo>
                  <a:lnTo>
                    <a:pt x="1517" y="1509"/>
                  </a:lnTo>
                  <a:lnTo>
                    <a:pt x="1517" y="1517"/>
                  </a:lnTo>
                  <a:lnTo>
                    <a:pt x="1519" y="1526"/>
                  </a:lnTo>
                  <a:lnTo>
                    <a:pt x="1521" y="1536"/>
                  </a:lnTo>
                  <a:lnTo>
                    <a:pt x="1519" y="1544"/>
                  </a:lnTo>
                  <a:lnTo>
                    <a:pt x="1517" y="1548"/>
                  </a:lnTo>
                  <a:lnTo>
                    <a:pt x="1514" y="1551"/>
                  </a:lnTo>
                  <a:lnTo>
                    <a:pt x="1512" y="1551"/>
                  </a:lnTo>
                  <a:lnTo>
                    <a:pt x="1510" y="1553"/>
                  </a:lnTo>
                  <a:lnTo>
                    <a:pt x="1508" y="1553"/>
                  </a:lnTo>
                  <a:lnTo>
                    <a:pt x="1506" y="1554"/>
                  </a:lnTo>
                  <a:lnTo>
                    <a:pt x="1499" y="1568"/>
                  </a:lnTo>
                  <a:lnTo>
                    <a:pt x="1496" y="1572"/>
                  </a:lnTo>
                  <a:lnTo>
                    <a:pt x="1492" y="1576"/>
                  </a:lnTo>
                  <a:lnTo>
                    <a:pt x="1489" y="1577"/>
                  </a:lnTo>
                  <a:lnTo>
                    <a:pt x="1488" y="1579"/>
                  </a:lnTo>
                  <a:lnTo>
                    <a:pt x="1485" y="1580"/>
                  </a:lnTo>
                  <a:lnTo>
                    <a:pt x="1478" y="1590"/>
                  </a:lnTo>
                  <a:lnTo>
                    <a:pt x="1476" y="1605"/>
                  </a:lnTo>
                  <a:lnTo>
                    <a:pt x="1471" y="1614"/>
                  </a:lnTo>
                  <a:lnTo>
                    <a:pt x="1462" y="1627"/>
                  </a:lnTo>
                  <a:lnTo>
                    <a:pt x="1450" y="1640"/>
                  </a:lnTo>
                  <a:lnTo>
                    <a:pt x="1440" y="1648"/>
                  </a:lnTo>
                  <a:lnTo>
                    <a:pt x="1430" y="1651"/>
                  </a:lnTo>
                  <a:lnTo>
                    <a:pt x="1421" y="1650"/>
                  </a:lnTo>
                  <a:lnTo>
                    <a:pt x="1411" y="1647"/>
                  </a:lnTo>
                  <a:lnTo>
                    <a:pt x="1406" y="1642"/>
                  </a:lnTo>
                  <a:lnTo>
                    <a:pt x="1402" y="1633"/>
                  </a:lnTo>
                  <a:lnTo>
                    <a:pt x="1399" y="1622"/>
                  </a:lnTo>
                  <a:lnTo>
                    <a:pt x="1398" y="1613"/>
                  </a:lnTo>
                  <a:lnTo>
                    <a:pt x="1398" y="1606"/>
                  </a:lnTo>
                  <a:lnTo>
                    <a:pt x="1396" y="1606"/>
                  </a:lnTo>
                  <a:lnTo>
                    <a:pt x="1395" y="1613"/>
                  </a:lnTo>
                  <a:lnTo>
                    <a:pt x="1391" y="1622"/>
                  </a:lnTo>
                  <a:lnTo>
                    <a:pt x="1389" y="1632"/>
                  </a:lnTo>
                  <a:lnTo>
                    <a:pt x="1389" y="1637"/>
                  </a:lnTo>
                  <a:lnTo>
                    <a:pt x="1392" y="1643"/>
                  </a:lnTo>
                  <a:lnTo>
                    <a:pt x="1406" y="1657"/>
                  </a:lnTo>
                  <a:lnTo>
                    <a:pt x="1411" y="1661"/>
                  </a:lnTo>
                  <a:lnTo>
                    <a:pt x="1414" y="1664"/>
                  </a:lnTo>
                  <a:lnTo>
                    <a:pt x="1415" y="1666"/>
                  </a:lnTo>
                  <a:lnTo>
                    <a:pt x="1414" y="1669"/>
                  </a:lnTo>
                  <a:lnTo>
                    <a:pt x="1414" y="1673"/>
                  </a:lnTo>
                  <a:lnTo>
                    <a:pt x="1411" y="1677"/>
                  </a:lnTo>
                  <a:lnTo>
                    <a:pt x="1409" y="1683"/>
                  </a:lnTo>
                  <a:lnTo>
                    <a:pt x="1403" y="1690"/>
                  </a:lnTo>
                  <a:lnTo>
                    <a:pt x="1399" y="1698"/>
                  </a:lnTo>
                  <a:lnTo>
                    <a:pt x="1394" y="1705"/>
                  </a:lnTo>
                  <a:lnTo>
                    <a:pt x="1391" y="1707"/>
                  </a:lnTo>
                  <a:lnTo>
                    <a:pt x="1385" y="1709"/>
                  </a:lnTo>
                  <a:lnTo>
                    <a:pt x="1376" y="1710"/>
                  </a:lnTo>
                  <a:lnTo>
                    <a:pt x="1365" y="1711"/>
                  </a:lnTo>
                  <a:lnTo>
                    <a:pt x="1354" y="1711"/>
                  </a:lnTo>
                  <a:lnTo>
                    <a:pt x="1347" y="1710"/>
                  </a:lnTo>
                  <a:lnTo>
                    <a:pt x="1344" y="1709"/>
                  </a:lnTo>
                  <a:lnTo>
                    <a:pt x="1342" y="1710"/>
                  </a:lnTo>
                  <a:lnTo>
                    <a:pt x="1339" y="1716"/>
                  </a:lnTo>
                  <a:lnTo>
                    <a:pt x="1339" y="1732"/>
                  </a:lnTo>
                  <a:lnTo>
                    <a:pt x="1340" y="1735"/>
                  </a:lnTo>
                  <a:lnTo>
                    <a:pt x="1340" y="1739"/>
                  </a:lnTo>
                  <a:lnTo>
                    <a:pt x="1339" y="1740"/>
                  </a:lnTo>
                  <a:lnTo>
                    <a:pt x="1333" y="1740"/>
                  </a:lnTo>
                  <a:lnTo>
                    <a:pt x="1325" y="1737"/>
                  </a:lnTo>
                  <a:lnTo>
                    <a:pt x="1318" y="1736"/>
                  </a:lnTo>
                  <a:lnTo>
                    <a:pt x="1311" y="1733"/>
                  </a:lnTo>
                  <a:lnTo>
                    <a:pt x="1306" y="1733"/>
                  </a:lnTo>
                  <a:lnTo>
                    <a:pt x="1305" y="1735"/>
                  </a:lnTo>
                  <a:lnTo>
                    <a:pt x="1305" y="1739"/>
                  </a:lnTo>
                  <a:lnTo>
                    <a:pt x="1309" y="1751"/>
                  </a:lnTo>
                  <a:lnTo>
                    <a:pt x="1311" y="1754"/>
                  </a:lnTo>
                  <a:lnTo>
                    <a:pt x="1314" y="1755"/>
                  </a:lnTo>
                  <a:lnTo>
                    <a:pt x="1320" y="1755"/>
                  </a:lnTo>
                  <a:lnTo>
                    <a:pt x="1321" y="1754"/>
                  </a:lnTo>
                  <a:lnTo>
                    <a:pt x="1324" y="1754"/>
                  </a:lnTo>
                  <a:lnTo>
                    <a:pt x="1325" y="1755"/>
                  </a:lnTo>
                  <a:lnTo>
                    <a:pt x="1325" y="1757"/>
                  </a:lnTo>
                  <a:lnTo>
                    <a:pt x="1321" y="1765"/>
                  </a:lnTo>
                  <a:lnTo>
                    <a:pt x="1316" y="1773"/>
                  </a:lnTo>
                  <a:lnTo>
                    <a:pt x="1309" y="1780"/>
                  </a:lnTo>
                  <a:lnTo>
                    <a:pt x="1303" y="1787"/>
                  </a:lnTo>
                  <a:lnTo>
                    <a:pt x="1298" y="1796"/>
                  </a:lnTo>
                  <a:lnTo>
                    <a:pt x="1284" y="1810"/>
                  </a:lnTo>
                  <a:lnTo>
                    <a:pt x="1280" y="1813"/>
                  </a:lnTo>
                  <a:lnTo>
                    <a:pt x="1279" y="1817"/>
                  </a:lnTo>
                  <a:lnTo>
                    <a:pt x="1279" y="1824"/>
                  </a:lnTo>
                  <a:lnTo>
                    <a:pt x="1283" y="1825"/>
                  </a:lnTo>
                  <a:lnTo>
                    <a:pt x="1290" y="1825"/>
                  </a:lnTo>
                  <a:lnTo>
                    <a:pt x="1296" y="1827"/>
                  </a:lnTo>
                  <a:lnTo>
                    <a:pt x="1301" y="1827"/>
                  </a:lnTo>
                  <a:lnTo>
                    <a:pt x="1301" y="1831"/>
                  </a:lnTo>
                  <a:lnTo>
                    <a:pt x="1299" y="1839"/>
                  </a:lnTo>
                  <a:lnTo>
                    <a:pt x="1296" y="1846"/>
                  </a:lnTo>
                  <a:lnTo>
                    <a:pt x="1294" y="1851"/>
                  </a:lnTo>
                  <a:lnTo>
                    <a:pt x="1288" y="1857"/>
                  </a:lnTo>
                  <a:lnTo>
                    <a:pt x="1279" y="1865"/>
                  </a:lnTo>
                  <a:lnTo>
                    <a:pt x="1270" y="1873"/>
                  </a:lnTo>
                  <a:lnTo>
                    <a:pt x="1264" y="1879"/>
                  </a:lnTo>
                  <a:lnTo>
                    <a:pt x="1260" y="1884"/>
                  </a:lnTo>
                  <a:lnTo>
                    <a:pt x="1257" y="1891"/>
                  </a:lnTo>
                  <a:lnTo>
                    <a:pt x="1257" y="1899"/>
                  </a:lnTo>
                  <a:lnTo>
                    <a:pt x="1258" y="1906"/>
                  </a:lnTo>
                  <a:lnTo>
                    <a:pt x="1262" y="1914"/>
                  </a:lnTo>
                  <a:lnTo>
                    <a:pt x="1269" y="1924"/>
                  </a:lnTo>
                  <a:lnTo>
                    <a:pt x="1279" y="1932"/>
                  </a:lnTo>
                  <a:lnTo>
                    <a:pt x="1287" y="1936"/>
                  </a:lnTo>
                  <a:lnTo>
                    <a:pt x="1295" y="1939"/>
                  </a:lnTo>
                  <a:lnTo>
                    <a:pt x="1305" y="1940"/>
                  </a:lnTo>
                  <a:lnTo>
                    <a:pt x="1313" y="1940"/>
                  </a:lnTo>
                  <a:lnTo>
                    <a:pt x="1314" y="1943"/>
                  </a:lnTo>
                  <a:lnTo>
                    <a:pt x="1310" y="1946"/>
                  </a:lnTo>
                  <a:lnTo>
                    <a:pt x="1291" y="1951"/>
                  </a:lnTo>
                  <a:lnTo>
                    <a:pt x="1286" y="1953"/>
                  </a:lnTo>
                  <a:lnTo>
                    <a:pt x="1281" y="1954"/>
                  </a:lnTo>
                  <a:lnTo>
                    <a:pt x="1273" y="1955"/>
                  </a:lnTo>
                  <a:lnTo>
                    <a:pt x="1265" y="1958"/>
                  </a:lnTo>
                  <a:lnTo>
                    <a:pt x="1257" y="1958"/>
                  </a:lnTo>
                  <a:lnTo>
                    <a:pt x="1250" y="1957"/>
                  </a:lnTo>
                  <a:lnTo>
                    <a:pt x="1240" y="1954"/>
                  </a:lnTo>
                  <a:lnTo>
                    <a:pt x="1234" y="1950"/>
                  </a:lnTo>
                  <a:lnTo>
                    <a:pt x="1228" y="1949"/>
                  </a:lnTo>
                  <a:lnTo>
                    <a:pt x="1227" y="1949"/>
                  </a:lnTo>
                  <a:lnTo>
                    <a:pt x="1228" y="1947"/>
                  </a:lnTo>
                  <a:lnTo>
                    <a:pt x="1229" y="1944"/>
                  </a:lnTo>
                  <a:lnTo>
                    <a:pt x="1236" y="1938"/>
                  </a:lnTo>
                  <a:lnTo>
                    <a:pt x="1242" y="1933"/>
                  </a:lnTo>
                  <a:lnTo>
                    <a:pt x="1244" y="1931"/>
                  </a:lnTo>
                  <a:lnTo>
                    <a:pt x="1246" y="1927"/>
                  </a:lnTo>
                  <a:lnTo>
                    <a:pt x="1246" y="1924"/>
                  </a:lnTo>
                  <a:lnTo>
                    <a:pt x="1244" y="1922"/>
                  </a:lnTo>
                  <a:lnTo>
                    <a:pt x="1243" y="1920"/>
                  </a:lnTo>
                  <a:lnTo>
                    <a:pt x="1242" y="1918"/>
                  </a:lnTo>
                  <a:lnTo>
                    <a:pt x="1239" y="1918"/>
                  </a:lnTo>
                  <a:lnTo>
                    <a:pt x="1238" y="1920"/>
                  </a:lnTo>
                  <a:lnTo>
                    <a:pt x="1235" y="1925"/>
                  </a:lnTo>
                  <a:lnTo>
                    <a:pt x="1234" y="1932"/>
                  </a:lnTo>
                  <a:lnTo>
                    <a:pt x="1231" y="1938"/>
                  </a:lnTo>
                  <a:lnTo>
                    <a:pt x="1225" y="1943"/>
                  </a:lnTo>
                  <a:lnTo>
                    <a:pt x="1223" y="1943"/>
                  </a:lnTo>
                  <a:lnTo>
                    <a:pt x="1220" y="1942"/>
                  </a:lnTo>
                  <a:lnTo>
                    <a:pt x="1216" y="1940"/>
                  </a:lnTo>
                  <a:lnTo>
                    <a:pt x="1213" y="1936"/>
                  </a:lnTo>
                  <a:lnTo>
                    <a:pt x="1208" y="1931"/>
                  </a:lnTo>
                  <a:lnTo>
                    <a:pt x="1203" y="1928"/>
                  </a:lnTo>
                  <a:lnTo>
                    <a:pt x="1198" y="1924"/>
                  </a:lnTo>
                  <a:lnTo>
                    <a:pt x="1194" y="1917"/>
                  </a:lnTo>
                  <a:lnTo>
                    <a:pt x="1193" y="1907"/>
                  </a:lnTo>
                  <a:lnTo>
                    <a:pt x="1193" y="1899"/>
                  </a:lnTo>
                  <a:lnTo>
                    <a:pt x="1190" y="1894"/>
                  </a:lnTo>
                  <a:lnTo>
                    <a:pt x="1188" y="1892"/>
                  </a:lnTo>
                  <a:lnTo>
                    <a:pt x="1183" y="1890"/>
                  </a:lnTo>
                  <a:lnTo>
                    <a:pt x="1180" y="1887"/>
                  </a:lnTo>
                  <a:lnTo>
                    <a:pt x="1179" y="1884"/>
                  </a:lnTo>
                  <a:lnTo>
                    <a:pt x="1179" y="1883"/>
                  </a:lnTo>
                  <a:lnTo>
                    <a:pt x="1180" y="1880"/>
                  </a:lnTo>
                  <a:lnTo>
                    <a:pt x="1186" y="1875"/>
                  </a:lnTo>
                  <a:lnTo>
                    <a:pt x="1187" y="1872"/>
                  </a:lnTo>
                  <a:lnTo>
                    <a:pt x="1187" y="1869"/>
                  </a:lnTo>
                  <a:lnTo>
                    <a:pt x="1186" y="1866"/>
                  </a:lnTo>
                  <a:lnTo>
                    <a:pt x="1183" y="1865"/>
                  </a:lnTo>
                  <a:lnTo>
                    <a:pt x="1182" y="1865"/>
                  </a:lnTo>
                  <a:lnTo>
                    <a:pt x="1176" y="1862"/>
                  </a:lnTo>
                  <a:lnTo>
                    <a:pt x="1175" y="1861"/>
                  </a:lnTo>
                  <a:lnTo>
                    <a:pt x="1173" y="1858"/>
                  </a:lnTo>
                  <a:lnTo>
                    <a:pt x="1175" y="1851"/>
                  </a:lnTo>
                  <a:lnTo>
                    <a:pt x="1177" y="1843"/>
                  </a:lnTo>
                  <a:lnTo>
                    <a:pt x="1180" y="1836"/>
                  </a:lnTo>
                  <a:lnTo>
                    <a:pt x="1183" y="1832"/>
                  </a:lnTo>
                  <a:lnTo>
                    <a:pt x="1183" y="1829"/>
                  </a:lnTo>
                  <a:lnTo>
                    <a:pt x="1182" y="1827"/>
                  </a:lnTo>
                  <a:lnTo>
                    <a:pt x="1179" y="1822"/>
                  </a:lnTo>
                  <a:lnTo>
                    <a:pt x="1176" y="1814"/>
                  </a:lnTo>
                  <a:lnTo>
                    <a:pt x="1177" y="1807"/>
                  </a:lnTo>
                  <a:lnTo>
                    <a:pt x="1180" y="1801"/>
                  </a:lnTo>
                  <a:lnTo>
                    <a:pt x="1194" y="1781"/>
                  </a:lnTo>
                  <a:lnTo>
                    <a:pt x="1199" y="1772"/>
                  </a:lnTo>
                  <a:lnTo>
                    <a:pt x="1201" y="1765"/>
                  </a:lnTo>
                  <a:lnTo>
                    <a:pt x="1199" y="1758"/>
                  </a:lnTo>
                  <a:lnTo>
                    <a:pt x="1197" y="1747"/>
                  </a:lnTo>
                  <a:lnTo>
                    <a:pt x="1195" y="1736"/>
                  </a:lnTo>
                  <a:lnTo>
                    <a:pt x="1197" y="1728"/>
                  </a:lnTo>
                  <a:lnTo>
                    <a:pt x="1199" y="1720"/>
                  </a:lnTo>
                  <a:lnTo>
                    <a:pt x="1202" y="1709"/>
                  </a:lnTo>
                  <a:lnTo>
                    <a:pt x="1202" y="1699"/>
                  </a:lnTo>
                  <a:lnTo>
                    <a:pt x="1197" y="1694"/>
                  </a:lnTo>
                  <a:lnTo>
                    <a:pt x="1195" y="1691"/>
                  </a:lnTo>
                  <a:lnTo>
                    <a:pt x="1195" y="1684"/>
                  </a:lnTo>
                  <a:lnTo>
                    <a:pt x="1197" y="1683"/>
                  </a:lnTo>
                  <a:lnTo>
                    <a:pt x="1198" y="1680"/>
                  </a:lnTo>
                  <a:lnTo>
                    <a:pt x="1201" y="1679"/>
                  </a:lnTo>
                  <a:lnTo>
                    <a:pt x="1202" y="1677"/>
                  </a:lnTo>
                  <a:lnTo>
                    <a:pt x="1203" y="1674"/>
                  </a:lnTo>
                  <a:lnTo>
                    <a:pt x="1203" y="1669"/>
                  </a:lnTo>
                  <a:lnTo>
                    <a:pt x="1205" y="1659"/>
                  </a:lnTo>
                  <a:lnTo>
                    <a:pt x="1209" y="1650"/>
                  </a:lnTo>
                  <a:lnTo>
                    <a:pt x="1213" y="1643"/>
                  </a:lnTo>
                  <a:lnTo>
                    <a:pt x="1217" y="1628"/>
                  </a:lnTo>
                  <a:lnTo>
                    <a:pt x="1223" y="1613"/>
                  </a:lnTo>
                  <a:lnTo>
                    <a:pt x="1224" y="1605"/>
                  </a:lnTo>
                  <a:lnTo>
                    <a:pt x="1223" y="1595"/>
                  </a:lnTo>
                  <a:lnTo>
                    <a:pt x="1220" y="1585"/>
                  </a:lnTo>
                  <a:lnTo>
                    <a:pt x="1219" y="1580"/>
                  </a:lnTo>
                  <a:lnTo>
                    <a:pt x="1219" y="1579"/>
                  </a:lnTo>
                  <a:lnTo>
                    <a:pt x="1224" y="1573"/>
                  </a:lnTo>
                  <a:lnTo>
                    <a:pt x="1227" y="1572"/>
                  </a:lnTo>
                  <a:lnTo>
                    <a:pt x="1228" y="1569"/>
                  </a:lnTo>
                  <a:lnTo>
                    <a:pt x="1228" y="1566"/>
                  </a:lnTo>
                  <a:lnTo>
                    <a:pt x="1225" y="1561"/>
                  </a:lnTo>
                  <a:lnTo>
                    <a:pt x="1225" y="1557"/>
                  </a:lnTo>
                  <a:lnTo>
                    <a:pt x="1228" y="1555"/>
                  </a:lnTo>
                  <a:lnTo>
                    <a:pt x="1231" y="1553"/>
                  </a:lnTo>
                  <a:lnTo>
                    <a:pt x="1236" y="1550"/>
                  </a:lnTo>
                  <a:lnTo>
                    <a:pt x="1239" y="1547"/>
                  </a:lnTo>
                  <a:lnTo>
                    <a:pt x="1240" y="1542"/>
                  </a:lnTo>
                  <a:lnTo>
                    <a:pt x="1240" y="1532"/>
                  </a:lnTo>
                  <a:lnTo>
                    <a:pt x="1238" y="1521"/>
                  </a:lnTo>
                  <a:lnTo>
                    <a:pt x="1236" y="1510"/>
                  </a:lnTo>
                  <a:lnTo>
                    <a:pt x="1238" y="1496"/>
                  </a:lnTo>
                  <a:lnTo>
                    <a:pt x="1239" y="1481"/>
                  </a:lnTo>
                  <a:lnTo>
                    <a:pt x="1240" y="1463"/>
                  </a:lnTo>
                  <a:lnTo>
                    <a:pt x="1242" y="1448"/>
                  </a:lnTo>
                  <a:lnTo>
                    <a:pt x="1243" y="1436"/>
                  </a:lnTo>
                  <a:lnTo>
                    <a:pt x="1243" y="1411"/>
                  </a:lnTo>
                  <a:lnTo>
                    <a:pt x="1239" y="1400"/>
                  </a:lnTo>
                  <a:lnTo>
                    <a:pt x="1231" y="1387"/>
                  </a:lnTo>
                  <a:lnTo>
                    <a:pt x="1214" y="1374"/>
                  </a:lnTo>
                  <a:lnTo>
                    <a:pt x="1208" y="1369"/>
                  </a:lnTo>
                  <a:lnTo>
                    <a:pt x="1202" y="1365"/>
                  </a:lnTo>
                  <a:lnTo>
                    <a:pt x="1198" y="1362"/>
                  </a:lnTo>
                  <a:lnTo>
                    <a:pt x="1193" y="1361"/>
                  </a:lnTo>
                  <a:lnTo>
                    <a:pt x="1182" y="1357"/>
                  </a:lnTo>
                  <a:lnTo>
                    <a:pt x="1172" y="1350"/>
                  </a:lnTo>
                  <a:lnTo>
                    <a:pt x="1164" y="1342"/>
                  </a:lnTo>
                  <a:lnTo>
                    <a:pt x="1160" y="1332"/>
                  </a:lnTo>
                  <a:lnTo>
                    <a:pt x="1157" y="1315"/>
                  </a:lnTo>
                  <a:lnTo>
                    <a:pt x="1150" y="1300"/>
                  </a:lnTo>
                  <a:lnTo>
                    <a:pt x="1146" y="1287"/>
                  </a:lnTo>
                  <a:lnTo>
                    <a:pt x="1143" y="1277"/>
                  </a:lnTo>
                  <a:lnTo>
                    <a:pt x="1138" y="1266"/>
                  </a:lnTo>
                  <a:lnTo>
                    <a:pt x="1132" y="1254"/>
                  </a:lnTo>
                  <a:lnTo>
                    <a:pt x="1128" y="1243"/>
                  </a:lnTo>
                  <a:lnTo>
                    <a:pt x="1127" y="1233"/>
                  </a:lnTo>
                  <a:lnTo>
                    <a:pt x="1124" y="1226"/>
                  </a:lnTo>
                  <a:lnTo>
                    <a:pt x="1104" y="1210"/>
                  </a:lnTo>
                  <a:lnTo>
                    <a:pt x="1100" y="1203"/>
                  </a:lnTo>
                  <a:lnTo>
                    <a:pt x="1100" y="1191"/>
                  </a:lnTo>
                  <a:lnTo>
                    <a:pt x="1102" y="1180"/>
                  </a:lnTo>
                  <a:lnTo>
                    <a:pt x="1106" y="1170"/>
                  </a:lnTo>
                  <a:lnTo>
                    <a:pt x="1108" y="1162"/>
                  </a:lnTo>
                  <a:lnTo>
                    <a:pt x="1106" y="1152"/>
                  </a:lnTo>
                  <a:lnTo>
                    <a:pt x="1105" y="1141"/>
                  </a:lnTo>
                  <a:lnTo>
                    <a:pt x="1104" y="1135"/>
                  </a:lnTo>
                  <a:lnTo>
                    <a:pt x="1105" y="1128"/>
                  </a:lnTo>
                  <a:lnTo>
                    <a:pt x="1109" y="1118"/>
                  </a:lnTo>
                  <a:lnTo>
                    <a:pt x="1115" y="1110"/>
                  </a:lnTo>
                  <a:lnTo>
                    <a:pt x="1120" y="1104"/>
                  </a:lnTo>
                  <a:lnTo>
                    <a:pt x="1126" y="1100"/>
                  </a:lnTo>
                  <a:lnTo>
                    <a:pt x="1132" y="1094"/>
                  </a:lnTo>
                  <a:lnTo>
                    <a:pt x="1138" y="1089"/>
                  </a:lnTo>
                  <a:lnTo>
                    <a:pt x="1142" y="1087"/>
                  </a:lnTo>
                  <a:lnTo>
                    <a:pt x="1145" y="1084"/>
                  </a:lnTo>
                  <a:lnTo>
                    <a:pt x="1146" y="1078"/>
                  </a:lnTo>
                  <a:lnTo>
                    <a:pt x="1147" y="1069"/>
                  </a:lnTo>
                  <a:lnTo>
                    <a:pt x="1150" y="1059"/>
                  </a:lnTo>
                  <a:lnTo>
                    <a:pt x="1152" y="1048"/>
                  </a:lnTo>
                  <a:lnTo>
                    <a:pt x="1150" y="1037"/>
                  </a:lnTo>
                  <a:lnTo>
                    <a:pt x="1147" y="1028"/>
                  </a:lnTo>
                  <a:lnTo>
                    <a:pt x="1145" y="1024"/>
                  </a:lnTo>
                  <a:lnTo>
                    <a:pt x="1142" y="1017"/>
                  </a:lnTo>
                  <a:lnTo>
                    <a:pt x="1138" y="1007"/>
                  </a:lnTo>
                  <a:lnTo>
                    <a:pt x="1132" y="999"/>
                  </a:lnTo>
                  <a:lnTo>
                    <a:pt x="1130" y="996"/>
                  </a:lnTo>
                  <a:lnTo>
                    <a:pt x="1116" y="996"/>
                  </a:lnTo>
                  <a:lnTo>
                    <a:pt x="1116" y="1004"/>
                  </a:lnTo>
                  <a:lnTo>
                    <a:pt x="1115" y="1007"/>
                  </a:lnTo>
                  <a:lnTo>
                    <a:pt x="1112" y="1011"/>
                  </a:lnTo>
                  <a:lnTo>
                    <a:pt x="1109" y="1014"/>
                  </a:lnTo>
                  <a:lnTo>
                    <a:pt x="1105" y="1017"/>
                  </a:lnTo>
                  <a:lnTo>
                    <a:pt x="1102" y="1017"/>
                  </a:lnTo>
                  <a:lnTo>
                    <a:pt x="1100" y="1015"/>
                  </a:lnTo>
                  <a:lnTo>
                    <a:pt x="1097" y="1013"/>
                  </a:lnTo>
                  <a:lnTo>
                    <a:pt x="1095" y="1010"/>
                  </a:lnTo>
                  <a:lnTo>
                    <a:pt x="1094" y="1009"/>
                  </a:lnTo>
                  <a:lnTo>
                    <a:pt x="1089" y="1006"/>
                  </a:lnTo>
                  <a:lnTo>
                    <a:pt x="1080" y="1003"/>
                  </a:lnTo>
                  <a:lnTo>
                    <a:pt x="1076" y="1000"/>
                  </a:lnTo>
                  <a:lnTo>
                    <a:pt x="1074" y="998"/>
                  </a:lnTo>
                  <a:lnTo>
                    <a:pt x="1069" y="992"/>
                  </a:lnTo>
                  <a:lnTo>
                    <a:pt x="1064" y="987"/>
                  </a:lnTo>
                  <a:lnTo>
                    <a:pt x="1053" y="978"/>
                  </a:lnTo>
                  <a:lnTo>
                    <a:pt x="1046" y="976"/>
                  </a:lnTo>
                  <a:lnTo>
                    <a:pt x="1039" y="972"/>
                  </a:lnTo>
                  <a:lnTo>
                    <a:pt x="1034" y="966"/>
                  </a:lnTo>
                  <a:lnTo>
                    <a:pt x="1033" y="956"/>
                  </a:lnTo>
                  <a:lnTo>
                    <a:pt x="1030" y="943"/>
                  </a:lnTo>
                  <a:lnTo>
                    <a:pt x="1026" y="935"/>
                  </a:lnTo>
                  <a:lnTo>
                    <a:pt x="1020" y="929"/>
                  </a:lnTo>
                  <a:lnTo>
                    <a:pt x="1018" y="928"/>
                  </a:lnTo>
                  <a:lnTo>
                    <a:pt x="1015" y="925"/>
                  </a:lnTo>
                  <a:lnTo>
                    <a:pt x="1011" y="924"/>
                  </a:lnTo>
                  <a:lnTo>
                    <a:pt x="1008" y="922"/>
                  </a:lnTo>
                  <a:lnTo>
                    <a:pt x="1004" y="922"/>
                  </a:lnTo>
                  <a:lnTo>
                    <a:pt x="1001" y="924"/>
                  </a:lnTo>
                  <a:lnTo>
                    <a:pt x="997" y="924"/>
                  </a:lnTo>
                  <a:lnTo>
                    <a:pt x="990" y="922"/>
                  </a:lnTo>
                  <a:lnTo>
                    <a:pt x="985" y="918"/>
                  </a:lnTo>
                  <a:lnTo>
                    <a:pt x="979" y="917"/>
                  </a:lnTo>
                  <a:lnTo>
                    <a:pt x="972" y="915"/>
                  </a:lnTo>
                  <a:lnTo>
                    <a:pt x="956" y="902"/>
                  </a:lnTo>
                  <a:lnTo>
                    <a:pt x="951" y="896"/>
                  </a:lnTo>
                  <a:lnTo>
                    <a:pt x="948" y="892"/>
                  </a:lnTo>
                  <a:lnTo>
                    <a:pt x="945" y="889"/>
                  </a:lnTo>
                  <a:lnTo>
                    <a:pt x="942" y="885"/>
                  </a:lnTo>
                  <a:lnTo>
                    <a:pt x="940" y="883"/>
                  </a:lnTo>
                  <a:lnTo>
                    <a:pt x="931" y="880"/>
                  </a:lnTo>
                  <a:lnTo>
                    <a:pt x="927" y="880"/>
                  </a:lnTo>
                  <a:lnTo>
                    <a:pt x="922" y="883"/>
                  </a:lnTo>
                  <a:lnTo>
                    <a:pt x="919" y="885"/>
                  </a:lnTo>
                  <a:lnTo>
                    <a:pt x="918" y="889"/>
                  </a:lnTo>
                  <a:lnTo>
                    <a:pt x="915" y="893"/>
                  </a:lnTo>
                  <a:lnTo>
                    <a:pt x="912" y="896"/>
                  </a:lnTo>
                  <a:lnTo>
                    <a:pt x="910" y="896"/>
                  </a:lnTo>
                  <a:lnTo>
                    <a:pt x="907" y="895"/>
                  </a:lnTo>
                  <a:lnTo>
                    <a:pt x="894" y="883"/>
                  </a:lnTo>
                  <a:lnTo>
                    <a:pt x="890" y="881"/>
                  </a:lnTo>
                  <a:lnTo>
                    <a:pt x="884" y="883"/>
                  </a:lnTo>
                  <a:lnTo>
                    <a:pt x="864" y="885"/>
                  </a:lnTo>
                  <a:lnTo>
                    <a:pt x="858" y="883"/>
                  </a:lnTo>
                  <a:lnTo>
                    <a:pt x="849" y="869"/>
                  </a:lnTo>
                  <a:lnTo>
                    <a:pt x="847" y="861"/>
                  </a:lnTo>
                  <a:lnTo>
                    <a:pt x="847" y="856"/>
                  </a:lnTo>
                  <a:lnTo>
                    <a:pt x="844" y="848"/>
                  </a:lnTo>
                  <a:lnTo>
                    <a:pt x="837" y="843"/>
                  </a:lnTo>
                  <a:lnTo>
                    <a:pt x="827" y="839"/>
                  </a:lnTo>
                  <a:lnTo>
                    <a:pt x="818" y="836"/>
                  </a:lnTo>
                  <a:lnTo>
                    <a:pt x="810" y="835"/>
                  </a:lnTo>
                  <a:lnTo>
                    <a:pt x="804" y="832"/>
                  </a:lnTo>
                  <a:lnTo>
                    <a:pt x="799" y="825"/>
                  </a:lnTo>
                  <a:lnTo>
                    <a:pt x="795" y="817"/>
                  </a:lnTo>
                  <a:lnTo>
                    <a:pt x="792" y="809"/>
                  </a:lnTo>
                  <a:lnTo>
                    <a:pt x="793" y="803"/>
                  </a:lnTo>
                  <a:lnTo>
                    <a:pt x="793" y="798"/>
                  </a:lnTo>
                  <a:lnTo>
                    <a:pt x="792" y="789"/>
                  </a:lnTo>
                  <a:lnTo>
                    <a:pt x="788" y="781"/>
                  </a:lnTo>
                  <a:lnTo>
                    <a:pt x="788" y="780"/>
                  </a:lnTo>
                  <a:lnTo>
                    <a:pt x="781" y="773"/>
                  </a:lnTo>
                  <a:lnTo>
                    <a:pt x="778" y="769"/>
                  </a:lnTo>
                  <a:lnTo>
                    <a:pt x="773" y="763"/>
                  </a:lnTo>
                  <a:lnTo>
                    <a:pt x="767" y="761"/>
                  </a:lnTo>
                  <a:lnTo>
                    <a:pt x="763" y="758"/>
                  </a:lnTo>
                  <a:lnTo>
                    <a:pt x="759" y="751"/>
                  </a:lnTo>
                  <a:lnTo>
                    <a:pt x="745" y="732"/>
                  </a:lnTo>
                  <a:lnTo>
                    <a:pt x="740" y="722"/>
                  </a:lnTo>
                  <a:lnTo>
                    <a:pt x="734" y="715"/>
                  </a:lnTo>
                  <a:lnTo>
                    <a:pt x="728" y="707"/>
                  </a:lnTo>
                  <a:lnTo>
                    <a:pt x="718" y="698"/>
                  </a:lnTo>
                  <a:lnTo>
                    <a:pt x="702" y="678"/>
                  </a:lnTo>
                  <a:lnTo>
                    <a:pt x="698" y="670"/>
                  </a:lnTo>
                  <a:lnTo>
                    <a:pt x="692" y="654"/>
                  </a:lnTo>
                  <a:lnTo>
                    <a:pt x="689" y="648"/>
                  </a:lnTo>
                  <a:lnTo>
                    <a:pt x="685" y="648"/>
                  </a:lnTo>
                  <a:lnTo>
                    <a:pt x="683" y="650"/>
                  </a:lnTo>
                  <a:lnTo>
                    <a:pt x="677" y="656"/>
                  </a:lnTo>
                  <a:lnTo>
                    <a:pt x="678" y="663"/>
                  </a:lnTo>
                  <a:lnTo>
                    <a:pt x="684" y="670"/>
                  </a:lnTo>
                  <a:lnTo>
                    <a:pt x="691" y="678"/>
                  </a:lnTo>
                  <a:lnTo>
                    <a:pt x="696" y="685"/>
                  </a:lnTo>
                  <a:lnTo>
                    <a:pt x="700" y="693"/>
                  </a:lnTo>
                  <a:lnTo>
                    <a:pt x="706" y="703"/>
                  </a:lnTo>
                  <a:lnTo>
                    <a:pt x="722" y="722"/>
                  </a:lnTo>
                  <a:lnTo>
                    <a:pt x="725" y="732"/>
                  </a:lnTo>
                  <a:lnTo>
                    <a:pt x="726" y="740"/>
                  </a:lnTo>
                  <a:lnTo>
                    <a:pt x="729" y="747"/>
                  </a:lnTo>
                  <a:lnTo>
                    <a:pt x="734" y="751"/>
                  </a:lnTo>
                  <a:lnTo>
                    <a:pt x="748" y="765"/>
                  </a:lnTo>
                  <a:lnTo>
                    <a:pt x="751" y="772"/>
                  </a:lnTo>
                  <a:lnTo>
                    <a:pt x="748" y="778"/>
                  </a:lnTo>
                  <a:lnTo>
                    <a:pt x="743" y="781"/>
                  </a:lnTo>
                  <a:lnTo>
                    <a:pt x="737" y="778"/>
                  </a:lnTo>
                  <a:lnTo>
                    <a:pt x="732" y="773"/>
                  </a:lnTo>
                  <a:lnTo>
                    <a:pt x="728" y="767"/>
                  </a:lnTo>
                  <a:lnTo>
                    <a:pt x="725" y="765"/>
                  </a:lnTo>
                  <a:lnTo>
                    <a:pt x="724" y="765"/>
                  </a:lnTo>
                  <a:lnTo>
                    <a:pt x="715" y="761"/>
                  </a:lnTo>
                  <a:lnTo>
                    <a:pt x="713" y="755"/>
                  </a:lnTo>
                  <a:lnTo>
                    <a:pt x="713" y="752"/>
                  </a:lnTo>
                  <a:lnTo>
                    <a:pt x="710" y="745"/>
                  </a:lnTo>
                  <a:lnTo>
                    <a:pt x="703" y="737"/>
                  </a:lnTo>
                  <a:lnTo>
                    <a:pt x="696" y="728"/>
                  </a:lnTo>
                  <a:lnTo>
                    <a:pt x="693" y="724"/>
                  </a:lnTo>
                  <a:lnTo>
                    <a:pt x="688" y="721"/>
                  </a:lnTo>
                  <a:lnTo>
                    <a:pt x="683" y="721"/>
                  </a:lnTo>
                  <a:lnTo>
                    <a:pt x="680" y="722"/>
                  </a:lnTo>
                  <a:lnTo>
                    <a:pt x="673" y="722"/>
                  </a:lnTo>
                  <a:lnTo>
                    <a:pt x="672" y="721"/>
                  </a:lnTo>
                  <a:lnTo>
                    <a:pt x="672" y="715"/>
                  </a:lnTo>
                  <a:lnTo>
                    <a:pt x="676" y="707"/>
                  </a:lnTo>
                  <a:lnTo>
                    <a:pt x="678" y="704"/>
                  </a:lnTo>
                  <a:lnTo>
                    <a:pt x="681" y="699"/>
                  </a:lnTo>
                  <a:lnTo>
                    <a:pt x="681" y="696"/>
                  </a:lnTo>
                  <a:lnTo>
                    <a:pt x="680" y="693"/>
                  </a:lnTo>
                  <a:lnTo>
                    <a:pt x="674" y="688"/>
                  </a:lnTo>
                  <a:lnTo>
                    <a:pt x="670" y="685"/>
                  </a:lnTo>
                  <a:lnTo>
                    <a:pt x="667" y="684"/>
                  </a:lnTo>
                  <a:lnTo>
                    <a:pt x="663" y="680"/>
                  </a:lnTo>
                  <a:lnTo>
                    <a:pt x="659" y="670"/>
                  </a:lnTo>
                  <a:lnTo>
                    <a:pt x="654" y="659"/>
                  </a:lnTo>
                  <a:lnTo>
                    <a:pt x="650" y="647"/>
                  </a:lnTo>
                  <a:lnTo>
                    <a:pt x="644" y="635"/>
                  </a:lnTo>
                  <a:lnTo>
                    <a:pt x="636" y="619"/>
                  </a:lnTo>
                  <a:lnTo>
                    <a:pt x="628" y="611"/>
                  </a:lnTo>
                  <a:lnTo>
                    <a:pt x="620" y="608"/>
                  </a:lnTo>
                  <a:lnTo>
                    <a:pt x="611" y="607"/>
                  </a:lnTo>
                  <a:lnTo>
                    <a:pt x="602" y="604"/>
                  </a:lnTo>
                  <a:lnTo>
                    <a:pt x="594" y="600"/>
                  </a:lnTo>
                  <a:lnTo>
                    <a:pt x="587" y="596"/>
                  </a:lnTo>
                  <a:lnTo>
                    <a:pt x="584" y="591"/>
                  </a:lnTo>
                  <a:lnTo>
                    <a:pt x="583" y="581"/>
                  </a:lnTo>
                  <a:lnTo>
                    <a:pt x="577" y="559"/>
                  </a:lnTo>
                  <a:lnTo>
                    <a:pt x="572" y="550"/>
                  </a:lnTo>
                  <a:lnTo>
                    <a:pt x="564" y="537"/>
                  </a:lnTo>
                  <a:lnTo>
                    <a:pt x="558" y="524"/>
                  </a:lnTo>
                  <a:lnTo>
                    <a:pt x="554" y="510"/>
                  </a:lnTo>
                  <a:lnTo>
                    <a:pt x="553" y="497"/>
                  </a:lnTo>
                  <a:lnTo>
                    <a:pt x="554" y="487"/>
                  </a:lnTo>
                  <a:lnTo>
                    <a:pt x="554" y="474"/>
                  </a:lnTo>
                  <a:lnTo>
                    <a:pt x="555" y="459"/>
                  </a:lnTo>
                  <a:lnTo>
                    <a:pt x="557" y="448"/>
                  </a:lnTo>
                  <a:lnTo>
                    <a:pt x="557" y="440"/>
                  </a:lnTo>
                  <a:lnTo>
                    <a:pt x="555" y="432"/>
                  </a:lnTo>
                  <a:lnTo>
                    <a:pt x="553" y="422"/>
                  </a:lnTo>
                  <a:lnTo>
                    <a:pt x="550" y="415"/>
                  </a:lnTo>
                  <a:lnTo>
                    <a:pt x="549" y="410"/>
                  </a:lnTo>
                  <a:lnTo>
                    <a:pt x="549" y="407"/>
                  </a:lnTo>
                  <a:lnTo>
                    <a:pt x="544" y="395"/>
                  </a:lnTo>
                  <a:lnTo>
                    <a:pt x="542" y="393"/>
                  </a:lnTo>
                  <a:lnTo>
                    <a:pt x="538" y="391"/>
                  </a:lnTo>
                  <a:lnTo>
                    <a:pt x="529" y="386"/>
                  </a:lnTo>
                  <a:lnTo>
                    <a:pt x="523" y="381"/>
                  </a:lnTo>
                  <a:lnTo>
                    <a:pt x="514" y="380"/>
                  </a:lnTo>
                  <a:lnTo>
                    <a:pt x="508" y="377"/>
                  </a:lnTo>
                  <a:lnTo>
                    <a:pt x="503" y="370"/>
                  </a:lnTo>
                  <a:lnTo>
                    <a:pt x="502" y="360"/>
                  </a:lnTo>
                  <a:lnTo>
                    <a:pt x="503" y="352"/>
                  </a:lnTo>
                  <a:lnTo>
                    <a:pt x="503" y="345"/>
                  </a:lnTo>
                  <a:lnTo>
                    <a:pt x="499" y="337"/>
                  </a:lnTo>
                  <a:lnTo>
                    <a:pt x="495" y="332"/>
                  </a:lnTo>
                  <a:lnTo>
                    <a:pt x="490" y="329"/>
                  </a:lnTo>
                  <a:lnTo>
                    <a:pt x="486" y="326"/>
                  </a:lnTo>
                  <a:lnTo>
                    <a:pt x="480" y="319"/>
                  </a:lnTo>
                  <a:lnTo>
                    <a:pt x="475" y="311"/>
                  </a:lnTo>
                  <a:lnTo>
                    <a:pt x="472" y="303"/>
                  </a:lnTo>
                  <a:lnTo>
                    <a:pt x="471" y="300"/>
                  </a:lnTo>
                  <a:lnTo>
                    <a:pt x="466" y="296"/>
                  </a:lnTo>
                  <a:lnTo>
                    <a:pt x="462" y="296"/>
                  </a:lnTo>
                  <a:lnTo>
                    <a:pt x="462" y="299"/>
                  </a:lnTo>
                  <a:lnTo>
                    <a:pt x="464" y="302"/>
                  </a:lnTo>
                  <a:lnTo>
                    <a:pt x="464" y="313"/>
                  </a:lnTo>
                  <a:lnTo>
                    <a:pt x="465" y="315"/>
                  </a:lnTo>
                  <a:lnTo>
                    <a:pt x="471" y="321"/>
                  </a:lnTo>
                  <a:lnTo>
                    <a:pt x="473" y="329"/>
                  </a:lnTo>
                  <a:lnTo>
                    <a:pt x="473" y="336"/>
                  </a:lnTo>
                  <a:lnTo>
                    <a:pt x="472" y="341"/>
                  </a:lnTo>
                  <a:lnTo>
                    <a:pt x="468" y="341"/>
                  </a:lnTo>
                  <a:lnTo>
                    <a:pt x="462" y="339"/>
                  </a:lnTo>
                  <a:lnTo>
                    <a:pt x="456" y="333"/>
                  </a:lnTo>
                  <a:lnTo>
                    <a:pt x="447" y="328"/>
                  </a:lnTo>
                  <a:lnTo>
                    <a:pt x="442" y="322"/>
                  </a:lnTo>
                  <a:lnTo>
                    <a:pt x="441" y="313"/>
                  </a:lnTo>
                  <a:lnTo>
                    <a:pt x="439" y="304"/>
                  </a:lnTo>
                  <a:lnTo>
                    <a:pt x="441" y="295"/>
                  </a:lnTo>
                  <a:lnTo>
                    <a:pt x="441" y="289"/>
                  </a:lnTo>
                  <a:lnTo>
                    <a:pt x="438" y="284"/>
                  </a:lnTo>
                  <a:lnTo>
                    <a:pt x="432" y="281"/>
                  </a:lnTo>
                  <a:lnTo>
                    <a:pt x="425" y="278"/>
                  </a:lnTo>
                  <a:lnTo>
                    <a:pt x="419" y="277"/>
                  </a:lnTo>
                  <a:lnTo>
                    <a:pt x="412" y="277"/>
                  </a:lnTo>
                  <a:lnTo>
                    <a:pt x="406" y="271"/>
                  </a:lnTo>
                  <a:lnTo>
                    <a:pt x="406" y="267"/>
                  </a:lnTo>
                  <a:lnTo>
                    <a:pt x="405" y="262"/>
                  </a:lnTo>
                  <a:lnTo>
                    <a:pt x="401" y="251"/>
                  </a:lnTo>
                  <a:lnTo>
                    <a:pt x="394" y="243"/>
                  </a:lnTo>
                  <a:lnTo>
                    <a:pt x="386" y="237"/>
                  </a:lnTo>
                  <a:lnTo>
                    <a:pt x="372" y="234"/>
                  </a:lnTo>
                  <a:lnTo>
                    <a:pt x="360" y="232"/>
                  </a:lnTo>
                  <a:lnTo>
                    <a:pt x="346" y="228"/>
                  </a:lnTo>
                  <a:lnTo>
                    <a:pt x="334" y="225"/>
                  </a:lnTo>
                  <a:lnTo>
                    <a:pt x="324" y="223"/>
                  </a:lnTo>
                  <a:lnTo>
                    <a:pt x="317" y="222"/>
                  </a:lnTo>
                  <a:lnTo>
                    <a:pt x="304" y="214"/>
                  </a:lnTo>
                  <a:lnTo>
                    <a:pt x="297" y="211"/>
                  </a:lnTo>
                  <a:lnTo>
                    <a:pt x="286" y="214"/>
                  </a:lnTo>
                  <a:lnTo>
                    <a:pt x="272" y="206"/>
                  </a:lnTo>
                  <a:lnTo>
                    <a:pt x="267" y="204"/>
                  </a:lnTo>
                  <a:lnTo>
                    <a:pt x="263" y="207"/>
                  </a:lnTo>
                  <a:lnTo>
                    <a:pt x="261" y="214"/>
                  </a:lnTo>
                  <a:lnTo>
                    <a:pt x="257" y="222"/>
                  </a:lnTo>
                  <a:lnTo>
                    <a:pt x="252" y="230"/>
                  </a:lnTo>
                  <a:lnTo>
                    <a:pt x="244" y="233"/>
                  </a:lnTo>
                  <a:lnTo>
                    <a:pt x="237" y="230"/>
                  </a:lnTo>
                  <a:lnTo>
                    <a:pt x="230" y="226"/>
                  </a:lnTo>
                  <a:lnTo>
                    <a:pt x="226" y="228"/>
                  </a:lnTo>
                  <a:lnTo>
                    <a:pt x="223" y="229"/>
                  </a:lnTo>
                  <a:lnTo>
                    <a:pt x="220" y="232"/>
                  </a:lnTo>
                  <a:lnTo>
                    <a:pt x="215" y="234"/>
                  </a:lnTo>
                  <a:lnTo>
                    <a:pt x="208" y="234"/>
                  </a:lnTo>
                  <a:lnTo>
                    <a:pt x="207" y="232"/>
                  </a:lnTo>
                  <a:lnTo>
                    <a:pt x="207" y="229"/>
                  </a:lnTo>
                  <a:lnTo>
                    <a:pt x="208" y="225"/>
                  </a:lnTo>
                  <a:lnTo>
                    <a:pt x="209" y="219"/>
                  </a:lnTo>
                  <a:lnTo>
                    <a:pt x="211" y="215"/>
                  </a:lnTo>
                  <a:lnTo>
                    <a:pt x="212" y="212"/>
                  </a:lnTo>
                  <a:lnTo>
                    <a:pt x="212" y="210"/>
                  </a:lnTo>
                  <a:lnTo>
                    <a:pt x="208" y="210"/>
                  </a:lnTo>
                  <a:lnTo>
                    <a:pt x="205" y="211"/>
                  </a:lnTo>
                  <a:lnTo>
                    <a:pt x="201" y="214"/>
                  </a:lnTo>
                  <a:lnTo>
                    <a:pt x="196" y="222"/>
                  </a:lnTo>
                  <a:lnTo>
                    <a:pt x="194" y="228"/>
                  </a:lnTo>
                  <a:lnTo>
                    <a:pt x="194" y="234"/>
                  </a:lnTo>
                  <a:lnTo>
                    <a:pt x="192" y="237"/>
                  </a:lnTo>
                  <a:lnTo>
                    <a:pt x="190" y="240"/>
                  </a:lnTo>
                  <a:lnTo>
                    <a:pt x="186" y="243"/>
                  </a:lnTo>
                  <a:lnTo>
                    <a:pt x="182" y="247"/>
                  </a:lnTo>
                  <a:lnTo>
                    <a:pt x="179" y="248"/>
                  </a:lnTo>
                  <a:lnTo>
                    <a:pt x="200" y="248"/>
                  </a:lnTo>
                  <a:lnTo>
                    <a:pt x="201" y="249"/>
                  </a:lnTo>
                  <a:lnTo>
                    <a:pt x="201" y="252"/>
                  </a:lnTo>
                  <a:lnTo>
                    <a:pt x="200" y="255"/>
                  </a:lnTo>
                  <a:lnTo>
                    <a:pt x="200" y="258"/>
                  </a:lnTo>
                  <a:lnTo>
                    <a:pt x="199" y="262"/>
                  </a:lnTo>
                  <a:lnTo>
                    <a:pt x="189" y="271"/>
                  </a:lnTo>
                  <a:lnTo>
                    <a:pt x="181" y="277"/>
                  </a:lnTo>
                  <a:lnTo>
                    <a:pt x="173" y="278"/>
                  </a:lnTo>
                  <a:lnTo>
                    <a:pt x="168" y="277"/>
                  </a:lnTo>
                  <a:lnTo>
                    <a:pt x="166" y="274"/>
                  </a:lnTo>
                  <a:lnTo>
                    <a:pt x="164" y="271"/>
                  </a:lnTo>
                  <a:lnTo>
                    <a:pt x="162" y="269"/>
                  </a:lnTo>
                  <a:lnTo>
                    <a:pt x="160" y="266"/>
                  </a:lnTo>
                  <a:lnTo>
                    <a:pt x="157" y="265"/>
                  </a:lnTo>
                  <a:lnTo>
                    <a:pt x="153" y="267"/>
                  </a:lnTo>
                  <a:lnTo>
                    <a:pt x="148" y="274"/>
                  </a:lnTo>
                  <a:lnTo>
                    <a:pt x="140" y="284"/>
                  </a:lnTo>
                  <a:lnTo>
                    <a:pt x="127" y="293"/>
                  </a:lnTo>
                  <a:lnTo>
                    <a:pt x="118" y="297"/>
                  </a:lnTo>
                  <a:lnTo>
                    <a:pt x="111" y="296"/>
                  </a:lnTo>
                  <a:lnTo>
                    <a:pt x="106" y="293"/>
                  </a:lnTo>
                  <a:lnTo>
                    <a:pt x="101" y="292"/>
                  </a:lnTo>
                  <a:lnTo>
                    <a:pt x="97" y="292"/>
                  </a:lnTo>
                  <a:lnTo>
                    <a:pt x="89" y="296"/>
                  </a:lnTo>
                  <a:lnTo>
                    <a:pt x="77" y="302"/>
                  </a:lnTo>
                  <a:lnTo>
                    <a:pt x="63" y="306"/>
                  </a:lnTo>
                  <a:lnTo>
                    <a:pt x="54" y="308"/>
                  </a:lnTo>
                  <a:lnTo>
                    <a:pt x="51" y="308"/>
                  </a:lnTo>
                  <a:lnTo>
                    <a:pt x="48" y="307"/>
                  </a:lnTo>
                  <a:lnTo>
                    <a:pt x="47" y="304"/>
                  </a:lnTo>
                  <a:lnTo>
                    <a:pt x="47" y="299"/>
                  </a:lnTo>
                  <a:lnTo>
                    <a:pt x="48" y="297"/>
                  </a:lnTo>
                  <a:lnTo>
                    <a:pt x="49" y="295"/>
                  </a:lnTo>
                  <a:lnTo>
                    <a:pt x="51" y="295"/>
                  </a:lnTo>
                  <a:lnTo>
                    <a:pt x="58" y="293"/>
                  </a:lnTo>
                  <a:lnTo>
                    <a:pt x="66" y="288"/>
                  </a:lnTo>
                  <a:lnTo>
                    <a:pt x="75" y="284"/>
                  </a:lnTo>
                  <a:lnTo>
                    <a:pt x="89" y="276"/>
                  </a:lnTo>
                  <a:lnTo>
                    <a:pt x="100" y="270"/>
                  </a:lnTo>
                  <a:lnTo>
                    <a:pt x="110" y="265"/>
                  </a:lnTo>
                  <a:lnTo>
                    <a:pt x="118" y="262"/>
                  </a:lnTo>
                  <a:lnTo>
                    <a:pt x="122" y="259"/>
                  </a:lnTo>
                  <a:lnTo>
                    <a:pt x="125" y="256"/>
                  </a:lnTo>
                  <a:lnTo>
                    <a:pt x="129" y="254"/>
                  </a:lnTo>
                  <a:lnTo>
                    <a:pt x="132" y="251"/>
                  </a:lnTo>
                  <a:lnTo>
                    <a:pt x="133" y="247"/>
                  </a:lnTo>
                  <a:lnTo>
                    <a:pt x="132" y="244"/>
                  </a:lnTo>
                  <a:lnTo>
                    <a:pt x="129" y="241"/>
                  </a:lnTo>
                  <a:lnTo>
                    <a:pt x="123" y="241"/>
                  </a:lnTo>
                  <a:lnTo>
                    <a:pt x="119" y="243"/>
                  </a:lnTo>
                  <a:lnTo>
                    <a:pt x="116" y="244"/>
                  </a:lnTo>
                  <a:lnTo>
                    <a:pt x="115" y="245"/>
                  </a:lnTo>
                  <a:lnTo>
                    <a:pt x="112" y="247"/>
                  </a:lnTo>
                  <a:lnTo>
                    <a:pt x="99" y="233"/>
                  </a:lnTo>
                  <a:lnTo>
                    <a:pt x="97" y="233"/>
                  </a:lnTo>
                  <a:lnTo>
                    <a:pt x="96" y="234"/>
                  </a:lnTo>
                  <a:lnTo>
                    <a:pt x="93" y="236"/>
                  </a:lnTo>
                  <a:lnTo>
                    <a:pt x="90" y="241"/>
                  </a:lnTo>
                  <a:lnTo>
                    <a:pt x="89" y="243"/>
                  </a:lnTo>
                  <a:lnTo>
                    <a:pt x="89" y="244"/>
                  </a:lnTo>
                  <a:lnTo>
                    <a:pt x="86" y="244"/>
                  </a:lnTo>
                  <a:lnTo>
                    <a:pt x="85" y="243"/>
                  </a:lnTo>
                  <a:lnTo>
                    <a:pt x="82" y="241"/>
                  </a:lnTo>
                  <a:lnTo>
                    <a:pt x="81" y="239"/>
                  </a:lnTo>
                  <a:lnTo>
                    <a:pt x="78" y="236"/>
                  </a:lnTo>
                  <a:lnTo>
                    <a:pt x="78" y="218"/>
                  </a:lnTo>
                  <a:lnTo>
                    <a:pt x="75" y="215"/>
                  </a:lnTo>
                  <a:lnTo>
                    <a:pt x="71" y="215"/>
                  </a:lnTo>
                  <a:lnTo>
                    <a:pt x="70" y="217"/>
                  </a:lnTo>
                  <a:lnTo>
                    <a:pt x="69" y="219"/>
                  </a:lnTo>
                  <a:lnTo>
                    <a:pt x="66" y="223"/>
                  </a:lnTo>
                  <a:lnTo>
                    <a:pt x="60" y="228"/>
                  </a:lnTo>
                  <a:lnTo>
                    <a:pt x="54" y="230"/>
                  </a:lnTo>
                  <a:lnTo>
                    <a:pt x="49" y="232"/>
                  </a:lnTo>
                  <a:lnTo>
                    <a:pt x="47" y="229"/>
                  </a:lnTo>
                  <a:lnTo>
                    <a:pt x="44" y="223"/>
                  </a:lnTo>
                  <a:lnTo>
                    <a:pt x="37" y="217"/>
                  </a:lnTo>
                  <a:lnTo>
                    <a:pt x="30" y="208"/>
                  </a:lnTo>
                  <a:lnTo>
                    <a:pt x="25" y="200"/>
                  </a:lnTo>
                  <a:lnTo>
                    <a:pt x="23" y="196"/>
                  </a:lnTo>
                  <a:lnTo>
                    <a:pt x="23" y="193"/>
                  </a:lnTo>
                  <a:lnTo>
                    <a:pt x="28" y="189"/>
                  </a:lnTo>
                  <a:lnTo>
                    <a:pt x="30" y="188"/>
                  </a:lnTo>
                  <a:lnTo>
                    <a:pt x="36" y="182"/>
                  </a:lnTo>
                  <a:lnTo>
                    <a:pt x="40" y="180"/>
                  </a:lnTo>
                  <a:lnTo>
                    <a:pt x="51" y="173"/>
                  </a:lnTo>
                  <a:lnTo>
                    <a:pt x="63" y="170"/>
                  </a:lnTo>
                  <a:lnTo>
                    <a:pt x="80" y="170"/>
                  </a:lnTo>
                  <a:lnTo>
                    <a:pt x="84" y="169"/>
                  </a:lnTo>
                  <a:lnTo>
                    <a:pt x="86" y="166"/>
                  </a:lnTo>
                  <a:lnTo>
                    <a:pt x="89" y="162"/>
                  </a:lnTo>
                  <a:lnTo>
                    <a:pt x="92" y="156"/>
                  </a:lnTo>
                  <a:lnTo>
                    <a:pt x="92" y="154"/>
                  </a:lnTo>
                  <a:lnTo>
                    <a:pt x="90" y="152"/>
                  </a:lnTo>
                  <a:lnTo>
                    <a:pt x="81" y="152"/>
                  </a:lnTo>
                  <a:lnTo>
                    <a:pt x="77" y="154"/>
                  </a:lnTo>
                  <a:lnTo>
                    <a:pt x="71" y="156"/>
                  </a:lnTo>
                  <a:lnTo>
                    <a:pt x="65" y="160"/>
                  </a:lnTo>
                  <a:lnTo>
                    <a:pt x="58" y="162"/>
                  </a:lnTo>
                  <a:lnTo>
                    <a:pt x="45" y="162"/>
                  </a:lnTo>
                  <a:lnTo>
                    <a:pt x="36" y="160"/>
                  </a:lnTo>
                  <a:lnTo>
                    <a:pt x="25" y="158"/>
                  </a:lnTo>
                  <a:lnTo>
                    <a:pt x="15" y="154"/>
                  </a:lnTo>
                  <a:lnTo>
                    <a:pt x="11" y="151"/>
                  </a:lnTo>
                  <a:lnTo>
                    <a:pt x="6" y="143"/>
                  </a:lnTo>
                  <a:lnTo>
                    <a:pt x="3" y="140"/>
                  </a:lnTo>
                  <a:lnTo>
                    <a:pt x="2" y="137"/>
                  </a:lnTo>
                  <a:lnTo>
                    <a:pt x="0" y="136"/>
                  </a:lnTo>
                  <a:lnTo>
                    <a:pt x="0" y="134"/>
                  </a:lnTo>
                  <a:lnTo>
                    <a:pt x="3" y="133"/>
                  </a:lnTo>
                  <a:lnTo>
                    <a:pt x="11" y="130"/>
                  </a:lnTo>
                  <a:lnTo>
                    <a:pt x="22" y="128"/>
                  </a:lnTo>
                  <a:lnTo>
                    <a:pt x="34" y="125"/>
                  </a:lnTo>
                  <a:lnTo>
                    <a:pt x="47" y="118"/>
                  </a:lnTo>
                  <a:lnTo>
                    <a:pt x="54" y="125"/>
                  </a:lnTo>
                  <a:lnTo>
                    <a:pt x="66" y="132"/>
                  </a:lnTo>
                  <a:lnTo>
                    <a:pt x="81" y="134"/>
                  </a:lnTo>
                  <a:lnTo>
                    <a:pt x="86" y="134"/>
                  </a:lnTo>
                  <a:lnTo>
                    <a:pt x="88" y="132"/>
                  </a:lnTo>
                  <a:lnTo>
                    <a:pt x="88" y="128"/>
                  </a:lnTo>
                  <a:lnTo>
                    <a:pt x="85" y="123"/>
                  </a:lnTo>
                  <a:lnTo>
                    <a:pt x="80" y="118"/>
                  </a:lnTo>
                  <a:lnTo>
                    <a:pt x="74" y="115"/>
                  </a:lnTo>
                  <a:lnTo>
                    <a:pt x="71" y="115"/>
                  </a:lnTo>
                  <a:lnTo>
                    <a:pt x="69" y="114"/>
                  </a:lnTo>
                  <a:lnTo>
                    <a:pt x="66" y="114"/>
                  </a:lnTo>
                  <a:lnTo>
                    <a:pt x="58" y="108"/>
                  </a:lnTo>
                  <a:lnTo>
                    <a:pt x="52" y="106"/>
                  </a:lnTo>
                  <a:lnTo>
                    <a:pt x="41" y="104"/>
                  </a:lnTo>
                  <a:lnTo>
                    <a:pt x="36" y="104"/>
                  </a:lnTo>
                  <a:lnTo>
                    <a:pt x="32" y="103"/>
                  </a:lnTo>
                  <a:lnTo>
                    <a:pt x="29" y="102"/>
                  </a:lnTo>
                  <a:lnTo>
                    <a:pt x="26" y="96"/>
                  </a:lnTo>
                  <a:lnTo>
                    <a:pt x="26" y="93"/>
                  </a:lnTo>
                  <a:lnTo>
                    <a:pt x="25" y="92"/>
                  </a:lnTo>
                  <a:lnTo>
                    <a:pt x="25" y="86"/>
                  </a:lnTo>
                  <a:lnTo>
                    <a:pt x="29" y="82"/>
                  </a:lnTo>
                  <a:lnTo>
                    <a:pt x="33" y="80"/>
                  </a:lnTo>
                  <a:lnTo>
                    <a:pt x="36" y="78"/>
                  </a:lnTo>
                  <a:lnTo>
                    <a:pt x="40" y="77"/>
                  </a:lnTo>
                  <a:lnTo>
                    <a:pt x="43" y="75"/>
                  </a:lnTo>
                  <a:lnTo>
                    <a:pt x="55" y="75"/>
                  </a:lnTo>
                  <a:lnTo>
                    <a:pt x="58" y="74"/>
                  </a:lnTo>
                  <a:lnTo>
                    <a:pt x="62" y="74"/>
                  </a:lnTo>
                  <a:lnTo>
                    <a:pt x="63" y="73"/>
                  </a:lnTo>
                  <a:lnTo>
                    <a:pt x="65" y="73"/>
                  </a:lnTo>
                  <a:lnTo>
                    <a:pt x="67" y="71"/>
                  </a:lnTo>
                  <a:lnTo>
                    <a:pt x="75" y="69"/>
                  </a:lnTo>
                  <a:lnTo>
                    <a:pt x="84" y="65"/>
                  </a:lnTo>
                  <a:lnTo>
                    <a:pt x="92" y="62"/>
                  </a:lnTo>
                  <a:lnTo>
                    <a:pt x="96" y="62"/>
                  </a:lnTo>
                  <a:lnTo>
                    <a:pt x="101" y="63"/>
                  </a:lnTo>
                  <a:lnTo>
                    <a:pt x="108" y="62"/>
                  </a:lnTo>
                  <a:lnTo>
                    <a:pt x="116" y="60"/>
                  </a:lnTo>
                  <a:lnTo>
                    <a:pt x="123" y="58"/>
                  </a:lnTo>
                  <a:lnTo>
                    <a:pt x="126" y="56"/>
                  </a:lnTo>
                  <a:lnTo>
                    <a:pt x="129" y="54"/>
                  </a:lnTo>
                  <a:lnTo>
                    <a:pt x="132" y="49"/>
                  </a:lnTo>
                  <a:lnTo>
                    <a:pt x="134" y="44"/>
                  </a:lnTo>
                  <a:lnTo>
                    <a:pt x="136" y="43"/>
                  </a:lnTo>
                  <a:lnTo>
                    <a:pt x="136" y="41"/>
                  </a:lnTo>
                  <a:lnTo>
                    <a:pt x="137" y="41"/>
                  </a:lnTo>
                  <a:lnTo>
                    <a:pt x="138" y="43"/>
                  </a:lnTo>
                  <a:lnTo>
                    <a:pt x="144" y="45"/>
                  </a:lnTo>
                  <a:lnTo>
                    <a:pt x="148" y="48"/>
                  </a:lnTo>
                  <a:lnTo>
                    <a:pt x="153" y="54"/>
                  </a:lnTo>
                  <a:lnTo>
                    <a:pt x="163" y="54"/>
                  </a:lnTo>
                  <a:lnTo>
                    <a:pt x="168" y="51"/>
                  </a:lnTo>
                  <a:lnTo>
                    <a:pt x="173" y="51"/>
                  </a:lnTo>
                  <a:lnTo>
                    <a:pt x="177" y="52"/>
                  </a:lnTo>
                  <a:lnTo>
                    <a:pt x="181" y="52"/>
                  </a:lnTo>
                  <a:lnTo>
                    <a:pt x="185" y="54"/>
                  </a:lnTo>
                  <a:lnTo>
                    <a:pt x="188" y="54"/>
                  </a:lnTo>
                  <a:lnTo>
                    <a:pt x="190" y="55"/>
                  </a:lnTo>
                  <a:lnTo>
                    <a:pt x="194" y="55"/>
                  </a:lnTo>
                  <a:lnTo>
                    <a:pt x="201" y="54"/>
                  </a:lnTo>
                  <a:lnTo>
                    <a:pt x="218" y="51"/>
                  </a:lnTo>
                  <a:lnTo>
                    <a:pt x="224" y="51"/>
                  </a:lnTo>
                  <a:lnTo>
                    <a:pt x="234" y="54"/>
                  </a:lnTo>
                  <a:lnTo>
                    <a:pt x="253" y="62"/>
                  </a:lnTo>
                  <a:lnTo>
                    <a:pt x="260" y="63"/>
                  </a:lnTo>
                  <a:lnTo>
                    <a:pt x="267" y="63"/>
                  </a:lnTo>
                  <a:lnTo>
                    <a:pt x="278" y="62"/>
                  </a:lnTo>
                  <a:lnTo>
                    <a:pt x="290" y="60"/>
                  </a:lnTo>
                  <a:lnTo>
                    <a:pt x="302" y="58"/>
                  </a:lnTo>
                  <a:lnTo>
                    <a:pt x="312" y="56"/>
                  </a:lnTo>
                  <a:lnTo>
                    <a:pt x="317" y="55"/>
                  </a:lnTo>
                  <a:lnTo>
                    <a:pt x="322" y="58"/>
                  </a:lnTo>
                  <a:lnTo>
                    <a:pt x="335" y="69"/>
                  </a:lnTo>
                  <a:lnTo>
                    <a:pt x="343" y="74"/>
                  </a:lnTo>
                  <a:lnTo>
                    <a:pt x="352" y="74"/>
                  </a:lnTo>
                  <a:lnTo>
                    <a:pt x="361" y="73"/>
                  </a:lnTo>
                  <a:lnTo>
                    <a:pt x="367" y="74"/>
                  </a:lnTo>
                  <a:lnTo>
                    <a:pt x="378" y="80"/>
                  </a:lnTo>
                  <a:lnTo>
                    <a:pt x="379" y="80"/>
                  </a:lnTo>
                  <a:lnTo>
                    <a:pt x="382" y="81"/>
                  </a:lnTo>
                  <a:lnTo>
                    <a:pt x="390" y="89"/>
                  </a:lnTo>
                  <a:lnTo>
                    <a:pt x="393" y="91"/>
                  </a:lnTo>
                  <a:lnTo>
                    <a:pt x="398" y="88"/>
                  </a:lnTo>
                  <a:lnTo>
                    <a:pt x="402" y="85"/>
                  </a:lnTo>
                  <a:lnTo>
                    <a:pt x="405" y="82"/>
                  </a:lnTo>
                  <a:lnTo>
                    <a:pt x="409" y="80"/>
                  </a:lnTo>
                  <a:lnTo>
                    <a:pt x="410" y="77"/>
                  </a:lnTo>
                  <a:lnTo>
                    <a:pt x="412" y="75"/>
                  </a:lnTo>
                  <a:lnTo>
                    <a:pt x="412" y="73"/>
                  </a:lnTo>
                  <a:lnTo>
                    <a:pt x="413" y="73"/>
                  </a:lnTo>
                  <a:lnTo>
                    <a:pt x="416" y="71"/>
                  </a:lnTo>
                  <a:lnTo>
                    <a:pt x="424" y="71"/>
                  </a:lnTo>
                  <a:lnTo>
                    <a:pt x="434" y="74"/>
                  </a:lnTo>
                  <a:lnTo>
                    <a:pt x="447" y="75"/>
                  </a:lnTo>
                  <a:lnTo>
                    <a:pt x="457" y="75"/>
                  </a:lnTo>
                  <a:lnTo>
                    <a:pt x="462" y="73"/>
                  </a:lnTo>
                  <a:lnTo>
                    <a:pt x="466" y="70"/>
                  </a:lnTo>
                  <a:lnTo>
                    <a:pt x="475" y="66"/>
                  </a:lnTo>
                  <a:lnTo>
                    <a:pt x="484" y="65"/>
                  </a:lnTo>
                  <a:lnTo>
                    <a:pt x="492" y="67"/>
                  </a:lnTo>
                  <a:lnTo>
                    <a:pt x="499" y="70"/>
                  </a:lnTo>
                  <a:lnTo>
                    <a:pt x="505" y="71"/>
                  </a:lnTo>
                  <a:lnTo>
                    <a:pt x="506" y="70"/>
                  </a:lnTo>
                  <a:lnTo>
                    <a:pt x="509" y="69"/>
                  </a:lnTo>
                  <a:lnTo>
                    <a:pt x="513" y="65"/>
                  </a:lnTo>
                  <a:lnTo>
                    <a:pt x="514" y="65"/>
                  </a:lnTo>
                  <a:lnTo>
                    <a:pt x="516" y="63"/>
                  </a:lnTo>
                  <a:lnTo>
                    <a:pt x="517" y="65"/>
                  </a:lnTo>
                  <a:lnTo>
                    <a:pt x="518" y="67"/>
                  </a:lnTo>
                  <a:lnTo>
                    <a:pt x="520" y="71"/>
                  </a:lnTo>
                  <a:lnTo>
                    <a:pt x="523" y="74"/>
                  </a:lnTo>
                  <a:lnTo>
                    <a:pt x="524" y="77"/>
                  </a:lnTo>
                  <a:lnTo>
                    <a:pt x="525" y="78"/>
                  </a:lnTo>
                  <a:lnTo>
                    <a:pt x="525" y="80"/>
                  </a:lnTo>
                  <a:lnTo>
                    <a:pt x="528" y="78"/>
                  </a:lnTo>
                  <a:lnTo>
                    <a:pt x="533" y="73"/>
                  </a:lnTo>
                  <a:lnTo>
                    <a:pt x="536" y="71"/>
                  </a:lnTo>
                  <a:lnTo>
                    <a:pt x="540" y="69"/>
                  </a:lnTo>
                  <a:lnTo>
                    <a:pt x="543" y="67"/>
                  </a:lnTo>
                  <a:lnTo>
                    <a:pt x="551" y="67"/>
                  </a:lnTo>
                  <a:lnTo>
                    <a:pt x="561" y="69"/>
                  </a:lnTo>
                  <a:lnTo>
                    <a:pt x="588" y="69"/>
                  </a:lnTo>
                  <a:lnTo>
                    <a:pt x="596" y="70"/>
                  </a:lnTo>
                  <a:lnTo>
                    <a:pt x="606" y="73"/>
                  </a:lnTo>
                  <a:lnTo>
                    <a:pt x="611" y="77"/>
                  </a:lnTo>
                  <a:lnTo>
                    <a:pt x="618" y="80"/>
                  </a:lnTo>
                  <a:lnTo>
                    <a:pt x="626" y="82"/>
                  </a:lnTo>
                  <a:lnTo>
                    <a:pt x="636" y="84"/>
                  </a:lnTo>
                  <a:lnTo>
                    <a:pt x="643" y="88"/>
                  </a:lnTo>
                  <a:lnTo>
                    <a:pt x="646" y="89"/>
                  </a:lnTo>
                  <a:lnTo>
                    <a:pt x="652" y="89"/>
                  </a:lnTo>
                  <a:lnTo>
                    <a:pt x="657" y="85"/>
                  </a:lnTo>
                  <a:lnTo>
                    <a:pt x="658" y="82"/>
                  </a:lnTo>
                  <a:lnTo>
                    <a:pt x="658" y="81"/>
                  </a:lnTo>
                  <a:lnTo>
                    <a:pt x="657" y="80"/>
                  </a:lnTo>
                  <a:lnTo>
                    <a:pt x="651" y="77"/>
                  </a:lnTo>
                  <a:lnTo>
                    <a:pt x="646" y="71"/>
                  </a:lnTo>
                  <a:lnTo>
                    <a:pt x="643" y="70"/>
                  </a:lnTo>
                  <a:lnTo>
                    <a:pt x="640" y="65"/>
                  </a:lnTo>
                  <a:lnTo>
                    <a:pt x="636" y="59"/>
                  </a:lnTo>
                  <a:lnTo>
                    <a:pt x="625" y="45"/>
                  </a:lnTo>
                  <a:lnTo>
                    <a:pt x="622" y="41"/>
                  </a:lnTo>
                  <a:lnTo>
                    <a:pt x="620" y="38"/>
                  </a:lnTo>
                  <a:lnTo>
                    <a:pt x="617" y="40"/>
                  </a:lnTo>
                  <a:lnTo>
                    <a:pt x="616" y="43"/>
                  </a:lnTo>
                  <a:lnTo>
                    <a:pt x="613" y="47"/>
                  </a:lnTo>
                  <a:lnTo>
                    <a:pt x="607" y="54"/>
                  </a:lnTo>
                  <a:lnTo>
                    <a:pt x="599" y="56"/>
                  </a:lnTo>
                  <a:lnTo>
                    <a:pt x="575" y="59"/>
                  </a:lnTo>
                  <a:lnTo>
                    <a:pt x="566" y="59"/>
                  </a:lnTo>
                  <a:lnTo>
                    <a:pt x="562" y="56"/>
                  </a:lnTo>
                  <a:lnTo>
                    <a:pt x="559" y="52"/>
                  </a:lnTo>
                  <a:lnTo>
                    <a:pt x="555" y="48"/>
                  </a:lnTo>
                  <a:lnTo>
                    <a:pt x="547" y="47"/>
                  </a:lnTo>
                  <a:lnTo>
                    <a:pt x="542" y="45"/>
                  </a:lnTo>
                  <a:lnTo>
                    <a:pt x="538" y="45"/>
                  </a:lnTo>
                  <a:lnTo>
                    <a:pt x="535" y="44"/>
                  </a:lnTo>
                  <a:lnTo>
                    <a:pt x="533" y="43"/>
                  </a:lnTo>
                  <a:lnTo>
                    <a:pt x="535" y="41"/>
                  </a:lnTo>
                  <a:lnTo>
                    <a:pt x="535" y="40"/>
                  </a:lnTo>
                  <a:lnTo>
                    <a:pt x="536" y="38"/>
                  </a:lnTo>
                  <a:lnTo>
                    <a:pt x="539" y="37"/>
                  </a:lnTo>
                  <a:lnTo>
                    <a:pt x="540" y="37"/>
                  </a:lnTo>
                  <a:lnTo>
                    <a:pt x="544" y="34"/>
                  </a:lnTo>
                  <a:lnTo>
                    <a:pt x="549" y="29"/>
                  </a:lnTo>
                  <a:lnTo>
                    <a:pt x="554" y="12"/>
                  </a:lnTo>
                  <a:lnTo>
                    <a:pt x="557" y="8"/>
                  </a:lnTo>
                  <a:lnTo>
                    <a:pt x="561" y="6"/>
                  </a:lnTo>
                  <a:lnTo>
                    <a:pt x="569" y="6"/>
                  </a:lnTo>
                  <a:lnTo>
                    <a:pt x="579" y="7"/>
                  </a:lnTo>
                  <a:lnTo>
                    <a:pt x="588" y="7"/>
                  </a:lnTo>
                  <a:lnTo>
                    <a:pt x="595" y="6"/>
                  </a:lnTo>
                  <a:lnTo>
                    <a:pt x="603" y="6"/>
                  </a:lnTo>
                  <a:lnTo>
                    <a:pt x="613" y="7"/>
                  </a:lnTo>
                  <a:lnTo>
                    <a:pt x="621" y="6"/>
                  </a:lnTo>
                  <a:lnTo>
                    <a:pt x="626" y="3"/>
                  </a:lnTo>
                  <a:lnTo>
                    <a:pt x="6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48" name="Freeform 10"/>
            <p:cNvSpPr>
              <a:spLocks/>
            </p:cNvSpPr>
            <p:nvPr/>
          </p:nvSpPr>
          <p:spPr bwMode="auto">
            <a:xfrm>
              <a:off x="2528888" y="1765300"/>
              <a:ext cx="25400" cy="1746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2"/>
                </a:cxn>
                <a:cxn ang="0">
                  <a:pos x="16" y="4"/>
                </a:cxn>
                <a:cxn ang="0">
                  <a:pos x="16" y="10"/>
                </a:cxn>
                <a:cxn ang="0">
                  <a:pos x="15" y="11"/>
                </a:cxn>
                <a:cxn ang="0">
                  <a:pos x="9" y="11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7" y="0"/>
                </a:cxn>
              </a:cxnLst>
              <a:rect l="0" t="0" r="r" b="b"/>
              <a:pathLst>
                <a:path w="16" h="11">
                  <a:moveTo>
                    <a:pt x="7" y="0"/>
                  </a:moveTo>
                  <a:lnTo>
                    <a:pt x="11" y="2"/>
                  </a:lnTo>
                  <a:lnTo>
                    <a:pt x="16" y="4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9" y="11"/>
                  </a:lnTo>
                  <a:lnTo>
                    <a:pt x="5" y="10"/>
                  </a:lnTo>
                  <a:lnTo>
                    <a:pt x="3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49" name="Freeform 11"/>
            <p:cNvSpPr>
              <a:spLocks/>
            </p:cNvSpPr>
            <p:nvPr/>
          </p:nvSpPr>
          <p:spPr bwMode="auto">
            <a:xfrm>
              <a:off x="2587625" y="1785938"/>
              <a:ext cx="23813" cy="1746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5" y="4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7" y="11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4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5" h="11">
                  <a:moveTo>
                    <a:pt x="5" y="0"/>
                  </a:moveTo>
                  <a:lnTo>
                    <a:pt x="12" y="0"/>
                  </a:lnTo>
                  <a:lnTo>
                    <a:pt x="13" y="1"/>
                  </a:lnTo>
                  <a:lnTo>
                    <a:pt x="15" y="4"/>
                  </a:lnTo>
                  <a:lnTo>
                    <a:pt x="15" y="9"/>
                  </a:lnTo>
                  <a:lnTo>
                    <a:pt x="12" y="11"/>
                  </a:lnTo>
                  <a:lnTo>
                    <a:pt x="7" y="11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50" name="Freeform 12"/>
            <p:cNvSpPr>
              <a:spLocks/>
            </p:cNvSpPr>
            <p:nvPr/>
          </p:nvSpPr>
          <p:spPr bwMode="auto">
            <a:xfrm>
              <a:off x="1744663" y="1409700"/>
              <a:ext cx="347663" cy="96838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85" y="8"/>
                </a:cxn>
                <a:cxn ang="0">
                  <a:pos x="90" y="15"/>
                </a:cxn>
                <a:cxn ang="0">
                  <a:pos x="111" y="17"/>
                </a:cxn>
                <a:cxn ang="0">
                  <a:pos x="125" y="19"/>
                </a:cxn>
                <a:cxn ang="0">
                  <a:pos x="132" y="24"/>
                </a:cxn>
                <a:cxn ang="0">
                  <a:pos x="141" y="30"/>
                </a:cxn>
                <a:cxn ang="0">
                  <a:pos x="148" y="31"/>
                </a:cxn>
                <a:cxn ang="0">
                  <a:pos x="157" y="24"/>
                </a:cxn>
                <a:cxn ang="0">
                  <a:pos x="162" y="20"/>
                </a:cxn>
                <a:cxn ang="0">
                  <a:pos x="168" y="15"/>
                </a:cxn>
                <a:cxn ang="0">
                  <a:pos x="181" y="13"/>
                </a:cxn>
                <a:cxn ang="0">
                  <a:pos x="185" y="17"/>
                </a:cxn>
                <a:cxn ang="0">
                  <a:pos x="189" y="24"/>
                </a:cxn>
                <a:cxn ang="0">
                  <a:pos x="196" y="27"/>
                </a:cxn>
                <a:cxn ang="0">
                  <a:pos x="204" y="24"/>
                </a:cxn>
                <a:cxn ang="0">
                  <a:pos x="211" y="20"/>
                </a:cxn>
                <a:cxn ang="0">
                  <a:pos x="216" y="21"/>
                </a:cxn>
                <a:cxn ang="0">
                  <a:pos x="219" y="26"/>
                </a:cxn>
                <a:cxn ang="0">
                  <a:pos x="216" y="34"/>
                </a:cxn>
                <a:cxn ang="0">
                  <a:pos x="215" y="47"/>
                </a:cxn>
                <a:cxn ang="0">
                  <a:pos x="209" y="54"/>
                </a:cxn>
                <a:cxn ang="0">
                  <a:pos x="205" y="58"/>
                </a:cxn>
                <a:cxn ang="0">
                  <a:pos x="194" y="61"/>
                </a:cxn>
                <a:cxn ang="0">
                  <a:pos x="173" y="57"/>
                </a:cxn>
                <a:cxn ang="0">
                  <a:pos x="149" y="56"/>
                </a:cxn>
                <a:cxn ang="0">
                  <a:pos x="132" y="58"/>
                </a:cxn>
                <a:cxn ang="0">
                  <a:pos x="115" y="57"/>
                </a:cxn>
                <a:cxn ang="0">
                  <a:pos x="111" y="53"/>
                </a:cxn>
                <a:cxn ang="0">
                  <a:pos x="107" y="43"/>
                </a:cxn>
                <a:cxn ang="0">
                  <a:pos x="101" y="39"/>
                </a:cxn>
                <a:cxn ang="0">
                  <a:pos x="92" y="43"/>
                </a:cxn>
                <a:cxn ang="0">
                  <a:pos x="84" y="49"/>
                </a:cxn>
                <a:cxn ang="0">
                  <a:pos x="80" y="47"/>
                </a:cxn>
                <a:cxn ang="0">
                  <a:pos x="71" y="38"/>
                </a:cxn>
                <a:cxn ang="0">
                  <a:pos x="70" y="31"/>
                </a:cxn>
                <a:cxn ang="0">
                  <a:pos x="63" y="27"/>
                </a:cxn>
                <a:cxn ang="0">
                  <a:pos x="49" y="31"/>
                </a:cxn>
                <a:cxn ang="0">
                  <a:pos x="39" y="34"/>
                </a:cxn>
                <a:cxn ang="0">
                  <a:pos x="8" y="35"/>
                </a:cxn>
                <a:cxn ang="0">
                  <a:pos x="2" y="34"/>
                </a:cxn>
                <a:cxn ang="0">
                  <a:pos x="0" y="30"/>
                </a:cxn>
                <a:cxn ang="0">
                  <a:pos x="4" y="24"/>
                </a:cxn>
                <a:cxn ang="0">
                  <a:pos x="17" y="23"/>
                </a:cxn>
                <a:cxn ang="0">
                  <a:pos x="18" y="19"/>
                </a:cxn>
                <a:cxn ang="0">
                  <a:pos x="17" y="16"/>
                </a:cxn>
                <a:cxn ang="0">
                  <a:pos x="15" y="12"/>
                </a:cxn>
                <a:cxn ang="0">
                  <a:pos x="22" y="10"/>
                </a:cxn>
                <a:cxn ang="0">
                  <a:pos x="41" y="5"/>
                </a:cxn>
                <a:cxn ang="0">
                  <a:pos x="65" y="0"/>
                </a:cxn>
              </a:cxnLst>
              <a:rect l="0" t="0" r="r" b="b"/>
              <a:pathLst>
                <a:path w="219" h="61">
                  <a:moveTo>
                    <a:pt x="65" y="0"/>
                  </a:moveTo>
                  <a:lnTo>
                    <a:pt x="74" y="0"/>
                  </a:lnTo>
                  <a:lnTo>
                    <a:pt x="81" y="4"/>
                  </a:lnTo>
                  <a:lnTo>
                    <a:pt x="85" y="8"/>
                  </a:lnTo>
                  <a:lnTo>
                    <a:pt x="86" y="12"/>
                  </a:lnTo>
                  <a:lnTo>
                    <a:pt x="90" y="15"/>
                  </a:lnTo>
                  <a:lnTo>
                    <a:pt x="100" y="16"/>
                  </a:lnTo>
                  <a:lnTo>
                    <a:pt x="111" y="17"/>
                  </a:lnTo>
                  <a:lnTo>
                    <a:pt x="119" y="19"/>
                  </a:lnTo>
                  <a:lnTo>
                    <a:pt x="125" y="19"/>
                  </a:lnTo>
                  <a:lnTo>
                    <a:pt x="129" y="23"/>
                  </a:lnTo>
                  <a:lnTo>
                    <a:pt x="132" y="24"/>
                  </a:lnTo>
                  <a:lnTo>
                    <a:pt x="136" y="27"/>
                  </a:lnTo>
                  <a:lnTo>
                    <a:pt x="141" y="30"/>
                  </a:lnTo>
                  <a:lnTo>
                    <a:pt x="142" y="31"/>
                  </a:lnTo>
                  <a:lnTo>
                    <a:pt x="148" y="31"/>
                  </a:lnTo>
                  <a:lnTo>
                    <a:pt x="156" y="27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2" y="20"/>
                  </a:lnTo>
                  <a:lnTo>
                    <a:pt x="164" y="17"/>
                  </a:lnTo>
                  <a:lnTo>
                    <a:pt x="168" y="15"/>
                  </a:lnTo>
                  <a:lnTo>
                    <a:pt x="174" y="13"/>
                  </a:lnTo>
                  <a:lnTo>
                    <a:pt x="181" y="13"/>
                  </a:lnTo>
                  <a:lnTo>
                    <a:pt x="182" y="16"/>
                  </a:lnTo>
                  <a:lnTo>
                    <a:pt x="185" y="17"/>
                  </a:lnTo>
                  <a:lnTo>
                    <a:pt x="188" y="23"/>
                  </a:lnTo>
                  <a:lnTo>
                    <a:pt x="189" y="24"/>
                  </a:lnTo>
                  <a:lnTo>
                    <a:pt x="192" y="26"/>
                  </a:lnTo>
                  <a:lnTo>
                    <a:pt x="196" y="27"/>
                  </a:lnTo>
                  <a:lnTo>
                    <a:pt x="199" y="27"/>
                  </a:lnTo>
                  <a:lnTo>
                    <a:pt x="204" y="24"/>
                  </a:lnTo>
                  <a:lnTo>
                    <a:pt x="208" y="21"/>
                  </a:lnTo>
                  <a:lnTo>
                    <a:pt x="211" y="20"/>
                  </a:lnTo>
                  <a:lnTo>
                    <a:pt x="214" y="20"/>
                  </a:lnTo>
                  <a:lnTo>
                    <a:pt x="216" y="21"/>
                  </a:lnTo>
                  <a:lnTo>
                    <a:pt x="218" y="24"/>
                  </a:lnTo>
                  <a:lnTo>
                    <a:pt x="219" y="26"/>
                  </a:lnTo>
                  <a:lnTo>
                    <a:pt x="219" y="28"/>
                  </a:lnTo>
                  <a:lnTo>
                    <a:pt x="216" y="34"/>
                  </a:lnTo>
                  <a:lnTo>
                    <a:pt x="215" y="42"/>
                  </a:lnTo>
                  <a:lnTo>
                    <a:pt x="215" y="47"/>
                  </a:lnTo>
                  <a:lnTo>
                    <a:pt x="214" y="50"/>
                  </a:lnTo>
                  <a:lnTo>
                    <a:pt x="209" y="54"/>
                  </a:lnTo>
                  <a:lnTo>
                    <a:pt x="207" y="56"/>
                  </a:lnTo>
                  <a:lnTo>
                    <a:pt x="205" y="58"/>
                  </a:lnTo>
                  <a:lnTo>
                    <a:pt x="201" y="61"/>
                  </a:lnTo>
                  <a:lnTo>
                    <a:pt x="194" y="61"/>
                  </a:lnTo>
                  <a:lnTo>
                    <a:pt x="186" y="60"/>
                  </a:lnTo>
                  <a:lnTo>
                    <a:pt x="173" y="57"/>
                  </a:lnTo>
                  <a:lnTo>
                    <a:pt x="162" y="56"/>
                  </a:lnTo>
                  <a:lnTo>
                    <a:pt x="149" y="56"/>
                  </a:lnTo>
                  <a:lnTo>
                    <a:pt x="140" y="57"/>
                  </a:lnTo>
                  <a:lnTo>
                    <a:pt x="132" y="58"/>
                  </a:lnTo>
                  <a:lnTo>
                    <a:pt x="122" y="58"/>
                  </a:lnTo>
                  <a:lnTo>
                    <a:pt x="115" y="57"/>
                  </a:lnTo>
                  <a:lnTo>
                    <a:pt x="112" y="56"/>
                  </a:lnTo>
                  <a:lnTo>
                    <a:pt x="111" y="53"/>
                  </a:lnTo>
                  <a:lnTo>
                    <a:pt x="110" y="49"/>
                  </a:lnTo>
                  <a:lnTo>
                    <a:pt x="107" y="43"/>
                  </a:lnTo>
                  <a:lnTo>
                    <a:pt x="104" y="41"/>
                  </a:lnTo>
                  <a:lnTo>
                    <a:pt x="101" y="39"/>
                  </a:lnTo>
                  <a:lnTo>
                    <a:pt x="96" y="42"/>
                  </a:lnTo>
                  <a:lnTo>
                    <a:pt x="92" y="43"/>
                  </a:lnTo>
                  <a:lnTo>
                    <a:pt x="89" y="46"/>
                  </a:lnTo>
                  <a:lnTo>
                    <a:pt x="84" y="49"/>
                  </a:lnTo>
                  <a:lnTo>
                    <a:pt x="82" y="49"/>
                  </a:lnTo>
                  <a:lnTo>
                    <a:pt x="80" y="47"/>
                  </a:lnTo>
                  <a:lnTo>
                    <a:pt x="74" y="42"/>
                  </a:lnTo>
                  <a:lnTo>
                    <a:pt x="71" y="38"/>
                  </a:lnTo>
                  <a:lnTo>
                    <a:pt x="70" y="35"/>
                  </a:lnTo>
                  <a:lnTo>
                    <a:pt x="70" y="31"/>
                  </a:lnTo>
                  <a:lnTo>
                    <a:pt x="69" y="28"/>
                  </a:lnTo>
                  <a:lnTo>
                    <a:pt x="63" y="27"/>
                  </a:lnTo>
                  <a:lnTo>
                    <a:pt x="56" y="28"/>
                  </a:lnTo>
                  <a:lnTo>
                    <a:pt x="49" y="31"/>
                  </a:lnTo>
                  <a:lnTo>
                    <a:pt x="45" y="32"/>
                  </a:lnTo>
                  <a:lnTo>
                    <a:pt x="39" y="34"/>
                  </a:lnTo>
                  <a:lnTo>
                    <a:pt x="28" y="35"/>
                  </a:lnTo>
                  <a:lnTo>
                    <a:pt x="8" y="35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27"/>
                  </a:lnTo>
                  <a:lnTo>
                    <a:pt x="4" y="24"/>
                  </a:lnTo>
                  <a:lnTo>
                    <a:pt x="7" y="23"/>
                  </a:lnTo>
                  <a:lnTo>
                    <a:pt x="17" y="23"/>
                  </a:lnTo>
                  <a:lnTo>
                    <a:pt x="18" y="21"/>
                  </a:lnTo>
                  <a:lnTo>
                    <a:pt x="18" y="19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22" y="10"/>
                  </a:lnTo>
                  <a:lnTo>
                    <a:pt x="30" y="8"/>
                  </a:lnTo>
                  <a:lnTo>
                    <a:pt x="41" y="5"/>
                  </a:lnTo>
                  <a:lnTo>
                    <a:pt x="54" y="1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51" name="Freeform 13"/>
            <p:cNvSpPr>
              <a:spLocks/>
            </p:cNvSpPr>
            <p:nvPr/>
          </p:nvSpPr>
          <p:spPr bwMode="auto">
            <a:xfrm>
              <a:off x="1931988" y="1377950"/>
              <a:ext cx="69850" cy="44450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42" y="2"/>
                </a:cxn>
                <a:cxn ang="0">
                  <a:pos x="44" y="7"/>
                </a:cxn>
                <a:cxn ang="0">
                  <a:pos x="44" y="13"/>
                </a:cxn>
                <a:cxn ang="0">
                  <a:pos x="42" y="18"/>
                </a:cxn>
                <a:cxn ang="0">
                  <a:pos x="42" y="24"/>
                </a:cxn>
                <a:cxn ang="0">
                  <a:pos x="41" y="25"/>
                </a:cxn>
                <a:cxn ang="0">
                  <a:pos x="38" y="26"/>
                </a:cxn>
                <a:cxn ang="0">
                  <a:pos x="37" y="28"/>
                </a:cxn>
                <a:cxn ang="0">
                  <a:pos x="33" y="28"/>
                </a:cxn>
                <a:cxn ang="0">
                  <a:pos x="31" y="26"/>
                </a:cxn>
                <a:cxn ang="0">
                  <a:pos x="29" y="25"/>
                </a:cxn>
                <a:cxn ang="0">
                  <a:pos x="23" y="24"/>
                </a:cxn>
                <a:cxn ang="0">
                  <a:pos x="9" y="26"/>
                </a:cxn>
                <a:cxn ang="0">
                  <a:pos x="4" y="28"/>
                </a:cxn>
                <a:cxn ang="0">
                  <a:pos x="1" y="26"/>
                </a:cxn>
                <a:cxn ang="0">
                  <a:pos x="0" y="25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15" y="10"/>
                </a:cxn>
                <a:cxn ang="0">
                  <a:pos x="23" y="4"/>
                </a:cxn>
                <a:cxn ang="0">
                  <a:pos x="31" y="2"/>
                </a:cxn>
                <a:cxn ang="0">
                  <a:pos x="38" y="0"/>
                </a:cxn>
              </a:cxnLst>
              <a:rect l="0" t="0" r="r" b="b"/>
              <a:pathLst>
                <a:path w="44" h="28">
                  <a:moveTo>
                    <a:pt x="38" y="0"/>
                  </a:moveTo>
                  <a:lnTo>
                    <a:pt x="42" y="2"/>
                  </a:lnTo>
                  <a:lnTo>
                    <a:pt x="44" y="7"/>
                  </a:lnTo>
                  <a:lnTo>
                    <a:pt x="44" y="13"/>
                  </a:lnTo>
                  <a:lnTo>
                    <a:pt x="42" y="18"/>
                  </a:lnTo>
                  <a:lnTo>
                    <a:pt x="42" y="24"/>
                  </a:lnTo>
                  <a:lnTo>
                    <a:pt x="41" y="25"/>
                  </a:lnTo>
                  <a:lnTo>
                    <a:pt x="38" y="26"/>
                  </a:lnTo>
                  <a:lnTo>
                    <a:pt x="37" y="28"/>
                  </a:lnTo>
                  <a:lnTo>
                    <a:pt x="33" y="28"/>
                  </a:lnTo>
                  <a:lnTo>
                    <a:pt x="31" y="26"/>
                  </a:lnTo>
                  <a:lnTo>
                    <a:pt x="29" y="25"/>
                  </a:lnTo>
                  <a:lnTo>
                    <a:pt x="23" y="24"/>
                  </a:lnTo>
                  <a:lnTo>
                    <a:pt x="9" y="26"/>
                  </a:lnTo>
                  <a:lnTo>
                    <a:pt x="4" y="28"/>
                  </a:lnTo>
                  <a:lnTo>
                    <a:pt x="1" y="26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15" y="10"/>
                  </a:lnTo>
                  <a:lnTo>
                    <a:pt x="23" y="4"/>
                  </a:lnTo>
                  <a:lnTo>
                    <a:pt x="31" y="2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52" name="Freeform 14"/>
            <p:cNvSpPr>
              <a:spLocks/>
            </p:cNvSpPr>
            <p:nvPr/>
          </p:nvSpPr>
          <p:spPr bwMode="auto">
            <a:xfrm>
              <a:off x="2092325" y="1365250"/>
              <a:ext cx="122238" cy="53975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55" y="4"/>
                </a:cxn>
                <a:cxn ang="0">
                  <a:pos x="60" y="6"/>
                </a:cxn>
                <a:cxn ang="0">
                  <a:pos x="66" y="8"/>
                </a:cxn>
                <a:cxn ang="0">
                  <a:pos x="70" y="12"/>
                </a:cxn>
                <a:cxn ang="0">
                  <a:pos x="71" y="15"/>
                </a:cxn>
                <a:cxn ang="0">
                  <a:pos x="74" y="19"/>
                </a:cxn>
                <a:cxn ang="0">
                  <a:pos x="75" y="22"/>
                </a:cxn>
                <a:cxn ang="0">
                  <a:pos x="77" y="26"/>
                </a:cxn>
                <a:cxn ang="0">
                  <a:pos x="77" y="32"/>
                </a:cxn>
                <a:cxn ang="0">
                  <a:pos x="75" y="34"/>
                </a:cxn>
                <a:cxn ang="0">
                  <a:pos x="68" y="34"/>
                </a:cxn>
                <a:cxn ang="0">
                  <a:pos x="64" y="33"/>
                </a:cxn>
                <a:cxn ang="0">
                  <a:pos x="60" y="33"/>
                </a:cxn>
                <a:cxn ang="0">
                  <a:pos x="53" y="32"/>
                </a:cxn>
                <a:cxn ang="0">
                  <a:pos x="49" y="30"/>
                </a:cxn>
                <a:cxn ang="0">
                  <a:pos x="47" y="29"/>
                </a:cxn>
                <a:cxn ang="0">
                  <a:pos x="44" y="26"/>
                </a:cxn>
                <a:cxn ang="0">
                  <a:pos x="44" y="22"/>
                </a:cxn>
                <a:cxn ang="0">
                  <a:pos x="40" y="21"/>
                </a:cxn>
                <a:cxn ang="0">
                  <a:pos x="31" y="21"/>
                </a:cxn>
                <a:cxn ang="0">
                  <a:pos x="23" y="22"/>
                </a:cxn>
                <a:cxn ang="0">
                  <a:pos x="11" y="22"/>
                </a:cxn>
                <a:cxn ang="0">
                  <a:pos x="7" y="21"/>
                </a:cxn>
                <a:cxn ang="0">
                  <a:pos x="3" y="18"/>
                </a:cxn>
                <a:cxn ang="0">
                  <a:pos x="1" y="15"/>
                </a:cxn>
                <a:cxn ang="0">
                  <a:pos x="0" y="11"/>
                </a:cxn>
                <a:cxn ang="0">
                  <a:pos x="1" y="7"/>
                </a:cxn>
                <a:cxn ang="0">
                  <a:pos x="4" y="4"/>
                </a:cxn>
                <a:cxn ang="0">
                  <a:pos x="7" y="3"/>
                </a:cxn>
                <a:cxn ang="0">
                  <a:pos x="10" y="3"/>
                </a:cxn>
                <a:cxn ang="0">
                  <a:pos x="14" y="1"/>
                </a:cxn>
                <a:cxn ang="0">
                  <a:pos x="21" y="1"/>
                </a:cxn>
                <a:cxn ang="0">
                  <a:pos x="36" y="0"/>
                </a:cxn>
              </a:cxnLst>
              <a:rect l="0" t="0" r="r" b="b"/>
              <a:pathLst>
                <a:path w="77" h="34">
                  <a:moveTo>
                    <a:pt x="36" y="0"/>
                  </a:moveTo>
                  <a:lnTo>
                    <a:pt x="55" y="4"/>
                  </a:lnTo>
                  <a:lnTo>
                    <a:pt x="60" y="6"/>
                  </a:lnTo>
                  <a:lnTo>
                    <a:pt x="66" y="8"/>
                  </a:lnTo>
                  <a:lnTo>
                    <a:pt x="70" y="12"/>
                  </a:lnTo>
                  <a:lnTo>
                    <a:pt x="71" y="15"/>
                  </a:lnTo>
                  <a:lnTo>
                    <a:pt x="74" y="19"/>
                  </a:lnTo>
                  <a:lnTo>
                    <a:pt x="75" y="22"/>
                  </a:lnTo>
                  <a:lnTo>
                    <a:pt x="77" y="26"/>
                  </a:lnTo>
                  <a:lnTo>
                    <a:pt x="77" y="32"/>
                  </a:lnTo>
                  <a:lnTo>
                    <a:pt x="75" y="34"/>
                  </a:lnTo>
                  <a:lnTo>
                    <a:pt x="68" y="34"/>
                  </a:lnTo>
                  <a:lnTo>
                    <a:pt x="64" y="33"/>
                  </a:lnTo>
                  <a:lnTo>
                    <a:pt x="60" y="33"/>
                  </a:lnTo>
                  <a:lnTo>
                    <a:pt x="53" y="32"/>
                  </a:lnTo>
                  <a:lnTo>
                    <a:pt x="49" y="30"/>
                  </a:lnTo>
                  <a:lnTo>
                    <a:pt x="47" y="29"/>
                  </a:lnTo>
                  <a:lnTo>
                    <a:pt x="44" y="26"/>
                  </a:lnTo>
                  <a:lnTo>
                    <a:pt x="44" y="22"/>
                  </a:lnTo>
                  <a:lnTo>
                    <a:pt x="40" y="21"/>
                  </a:lnTo>
                  <a:lnTo>
                    <a:pt x="31" y="21"/>
                  </a:lnTo>
                  <a:lnTo>
                    <a:pt x="23" y="22"/>
                  </a:lnTo>
                  <a:lnTo>
                    <a:pt x="11" y="22"/>
                  </a:lnTo>
                  <a:lnTo>
                    <a:pt x="7" y="21"/>
                  </a:lnTo>
                  <a:lnTo>
                    <a:pt x="3" y="18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0" y="3"/>
                  </a:lnTo>
                  <a:lnTo>
                    <a:pt x="14" y="1"/>
                  </a:lnTo>
                  <a:lnTo>
                    <a:pt x="21" y="1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53" name="Freeform 15"/>
            <p:cNvSpPr>
              <a:spLocks/>
            </p:cNvSpPr>
            <p:nvPr/>
          </p:nvSpPr>
          <p:spPr bwMode="auto">
            <a:xfrm>
              <a:off x="2111375" y="1439863"/>
              <a:ext cx="130175" cy="55563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0" y="0"/>
                </a:cxn>
                <a:cxn ang="0">
                  <a:pos x="78" y="2"/>
                </a:cxn>
                <a:cxn ang="0">
                  <a:pos x="82" y="7"/>
                </a:cxn>
                <a:cxn ang="0">
                  <a:pos x="82" y="13"/>
                </a:cxn>
                <a:cxn ang="0">
                  <a:pos x="77" y="22"/>
                </a:cxn>
                <a:cxn ang="0">
                  <a:pos x="69" y="27"/>
                </a:cxn>
                <a:cxn ang="0">
                  <a:pos x="58" y="27"/>
                </a:cxn>
                <a:cxn ang="0">
                  <a:pos x="55" y="28"/>
                </a:cxn>
                <a:cxn ang="0">
                  <a:pos x="54" y="28"/>
                </a:cxn>
                <a:cxn ang="0">
                  <a:pos x="52" y="27"/>
                </a:cxn>
                <a:cxn ang="0">
                  <a:pos x="52" y="24"/>
                </a:cxn>
                <a:cxn ang="0">
                  <a:pos x="51" y="22"/>
                </a:cxn>
                <a:cxn ang="0">
                  <a:pos x="47" y="18"/>
                </a:cxn>
                <a:cxn ang="0">
                  <a:pos x="40" y="16"/>
                </a:cxn>
                <a:cxn ang="0">
                  <a:pos x="32" y="16"/>
                </a:cxn>
                <a:cxn ang="0">
                  <a:pos x="25" y="18"/>
                </a:cxn>
                <a:cxn ang="0">
                  <a:pos x="21" y="18"/>
                </a:cxn>
                <a:cxn ang="0">
                  <a:pos x="18" y="19"/>
                </a:cxn>
                <a:cxn ang="0">
                  <a:pos x="17" y="20"/>
                </a:cxn>
                <a:cxn ang="0">
                  <a:pos x="15" y="24"/>
                </a:cxn>
                <a:cxn ang="0">
                  <a:pos x="13" y="27"/>
                </a:cxn>
                <a:cxn ang="0">
                  <a:pos x="11" y="31"/>
                </a:cxn>
                <a:cxn ang="0">
                  <a:pos x="10" y="34"/>
                </a:cxn>
                <a:cxn ang="0">
                  <a:pos x="7" y="35"/>
                </a:cxn>
                <a:cxn ang="0">
                  <a:pos x="3" y="35"/>
                </a:cxn>
                <a:cxn ang="0">
                  <a:pos x="2" y="34"/>
                </a:cxn>
                <a:cxn ang="0">
                  <a:pos x="0" y="31"/>
                </a:cxn>
                <a:cxn ang="0">
                  <a:pos x="0" y="28"/>
                </a:cxn>
                <a:cxn ang="0">
                  <a:pos x="2" y="24"/>
                </a:cxn>
                <a:cxn ang="0">
                  <a:pos x="0" y="18"/>
                </a:cxn>
                <a:cxn ang="0">
                  <a:pos x="0" y="9"/>
                </a:cxn>
                <a:cxn ang="0">
                  <a:pos x="3" y="4"/>
                </a:cxn>
                <a:cxn ang="0">
                  <a:pos x="9" y="2"/>
                </a:cxn>
                <a:cxn ang="0">
                  <a:pos x="18" y="1"/>
                </a:cxn>
                <a:cxn ang="0">
                  <a:pos x="55" y="1"/>
                </a:cxn>
                <a:cxn ang="0">
                  <a:pos x="65" y="0"/>
                </a:cxn>
              </a:cxnLst>
              <a:rect l="0" t="0" r="r" b="b"/>
              <a:pathLst>
                <a:path w="82" h="35">
                  <a:moveTo>
                    <a:pt x="65" y="0"/>
                  </a:moveTo>
                  <a:lnTo>
                    <a:pt x="70" y="0"/>
                  </a:lnTo>
                  <a:lnTo>
                    <a:pt x="78" y="2"/>
                  </a:lnTo>
                  <a:lnTo>
                    <a:pt x="82" y="7"/>
                  </a:lnTo>
                  <a:lnTo>
                    <a:pt x="82" y="13"/>
                  </a:lnTo>
                  <a:lnTo>
                    <a:pt x="77" y="22"/>
                  </a:lnTo>
                  <a:lnTo>
                    <a:pt x="69" y="27"/>
                  </a:lnTo>
                  <a:lnTo>
                    <a:pt x="58" y="27"/>
                  </a:lnTo>
                  <a:lnTo>
                    <a:pt x="55" y="28"/>
                  </a:lnTo>
                  <a:lnTo>
                    <a:pt x="54" y="28"/>
                  </a:lnTo>
                  <a:lnTo>
                    <a:pt x="52" y="27"/>
                  </a:lnTo>
                  <a:lnTo>
                    <a:pt x="52" y="24"/>
                  </a:lnTo>
                  <a:lnTo>
                    <a:pt x="51" y="22"/>
                  </a:lnTo>
                  <a:lnTo>
                    <a:pt x="47" y="18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5" y="18"/>
                  </a:lnTo>
                  <a:lnTo>
                    <a:pt x="21" y="18"/>
                  </a:lnTo>
                  <a:lnTo>
                    <a:pt x="18" y="19"/>
                  </a:lnTo>
                  <a:lnTo>
                    <a:pt x="17" y="20"/>
                  </a:lnTo>
                  <a:lnTo>
                    <a:pt x="15" y="24"/>
                  </a:lnTo>
                  <a:lnTo>
                    <a:pt x="13" y="27"/>
                  </a:lnTo>
                  <a:lnTo>
                    <a:pt x="11" y="31"/>
                  </a:lnTo>
                  <a:lnTo>
                    <a:pt x="10" y="34"/>
                  </a:lnTo>
                  <a:lnTo>
                    <a:pt x="7" y="35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0" y="31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9"/>
                  </a:lnTo>
                  <a:lnTo>
                    <a:pt x="3" y="4"/>
                  </a:lnTo>
                  <a:lnTo>
                    <a:pt x="9" y="2"/>
                  </a:lnTo>
                  <a:lnTo>
                    <a:pt x="18" y="1"/>
                  </a:lnTo>
                  <a:lnTo>
                    <a:pt x="55" y="1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54" name="Freeform 16"/>
            <p:cNvSpPr>
              <a:spLocks/>
            </p:cNvSpPr>
            <p:nvPr/>
          </p:nvSpPr>
          <p:spPr bwMode="auto">
            <a:xfrm>
              <a:off x="2155825" y="1509713"/>
              <a:ext cx="106363" cy="66675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53" y="1"/>
                </a:cxn>
                <a:cxn ang="0">
                  <a:pos x="58" y="2"/>
                </a:cxn>
                <a:cxn ang="0">
                  <a:pos x="63" y="8"/>
                </a:cxn>
                <a:cxn ang="0">
                  <a:pos x="65" y="16"/>
                </a:cxn>
                <a:cxn ang="0">
                  <a:pos x="67" y="23"/>
                </a:cxn>
                <a:cxn ang="0">
                  <a:pos x="65" y="26"/>
                </a:cxn>
                <a:cxn ang="0">
                  <a:pos x="63" y="28"/>
                </a:cxn>
                <a:cxn ang="0">
                  <a:pos x="61" y="31"/>
                </a:cxn>
                <a:cxn ang="0">
                  <a:pos x="58" y="34"/>
                </a:cxn>
                <a:cxn ang="0">
                  <a:pos x="56" y="38"/>
                </a:cxn>
                <a:cxn ang="0">
                  <a:pos x="50" y="41"/>
                </a:cxn>
                <a:cxn ang="0">
                  <a:pos x="46" y="42"/>
                </a:cxn>
                <a:cxn ang="0">
                  <a:pos x="43" y="42"/>
                </a:cxn>
                <a:cxn ang="0">
                  <a:pos x="41" y="41"/>
                </a:cxn>
                <a:cxn ang="0">
                  <a:pos x="35" y="35"/>
                </a:cxn>
                <a:cxn ang="0">
                  <a:pos x="34" y="32"/>
                </a:cxn>
                <a:cxn ang="0">
                  <a:pos x="32" y="28"/>
                </a:cxn>
                <a:cxn ang="0">
                  <a:pos x="30" y="23"/>
                </a:cxn>
                <a:cxn ang="0">
                  <a:pos x="30" y="20"/>
                </a:cxn>
                <a:cxn ang="0">
                  <a:pos x="27" y="19"/>
                </a:cxn>
                <a:cxn ang="0">
                  <a:pos x="13" y="21"/>
                </a:cxn>
                <a:cxn ang="0">
                  <a:pos x="8" y="21"/>
                </a:cxn>
                <a:cxn ang="0">
                  <a:pos x="2" y="19"/>
                </a:cxn>
                <a:cxn ang="0">
                  <a:pos x="1" y="15"/>
                </a:cxn>
                <a:cxn ang="0">
                  <a:pos x="0" y="12"/>
                </a:cxn>
                <a:cxn ang="0">
                  <a:pos x="0" y="6"/>
                </a:cxn>
                <a:cxn ang="0">
                  <a:pos x="1" y="5"/>
                </a:cxn>
                <a:cxn ang="0">
                  <a:pos x="8" y="2"/>
                </a:cxn>
                <a:cxn ang="0">
                  <a:pos x="30" y="2"/>
                </a:cxn>
                <a:cxn ang="0">
                  <a:pos x="35" y="1"/>
                </a:cxn>
                <a:cxn ang="0">
                  <a:pos x="43" y="0"/>
                </a:cxn>
              </a:cxnLst>
              <a:rect l="0" t="0" r="r" b="b"/>
              <a:pathLst>
                <a:path w="67" h="42">
                  <a:moveTo>
                    <a:pt x="43" y="0"/>
                  </a:moveTo>
                  <a:lnTo>
                    <a:pt x="53" y="1"/>
                  </a:lnTo>
                  <a:lnTo>
                    <a:pt x="58" y="2"/>
                  </a:lnTo>
                  <a:lnTo>
                    <a:pt x="63" y="8"/>
                  </a:lnTo>
                  <a:lnTo>
                    <a:pt x="65" y="16"/>
                  </a:lnTo>
                  <a:lnTo>
                    <a:pt x="67" y="23"/>
                  </a:lnTo>
                  <a:lnTo>
                    <a:pt x="65" y="26"/>
                  </a:lnTo>
                  <a:lnTo>
                    <a:pt x="63" y="28"/>
                  </a:lnTo>
                  <a:lnTo>
                    <a:pt x="61" y="31"/>
                  </a:lnTo>
                  <a:lnTo>
                    <a:pt x="58" y="34"/>
                  </a:lnTo>
                  <a:lnTo>
                    <a:pt x="56" y="38"/>
                  </a:lnTo>
                  <a:lnTo>
                    <a:pt x="50" y="41"/>
                  </a:lnTo>
                  <a:lnTo>
                    <a:pt x="46" y="42"/>
                  </a:lnTo>
                  <a:lnTo>
                    <a:pt x="43" y="42"/>
                  </a:lnTo>
                  <a:lnTo>
                    <a:pt x="41" y="41"/>
                  </a:lnTo>
                  <a:lnTo>
                    <a:pt x="35" y="35"/>
                  </a:lnTo>
                  <a:lnTo>
                    <a:pt x="34" y="32"/>
                  </a:lnTo>
                  <a:lnTo>
                    <a:pt x="32" y="28"/>
                  </a:lnTo>
                  <a:lnTo>
                    <a:pt x="30" y="23"/>
                  </a:lnTo>
                  <a:lnTo>
                    <a:pt x="30" y="20"/>
                  </a:lnTo>
                  <a:lnTo>
                    <a:pt x="27" y="19"/>
                  </a:lnTo>
                  <a:lnTo>
                    <a:pt x="13" y="21"/>
                  </a:lnTo>
                  <a:lnTo>
                    <a:pt x="8" y="21"/>
                  </a:lnTo>
                  <a:lnTo>
                    <a:pt x="2" y="19"/>
                  </a:lnTo>
                  <a:lnTo>
                    <a:pt x="1" y="15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5"/>
                  </a:lnTo>
                  <a:lnTo>
                    <a:pt x="8" y="2"/>
                  </a:lnTo>
                  <a:lnTo>
                    <a:pt x="30" y="2"/>
                  </a:lnTo>
                  <a:lnTo>
                    <a:pt x="35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55" name="Freeform 17"/>
            <p:cNvSpPr>
              <a:spLocks/>
            </p:cNvSpPr>
            <p:nvPr/>
          </p:nvSpPr>
          <p:spPr bwMode="auto">
            <a:xfrm>
              <a:off x="2287588" y="1498600"/>
              <a:ext cx="77788" cy="3810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3" y="0"/>
                </a:cxn>
                <a:cxn ang="0">
                  <a:pos x="36" y="1"/>
                </a:cxn>
                <a:cxn ang="0">
                  <a:pos x="38" y="4"/>
                </a:cxn>
                <a:cxn ang="0">
                  <a:pos x="42" y="5"/>
                </a:cxn>
                <a:cxn ang="0">
                  <a:pos x="45" y="5"/>
                </a:cxn>
                <a:cxn ang="0">
                  <a:pos x="48" y="7"/>
                </a:cxn>
                <a:cxn ang="0">
                  <a:pos x="49" y="8"/>
                </a:cxn>
                <a:cxn ang="0">
                  <a:pos x="49" y="18"/>
                </a:cxn>
                <a:cxn ang="0">
                  <a:pos x="48" y="19"/>
                </a:cxn>
                <a:cxn ang="0">
                  <a:pos x="45" y="20"/>
                </a:cxn>
                <a:cxn ang="0">
                  <a:pos x="32" y="22"/>
                </a:cxn>
                <a:cxn ang="0">
                  <a:pos x="15" y="24"/>
                </a:cxn>
                <a:cxn ang="0">
                  <a:pos x="6" y="24"/>
                </a:cxn>
                <a:cxn ang="0">
                  <a:pos x="3" y="23"/>
                </a:cxn>
                <a:cxn ang="0">
                  <a:pos x="0" y="20"/>
                </a:cxn>
                <a:cxn ang="0">
                  <a:pos x="0" y="19"/>
                </a:cxn>
                <a:cxn ang="0">
                  <a:pos x="1" y="15"/>
                </a:cxn>
                <a:cxn ang="0">
                  <a:pos x="6" y="11"/>
                </a:cxn>
                <a:cxn ang="0">
                  <a:pos x="14" y="7"/>
                </a:cxn>
                <a:cxn ang="0">
                  <a:pos x="21" y="2"/>
                </a:cxn>
                <a:cxn ang="0">
                  <a:pos x="26" y="0"/>
                </a:cxn>
              </a:cxnLst>
              <a:rect l="0" t="0" r="r" b="b"/>
              <a:pathLst>
                <a:path w="49" h="24">
                  <a:moveTo>
                    <a:pt x="26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8" y="4"/>
                  </a:lnTo>
                  <a:lnTo>
                    <a:pt x="42" y="5"/>
                  </a:lnTo>
                  <a:lnTo>
                    <a:pt x="45" y="5"/>
                  </a:lnTo>
                  <a:lnTo>
                    <a:pt x="48" y="7"/>
                  </a:lnTo>
                  <a:lnTo>
                    <a:pt x="49" y="8"/>
                  </a:lnTo>
                  <a:lnTo>
                    <a:pt x="49" y="18"/>
                  </a:lnTo>
                  <a:lnTo>
                    <a:pt x="48" y="19"/>
                  </a:lnTo>
                  <a:lnTo>
                    <a:pt x="45" y="20"/>
                  </a:lnTo>
                  <a:lnTo>
                    <a:pt x="32" y="22"/>
                  </a:lnTo>
                  <a:lnTo>
                    <a:pt x="15" y="24"/>
                  </a:lnTo>
                  <a:lnTo>
                    <a:pt x="6" y="24"/>
                  </a:lnTo>
                  <a:lnTo>
                    <a:pt x="3" y="23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6" y="11"/>
                  </a:lnTo>
                  <a:lnTo>
                    <a:pt x="14" y="7"/>
                  </a:lnTo>
                  <a:lnTo>
                    <a:pt x="21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56" name="Freeform 18"/>
            <p:cNvSpPr>
              <a:spLocks/>
            </p:cNvSpPr>
            <p:nvPr/>
          </p:nvSpPr>
          <p:spPr bwMode="auto">
            <a:xfrm>
              <a:off x="2282825" y="1463675"/>
              <a:ext cx="39688" cy="2381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3" y="0"/>
                </a:cxn>
                <a:cxn ang="0">
                  <a:pos x="21" y="3"/>
                </a:cxn>
                <a:cxn ang="0">
                  <a:pos x="25" y="9"/>
                </a:cxn>
                <a:cxn ang="0">
                  <a:pos x="25" y="13"/>
                </a:cxn>
                <a:cxn ang="0">
                  <a:pos x="19" y="15"/>
                </a:cxn>
                <a:cxn ang="0">
                  <a:pos x="13" y="15"/>
                </a:cxn>
                <a:cxn ang="0">
                  <a:pos x="6" y="12"/>
                </a:cxn>
                <a:cxn ang="0">
                  <a:pos x="2" y="9"/>
                </a:cxn>
                <a:cxn ang="0">
                  <a:pos x="0" y="5"/>
                </a:cxn>
                <a:cxn ang="0">
                  <a:pos x="6" y="0"/>
                </a:cxn>
              </a:cxnLst>
              <a:rect l="0" t="0" r="r" b="b"/>
              <a:pathLst>
                <a:path w="25" h="15">
                  <a:moveTo>
                    <a:pt x="6" y="0"/>
                  </a:moveTo>
                  <a:lnTo>
                    <a:pt x="13" y="0"/>
                  </a:lnTo>
                  <a:lnTo>
                    <a:pt x="21" y="3"/>
                  </a:lnTo>
                  <a:lnTo>
                    <a:pt x="25" y="9"/>
                  </a:lnTo>
                  <a:lnTo>
                    <a:pt x="25" y="13"/>
                  </a:lnTo>
                  <a:lnTo>
                    <a:pt x="19" y="15"/>
                  </a:lnTo>
                  <a:lnTo>
                    <a:pt x="13" y="15"/>
                  </a:lnTo>
                  <a:lnTo>
                    <a:pt x="6" y="12"/>
                  </a:lnTo>
                  <a:lnTo>
                    <a:pt x="2" y="9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57" name="Freeform 19"/>
            <p:cNvSpPr>
              <a:spLocks/>
            </p:cNvSpPr>
            <p:nvPr/>
          </p:nvSpPr>
          <p:spPr bwMode="auto">
            <a:xfrm>
              <a:off x="2251075" y="1389063"/>
              <a:ext cx="349250" cy="10477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" y="3"/>
                </a:cxn>
                <a:cxn ang="0">
                  <a:pos x="11" y="4"/>
                </a:cxn>
                <a:cxn ang="0">
                  <a:pos x="19" y="7"/>
                </a:cxn>
                <a:cxn ang="0">
                  <a:pos x="26" y="10"/>
                </a:cxn>
                <a:cxn ang="0">
                  <a:pos x="35" y="13"/>
                </a:cxn>
                <a:cxn ang="0">
                  <a:pos x="42" y="14"/>
                </a:cxn>
                <a:cxn ang="0">
                  <a:pos x="46" y="15"/>
                </a:cxn>
                <a:cxn ang="0">
                  <a:pos x="52" y="17"/>
                </a:cxn>
                <a:cxn ang="0">
                  <a:pos x="59" y="19"/>
                </a:cxn>
                <a:cxn ang="0">
                  <a:pos x="67" y="25"/>
                </a:cxn>
                <a:cxn ang="0">
                  <a:pos x="74" y="32"/>
                </a:cxn>
                <a:cxn ang="0">
                  <a:pos x="81" y="36"/>
                </a:cxn>
                <a:cxn ang="0">
                  <a:pos x="87" y="41"/>
                </a:cxn>
                <a:cxn ang="0">
                  <a:pos x="94" y="45"/>
                </a:cxn>
                <a:cxn ang="0">
                  <a:pos x="102" y="47"/>
                </a:cxn>
                <a:cxn ang="0">
                  <a:pos x="117" y="45"/>
                </a:cxn>
                <a:cxn ang="0">
                  <a:pos x="135" y="47"/>
                </a:cxn>
                <a:cxn ang="0">
                  <a:pos x="145" y="47"/>
                </a:cxn>
                <a:cxn ang="0">
                  <a:pos x="157" y="48"/>
                </a:cxn>
                <a:cxn ang="0">
                  <a:pos x="171" y="48"/>
                </a:cxn>
                <a:cxn ang="0">
                  <a:pos x="182" y="47"/>
                </a:cxn>
                <a:cxn ang="0">
                  <a:pos x="195" y="47"/>
                </a:cxn>
                <a:cxn ang="0">
                  <a:pos x="204" y="48"/>
                </a:cxn>
                <a:cxn ang="0">
                  <a:pos x="212" y="51"/>
                </a:cxn>
                <a:cxn ang="0">
                  <a:pos x="219" y="54"/>
                </a:cxn>
                <a:cxn ang="0">
                  <a:pos x="220" y="56"/>
                </a:cxn>
                <a:cxn ang="0">
                  <a:pos x="220" y="58"/>
                </a:cxn>
                <a:cxn ang="0">
                  <a:pos x="213" y="65"/>
                </a:cxn>
                <a:cxn ang="0">
                  <a:pos x="209" y="65"/>
                </a:cxn>
                <a:cxn ang="0">
                  <a:pos x="204" y="66"/>
                </a:cxn>
                <a:cxn ang="0">
                  <a:pos x="187" y="65"/>
                </a:cxn>
                <a:cxn ang="0">
                  <a:pos x="167" y="63"/>
                </a:cxn>
                <a:cxn ang="0">
                  <a:pos x="149" y="62"/>
                </a:cxn>
                <a:cxn ang="0">
                  <a:pos x="137" y="62"/>
                </a:cxn>
                <a:cxn ang="0">
                  <a:pos x="126" y="63"/>
                </a:cxn>
                <a:cxn ang="0">
                  <a:pos x="119" y="65"/>
                </a:cxn>
                <a:cxn ang="0">
                  <a:pos x="116" y="65"/>
                </a:cxn>
                <a:cxn ang="0">
                  <a:pos x="94" y="62"/>
                </a:cxn>
                <a:cxn ang="0">
                  <a:pos x="91" y="60"/>
                </a:cxn>
                <a:cxn ang="0">
                  <a:pos x="83" y="58"/>
                </a:cxn>
                <a:cxn ang="0">
                  <a:pos x="75" y="52"/>
                </a:cxn>
                <a:cxn ang="0">
                  <a:pos x="68" y="47"/>
                </a:cxn>
                <a:cxn ang="0">
                  <a:pos x="63" y="41"/>
                </a:cxn>
                <a:cxn ang="0">
                  <a:pos x="44" y="36"/>
                </a:cxn>
                <a:cxn ang="0">
                  <a:pos x="35" y="33"/>
                </a:cxn>
                <a:cxn ang="0">
                  <a:pos x="26" y="28"/>
                </a:cxn>
                <a:cxn ang="0">
                  <a:pos x="15" y="22"/>
                </a:cxn>
                <a:cxn ang="0">
                  <a:pos x="5" y="17"/>
                </a:cxn>
                <a:cxn ang="0">
                  <a:pos x="3" y="14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1" y="2"/>
                </a:cxn>
                <a:cxn ang="0">
                  <a:pos x="1" y="0"/>
                </a:cxn>
              </a:cxnLst>
              <a:rect l="0" t="0" r="r" b="b"/>
              <a:pathLst>
                <a:path w="220" h="66">
                  <a:moveTo>
                    <a:pt x="1" y="0"/>
                  </a:moveTo>
                  <a:lnTo>
                    <a:pt x="4" y="3"/>
                  </a:lnTo>
                  <a:lnTo>
                    <a:pt x="11" y="4"/>
                  </a:lnTo>
                  <a:lnTo>
                    <a:pt x="19" y="7"/>
                  </a:lnTo>
                  <a:lnTo>
                    <a:pt x="26" y="10"/>
                  </a:lnTo>
                  <a:lnTo>
                    <a:pt x="35" y="13"/>
                  </a:lnTo>
                  <a:lnTo>
                    <a:pt x="42" y="14"/>
                  </a:lnTo>
                  <a:lnTo>
                    <a:pt x="46" y="15"/>
                  </a:lnTo>
                  <a:lnTo>
                    <a:pt x="52" y="17"/>
                  </a:lnTo>
                  <a:lnTo>
                    <a:pt x="59" y="19"/>
                  </a:lnTo>
                  <a:lnTo>
                    <a:pt x="67" y="25"/>
                  </a:lnTo>
                  <a:lnTo>
                    <a:pt x="74" y="32"/>
                  </a:lnTo>
                  <a:lnTo>
                    <a:pt x="81" y="36"/>
                  </a:lnTo>
                  <a:lnTo>
                    <a:pt x="87" y="41"/>
                  </a:lnTo>
                  <a:lnTo>
                    <a:pt x="94" y="45"/>
                  </a:lnTo>
                  <a:lnTo>
                    <a:pt x="102" y="47"/>
                  </a:lnTo>
                  <a:lnTo>
                    <a:pt x="117" y="45"/>
                  </a:lnTo>
                  <a:lnTo>
                    <a:pt x="135" y="47"/>
                  </a:lnTo>
                  <a:lnTo>
                    <a:pt x="145" y="47"/>
                  </a:lnTo>
                  <a:lnTo>
                    <a:pt x="157" y="48"/>
                  </a:lnTo>
                  <a:lnTo>
                    <a:pt x="171" y="48"/>
                  </a:lnTo>
                  <a:lnTo>
                    <a:pt x="182" y="47"/>
                  </a:lnTo>
                  <a:lnTo>
                    <a:pt x="195" y="47"/>
                  </a:lnTo>
                  <a:lnTo>
                    <a:pt x="204" y="48"/>
                  </a:lnTo>
                  <a:lnTo>
                    <a:pt x="212" y="51"/>
                  </a:lnTo>
                  <a:lnTo>
                    <a:pt x="219" y="54"/>
                  </a:lnTo>
                  <a:lnTo>
                    <a:pt x="220" y="56"/>
                  </a:lnTo>
                  <a:lnTo>
                    <a:pt x="220" y="58"/>
                  </a:lnTo>
                  <a:lnTo>
                    <a:pt x="213" y="65"/>
                  </a:lnTo>
                  <a:lnTo>
                    <a:pt x="209" y="65"/>
                  </a:lnTo>
                  <a:lnTo>
                    <a:pt x="204" y="66"/>
                  </a:lnTo>
                  <a:lnTo>
                    <a:pt x="187" y="65"/>
                  </a:lnTo>
                  <a:lnTo>
                    <a:pt x="167" y="63"/>
                  </a:lnTo>
                  <a:lnTo>
                    <a:pt x="149" y="62"/>
                  </a:lnTo>
                  <a:lnTo>
                    <a:pt x="137" y="62"/>
                  </a:lnTo>
                  <a:lnTo>
                    <a:pt x="126" y="63"/>
                  </a:lnTo>
                  <a:lnTo>
                    <a:pt x="119" y="65"/>
                  </a:lnTo>
                  <a:lnTo>
                    <a:pt x="116" y="65"/>
                  </a:lnTo>
                  <a:lnTo>
                    <a:pt x="94" y="62"/>
                  </a:lnTo>
                  <a:lnTo>
                    <a:pt x="91" y="60"/>
                  </a:lnTo>
                  <a:lnTo>
                    <a:pt x="83" y="58"/>
                  </a:lnTo>
                  <a:lnTo>
                    <a:pt x="75" y="52"/>
                  </a:lnTo>
                  <a:lnTo>
                    <a:pt x="68" y="47"/>
                  </a:lnTo>
                  <a:lnTo>
                    <a:pt x="63" y="41"/>
                  </a:lnTo>
                  <a:lnTo>
                    <a:pt x="44" y="36"/>
                  </a:lnTo>
                  <a:lnTo>
                    <a:pt x="35" y="33"/>
                  </a:lnTo>
                  <a:lnTo>
                    <a:pt x="26" y="28"/>
                  </a:lnTo>
                  <a:lnTo>
                    <a:pt x="15" y="22"/>
                  </a:lnTo>
                  <a:lnTo>
                    <a:pt x="5" y="17"/>
                  </a:lnTo>
                  <a:lnTo>
                    <a:pt x="3" y="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58" name="Freeform 20"/>
            <p:cNvSpPr>
              <a:spLocks/>
            </p:cNvSpPr>
            <p:nvPr/>
          </p:nvSpPr>
          <p:spPr bwMode="auto">
            <a:xfrm>
              <a:off x="3713163" y="1681163"/>
              <a:ext cx="192088" cy="8413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5" y="0"/>
                </a:cxn>
                <a:cxn ang="0">
                  <a:pos x="24" y="1"/>
                </a:cxn>
                <a:cxn ang="0">
                  <a:pos x="32" y="4"/>
                </a:cxn>
                <a:cxn ang="0">
                  <a:pos x="37" y="8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56" y="9"/>
                </a:cxn>
                <a:cxn ang="0">
                  <a:pos x="76" y="7"/>
                </a:cxn>
                <a:cxn ang="0">
                  <a:pos x="82" y="5"/>
                </a:cxn>
                <a:cxn ang="0">
                  <a:pos x="88" y="3"/>
                </a:cxn>
                <a:cxn ang="0">
                  <a:pos x="93" y="3"/>
                </a:cxn>
                <a:cxn ang="0">
                  <a:pos x="102" y="4"/>
                </a:cxn>
                <a:cxn ang="0">
                  <a:pos x="111" y="8"/>
                </a:cxn>
                <a:cxn ang="0">
                  <a:pos x="119" y="13"/>
                </a:cxn>
                <a:cxn ang="0">
                  <a:pos x="121" y="16"/>
                </a:cxn>
                <a:cxn ang="0">
                  <a:pos x="121" y="19"/>
                </a:cxn>
                <a:cxn ang="0">
                  <a:pos x="118" y="24"/>
                </a:cxn>
                <a:cxn ang="0">
                  <a:pos x="115" y="27"/>
                </a:cxn>
                <a:cxn ang="0">
                  <a:pos x="114" y="30"/>
                </a:cxn>
                <a:cxn ang="0">
                  <a:pos x="110" y="34"/>
                </a:cxn>
                <a:cxn ang="0">
                  <a:pos x="100" y="34"/>
                </a:cxn>
                <a:cxn ang="0">
                  <a:pos x="92" y="37"/>
                </a:cxn>
                <a:cxn ang="0">
                  <a:pos x="87" y="40"/>
                </a:cxn>
                <a:cxn ang="0">
                  <a:pos x="81" y="44"/>
                </a:cxn>
                <a:cxn ang="0">
                  <a:pos x="73" y="48"/>
                </a:cxn>
                <a:cxn ang="0">
                  <a:pos x="62" y="52"/>
                </a:cxn>
                <a:cxn ang="0">
                  <a:pos x="56" y="53"/>
                </a:cxn>
                <a:cxn ang="0">
                  <a:pos x="52" y="53"/>
                </a:cxn>
                <a:cxn ang="0">
                  <a:pos x="47" y="50"/>
                </a:cxn>
                <a:cxn ang="0">
                  <a:pos x="44" y="48"/>
                </a:cxn>
                <a:cxn ang="0">
                  <a:pos x="41" y="42"/>
                </a:cxn>
                <a:cxn ang="0">
                  <a:pos x="37" y="38"/>
                </a:cxn>
                <a:cxn ang="0">
                  <a:pos x="30" y="37"/>
                </a:cxn>
                <a:cxn ang="0">
                  <a:pos x="24" y="37"/>
                </a:cxn>
                <a:cxn ang="0">
                  <a:pos x="18" y="38"/>
                </a:cxn>
                <a:cxn ang="0">
                  <a:pos x="13" y="35"/>
                </a:cxn>
                <a:cxn ang="0">
                  <a:pos x="9" y="31"/>
                </a:cxn>
                <a:cxn ang="0">
                  <a:pos x="3" y="20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9"/>
                </a:cxn>
                <a:cxn ang="0">
                  <a:pos x="2" y="7"/>
                </a:cxn>
                <a:cxn ang="0">
                  <a:pos x="9" y="0"/>
                </a:cxn>
              </a:cxnLst>
              <a:rect l="0" t="0" r="r" b="b"/>
              <a:pathLst>
                <a:path w="121" h="53">
                  <a:moveTo>
                    <a:pt x="9" y="0"/>
                  </a:moveTo>
                  <a:lnTo>
                    <a:pt x="15" y="0"/>
                  </a:lnTo>
                  <a:lnTo>
                    <a:pt x="24" y="1"/>
                  </a:lnTo>
                  <a:lnTo>
                    <a:pt x="32" y="4"/>
                  </a:lnTo>
                  <a:lnTo>
                    <a:pt x="37" y="8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56" y="9"/>
                  </a:lnTo>
                  <a:lnTo>
                    <a:pt x="76" y="7"/>
                  </a:lnTo>
                  <a:lnTo>
                    <a:pt x="82" y="5"/>
                  </a:lnTo>
                  <a:lnTo>
                    <a:pt x="88" y="3"/>
                  </a:lnTo>
                  <a:lnTo>
                    <a:pt x="93" y="3"/>
                  </a:lnTo>
                  <a:lnTo>
                    <a:pt x="102" y="4"/>
                  </a:lnTo>
                  <a:lnTo>
                    <a:pt x="111" y="8"/>
                  </a:lnTo>
                  <a:lnTo>
                    <a:pt x="119" y="13"/>
                  </a:lnTo>
                  <a:lnTo>
                    <a:pt x="121" y="16"/>
                  </a:lnTo>
                  <a:lnTo>
                    <a:pt x="121" y="19"/>
                  </a:lnTo>
                  <a:lnTo>
                    <a:pt x="118" y="24"/>
                  </a:lnTo>
                  <a:lnTo>
                    <a:pt x="115" y="27"/>
                  </a:lnTo>
                  <a:lnTo>
                    <a:pt x="114" y="30"/>
                  </a:lnTo>
                  <a:lnTo>
                    <a:pt x="110" y="34"/>
                  </a:lnTo>
                  <a:lnTo>
                    <a:pt x="100" y="34"/>
                  </a:lnTo>
                  <a:lnTo>
                    <a:pt x="92" y="37"/>
                  </a:lnTo>
                  <a:lnTo>
                    <a:pt x="87" y="40"/>
                  </a:lnTo>
                  <a:lnTo>
                    <a:pt x="81" y="44"/>
                  </a:lnTo>
                  <a:lnTo>
                    <a:pt x="73" y="48"/>
                  </a:lnTo>
                  <a:lnTo>
                    <a:pt x="62" y="52"/>
                  </a:lnTo>
                  <a:lnTo>
                    <a:pt x="56" y="53"/>
                  </a:lnTo>
                  <a:lnTo>
                    <a:pt x="52" y="53"/>
                  </a:lnTo>
                  <a:lnTo>
                    <a:pt x="47" y="50"/>
                  </a:lnTo>
                  <a:lnTo>
                    <a:pt x="44" y="48"/>
                  </a:lnTo>
                  <a:lnTo>
                    <a:pt x="41" y="42"/>
                  </a:lnTo>
                  <a:lnTo>
                    <a:pt x="37" y="38"/>
                  </a:lnTo>
                  <a:lnTo>
                    <a:pt x="30" y="37"/>
                  </a:lnTo>
                  <a:lnTo>
                    <a:pt x="24" y="37"/>
                  </a:lnTo>
                  <a:lnTo>
                    <a:pt x="18" y="38"/>
                  </a:lnTo>
                  <a:lnTo>
                    <a:pt x="13" y="35"/>
                  </a:lnTo>
                  <a:lnTo>
                    <a:pt x="9" y="31"/>
                  </a:lnTo>
                  <a:lnTo>
                    <a:pt x="3" y="20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2" y="7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59" name="Freeform 21"/>
            <p:cNvSpPr>
              <a:spLocks/>
            </p:cNvSpPr>
            <p:nvPr/>
          </p:nvSpPr>
          <p:spPr bwMode="auto">
            <a:xfrm>
              <a:off x="2747963" y="1125538"/>
              <a:ext cx="1104900" cy="711200"/>
            </a:xfrm>
            <a:custGeom>
              <a:avLst/>
              <a:gdLst/>
              <a:ahLst/>
              <a:cxnLst>
                <a:cxn ang="0">
                  <a:pos x="498" y="13"/>
                </a:cxn>
                <a:cxn ang="0">
                  <a:pos x="472" y="26"/>
                </a:cxn>
                <a:cxn ang="0">
                  <a:pos x="401" y="33"/>
                </a:cxn>
                <a:cxn ang="0">
                  <a:pos x="468" y="35"/>
                </a:cxn>
                <a:cxn ang="0">
                  <a:pos x="524" y="20"/>
                </a:cxn>
                <a:cxn ang="0">
                  <a:pos x="558" y="20"/>
                </a:cxn>
                <a:cxn ang="0">
                  <a:pos x="582" y="66"/>
                </a:cxn>
                <a:cxn ang="0">
                  <a:pos x="619" y="105"/>
                </a:cxn>
                <a:cxn ang="0">
                  <a:pos x="692" y="80"/>
                </a:cxn>
                <a:cxn ang="0">
                  <a:pos x="659" y="121"/>
                </a:cxn>
                <a:cxn ang="0">
                  <a:pos x="619" y="180"/>
                </a:cxn>
                <a:cxn ang="0">
                  <a:pos x="637" y="191"/>
                </a:cxn>
                <a:cxn ang="0">
                  <a:pos x="623" y="226"/>
                </a:cxn>
                <a:cxn ang="0">
                  <a:pos x="578" y="239"/>
                </a:cxn>
                <a:cxn ang="0">
                  <a:pos x="585" y="276"/>
                </a:cxn>
                <a:cxn ang="0">
                  <a:pos x="574" y="300"/>
                </a:cxn>
                <a:cxn ang="0">
                  <a:pos x="559" y="277"/>
                </a:cxn>
                <a:cxn ang="0">
                  <a:pos x="539" y="288"/>
                </a:cxn>
                <a:cxn ang="0">
                  <a:pos x="566" y="310"/>
                </a:cxn>
                <a:cxn ang="0">
                  <a:pos x="550" y="311"/>
                </a:cxn>
                <a:cxn ang="0">
                  <a:pos x="465" y="328"/>
                </a:cxn>
                <a:cxn ang="0">
                  <a:pos x="440" y="359"/>
                </a:cxn>
                <a:cxn ang="0">
                  <a:pos x="375" y="373"/>
                </a:cxn>
                <a:cxn ang="0">
                  <a:pos x="373" y="390"/>
                </a:cxn>
                <a:cxn ang="0">
                  <a:pos x="358" y="402"/>
                </a:cxn>
                <a:cxn ang="0">
                  <a:pos x="346" y="439"/>
                </a:cxn>
                <a:cxn ang="0">
                  <a:pos x="317" y="440"/>
                </a:cxn>
                <a:cxn ang="0">
                  <a:pos x="310" y="432"/>
                </a:cxn>
                <a:cxn ang="0">
                  <a:pos x="279" y="422"/>
                </a:cxn>
                <a:cxn ang="0">
                  <a:pos x="249" y="381"/>
                </a:cxn>
                <a:cxn ang="0">
                  <a:pos x="231" y="370"/>
                </a:cxn>
                <a:cxn ang="0">
                  <a:pos x="221" y="333"/>
                </a:cxn>
                <a:cxn ang="0">
                  <a:pos x="228" y="318"/>
                </a:cxn>
                <a:cxn ang="0">
                  <a:pos x="215" y="287"/>
                </a:cxn>
                <a:cxn ang="0">
                  <a:pos x="239" y="303"/>
                </a:cxn>
                <a:cxn ang="0">
                  <a:pos x="249" y="313"/>
                </a:cxn>
                <a:cxn ang="0">
                  <a:pos x="249" y="287"/>
                </a:cxn>
                <a:cxn ang="0">
                  <a:pos x="219" y="269"/>
                </a:cxn>
                <a:cxn ang="0">
                  <a:pos x="205" y="287"/>
                </a:cxn>
                <a:cxn ang="0">
                  <a:pos x="194" y="243"/>
                </a:cxn>
                <a:cxn ang="0">
                  <a:pos x="146" y="210"/>
                </a:cxn>
                <a:cxn ang="0">
                  <a:pos x="79" y="205"/>
                </a:cxn>
                <a:cxn ang="0">
                  <a:pos x="71" y="184"/>
                </a:cxn>
                <a:cxn ang="0">
                  <a:pos x="52" y="214"/>
                </a:cxn>
                <a:cxn ang="0">
                  <a:pos x="16" y="188"/>
                </a:cxn>
                <a:cxn ang="0">
                  <a:pos x="27" y="174"/>
                </a:cxn>
                <a:cxn ang="0">
                  <a:pos x="57" y="148"/>
                </a:cxn>
                <a:cxn ang="0">
                  <a:pos x="86" y="126"/>
                </a:cxn>
                <a:cxn ang="0">
                  <a:pos x="113" y="111"/>
                </a:cxn>
                <a:cxn ang="0">
                  <a:pos x="127" y="92"/>
                </a:cxn>
                <a:cxn ang="0">
                  <a:pos x="211" y="80"/>
                </a:cxn>
                <a:cxn ang="0">
                  <a:pos x="256" y="68"/>
                </a:cxn>
                <a:cxn ang="0">
                  <a:pos x="268" y="42"/>
                </a:cxn>
                <a:cxn ang="0">
                  <a:pos x="279" y="58"/>
                </a:cxn>
                <a:cxn ang="0">
                  <a:pos x="305" y="28"/>
                </a:cxn>
                <a:cxn ang="0">
                  <a:pos x="377" y="6"/>
                </a:cxn>
              </a:cxnLst>
              <a:rect l="0" t="0" r="r" b="b"/>
              <a:pathLst>
                <a:path w="696" h="448">
                  <a:moveTo>
                    <a:pt x="420" y="0"/>
                  </a:moveTo>
                  <a:lnTo>
                    <a:pt x="435" y="0"/>
                  </a:lnTo>
                  <a:lnTo>
                    <a:pt x="455" y="3"/>
                  </a:lnTo>
                  <a:lnTo>
                    <a:pt x="477" y="9"/>
                  </a:lnTo>
                  <a:lnTo>
                    <a:pt x="496" y="11"/>
                  </a:lnTo>
                  <a:lnTo>
                    <a:pt x="498" y="13"/>
                  </a:lnTo>
                  <a:lnTo>
                    <a:pt x="500" y="13"/>
                  </a:lnTo>
                  <a:lnTo>
                    <a:pt x="504" y="17"/>
                  </a:lnTo>
                  <a:lnTo>
                    <a:pt x="502" y="20"/>
                  </a:lnTo>
                  <a:lnTo>
                    <a:pt x="498" y="21"/>
                  </a:lnTo>
                  <a:lnTo>
                    <a:pt x="487" y="24"/>
                  </a:lnTo>
                  <a:lnTo>
                    <a:pt x="472" y="26"/>
                  </a:lnTo>
                  <a:lnTo>
                    <a:pt x="457" y="31"/>
                  </a:lnTo>
                  <a:lnTo>
                    <a:pt x="443" y="33"/>
                  </a:lnTo>
                  <a:lnTo>
                    <a:pt x="431" y="35"/>
                  </a:lnTo>
                  <a:lnTo>
                    <a:pt x="418" y="35"/>
                  </a:lnTo>
                  <a:lnTo>
                    <a:pt x="407" y="33"/>
                  </a:lnTo>
                  <a:lnTo>
                    <a:pt x="401" y="33"/>
                  </a:lnTo>
                  <a:lnTo>
                    <a:pt x="406" y="35"/>
                  </a:lnTo>
                  <a:lnTo>
                    <a:pt x="416" y="36"/>
                  </a:lnTo>
                  <a:lnTo>
                    <a:pt x="428" y="39"/>
                  </a:lnTo>
                  <a:lnTo>
                    <a:pt x="444" y="39"/>
                  </a:lnTo>
                  <a:lnTo>
                    <a:pt x="463" y="36"/>
                  </a:lnTo>
                  <a:lnTo>
                    <a:pt x="468" y="35"/>
                  </a:lnTo>
                  <a:lnTo>
                    <a:pt x="474" y="32"/>
                  </a:lnTo>
                  <a:lnTo>
                    <a:pt x="484" y="29"/>
                  </a:lnTo>
                  <a:lnTo>
                    <a:pt x="495" y="31"/>
                  </a:lnTo>
                  <a:lnTo>
                    <a:pt x="502" y="29"/>
                  </a:lnTo>
                  <a:lnTo>
                    <a:pt x="511" y="25"/>
                  </a:lnTo>
                  <a:lnTo>
                    <a:pt x="524" y="20"/>
                  </a:lnTo>
                  <a:lnTo>
                    <a:pt x="532" y="18"/>
                  </a:lnTo>
                  <a:lnTo>
                    <a:pt x="540" y="20"/>
                  </a:lnTo>
                  <a:lnTo>
                    <a:pt x="547" y="21"/>
                  </a:lnTo>
                  <a:lnTo>
                    <a:pt x="552" y="21"/>
                  </a:lnTo>
                  <a:lnTo>
                    <a:pt x="555" y="20"/>
                  </a:lnTo>
                  <a:lnTo>
                    <a:pt x="558" y="20"/>
                  </a:lnTo>
                  <a:lnTo>
                    <a:pt x="563" y="18"/>
                  </a:lnTo>
                  <a:lnTo>
                    <a:pt x="569" y="20"/>
                  </a:lnTo>
                  <a:lnTo>
                    <a:pt x="571" y="25"/>
                  </a:lnTo>
                  <a:lnTo>
                    <a:pt x="573" y="35"/>
                  </a:lnTo>
                  <a:lnTo>
                    <a:pt x="578" y="57"/>
                  </a:lnTo>
                  <a:lnTo>
                    <a:pt x="582" y="66"/>
                  </a:lnTo>
                  <a:lnTo>
                    <a:pt x="588" y="74"/>
                  </a:lnTo>
                  <a:lnTo>
                    <a:pt x="592" y="83"/>
                  </a:lnTo>
                  <a:lnTo>
                    <a:pt x="596" y="92"/>
                  </a:lnTo>
                  <a:lnTo>
                    <a:pt x="602" y="99"/>
                  </a:lnTo>
                  <a:lnTo>
                    <a:pt x="610" y="105"/>
                  </a:lnTo>
                  <a:lnTo>
                    <a:pt x="619" y="105"/>
                  </a:lnTo>
                  <a:lnTo>
                    <a:pt x="629" y="99"/>
                  </a:lnTo>
                  <a:lnTo>
                    <a:pt x="647" y="81"/>
                  </a:lnTo>
                  <a:lnTo>
                    <a:pt x="658" y="76"/>
                  </a:lnTo>
                  <a:lnTo>
                    <a:pt x="671" y="74"/>
                  </a:lnTo>
                  <a:lnTo>
                    <a:pt x="682" y="77"/>
                  </a:lnTo>
                  <a:lnTo>
                    <a:pt x="692" y="80"/>
                  </a:lnTo>
                  <a:lnTo>
                    <a:pt x="696" y="84"/>
                  </a:lnTo>
                  <a:lnTo>
                    <a:pt x="696" y="91"/>
                  </a:lnTo>
                  <a:lnTo>
                    <a:pt x="692" y="98"/>
                  </a:lnTo>
                  <a:lnTo>
                    <a:pt x="685" y="105"/>
                  </a:lnTo>
                  <a:lnTo>
                    <a:pt x="669" y="113"/>
                  </a:lnTo>
                  <a:lnTo>
                    <a:pt x="659" y="121"/>
                  </a:lnTo>
                  <a:lnTo>
                    <a:pt x="640" y="140"/>
                  </a:lnTo>
                  <a:lnTo>
                    <a:pt x="633" y="148"/>
                  </a:lnTo>
                  <a:lnTo>
                    <a:pt x="625" y="157"/>
                  </a:lnTo>
                  <a:lnTo>
                    <a:pt x="621" y="163"/>
                  </a:lnTo>
                  <a:lnTo>
                    <a:pt x="618" y="170"/>
                  </a:lnTo>
                  <a:lnTo>
                    <a:pt x="619" y="180"/>
                  </a:lnTo>
                  <a:lnTo>
                    <a:pt x="622" y="184"/>
                  </a:lnTo>
                  <a:lnTo>
                    <a:pt x="623" y="187"/>
                  </a:lnTo>
                  <a:lnTo>
                    <a:pt x="626" y="188"/>
                  </a:lnTo>
                  <a:lnTo>
                    <a:pt x="633" y="188"/>
                  </a:lnTo>
                  <a:lnTo>
                    <a:pt x="636" y="189"/>
                  </a:lnTo>
                  <a:lnTo>
                    <a:pt x="637" y="191"/>
                  </a:lnTo>
                  <a:lnTo>
                    <a:pt x="637" y="192"/>
                  </a:lnTo>
                  <a:lnTo>
                    <a:pt x="632" y="198"/>
                  </a:lnTo>
                  <a:lnTo>
                    <a:pt x="629" y="202"/>
                  </a:lnTo>
                  <a:lnTo>
                    <a:pt x="628" y="205"/>
                  </a:lnTo>
                  <a:lnTo>
                    <a:pt x="625" y="214"/>
                  </a:lnTo>
                  <a:lnTo>
                    <a:pt x="623" y="226"/>
                  </a:lnTo>
                  <a:lnTo>
                    <a:pt x="623" y="240"/>
                  </a:lnTo>
                  <a:lnTo>
                    <a:pt x="622" y="244"/>
                  </a:lnTo>
                  <a:lnTo>
                    <a:pt x="617" y="244"/>
                  </a:lnTo>
                  <a:lnTo>
                    <a:pt x="592" y="236"/>
                  </a:lnTo>
                  <a:lnTo>
                    <a:pt x="584" y="236"/>
                  </a:lnTo>
                  <a:lnTo>
                    <a:pt x="578" y="239"/>
                  </a:lnTo>
                  <a:lnTo>
                    <a:pt x="576" y="244"/>
                  </a:lnTo>
                  <a:lnTo>
                    <a:pt x="576" y="251"/>
                  </a:lnTo>
                  <a:lnTo>
                    <a:pt x="578" y="258"/>
                  </a:lnTo>
                  <a:lnTo>
                    <a:pt x="581" y="266"/>
                  </a:lnTo>
                  <a:lnTo>
                    <a:pt x="582" y="272"/>
                  </a:lnTo>
                  <a:lnTo>
                    <a:pt x="585" y="276"/>
                  </a:lnTo>
                  <a:lnTo>
                    <a:pt x="587" y="280"/>
                  </a:lnTo>
                  <a:lnTo>
                    <a:pt x="588" y="281"/>
                  </a:lnTo>
                  <a:lnTo>
                    <a:pt x="588" y="290"/>
                  </a:lnTo>
                  <a:lnTo>
                    <a:pt x="585" y="295"/>
                  </a:lnTo>
                  <a:lnTo>
                    <a:pt x="582" y="298"/>
                  </a:lnTo>
                  <a:lnTo>
                    <a:pt x="574" y="300"/>
                  </a:lnTo>
                  <a:lnTo>
                    <a:pt x="566" y="298"/>
                  </a:lnTo>
                  <a:lnTo>
                    <a:pt x="562" y="294"/>
                  </a:lnTo>
                  <a:lnTo>
                    <a:pt x="562" y="290"/>
                  </a:lnTo>
                  <a:lnTo>
                    <a:pt x="561" y="287"/>
                  </a:lnTo>
                  <a:lnTo>
                    <a:pt x="561" y="283"/>
                  </a:lnTo>
                  <a:lnTo>
                    <a:pt x="559" y="277"/>
                  </a:lnTo>
                  <a:lnTo>
                    <a:pt x="546" y="269"/>
                  </a:lnTo>
                  <a:lnTo>
                    <a:pt x="539" y="266"/>
                  </a:lnTo>
                  <a:lnTo>
                    <a:pt x="535" y="265"/>
                  </a:lnTo>
                  <a:lnTo>
                    <a:pt x="533" y="268"/>
                  </a:lnTo>
                  <a:lnTo>
                    <a:pt x="536" y="281"/>
                  </a:lnTo>
                  <a:lnTo>
                    <a:pt x="539" y="288"/>
                  </a:lnTo>
                  <a:lnTo>
                    <a:pt x="544" y="291"/>
                  </a:lnTo>
                  <a:lnTo>
                    <a:pt x="552" y="294"/>
                  </a:lnTo>
                  <a:lnTo>
                    <a:pt x="556" y="298"/>
                  </a:lnTo>
                  <a:lnTo>
                    <a:pt x="559" y="302"/>
                  </a:lnTo>
                  <a:lnTo>
                    <a:pt x="566" y="309"/>
                  </a:lnTo>
                  <a:lnTo>
                    <a:pt x="566" y="310"/>
                  </a:lnTo>
                  <a:lnTo>
                    <a:pt x="563" y="311"/>
                  </a:lnTo>
                  <a:lnTo>
                    <a:pt x="561" y="311"/>
                  </a:lnTo>
                  <a:lnTo>
                    <a:pt x="558" y="313"/>
                  </a:lnTo>
                  <a:lnTo>
                    <a:pt x="555" y="313"/>
                  </a:lnTo>
                  <a:lnTo>
                    <a:pt x="552" y="311"/>
                  </a:lnTo>
                  <a:lnTo>
                    <a:pt x="550" y="311"/>
                  </a:lnTo>
                  <a:lnTo>
                    <a:pt x="543" y="313"/>
                  </a:lnTo>
                  <a:lnTo>
                    <a:pt x="521" y="324"/>
                  </a:lnTo>
                  <a:lnTo>
                    <a:pt x="507" y="328"/>
                  </a:lnTo>
                  <a:lnTo>
                    <a:pt x="495" y="329"/>
                  </a:lnTo>
                  <a:lnTo>
                    <a:pt x="483" y="328"/>
                  </a:lnTo>
                  <a:lnTo>
                    <a:pt x="465" y="328"/>
                  </a:lnTo>
                  <a:lnTo>
                    <a:pt x="461" y="331"/>
                  </a:lnTo>
                  <a:lnTo>
                    <a:pt x="455" y="337"/>
                  </a:lnTo>
                  <a:lnTo>
                    <a:pt x="450" y="346"/>
                  </a:lnTo>
                  <a:lnTo>
                    <a:pt x="446" y="354"/>
                  </a:lnTo>
                  <a:lnTo>
                    <a:pt x="443" y="358"/>
                  </a:lnTo>
                  <a:lnTo>
                    <a:pt x="440" y="359"/>
                  </a:lnTo>
                  <a:lnTo>
                    <a:pt x="424" y="359"/>
                  </a:lnTo>
                  <a:lnTo>
                    <a:pt x="416" y="358"/>
                  </a:lnTo>
                  <a:lnTo>
                    <a:pt x="409" y="358"/>
                  </a:lnTo>
                  <a:lnTo>
                    <a:pt x="401" y="361"/>
                  </a:lnTo>
                  <a:lnTo>
                    <a:pt x="391" y="368"/>
                  </a:lnTo>
                  <a:lnTo>
                    <a:pt x="375" y="373"/>
                  </a:lnTo>
                  <a:lnTo>
                    <a:pt x="372" y="374"/>
                  </a:lnTo>
                  <a:lnTo>
                    <a:pt x="370" y="377"/>
                  </a:lnTo>
                  <a:lnTo>
                    <a:pt x="370" y="380"/>
                  </a:lnTo>
                  <a:lnTo>
                    <a:pt x="372" y="383"/>
                  </a:lnTo>
                  <a:lnTo>
                    <a:pt x="372" y="385"/>
                  </a:lnTo>
                  <a:lnTo>
                    <a:pt x="373" y="390"/>
                  </a:lnTo>
                  <a:lnTo>
                    <a:pt x="373" y="396"/>
                  </a:lnTo>
                  <a:lnTo>
                    <a:pt x="372" y="400"/>
                  </a:lnTo>
                  <a:lnTo>
                    <a:pt x="370" y="402"/>
                  </a:lnTo>
                  <a:lnTo>
                    <a:pt x="365" y="405"/>
                  </a:lnTo>
                  <a:lnTo>
                    <a:pt x="361" y="403"/>
                  </a:lnTo>
                  <a:lnTo>
                    <a:pt x="358" y="402"/>
                  </a:lnTo>
                  <a:lnTo>
                    <a:pt x="355" y="403"/>
                  </a:lnTo>
                  <a:lnTo>
                    <a:pt x="354" y="403"/>
                  </a:lnTo>
                  <a:lnTo>
                    <a:pt x="353" y="406"/>
                  </a:lnTo>
                  <a:lnTo>
                    <a:pt x="353" y="422"/>
                  </a:lnTo>
                  <a:lnTo>
                    <a:pt x="351" y="431"/>
                  </a:lnTo>
                  <a:lnTo>
                    <a:pt x="346" y="439"/>
                  </a:lnTo>
                  <a:lnTo>
                    <a:pt x="342" y="443"/>
                  </a:lnTo>
                  <a:lnTo>
                    <a:pt x="338" y="446"/>
                  </a:lnTo>
                  <a:lnTo>
                    <a:pt x="335" y="448"/>
                  </a:lnTo>
                  <a:lnTo>
                    <a:pt x="323" y="448"/>
                  </a:lnTo>
                  <a:lnTo>
                    <a:pt x="320" y="446"/>
                  </a:lnTo>
                  <a:lnTo>
                    <a:pt x="317" y="440"/>
                  </a:lnTo>
                  <a:lnTo>
                    <a:pt x="317" y="437"/>
                  </a:lnTo>
                  <a:lnTo>
                    <a:pt x="316" y="435"/>
                  </a:lnTo>
                  <a:lnTo>
                    <a:pt x="316" y="432"/>
                  </a:lnTo>
                  <a:lnTo>
                    <a:pt x="314" y="431"/>
                  </a:lnTo>
                  <a:lnTo>
                    <a:pt x="312" y="431"/>
                  </a:lnTo>
                  <a:lnTo>
                    <a:pt x="310" y="432"/>
                  </a:lnTo>
                  <a:lnTo>
                    <a:pt x="305" y="435"/>
                  </a:lnTo>
                  <a:lnTo>
                    <a:pt x="301" y="436"/>
                  </a:lnTo>
                  <a:lnTo>
                    <a:pt x="295" y="439"/>
                  </a:lnTo>
                  <a:lnTo>
                    <a:pt x="293" y="436"/>
                  </a:lnTo>
                  <a:lnTo>
                    <a:pt x="287" y="429"/>
                  </a:lnTo>
                  <a:lnTo>
                    <a:pt x="279" y="422"/>
                  </a:lnTo>
                  <a:lnTo>
                    <a:pt x="269" y="416"/>
                  </a:lnTo>
                  <a:lnTo>
                    <a:pt x="256" y="405"/>
                  </a:lnTo>
                  <a:lnTo>
                    <a:pt x="250" y="395"/>
                  </a:lnTo>
                  <a:lnTo>
                    <a:pt x="246" y="387"/>
                  </a:lnTo>
                  <a:lnTo>
                    <a:pt x="246" y="383"/>
                  </a:lnTo>
                  <a:lnTo>
                    <a:pt x="249" y="381"/>
                  </a:lnTo>
                  <a:lnTo>
                    <a:pt x="250" y="381"/>
                  </a:lnTo>
                  <a:lnTo>
                    <a:pt x="253" y="379"/>
                  </a:lnTo>
                  <a:lnTo>
                    <a:pt x="249" y="379"/>
                  </a:lnTo>
                  <a:lnTo>
                    <a:pt x="236" y="374"/>
                  </a:lnTo>
                  <a:lnTo>
                    <a:pt x="234" y="372"/>
                  </a:lnTo>
                  <a:lnTo>
                    <a:pt x="231" y="370"/>
                  </a:lnTo>
                  <a:lnTo>
                    <a:pt x="228" y="363"/>
                  </a:lnTo>
                  <a:lnTo>
                    <a:pt x="226" y="355"/>
                  </a:lnTo>
                  <a:lnTo>
                    <a:pt x="221" y="346"/>
                  </a:lnTo>
                  <a:lnTo>
                    <a:pt x="220" y="339"/>
                  </a:lnTo>
                  <a:lnTo>
                    <a:pt x="220" y="336"/>
                  </a:lnTo>
                  <a:lnTo>
                    <a:pt x="221" y="333"/>
                  </a:lnTo>
                  <a:lnTo>
                    <a:pt x="227" y="328"/>
                  </a:lnTo>
                  <a:lnTo>
                    <a:pt x="228" y="324"/>
                  </a:lnTo>
                  <a:lnTo>
                    <a:pt x="231" y="322"/>
                  </a:lnTo>
                  <a:lnTo>
                    <a:pt x="231" y="320"/>
                  </a:lnTo>
                  <a:lnTo>
                    <a:pt x="230" y="318"/>
                  </a:lnTo>
                  <a:lnTo>
                    <a:pt x="228" y="318"/>
                  </a:lnTo>
                  <a:lnTo>
                    <a:pt x="224" y="317"/>
                  </a:lnTo>
                  <a:lnTo>
                    <a:pt x="215" y="317"/>
                  </a:lnTo>
                  <a:lnTo>
                    <a:pt x="211" y="313"/>
                  </a:lnTo>
                  <a:lnTo>
                    <a:pt x="209" y="303"/>
                  </a:lnTo>
                  <a:lnTo>
                    <a:pt x="212" y="291"/>
                  </a:lnTo>
                  <a:lnTo>
                    <a:pt x="215" y="287"/>
                  </a:lnTo>
                  <a:lnTo>
                    <a:pt x="219" y="284"/>
                  </a:lnTo>
                  <a:lnTo>
                    <a:pt x="221" y="281"/>
                  </a:lnTo>
                  <a:lnTo>
                    <a:pt x="238" y="281"/>
                  </a:lnTo>
                  <a:lnTo>
                    <a:pt x="241" y="284"/>
                  </a:lnTo>
                  <a:lnTo>
                    <a:pt x="242" y="290"/>
                  </a:lnTo>
                  <a:lnTo>
                    <a:pt x="239" y="303"/>
                  </a:lnTo>
                  <a:lnTo>
                    <a:pt x="239" y="307"/>
                  </a:lnTo>
                  <a:lnTo>
                    <a:pt x="241" y="309"/>
                  </a:lnTo>
                  <a:lnTo>
                    <a:pt x="242" y="309"/>
                  </a:lnTo>
                  <a:lnTo>
                    <a:pt x="243" y="310"/>
                  </a:lnTo>
                  <a:lnTo>
                    <a:pt x="246" y="310"/>
                  </a:lnTo>
                  <a:lnTo>
                    <a:pt x="249" y="313"/>
                  </a:lnTo>
                  <a:lnTo>
                    <a:pt x="253" y="309"/>
                  </a:lnTo>
                  <a:lnTo>
                    <a:pt x="253" y="306"/>
                  </a:lnTo>
                  <a:lnTo>
                    <a:pt x="254" y="303"/>
                  </a:lnTo>
                  <a:lnTo>
                    <a:pt x="254" y="300"/>
                  </a:lnTo>
                  <a:lnTo>
                    <a:pt x="253" y="294"/>
                  </a:lnTo>
                  <a:lnTo>
                    <a:pt x="249" y="287"/>
                  </a:lnTo>
                  <a:lnTo>
                    <a:pt x="243" y="280"/>
                  </a:lnTo>
                  <a:lnTo>
                    <a:pt x="239" y="274"/>
                  </a:lnTo>
                  <a:lnTo>
                    <a:pt x="234" y="269"/>
                  </a:lnTo>
                  <a:lnTo>
                    <a:pt x="230" y="268"/>
                  </a:lnTo>
                  <a:lnTo>
                    <a:pt x="220" y="268"/>
                  </a:lnTo>
                  <a:lnTo>
                    <a:pt x="219" y="269"/>
                  </a:lnTo>
                  <a:lnTo>
                    <a:pt x="216" y="274"/>
                  </a:lnTo>
                  <a:lnTo>
                    <a:pt x="213" y="277"/>
                  </a:lnTo>
                  <a:lnTo>
                    <a:pt x="212" y="280"/>
                  </a:lnTo>
                  <a:lnTo>
                    <a:pt x="209" y="284"/>
                  </a:lnTo>
                  <a:lnTo>
                    <a:pt x="206" y="285"/>
                  </a:lnTo>
                  <a:lnTo>
                    <a:pt x="205" y="287"/>
                  </a:lnTo>
                  <a:lnTo>
                    <a:pt x="202" y="288"/>
                  </a:lnTo>
                  <a:lnTo>
                    <a:pt x="201" y="287"/>
                  </a:lnTo>
                  <a:lnTo>
                    <a:pt x="200" y="281"/>
                  </a:lnTo>
                  <a:lnTo>
                    <a:pt x="198" y="269"/>
                  </a:lnTo>
                  <a:lnTo>
                    <a:pt x="197" y="255"/>
                  </a:lnTo>
                  <a:lnTo>
                    <a:pt x="194" y="243"/>
                  </a:lnTo>
                  <a:lnTo>
                    <a:pt x="191" y="233"/>
                  </a:lnTo>
                  <a:lnTo>
                    <a:pt x="185" y="226"/>
                  </a:lnTo>
                  <a:lnTo>
                    <a:pt x="175" y="221"/>
                  </a:lnTo>
                  <a:lnTo>
                    <a:pt x="164" y="218"/>
                  </a:lnTo>
                  <a:lnTo>
                    <a:pt x="156" y="214"/>
                  </a:lnTo>
                  <a:lnTo>
                    <a:pt x="146" y="210"/>
                  </a:lnTo>
                  <a:lnTo>
                    <a:pt x="133" y="207"/>
                  </a:lnTo>
                  <a:lnTo>
                    <a:pt x="120" y="205"/>
                  </a:lnTo>
                  <a:lnTo>
                    <a:pt x="112" y="203"/>
                  </a:lnTo>
                  <a:lnTo>
                    <a:pt x="105" y="203"/>
                  </a:lnTo>
                  <a:lnTo>
                    <a:pt x="86" y="206"/>
                  </a:lnTo>
                  <a:lnTo>
                    <a:pt x="79" y="205"/>
                  </a:lnTo>
                  <a:lnTo>
                    <a:pt x="77" y="203"/>
                  </a:lnTo>
                  <a:lnTo>
                    <a:pt x="75" y="200"/>
                  </a:lnTo>
                  <a:lnTo>
                    <a:pt x="72" y="196"/>
                  </a:lnTo>
                  <a:lnTo>
                    <a:pt x="72" y="194"/>
                  </a:lnTo>
                  <a:lnTo>
                    <a:pt x="71" y="189"/>
                  </a:lnTo>
                  <a:lnTo>
                    <a:pt x="71" y="184"/>
                  </a:lnTo>
                  <a:lnTo>
                    <a:pt x="70" y="187"/>
                  </a:lnTo>
                  <a:lnTo>
                    <a:pt x="68" y="194"/>
                  </a:lnTo>
                  <a:lnTo>
                    <a:pt x="66" y="202"/>
                  </a:lnTo>
                  <a:lnTo>
                    <a:pt x="63" y="207"/>
                  </a:lnTo>
                  <a:lnTo>
                    <a:pt x="60" y="211"/>
                  </a:lnTo>
                  <a:lnTo>
                    <a:pt x="52" y="214"/>
                  </a:lnTo>
                  <a:lnTo>
                    <a:pt x="48" y="213"/>
                  </a:lnTo>
                  <a:lnTo>
                    <a:pt x="44" y="209"/>
                  </a:lnTo>
                  <a:lnTo>
                    <a:pt x="38" y="200"/>
                  </a:lnTo>
                  <a:lnTo>
                    <a:pt x="31" y="194"/>
                  </a:lnTo>
                  <a:lnTo>
                    <a:pt x="25" y="189"/>
                  </a:lnTo>
                  <a:lnTo>
                    <a:pt x="16" y="188"/>
                  </a:lnTo>
                  <a:lnTo>
                    <a:pt x="10" y="188"/>
                  </a:lnTo>
                  <a:lnTo>
                    <a:pt x="3" y="184"/>
                  </a:lnTo>
                  <a:lnTo>
                    <a:pt x="0" y="180"/>
                  </a:lnTo>
                  <a:lnTo>
                    <a:pt x="3" y="177"/>
                  </a:lnTo>
                  <a:lnTo>
                    <a:pt x="8" y="174"/>
                  </a:lnTo>
                  <a:lnTo>
                    <a:pt x="27" y="174"/>
                  </a:lnTo>
                  <a:lnTo>
                    <a:pt x="34" y="172"/>
                  </a:lnTo>
                  <a:lnTo>
                    <a:pt x="42" y="169"/>
                  </a:lnTo>
                  <a:lnTo>
                    <a:pt x="49" y="165"/>
                  </a:lnTo>
                  <a:lnTo>
                    <a:pt x="52" y="159"/>
                  </a:lnTo>
                  <a:lnTo>
                    <a:pt x="55" y="151"/>
                  </a:lnTo>
                  <a:lnTo>
                    <a:pt x="57" y="148"/>
                  </a:lnTo>
                  <a:lnTo>
                    <a:pt x="61" y="146"/>
                  </a:lnTo>
                  <a:lnTo>
                    <a:pt x="79" y="146"/>
                  </a:lnTo>
                  <a:lnTo>
                    <a:pt x="82" y="143"/>
                  </a:lnTo>
                  <a:lnTo>
                    <a:pt x="85" y="137"/>
                  </a:lnTo>
                  <a:lnTo>
                    <a:pt x="86" y="133"/>
                  </a:lnTo>
                  <a:lnTo>
                    <a:pt x="86" y="126"/>
                  </a:lnTo>
                  <a:lnTo>
                    <a:pt x="87" y="120"/>
                  </a:lnTo>
                  <a:lnTo>
                    <a:pt x="93" y="114"/>
                  </a:lnTo>
                  <a:lnTo>
                    <a:pt x="100" y="110"/>
                  </a:lnTo>
                  <a:lnTo>
                    <a:pt x="105" y="109"/>
                  </a:lnTo>
                  <a:lnTo>
                    <a:pt x="111" y="110"/>
                  </a:lnTo>
                  <a:lnTo>
                    <a:pt x="113" y="111"/>
                  </a:lnTo>
                  <a:lnTo>
                    <a:pt x="119" y="111"/>
                  </a:lnTo>
                  <a:lnTo>
                    <a:pt x="123" y="110"/>
                  </a:lnTo>
                  <a:lnTo>
                    <a:pt x="126" y="109"/>
                  </a:lnTo>
                  <a:lnTo>
                    <a:pt x="128" y="103"/>
                  </a:lnTo>
                  <a:lnTo>
                    <a:pt x="127" y="99"/>
                  </a:lnTo>
                  <a:lnTo>
                    <a:pt x="127" y="92"/>
                  </a:lnTo>
                  <a:lnTo>
                    <a:pt x="134" y="87"/>
                  </a:lnTo>
                  <a:lnTo>
                    <a:pt x="146" y="83"/>
                  </a:lnTo>
                  <a:lnTo>
                    <a:pt x="160" y="78"/>
                  </a:lnTo>
                  <a:lnTo>
                    <a:pt x="193" y="76"/>
                  </a:lnTo>
                  <a:lnTo>
                    <a:pt x="204" y="77"/>
                  </a:lnTo>
                  <a:lnTo>
                    <a:pt x="211" y="80"/>
                  </a:lnTo>
                  <a:lnTo>
                    <a:pt x="215" y="83"/>
                  </a:lnTo>
                  <a:lnTo>
                    <a:pt x="223" y="85"/>
                  </a:lnTo>
                  <a:lnTo>
                    <a:pt x="232" y="85"/>
                  </a:lnTo>
                  <a:lnTo>
                    <a:pt x="243" y="83"/>
                  </a:lnTo>
                  <a:lnTo>
                    <a:pt x="252" y="77"/>
                  </a:lnTo>
                  <a:lnTo>
                    <a:pt x="256" y="68"/>
                  </a:lnTo>
                  <a:lnTo>
                    <a:pt x="256" y="57"/>
                  </a:lnTo>
                  <a:lnTo>
                    <a:pt x="257" y="48"/>
                  </a:lnTo>
                  <a:lnTo>
                    <a:pt x="261" y="42"/>
                  </a:lnTo>
                  <a:lnTo>
                    <a:pt x="264" y="40"/>
                  </a:lnTo>
                  <a:lnTo>
                    <a:pt x="265" y="40"/>
                  </a:lnTo>
                  <a:lnTo>
                    <a:pt x="268" y="42"/>
                  </a:lnTo>
                  <a:lnTo>
                    <a:pt x="269" y="43"/>
                  </a:lnTo>
                  <a:lnTo>
                    <a:pt x="271" y="46"/>
                  </a:lnTo>
                  <a:lnTo>
                    <a:pt x="272" y="50"/>
                  </a:lnTo>
                  <a:lnTo>
                    <a:pt x="275" y="52"/>
                  </a:lnTo>
                  <a:lnTo>
                    <a:pt x="276" y="55"/>
                  </a:lnTo>
                  <a:lnTo>
                    <a:pt x="279" y="58"/>
                  </a:lnTo>
                  <a:lnTo>
                    <a:pt x="283" y="58"/>
                  </a:lnTo>
                  <a:lnTo>
                    <a:pt x="287" y="54"/>
                  </a:lnTo>
                  <a:lnTo>
                    <a:pt x="291" y="46"/>
                  </a:lnTo>
                  <a:lnTo>
                    <a:pt x="297" y="36"/>
                  </a:lnTo>
                  <a:lnTo>
                    <a:pt x="301" y="29"/>
                  </a:lnTo>
                  <a:lnTo>
                    <a:pt x="305" y="28"/>
                  </a:lnTo>
                  <a:lnTo>
                    <a:pt x="313" y="26"/>
                  </a:lnTo>
                  <a:lnTo>
                    <a:pt x="323" y="22"/>
                  </a:lnTo>
                  <a:lnTo>
                    <a:pt x="334" y="17"/>
                  </a:lnTo>
                  <a:lnTo>
                    <a:pt x="346" y="10"/>
                  </a:lnTo>
                  <a:lnTo>
                    <a:pt x="361" y="7"/>
                  </a:lnTo>
                  <a:lnTo>
                    <a:pt x="377" y="6"/>
                  </a:lnTo>
                  <a:lnTo>
                    <a:pt x="392" y="6"/>
                  </a:lnTo>
                  <a:lnTo>
                    <a:pt x="407" y="3"/>
                  </a:lnTo>
                  <a:lnTo>
                    <a:pt x="4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60" name="Freeform 22"/>
            <p:cNvSpPr>
              <a:spLocks/>
            </p:cNvSpPr>
            <p:nvPr/>
          </p:nvSpPr>
          <p:spPr bwMode="auto">
            <a:xfrm>
              <a:off x="2517775" y="2711450"/>
              <a:ext cx="182563" cy="76200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8" y="0"/>
                </a:cxn>
                <a:cxn ang="0">
                  <a:pos x="47" y="2"/>
                </a:cxn>
                <a:cxn ang="0">
                  <a:pos x="56" y="4"/>
                </a:cxn>
                <a:cxn ang="0">
                  <a:pos x="63" y="10"/>
                </a:cxn>
                <a:cxn ang="0">
                  <a:pos x="71" y="17"/>
                </a:cxn>
                <a:cxn ang="0">
                  <a:pos x="79" y="22"/>
                </a:cxn>
                <a:cxn ang="0">
                  <a:pos x="89" y="26"/>
                </a:cxn>
                <a:cxn ang="0">
                  <a:pos x="96" y="28"/>
                </a:cxn>
                <a:cxn ang="0">
                  <a:pos x="98" y="28"/>
                </a:cxn>
                <a:cxn ang="0">
                  <a:pos x="101" y="29"/>
                </a:cxn>
                <a:cxn ang="0">
                  <a:pos x="105" y="32"/>
                </a:cxn>
                <a:cxn ang="0">
                  <a:pos x="113" y="40"/>
                </a:cxn>
                <a:cxn ang="0">
                  <a:pos x="115" y="43"/>
                </a:cxn>
                <a:cxn ang="0">
                  <a:pos x="115" y="45"/>
                </a:cxn>
                <a:cxn ang="0">
                  <a:pos x="111" y="48"/>
                </a:cxn>
                <a:cxn ang="0">
                  <a:pos x="105" y="48"/>
                </a:cxn>
                <a:cxn ang="0">
                  <a:pos x="97" y="47"/>
                </a:cxn>
                <a:cxn ang="0">
                  <a:pos x="92" y="44"/>
                </a:cxn>
                <a:cxn ang="0">
                  <a:pos x="85" y="40"/>
                </a:cxn>
                <a:cxn ang="0">
                  <a:pos x="77" y="33"/>
                </a:cxn>
                <a:cxn ang="0">
                  <a:pos x="68" y="28"/>
                </a:cxn>
                <a:cxn ang="0">
                  <a:pos x="63" y="22"/>
                </a:cxn>
                <a:cxn ang="0">
                  <a:pos x="56" y="18"/>
                </a:cxn>
                <a:cxn ang="0">
                  <a:pos x="5" y="18"/>
                </a:cxn>
                <a:cxn ang="0">
                  <a:pos x="1" y="17"/>
                </a:cxn>
                <a:cxn ang="0">
                  <a:pos x="0" y="10"/>
                </a:cxn>
                <a:cxn ang="0">
                  <a:pos x="3" y="8"/>
                </a:cxn>
                <a:cxn ang="0">
                  <a:pos x="10" y="7"/>
                </a:cxn>
                <a:cxn ang="0">
                  <a:pos x="18" y="3"/>
                </a:cxn>
                <a:cxn ang="0">
                  <a:pos x="27" y="2"/>
                </a:cxn>
                <a:cxn ang="0">
                  <a:pos x="33" y="0"/>
                </a:cxn>
              </a:cxnLst>
              <a:rect l="0" t="0" r="r" b="b"/>
              <a:pathLst>
                <a:path w="115" h="48">
                  <a:moveTo>
                    <a:pt x="33" y="0"/>
                  </a:moveTo>
                  <a:lnTo>
                    <a:pt x="38" y="0"/>
                  </a:lnTo>
                  <a:lnTo>
                    <a:pt x="47" y="2"/>
                  </a:lnTo>
                  <a:lnTo>
                    <a:pt x="56" y="4"/>
                  </a:lnTo>
                  <a:lnTo>
                    <a:pt x="63" y="10"/>
                  </a:lnTo>
                  <a:lnTo>
                    <a:pt x="71" y="17"/>
                  </a:lnTo>
                  <a:lnTo>
                    <a:pt x="79" y="22"/>
                  </a:lnTo>
                  <a:lnTo>
                    <a:pt x="89" y="26"/>
                  </a:lnTo>
                  <a:lnTo>
                    <a:pt x="96" y="28"/>
                  </a:lnTo>
                  <a:lnTo>
                    <a:pt x="98" y="28"/>
                  </a:lnTo>
                  <a:lnTo>
                    <a:pt x="101" y="29"/>
                  </a:lnTo>
                  <a:lnTo>
                    <a:pt x="105" y="32"/>
                  </a:lnTo>
                  <a:lnTo>
                    <a:pt x="113" y="40"/>
                  </a:lnTo>
                  <a:lnTo>
                    <a:pt x="115" y="43"/>
                  </a:lnTo>
                  <a:lnTo>
                    <a:pt x="115" y="45"/>
                  </a:lnTo>
                  <a:lnTo>
                    <a:pt x="111" y="48"/>
                  </a:lnTo>
                  <a:lnTo>
                    <a:pt x="105" y="48"/>
                  </a:lnTo>
                  <a:lnTo>
                    <a:pt x="97" y="47"/>
                  </a:lnTo>
                  <a:lnTo>
                    <a:pt x="92" y="44"/>
                  </a:lnTo>
                  <a:lnTo>
                    <a:pt x="85" y="40"/>
                  </a:lnTo>
                  <a:lnTo>
                    <a:pt x="77" y="33"/>
                  </a:lnTo>
                  <a:lnTo>
                    <a:pt x="68" y="28"/>
                  </a:lnTo>
                  <a:lnTo>
                    <a:pt x="63" y="22"/>
                  </a:lnTo>
                  <a:lnTo>
                    <a:pt x="56" y="18"/>
                  </a:lnTo>
                  <a:lnTo>
                    <a:pt x="5" y="18"/>
                  </a:lnTo>
                  <a:lnTo>
                    <a:pt x="1" y="17"/>
                  </a:lnTo>
                  <a:lnTo>
                    <a:pt x="0" y="10"/>
                  </a:lnTo>
                  <a:lnTo>
                    <a:pt x="3" y="8"/>
                  </a:lnTo>
                  <a:lnTo>
                    <a:pt x="10" y="7"/>
                  </a:lnTo>
                  <a:lnTo>
                    <a:pt x="18" y="3"/>
                  </a:lnTo>
                  <a:lnTo>
                    <a:pt x="27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61" name="Freeform 23"/>
            <p:cNvSpPr>
              <a:spLocks/>
            </p:cNvSpPr>
            <p:nvPr/>
          </p:nvSpPr>
          <p:spPr bwMode="auto">
            <a:xfrm>
              <a:off x="2632075" y="2670175"/>
              <a:ext cx="26988" cy="206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0"/>
                </a:cxn>
                <a:cxn ang="0">
                  <a:pos x="13" y="2"/>
                </a:cxn>
                <a:cxn ang="0">
                  <a:pos x="14" y="3"/>
                </a:cxn>
                <a:cxn ang="0">
                  <a:pos x="17" y="4"/>
                </a:cxn>
                <a:cxn ang="0">
                  <a:pos x="17" y="10"/>
                </a:cxn>
                <a:cxn ang="0">
                  <a:pos x="11" y="13"/>
                </a:cxn>
                <a:cxn ang="0">
                  <a:pos x="5" y="13"/>
                </a:cxn>
                <a:cxn ang="0">
                  <a:pos x="0" y="8"/>
                </a:cxn>
                <a:cxn ang="0">
                  <a:pos x="0" y="3"/>
                </a:cxn>
                <a:cxn ang="0">
                  <a:pos x="6" y="0"/>
                </a:cxn>
              </a:cxnLst>
              <a:rect l="0" t="0" r="r" b="b"/>
              <a:pathLst>
                <a:path w="17" h="13">
                  <a:moveTo>
                    <a:pt x="6" y="0"/>
                  </a:moveTo>
                  <a:lnTo>
                    <a:pt x="10" y="0"/>
                  </a:lnTo>
                  <a:lnTo>
                    <a:pt x="13" y="2"/>
                  </a:lnTo>
                  <a:lnTo>
                    <a:pt x="14" y="3"/>
                  </a:lnTo>
                  <a:lnTo>
                    <a:pt x="17" y="4"/>
                  </a:lnTo>
                  <a:lnTo>
                    <a:pt x="17" y="10"/>
                  </a:lnTo>
                  <a:lnTo>
                    <a:pt x="11" y="13"/>
                  </a:lnTo>
                  <a:lnTo>
                    <a:pt x="5" y="13"/>
                  </a:lnTo>
                  <a:lnTo>
                    <a:pt x="0" y="8"/>
                  </a:ln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62" name="Freeform 24"/>
            <p:cNvSpPr>
              <a:spLocks/>
            </p:cNvSpPr>
            <p:nvPr/>
          </p:nvSpPr>
          <p:spPr bwMode="auto">
            <a:xfrm>
              <a:off x="2641600" y="2838450"/>
              <a:ext cx="25400" cy="317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4" y="2"/>
                </a:cxn>
                <a:cxn ang="0">
                  <a:pos x="15" y="5"/>
                </a:cxn>
                <a:cxn ang="0">
                  <a:pos x="16" y="9"/>
                </a:cxn>
                <a:cxn ang="0">
                  <a:pos x="16" y="12"/>
                </a:cxn>
                <a:cxn ang="0">
                  <a:pos x="15" y="16"/>
                </a:cxn>
                <a:cxn ang="0">
                  <a:pos x="12" y="19"/>
                </a:cxn>
                <a:cxn ang="0">
                  <a:pos x="10" y="20"/>
                </a:cxn>
                <a:cxn ang="0">
                  <a:pos x="7" y="20"/>
                </a:cxn>
                <a:cxn ang="0">
                  <a:pos x="1" y="18"/>
                </a:cxn>
                <a:cxn ang="0">
                  <a:pos x="0" y="13"/>
                </a:cxn>
                <a:cxn ang="0">
                  <a:pos x="0" y="7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6" h="20">
                  <a:moveTo>
                    <a:pt x="5" y="0"/>
                  </a:moveTo>
                  <a:lnTo>
                    <a:pt x="8" y="0"/>
                  </a:lnTo>
                  <a:lnTo>
                    <a:pt x="14" y="2"/>
                  </a:lnTo>
                  <a:lnTo>
                    <a:pt x="15" y="5"/>
                  </a:lnTo>
                  <a:lnTo>
                    <a:pt x="16" y="9"/>
                  </a:lnTo>
                  <a:lnTo>
                    <a:pt x="16" y="12"/>
                  </a:lnTo>
                  <a:lnTo>
                    <a:pt x="15" y="16"/>
                  </a:lnTo>
                  <a:lnTo>
                    <a:pt x="12" y="19"/>
                  </a:lnTo>
                  <a:lnTo>
                    <a:pt x="10" y="20"/>
                  </a:lnTo>
                  <a:lnTo>
                    <a:pt x="7" y="20"/>
                  </a:lnTo>
                  <a:lnTo>
                    <a:pt x="1" y="18"/>
                  </a:lnTo>
                  <a:lnTo>
                    <a:pt x="0" y="13"/>
                  </a:lnTo>
                  <a:lnTo>
                    <a:pt x="0" y="7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63" name="Freeform 25"/>
            <p:cNvSpPr>
              <a:spLocks/>
            </p:cNvSpPr>
            <p:nvPr/>
          </p:nvSpPr>
          <p:spPr bwMode="auto">
            <a:xfrm>
              <a:off x="2867025" y="2816225"/>
              <a:ext cx="26988" cy="333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0"/>
                </a:cxn>
                <a:cxn ang="0">
                  <a:pos x="14" y="3"/>
                </a:cxn>
                <a:cxn ang="0">
                  <a:pos x="15" y="6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5" y="16"/>
                </a:cxn>
                <a:cxn ang="0">
                  <a:pos x="12" y="19"/>
                </a:cxn>
                <a:cxn ang="0">
                  <a:pos x="10" y="21"/>
                </a:cxn>
                <a:cxn ang="0">
                  <a:pos x="7" y="21"/>
                </a:cxn>
                <a:cxn ang="0">
                  <a:pos x="2" y="18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3" y="1"/>
                </a:cxn>
                <a:cxn ang="0">
                  <a:pos x="6" y="0"/>
                </a:cxn>
              </a:cxnLst>
              <a:rect l="0" t="0" r="r" b="b"/>
              <a:pathLst>
                <a:path w="17" h="21">
                  <a:moveTo>
                    <a:pt x="6" y="0"/>
                  </a:moveTo>
                  <a:lnTo>
                    <a:pt x="8" y="0"/>
                  </a:lnTo>
                  <a:lnTo>
                    <a:pt x="14" y="3"/>
                  </a:lnTo>
                  <a:lnTo>
                    <a:pt x="15" y="6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5" y="16"/>
                  </a:lnTo>
                  <a:lnTo>
                    <a:pt x="12" y="19"/>
                  </a:lnTo>
                  <a:lnTo>
                    <a:pt x="10" y="21"/>
                  </a:lnTo>
                  <a:lnTo>
                    <a:pt x="7" y="21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7"/>
                  </a:lnTo>
                  <a:lnTo>
                    <a:pt x="3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64" name="Freeform 26"/>
            <p:cNvSpPr>
              <a:spLocks/>
            </p:cNvSpPr>
            <p:nvPr/>
          </p:nvSpPr>
          <p:spPr bwMode="auto">
            <a:xfrm>
              <a:off x="2722563" y="2787650"/>
              <a:ext cx="112713" cy="5715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9" y="2"/>
                </a:cxn>
                <a:cxn ang="0">
                  <a:pos x="56" y="4"/>
                </a:cxn>
                <a:cxn ang="0">
                  <a:pos x="62" y="8"/>
                </a:cxn>
                <a:cxn ang="0">
                  <a:pos x="68" y="17"/>
                </a:cxn>
                <a:cxn ang="0">
                  <a:pos x="71" y="28"/>
                </a:cxn>
                <a:cxn ang="0">
                  <a:pos x="71" y="32"/>
                </a:cxn>
                <a:cxn ang="0">
                  <a:pos x="69" y="34"/>
                </a:cxn>
                <a:cxn ang="0">
                  <a:pos x="68" y="36"/>
                </a:cxn>
                <a:cxn ang="0">
                  <a:pos x="67" y="34"/>
                </a:cxn>
                <a:cxn ang="0">
                  <a:pos x="65" y="34"/>
                </a:cxn>
                <a:cxn ang="0">
                  <a:pos x="64" y="32"/>
                </a:cxn>
                <a:cxn ang="0">
                  <a:pos x="61" y="29"/>
                </a:cxn>
                <a:cxn ang="0">
                  <a:pos x="60" y="29"/>
                </a:cxn>
                <a:cxn ang="0">
                  <a:pos x="56" y="30"/>
                </a:cxn>
                <a:cxn ang="0">
                  <a:pos x="42" y="36"/>
                </a:cxn>
                <a:cxn ang="0">
                  <a:pos x="36" y="34"/>
                </a:cxn>
                <a:cxn ang="0">
                  <a:pos x="32" y="32"/>
                </a:cxn>
                <a:cxn ang="0">
                  <a:pos x="30" y="29"/>
                </a:cxn>
                <a:cxn ang="0">
                  <a:pos x="26" y="28"/>
                </a:cxn>
                <a:cxn ang="0">
                  <a:pos x="23" y="25"/>
                </a:cxn>
                <a:cxn ang="0">
                  <a:pos x="15" y="25"/>
                </a:cxn>
                <a:cxn ang="0">
                  <a:pos x="10" y="24"/>
                </a:cxn>
                <a:cxn ang="0">
                  <a:pos x="2" y="24"/>
                </a:cxn>
                <a:cxn ang="0">
                  <a:pos x="1" y="22"/>
                </a:cxn>
                <a:cxn ang="0">
                  <a:pos x="0" y="22"/>
                </a:cxn>
                <a:cxn ang="0">
                  <a:pos x="6" y="15"/>
                </a:cxn>
                <a:cxn ang="0">
                  <a:pos x="13" y="10"/>
                </a:cxn>
                <a:cxn ang="0">
                  <a:pos x="19" y="4"/>
                </a:cxn>
                <a:cxn ang="0">
                  <a:pos x="35" y="0"/>
                </a:cxn>
              </a:cxnLst>
              <a:rect l="0" t="0" r="r" b="b"/>
              <a:pathLst>
                <a:path w="71" h="36">
                  <a:moveTo>
                    <a:pt x="35" y="0"/>
                  </a:moveTo>
                  <a:lnTo>
                    <a:pt x="49" y="2"/>
                  </a:lnTo>
                  <a:lnTo>
                    <a:pt x="56" y="4"/>
                  </a:lnTo>
                  <a:lnTo>
                    <a:pt x="62" y="8"/>
                  </a:lnTo>
                  <a:lnTo>
                    <a:pt x="68" y="17"/>
                  </a:lnTo>
                  <a:lnTo>
                    <a:pt x="71" y="28"/>
                  </a:lnTo>
                  <a:lnTo>
                    <a:pt x="71" y="32"/>
                  </a:lnTo>
                  <a:lnTo>
                    <a:pt x="69" y="34"/>
                  </a:lnTo>
                  <a:lnTo>
                    <a:pt x="68" y="36"/>
                  </a:lnTo>
                  <a:lnTo>
                    <a:pt x="67" y="34"/>
                  </a:lnTo>
                  <a:lnTo>
                    <a:pt x="65" y="34"/>
                  </a:lnTo>
                  <a:lnTo>
                    <a:pt x="64" y="32"/>
                  </a:lnTo>
                  <a:lnTo>
                    <a:pt x="61" y="29"/>
                  </a:lnTo>
                  <a:lnTo>
                    <a:pt x="60" y="29"/>
                  </a:lnTo>
                  <a:lnTo>
                    <a:pt x="56" y="30"/>
                  </a:lnTo>
                  <a:lnTo>
                    <a:pt x="42" y="36"/>
                  </a:lnTo>
                  <a:lnTo>
                    <a:pt x="36" y="34"/>
                  </a:lnTo>
                  <a:lnTo>
                    <a:pt x="32" y="32"/>
                  </a:lnTo>
                  <a:lnTo>
                    <a:pt x="30" y="29"/>
                  </a:lnTo>
                  <a:lnTo>
                    <a:pt x="26" y="28"/>
                  </a:lnTo>
                  <a:lnTo>
                    <a:pt x="23" y="25"/>
                  </a:lnTo>
                  <a:lnTo>
                    <a:pt x="15" y="25"/>
                  </a:lnTo>
                  <a:lnTo>
                    <a:pt x="10" y="24"/>
                  </a:lnTo>
                  <a:lnTo>
                    <a:pt x="2" y="24"/>
                  </a:lnTo>
                  <a:lnTo>
                    <a:pt x="1" y="22"/>
                  </a:lnTo>
                  <a:lnTo>
                    <a:pt x="0" y="22"/>
                  </a:lnTo>
                  <a:lnTo>
                    <a:pt x="6" y="15"/>
                  </a:lnTo>
                  <a:lnTo>
                    <a:pt x="13" y="10"/>
                  </a:lnTo>
                  <a:lnTo>
                    <a:pt x="19" y="4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65" name="Freeform 27"/>
            <p:cNvSpPr>
              <a:spLocks/>
            </p:cNvSpPr>
            <p:nvPr/>
          </p:nvSpPr>
          <p:spPr bwMode="auto">
            <a:xfrm>
              <a:off x="5089525" y="3557588"/>
              <a:ext cx="141288" cy="320675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75" y="0"/>
                </a:cxn>
                <a:cxn ang="0">
                  <a:pos x="81" y="4"/>
                </a:cxn>
                <a:cxn ang="0">
                  <a:pos x="85" y="14"/>
                </a:cxn>
                <a:cxn ang="0">
                  <a:pos x="88" y="24"/>
                </a:cxn>
                <a:cxn ang="0">
                  <a:pos x="89" y="35"/>
                </a:cxn>
                <a:cxn ang="0">
                  <a:pos x="89" y="47"/>
                </a:cxn>
                <a:cxn ang="0">
                  <a:pos x="86" y="61"/>
                </a:cxn>
                <a:cxn ang="0">
                  <a:pos x="84" y="73"/>
                </a:cxn>
                <a:cxn ang="0">
                  <a:pos x="78" y="89"/>
                </a:cxn>
                <a:cxn ang="0">
                  <a:pos x="70" y="119"/>
                </a:cxn>
                <a:cxn ang="0">
                  <a:pos x="65" y="132"/>
                </a:cxn>
                <a:cxn ang="0">
                  <a:pos x="58" y="154"/>
                </a:cxn>
                <a:cxn ang="0">
                  <a:pos x="51" y="178"/>
                </a:cxn>
                <a:cxn ang="0">
                  <a:pos x="47" y="189"/>
                </a:cxn>
                <a:cxn ang="0">
                  <a:pos x="41" y="196"/>
                </a:cxn>
                <a:cxn ang="0">
                  <a:pos x="34" y="200"/>
                </a:cxn>
                <a:cxn ang="0">
                  <a:pos x="25" y="202"/>
                </a:cxn>
                <a:cxn ang="0">
                  <a:pos x="15" y="200"/>
                </a:cxn>
                <a:cxn ang="0">
                  <a:pos x="10" y="195"/>
                </a:cxn>
                <a:cxn ang="0">
                  <a:pos x="6" y="188"/>
                </a:cxn>
                <a:cxn ang="0">
                  <a:pos x="6" y="169"/>
                </a:cxn>
                <a:cxn ang="0">
                  <a:pos x="0" y="147"/>
                </a:cxn>
                <a:cxn ang="0">
                  <a:pos x="0" y="137"/>
                </a:cxn>
                <a:cxn ang="0">
                  <a:pos x="2" y="130"/>
                </a:cxn>
                <a:cxn ang="0">
                  <a:pos x="6" y="122"/>
                </a:cxn>
                <a:cxn ang="0">
                  <a:pos x="8" y="110"/>
                </a:cxn>
                <a:cxn ang="0">
                  <a:pos x="7" y="96"/>
                </a:cxn>
                <a:cxn ang="0">
                  <a:pos x="3" y="82"/>
                </a:cxn>
                <a:cxn ang="0">
                  <a:pos x="2" y="73"/>
                </a:cxn>
                <a:cxn ang="0">
                  <a:pos x="6" y="65"/>
                </a:cxn>
                <a:cxn ang="0">
                  <a:pos x="13" y="59"/>
                </a:cxn>
                <a:cxn ang="0">
                  <a:pos x="19" y="55"/>
                </a:cxn>
                <a:cxn ang="0">
                  <a:pos x="24" y="55"/>
                </a:cxn>
                <a:cxn ang="0">
                  <a:pos x="28" y="54"/>
                </a:cxn>
                <a:cxn ang="0">
                  <a:pos x="34" y="50"/>
                </a:cxn>
                <a:cxn ang="0">
                  <a:pos x="43" y="41"/>
                </a:cxn>
                <a:cxn ang="0">
                  <a:pos x="49" y="30"/>
                </a:cxn>
                <a:cxn ang="0">
                  <a:pos x="55" y="22"/>
                </a:cxn>
                <a:cxn ang="0">
                  <a:pos x="59" y="13"/>
                </a:cxn>
                <a:cxn ang="0">
                  <a:pos x="63" y="6"/>
                </a:cxn>
                <a:cxn ang="0">
                  <a:pos x="69" y="0"/>
                </a:cxn>
              </a:cxnLst>
              <a:rect l="0" t="0" r="r" b="b"/>
              <a:pathLst>
                <a:path w="89" h="202">
                  <a:moveTo>
                    <a:pt x="69" y="0"/>
                  </a:moveTo>
                  <a:lnTo>
                    <a:pt x="75" y="0"/>
                  </a:lnTo>
                  <a:lnTo>
                    <a:pt x="81" y="4"/>
                  </a:lnTo>
                  <a:lnTo>
                    <a:pt x="85" y="14"/>
                  </a:lnTo>
                  <a:lnTo>
                    <a:pt x="88" y="24"/>
                  </a:lnTo>
                  <a:lnTo>
                    <a:pt x="89" y="35"/>
                  </a:lnTo>
                  <a:lnTo>
                    <a:pt x="89" y="47"/>
                  </a:lnTo>
                  <a:lnTo>
                    <a:pt x="86" y="61"/>
                  </a:lnTo>
                  <a:lnTo>
                    <a:pt x="84" y="73"/>
                  </a:lnTo>
                  <a:lnTo>
                    <a:pt x="78" y="89"/>
                  </a:lnTo>
                  <a:lnTo>
                    <a:pt x="70" y="119"/>
                  </a:lnTo>
                  <a:lnTo>
                    <a:pt x="65" y="132"/>
                  </a:lnTo>
                  <a:lnTo>
                    <a:pt x="58" y="154"/>
                  </a:lnTo>
                  <a:lnTo>
                    <a:pt x="51" y="178"/>
                  </a:lnTo>
                  <a:lnTo>
                    <a:pt x="47" y="189"/>
                  </a:lnTo>
                  <a:lnTo>
                    <a:pt x="41" y="196"/>
                  </a:lnTo>
                  <a:lnTo>
                    <a:pt x="34" y="200"/>
                  </a:lnTo>
                  <a:lnTo>
                    <a:pt x="25" y="202"/>
                  </a:lnTo>
                  <a:lnTo>
                    <a:pt x="15" y="200"/>
                  </a:lnTo>
                  <a:lnTo>
                    <a:pt x="10" y="195"/>
                  </a:lnTo>
                  <a:lnTo>
                    <a:pt x="6" y="188"/>
                  </a:lnTo>
                  <a:lnTo>
                    <a:pt x="6" y="169"/>
                  </a:lnTo>
                  <a:lnTo>
                    <a:pt x="0" y="147"/>
                  </a:lnTo>
                  <a:lnTo>
                    <a:pt x="0" y="137"/>
                  </a:lnTo>
                  <a:lnTo>
                    <a:pt x="2" y="130"/>
                  </a:lnTo>
                  <a:lnTo>
                    <a:pt x="6" y="122"/>
                  </a:lnTo>
                  <a:lnTo>
                    <a:pt x="8" y="110"/>
                  </a:lnTo>
                  <a:lnTo>
                    <a:pt x="7" y="96"/>
                  </a:lnTo>
                  <a:lnTo>
                    <a:pt x="3" y="82"/>
                  </a:lnTo>
                  <a:lnTo>
                    <a:pt x="2" y="73"/>
                  </a:lnTo>
                  <a:lnTo>
                    <a:pt x="6" y="65"/>
                  </a:lnTo>
                  <a:lnTo>
                    <a:pt x="13" y="59"/>
                  </a:lnTo>
                  <a:lnTo>
                    <a:pt x="19" y="55"/>
                  </a:lnTo>
                  <a:lnTo>
                    <a:pt x="24" y="55"/>
                  </a:lnTo>
                  <a:lnTo>
                    <a:pt x="28" y="54"/>
                  </a:lnTo>
                  <a:lnTo>
                    <a:pt x="34" y="50"/>
                  </a:lnTo>
                  <a:lnTo>
                    <a:pt x="43" y="41"/>
                  </a:lnTo>
                  <a:lnTo>
                    <a:pt x="49" y="30"/>
                  </a:lnTo>
                  <a:lnTo>
                    <a:pt x="55" y="22"/>
                  </a:lnTo>
                  <a:lnTo>
                    <a:pt x="59" y="13"/>
                  </a:lnTo>
                  <a:lnTo>
                    <a:pt x="63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66" name="Freeform 28"/>
            <p:cNvSpPr>
              <a:spLocks/>
            </p:cNvSpPr>
            <p:nvPr/>
          </p:nvSpPr>
          <p:spPr bwMode="auto">
            <a:xfrm>
              <a:off x="5816600" y="3038475"/>
              <a:ext cx="41275" cy="1111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4" y="0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2" y="20"/>
                </a:cxn>
                <a:cxn ang="0">
                  <a:pos x="25" y="26"/>
                </a:cxn>
                <a:cxn ang="0">
                  <a:pos x="26" y="31"/>
                </a:cxn>
                <a:cxn ang="0">
                  <a:pos x="25" y="41"/>
                </a:cxn>
                <a:cxn ang="0">
                  <a:pos x="22" y="52"/>
                </a:cxn>
                <a:cxn ang="0">
                  <a:pos x="18" y="61"/>
                </a:cxn>
                <a:cxn ang="0">
                  <a:pos x="14" y="68"/>
                </a:cxn>
                <a:cxn ang="0">
                  <a:pos x="7" y="70"/>
                </a:cxn>
                <a:cxn ang="0">
                  <a:pos x="3" y="64"/>
                </a:cxn>
                <a:cxn ang="0">
                  <a:pos x="0" y="55"/>
                </a:cxn>
                <a:cxn ang="0">
                  <a:pos x="0" y="41"/>
                </a:cxn>
                <a:cxn ang="0">
                  <a:pos x="2" y="27"/>
                </a:cxn>
                <a:cxn ang="0">
                  <a:pos x="3" y="15"/>
                </a:cxn>
                <a:cxn ang="0">
                  <a:pos x="6" y="5"/>
                </a:cxn>
                <a:cxn ang="0">
                  <a:pos x="9" y="0"/>
                </a:cxn>
              </a:cxnLst>
              <a:rect l="0" t="0" r="r" b="b"/>
              <a:pathLst>
                <a:path w="26" h="70">
                  <a:moveTo>
                    <a:pt x="9" y="0"/>
                  </a:moveTo>
                  <a:lnTo>
                    <a:pt x="14" y="0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2" y="20"/>
                  </a:lnTo>
                  <a:lnTo>
                    <a:pt x="25" y="26"/>
                  </a:lnTo>
                  <a:lnTo>
                    <a:pt x="26" y="31"/>
                  </a:lnTo>
                  <a:lnTo>
                    <a:pt x="25" y="41"/>
                  </a:lnTo>
                  <a:lnTo>
                    <a:pt x="22" y="52"/>
                  </a:lnTo>
                  <a:lnTo>
                    <a:pt x="18" y="61"/>
                  </a:lnTo>
                  <a:lnTo>
                    <a:pt x="14" y="68"/>
                  </a:lnTo>
                  <a:lnTo>
                    <a:pt x="7" y="70"/>
                  </a:lnTo>
                  <a:lnTo>
                    <a:pt x="3" y="64"/>
                  </a:lnTo>
                  <a:lnTo>
                    <a:pt x="0" y="55"/>
                  </a:lnTo>
                  <a:lnTo>
                    <a:pt x="0" y="41"/>
                  </a:lnTo>
                  <a:lnTo>
                    <a:pt x="2" y="27"/>
                  </a:lnTo>
                  <a:lnTo>
                    <a:pt x="3" y="15"/>
                  </a:lnTo>
                  <a:lnTo>
                    <a:pt x="6" y="5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67" name="Freeform 29"/>
            <p:cNvSpPr>
              <a:spLocks/>
            </p:cNvSpPr>
            <p:nvPr/>
          </p:nvSpPr>
          <p:spPr bwMode="auto">
            <a:xfrm>
              <a:off x="4373563" y="2282825"/>
              <a:ext cx="34925" cy="460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5" y="3"/>
                </a:cxn>
                <a:cxn ang="0">
                  <a:pos x="21" y="7"/>
                </a:cxn>
                <a:cxn ang="0">
                  <a:pos x="22" y="15"/>
                </a:cxn>
                <a:cxn ang="0">
                  <a:pos x="21" y="22"/>
                </a:cxn>
                <a:cxn ang="0">
                  <a:pos x="18" y="26"/>
                </a:cxn>
                <a:cxn ang="0">
                  <a:pos x="15" y="29"/>
                </a:cxn>
                <a:cxn ang="0">
                  <a:pos x="7" y="29"/>
                </a:cxn>
                <a:cxn ang="0">
                  <a:pos x="3" y="26"/>
                </a:cxn>
                <a:cxn ang="0">
                  <a:pos x="0" y="20"/>
                </a:cxn>
                <a:cxn ang="0">
                  <a:pos x="1" y="11"/>
                </a:cxn>
                <a:cxn ang="0">
                  <a:pos x="4" y="3"/>
                </a:cxn>
                <a:cxn ang="0">
                  <a:pos x="11" y="0"/>
                </a:cxn>
              </a:cxnLst>
              <a:rect l="0" t="0" r="r" b="b"/>
              <a:pathLst>
                <a:path w="22" h="29">
                  <a:moveTo>
                    <a:pt x="11" y="0"/>
                  </a:moveTo>
                  <a:lnTo>
                    <a:pt x="15" y="3"/>
                  </a:lnTo>
                  <a:lnTo>
                    <a:pt x="21" y="7"/>
                  </a:lnTo>
                  <a:lnTo>
                    <a:pt x="22" y="15"/>
                  </a:lnTo>
                  <a:lnTo>
                    <a:pt x="21" y="22"/>
                  </a:lnTo>
                  <a:lnTo>
                    <a:pt x="18" y="26"/>
                  </a:lnTo>
                  <a:lnTo>
                    <a:pt x="15" y="29"/>
                  </a:lnTo>
                  <a:lnTo>
                    <a:pt x="7" y="29"/>
                  </a:lnTo>
                  <a:lnTo>
                    <a:pt x="3" y="26"/>
                  </a:lnTo>
                  <a:lnTo>
                    <a:pt x="0" y="20"/>
                  </a:lnTo>
                  <a:lnTo>
                    <a:pt x="1" y="11"/>
                  </a:lnTo>
                  <a:lnTo>
                    <a:pt x="4" y="3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68" name="Freeform 30"/>
            <p:cNvSpPr>
              <a:spLocks/>
            </p:cNvSpPr>
            <p:nvPr/>
          </p:nvSpPr>
          <p:spPr bwMode="auto">
            <a:xfrm>
              <a:off x="4262438" y="2305050"/>
              <a:ext cx="1587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9" y="0"/>
                </a:cxn>
                <a:cxn ang="0">
                  <a:pos x="10" y="1"/>
                </a:cxn>
                <a:cxn ang="0">
                  <a:pos x="10" y="8"/>
                </a:cxn>
                <a:cxn ang="0">
                  <a:pos x="7" y="11"/>
                </a:cxn>
                <a:cxn ang="0">
                  <a:pos x="4" y="12"/>
                </a:cxn>
                <a:cxn ang="0">
                  <a:pos x="2" y="11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2" y="3"/>
                </a:cxn>
                <a:cxn ang="0">
                  <a:pos x="4" y="0"/>
                </a:cxn>
              </a:cxnLst>
              <a:rect l="0" t="0" r="r" b="b"/>
              <a:pathLst>
                <a:path w="10" h="12">
                  <a:moveTo>
                    <a:pt x="4" y="0"/>
                  </a:moveTo>
                  <a:lnTo>
                    <a:pt x="9" y="0"/>
                  </a:lnTo>
                  <a:lnTo>
                    <a:pt x="10" y="1"/>
                  </a:lnTo>
                  <a:lnTo>
                    <a:pt x="10" y="8"/>
                  </a:lnTo>
                  <a:lnTo>
                    <a:pt x="7" y="11"/>
                  </a:lnTo>
                  <a:lnTo>
                    <a:pt x="4" y="12"/>
                  </a:lnTo>
                  <a:lnTo>
                    <a:pt x="2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69" name="Freeform 31"/>
            <p:cNvSpPr>
              <a:spLocks/>
            </p:cNvSpPr>
            <p:nvPr/>
          </p:nvSpPr>
          <p:spPr bwMode="auto">
            <a:xfrm>
              <a:off x="4462463" y="2347913"/>
              <a:ext cx="68263" cy="4127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4" y="0"/>
                </a:cxn>
                <a:cxn ang="0">
                  <a:pos x="21" y="2"/>
                </a:cxn>
                <a:cxn ang="0">
                  <a:pos x="29" y="2"/>
                </a:cxn>
                <a:cxn ang="0">
                  <a:pos x="37" y="6"/>
                </a:cxn>
                <a:cxn ang="0">
                  <a:pos x="38" y="10"/>
                </a:cxn>
                <a:cxn ang="0">
                  <a:pos x="41" y="14"/>
                </a:cxn>
                <a:cxn ang="0">
                  <a:pos x="43" y="18"/>
                </a:cxn>
                <a:cxn ang="0">
                  <a:pos x="40" y="24"/>
                </a:cxn>
                <a:cxn ang="0">
                  <a:pos x="34" y="26"/>
                </a:cxn>
                <a:cxn ang="0">
                  <a:pos x="27" y="26"/>
                </a:cxn>
                <a:cxn ang="0">
                  <a:pos x="22" y="24"/>
                </a:cxn>
                <a:cxn ang="0">
                  <a:pos x="14" y="16"/>
                </a:cxn>
                <a:cxn ang="0">
                  <a:pos x="11" y="14"/>
                </a:cxn>
                <a:cxn ang="0">
                  <a:pos x="8" y="11"/>
                </a:cxn>
                <a:cxn ang="0">
                  <a:pos x="6" y="10"/>
                </a:cxn>
                <a:cxn ang="0">
                  <a:pos x="1" y="6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7" y="0"/>
                </a:cxn>
              </a:cxnLst>
              <a:rect l="0" t="0" r="r" b="b"/>
              <a:pathLst>
                <a:path w="43" h="26">
                  <a:moveTo>
                    <a:pt x="7" y="0"/>
                  </a:moveTo>
                  <a:lnTo>
                    <a:pt x="14" y="0"/>
                  </a:lnTo>
                  <a:lnTo>
                    <a:pt x="21" y="2"/>
                  </a:lnTo>
                  <a:lnTo>
                    <a:pt x="29" y="2"/>
                  </a:lnTo>
                  <a:lnTo>
                    <a:pt x="37" y="6"/>
                  </a:lnTo>
                  <a:lnTo>
                    <a:pt x="38" y="10"/>
                  </a:lnTo>
                  <a:lnTo>
                    <a:pt x="41" y="14"/>
                  </a:lnTo>
                  <a:lnTo>
                    <a:pt x="43" y="18"/>
                  </a:lnTo>
                  <a:lnTo>
                    <a:pt x="40" y="24"/>
                  </a:lnTo>
                  <a:lnTo>
                    <a:pt x="34" y="26"/>
                  </a:lnTo>
                  <a:lnTo>
                    <a:pt x="27" y="26"/>
                  </a:lnTo>
                  <a:lnTo>
                    <a:pt x="22" y="24"/>
                  </a:lnTo>
                  <a:lnTo>
                    <a:pt x="14" y="16"/>
                  </a:lnTo>
                  <a:lnTo>
                    <a:pt x="11" y="14"/>
                  </a:lnTo>
                  <a:lnTo>
                    <a:pt x="8" y="11"/>
                  </a:lnTo>
                  <a:lnTo>
                    <a:pt x="6" y="10"/>
                  </a:lnTo>
                  <a:lnTo>
                    <a:pt x="1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70" name="Freeform 32"/>
            <p:cNvSpPr>
              <a:spLocks/>
            </p:cNvSpPr>
            <p:nvPr/>
          </p:nvSpPr>
          <p:spPr bwMode="auto">
            <a:xfrm>
              <a:off x="4006850" y="1941513"/>
              <a:ext cx="88900" cy="10318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1" y="0"/>
                </a:cxn>
                <a:cxn ang="0">
                  <a:pos x="49" y="6"/>
                </a:cxn>
                <a:cxn ang="0">
                  <a:pos x="53" y="11"/>
                </a:cxn>
                <a:cxn ang="0">
                  <a:pos x="56" y="21"/>
                </a:cxn>
                <a:cxn ang="0">
                  <a:pos x="56" y="32"/>
                </a:cxn>
                <a:cxn ang="0">
                  <a:pos x="55" y="40"/>
                </a:cxn>
                <a:cxn ang="0">
                  <a:pos x="49" y="47"/>
                </a:cxn>
                <a:cxn ang="0">
                  <a:pos x="38" y="55"/>
                </a:cxn>
                <a:cxn ang="0">
                  <a:pos x="30" y="59"/>
                </a:cxn>
                <a:cxn ang="0">
                  <a:pos x="20" y="63"/>
                </a:cxn>
                <a:cxn ang="0">
                  <a:pos x="12" y="65"/>
                </a:cxn>
                <a:cxn ang="0">
                  <a:pos x="7" y="62"/>
                </a:cxn>
                <a:cxn ang="0">
                  <a:pos x="4" y="59"/>
                </a:cxn>
                <a:cxn ang="0">
                  <a:pos x="1" y="55"/>
                </a:cxn>
                <a:cxn ang="0">
                  <a:pos x="0" y="52"/>
                </a:cxn>
                <a:cxn ang="0">
                  <a:pos x="0" y="50"/>
                </a:cxn>
                <a:cxn ang="0">
                  <a:pos x="1" y="47"/>
                </a:cxn>
                <a:cxn ang="0">
                  <a:pos x="5" y="43"/>
                </a:cxn>
                <a:cxn ang="0">
                  <a:pos x="5" y="34"/>
                </a:cxn>
                <a:cxn ang="0">
                  <a:pos x="3" y="26"/>
                </a:cxn>
                <a:cxn ang="0">
                  <a:pos x="3" y="19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1" y="14"/>
                </a:cxn>
                <a:cxn ang="0">
                  <a:pos x="14" y="14"/>
                </a:cxn>
                <a:cxn ang="0">
                  <a:pos x="19" y="11"/>
                </a:cxn>
                <a:cxn ang="0">
                  <a:pos x="20" y="8"/>
                </a:cxn>
                <a:cxn ang="0">
                  <a:pos x="23" y="6"/>
                </a:cxn>
                <a:cxn ang="0">
                  <a:pos x="25" y="3"/>
                </a:cxn>
                <a:cxn ang="0">
                  <a:pos x="27" y="2"/>
                </a:cxn>
                <a:cxn ang="0">
                  <a:pos x="31" y="0"/>
                </a:cxn>
              </a:cxnLst>
              <a:rect l="0" t="0" r="r" b="b"/>
              <a:pathLst>
                <a:path w="56" h="65">
                  <a:moveTo>
                    <a:pt x="31" y="0"/>
                  </a:moveTo>
                  <a:lnTo>
                    <a:pt x="41" y="0"/>
                  </a:lnTo>
                  <a:lnTo>
                    <a:pt x="49" y="6"/>
                  </a:lnTo>
                  <a:lnTo>
                    <a:pt x="53" y="11"/>
                  </a:lnTo>
                  <a:lnTo>
                    <a:pt x="56" y="21"/>
                  </a:lnTo>
                  <a:lnTo>
                    <a:pt x="56" y="32"/>
                  </a:lnTo>
                  <a:lnTo>
                    <a:pt x="55" y="40"/>
                  </a:lnTo>
                  <a:lnTo>
                    <a:pt x="49" y="47"/>
                  </a:lnTo>
                  <a:lnTo>
                    <a:pt x="38" y="55"/>
                  </a:lnTo>
                  <a:lnTo>
                    <a:pt x="30" y="59"/>
                  </a:lnTo>
                  <a:lnTo>
                    <a:pt x="20" y="63"/>
                  </a:lnTo>
                  <a:lnTo>
                    <a:pt x="12" y="65"/>
                  </a:lnTo>
                  <a:lnTo>
                    <a:pt x="7" y="62"/>
                  </a:lnTo>
                  <a:lnTo>
                    <a:pt x="4" y="59"/>
                  </a:lnTo>
                  <a:lnTo>
                    <a:pt x="1" y="55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47"/>
                  </a:lnTo>
                  <a:lnTo>
                    <a:pt x="5" y="43"/>
                  </a:lnTo>
                  <a:lnTo>
                    <a:pt x="5" y="34"/>
                  </a:lnTo>
                  <a:lnTo>
                    <a:pt x="3" y="26"/>
                  </a:lnTo>
                  <a:lnTo>
                    <a:pt x="3" y="19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1" y="14"/>
                  </a:lnTo>
                  <a:lnTo>
                    <a:pt x="14" y="14"/>
                  </a:lnTo>
                  <a:lnTo>
                    <a:pt x="19" y="11"/>
                  </a:lnTo>
                  <a:lnTo>
                    <a:pt x="20" y="8"/>
                  </a:lnTo>
                  <a:lnTo>
                    <a:pt x="23" y="6"/>
                  </a:lnTo>
                  <a:lnTo>
                    <a:pt x="25" y="3"/>
                  </a:lnTo>
                  <a:lnTo>
                    <a:pt x="27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71" name="Freeform 33"/>
            <p:cNvSpPr>
              <a:spLocks/>
            </p:cNvSpPr>
            <p:nvPr/>
          </p:nvSpPr>
          <p:spPr bwMode="auto">
            <a:xfrm>
              <a:off x="4067175" y="1862138"/>
              <a:ext cx="184150" cy="206375"/>
            </a:xfrm>
            <a:custGeom>
              <a:avLst/>
              <a:gdLst/>
              <a:ahLst/>
              <a:cxnLst>
                <a:cxn ang="0">
                  <a:pos x="45" y="2"/>
                </a:cxn>
                <a:cxn ang="0">
                  <a:pos x="60" y="5"/>
                </a:cxn>
                <a:cxn ang="0">
                  <a:pos x="78" y="8"/>
                </a:cxn>
                <a:cxn ang="0">
                  <a:pos x="85" y="17"/>
                </a:cxn>
                <a:cxn ang="0">
                  <a:pos x="71" y="34"/>
                </a:cxn>
                <a:cxn ang="0">
                  <a:pos x="67" y="42"/>
                </a:cxn>
                <a:cxn ang="0">
                  <a:pos x="80" y="58"/>
                </a:cxn>
                <a:cxn ang="0">
                  <a:pos x="95" y="76"/>
                </a:cxn>
                <a:cxn ang="0">
                  <a:pos x="108" y="89"/>
                </a:cxn>
                <a:cxn ang="0">
                  <a:pos x="116" y="104"/>
                </a:cxn>
                <a:cxn ang="0">
                  <a:pos x="110" y="119"/>
                </a:cxn>
                <a:cxn ang="0">
                  <a:pos x="95" y="127"/>
                </a:cxn>
                <a:cxn ang="0">
                  <a:pos x="77" y="123"/>
                </a:cxn>
                <a:cxn ang="0">
                  <a:pos x="58" y="120"/>
                </a:cxn>
                <a:cxn ang="0">
                  <a:pos x="49" y="127"/>
                </a:cxn>
                <a:cxn ang="0">
                  <a:pos x="45" y="130"/>
                </a:cxn>
                <a:cxn ang="0">
                  <a:pos x="41" y="128"/>
                </a:cxn>
                <a:cxn ang="0">
                  <a:pos x="41" y="124"/>
                </a:cxn>
                <a:cxn ang="0">
                  <a:pos x="43" y="119"/>
                </a:cxn>
                <a:cxn ang="0">
                  <a:pos x="41" y="117"/>
                </a:cxn>
                <a:cxn ang="0">
                  <a:pos x="25" y="119"/>
                </a:cxn>
                <a:cxn ang="0">
                  <a:pos x="17" y="113"/>
                </a:cxn>
                <a:cxn ang="0">
                  <a:pos x="36" y="89"/>
                </a:cxn>
                <a:cxn ang="0">
                  <a:pos x="52" y="76"/>
                </a:cxn>
                <a:cxn ang="0">
                  <a:pos x="49" y="69"/>
                </a:cxn>
                <a:cxn ang="0">
                  <a:pos x="34" y="63"/>
                </a:cxn>
                <a:cxn ang="0">
                  <a:pos x="17" y="53"/>
                </a:cxn>
                <a:cxn ang="0">
                  <a:pos x="4" y="35"/>
                </a:cxn>
                <a:cxn ang="0">
                  <a:pos x="0" y="23"/>
                </a:cxn>
                <a:cxn ang="0">
                  <a:pos x="6" y="12"/>
                </a:cxn>
                <a:cxn ang="0">
                  <a:pos x="14" y="13"/>
                </a:cxn>
                <a:cxn ang="0">
                  <a:pos x="30" y="4"/>
                </a:cxn>
              </a:cxnLst>
              <a:rect l="0" t="0" r="r" b="b"/>
              <a:pathLst>
                <a:path w="116" h="130">
                  <a:moveTo>
                    <a:pt x="37" y="0"/>
                  </a:moveTo>
                  <a:lnTo>
                    <a:pt x="45" y="2"/>
                  </a:lnTo>
                  <a:lnTo>
                    <a:pt x="52" y="5"/>
                  </a:lnTo>
                  <a:lnTo>
                    <a:pt x="60" y="5"/>
                  </a:lnTo>
                  <a:lnTo>
                    <a:pt x="70" y="6"/>
                  </a:lnTo>
                  <a:lnTo>
                    <a:pt x="78" y="8"/>
                  </a:lnTo>
                  <a:lnTo>
                    <a:pt x="84" y="12"/>
                  </a:lnTo>
                  <a:lnTo>
                    <a:pt x="85" y="17"/>
                  </a:lnTo>
                  <a:lnTo>
                    <a:pt x="82" y="23"/>
                  </a:lnTo>
                  <a:lnTo>
                    <a:pt x="71" y="34"/>
                  </a:lnTo>
                  <a:lnTo>
                    <a:pt x="67" y="39"/>
                  </a:lnTo>
                  <a:lnTo>
                    <a:pt x="67" y="42"/>
                  </a:lnTo>
                  <a:lnTo>
                    <a:pt x="73" y="49"/>
                  </a:lnTo>
                  <a:lnTo>
                    <a:pt x="80" y="58"/>
                  </a:lnTo>
                  <a:lnTo>
                    <a:pt x="88" y="69"/>
                  </a:lnTo>
                  <a:lnTo>
                    <a:pt x="95" y="76"/>
                  </a:lnTo>
                  <a:lnTo>
                    <a:pt x="101" y="82"/>
                  </a:lnTo>
                  <a:lnTo>
                    <a:pt x="108" y="89"/>
                  </a:lnTo>
                  <a:lnTo>
                    <a:pt x="114" y="97"/>
                  </a:lnTo>
                  <a:lnTo>
                    <a:pt x="116" y="104"/>
                  </a:lnTo>
                  <a:lnTo>
                    <a:pt x="115" y="112"/>
                  </a:lnTo>
                  <a:lnTo>
                    <a:pt x="110" y="119"/>
                  </a:lnTo>
                  <a:lnTo>
                    <a:pt x="101" y="124"/>
                  </a:lnTo>
                  <a:lnTo>
                    <a:pt x="95" y="127"/>
                  </a:lnTo>
                  <a:lnTo>
                    <a:pt x="86" y="126"/>
                  </a:lnTo>
                  <a:lnTo>
                    <a:pt x="77" y="123"/>
                  </a:lnTo>
                  <a:lnTo>
                    <a:pt x="60" y="120"/>
                  </a:lnTo>
                  <a:lnTo>
                    <a:pt x="58" y="120"/>
                  </a:lnTo>
                  <a:lnTo>
                    <a:pt x="54" y="123"/>
                  </a:lnTo>
                  <a:lnTo>
                    <a:pt x="49" y="127"/>
                  </a:lnTo>
                  <a:lnTo>
                    <a:pt x="47" y="128"/>
                  </a:lnTo>
                  <a:lnTo>
                    <a:pt x="45" y="130"/>
                  </a:lnTo>
                  <a:lnTo>
                    <a:pt x="43" y="130"/>
                  </a:lnTo>
                  <a:lnTo>
                    <a:pt x="41" y="128"/>
                  </a:lnTo>
                  <a:lnTo>
                    <a:pt x="40" y="126"/>
                  </a:lnTo>
                  <a:lnTo>
                    <a:pt x="41" y="124"/>
                  </a:lnTo>
                  <a:lnTo>
                    <a:pt x="41" y="121"/>
                  </a:lnTo>
                  <a:lnTo>
                    <a:pt x="43" y="119"/>
                  </a:lnTo>
                  <a:lnTo>
                    <a:pt x="44" y="117"/>
                  </a:lnTo>
                  <a:lnTo>
                    <a:pt x="41" y="117"/>
                  </a:lnTo>
                  <a:lnTo>
                    <a:pt x="33" y="119"/>
                  </a:lnTo>
                  <a:lnTo>
                    <a:pt x="25" y="119"/>
                  </a:lnTo>
                  <a:lnTo>
                    <a:pt x="18" y="117"/>
                  </a:lnTo>
                  <a:lnTo>
                    <a:pt x="17" y="113"/>
                  </a:lnTo>
                  <a:lnTo>
                    <a:pt x="19" y="108"/>
                  </a:lnTo>
                  <a:lnTo>
                    <a:pt x="36" y="89"/>
                  </a:lnTo>
                  <a:lnTo>
                    <a:pt x="45" y="80"/>
                  </a:lnTo>
                  <a:lnTo>
                    <a:pt x="52" y="76"/>
                  </a:lnTo>
                  <a:lnTo>
                    <a:pt x="54" y="74"/>
                  </a:lnTo>
                  <a:lnTo>
                    <a:pt x="49" y="69"/>
                  </a:lnTo>
                  <a:lnTo>
                    <a:pt x="43" y="67"/>
                  </a:lnTo>
                  <a:lnTo>
                    <a:pt x="34" y="63"/>
                  </a:lnTo>
                  <a:lnTo>
                    <a:pt x="26" y="60"/>
                  </a:lnTo>
                  <a:lnTo>
                    <a:pt x="17" y="53"/>
                  </a:lnTo>
                  <a:lnTo>
                    <a:pt x="10" y="43"/>
                  </a:lnTo>
                  <a:lnTo>
                    <a:pt x="4" y="35"/>
                  </a:lnTo>
                  <a:lnTo>
                    <a:pt x="2" y="30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6" y="12"/>
                  </a:lnTo>
                  <a:lnTo>
                    <a:pt x="11" y="12"/>
                  </a:lnTo>
                  <a:lnTo>
                    <a:pt x="14" y="13"/>
                  </a:lnTo>
                  <a:lnTo>
                    <a:pt x="21" y="13"/>
                  </a:lnTo>
                  <a:lnTo>
                    <a:pt x="30" y="4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72" name="Freeform 34"/>
            <p:cNvSpPr>
              <a:spLocks noEditPoints="1"/>
            </p:cNvSpPr>
            <p:nvPr/>
          </p:nvSpPr>
          <p:spPr bwMode="auto">
            <a:xfrm>
              <a:off x="3859213" y="1409700"/>
              <a:ext cx="3976688" cy="2686050"/>
            </a:xfrm>
            <a:custGeom>
              <a:avLst/>
              <a:gdLst/>
              <a:ahLst/>
              <a:cxnLst>
                <a:cxn ang="0">
                  <a:pos x="578" y="560"/>
                </a:cxn>
                <a:cxn ang="0">
                  <a:pos x="697" y="476"/>
                </a:cxn>
                <a:cxn ang="0">
                  <a:pos x="823" y="469"/>
                </a:cxn>
                <a:cxn ang="0">
                  <a:pos x="902" y="574"/>
                </a:cxn>
                <a:cxn ang="0">
                  <a:pos x="908" y="469"/>
                </a:cxn>
                <a:cxn ang="0">
                  <a:pos x="1567" y="16"/>
                </a:cxn>
                <a:cxn ang="0">
                  <a:pos x="1810" y="57"/>
                </a:cxn>
                <a:cxn ang="0">
                  <a:pos x="1998" y="63"/>
                </a:cxn>
                <a:cxn ang="0">
                  <a:pos x="2051" y="31"/>
                </a:cxn>
                <a:cxn ang="0">
                  <a:pos x="2147" y="101"/>
                </a:cxn>
                <a:cxn ang="0">
                  <a:pos x="2461" y="121"/>
                </a:cxn>
                <a:cxn ang="0">
                  <a:pos x="2412" y="252"/>
                </a:cxn>
                <a:cxn ang="0">
                  <a:pos x="2192" y="427"/>
                </a:cxn>
                <a:cxn ang="0">
                  <a:pos x="2256" y="258"/>
                </a:cxn>
                <a:cxn ang="0">
                  <a:pos x="1998" y="311"/>
                </a:cxn>
                <a:cxn ang="0">
                  <a:pos x="2025" y="363"/>
                </a:cxn>
                <a:cxn ang="0">
                  <a:pos x="2032" y="475"/>
                </a:cxn>
                <a:cxn ang="0">
                  <a:pos x="1864" y="561"/>
                </a:cxn>
                <a:cxn ang="0">
                  <a:pos x="1805" y="609"/>
                </a:cxn>
                <a:cxn ang="0">
                  <a:pos x="1721" y="582"/>
                </a:cxn>
                <a:cxn ang="0">
                  <a:pos x="1732" y="786"/>
                </a:cxn>
                <a:cxn ang="0">
                  <a:pos x="1601" y="874"/>
                </a:cxn>
                <a:cxn ang="0">
                  <a:pos x="1564" y="1050"/>
                </a:cxn>
                <a:cxn ang="0">
                  <a:pos x="1464" y="919"/>
                </a:cxn>
                <a:cxn ang="0">
                  <a:pos x="1363" y="844"/>
                </a:cxn>
                <a:cxn ang="0">
                  <a:pos x="1179" y="992"/>
                </a:cxn>
                <a:cxn ang="0">
                  <a:pos x="1067" y="787"/>
                </a:cxn>
                <a:cxn ang="0">
                  <a:pos x="838" y="726"/>
                </a:cxn>
                <a:cxn ang="0">
                  <a:pos x="982" y="828"/>
                </a:cxn>
                <a:cxn ang="0">
                  <a:pos x="752" y="892"/>
                </a:cxn>
                <a:cxn ang="0">
                  <a:pos x="725" y="922"/>
                </a:cxn>
                <a:cxn ang="0">
                  <a:pos x="827" y="1115"/>
                </a:cxn>
                <a:cxn ang="0">
                  <a:pos x="689" y="1442"/>
                </a:cxn>
                <a:cxn ang="0">
                  <a:pos x="543" y="1673"/>
                </a:cxn>
                <a:cxn ang="0">
                  <a:pos x="391" y="1470"/>
                </a:cxn>
                <a:cxn ang="0">
                  <a:pos x="339" y="1098"/>
                </a:cxn>
                <a:cxn ang="0">
                  <a:pos x="122" y="1111"/>
                </a:cxn>
                <a:cxn ang="0">
                  <a:pos x="22" y="878"/>
                </a:cxn>
                <a:cxn ang="0">
                  <a:pos x="198" y="635"/>
                </a:cxn>
                <a:cxn ang="0">
                  <a:pos x="373" y="672"/>
                </a:cxn>
                <a:cxn ang="0">
                  <a:pos x="573" y="720"/>
                </a:cxn>
                <a:cxn ang="0">
                  <a:pos x="614" y="623"/>
                </a:cxn>
                <a:cxn ang="0">
                  <a:pos x="520" y="613"/>
                </a:cxn>
                <a:cxn ang="0">
                  <a:pos x="435" y="546"/>
                </a:cxn>
                <a:cxn ang="0">
                  <a:pos x="350" y="512"/>
                </a:cxn>
                <a:cxn ang="0">
                  <a:pos x="194" y="616"/>
                </a:cxn>
                <a:cxn ang="0">
                  <a:pos x="105" y="546"/>
                </a:cxn>
                <a:cxn ang="0">
                  <a:pos x="245" y="412"/>
                </a:cxn>
                <a:cxn ang="0">
                  <a:pos x="360" y="316"/>
                </a:cxn>
                <a:cxn ang="0">
                  <a:pos x="526" y="295"/>
                </a:cxn>
                <a:cxn ang="0">
                  <a:pos x="514" y="211"/>
                </a:cxn>
                <a:cxn ang="0">
                  <a:pos x="451" y="283"/>
                </a:cxn>
                <a:cxn ang="0">
                  <a:pos x="298" y="286"/>
                </a:cxn>
                <a:cxn ang="0">
                  <a:pos x="613" y="109"/>
                </a:cxn>
                <a:cxn ang="0">
                  <a:pos x="689" y="200"/>
                </a:cxn>
                <a:cxn ang="0">
                  <a:pos x="785" y="178"/>
                </a:cxn>
                <a:cxn ang="0">
                  <a:pos x="905" y="143"/>
                </a:cxn>
                <a:cxn ang="0">
                  <a:pos x="1095" y="135"/>
                </a:cxn>
                <a:cxn ang="0">
                  <a:pos x="1132" y="164"/>
                </a:cxn>
                <a:cxn ang="0">
                  <a:pos x="1201" y="120"/>
                </a:cxn>
                <a:cxn ang="0">
                  <a:pos x="1191" y="102"/>
                </a:cxn>
                <a:cxn ang="0">
                  <a:pos x="1244" y="71"/>
                </a:cxn>
                <a:cxn ang="0">
                  <a:pos x="1475" y="26"/>
                </a:cxn>
              </a:cxnLst>
              <a:rect l="0" t="0" r="r" b="b"/>
              <a:pathLst>
                <a:path w="2505" h="1692">
                  <a:moveTo>
                    <a:pt x="643" y="1161"/>
                  </a:moveTo>
                  <a:lnTo>
                    <a:pt x="634" y="1163"/>
                  </a:lnTo>
                  <a:lnTo>
                    <a:pt x="630" y="1167"/>
                  </a:lnTo>
                  <a:lnTo>
                    <a:pt x="629" y="1174"/>
                  </a:lnTo>
                  <a:lnTo>
                    <a:pt x="628" y="1182"/>
                  </a:lnTo>
                  <a:lnTo>
                    <a:pt x="628" y="1193"/>
                  </a:lnTo>
                  <a:lnTo>
                    <a:pt x="629" y="1201"/>
                  </a:lnTo>
                  <a:lnTo>
                    <a:pt x="633" y="1205"/>
                  </a:lnTo>
                  <a:lnTo>
                    <a:pt x="640" y="1203"/>
                  </a:lnTo>
                  <a:lnTo>
                    <a:pt x="647" y="1196"/>
                  </a:lnTo>
                  <a:lnTo>
                    <a:pt x="652" y="1185"/>
                  </a:lnTo>
                  <a:lnTo>
                    <a:pt x="656" y="1172"/>
                  </a:lnTo>
                  <a:lnTo>
                    <a:pt x="655" y="1164"/>
                  </a:lnTo>
                  <a:lnTo>
                    <a:pt x="651" y="1161"/>
                  </a:lnTo>
                  <a:lnTo>
                    <a:pt x="643" y="1161"/>
                  </a:lnTo>
                  <a:close/>
                  <a:moveTo>
                    <a:pt x="619" y="467"/>
                  </a:moveTo>
                  <a:lnTo>
                    <a:pt x="617" y="468"/>
                  </a:lnTo>
                  <a:lnTo>
                    <a:pt x="613" y="469"/>
                  </a:lnTo>
                  <a:lnTo>
                    <a:pt x="610" y="474"/>
                  </a:lnTo>
                  <a:lnTo>
                    <a:pt x="606" y="479"/>
                  </a:lnTo>
                  <a:lnTo>
                    <a:pt x="599" y="491"/>
                  </a:lnTo>
                  <a:lnTo>
                    <a:pt x="592" y="502"/>
                  </a:lnTo>
                  <a:lnTo>
                    <a:pt x="580" y="515"/>
                  </a:lnTo>
                  <a:lnTo>
                    <a:pt x="576" y="522"/>
                  </a:lnTo>
                  <a:lnTo>
                    <a:pt x="574" y="528"/>
                  </a:lnTo>
                  <a:lnTo>
                    <a:pt x="580" y="537"/>
                  </a:lnTo>
                  <a:lnTo>
                    <a:pt x="580" y="543"/>
                  </a:lnTo>
                  <a:lnTo>
                    <a:pt x="578" y="550"/>
                  </a:lnTo>
                  <a:lnTo>
                    <a:pt x="577" y="556"/>
                  </a:lnTo>
                  <a:lnTo>
                    <a:pt x="577" y="559"/>
                  </a:lnTo>
                  <a:lnTo>
                    <a:pt x="578" y="560"/>
                  </a:lnTo>
                  <a:lnTo>
                    <a:pt x="580" y="559"/>
                  </a:lnTo>
                  <a:lnTo>
                    <a:pt x="588" y="554"/>
                  </a:lnTo>
                  <a:lnTo>
                    <a:pt x="591" y="552"/>
                  </a:lnTo>
                  <a:lnTo>
                    <a:pt x="595" y="550"/>
                  </a:lnTo>
                  <a:lnTo>
                    <a:pt x="606" y="550"/>
                  </a:lnTo>
                  <a:lnTo>
                    <a:pt x="617" y="552"/>
                  </a:lnTo>
                  <a:lnTo>
                    <a:pt x="625" y="550"/>
                  </a:lnTo>
                  <a:lnTo>
                    <a:pt x="632" y="545"/>
                  </a:lnTo>
                  <a:lnTo>
                    <a:pt x="637" y="539"/>
                  </a:lnTo>
                  <a:lnTo>
                    <a:pt x="647" y="537"/>
                  </a:lnTo>
                  <a:lnTo>
                    <a:pt x="658" y="537"/>
                  </a:lnTo>
                  <a:lnTo>
                    <a:pt x="669" y="538"/>
                  </a:lnTo>
                  <a:lnTo>
                    <a:pt x="693" y="549"/>
                  </a:lnTo>
                  <a:lnTo>
                    <a:pt x="704" y="553"/>
                  </a:lnTo>
                  <a:lnTo>
                    <a:pt x="726" y="553"/>
                  </a:lnTo>
                  <a:lnTo>
                    <a:pt x="738" y="550"/>
                  </a:lnTo>
                  <a:lnTo>
                    <a:pt x="748" y="549"/>
                  </a:lnTo>
                  <a:lnTo>
                    <a:pt x="752" y="545"/>
                  </a:lnTo>
                  <a:lnTo>
                    <a:pt x="752" y="537"/>
                  </a:lnTo>
                  <a:lnTo>
                    <a:pt x="748" y="528"/>
                  </a:lnTo>
                  <a:lnTo>
                    <a:pt x="740" y="520"/>
                  </a:lnTo>
                  <a:lnTo>
                    <a:pt x="726" y="509"/>
                  </a:lnTo>
                  <a:lnTo>
                    <a:pt x="714" y="500"/>
                  </a:lnTo>
                  <a:lnTo>
                    <a:pt x="701" y="491"/>
                  </a:lnTo>
                  <a:lnTo>
                    <a:pt x="696" y="490"/>
                  </a:lnTo>
                  <a:lnTo>
                    <a:pt x="693" y="487"/>
                  </a:lnTo>
                  <a:lnTo>
                    <a:pt x="690" y="486"/>
                  </a:lnTo>
                  <a:lnTo>
                    <a:pt x="688" y="483"/>
                  </a:lnTo>
                  <a:lnTo>
                    <a:pt x="688" y="482"/>
                  </a:lnTo>
                  <a:lnTo>
                    <a:pt x="689" y="480"/>
                  </a:lnTo>
                  <a:lnTo>
                    <a:pt x="697" y="476"/>
                  </a:lnTo>
                  <a:lnTo>
                    <a:pt x="701" y="472"/>
                  </a:lnTo>
                  <a:lnTo>
                    <a:pt x="703" y="469"/>
                  </a:lnTo>
                  <a:lnTo>
                    <a:pt x="703" y="468"/>
                  </a:lnTo>
                  <a:lnTo>
                    <a:pt x="701" y="467"/>
                  </a:lnTo>
                  <a:lnTo>
                    <a:pt x="699" y="467"/>
                  </a:lnTo>
                  <a:lnTo>
                    <a:pt x="689" y="468"/>
                  </a:lnTo>
                  <a:lnTo>
                    <a:pt x="681" y="471"/>
                  </a:lnTo>
                  <a:lnTo>
                    <a:pt x="677" y="476"/>
                  </a:lnTo>
                  <a:lnTo>
                    <a:pt x="675" y="482"/>
                  </a:lnTo>
                  <a:lnTo>
                    <a:pt x="671" y="486"/>
                  </a:lnTo>
                  <a:lnTo>
                    <a:pt x="669" y="490"/>
                  </a:lnTo>
                  <a:lnTo>
                    <a:pt x="665" y="493"/>
                  </a:lnTo>
                  <a:lnTo>
                    <a:pt x="663" y="494"/>
                  </a:lnTo>
                  <a:lnTo>
                    <a:pt x="660" y="496"/>
                  </a:lnTo>
                  <a:lnTo>
                    <a:pt x="658" y="498"/>
                  </a:lnTo>
                  <a:lnTo>
                    <a:pt x="652" y="501"/>
                  </a:lnTo>
                  <a:lnTo>
                    <a:pt x="648" y="501"/>
                  </a:lnTo>
                  <a:lnTo>
                    <a:pt x="643" y="490"/>
                  </a:lnTo>
                  <a:lnTo>
                    <a:pt x="632" y="471"/>
                  </a:lnTo>
                  <a:lnTo>
                    <a:pt x="626" y="467"/>
                  </a:lnTo>
                  <a:lnTo>
                    <a:pt x="619" y="467"/>
                  </a:lnTo>
                  <a:close/>
                  <a:moveTo>
                    <a:pt x="875" y="453"/>
                  </a:moveTo>
                  <a:lnTo>
                    <a:pt x="874" y="454"/>
                  </a:lnTo>
                  <a:lnTo>
                    <a:pt x="871" y="456"/>
                  </a:lnTo>
                  <a:lnTo>
                    <a:pt x="864" y="463"/>
                  </a:lnTo>
                  <a:lnTo>
                    <a:pt x="860" y="465"/>
                  </a:lnTo>
                  <a:lnTo>
                    <a:pt x="856" y="469"/>
                  </a:lnTo>
                  <a:lnTo>
                    <a:pt x="848" y="471"/>
                  </a:lnTo>
                  <a:lnTo>
                    <a:pt x="838" y="469"/>
                  </a:lnTo>
                  <a:lnTo>
                    <a:pt x="830" y="468"/>
                  </a:lnTo>
                  <a:lnTo>
                    <a:pt x="823" y="469"/>
                  </a:lnTo>
                  <a:lnTo>
                    <a:pt x="812" y="480"/>
                  </a:lnTo>
                  <a:lnTo>
                    <a:pt x="808" y="491"/>
                  </a:lnTo>
                  <a:lnTo>
                    <a:pt x="811" y="502"/>
                  </a:lnTo>
                  <a:lnTo>
                    <a:pt x="815" y="509"/>
                  </a:lnTo>
                  <a:lnTo>
                    <a:pt x="820" y="519"/>
                  </a:lnTo>
                  <a:lnTo>
                    <a:pt x="827" y="530"/>
                  </a:lnTo>
                  <a:lnTo>
                    <a:pt x="834" y="538"/>
                  </a:lnTo>
                  <a:lnTo>
                    <a:pt x="840" y="542"/>
                  </a:lnTo>
                  <a:lnTo>
                    <a:pt x="845" y="543"/>
                  </a:lnTo>
                  <a:lnTo>
                    <a:pt x="861" y="549"/>
                  </a:lnTo>
                  <a:lnTo>
                    <a:pt x="866" y="554"/>
                  </a:lnTo>
                  <a:lnTo>
                    <a:pt x="863" y="561"/>
                  </a:lnTo>
                  <a:lnTo>
                    <a:pt x="852" y="572"/>
                  </a:lnTo>
                  <a:lnTo>
                    <a:pt x="846" y="575"/>
                  </a:lnTo>
                  <a:lnTo>
                    <a:pt x="840" y="575"/>
                  </a:lnTo>
                  <a:lnTo>
                    <a:pt x="835" y="576"/>
                  </a:lnTo>
                  <a:lnTo>
                    <a:pt x="834" y="582"/>
                  </a:lnTo>
                  <a:lnTo>
                    <a:pt x="837" y="598"/>
                  </a:lnTo>
                  <a:lnTo>
                    <a:pt x="840" y="604"/>
                  </a:lnTo>
                  <a:lnTo>
                    <a:pt x="842" y="608"/>
                  </a:lnTo>
                  <a:lnTo>
                    <a:pt x="850" y="611"/>
                  </a:lnTo>
                  <a:lnTo>
                    <a:pt x="861" y="615"/>
                  </a:lnTo>
                  <a:lnTo>
                    <a:pt x="872" y="617"/>
                  </a:lnTo>
                  <a:lnTo>
                    <a:pt x="881" y="620"/>
                  </a:lnTo>
                  <a:lnTo>
                    <a:pt x="889" y="620"/>
                  </a:lnTo>
                  <a:lnTo>
                    <a:pt x="898" y="619"/>
                  </a:lnTo>
                  <a:lnTo>
                    <a:pt x="908" y="615"/>
                  </a:lnTo>
                  <a:lnTo>
                    <a:pt x="911" y="611"/>
                  </a:lnTo>
                  <a:lnTo>
                    <a:pt x="909" y="601"/>
                  </a:lnTo>
                  <a:lnTo>
                    <a:pt x="907" y="587"/>
                  </a:lnTo>
                  <a:lnTo>
                    <a:pt x="902" y="574"/>
                  </a:lnTo>
                  <a:lnTo>
                    <a:pt x="897" y="564"/>
                  </a:lnTo>
                  <a:lnTo>
                    <a:pt x="896" y="561"/>
                  </a:lnTo>
                  <a:lnTo>
                    <a:pt x="896" y="560"/>
                  </a:lnTo>
                  <a:lnTo>
                    <a:pt x="898" y="554"/>
                  </a:lnTo>
                  <a:lnTo>
                    <a:pt x="902" y="550"/>
                  </a:lnTo>
                  <a:lnTo>
                    <a:pt x="905" y="545"/>
                  </a:lnTo>
                  <a:lnTo>
                    <a:pt x="901" y="541"/>
                  </a:lnTo>
                  <a:lnTo>
                    <a:pt x="896" y="538"/>
                  </a:lnTo>
                  <a:lnTo>
                    <a:pt x="891" y="537"/>
                  </a:lnTo>
                  <a:lnTo>
                    <a:pt x="886" y="531"/>
                  </a:lnTo>
                  <a:lnTo>
                    <a:pt x="883" y="527"/>
                  </a:lnTo>
                  <a:lnTo>
                    <a:pt x="882" y="523"/>
                  </a:lnTo>
                  <a:lnTo>
                    <a:pt x="879" y="519"/>
                  </a:lnTo>
                  <a:lnTo>
                    <a:pt x="878" y="515"/>
                  </a:lnTo>
                  <a:lnTo>
                    <a:pt x="874" y="511"/>
                  </a:lnTo>
                  <a:lnTo>
                    <a:pt x="871" y="509"/>
                  </a:lnTo>
                  <a:lnTo>
                    <a:pt x="867" y="509"/>
                  </a:lnTo>
                  <a:lnTo>
                    <a:pt x="866" y="511"/>
                  </a:lnTo>
                  <a:lnTo>
                    <a:pt x="864" y="511"/>
                  </a:lnTo>
                  <a:lnTo>
                    <a:pt x="864" y="509"/>
                  </a:lnTo>
                  <a:lnTo>
                    <a:pt x="863" y="508"/>
                  </a:lnTo>
                  <a:lnTo>
                    <a:pt x="863" y="502"/>
                  </a:lnTo>
                  <a:lnTo>
                    <a:pt x="866" y="493"/>
                  </a:lnTo>
                  <a:lnTo>
                    <a:pt x="872" y="486"/>
                  </a:lnTo>
                  <a:lnTo>
                    <a:pt x="879" y="485"/>
                  </a:lnTo>
                  <a:lnTo>
                    <a:pt x="893" y="490"/>
                  </a:lnTo>
                  <a:lnTo>
                    <a:pt x="901" y="491"/>
                  </a:lnTo>
                  <a:lnTo>
                    <a:pt x="909" y="490"/>
                  </a:lnTo>
                  <a:lnTo>
                    <a:pt x="916" y="487"/>
                  </a:lnTo>
                  <a:lnTo>
                    <a:pt x="916" y="483"/>
                  </a:lnTo>
                  <a:lnTo>
                    <a:pt x="908" y="469"/>
                  </a:lnTo>
                  <a:lnTo>
                    <a:pt x="904" y="464"/>
                  </a:lnTo>
                  <a:lnTo>
                    <a:pt x="898" y="459"/>
                  </a:lnTo>
                  <a:lnTo>
                    <a:pt x="890" y="454"/>
                  </a:lnTo>
                  <a:lnTo>
                    <a:pt x="881" y="453"/>
                  </a:lnTo>
                  <a:lnTo>
                    <a:pt x="875" y="453"/>
                  </a:lnTo>
                  <a:close/>
                  <a:moveTo>
                    <a:pt x="624" y="243"/>
                  </a:moveTo>
                  <a:lnTo>
                    <a:pt x="617" y="245"/>
                  </a:lnTo>
                  <a:lnTo>
                    <a:pt x="613" y="250"/>
                  </a:lnTo>
                  <a:lnTo>
                    <a:pt x="614" y="257"/>
                  </a:lnTo>
                  <a:lnTo>
                    <a:pt x="621" y="261"/>
                  </a:lnTo>
                  <a:lnTo>
                    <a:pt x="629" y="265"/>
                  </a:lnTo>
                  <a:lnTo>
                    <a:pt x="637" y="265"/>
                  </a:lnTo>
                  <a:lnTo>
                    <a:pt x="643" y="263"/>
                  </a:lnTo>
                  <a:lnTo>
                    <a:pt x="643" y="257"/>
                  </a:lnTo>
                  <a:lnTo>
                    <a:pt x="639" y="252"/>
                  </a:lnTo>
                  <a:lnTo>
                    <a:pt x="632" y="246"/>
                  </a:lnTo>
                  <a:lnTo>
                    <a:pt x="624" y="243"/>
                  </a:lnTo>
                  <a:close/>
                  <a:moveTo>
                    <a:pt x="1520" y="0"/>
                  </a:moveTo>
                  <a:lnTo>
                    <a:pt x="1522" y="1"/>
                  </a:lnTo>
                  <a:lnTo>
                    <a:pt x="1522" y="2"/>
                  </a:lnTo>
                  <a:lnTo>
                    <a:pt x="1526" y="5"/>
                  </a:lnTo>
                  <a:lnTo>
                    <a:pt x="1531" y="5"/>
                  </a:lnTo>
                  <a:lnTo>
                    <a:pt x="1540" y="4"/>
                  </a:lnTo>
                  <a:lnTo>
                    <a:pt x="1551" y="5"/>
                  </a:lnTo>
                  <a:lnTo>
                    <a:pt x="1563" y="9"/>
                  </a:lnTo>
                  <a:lnTo>
                    <a:pt x="1567" y="12"/>
                  </a:lnTo>
                  <a:lnTo>
                    <a:pt x="1570" y="13"/>
                  </a:lnTo>
                  <a:lnTo>
                    <a:pt x="1572" y="13"/>
                  </a:lnTo>
                  <a:lnTo>
                    <a:pt x="1572" y="15"/>
                  </a:lnTo>
                  <a:lnTo>
                    <a:pt x="1567" y="15"/>
                  </a:lnTo>
                  <a:lnTo>
                    <a:pt x="1567" y="16"/>
                  </a:lnTo>
                  <a:lnTo>
                    <a:pt x="1568" y="17"/>
                  </a:lnTo>
                  <a:lnTo>
                    <a:pt x="1572" y="20"/>
                  </a:lnTo>
                  <a:lnTo>
                    <a:pt x="1578" y="19"/>
                  </a:lnTo>
                  <a:lnTo>
                    <a:pt x="1583" y="16"/>
                  </a:lnTo>
                  <a:lnTo>
                    <a:pt x="1593" y="13"/>
                  </a:lnTo>
                  <a:lnTo>
                    <a:pt x="1607" y="12"/>
                  </a:lnTo>
                  <a:lnTo>
                    <a:pt x="1619" y="13"/>
                  </a:lnTo>
                  <a:lnTo>
                    <a:pt x="1638" y="16"/>
                  </a:lnTo>
                  <a:lnTo>
                    <a:pt x="1649" y="16"/>
                  </a:lnTo>
                  <a:lnTo>
                    <a:pt x="1660" y="19"/>
                  </a:lnTo>
                  <a:lnTo>
                    <a:pt x="1669" y="23"/>
                  </a:lnTo>
                  <a:lnTo>
                    <a:pt x="1672" y="28"/>
                  </a:lnTo>
                  <a:lnTo>
                    <a:pt x="1671" y="35"/>
                  </a:lnTo>
                  <a:lnTo>
                    <a:pt x="1667" y="42"/>
                  </a:lnTo>
                  <a:lnTo>
                    <a:pt x="1661" y="49"/>
                  </a:lnTo>
                  <a:lnTo>
                    <a:pt x="1656" y="54"/>
                  </a:lnTo>
                  <a:lnTo>
                    <a:pt x="1657" y="56"/>
                  </a:lnTo>
                  <a:lnTo>
                    <a:pt x="1659" y="58"/>
                  </a:lnTo>
                  <a:lnTo>
                    <a:pt x="1661" y="58"/>
                  </a:lnTo>
                  <a:lnTo>
                    <a:pt x="1664" y="60"/>
                  </a:lnTo>
                  <a:lnTo>
                    <a:pt x="1700" y="60"/>
                  </a:lnTo>
                  <a:lnTo>
                    <a:pt x="1713" y="61"/>
                  </a:lnTo>
                  <a:lnTo>
                    <a:pt x="1726" y="63"/>
                  </a:lnTo>
                  <a:lnTo>
                    <a:pt x="1739" y="67"/>
                  </a:lnTo>
                  <a:lnTo>
                    <a:pt x="1749" y="71"/>
                  </a:lnTo>
                  <a:lnTo>
                    <a:pt x="1756" y="74"/>
                  </a:lnTo>
                  <a:lnTo>
                    <a:pt x="1764" y="72"/>
                  </a:lnTo>
                  <a:lnTo>
                    <a:pt x="1773" y="69"/>
                  </a:lnTo>
                  <a:lnTo>
                    <a:pt x="1787" y="61"/>
                  </a:lnTo>
                  <a:lnTo>
                    <a:pt x="1798" y="58"/>
                  </a:lnTo>
                  <a:lnTo>
                    <a:pt x="1810" y="57"/>
                  </a:lnTo>
                  <a:lnTo>
                    <a:pt x="1820" y="56"/>
                  </a:lnTo>
                  <a:lnTo>
                    <a:pt x="1839" y="56"/>
                  </a:lnTo>
                  <a:lnTo>
                    <a:pt x="1850" y="57"/>
                  </a:lnTo>
                  <a:lnTo>
                    <a:pt x="1855" y="58"/>
                  </a:lnTo>
                  <a:lnTo>
                    <a:pt x="1858" y="64"/>
                  </a:lnTo>
                  <a:lnTo>
                    <a:pt x="1860" y="74"/>
                  </a:lnTo>
                  <a:lnTo>
                    <a:pt x="1861" y="84"/>
                  </a:lnTo>
                  <a:lnTo>
                    <a:pt x="1862" y="89"/>
                  </a:lnTo>
                  <a:lnTo>
                    <a:pt x="1864" y="94"/>
                  </a:lnTo>
                  <a:lnTo>
                    <a:pt x="1870" y="101"/>
                  </a:lnTo>
                  <a:lnTo>
                    <a:pt x="1875" y="104"/>
                  </a:lnTo>
                  <a:lnTo>
                    <a:pt x="1879" y="105"/>
                  </a:lnTo>
                  <a:lnTo>
                    <a:pt x="1886" y="104"/>
                  </a:lnTo>
                  <a:lnTo>
                    <a:pt x="1894" y="98"/>
                  </a:lnTo>
                  <a:lnTo>
                    <a:pt x="1901" y="91"/>
                  </a:lnTo>
                  <a:lnTo>
                    <a:pt x="1906" y="87"/>
                  </a:lnTo>
                  <a:lnTo>
                    <a:pt x="1909" y="87"/>
                  </a:lnTo>
                  <a:lnTo>
                    <a:pt x="1910" y="89"/>
                  </a:lnTo>
                  <a:lnTo>
                    <a:pt x="1913" y="90"/>
                  </a:lnTo>
                  <a:lnTo>
                    <a:pt x="1917" y="94"/>
                  </a:lnTo>
                  <a:lnTo>
                    <a:pt x="1920" y="95"/>
                  </a:lnTo>
                  <a:lnTo>
                    <a:pt x="1921" y="94"/>
                  </a:lnTo>
                  <a:lnTo>
                    <a:pt x="1925" y="93"/>
                  </a:lnTo>
                  <a:lnTo>
                    <a:pt x="1954" y="93"/>
                  </a:lnTo>
                  <a:lnTo>
                    <a:pt x="1962" y="90"/>
                  </a:lnTo>
                  <a:lnTo>
                    <a:pt x="1969" y="87"/>
                  </a:lnTo>
                  <a:lnTo>
                    <a:pt x="1984" y="87"/>
                  </a:lnTo>
                  <a:lnTo>
                    <a:pt x="1994" y="78"/>
                  </a:lnTo>
                  <a:lnTo>
                    <a:pt x="1996" y="71"/>
                  </a:lnTo>
                  <a:lnTo>
                    <a:pt x="1998" y="65"/>
                  </a:lnTo>
                  <a:lnTo>
                    <a:pt x="1998" y="63"/>
                  </a:lnTo>
                  <a:lnTo>
                    <a:pt x="2000" y="57"/>
                  </a:lnTo>
                  <a:lnTo>
                    <a:pt x="2000" y="54"/>
                  </a:lnTo>
                  <a:lnTo>
                    <a:pt x="1998" y="49"/>
                  </a:lnTo>
                  <a:lnTo>
                    <a:pt x="1992" y="45"/>
                  </a:lnTo>
                  <a:lnTo>
                    <a:pt x="1984" y="43"/>
                  </a:lnTo>
                  <a:lnTo>
                    <a:pt x="1974" y="43"/>
                  </a:lnTo>
                  <a:lnTo>
                    <a:pt x="1962" y="41"/>
                  </a:lnTo>
                  <a:lnTo>
                    <a:pt x="1959" y="39"/>
                  </a:lnTo>
                  <a:lnTo>
                    <a:pt x="1957" y="37"/>
                  </a:lnTo>
                  <a:lnTo>
                    <a:pt x="1955" y="32"/>
                  </a:lnTo>
                  <a:lnTo>
                    <a:pt x="1957" y="30"/>
                  </a:lnTo>
                  <a:lnTo>
                    <a:pt x="1957" y="26"/>
                  </a:lnTo>
                  <a:lnTo>
                    <a:pt x="1958" y="23"/>
                  </a:lnTo>
                  <a:lnTo>
                    <a:pt x="1962" y="19"/>
                  </a:lnTo>
                  <a:lnTo>
                    <a:pt x="1965" y="19"/>
                  </a:lnTo>
                  <a:lnTo>
                    <a:pt x="1966" y="20"/>
                  </a:lnTo>
                  <a:lnTo>
                    <a:pt x="1968" y="23"/>
                  </a:lnTo>
                  <a:lnTo>
                    <a:pt x="1972" y="27"/>
                  </a:lnTo>
                  <a:lnTo>
                    <a:pt x="1979" y="26"/>
                  </a:lnTo>
                  <a:lnTo>
                    <a:pt x="2003" y="26"/>
                  </a:lnTo>
                  <a:lnTo>
                    <a:pt x="2004" y="24"/>
                  </a:lnTo>
                  <a:lnTo>
                    <a:pt x="2004" y="23"/>
                  </a:lnTo>
                  <a:lnTo>
                    <a:pt x="2006" y="23"/>
                  </a:lnTo>
                  <a:lnTo>
                    <a:pt x="2006" y="21"/>
                  </a:lnTo>
                  <a:lnTo>
                    <a:pt x="2007" y="21"/>
                  </a:lnTo>
                  <a:lnTo>
                    <a:pt x="2014" y="23"/>
                  </a:lnTo>
                  <a:lnTo>
                    <a:pt x="2024" y="24"/>
                  </a:lnTo>
                  <a:lnTo>
                    <a:pt x="2035" y="27"/>
                  </a:lnTo>
                  <a:lnTo>
                    <a:pt x="2043" y="28"/>
                  </a:lnTo>
                  <a:lnTo>
                    <a:pt x="2047" y="28"/>
                  </a:lnTo>
                  <a:lnTo>
                    <a:pt x="2051" y="31"/>
                  </a:lnTo>
                  <a:lnTo>
                    <a:pt x="2054" y="32"/>
                  </a:lnTo>
                  <a:lnTo>
                    <a:pt x="2058" y="35"/>
                  </a:lnTo>
                  <a:lnTo>
                    <a:pt x="2059" y="38"/>
                  </a:lnTo>
                  <a:lnTo>
                    <a:pt x="2062" y="39"/>
                  </a:lnTo>
                  <a:lnTo>
                    <a:pt x="2063" y="42"/>
                  </a:lnTo>
                  <a:lnTo>
                    <a:pt x="2061" y="43"/>
                  </a:lnTo>
                  <a:lnTo>
                    <a:pt x="2052" y="46"/>
                  </a:lnTo>
                  <a:lnTo>
                    <a:pt x="2033" y="52"/>
                  </a:lnTo>
                  <a:lnTo>
                    <a:pt x="2026" y="53"/>
                  </a:lnTo>
                  <a:lnTo>
                    <a:pt x="2024" y="53"/>
                  </a:lnTo>
                  <a:lnTo>
                    <a:pt x="2024" y="54"/>
                  </a:lnTo>
                  <a:lnTo>
                    <a:pt x="2022" y="57"/>
                  </a:lnTo>
                  <a:lnTo>
                    <a:pt x="2024" y="58"/>
                  </a:lnTo>
                  <a:lnTo>
                    <a:pt x="2025" y="61"/>
                  </a:lnTo>
                  <a:lnTo>
                    <a:pt x="2026" y="63"/>
                  </a:lnTo>
                  <a:lnTo>
                    <a:pt x="2029" y="63"/>
                  </a:lnTo>
                  <a:lnTo>
                    <a:pt x="2033" y="64"/>
                  </a:lnTo>
                  <a:lnTo>
                    <a:pt x="2039" y="65"/>
                  </a:lnTo>
                  <a:lnTo>
                    <a:pt x="2044" y="68"/>
                  </a:lnTo>
                  <a:lnTo>
                    <a:pt x="2050" y="72"/>
                  </a:lnTo>
                  <a:lnTo>
                    <a:pt x="2056" y="75"/>
                  </a:lnTo>
                  <a:lnTo>
                    <a:pt x="2067" y="75"/>
                  </a:lnTo>
                  <a:lnTo>
                    <a:pt x="2080" y="74"/>
                  </a:lnTo>
                  <a:lnTo>
                    <a:pt x="2089" y="72"/>
                  </a:lnTo>
                  <a:lnTo>
                    <a:pt x="2095" y="72"/>
                  </a:lnTo>
                  <a:lnTo>
                    <a:pt x="2107" y="76"/>
                  </a:lnTo>
                  <a:lnTo>
                    <a:pt x="2115" y="82"/>
                  </a:lnTo>
                  <a:lnTo>
                    <a:pt x="2125" y="89"/>
                  </a:lnTo>
                  <a:lnTo>
                    <a:pt x="2137" y="95"/>
                  </a:lnTo>
                  <a:lnTo>
                    <a:pt x="2144" y="100"/>
                  </a:lnTo>
                  <a:lnTo>
                    <a:pt x="2147" y="101"/>
                  </a:lnTo>
                  <a:lnTo>
                    <a:pt x="2158" y="101"/>
                  </a:lnTo>
                  <a:lnTo>
                    <a:pt x="2170" y="100"/>
                  </a:lnTo>
                  <a:lnTo>
                    <a:pt x="2197" y="97"/>
                  </a:lnTo>
                  <a:lnTo>
                    <a:pt x="2223" y="97"/>
                  </a:lnTo>
                  <a:lnTo>
                    <a:pt x="2230" y="100"/>
                  </a:lnTo>
                  <a:lnTo>
                    <a:pt x="2241" y="106"/>
                  </a:lnTo>
                  <a:lnTo>
                    <a:pt x="2255" y="116"/>
                  </a:lnTo>
                  <a:lnTo>
                    <a:pt x="2263" y="121"/>
                  </a:lnTo>
                  <a:lnTo>
                    <a:pt x="2271" y="121"/>
                  </a:lnTo>
                  <a:lnTo>
                    <a:pt x="2281" y="120"/>
                  </a:lnTo>
                  <a:lnTo>
                    <a:pt x="2298" y="117"/>
                  </a:lnTo>
                  <a:lnTo>
                    <a:pt x="2316" y="116"/>
                  </a:lnTo>
                  <a:lnTo>
                    <a:pt x="2337" y="116"/>
                  </a:lnTo>
                  <a:lnTo>
                    <a:pt x="2349" y="117"/>
                  </a:lnTo>
                  <a:lnTo>
                    <a:pt x="2361" y="120"/>
                  </a:lnTo>
                  <a:lnTo>
                    <a:pt x="2368" y="126"/>
                  </a:lnTo>
                  <a:lnTo>
                    <a:pt x="2371" y="131"/>
                  </a:lnTo>
                  <a:lnTo>
                    <a:pt x="2375" y="134"/>
                  </a:lnTo>
                  <a:lnTo>
                    <a:pt x="2378" y="135"/>
                  </a:lnTo>
                  <a:lnTo>
                    <a:pt x="2382" y="135"/>
                  </a:lnTo>
                  <a:lnTo>
                    <a:pt x="2383" y="132"/>
                  </a:lnTo>
                  <a:lnTo>
                    <a:pt x="2386" y="128"/>
                  </a:lnTo>
                  <a:lnTo>
                    <a:pt x="2389" y="121"/>
                  </a:lnTo>
                  <a:lnTo>
                    <a:pt x="2393" y="115"/>
                  </a:lnTo>
                  <a:lnTo>
                    <a:pt x="2397" y="111"/>
                  </a:lnTo>
                  <a:lnTo>
                    <a:pt x="2401" y="111"/>
                  </a:lnTo>
                  <a:lnTo>
                    <a:pt x="2408" y="112"/>
                  </a:lnTo>
                  <a:lnTo>
                    <a:pt x="2416" y="115"/>
                  </a:lnTo>
                  <a:lnTo>
                    <a:pt x="2423" y="119"/>
                  </a:lnTo>
                  <a:lnTo>
                    <a:pt x="2432" y="121"/>
                  </a:lnTo>
                  <a:lnTo>
                    <a:pt x="2461" y="121"/>
                  </a:lnTo>
                  <a:lnTo>
                    <a:pt x="2475" y="120"/>
                  </a:lnTo>
                  <a:lnTo>
                    <a:pt x="2484" y="121"/>
                  </a:lnTo>
                  <a:lnTo>
                    <a:pt x="2493" y="126"/>
                  </a:lnTo>
                  <a:lnTo>
                    <a:pt x="2501" y="131"/>
                  </a:lnTo>
                  <a:lnTo>
                    <a:pt x="2505" y="139"/>
                  </a:lnTo>
                  <a:lnTo>
                    <a:pt x="2499" y="153"/>
                  </a:lnTo>
                  <a:lnTo>
                    <a:pt x="2499" y="161"/>
                  </a:lnTo>
                  <a:lnTo>
                    <a:pt x="2505" y="178"/>
                  </a:lnTo>
                  <a:lnTo>
                    <a:pt x="2505" y="184"/>
                  </a:lnTo>
                  <a:lnTo>
                    <a:pt x="2504" y="189"/>
                  </a:lnTo>
                  <a:lnTo>
                    <a:pt x="2498" y="194"/>
                  </a:lnTo>
                  <a:lnTo>
                    <a:pt x="2495" y="195"/>
                  </a:lnTo>
                  <a:lnTo>
                    <a:pt x="2491" y="197"/>
                  </a:lnTo>
                  <a:lnTo>
                    <a:pt x="2489" y="198"/>
                  </a:lnTo>
                  <a:lnTo>
                    <a:pt x="2484" y="198"/>
                  </a:lnTo>
                  <a:lnTo>
                    <a:pt x="2482" y="201"/>
                  </a:lnTo>
                  <a:lnTo>
                    <a:pt x="2484" y="205"/>
                  </a:lnTo>
                  <a:lnTo>
                    <a:pt x="2489" y="212"/>
                  </a:lnTo>
                  <a:lnTo>
                    <a:pt x="2495" y="217"/>
                  </a:lnTo>
                  <a:lnTo>
                    <a:pt x="2501" y="223"/>
                  </a:lnTo>
                  <a:lnTo>
                    <a:pt x="2504" y="228"/>
                  </a:lnTo>
                  <a:lnTo>
                    <a:pt x="2502" y="231"/>
                  </a:lnTo>
                  <a:lnTo>
                    <a:pt x="2501" y="232"/>
                  </a:lnTo>
                  <a:lnTo>
                    <a:pt x="2491" y="232"/>
                  </a:lnTo>
                  <a:lnTo>
                    <a:pt x="2489" y="231"/>
                  </a:lnTo>
                  <a:lnTo>
                    <a:pt x="2482" y="230"/>
                  </a:lnTo>
                  <a:lnTo>
                    <a:pt x="2469" y="231"/>
                  </a:lnTo>
                  <a:lnTo>
                    <a:pt x="2456" y="235"/>
                  </a:lnTo>
                  <a:lnTo>
                    <a:pt x="2438" y="239"/>
                  </a:lnTo>
                  <a:lnTo>
                    <a:pt x="2424" y="245"/>
                  </a:lnTo>
                  <a:lnTo>
                    <a:pt x="2412" y="252"/>
                  </a:lnTo>
                  <a:lnTo>
                    <a:pt x="2402" y="257"/>
                  </a:lnTo>
                  <a:lnTo>
                    <a:pt x="2390" y="261"/>
                  </a:lnTo>
                  <a:lnTo>
                    <a:pt x="2376" y="264"/>
                  </a:lnTo>
                  <a:lnTo>
                    <a:pt x="2353" y="264"/>
                  </a:lnTo>
                  <a:lnTo>
                    <a:pt x="2345" y="263"/>
                  </a:lnTo>
                  <a:lnTo>
                    <a:pt x="2330" y="263"/>
                  </a:lnTo>
                  <a:lnTo>
                    <a:pt x="2313" y="264"/>
                  </a:lnTo>
                  <a:lnTo>
                    <a:pt x="2304" y="267"/>
                  </a:lnTo>
                  <a:lnTo>
                    <a:pt x="2298" y="272"/>
                  </a:lnTo>
                  <a:lnTo>
                    <a:pt x="2292" y="286"/>
                  </a:lnTo>
                  <a:lnTo>
                    <a:pt x="2290" y="290"/>
                  </a:lnTo>
                  <a:lnTo>
                    <a:pt x="2290" y="295"/>
                  </a:lnTo>
                  <a:lnTo>
                    <a:pt x="2292" y="297"/>
                  </a:lnTo>
                  <a:lnTo>
                    <a:pt x="2292" y="300"/>
                  </a:lnTo>
                  <a:lnTo>
                    <a:pt x="2293" y="301"/>
                  </a:lnTo>
                  <a:lnTo>
                    <a:pt x="2293" y="304"/>
                  </a:lnTo>
                  <a:lnTo>
                    <a:pt x="2292" y="306"/>
                  </a:lnTo>
                  <a:lnTo>
                    <a:pt x="2286" y="322"/>
                  </a:lnTo>
                  <a:lnTo>
                    <a:pt x="2283" y="337"/>
                  </a:lnTo>
                  <a:lnTo>
                    <a:pt x="2281" y="342"/>
                  </a:lnTo>
                  <a:lnTo>
                    <a:pt x="2272" y="345"/>
                  </a:lnTo>
                  <a:lnTo>
                    <a:pt x="2264" y="349"/>
                  </a:lnTo>
                  <a:lnTo>
                    <a:pt x="2257" y="354"/>
                  </a:lnTo>
                  <a:lnTo>
                    <a:pt x="2249" y="365"/>
                  </a:lnTo>
                  <a:lnTo>
                    <a:pt x="2237" y="380"/>
                  </a:lnTo>
                  <a:lnTo>
                    <a:pt x="2212" y="405"/>
                  </a:lnTo>
                  <a:lnTo>
                    <a:pt x="2203" y="413"/>
                  </a:lnTo>
                  <a:lnTo>
                    <a:pt x="2196" y="423"/>
                  </a:lnTo>
                  <a:lnTo>
                    <a:pt x="2192" y="428"/>
                  </a:lnTo>
                  <a:lnTo>
                    <a:pt x="2190" y="431"/>
                  </a:lnTo>
                  <a:lnTo>
                    <a:pt x="2192" y="427"/>
                  </a:lnTo>
                  <a:lnTo>
                    <a:pt x="2193" y="419"/>
                  </a:lnTo>
                  <a:lnTo>
                    <a:pt x="2197" y="406"/>
                  </a:lnTo>
                  <a:lnTo>
                    <a:pt x="2203" y="394"/>
                  </a:lnTo>
                  <a:lnTo>
                    <a:pt x="2205" y="385"/>
                  </a:lnTo>
                  <a:lnTo>
                    <a:pt x="2203" y="374"/>
                  </a:lnTo>
                  <a:lnTo>
                    <a:pt x="2195" y="352"/>
                  </a:lnTo>
                  <a:lnTo>
                    <a:pt x="2192" y="341"/>
                  </a:lnTo>
                  <a:lnTo>
                    <a:pt x="2192" y="330"/>
                  </a:lnTo>
                  <a:lnTo>
                    <a:pt x="2196" y="322"/>
                  </a:lnTo>
                  <a:lnTo>
                    <a:pt x="2201" y="313"/>
                  </a:lnTo>
                  <a:lnTo>
                    <a:pt x="2208" y="304"/>
                  </a:lnTo>
                  <a:lnTo>
                    <a:pt x="2219" y="294"/>
                  </a:lnTo>
                  <a:lnTo>
                    <a:pt x="2233" y="287"/>
                  </a:lnTo>
                  <a:lnTo>
                    <a:pt x="2245" y="280"/>
                  </a:lnTo>
                  <a:lnTo>
                    <a:pt x="2256" y="275"/>
                  </a:lnTo>
                  <a:lnTo>
                    <a:pt x="2262" y="271"/>
                  </a:lnTo>
                  <a:lnTo>
                    <a:pt x="2271" y="264"/>
                  </a:lnTo>
                  <a:lnTo>
                    <a:pt x="2282" y="256"/>
                  </a:lnTo>
                  <a:lnTo>
                    <a:pt x="2301" y="239"/>
                  </a:lnTo>
                  <a:lnTo>
                    <a:pt x="2308" y="234"/>
                  </a:lnTo>
                  <a:lnTo>
                    <a:pt x="2311" y="232"/>
                  </a:lnTo>
                  <a:lnTo>
                    <a:pt x="2309" y="232"/>
                  </a:lnTo>
                  <a:lnTo>
                    <a:pt x="2308" y="234"/>
                  </a:lnTo>
                  <a:lnTo>
                    <a:pt x="2305" y="235"/>
                  </a:lnTo>
                  <a:lnTo>
                    <a:pt x="2301" y="238"/>
                  </a:lnTo>
                  <a:lnTo>
                    <a:pt x="2296" y="241"/>
                  </a:lnTo>
                  <a:lnTo>
                    <a:pt x="2292" y="243"/>
                  </a:lnTo>
                  <a:lnTo>
                    <a:pt x="2281" y="250"/>
                  </a:lnTo>
                  <a:lnTo>
                    <a:pt x="2268" y="256"/>
                  </a:lnTo>
                  <a:lnTo>
                    <a:pt x="2259" y="258"/>
                  </a:lnTo>
                  <a:lnTo>
                    <a:pt x="2256" y="258"/>
                  </a:lnTo>
                  <a:lnTo>
                    <a:pt x="2255" y="256"/>
                  </a:lnTo>
                  <a:lnTo>
                    <a:pt x="2253" y="254"/>
                  </a:lnTo>
                  <a:lnTo>
                    <a:pt x="2252" y="250"/>
                  </a:lnTo>
                  <a:lnTo>
                    <a:pt x="2252" y="238"/>
                  </a:lnTo>
                  <a:lnTo>
                    <a:pt x="2249" y="234"/>
                  </a:lnTo>
                  <a:lnTo>
                    <a:pt x="2244" y="234"/>
                  </a:lnTo>
                  <a:lnTo>
                    <a:pt x="2236" y="235"/>
                  </a:lnTo>
                  <a:lnTo>
                    <a:pt x="2229" y="241"/>
                  </a:lnTo>
                  <a:lnTo>
                    <a:pt x="2214" y="256"/>
                  </a:lnTo>
                  <a:lnTo>
                    <a:pt x="2201" y="264"/>
                  </a:lnTo>
                  <a:lnTo>
                    <a:pt x="2186" y="275"/>
                  </a:lnTo>
                  <a:lnTo>
                    <a:pt x="2182" y="279"/>
                  </a:lnTo>
                  <a:lnTo>
                    <a:pt x="2178" y="282"/>
                  </a:lnTo>
                  <a:lnTo>
                    <a:pt x="2177" y="285"/>
                  </a:lnTo>
                  <a:lnTo>
                    <a:pt x="2174" y="287"/>
                  </a:lnTo>
                  <a:lnTo>
                    <a:pt x="2170" y="287"/>
                  </a:lnTo>
                  <a:lnTo>
                    <a:pt x="2169" y="289"/>
                  </a:lnTo>
                  <a:lnTo>
                    <a:pt x="2158" y="289"/>
                  </a:lnTo>
                  <a:lnTo>
                    <a:pt x="2148" y="285"/>
                  </a:lnTo>
                  <a:lnTo>
                    <a:pt x="2140" y="280"/>
                  </a:lnTo>
                  <a:lnTo>
                    <a:pt x="2133" y="275"/>
                  </a:lnTo>
                  <a:lnTo>
                    <a:pt x="2126" y="274"/>
                  </a:lnTo>
                  <a:lnTo>
                    <a:pt x="2119" y="276"/>
                  </a:lnTo>
                  <a:lnTo>
                    <a:pt x="2108" y="279"/>
                  </a:lnTo>
                  <a:lnTo>
                    <a:pt x="2093" y="282"/>
                  </a:lnTo>
                  <a:lnTo>
                    <a:pt x="2076" y="282"/>
                  </a:lnTo>
                  <a:lnTo>
                    <a:pt x="2058" y="280"/>
                  </a:lnTo>
                  <a:lnTo>
                    <a:pt x="2033" y="280"/>
                  </a:lnTo>
                  <a:lnTo>
                    <a:pt x="2026" y="283"/>
                  </a:lnTo>
                  <a:lnTo>
                    <a:pt x="2009" y="301"/>
                  </a:lnTo>
                  <a:lnTo>
                    <a:pt x="1998" y="311"/>
                  </a:lnTo>
                  <a:lnTo>
                    <a:pt x="1988" y="320"/>
                  </a:lnTo>
                  <a:lnTo>
                    <a:pt x="1979" y="326"/>
                  </a:lnTo>
                  <a:lnTo>
                    <a:pt x="1969" y="330"/>
                  </a:lnTo>
                  <a:lnTo>
                    <a:pt x="1959" y="335"/>
                  </a:lnTo>
                  <a:lnTo>
                    <a:pt x="1951" y="341"/>
                  </a:lnTo>
                  <a:lnTo>
                    <a:pt x="1947" y="346"/>
                  </a:lnTo>
                  <a:lnTo>
                    <a:pt x="1947" y="352"/>
                  </a:lnTo>
                  <a:lnTo>
                    <a:pt x="1948" y="354"/>
                  </a:lnTo>
                  <a:lnTo>
                    <a:pt x="1954" y="354"/>
                  </a:lnTo>
                  <a:lnTo>
                    <a:pt x="1961" y="348"/>
                  </a:lnTo>
                  <a:lnTo>
                    <a:pt x="1963" y="346"/>
                  </a:lnTo>
                  <a:lnTo>
                    <a:pt x="1966" y="343"/>
                  </a:lnTo>
                  <a:lnTo>
                    <a:pt x="1969" y="343"/>
                  </a:lnTo>
                  <a:lnTo>
                    <a:pt x="1969" y="353"/>
                  </a:lnTo>
                  <a:lnTo>
                    <a:pt x="1968" y="356"/>
                  </a:lnTo>
                  <a:lnTo>
                    <a:pt x="1969" y="359"/>
                  </a:lnTo>
                  <a:lnTo>
                    <a:pt x="1969" y="361"/>
                  </a:lnTo>
                  <a:lnTo>
                    <a:pt x="1970" y="363"/>
                  </a:lnTo>
                  <a:lnTo>
                    <a:pt x="1973" y="363"/>
                  </a:lnTo>
                  <a:lnTo>
                    <a:pt x="1981" y="361"/>
                  </a:lnTo>
                  <a:lnTo>
                    <a:pt x="1989" y="357"/>
                  </a:lnTo>
                  <a:lnTo>
                    <a:pt x="1998" y="354"/>
                  </a:lnTo>
                  <a:lnTo>
                    <a:pt x="2002" y="354"/>
                  </a:lnTo>
                  <a:lnTo>
                    <a:pt x="2007" y="356"/>
                  </a:lnTo>
                  <a:lnTo>
                    <a:pt x="2011" y="360"/>
                  </a:lnTo>
                  <a:lnTo>
                    <a:pt x="2017" y="371"/>
                  </a:lnTo>
                  <a:lnTo>
                    <a:pt x="2017" y="368"/>
                  </a:lnTo>
                  <a:lnTo>
                    <a:pt x="2018" y="365"/>
                  </a:lnTo>
                  <a:lnTo>
                    <a:pt x="2020" y="364"/>
                  </a:lnTo>
                  <a:lnTo>
                    <a:pt x="2022" y="364"/>
                  </a:lnTo>
                  <a:lnTo>
                    <a:pt x="2025" y="363"/>
                  </a:lnTo>
                  <a:lnTo>
                    <a:pt x="2040" y="363"/>
                  </a:lnTo>
                  <a:lnTo>
                    <a:pt x="2041" y="364"/>
                  </a:lnTo>
                  <a:lnTo>
                    <a:pt x="2041" y="365"/>
                  </a:lnTo>
                  <a:lnTo>
                    <a:pt x="2043" y="368"/>
                  </a:lnTo>
                  <a:lnTo>
                    <a:pt x="2043" y="369"/>
                  </a:lnTo>
                  <a:lnTo>
                    <a:pt x="2046" y="372"/>
                  </a:lnTo>
                  <a:lnTo>
                    <a:pt x="2046" y="376"/>
                  </a:lnTo>
                  <a:lnTo>
                    <a:pt x="2043" y="382"/>
                  </a:lnTo>
                  <a:lnTo>
                    <a:pt x="2040" y="383"/>
                  </a:lnTo>
                  <a:lnTo>
                    <a:pt x="2037" y="386"/>
                  </a:lnTo>
                  <a:lnTo>
                    <a:pt x="2037" y="389"/>
                  </a:lnTo>
                  <a:lnTo>
                    <a:pt x="2040" y="390"/>
                  </a:lnTo>
                  <a:lnTo>
                    <a:pt x="2041" y="393"/>
                  </a:lnTo>
                  <a:lnTo>
                    <a:pt x="2044" y="397"/>
                  </a:lnTo>
                  <a:lnTo>
                    <a:pt x="2047" y="400"/>
                  </a:lnTo>
                  <a:lnTo>
                    <a:pt x="2051" y="409"/>
                  </a:lnTo>
                  <a:lnTo>
                    <a:pt x="2054" y="419"/>
                  </a:lnTo>
                  <a:lnTo>
                    <a:pt x="2054" y="428"/>
                  </a:lnTo>
                  <a:lnTo>
                    <a:pt x="2052" y="432"/>
                  </a:lnTo>
                  <a:lnTo>
                    <a:pt x="2050" y="434"/>
                  </a:lnTo>
                  <a:lnTo>
                    <a:pt x="2047" y="437"/>
                  </a:lnTo>
                  <a:lnTo>
                    <a:pt x="2043" y="439"/>
                  </a:lnTo>
                  <a:lnTo>
                    <a:pt x="2041" y="443"/>
                  </a:lnTo>
                  <a:lnTo>
                    <a:pt x="2040" y="446"/>
                  </a:lnTo>
                  <a:lnTo>
                    <a:pt x="2041" y="452"/>
                  </a:lnTo>
                  <a:lnTo>
                    <a:pt x="2044" y="468"/>
                  </a:lnTo>
                  <a:lnTo>
                    <a:pt x="2044" y="475"/>
                  </a:lnTo>
                  <a:lnTo>
                    <a:pt x="2043" y="479"/>
                  </a:lnTo>
                  <a:lnTo>
                    <a:pt x="2037" y="479"/>
                  </a:lnTo>
                  <a:lnTo>
                    <a:pt x="2035" y="478"/>
                  </a:lnTo>
                  <a:lnTo>
                    <a:pt x="2032" y="475"/>
                  </a:lnTo>
                  <a:lnTo>
                    <a:pt x="2029" y="474"/>
                  </a:lnTo>
                  <a:lnTo>
                    <a:pt x="2028" y="471"/>
                  </a:lnTo>
                  <a:lnTo>
                    <a:pt x="2026" y="469"/>
                  </a:lnTo>
                  <a:lnTo>
                    <a:pt x="2025" y="463"/>
                  </a:lnTo>
                  <a:lnTo>
                    <a:pt x="2024" y="449"/>
                  </a:lnTo>
                  <a:lnTo>
                    <a:pt x="2024" y="408"/>
                  </a:lnTo>
                  <a:lnTo>
                    <a:pt x="2022" y="394"/>
                  </a:lnTo>
                  <a:lnTo>
                    <a:pt x="2018" y="378"/>
                  </a:lnTo>
                  <a:lnTo>
                    <a:pt x="2017" y="391"/>
                  </a:lnTo>
                  <a:lnTo>
                    <a:pt x="2013" y="404"/>
                  </a:lnTo>
                  <a:lnTo>
                    <a:pt x="2009" y="420"/>
                  </a:lnTo>
                  <a:lnTo>
                    <a:pt x="2003" y="438"/>
                  </a:lnTo>
                  <a:lnTo>
                    <a:pt x="1995" y="454"/>
                  </a:lnTo>
                  <a:lnTo>
                    <a:pt x="1981" y="471"/>
                  </a:lnTo>
                  <a:lnTo>
                    <a:pt x="1958" y="494"/>
                  </a:lnTo>
                  <a:lnTo>
                    <a:pt x="1946" y="505"/>
                  </a:lnTo>
                  <a:lnTo>
                    <a:pt x="1936" y="516"/>
                  </a:lnTo>
                  <a:lnTo>
                    <a:pt x="1931" y="523"/>
                  </a:lnTo>
                  <a:lnTo>
                    <a:pt x="1924" y="526"/>
                  </a:lnTo>
                  <a:lnTo>
                    <a:pt x="1916" y="526"/>
                  </a:lnTo>
                  <a:lnTo>
                    <a:pt x="1907" y="523"/>
                  </a:lnTo>
                  <a:lnTo>
                    <a:pt x="1902" y="519"/>
                  </a:lnTo>
                  <a:lnTo>
                    <a:pt x="1901" y="517"/>
                  </a:lnTo>
                  <a:lnTo>
                    <a:pt x="1899" y="519"/>
                  </a:lnTo>
                  <a:lnTo>
                    <a:pt x="1896" y="520"/>
                  </a:lnTo>
                  <a:lnTo>
                    <a:pt x="1884" y="533"/>
                  </a:lnTo>
                  <a:lnTo>
                    <a:pt x="1881" y="534"/>
                  </a:lnTo>
                  <a:lnTo>
                    <a:pt x="1875" y="539"/>
                  </a:lnTo>
                  <a:lnTo>
                    <a:pt x="1869" y="546"/>
                  </a:lnTo>
                  <a:lnTo>
                    <a:pt x="1866" y="556"/>
                  </a:lnTo>
                  <a:lnTo>
                    <a:pt x="1864" y="561"/>
                  </a:lnTo>
                  <a:lnTo>
                    <a:pt x="1858" y="564"/>
                  </a:lnTo>
                  <a:lnTo>
                    <a:pt x="1854" y="565"/>
                  </a:lnTo>
                  <a:lnTo>
                    <a:pt x="1849" y="568"/>
                  </a:lnTo>
                  <a:lnTo>
                    <a:pt x="1847" y="571"/>
                  </a:lnTo>
                  <a:lnTo>
                    <a:pt x="1846" y="572"/>
                  </a:lnTo>
                  <a:lnTo>
                    <a:pt x="1847" y="579"/>
                  </a:lnTo>
                  <a:lnTo>
                    <a:pt x="1853" y="589"/>
                  </a:lnTo>
                  <a:lnTo>
                    <a:pt x="1864" y="605"/>
                  </a:lnTo>
                  <a:lnTo>
                    <a:pt x="1865" y="613"/>
                  </a:lnTo>
                  <a:lnTo>
                    <a:pt x="1865" y="623"/>
                  </a:lnTo>
                  <a:lnTo>
                    <a:pt x="1862" y="634"/>
                  </a:lnTo>
                  <a:lnTo>
                    <a:pt x="1858" y="642"/>
                  </a:lnTo>
                  <a:lnTo>
                    <a:pt x="1853" y="649"/>
                  </a:lnTo>
                  <a:lnTo>
                    <a:pt x="1846" y="653"/>
                  </a:lnTo>
                  <a:lnTo>
                    <a:pt x="1840" y="657"/>
                  </a:lnTo>
                  <a:lnTo>
                    <a:pt x="1834" y="657"/>
                  </a:lnTo>
                  <a:lnTo>
                    <a:pt x="1825" y="653"/>
                  </a:lnTo>
                  <a:lnTo>
                    <a:pt x="1820" y="648"/>
                  </a:lnTo>
                  <a:lnTo>
                    <a:pt x="1821" y="641"/>
                  </a:lnTo>
                  <a:lnTo>
                    <a:pt x="1825" y="634"/>
                  </a:lnTo>
                  <a:lnTo>
                    <a:pt x="1829" y="626"/>
                  </a:lnTo>
                  <a:lnTo>
                    <a:pt x="1831" y="616"/>
                  </a:lnTo>
                  <a:lnTo>
                    <a:pt x="1828" y="609"/>
                  </a:lnTo>
                  <a:lnTo>
                    <a:pt x="1824" y="604"/>
                  </a:lnTo>
                  <a:lnTo>
                    <a:pt x="1821" y="600"/>
                  </a:lnTo>
                  <a:lnTo>
                    <a:pt x="1819" y="600"/>
                  </a:lnTo>
                  <a:lnTo>
                    <a:pt x="1816" y="602"/>
                  </a:lnTo>
                  <a:lnTo>
                    <a:pt x="1813" y="604"/>
                  </a:lnTo>
                  <a:lnTo>
                    <a:pt x="1809" y="608"/>
                  </a:lnTo>
                  <a:lnTo>
                    <a:pt x="1806" y="609"/>
                  </a:lnTo>
                  <a:lnTo>
                    <a:pt x="1805" y="609"/>
                  </a:lnTo>
                  <a:lnTo>
                    <a:pt x="1803" y="608"/>
                  </a:lnTo>
                  <a:lnTo>
                    <a:pt x="1803" y="598"/>
                  </a:lnTo>
                  <a:lnTo>
                    <a:pt x="1806" y="590"/>
                  </a:lnTo>
                  <a:lnTo>
                    <a:pt x="1808" y="583"/>
                  </a:lnTo>
                  <a:lnTo>
                    <a:pt x="1806" y="575"/>
                  </a:lnTo>
                  <a:lnTo>
                    <a:pt x="1803" y="568"/>
                  </a:lnTo>
                  <a:lnTo>
                    <a:pt x="1801" y="564"/>
                  </a:lnTo>
                  <a:lnTo>
                    <a:pt x="1797" y="565"/>
                  </a:lnTo>
                  <a:lnTo>
                    <a:pt x="1790" y="570"/>
                  </a:lnTo>
                  <a:lnTo>
                    <a:pt x="1782" y="576"/>
                  </a:lnTo>
                  <a:lnTo>
                    <a:pt x="1775" y="580"/>
                  </a:lnTo>
                  <a:lnTo>
                    <a:pt x="1768" y="582"/>
                  </a:lnTo>
                  <a:lnTo>
                    <a:pt x="1765" y="579"/>
                  </a:lnTo>
                  <a:lnTo>
                    <a:pt x="1764" y="572"/>
                  </a:lnTo>
                  <a:lnTo>
                    <a:pt x="1765" y="565"/>
                  </a:lnTo>
                  <a:lnTo>
                    <a:pt x="1768" y="557"/>
                  </a:lnTo>
                  <a:lnTo>
                    <a:pt x="1771" y="552"/>
                  </a:lnTo>
                  <a:lnTo>
                    <a:pt x="1771" y="549"/>
                  </a:lnTo>
                  <a:lnTo>
                    <a:pt x="1768" y="549"/>
                  </a:lnTo>
                  <a:lnTo>
                    <a:pt x="1765" y="550"/>
                  </a:lnTo>
                  <a:lnTo>
                    <a:pt x="1762" y="553"/>
                  </a:lnTo>
                  <a:lnTo>
                    <a:pt x="1760" y="554"/>
                  </a:lnTo>
                  <a:lnTo>
                    <a:pt x="1757" y="557"/>
                  </a:lnTo>
                  <a:lnTo>
                    <a:pt x="1750" y="563"/>
                  </a:lnTo>
                  <a:lnTo>
                    <a:pt x="1743" y="570"/>
                  </a:lnTo>
                  <a:lnTo>
                    <a:pt x="1736" y="575"/>
                  </a:lnTo>
                  <a:lnTo>
                    <a:pt x="1731" y="576"/>
                  </a:lnTo>
                  <a:lnTo>
                    <a:pt x="1728" y="576"/>
                  </a:lnTo>
                  <a:lnTo>
                    <a:pt x="1727" y="578"/>
                  </a:lnTo>
                  <a:lnTo>
                    <a:pt x="1724" y="579"/>
                  </a:lnTo>
                  <a:lnTo>
                    <a:pt x="1721" y="582"/>
                  </a:lnTo>
                  <a:lnTo>
                    <a:pt x="1720" y="585"/>
                  </a:lnTo>
                  <a:lnTo>
                    <a:pt x="1720" y="587"/>
                  </a:lnTo>
                  <a:lnTo>
                    <a:pt x="1721" y="591"/>
                  </a:lnTo>
                  <a:lnTo>
                    <a:pt x="1738" y="608"/>
                  </a:lnTo>
                  <a:lnTo>
                    <a:pt x="1741" y="609"/>
                  </a:lnTo>
                  <a:lnTo>
                    <a:pt x="1749" y="609"/>
                  </a:lnTo>
                  <a:lnTo>
                    <a:pt x="1757" y="607"/>
                  </a:lnTo>
                  <a:lnTo>
                    <a:pt x="1765" y="605"/>
                  </a:lnTo>
                  <a:lnTo>
                    <a:pt x="1768" y="605"/>
                  </a:lnTo>
                  <a:lnTo>
                    <a:pt x="1771" y="607"/>
                  </a:lnTo>
                  <a:lnTo>
                    <a:pt x="1773" y="609"/>
                  </a:lnTo>
                  <a:lnTo>
                    <a:pt x="1775" y="612"/>
                  </a:lnTo>
                  <a:lnTo>
                    <a:pt x="1775" y="622"/>
                  </a:lnTo>
                  <a:lnTo>
                    <a:pt x="1771" y="626"/>
                  </a:lnTo>
                  <a:lnTo>
                    <a:pt x="1762" y="631"/>
                  </a:lnTo>
                  <a:lnTo>
                    <a:pt x="1754" y="635"/>
                  </a:lnTo>
                  <a:lnTo>
                    <a:pt x="1747" y="638"/>
                  </a:lnTo>
                  <a:lnTo>
                    <a:pt x="1742" y="642"/>
                  </a:lnTo>
                  <a:lnTo>
                    <a:pt x="1742" y="646"/>
                  </a:lnTo>
                  <a:lnTo>
                    <a:pt x="1747" y="654"/>
                  </a:lnTo>
                  <a:lnTo>
                    <a:pt x="1757" y="667"/>
                  </a:lnTo>
                  <a:lnTo>
                    <a:pt x="1765" y="683"/>
                  </a:lnTo>
                  <a:lnTo>
                    <a:pt x="1771" y="701"/>
                  </a:lnTo>
                  <a:lnTo>
                    <a:pt x="1772" y="719"/>
                  </a:lnTo>
                  <a:lnTo>
                    <a:pt x="1773" y="734"/>
                  </a:lnTo>
                  <a:lnTo>
                    <a:pt x="1772" y="742"/>
                  </a:lnTo>
                  <a:lnTo>
                    <a:pt x="1765" y="752"/>
                  </a:lnTo>
                  <a:lnTo>
                    <a:pt x="1757" y="761"/>
                  </a:lnTo>
                  <a:lnTo>
                    <a:pt x="1747" y="772"/>
                  </a:lnTo>
                  <a:lnTo>
                    <a:pt x="1739" y="781"/>
                  </a:lnTo>
                  <a:lnTo>
                    <a:pt x="1732" y="786"/>
                  </a:lnTo>
                  <a:lnTo>
                    <a:pt x="1726" y="796"/>
                  </a:lnTo>
                  <a:lnTo>
                    <a:pt x="1717" y="807"/>
                  </a:lnTo>
                  <a:lnTo>
                    <a:pt x="1708" y="818"/>
                  </a:lnTo>
                  <a:lnTo>
                    <a:pt x="1697" y="827"/>
                  </a:lnTo>
                  <a:lnTo>
                    <a:pt x="1686" y="833"/>
                  </a:lnTo>
                  <a:lnTo>
                    <a:pt x="1672" y="838"/>
                  </a:lnTo>
                  <a:lnTo>
                    <a:pt x="1659" y="841"/>
                  </a:lnTo>
                  <a:lnTo>
                    <a:pt x="1648" y="844"/>
                  </a:lnTo>
                  <a:lnTo>
                    <a:pt x="1641" y="842"/>
                  </a:lnTo>
                  <a:lnTo>
                    <a:pt x="1638" y="841"/>
                  </a:lnTo>
                  <a:lnTo>
                    <a:pt x="1633" y="844"/>
                  </a:lnTo>
                  <a:lnTo>
                    <a:pt x="1628" y="846"/>
                  </a:lnTo>
                  <a:lnTo>
                    <a:pt x="1626" y="849"/>
                  </a:lnTo>
                  <a:lnTo>
                    <a:pt x="1623" y="853"/>
                  </a:lnTo>
                  <a:lnTo>
                    <a:pt x="1622" y="857"/>
                  </a:lnTo>
                  <a:lnTo>
                    <a:pt x="1622" y="863"/>
                  </a:lnTo>
                  <a:lnTo>
                    <a:pt x="1623" y="868"/>
                  </a:lnTo>
                  <a:lnTo>
                    <a:pt x="1626" y="874"/>
                  </a:lnTo>
                  <a:lnTo>
                    <a:pt x="1630" y="878"/>
                  </a:lnTo>
                  <a:lnTo>
                    <a:pt x="1630" y="879"/>
                  </a:lnTo>
                  <a:lnTo>
                    <a:pt x="1628" y="885"/>
                  </a:lnTo>
                  <a:lnTo>
                    <a:pt x="1624" y="892"/>
                  </a:lnTo>
                  <a:lnTo>
                    <a:pt x="1619" y="898"/>
                  </a:lnTo>
                  <a:lnTo>
                    <a:pt x="1615" y="905"/>
                  </a:lnTo>
                  <a:lnTo>
                    <a:pt x="1613" y="907"/>
                  </a:lnTo>
                  <a:lnTo>
                    <a:pt x="1608" y="907"/>
                  </a:lnTo>
                  <a:lnTo>
                    <a:pt x="1602" y="904"/>
                  </a:lnTo>
                  <a:lnTo>
                    <a:pt x="1601" y="901"/>
                  </a:lnTo>
                  <a:lnTo>
                    <a:pt x="1598" y="897"/>
                  </a:lnTo>
                  <a:lnTo>
                    <a:pt x="1598" y="886"/>
                  </a:lnTo>
                  <a:lnTo>
                    <a:pt x="1601" y="874"/>
                  </a:lnTo>
                  <a:lnTo>
                    <a:pt x="1605" y="864"/>
                  </a:lnTo>
                  <a:lnTo>
                    <a:pt x="1608" y="857"/>
                  </a:lnTo>
                  <a:lnTo>
                    <a:pt x="1609" y="850"/>
                  </a:lnTo>
                  <a:lnTo>
                    <a:pt x="1608" y="846"/>
                  </a:lnTo>
                  <a:lnTo>
                    <a:pt x="1607" y="844"/>
                  </a:lnTo>
                  <a:lnTo>
                    <a:pt x="1604" y="841"/>
                  </a:lnTo>
                  <a:lnTo>
                    <a:pt x="1601" y="839"/>
                  </a:lnTo>
                  <a:lnTo>
                    <a:pt x="1598" y="839"/>
                  </a:lnTo>
                  <a:lnTo>
                    <a:pt x="1596" y="841"/>
                  </a:lnTo>
                  <a:lnTo>
                    <a:pt x="1587" y="849"/>
                  </a:lnTo>
                  <a:lnTo>
                    <a:pt x="1581" y="857"/>
                  </a:lnTo>
                  <a:lnTo>
                    <a:pt x="1566" y="872"/>
                  </a:lnTo>
                  <a:lnTo>
                    <a:pt x="1570" y="881"/>
                  </a:lnTo>
                  <a:lnTo>
                    <a:pt x="1572" y="890"/>
                  </a:lnTo>
                  <a:lnTo>
                    <a:pt x="1578" y="898"/>
                  </a:lnTo>
                  <a:lnTo>
                    <a:pt x="1583" y="905"/>
                  </a:lnTo>
                  <a:lnTo>
                    <a:pt x="1592" y="915"/>
                  </a:lnTo>
                  <a:lnTo>
                    <a:pt x="1601" y="929"/>
                  </a:lnTo>
                  <a:lnTo>
                    <a:pt x="1612" y="945"/>
                  </a:lnTo>
                  <a:lnTo>
                    <a:pt x="1618" y="959"/>
                  </a:lnTo>
                  <a:lnTo>
                    <a:pt x="1618" y="972"/>
                  </a:lnTo>
                  <a:lnTo>
                    <a:pt x="1615" y="985"/>
                  </a:lnTo>
                  <a:lnTo>
                    <a:pt x="1612" y="996"/>
                  </a:lnTo>
                  <a:lnTo>
                    <a:pt x="1608" y="1004"/>
                  </a:lnTo>
                  <a:lnTo>
                    <a:pt x="1602" y="1008"/>
                  </a:lnTo>
                  <a:lnTo>
                    <a:pt x="1596" y="1011"/>
                  </a:lnTo>
                  <a:lnTo>
                    <a:pt x="1589" y="1012"/>
                  </a:lnTo>
                  <a:lnTo>
                    <a:pt x="1583" y="1015"/>
                  </a:lnTo>
                  <a:lnTo>
                    <a:pt x="1578" y="1020"/>
                  </a:lnTo>
                  <a:lnTo>
                    <a:pt x="1572" y="1031"/>
                  </a:lnTo>
                  <a:lnTo>
                    <a:pt x="1564" y="1050"/>
                  </a:lnTo>
                  <a:lnTo>
                    <a:pt x="1560" y="1059"/>
                  </a:lnTo>
                  <a:lnTo>
                    <a:pt x="1556" y="1064"/>
                  </a:lnTo>
                  <a:lnTo>
                    <a:pt x="1555" y="1064"/>
                  </a:lnTo>
                  <a:lnTo>
                    <a:pt x="1552" y="1059"/>
                  </a:lnTo>
                  <a:lnTo>
                    <a:pt x="1549" y="1048"/>
                  </a:lnTo>
                  <a:lnTo>
                    <a:pt x="1545" y="1037"/>
                  </a:lnTo>
                  <a:lnTo>
                    <a:pt x="1542" y="1026"/>
                  </a:lnTo>
                  <a:lnTo>
                    <a:pt x="1540" y="1018"/>
                  </a:lnTo>
                  <a:lnTo>
                    <a:pt x="1534" y="1007"/>
                  </a:lnTo>
                  <a:lnTo>
                    <a:pt x="1529" y="997"/>
                  </a:lnTo>
                  <a:lnTo>
                    <a:pt x="1523" y="989"/>
                  </a:lnTo>
                  <a:lnTo>
                    <a:pt x="1507" y="972"/>
                  </a:lnTo>
                  <a:lnTo>
                    <a:pt x="1503" y="970"/>
                  </a:lnTo>
                  <a:lnTo>
                    <a:pt x="1500" y="968"/>
                  </a:lnTo>
                  <a:lnTo>
                    <a:pt x="1499" y="968"/>
                  </a:lnTo>
                  <a:lnTo>
                    <a:pt x="1496" y="971"/>
                  </a:lnTo>
                  <a:lnTo>
                    <a:pt x="1496" y="975"/>
                  </a:lnTo>
                  <a:lnTo>
                    <a:pt x="1494" y="985"/>
                  </a:lnTo>
                  <a:lnTo>
                    <a:pt x="1492" y="997"/>
                  </a:lnTo>
                  <a:lnTo>
                    <a:pt x="1489" y="1008"/>
                  </a:lnTo>
                  <a:lnTo>
                    <a:pt x="1488" y="1016"/>
                  </a:lnTo>
                  <a:lnTo>
                    <a:pt x="1486" y="1016"/>
                  </a:lnTo>
                  <a:lnTo>
                    <a:pt x="1482" y="1012"/>
                  </a:lnTo>
                  <a:lnTo>
                    <a:pt x="1478" y="1005"/>
                  </a:lnTo>
                  <a:lnTo>
                    <a:pt x="1473" y="997"/>
                  </a:lnTo>
                  <a:lnTo>
                    <a:pt x="1468" y="987"/>
                  </a:lnTo>
                  <a:lnTo>
                    <a:pt x="1467" y="981"/>
                  </a:lnTo>
                  <a:lnTo>
                    <a:pt x="1467" y="964"/>
                  </a:lnTo>
                  <a:lnTo>
                    <a:pt x="1466" y="945"/>
                  </a:lnTo>
                  <a:lnTo>
                    <a:pt x="1466" y="926"/>
                  </a:lnTo>
                  <a:lnTo>
                    <a:pt x="1464" y="919"/>
                  </a:lnTo>
                  <a:lnTo>
                    <a:pt x="1462" y="916"/>
                  </a:lnTo>
                  <a:lnTo>
                    <a:pt x="1458" y="916"/>
                  </a:lnTo>
                  <a:lnTo>
                    <a:pt x="1452" y="919"/>
                  </a:lnTo>
                  <a:lnTo>
                    <a:pt x="1448" y="922"/>
                  </a:lnTo>
                  <a:lnTo>
                    <a:pt x="1444" y="923"/>
                  </a:lnTo>
                  <a:lnTo>
                    <a:pt x="1443" y="924"/>
                  </a:lnTo>
                  <a:lnTo>
                    <a:pt x="1441" y="927"/>
                  </a:lnTo>
                  <a:lnTo>
                    <a:pt x="1437" y="937"/>
                  </a:lnTo>
                  <a:lnTo>
                    <a:pt x="1433" y="948"/>
                  </a:lnTo>
                  <a:lnTo>
                    <a:pt x="1427" y="957"/>
                  </a:lnTo>
                  <a:lnTo>
                    <a:pt x="1423" y="967"/>
                  </a:lnTo>
                  <a:lnTo>
                    <a:pt x="1419" y="970"/>
                  </a:lnTo>
                  <a:lnTo>
                    <a:pt x="1418" y="967"/>
                  </a:lnTo>
                  <a:lnTo>
                    <a:pt x="1417" y="959"/>
                  </a:lnTo>
                  <a:lnTo>
                    <a:pt x="1418" y="946"/>
                  </a:lnTo>
                  <a:lnTo>
                    <a:pt x="1418" y="934"/>
                  </a:lnTo>
                  <a:lnTo>
                    <a:pt x="1419" y="922"/>
                  </a:lnTo>
                  <a:lnTo>
                    <a:pt x="1421" y="912"/>
                  </a:lnTo>
                  <a:lnTo>
                    <a:pt x="1419" y="898"/>
                  </a:lnTo>
                  <a:lnTo>
                    <a:pt x="1415" y="886"/>
                  </a:lnTo>
                  <a:lnTo>
                    <a:pt x="1411" y="878"/>
                  </a:lnTo>
                  <a:lnTo>
                    <a:pt x="1407" y="871"/>
                  </a:lnTo>
                  <a:lnTo>
                    <a:pt x="1399" y="861"/>
                  </a:lnTo>
                  <a:lnTo>
                    <a:pt x="1392" y="850"/>
                  </a:lnTo>
                  <a:lnTo>
                    <a:pt x="1386" y="838"/>
                  </a:lnTo>
                  <a:lnTo>
                    <a:pt x="1385" y="834"/>
                  </a:lnTo>
                  <a:lnTo>
                    <a:pt x="1384" y="831"/>
                  </a:lnTo>
                  <a:lnTo>
                    <a:pt x="1382" y="830"/>
                  </a:lnTo>
                  <a:lnTo>
                    <a:pt x="1378" y="830"/>
                  </a:lnTo>
                  <a:lnTo>
                    <a:pt x="1367" y="841"/>
                  </a:lnTo>
                  <a:lnTo>
                    <a:pt x="1363" y="844"/>
                  </a:lnTo>
                  <a:lnTo>
                    <a:pt x="1355" y="845"/>
                  </a:lnTo>
                  <a:lnTo>
                    <a:pt x="1341" y="845"/>
                  </a:lnTo>
                  <a:lnTo>
                    <a:pt x="1329" y="848"/>
                  </a:lnTo>
                  <a:lnTo>
                    <a:pt x="1321" y="852"/>
                  </a:lnTo>
                  <a:lnTo>
                    <a:pt x="1314" y="860"/>
                  </a:lnTo>
                  <a:lnTo>
                    <a:pt x="1310" y="868"/>
                  </a:lnTo>
                  <a:lnTo>
                    <a:pt x="1303" y="875"/>
                  </a:lnTo>
                  <a:lnTo>
                    <a:pt x="1284" y="897"/>
                  </a:lnTo>
                  <a:lnTo>
                    <a:pt x="1276" y="908"/>
                  </a:lnTo>
                  <a:lnTo>
                    <a:pt x="1265" y="916"/>
                  </a:lnTo>
                  <a:lnTo>
                    <a:pt x="1252" y="924"/>
                  </a:lnTo>
                  <a:lnTo>
                    <a:pt x="1246" y="933"/>
                  </a:lnTo>
                  <a:lnTo>
                    <a:pt x="1243" y="941"/>
                  </a:lnTo>
                  <a:lnTo>
                    <a:pt x="1244" y="950"/>
                  </a:lnTo>
                  <a:lnTo>
                    <a:pt x="1246" y="964"/>
                  </a:lnTo>
                  <a:lnTo>
                    <a:pt x="1247" y="979"/>
                  </a:lnTo>
                  <a:lnTo>
                    <a:pt x="1246" y="992"/>
                  </a:lnTo>
                  <a:lnTo>
                    <a:pt x="1239" y="1011"/>
                  </a:lnTo>
                  <a:lnTo>
                    <a:pt x="1226" y="1029"/>
                  </a:lnTo>
                  <a:lnTo>
                    <a:pt x="1221" y="1039"/>
                  </a:lnTo>
                  <a:lnTo>
                    <a:pt x="1217" y="1049"/>
                  </a:lnTo>
                  <a:lnTo>
                    <a:pt x="1211" y="1059"/>
                  </a:lnTo>
                  <a:lnTo>
                    <a:pt x="1206" y="1061"/>
                  </a:lnTo>
                  <a:lnTo>
                    <a:pt x="1202" y="1059"/>
                  </a:lnTo>
                  <a:lnTo>
                    <a:pt x="1199" y="1052"/>
                  </a:lnTo>
                  <a:lnTo>
                    <a:pt x="1198" y="1042"/>
                  </a:lnTo>
                  <a:lnTo>
                    <a:pt x="1198" y="1033"/>
                  </a:lnTo>
                  <a:lnTo>
                    <a:pt x="1196" y="1024"/>
                  </a:lnTo>
                  <a:lnTo>
                    <a:pt x="1191" y="1013"/>
                  </a:lnTo>
                  <a:lnTo>
                    <a:pt x="1184" y="1002"/>
                  </a:lnTo>
                  <a:lnTo>
                    <a:pt x="1179" y="992"/>
                  </a:lnTo>
                  <a:lnTo>
                    <a:pt x="1175" y="985"/>
                  </a:lnTo>
                  <a:lnTo>
                    <a:pt x="1172" y="978"/>
                  </a:lnTo>
                  <a:lnTo>
                    <a:pt x="1168" y="968"/>
                  </a:lnTo>
                  <a:lnTo>
                    <a:pt x="1162" y="957"/>
                  </a:lnTo>
                  <a:lnTo>
                    <a:pt x="1158" y="948"/>
                  </a:lnTo>
                  <a:lnTo>
                    <a:pt x="1155" y="939"/>
                  </a:lnTo>
                  <a:lnTo>
                    <a:pt x="1153" y="934"/>
                  </a:lnTo>
                  <a:lnTo>
                    <a:pt x="1151" y="926"/>
                  </a:lnTo>
                  <a:lnTo>
                    <a:pt x="1149" y="915"/>
                  </a:lnTo>
                  <a:lnTo>
                    <a:pt x="1146" y="902"/>
                  </a:lnTo>
                  <a:lnTo>
                    <a:pt x="1143" y="892"/>
                  </a:lnTo>
                  <a:lnTo>
                    <a:pt x="1143" y="839"/>
                  </a:lnTo>
                  <a:lnTo>
                    <a:pt x="1142" y="842"/>
                  </a:lnTo>
                  <a:lnTo>
                    <a:pt x="1136" y="846"/>
                  </a:lnTo>
                  <a:lnTo>
                    <a:pt x="1131" y="853"/>
                  </a:lnTo>
                  <a:lnTo>
                    <a:pt x="1124" y="857"/>
                  </a:lnTo>
                  <a:lnTo>
                    <a:pt x="1118" y="859"/>
                  </a:lnTo>
                  <a:lnTo>
                    <a:pt x="1112" y="853"/>
                  </a:lnTo>
                  <a:lnTo>
                    <a:pt x="1106" y="842"/>
                  </a:lnTo>
                  <a:lnTo>
                    <a:pt x="1105" y="827"/>
                  </a:lnTo>
                  <a:lnTo>
                    <a:pt x="1105" y="822"/>
                  </a:lnTo>
                  <a:lnTo>
                    <a:pt x="1102" y="816"/>
                  </a:lnTo>
                  <a:lnTo>
                    <a:pt x="1099" y="813"/>
                  </a:lnTo>
                  <a:lnTo>
                    <a:pt x="1097" y="812"/>
                  </a:lnTo>
                  <a:lnTo>
                    <a:pt x="1094" y="812"/>
                  </a:lnTo>
                  <a:lnTo>
                    <a:pt x="1090" y="811"/>
                  </a:lnTo>
                  <a:lnTo>
                    <a:pt x="1087" y="811"/>
                  </a:lnTo>
                  <a:lnTo>
                    <a:pt x="1084" y="809"/>
                  </a:lnTo>
                  <a:lnTo>
                    <a:pt x="1079" y="804"/>
                  </a:lnTo>
                  <a:lnTo>
                    <a:pt x="1073" y="796"/>
                  </a:lnTo>
                  <a:lnTo>
                    <a:pt x="1067" y="787"/>
                  </a:lnTo>
                  <a:lnTo>
                    <a:pt x="1062" y="783"/>
                  </a:lnTo>
                  <a:lnTo>
                    <a:pt x="1057" y="783"/>
                  </a:lnTo>
                  <a:lnTo>
                    <a:pt x="1054" y="785"/>
                  </a:lnTo>
                  <a:lnTo>
                    <a:pt x="1051" y="787"/>
                  </a:lnTo>
                  <a:lnTo>
                    <a:pt x="1049" y="791"/>
                  </a:lnTo>
                  <a:lnTo>
                    <a:pt x="1043" y="796"/>
                  </a:lnTo>
                  <a:lnTo>
                    <a:pt x="1024" y="798"/>
                  </a:lnTo>
                  <a:lnTo>
                    <a:pt x="1009" y="798"/>
                  </a:lnTo>
                  <a:lnTo>
                    <a:pt x="995" y="797"/>
                  </a:lnTo>
                  <a:lnTo>
                    <a:pt x="980" y="796"/>
                  </a:lnTo>
                  <a:lnTo>
                    <a:pt x="969" y="793"/>
                  </a:lnTo>
                  <a:lnTo>
                    <a:pt x="963" y="787"/>
                  </a:lnTo>
                  <a:lnTo>
                    <a:pt x="954" y="778"/>
                  </a:lnTo>
                  <a:lnTo>
                    <a:pt x="949" y="768"/>
                  </a:lnTo>
                  <a:lnTo>
                    <a:pt x="943" y="763"/>
                  </a:lnTo>
                  <a:lnTo>
                    <a:pt x="939" y="764"/>
                  </a:lnTo>
                  <a:lnTo>
                    <a:pt x="933" y="767"/>
                  </a:lnTo>
                  <a:lnTo>
                    <a:pt x="927" y="771"/>
                  </a:lnTo>
                  <a:lnTo>
                    <a:pt x="920" y="775"/>
                  </a:lnTo>
                  <a:lnTo>
                    <a:pt x="916" y="775"/>
                  </a:lnTo>
                  <a:lnTo>
                    <a:pt x="909" y="771"/>
                  </a:lnTo>
                  <a:lnTo>
                    <a:pt x="901" y="765"/>
                  </a:lnTo>
                  <a:lnTo>
                    <a:pt x="882" y="752"/>
                  </a:lnTo>
                  <a:lnTo>
                    <a:pt x="874" y="745"/>
                  </a:lnTo>
                  <a:lnTo>
                    <a:pt x="867" y="735"/>
                  </a:lnTo>
                  <a:lnTo>
                    <a:pt x="863" y="724"/>
                  </a:lnTo>
                  <a:lnTo>
                    <a:pt x="859" y="715"/>
                  </a:lnTo>
                  <a:lnTo>
                    <a:pt x="855" y="712"/>
                  </a:lnTo>
                  <a:lnTo>
                    <a:pt x="848" y="713"/>
                  </a:lnTo>
                  <a:lnTo>
                    <a:pt x="842" y="719"/>
                  </a:lnTo>
                  <a:lnTo>
                    <a:pt x="838" y="726"/>
                  </a:lnTo>
                  <a:lnTo>
                    <a:pt x="837" y="734"/>
                  </a:lnTo>
                  <a:lnTo>
                    <a:pt x="841" y="742"/>
                  </a:lnTo>
                  <a:lnTo>
                    <a:pt x="855" y="759"/>
                  </a:lnTo>
                  <a:lnTo>
                    <a:pt x="860" y="765"/>
                  </a:lnTo>
                  <a:lnTo>
                    <a:pt x="863" y="772"/>
                  </a:lnTo>
                  <a:lnTo>
                    <a:pt x="864" y="778"/>
                  </a:lnTo>
                  <a:lnTo>
                    <a:pt x="867" y="782"/>
                  </a:lnTo>
                  <a:lnTo>
                    <a:pt x="871" y="787"/>
                  </a:lnTo>
                  <a:lnTo>
                    <a:pt x="883" y="800"/>
                  </a:lnTo>
                  <a:lnTo>
                    <a:pt x="885" y="802"/>
                  </a:lnTo>
                  <a:lnTo>
                    <a:pt x="886" y="807"/>
                  </a:lnTo>
                  <a:lnTo>
                    <a:pt x="886" y="815"/>
                  </a:lnTo>
                  <a:lnTo>
                    <a:pt x="889" y="816"/>
                  </a:lnTo>
                  <a:lnTo>
                    <a:pt x="894" y="815"/>
                  </a:lnTo>
                  <a:lnTo>
                    <a:pt x="901" y="811"/>
                  </a:lnTo>
                  <a:lnTo>
                    <a:pt x="909" y="804"/>
                  </a:lnTo>
                  <a:lnTo>
                    <a:pt x="922" y="796"/>
                  </a:lnTo>
                  <a:lnTo>
                    <a:pt x="924" y="793"/>
                  </a:lnTo>
                  <a:lnTo>
                    <a:pt x="926" y="790"/>
                  </a:lnTo>
                  <a:lnTo>
                    <a:pt x="928" y="787"/>
                  </a:lnTo>
                  <a:lnTo>
                    <a:pt x="928" y="785"/>
                  </a:lnTo>
                  <a:lnTo>
                    <a:pt x="931" y="783"/>
                  </a:lnTo>
                  <a:lnTo>
                    <a:pt x="933" y="783"/>
                  </a:lnTo>
                  <a:lnTo>
                    <a:pt x="935" y="786"/>
                  </a:lnTo>
                  <a:lnTo>
                    <a:pt x="939" y="794"/>
                  </a:lnTo>
                  <a:lnTo>
                    <a:pt x="941" y="798"/>
                  </a:lnTo>
                  <a:lnTo>
                    <a:pt x="946" y="801"/>
                  </a:lnTo>
                  <a:lnTo>
                    <a:pt x="954" y="804"/>
                  </a:lnTo>
                  <a:lnTo>
                    <a:pt x="965" y="811"/>
                  </a:lnTo>
                  <a:lnTo>
                    <a:pt x="975" y="820"/>
                  </a:lnTo>
                  <a:lnTo>
                    <a:pt x="982" y="828"/>
                  </a:lnTo>
                  <a:lnTo>
                    <a:pt x="983" y="835"/>
                  </a:lnTo>
                  <a:lnTo>
                    <a:pt x="980" y="841"/>
                  </a:lnTo>
                  <a:lnTo>
                    <a:pt x="976" y="848"/>
                  </a:lnTo>
                  <a:lnTo>
                    <a:pt x="972" y="853"/>
                  </a:lnTo>
                  <a:lnTo>
                    <a:pt x="968" y="863"/>
                  </a:lnTo>
                  <a:lnTo>
                    <a:pt x="961" y="875"/>
                  </a:lnTo>
                  <a:lnTo>
                    <a:pt x="953" y="889"/>
                  </a:lnTo>
                  <a:lnTo>
                    <a:pt x="945" y="898"/>
                  </a:lnTo>
                  <a:lnTo>
                    <a:pt x="937" y="907"/>
                  </a:lnTo>
                  <a:lnTo>
                    <a:pt x="927" y="915"/>
                  </a:lnTo>
                  <a:lnTo>
                    <a:pt x="916" y="922"/>
                  </a:lnTo>
                  <a:lnTo>
                    <a:pt x="905" y="926"/>
                  </a:lnTo>
                  <a:lnTo>
                    <a:pt x="896" y="930"/>
                  </a:lnTo>
                  <a:lnTo>
                    <a:pt x="889" y="935"/>
                  </a:lnTo>
                  <a:lnTo>
                    <a:pt x="883" y="939"/>
                  </a:lnTo>
                  <a:lnTo>
                    <a:pt x="875" y="942"/>
                  </a:lnTo>
                  <a:lnTo>
                    <a:pt x="864" y="945"/>
                  </a:lnTo>
                  <a:lnTo>
                    <a:pt x="852" y="950"/>
                  </a:lnTo>
                  <a:lnTo>
                    <a:pt x="827" y="963"/>
                  </a:lnTo>
                  <a:lnTo>
                    <a:pt x="820" y="967"/>
                  </a:lnTo>
                  <a:lnTo>
                    <a:pt x="815" y="970"/>
                  </a:lnTo>
                  <a:lnTo>
                    <a:pt x="805" y="974"/>
                  </a:lnTo>
                  <a:lnTo>
                    <a:pt x="794" y="976"/>
                  </a:lnTo>
                  <a:lnTo>
                    <a:pt x="785" y="978"/>
                  </a:lnTo>
                  <a:lnTo>
                    <a:pt x="778" y="978"/>
                  </a:lnTo>
                  <a:lnTo>
                    <a:pt x="773" y="971"/>
                  </a:lnTo>
                  <a:lnTo>
                    <a:pt x="768" y="959"/>
                  </a:lnTo>
                  <a:lnTo>
                    <a:pt x="763" y="929"/>
                  </a:lnTo>
                  <a:lnTo>
                    <a:pt x="759" y="912"/>
                  </a:lnTo>
                  <a:lnTo>
                    <a:pt x="755" y="901"/>
                  </a:lnTo>
                  <a:lnTo>
                    <a:pt x="752" y="892"/>
                  </a:lnTo>
                  <a:lnTo>
                    <a:pt x="748" y="886"/>
                  </a:lnTo>
                  <a:lnTo>
                    <a:pt x="742" y="879"/>
                  </a:lnTo>
                  <a:lnTo>
                    <a:pt x="736" y="871"/>
                  </a:lnTo>
                  <a:lnTo>
                    <a:pt x="725" y="860"/>
                  </a:lnTo>
                  <a:lnTo>
                    <a:pt x="722" y="855"/>
                  </a:lnTo>
                  <a:lnTo>
                    <a:pt x="718" y="845"/>
                  </a:lnTo>
                  <a:lnTo>
                    <a:pt x="710" y="823"/>
                  </a:lnTo>
                  <a:lnTo>
                    <a:pt x="708" y="813"/>
                  </a:lnTo>
                  <a:lnTo>
                    <a:pt x="707" y="807"/>
                  </a:lnTo>
                  <a:lnTo>
                    <a:pt x="704" y="804"/>
                  </a:lnTo>
                  <a:lnTo>
                    <a:pt x="696" y="798"/>
                  </a:lnTo>
                  <a:lnTo>
                    <a:pt x="693" y="791"/>
                  </a:lnTo>
                  <a:lnTo>
                    <a:pt x="690" y="781"/>
                  </a:lnTo>
                  <a:lnTo>
                    <a:pt x="686" y="768"/>
                  </a:lnTo>
                  <a:lnTo>
                    <a:pt x="681" y="757"/>
                  </a:lnTo>
                  <a:lnTo>
                    <a:pt x="678" y="749"/>
                  </a:lnTo>
                  <a:lnTo>
                    <a:pt x="674" y="746"/>
                  </a:lnTo>
                  <a:lnTo>
                    <a:pt x="667" y="746"/>
                  </a:lnTo>
                  <a:lnTo>
                    <a:pt x="659" y="748"/>
                  </a:lnTo>
                  <a:lnTo>
                    <a:pt x="651" y="750"/>
                  </a:lnTo>
                  <a:lnTo>
                    <a:pt x="655" y="756"/>
                  </a:lnTo>
                  <a:lnTo>
                    <a:pt x="669" y="790"/>
                  </a:lnTo>
                  <a:lnTo>
                    <a:pt x="681" y="819"/>
                  </a:lnTo>
                  <a:lnTo>
                    <a:pt x="684" y="831"/>
                  </a:lnTo>
                  <a:lnTo>
                    <a:pt x="685" y="846"/>
                  </a:lnTo>
                  <a:lnTo>
                    <a:pt x="685" y="875"/>
                  </a:lnTo>
                  <a:lnTo>
                    <a:pt x="689" y="885"/>
                  </a:lnTo>
                  <a:lnTo>
                    <a:pt x="697" y="893"/>
                  </a:lnTo>
                  <a:lnTo>
                    <a:pt x="708" y="901"/>
                  </a:lnTo>
                  <a:lnTo>
                    <a:pt x="718" y="911"/>
                  </a:lnTo>
                  <a:lnTo>
                    <a:pt x="725" y="922"/>
                  </a:lnTo>
                  <a:lnTo>
                    <a:pt x="730" y="933"/>
                  </a:lnTo>
                  <a:lnTo>
                    <a:pt x="737" y="942"/>
                  </a:lnTo>
                  <a:lnTo>
                    <a:pt x="744" y="950"/>
                  </a:lnTo>
                  <a:lnTo>
                    <a:pt x="748" y="953"/>
                  </a:lnTo>
                  <a:lnTo>
                    <a:pt x="752" y="957"/>
                  </a:lnTo>
                  <a:lnTo>
                    <a:pt x="757" y="965"/>
                  </a:lnTo>
                  <a:lnTo>
                    <a:pt x="768" y="985"/>
                  </a:lnTo>
                  <a:lnTo>
                    <a:pt x="771" y="992"/>
                  </a:lnTo>
                  <a:lnTo>
                    <a:pt x="771" y="1009"/>
                  </a:lnTo>
                  <a:lnTo>
                    <a:pt x="774" y="1015"/>
                  </a:lnTo>
                  <a:lnTo>
                    <a:pt x="782" y="1018"/>
                  </a:lnTo>
                  <a:lnTo>
                    <a:pt x="794" y="1016"/>
                  </a:lnTo>
                  <a:lnTo>
                    <a:pt x="805" y="1012"/>
                  </a:lnTo>
                  <a:lnTo>
                    <a:pt x="815" y="1008"/>
                  </a:lnTo>
                  <a:lnTo>
                    <a:pt x="834" y="998"/>
                  </a:lnTo>
                  <a:lnTo>
                    <a:pt x="846" y="994"/>
                  </a:lnTo>
                  <a:lnTo>
                    <a:pt x="857" y="990"/>
                  </a:lnTo>
                  <a:lnTo>
                    <a:pt x="867" y="990"/>
                  </a:lnTo>
                  <a:lnTo>
                    <a:pt x="872" y="992"/>
                  </a:lnTo>
                  <a:lnTo>
                    <a:pt x="874" y="998"/>
                  </a:lnTo>
                  <a:lnTo>
                    <a:pt x="872" y="1009"/>
                  </a:lnTo>
                  <a:lnTo>
                    <a:pt x="870" y="1022"/>
                  </a:lnTo>
                  <a:lnTo>
                    <a:pt x="866" y="1033"/>
                  </a:lnTo>
                  <a:lnTo>
                    <a:pt x="864" y="1041"/>
                  </a:lnTo>
                  <a:lnTo>
                    <a:pt x="861" y="1048"/>
                  </a:lnTo>
                  <a:lnTo>
                    <a:pt x="855" y="1059"/>
                  </a:lnTo>
                  <a:lnTo>
                    <a:pt x="848" y="1072"/>
                  </a:lnTo>
                  <a:lnTo>
                    <a:pt x="840" y="1085"/>
                  </a:lnTo>
                  <a:lnTo>
                    <a:pt x="833" y="1097"/>
                  </a:lnTo>
                  <a:lnTo>
                    <a:pt x="830" y="1105"/>
                  </a:lnTo>
                  <a:lnTo>
                    <a:pt x="827" y="1115"/>
                  </a:lnTo>
                  <a:lnTo>
                    <a:pt x="819" y="1126"/>
                  </a:lnTo>
                  <a:lnTo>
                    <a:pt x="809" y="1134"/>
                  </a:lnTo>
                  <a:lnTo>
                    <a:pt x="800" y="1140"/>
                  </a:lnTo>
                  <a:lnTo>
                    <a:pt x="792" y="1145"/>
                  </a:lnTo>
                  <a:lnTo>
                    <a:pt x="781" y="1155"/>
                  </a:lnTo>
                  <a:lnTo>
                    <a:pt x="762" y="1179"/>
                  </a:lnTo>
                  <a:lnTo>
                    <a:pt x="755" y="1189"/>
                  </a:lnTo>
                  <a:lnTo>
                    <a:pt x="749" y="1197"/>
                  </a:lnTo>
                  <a:lnTo>
                    <a:pt x="736" y="1216"/>
                  </a:lnTo>
                  <a:lnTo>
                    <a:pt x="730" y="1224"/>
                  </a:lnTo>
                  <a:lnTo>
                    <a:pt x="725" y="1229"/>
                  </a:lnTo>
                  <a:lnTo>
                    <a:pt x="722" y="1234"/>
                  </a:lnTo>
                  <a:lnTo>
                    <a:pt x="719" y="1242"/>
                  </a:lnTo>
                  <a:lnTo>
                    <a:pt x="716" y="1253"/>
                  </a:lnTo>
                  <a:lnTo>
                    <a:pt x="715" y="1264"/>
                  </a:lnTo>
                  <a:lnTo>
                    <a:pt x="716" y="1270"/>
                  </a:lnTo>
                  <a:lnTo>
                    <a:pt x="719" y="1277"/>
                  </a:lnTo>
                  <a:lnTo>
                    <a:pt x="725" y="1298"/>
                  </a:lnTo>
                  <a:lnTo>
                    <a:pt x="730" y="1308"/>
                  </a:lnTo>
                  <a:lnTo>
                    <a:pt x="738" y="1318"/>
                  </a:lnTo>
                  <a:lnTo>
                    <a:pt x="741" y="1327"/>
                  </a:lnTo>
                  <a:lnTo>
                    <a:pt x="740" y="1335"/>
                  </a:lnTo>
                  <a:lnTo>
                    <a:pt x="737" y="1344"/>
                  </a:lnTo>
                  <a:lnTo>
                    <a:pt x="738" y="1355"/>
                  </a:lnTo>
                  <a:lnTo>
                    <a:pt x="740" y="1368"/>
                  </a:lnTo>
                  <a:lnTo>
                    <a:pt x="740" y="1381"/>
                  </a:lnTo>
                  <a:lnTo>
                    <a:pt x="736" y="1393"/>
                  </a:lnTo>
                  <a:lnTo>
                    <a:pt x="727" y="1405"/>
                  </a:lnTo>
                  <a:lnTo>
                    <a:pt x="708" y="1425"/>
                  </a:lnTo>
                  <a:lnTo>
                    <a:pt x="699" y="1433"/>
                  </a:lnTo>
                  <a:lnTo>
                    <a:pt x="689" y="1442"/>
                  </a:lnTo>
                  <a:lnTo>
                    <a:pt x="681" y="1452"/>
                  </a:lnTo>
                  <a:lnTo>
                    <a:pt x="673" y="1464"/>
                  </a:lnTo>
                  <a:lnTo>
                    <a:pt x="667" y="1474"/>
                  </a:lnTo>
                  <a:lnTo>
                    <a:pt x="667" y="1482"/>
                  </a:lnTo>
                  <a:lnTo>
                    <a:pt x="669" y="1489"/>
                  </a:lnTo>
                  <a:lnTo>
                    <a:pt x="671" y="1499"/>
                  </a:lnTo>
                  <a:lnTo>
                    <a:pt x="674" y="1511"/>
                  </a:lnTo>
                  <a:lnTo>
                    <a:pt x="677" y="1520"/>
                  </a:lnTo>
                  <a:lnTo>
                    <a:pt x="677" y="1527"/>
                  </a:lnTo>
                  <a:lnTo>
                    <a:pt x="673" y="1531"/>
                  </a:lnTo>
                  <a:lnTo>
                    <a:pt x="665" y="1535"/>
                  </a:lnTo>
                  <a:lnTo>
                    <a:pt x="655" y="1538"/>
                  </a:lnTo>
                  <a:lnTo>
                    <a:pt x="645" y="1542"/>
                  </a:lnTo>
                  <a:lnTo>
                    <a:pt x="639" y="1545"/>
                  </a:lnTo>
                  <a:lnTo>
                    <a:pt x="636" y="1549"/>
                  </a:lnTo>
                  <a:lnTo>
                    <a:pt x="637" y="1555"/>
                  </a:lnTo>
                  <a:lnTo>
                    <a:pt x="639" y="1562"/>
                  </a:lnTo>
                  <a:lnTo>
                    <a:pt x="643" y="1570"/>
                  </a:lnTo>
                  <a:lnTo>
                    <a:pt x="644" y="1577"/>
                  </a:lnTo>
                  <a:lnTo>
                    <a:pt x="643" y="1585"/>
                  </a:lnTo>
                  <a:lnTo>
                    <a:pt x="637" y="1594"/>
                  </a:lnTo>
                  <a:lnTo>
                    <a:pt x="629" y="1604"/>
                  </a:lnTo>
                  <a:lnTo>
                    <a:pt x="622" y="1612"/>
                  </a:lnTo>
                  <a:lnTo>
                    <a:pt x="615" y="1619"/>
                  </a:lnTo>
                  <a:lnTo>
                    <a:pt x="607" y="1630"/>
                  </a:lnTo>
                  <a:lnTo>
                    <a:pt x="599" y="1642"/>
                  </a:lnTo>
                  <a:lnTo>
                    <a:pt x="588" y="1655"/>
                  </a:lnTo>
                  <a:lnTo>
                    <a:pt x="580" y="1663"/>
                  </a:lnTo>
                  <a:lnTo>
                    <a:pt x="569" y="1668"/>
                  </a:lnTo>
                  <a:lnTo>
                    <a:pt x="557" y="1671"/>
                  </a:lnTo>
                  <a:lnTo>
                    <a:pt x="543" y="1673"/>
                  </a:lnTo>
                  <a:lnTo>
                    <a:pt x="532" y="1671"/>
                  </a:lnTo>
                  <a:lnTo>
                    <a:pt x="521" y="1673"/>
                  </a:lnTo>
                  <a:lnTo>
                    <a:pt x="507" y="1677"/>
                  </a:lnTo>
                  <a:lnTo>
                    <a:pt x="496" y="1683"/>
                  </a:lnTo>
                  <a:lnTo>
                    <a:pt x="490" y="1689"/>
                  </a:lnTo>
                  <a:lnTo>
                    <a:pt x="483" y="1692"/>
                  </a:lnTo>
                  <a:lnTo>
                    <a:pt x="476" y="1692"/>
                  </a:lnTo>
                  <a:lnTo>
                    <a:pt x="466" y="1688"/>
                  </a:lnTo>
                  <a:lnTo>
                    <a:pt x="458" y="1681"/>
                  </a:lnTo>
                  <a:lnTo>
                    <a:pt x="454" y="1670"/>
                  </a:lnTo>
                  <a:lnTo>
                    <a:pt x="451" y="1645"/>
                  </a:lnTo>
                  <a:lnTo>
                    <a:pt x="450" y="1638"/>
                  </a:lnTo>
                  <a:lnTo>
                    <a:pt x="448" y="1636"/>
                  </a:lnTo>
                  <a:lnTo>
                    <a:pt x="448" y="1631"/>
                  </a:lnTo>
                  <a:lnTo>
                    <a:pt x="446" y="1623"/>
                  </a:lnTo>
                  <a:lnTo>
                    <a:pt x="442" y="1612"/>
                  </a:lnTo>
                  <a:lnTo>
                    <a:pt x="436" y="1603"/>
                  </a:lnTo>
                  <a:lnTo>
                    <a:pt x="428" y="1593"/>
                  </a:lnTo>
                  <a:lnTo>
                    <a:pt x="423" y="1582"/>
                  </a:lnTo>
                  <a:lnTo>
                    <a:pt x="417" y="1574"/>
                  </a:lnTo>
                  <a:lnTo>
                    <a:pt x="416" y="1567"/>
                  </a:lnTo>
                  <a:lnTo>
                    <a:pt x="418" y="1559"/>
                  </a:lnTo>
                  <a:lnTo>
                    <a:pt x="421" y="1549"/>
                  </a:lnTo>
                  <a:lnTo>
                    <a:pt x="425" y="1540"/>
                  </a:lnTo>
                  <a:lnTo>
                    <a:pt x="427" y="1530"/>
                  </a:lnTo>
                  <a:lnTo>
                    <a:pt x="423" y="1519"/>
                  </a:lnTo>
                  <a:lnTo>
                    <a:pt x="416" y="1508"/>
                  </a:lnTo>
                  <a:lnTo>
                    <a:pt x="407" y="1499"/>
                  </a:lnTo>
                  <a:lnTo>
                    <a:pt x="401" y="1490"/>
                  </a:lnTo>
                  <a:lnTo>
                    <a:pt x="397" y="1482"/>
                  </a:lnTo>
                  <a:lnTo>
                    <a:pt x="391" y="1470"/>
                  </a:lnTo>
                  <a:lnTo>
                    <a:pt x="384" y="1457"/>
                  </a:lnTo>
                  <a:lnTo>
                    <a:pt x="380" y="1449"/>
                  </a:lnTo>
                  <a:lnTo>
                    <a:pt x="376" y="1437"/>
                  </a:lnTo>
                  <a:lnTo>
                    <a:pt x="372" y="1419"/>
                  </a:lnTo>
                  <a:lnTo>
                    <a:pt x="372" y="1397"/>
                  </a:lnTo>
                  <a:lnTo>
                    <a:pt x="375" y="1379"/>
                  </a:lnTo>
                  <a:lnTo>
                    <a:pt x="380" y="1366"/>
                  </a:lnTo>
                  <a:lnTo>
                    <a:pt x="386" y="1356"/>
                  </a:lnTo>
                  <a:lnTo>
                    <a:pt x="392" y="1349"/>
                  </a:lnTo>
                  <a:lnTo>
                    <a:pt x="398" y="1341"/>
                  </a:lnTo>
                  <a:lnTo>
                    <a:pt x="397" y="1330"/>
                  </a:lnTo>
                  <a:lnTo>
                    <a:pt x="390" y="1316"/>
                  </a:lnTo>
                  <a:lnTo>
                    <a:pt x="387" y="1307"/>
                  </a:lnTo>
                  <a:lnTo>
                    <a:pt x="387" y="1274"/>
                  </a:lnTo>
                  <a:lnTo>
                    <a:pt x="386" y="1267"/>
                  </a:lnTo>
                  <a:lnTo>
                    <a:pt x="381" y="1257"/>
                  </a:lnTo>
                  <a:lnTo>
                    <a:pt x="371" y="1224"/>
                  </a:lnTo>
                  <a:lnTo>
                    <a:pt x="364" y="1209"/>
                  </a:lnTo>
                  <a:lnTo>
                    <a:pt x="357" y="1200"/>
                  </a:lnTo>
                  <a:lnTo>
                    <a:pt x="350" y="1196"/>
                  </a:lnTo>
                  <a:lnTo>
                    <a:pt x="343" y="1193"/>
                  </a:lnTo>
                  <a:lnTo>
                    <a:pt x="339" y="1190"/>
                  </a:lnTo>
                  <a:lnTo>
                    <a:pt x="338" y="1183"/>
                  </a:lnTo>
                  <a:lnTo>
                    <a:pt x="339" y="1175"/>
                  </a:lnTo>
                  <a:lnTo>
                    <a:pt x="342" y="1161"/>
                  </a:lnTo>
                  <a:lnTo>
                    <a:pt x="345" y="1137"/>
                  </a:lnTo>
                  <a:lnTo>
                    <a:pt x="350" y="1127"/>
                  </a:lnTo>
                  <a:lnTo>
                    <a:pt x="354" y="1119"/>
                  </a:lnTo>
                  <a:lnTo>
                    <a:pt x="356" y="1112"/>
                  </a:lnTo>
                  <a:lnTo>
                    <a:pt x="351" y="1107"/>
                  </a:lnTo>
                  <a:lnTo>
                    <a:pt x="339" y="1098"/>
                  </a:lnTo>
                  <a:lnTo>
                    <a:pt x="335" y="1094"/>
                  </a:lnTo>
                  <a:lnTo>
                    <a:pt x="334" y="1094"/>
                  </a:lnTo>
                  <a:lnTo>
                    <a:pt x="332" y="1093"/>
                  </a:lnTo>
                  <a:lnTo>
                    <a:pt x="331" y="1094"/>
                  </a:lnTo>
                  <a:lnTo>
                    <a:pt x="328" y="1096"/>
                  </a:lnTo>
                  <a:lnTo>
                    <a:pt x="325" y="1098"/>
                  </a:lnTo>
                  <a:lnTo>
                    <a:pt x="317" y="1104"/>
                  </a:lnTo>
                  <a:lnTo>
                    <a:pt x="310" y="1108"/>
                  </a:lnTo>
                  <a:lnTo>
                    <a:pt x="302" y="1108"/>
                  </a:lnTo>
                  <a:lnTo>
                    <a:pt x="295" y="1104"/>
                  </a:lnTo>
                  <a:lnTo>
                    <a:pt x="291" y="1096"/>
                  </a:lnTo>
                  <a:lnTo>
                    <a:pt x="289" y="1087"/>
                  </a:lnTo>
                  <a:lnTo>
                    <a:pt x="284" y="1079"/>
                  </a:lnTo>
                  <a:lnTo>
                    <a:pt x="276" y="1071"/>
                  </a:lnTo>
                  <a:lnTo>
                    <a:pt x="265" y="1066"/>
                  </a:lnTo>
                  <a:lnTo>
                    <a:pt x="252" y="1064"/>
                  </a:lnTo>
                  <a:lnTo>
                    <a:pt x="241" y="1066"/>
                  </a:lnTo>
                  <a:lnTo>
                    <a:pt x="234" y="1067"/>
                  </a:lnTo>
                  <a:lnTo>
                    <a:pt x="230" y="1071"/>
                  </a:lnTo>
                  <a:lnTo>
                    <a:pt x="223" y="1079"/>
                  </a:lnTo>
                  <a:lnTo>
                    <a:pt x="215" y="1087"/>
                  </a:lnTo>
                  <a:lnTo>
                    <a:pt x="204" y="1093"/>
                  </a:lnTo>
                  <a:lnTo>
                    <a:pt x="190" y="1094"/>
                  </a:lnTo>
                  <a:lnTo>
                    <a:pt x="163" y="1092"/>
                  </a:lnTo>
                  <a:lnTo>
                    <a:pt x="152" y="1092"/>
                  </a:lnTo>
                  <a:lnTo>
                    <a:pt x="142" y="1093"/>
                  </a:lnTo>
                  <a:lnTo>
                    <a:pt x="135" y="1097"/>
                  </a:lnTo>
                  <a:lnTo>
                    <a:pt x="129" y="1111"/>
                  </a:lnTo>
                  <a:lnTo>
                    <a:pt x="127" y="1112"/>
                  </a:lnTo>
                  <a:lnTo>
                    <a:pt x="124" y="1112"/>
                  </a:lnTo>
                  <a:lnTo>
                    <a:pt x="122" y="1111"/>
                  </a:lnTo>
                  <a:lnTo>
                    <a:pt x="118" y="1108"/>
                  </a:lnTo>
                  <a:lnTo>
                    <a:pt x="103" y="1093"/>
                  </a:lnTo>
                  <a:lnTo>
                    <a:pt x="94" y="1086"/>
                  </a:lnTo>
                  <a:lnTo>
                    <a:pt x="90" y="1081"/>
                  </a:lnTo>
                  <a:lnTo>
                    <a:pt x="88" y="1078"/>
                  </a:lnTo>
                  <a:lnTo>
                    <a:pt x="86" y="1075"/>
                  </a:lnTo>
                  <a:lnTo>
                    <a:pt x="82" y="1068"/>
                  </a:lnTo>
                  <a:lnTo>
                    <a:pt x="78" y="1059"/>
                  </a:lnTo>
                  <a:lnTo>
                    <a:pt x="72" y="1046"/>
                  </a:lnTo>
                  <a:lnTo>
                    <a:pt x="64" y="1027"/>
                  </a:lnTo>
                  <a:lnTo>
                    <a:pt x="57" y="1019"/>
                  </a:lnTo>
                  <a:lnTo>
                    <a:pt x="48" y="1012"/>
                  </a:lnTo>
                  <a:lnTo>
                    <a:pt x="36" y="1007"/>
                  </a:lnTo>
                  <a:lnTo>
                    <a:pt x="21" y="1000"/>
                  </a:lnTo>
                  <a:lnTo>
                    <a:pt x="12" y="993"/>
                  </a:lnTo>
                  <a:lnTo>
                    <a:pt x="8" y="986"/>
                  </a:lnTo>
                  <a:lnTo>
                    <a:pt x="8" y="979"/>
                  </a:lnTo>
                  <a:lnTo>
                    <a:pt x="10" y="971"/>
                  </a:lnTo>
                  <a:lnTo>
                    <a:pt x="10" y="963"/>
                  </a:lnTo>
                  <a:lnTo>
                    <a:pt x="8" y="957"/>
                  </a:lnTo>
                  <a:lnTo>
                    <a:pt x="5" y="953"/>
                  </a:lnTo>
                  <a:lnTo>
                    <a:pt x="4" y="950"/>
                  </a:lnTo>
                  <a:lnTo>
                    <a:pt x="0" y="946"/>
                  </a:lnTo>
                  <a:lnTo>
                    <a:pt x="0" y="945"/>
                  </a:lnTo>
                  <a:lnTo>
                    <a:pt x="1" y="944"/>
                  </a:lnTo>
                  <a:lnTo>
                    <a:pt x="4" y="942"/>
                  </a:lnTo>
                  <a:lnTo>
                    <a:pt x="11" y="929"/>
                  </a:lnTo>
                  <a:lnTo>
                    <a:pt x="18" y="916"/>
                  </a:lnTo>
                  <a:lnTo>
                    <a:pt x="23" y="902"/>
                  </a:lnTo>
                  <a:lnTo>
                    <a:pt x="25" y="890"/>
                  </a:lnTo>
                  <a:lnTo>
                    <a:pt x="22" y="878"/>
                  </a:lnTo>
                  <a:lnTo>
                    <a:pt x="21" y="870"/>
                  </a:lnTo>
                  <a:lnTo>
                    <a:pt x="18" y="860"/>
                  </a:lnTo>
                  <a:lnTo>
                    <a:pt x="14" y="850"/>
                  </a:lnTo>
                  <a:lnTo>
                    <a:pt x="14" y="839"/>
                  </a:lnTo>
                  <a:lnTo>
                    <a:pt x="18" y="827"/>
                  </a:lnTo>
                  <a:lnTo>
                    <a:pt x="23" y="815"/>
                  </a:lnTo>
                  <a:lnTo>
                    <a:pt x="29" y="800"/>
                  </a:lnTo>
                  <a:lnTo>
                    <a:pt x="38" y="771"/>
                  </a:lnTo>
                  <a:lnTo>
                    <a:pt x="44" y="761"/>
                  </a:lnTo>
                  <a:lnTo>
                    <a:pt x="53" y="753"/>
                  </a:lnTo>
                  <a:lnTo>
                    <a:pt x="66" y="746"/>
                  </a:lnTo>
                  <a:lnTo>
                    <a:pt x="90" y="734"/>
                  </a:lnTo>
                  <a:lnTo>
                    <a:pt x="96" y="728"/>
                  </a:lnTo>
                  <a:lnTo>
                    <a:pt x="97" y="722"/>
                  </a:lnTo>
                  <a:lnTo>
                    <a:pt x="98" y="713"/>
                  </a:lnTo>
                  <a:lnTo>
                    <a:pt x="98" y="702"/>
                  </a:lnTo>
                  <a:lnTo>
                    <a:pt x="101" y="691"/>
                  </a:lnTo>
                  <a:lnTo>
                    <a:pt x="107" y="679"/>
                  </a:lnTo>
                  <a:lnTo>
                    <a:pt x="112" y="671"/>
                  </a:lnTo>
                  <a:lnTo>
                    <a:pt x="118" y="665"/>
                  </a:lnTo>
                  <a:lnTo>
                    <a:pt x="120" y="664"/>
                  </a:lnTo>
                  <a:lnTo>
                    <a:pt x="124" y="661"/>
                  </a:lnTo>
                  <a:lnTo>
                    <a:pt x="130" y="656"/>
                  </a:lnTo>
                  <a:lnTo>
                    <a:pt x="138" y="649"/>
                  </a:lnTo>
                  <a:lnTo>
                    <a:pt x="148" y="642"/>
                  </a:lnTo>
                  <a:lnTo>
                    <a:pt x="155" y="639"/>
                  </a:lnTo>
                  <a:lnTo>
                    <a:pt x="164" y="639"/>
                  </a:lnTo>
                  <a:lnTo>
                    <a:pt x="172" y="641"/>
                  </a:lnTo>
                  <a:lnTo>
                    <a:pt x="185" y="641"/>
                  </a:lnTo>
                  <a:lnTo>
                    <a:pt x="190" y="638"/>
                  </a:lnTo>
                  <a:lnTo>
                    <a:pt x="198" y="635"/>
                  </a:lnTo>
                  <a:lnTo>
                    <a:pt x="208" y="631"/>
                  </a:lnTo>
                  <a:lnTo>
                    <a:pt x="224" y="623"/>
                  </a:lnTo>
                  <a:lnTo>
                    <a:pt x="234" y="619"/>
                  </a:lnTo>
                  <a:lnTo>
                    <a:pt x="246" y="613"/>
                  </a:lnTo>
                  <a:lnTo>
                    <a:pt x="256" y="611"/>
                  </a:lnTo>
                  <a:lnTo>
                    <a:pt x="261" y="609"/>
                  </a:lnTo>
                  <a:lnTo>
                    <a:pt x="308" y="609"/>
                  </a:lnTo>
                  <a:lnTo>
                    <a:pt x="320" y="608"/>
                  </a:lnTo>
                  <a:lnTo>
                    <a:pt x="327" y="607"/>
                  </a:lnTo>
                  <a:lnTo>
                    <a:pt x="332" y="605"/>
                  </a:lnTo>
                  <a:lnTo>
                    <a:pt x="340" y="604"/>
                  </a:lnTo>
                  <a:lnTo>
                    <a:pt x="350" y="604"/>
                  </a:lnTo>
                  <a:lnTo>
                    <a:pt x="358" y="607"/>
                  </a:lnTo>
                  <a:lnTo>
                    <a:pt x="366" y="613"/>
                  </a:lnTo>
                  <a:lnTo>
                    <a:pt x="372" y="626"/>
                  </a:lnTo>
                  <a:lnTo>
                    <a:pt x="375" y="637"/>
                  </a:lnTo>
                  <a:lnTo>
                    <a:pt x="373" y="642"/>
                  </a:lnTo>
                  <a:lnTo>
                    <a:pt x="369" y="645"/>
                  </a:lnTo>
                  <a:lnTo>
                    <a:pt x="364" y="646"/>
                  </a:lnTo>
                  <a:lnTo>
                    <a:pt x="358" y="646"/>
                  </a:lnTo>
                  <a:lnTo>
                    <a:pt x="354" y="648"/>
                  </a:lnTo>
                  <a:lnTo>
                    <a:pt x="351" y="650"/>
                  </a:lnTo>
                  <a:lnTo>
                    <a:pt x="350" y="653"/>
                  </a:lnTo>
                  <a:lnTo>
                    <a:pt x="351" y="656"/>
                  </a:lnTo>
                  <a:lnTo>
                    <a:pt x="353" y="657"/>
                  </a:lnTo>
                  <a:lnTo>
                    <a:pt x="354" y="660"/>
                  </a:lnTo>
                  <a:lnTo>
                    <a:pt x="357" y="663"/>
                  </a:lnTo>
                  <a:lnTo>
                    <a:pt x="360" y="664"/>
                  </a:lnTo>
                  <a:lnTo>
                    <a:pt x="361" y="664"/>
                  </a:lnTo>
                  <a:lnTo>
                    <a:pt x="366" y="667"/>
                  </a:lnTo>
                  <a:lnTo>
                    <a:pt x="373" y="672"/>
                  </a:lnTo>
                  <a:lnTo>
                    <a:pt x="381" y="678"/>
                  </a:lnTo>
                  <a:lnTo>
                    <a:pt x="388" y="681"/>
                  </a:lnTo>
                  <a:lnTo>
                    <a:pt x="395" y="682"/>
                  </a:lnTo>
                  <a:lnTo>
                    <a:pt x="403" y="685"/>
                  </a:lnTo>
                  <a:lnTo>
                    <a:pt x="414" y="690"/>
                  </a:lnTo>
                  <a:lnTo>
                    <a:pt x="416" y="691"/>
                  </a:lnTo>
                  <a:lnTo>
                    <a:pt x="421" y="696"/>
                  </a:lnTo>
                  <a:lnTo>
                    <a:pt x="428" y="701"/>
                  </a:lnTo>
                  <a:lnTo>
                    <a:pt x="435" y="705"/>
                  </a:lnTo>
                  <a:lnTo>
                    <a:pt x="448" y="708"/>
                  </a:lnTo>
                  <a:lnTo>
                    <a:pt x="455" y="712"/>
                  </a:lnTo>
                  <a:lnTo>
                    <a:pt x="464" y="716"/>
                  </a:lnTo>
                  <a:lnTo>
                    <a:pt x="472" y="717"/>
                  </a:lnTo>
                  <a:lnTo>
                    <a:pt x="479" y="713"/>
                  </a:lnTo>
                  <a:lnTo>
                    <a:pt x="495" y="685"/>
                  </a:lnTo>
                  <a:lnTo>
                    <a:pt x="500" y="678"/>
                  </a:lnTo>
                  <a:lnTo>
                    <a:pt x="506" y="676"/>
                  </a:lnTo>
                  <a:lnTo>
                    <a:pt x="517" y="681"/>
                  </a:lnTo>
                  <a:lnTo>
                    <a:pt x="529" y="687"/>
                  </a:lnTo>
                  <a:lnTo>
                    <a:pt x="541" y="690"/>
                  </a:lnTo>
                  <a:lnTo>
                    <a:pt x="581" y="690"/>
                  </a:lnTo>
                  <a:lnTo>
                    <a:pt x="587" y="693"/>
                  </a:lnTo>
                  <a:lnTo>
                    <a:pt x="585" y="697"/>
                  </a:lnTo>
                  <a:lnTo>
                    <a:pt x="581" y="704"/>
                  </a:lnTo>
                  <a:lnTo>
                    <a:pt x="573" y="711"/>
                  </a:lnTo>
                  <a:lnTo>
                    <a:pt x="561" y="723"/>
                  </a:lnTo>
                  <a:lnTo>
                    <a:pt x="559" y="726"/>
                  </a:lnTo>
                  <a:lnTo>
                    <a:pt x="562" y="728"/>
                  </a:lnTo>
                  <a:lnTo>
                    <a:pt x="563" y="728"/>
                  </a:lnTo>
                  <a:lnTo>
                    <a:pt x="566" y="727"/>
                  </a:lnTo>
                  <a:lnTo>
                    <a:pt x="573" y="720"/>
                  </a:lnTo>
                  <a:lnTo>
                    <a:pt x="577" y="715"/>
                  </a:lnTo>
                  <a:lnTo>
                    <a:pt x="587" y="707"/>
                  </a:lnTo>
                  <a:lnTo>
                    <a:pt x="596" y="701"/>
                  </a:lnTo>
                  <a:lnTo>
                    <a:pt x="606" y="698"/>
                  </a:lnTo>
                  <a:lnTo>
                    <a:pt x="617" y="696"/>
                  </a:lnTo>
                  <a:lnTo>
                    <a:pt x="621" y="696"/>
                  </a:lnTo>
                  <a:lnTo>
                    <a:pt x="626" y="698"/>
                  </a:lnTo>
                  <a:lnTo>
                    <a:pt x="629" y="701"/>
                  </a:lnTo>
                  <a:lnTo>
                    <a:pt x="632" y="705"/>
                  </a:lnTo>
                  <a:lnTo>
                    <a:pt x="634" y="704"/>
                  </a:lnTo>
                  <a:lnTo>
                    <a:pt x="648" y="704"/>
                  </a:lnTo>
                  <a:lnTo>
                    <a:pt x="651" y="702"/>
                  </a:lnTo>
                  <a:lnTo>
                    <a:pt x="655" y="694"/>
                  </a:lnTo>
                  <a:lnTo>
                    <a:pt x="658" y="690"/>
                  </a:lnTo>
                  <a:lnTo>
                    <a:pt x="662" y="685"/>
                  </a:lnTo>
                  <a:lnTo>
                    <a:pt x="669" y="672"/>
                  </a:lnTo>
                  <a:lnTo>
                    <a:pt x="673" y="659"/>
                  </a:lnTo>
                  <a:lnTo>
                    <a:pt x="675" y="644"/>
                  </a:lnTo>
                  <a:lnTo>
                    <a:pt x="677" y="630"/>
                  </a:lnTo>
                  <a:lnTo>
                    <a:pt x="677" y="622"/>
                  </a:lnTo>
                  <a:lnTo>
                    <a:pt x="675" y="620"/>
                  </a:lnTo>
                  <a:lnTo>
                    <a:pt x="673" y="619"/>
                  </a:lnTo>
                  <a:lnTo>
                    <a:pt x="671" y="619"/>
                  </a:lnTo>
                  <a:lnTo>
                    <a:pt x="669" y="620"/>
                  </a:lnTo>
                  <a:lnTo>
                    <a:pt x="666" y="620"/>
                  </a:lnTo>
                  <a:lnTo>
                    <a:pt x="660" y="623"/>
                  </a:lnTo>
                  <a:lnTo>
                    <a:pt x="641" y="628"/>
                  </a:lnTo>
                  <a:lnTo>
                    <a:pt x="634" y="628"/>
                  </a:lnTo>
                  <a:lnTo>
                    <a:pt x="629" y="627"/>
                  </a:lnTo>
                  <a:lnTo>
                    <a:pt x="622" y="624"/>
                  </a:lnTo>
                  <a:lnTo>
                    <a:pt x="614" y="623"/>
                  </a:lnTo>
                  <a:lnTo>
                    <a:pt x="606" y="626"/>
                  </a:lnTo>
                  <a:lnTo>
                    <a:pt x="598" y="626"/>
                  </a:lnTo>
                  <a:lnTo>
                    <a:pt x="589" y="623"/>
                  </a:lnTo>
                  <a:lnTo>
                    <a:pt x="578" y="615"/>
                  </a:lnTo>
                  <a:lnTo>
                    <a:pt x="569" y="609"/>
                  </a:lnTo>
                  <a:lnTo>
                    <a:pt x="561" y="604"/>
                  </a:lnTo>
                  <a:lnTo>
                    <a:pt x="557" y="600"/>
                  </a:lnTo>
                  <a:lnTo>
                    <a:pt x="555" y="594"/>
                  </a:lnTo>
                  <a:lnTo>
                    <a:pt x="555" y="574"/>
                  </a:lnTo>
                  <a:lnTo>
                    <a:pt x="554" y="564"/>
                  </a:lnTo>
                  <a:lnTo>
                    <a:pt x="552" y="557"/>
                  </a:lnTo>
                  <a:lnTo>
                    <a:pt x="550" y="554"/>
                  </a:lnTo>
                  <a:lnTo>
                    <a:pt x="544" y="554"/>
                  </a:lnTo>
                  <a:lnTo>
                    <a:pt x="540" y="556"/>
                  </a:lnTo>
                  <a:lnTo>
                    <a:pt x="535" y="561"/>
                  </a:lnTo>
                  <a:lnTo>
                    <a:pt x="532" y="563"/>
                  </a:lnTo>
                  <a:lnTo>
                    <a:pt x="529" y="565"/>
                  </a:lnTo>
                  <a:lnTo>
                    <a:pt x="525" y="567"/>
                  </a:lnTo>
                  <a:lnTo>
                    <a:pt x="522" y="570"/>
                  </a:lnTo>
                  <a:lnTo>
                    <a:pt x="518" y="571"/>
                  </a:lnTo>
                  <a:lnTo>
                    <a:pt x="517" y="572"/>
                  </a:lnTo>
                  <a:lnTo>
                    <a:pt x="515" y="575"/>
                  </a:lnTo>
                  <a:lnTo>
                    <a:pt x="521" y="580"/>
                  </a:lnTo>
                  <a:lnTo>
                    <a:pt x="528" y="585"/>
                  </a:lnTo>
                  <a:lnTo>
                    <a:pt x="532" y="591"/>
                  </a:lnTo>
                  <a:lnTo>
                    <a:pt x="533" y="598"/>
                  </a:lnTo>
                  <a:lnTo>
                    <a:pt x="532" y="602"/>
                  </a:lnTo>
                  <a:lnTo>
                    <a:pt x="529" y="607"/>
                  </a:lnTo>
                  <a:lnTo>
                    <a:pt x="526" y="609"/>
                  </a:lnTo>
                  <a:lnTo>
                    <a:pt x="524" y="611"/>
                  </a:lnTo>
                  <a:lnTo>
                    <a:pt x="520" y="613"/>
                  </a:lnTo>
                  <a:lnTo>
                    <a:pt x="513" y="620"/>
                  </a:lnTo>
                  <a:lnTo>
                    <a:pt x="499" y="631"/>
                  </a:lnTo>
                  <a:lnTo>
                    <a:pt x="492" y="635"/>
                  </a:lnTo>
                  <a:lnTo>
                    <a:pt x="490" y="634"/>
                  </a:lnTo>
                  <a:lnTo>
                    <a:pt x="487" y="627"/>
                  </a:lnTo>
                  <a:lnTo>
                    <a:pt x="485" y="615"/>
                  </a:lnTo>
                  <a:lnTo>
                    <a:pt x="484" y="601"/>
                  </a:lnTo>
                  <a:lnTo>
                    <a:pt x="483" y="589"/>
                  </a:lnTo>
                  <a:lnTo>
                    <a:pt x="481" y="582"/>
                  </a:lnTo>
                  <a:lnTo>
                    <a:pt x="476" y="575"/>
                  </a:lnTo>
                  <a:lnTo>
                    <a:pt x="469" y="564"/>
                  </a:lnTo>
                  <a:lnTo>
                    <a:pt x="465" y="553"/>
                  </a:lnTo>
                  <a:lnTo>
                    <a:pt x="459" y="543"/>
                  </a:lnTo>
                  <a:lnTo>
                    <a:pt x="450" y="537"/>
                  </a:lnTo>
                  <a:lnTo>
                    <a:pt x="435" y="522"/>
                  </a:lnTo>
                  <a:lnTo>
                    <a:pt x="424" y="513"/>
                  </a:lnTo>
                  <a:lnTo>
                    <a:pt x="413" y="504"/>
                  </a:lnTo>
                  <a:lnTo>
                    <a:pt x="405" y="496"/>
                  </a:lnTo>
                  <a:lnTo>
                    <a:pt x="398" y="490"/>
                  </a:lnTo>
                  <a:lnTo>
                    <a:pt x="392" y="486"/>
                  </a:lnTo>
                  <a:lnTo>
                    <a:pt x="386" y="485"/>
                  </a:lnTo>
                  <a:lnTo>
                    <a:pt x="381" y="485"/>
                  </a:lnTo>
                  <a:lnTo>
                    <a:pt x="380" y="490"/>
                  </a:lnTo>
                  <a:lnTo>
                    <a:pt x="381" y="498"/>
                  </a:lnTo>
                  <a:lnTo>
                    <a:pt x="388" y="505"/>
                  </a:lnTo>
                  <a:lnTo>
                    <a:pt x="395" y="511"/>
                  </a:lnTo>
                  <a:lnTo>
                    <a:pt x="401" y="519"/>
                  </a:lnTo>
                  <a:lnTo>
                    <a:pt x="409" y="530"/>
                  </a:lnTo>
                  <a:lnTo>
                    <a:pt x="420" y="538"/>
                  </a:lnTo>
                  <a:lnTo>
                    <a:pt x="429" y="543"/>
                  </a:lnTo>
                  <a:lnTo>
                    <a:pt x="435" y="546"/>
                  </a:lnTo>
                  <a:lnTo>
                    <a:pt x="448" y="557"/>
                  </a:lnTo>
                  <a:lnTo>
                    <a:pt x="454" y="561"/>
                  </a:lnTo>
                  <a:lnTo>
                    <a:pt x="457" y="563"/>
                  </a:lnTo>
                  <a:lnTo>
                    <a:pt x="454" y="564"/>
                  </a:lnTo>
                  <a:lnTo>
                    <a:pt x="451" y="564"/>
                  </a:lnTo>
                  <a:lnTo>
                    <a:pt x="448" y="565"/>
                  </a:lnTo>
                  <a:lnTo>
                    <a:pt x="440" y="565"/>
                  </a:lnTo>
                  <a:lnTo>
                    <a:pt x="439" y="567"/>
                  </a:lnTo>
                  <a:lnTo>
                    <a:pt x="439" y="572"/>
                  </a:lnTo>
                  <a:lnTo>
                    <a:pt x="440" y="579"/>
                  </a:lnTo>
                  <a:lnTo>
                    <a:pt x="443" y="589"/>
                  </a:lnTo>
                  <a:lnTo>
                    <a:pt x="444" y="596"/>
                  </a:lnTo>
                  <a:lnTo>
                    <a:pt x="444" y="602"/>
                  </a:lnTo>
                  <a:lnTo>
                    <a:pt x="442" y="605"/>
                  </a:lnTo>
                  <a:lnTo>
                    <a:pt x="440" y="605"/>
                  </a:lnTo>
                  <a:lnTo>
                    <a:pt x="438" y="604"/>
                  </a:lnTo>
                  <a:lnTo>
                    <a:pt x="435" y="601"/>
                  </a:lnTo>
                  <a:lnTo>
                    <a:pt x="433" y="598"/>
                  </a:lnTo>
                  <a:lnTo>
                    <a:pt x="431" y="596"/>
                  </a:lnTo>
                  <a:lnTo>
                    <a:pt x="429" y="591"/>
                  </a:lnTo>
                  <a:lnTo>
                    <a:pt x="428" y="589"/>
                  </a:lnTo>
                  <a:lnTo>
                    <a:pt x="420" y="570"/>
                  </a:lnTo>
                  <a:lnTo>
                    <a:pt x="416" y="563"/>
                  </a:lnTo>
                  <a:lnTo>
                    <a:pt x="402" y="556"/>
                  </a:lnTo>
                  <a:lnTo>
                    <a:pt x="392" y="553"/>
                  </a:lnTo>
                  <a:lnTo>
                    <a:pt x="379" y="546"/>
                  </a:lnTo>
                  <a:lnTo>
                    <a:pt x="373" y="542"/>
                  </a:lnTo>
                  <a:lnTo>
                    <a:pt x="365" y="535"/>
                  </a:lnTo>
                  <a:lnTo>
                    <a:pt x="358" y="527"/>
                  </a:lnTo>
                  <a:lnTo>
                    <a:pt x="354" y="519"/>
                  </a:lnTo>
                  <a:lnTo>
                    <a:pt x="350" y="512"/>
                  </a:lnTo>
                  <a:lnTo>
                    <a:pt x="343" y="509"/>
                  </a:lnTo>
                  <a:lnTo>
                    <a:pt x="336" y="508"/>
                  </a:lnTo>
                  <a:lnTo>
                    <a:pt x="331" y="508"/>
                  </a:lnTo>
                  <a:lnTo>
                    <a:pt x="325" y="512"/>
                  </a:lnTo>
                  <a:lnTo>
                    <a:pt x="319" y="517"/>
                  </a:lnTo>
                  <a:lnTo>
                    <a:pt x="310" y="523"/>
                  </a:lnTo>
                  <a:lnTo>
                    <a:pt x="304" y="526"/>
                  </a:lnTo>
                  <a:lnTo>
                    <a:pt x="294" y="524"/>
                  </a:lnTo>
                  <a:lnTo>
                    <a:pt x="284" y="520"/>
                  </a:lnTo>
                  <a:lnTo>
                    <a:pt x="275" y="517"/>
                  </a:lnTo>
                  <a:lnTo>
                    <a:pt x="269" y="520"/>
                  </a:lnTo>
                  <a:lnTo>
                    <a:pt x="267" y="526"/>
                  </a:lnTo>
                  <a:lnTo>
                    <a:pt x="264" y="535"/>
                  </a:lnTo>
                  <a:lnTo>
                    <a:pt x="263" y="543"/>
                  </a:lnTo>
                  <a:lnTo>
                    <a:pt x="258" y="549"/>
                  </a:lnTo>
                  <a:lnTo>
                    <a:pt x="252" y="550"/>
                  </a:lnTo>
                  <a:lnTo>
                    <a:pt x="243" y="552"/>
                  </a:lnTo>
                  <a:lnTo>
                    <a:pt x="238" y="556"/>
                  </a:lnTo>
                  <a:lnTo>
                    <a:pt x="231" y="563"/>
                  </a:lnTo>
                  <a:lnTo>
                    <a:pt x="224" y="568"/>
                  </a:lnTo>
                  <a:lnTo>
                    <a:pt x="220" y="575"/>
                  </a:lnTo>
                  <a:lnTo>
                    <a:pt x="220" y="580"/>
                  </a:lnTo>
                  <a:lnTo>
                    <a:pt x="223" y="586"/>
                  </a:lnTo>
                  <a:lnTo>
                    <a:pt x="224" y="587"/>
                  </a:lnTo>
                  <a:lnTo>
                    <a:pt x="224" y="591"/>
                  </a:lnTo>
                  <a:lnTo>
                    <a:pt x="222" y="593"/>
                  </a:lnTo>
                  <a:lnTo>
                    <a:pt x="219" y="596"/>
                  </a:lnTo>
                  <a:lnTo>
                    <a:pt x="212" y="601"/>
                  </a:lnTo>
                  <a:lnTo>
                    <a:pt x="206" y="608"/>
                  </a:lnTo>
                  <a:lnTo>
                    <a:pt x="201" y="613"/>
                  </a:lnTo>
                  <a:lnTo>
                    <a:pt x="194" y="616"/>
                  </a:lnTo>
                  <a:lnTo>
                    <a:pt x="185" y="617"/>
                  </a:lnTo>
                  <a:lnTo>
                    <a:pt x="174" y="619"/>
                  </a:lnTo>
                  <a:lnTo>
                    <a:pt x="167" y="617"/>
                  </a:lnTo>
                  <a:lnTo>
                    <a:pt x="164" y="617"/>
                  </a:lnTo>
                  <a:lnTo>
                    <a:pt x="160" y="622"/>
                  </a:lnTo>
                  <a:lnTo>
                    <a:pt x="157" y="630"/>
                  </a:lnTo>
                  <a:lnTo>
                    <a:pt x="155" y="633"/>
                  </a:lnTo>
                  <a:lnTo>
                    <a:pt x="153" y="635"/>
                  </a:lnTo>
                  <a:lnTo>
                    <a:pt x="152" y="635"/>
                  </a:lnTo>
                  <a:lnTo>
                    <a:pt x="148" y="631"/>
                  </a:lnTo>
                  <a:lnTo>
                    <a:pt x="146" y="627"/>
                  </a:lnTo>
                  <a:lnTo>
                    <a:pt x="144" y="624"/>
                  </a:lnTo>
                  <a:lnTo>
                    <a:pt x="142" y="620"/>
                  </a:lnTo>
                  <a:lnTo>
                    <a:pt x="139" y="617"/>
                  </a:lnTo>
                  <a:lnTo>
                    <a:pt x="134" y="615"/>
                  </a:lnTo>
                  <a:lnTo>
                    <a:pt x="127" y="613"/>
                  </a:lnTo>
                  <a:lnTo>
                    <a:pt x="120" y="615"/>
                  </a:lnTo>
                  <a:lnTo>
                    <a:pt x="116" y="615"/>
                  </a:lnTo>
                  <a:lnTo>
                    <a:pt x="113" y="613"/>
                  </a:lnTo>
                  <a:lnTo>
                    <a:pt x="112" y="611"/>
                  </a:lnTo>
                  <a:lnTo>
                    <a:pt x="107" y="602"/>
                  </a:lnTo>
                  <a:lnTo>
                    <a:pt x="105" y="600"/>
                  </a:lnTo>
                  <a:lnTo>
                    <a:pt x="100" y="594"/>
                  </a:lnTo>
                  <a:lnTo>
                    <a:pt x="98" y="590"/>
                  </a:lnTo>
                  <a:lnTo>
                    <a:pt x="98" y="582"/>
                  </a:lnTo>
                  <a:lnTo>
                    <a:pt x="100" y="579"/>
                  </a:lnTo>
                  <a:lnTo>
                    <a:pt x="103" y="576"/>
                  </a:lnTo>
                  <a:lnTo>
                    <a:pt x="107" y="571"/>
                  </a:lnTo>
                  <a:lnTo>
                    <a:pt x="108" y="564"/>
                  </a:lnTo>
                  <a:lnTo>
                    <a:pt x="107" y="554"/>
                  </a:lnTo>
                  <a:lnTo>
                    <a:pt x="105" y="546"/>
                  </a:lnTo>
                  <a:lnTo>
                    <a:pt x="105" y="526"/>
                  </a:lnTo>
                  <a:lnTo>
                    <a:pt x="108" y="517"/>
                  </a:lnTo>
                  <a:lnTo>
                    <a:pt x="112" y="512"/>
                  </a:lnTo>
                  <a:lnTo>
                    <a:pt x="123" y="511"/>
                  </a:lnTo>
                  <a:lnTo>
                    <a:pt x="137" y="511"/>
                  </a:lnTo>
                  <a:lnTo>
                    <a:pt x="150" y="512"/>
                  </a:lnTo>
                  <a:lnTo>
                    <a:pt x="171" y="512"/>
                  </a:lnTo>
                  <a:lnTo>
                    <a:pt x="180" y="513"/>
                  </a:lnTo>
                  <a:lnTo>
                    <a:pt x="197" y="513"/>
                  </a:lnTo>
                  <a:lnTo>
                    <a:pt x="201" y="509"/>
                  </a:lnTo>
                  <a:lnTo>
                    <a:pt x="206" y="491"/>
                  </a:lnTo>
                  <a:lnTo>
                    <a:pt x="208" y="474"/>
                  </a:lnTo>
                  <a:lnTo>
                    <a:pt x="204" y="465"/>
                  </a:lnTo>
                  <a:lnTo>
                    <a:pt x="194" y="459"/>
                  </a:lnTo>
                  <a:lnTo>
                    <a:pt x="182" y="453"/>
                  </a:lnTo>
                  <a:lnTo>
                    <a:pt x="165" y="449"/>
                  </a:lnTo>
                  <a:lnTo>
                    <a:pt x="163" y="448"/>
                  </a:lnTo>
                  <a:lnTo>
                    <a:pt x="161" y="445"/>
                  </a:lnTo>
                  <a:lnTo>
                    <a:pt x="161" y="442"/>
                  </a:lnTo>
                  <a:lnTo>
                    <a:pt x="164" y="441"/>
                  </a:lnTo>
                  <a:lnTo>
                    <a:pt x="168" y="439"/>
                  </a:lnTo>
                  <a:lnTo>
                    <a:pt x="174" y="438"/>
                  </a:lnTo>
                  <a:lnTo>
                    <a:pt x="182" y="437"/>
                  </a:lnTo>
                  <a:lnTo>
                    <a:pt x="189" y="434"/>
                  </a:lnTo>
                  <a:lnTo>
                    <a:pt x="194" y="431"/>
                  </a:lnTo>
                  <a:lnTo>
                    <a:pt x="201" y="428"/>
                  </a:lnTo>
                  <a:lnTo>
                    <a:pt x="220" y="424"/>
                  </a:lnTo>
                  <a:lnTo>
                    <a:pt x="237" y="420"/>
                  </a:lnTo>
                  <a:lnTo>
                    <a:pt x="241" y="419"/>
                  </a:lnTo>
                  <a:lnTo>
                    <a:pt x="245" y="415"/>
                  </a:lnTo>
                  <a:lnTo>
                    <a:pt x="245" y="412"/>
                  </a:lnTo>
                  <a:lnTo>
                    <a:pt x="246" y="408"/>
                  </a:lnTo>
                  <a:lnTo>
                    <a:pt x="246" y="401"/>
                  </a:lnTo>
                  <a:lnTo>
                    <a:pt x="249" y="397"/>
                  </a:lnTo>
                  <a:lnTo>
                    <a:pt x="256" y="394"/>
                  </a:lnTo>
                  <a:lnTo>
                    <a:pt x="264" y="393"/>
                  </a:lnTo>
                  <a:lnTo>
                    <a:pt x="271" y="391"/>
                  </a:lnTo>
                  <a:lnTo>
                    <a:pt x="273" y="391"/>
                  </a:lnTo>
                  <a:lnTo>
                    <a:pt x="275" y="390"/>
                  </a:lnTo>
                  <a:lnTo>
                    <a:pt x="279" y="385"/>
                  </a:lnTo>
                  <a:lnTo>
                    <a:pt x="297" y="367"/>
                  </a:lnTo>
                  <a:lnTo>
                    <a:pt x="306" y="363"/>
                  </a:lnTo>
                  <a:lnTo>
                    <a:pt x="320" y="363"/>
                  </a:lnTo>
                  <a:lnTo>
                    <a:pt x="332" y="364"/>
                  </a:lnTo>
                  <a:lnTo>
                    <a:pt x="335" y="365"/>
                  </a:lnTo>
                  <a:lnTo>
                    <a:pt x="336" y="364"/>
                  </a:lnTo>
                  <a:lnTo>
                    <a:pt x="338" y="364"/>
                  </a:lnTo>
                  <a:lnTo>
                    <a:pt x="336" y="363"/>
                  </a:lnTo>
                  <a:lnTo>
                    <a:pt x="336" y="360"/>
                  </a:lnTo>
                  <a:lnTo>
                    <a:pt x="334" y="359"/>
                  </a:lnTo>
                  <a:lnTo>
                    <a:pt x="332" y="356"/>
                  </a:lnTo>
                  <a:lnTo>
                    <a:pt x="328" y="352"/>
                  </a:lnTo>
                  <a:lnTo>
                    <a:pt x="327" y="349"/>
                  </a:lnTo>
                  <a:lnTo>
                    <a:pt x="325" y="343"/>
                  </a:lnTo>
                  <a:lnTo>
                    <a:pt x="325" y="335"/>
                  </a:lnTo>
                  <a:lnTo>
                    <a:pt x="327" y="328"/>
                  </a:lnTo>
                  <a:lnTo>
                    <a:pt x="330" y="322"/>
                  </a:lnTo>
                  <a:lnTo>
                    <a:pt x="334" y="316"/>
                  </a:lnTo>
                  <a:lnTo>
                    <a:pt x="342" y="312"/>
                  </a:lnTo>
                  <a:lnTo>
                    <a:pt x="350" y="311"/>
                  </a:lnTo>
                  <a:lnTo>
                    <a:pt x="357" y="312"/>
                  </a:lnTo>
                  <a:lnTo>
                    <a:pt x="360" y="316"/>
                  </a:lnTo>
                  <a:lnTo>
                    <a:pt x="360" y="322"/>
                  </a:lnTo>
                  <a:lnTo>
                    <a:pt x="358" y="328"/>
                  </a:lnTo>
                  <a:lnTo>
                    <a:pt x="358" y="337"/>
                  </a:lnTo>
                  <a:lnTo>
                    <a:pt x="361" y="345"/>
                  </a:lnTo>
                  <a:lnTo>
                    <a:pt x="364" y="349"/>
                  </a:lnTo>
                  <a:lnTo>
                    <a:pt x="368" y="353"/>
                  </a:lnTo>
                  <a:lnTo>
                    <a:pt x="376" y="352"/>
                  </a:lnTo>
                  <a:lnTo>
                    <a:pt x="401" y="352"/>
                  </a:lnTo>
                  <a:lnTo>
                    <a:pt x="407" y="350"/>
                  </a:lnTo>
                  <a:lnTo>
                    <a:pt x="416" y="349"/>
                  </a:lnTo>
                  <a:lnTo>
                    <a:pt x="425" y="348"/>
                  </a:lnTo>
                  <a:lnTo>
                    <a:pt x="433" y="348"/>
                  </a:lnTo>
                  <a:lnTo>
                    <a:pt x="439" y="346"/>
                  </a:lnTo>
                  <a:lnTo>
                    <a:pt x="446" y="345"/>
                  </a:lnTo>
                  <a:lnTo>
                    <a:pt x="457" y="346"/>
                  </a:lnTo>
                  <a:lnTo>
                    <a:pt x="472" y="350"/>
                  </a:lnTo>
                  <a:lnTo>
                    <a:pt x="477" y="352"/>
                  </a:lnTo>
                  <a:lnTo>
                    <a:pt x="480" y="350"/>
                  </a:lnTo>
                  <a:lnTo>
                    <a:pt x="481" y="346"/>
                  </a:lnTo>
                  <a:lnTo>
                    <a:pt x="481" y="328"/>
                  </a:lnTo>
                  <a:lnTo>
                    <a:pt x="484" y="320"/>
                  </a:lnTo>
                  <a:lnTo>
                    <a:pt x="490" y="311"/>
                  </a:lnTo>
                  <a:lnTo>
                    <a:pt x="495" y="305"/>
                  </a:lnTo>
                  <a:lnTo>
                    <a:pt x="502" y="302"/>
                  </a:lnTo>
                  <a:lnTo>
                    <a:pt x="513" y="305"/>
                  </a:lnTo>
                  <a:lnTo>
                    <a:pt x="522" y="306"/>
                  </a:lnTo>
                  <a:lnTo>
                    <a:pt x="531" y="305"/>
                  </a:lnTo>
                  <a:lnTo>
                    <a:pt x="532" y="302"/>
                  </a:lnTo>
                  <a:lnTo>
                    <a:pt x="532" y="301"/>
                  </a:lnTo>
                  <a:lnTo>
                    <a:pt x="531" y="298"/>
                  </a:lnTo>
                  <a:lnTo>
                    <a:pt x="526" y="295"/>
                  </a:lnTo>
                  <a:lnTo>
                    <a:pt x="524" y="293"/>
                  </a:lnTo>
                  <a:lnTo>
                    <a:pt x="520" y="291"/>
                  </a:lnTo>
                  <a:lnTo>
                    <a:pt x="514" y="286"/>
                  </a:lnTo>
                  <a:lnTo>
                    <a:pt x="518" y="283"/>
                  </a:lnTo>
                  <a:lnTo>
                    <a:pt x="526" y="282"/>
                  </a:lnTo>
                  <a:lnTo>
                    <a:pt x="539" y="282"/>
                  </a:lnTo>
                  <a:lnTo>
                    <a:pt x="552" y="280"/>
                  </a:lnTo>
                  <a:lnTo>
                    <a:pt x="569" y="279"/>
                  </a:lnTo>
                  <a:lnTo>
                    <a:pt x="581" y="279"/>
                  </a:lnTo>
                  <a:lnTo>
                    <a:pt x="591" y="278"/>
                  </a:lnTo>
                  <a:lnTo>
                    <a:pt x="593" y="275"/>
                  </a:lnTo>
                  <a:lnTo>
                    <a:pt x="593" y="272"/>
                  </a:lnTo>
                  <a:lnTo>
                    <a:pt x="591" y="267"/>
                  </a:lnTo>
                  <a:lnTo>
                    <a:pt x="588" y="264"/>
                  </a:lnTo>
                  <a:lnTo>
                    <a:pt x="587" y="261"/>
                  </a:lnTo>
                  <a:lnTo>
                    <a:pt x="582" y="257"/>
                  </a:lnTo>
                  <a:lnTo>
                    <a:pt x="576" y="257"/>
                  </a:lnTo>
                  <a:lnTo>
                    <a:pt x="566" y="258"/>
                  </a:lnTo>
                  <a:lnTo>
                    <a:pt x="546" y="258"/>
                  </a:lnTo>
                  <a:lnTo>
                    <a:pt x="535" y="260"/>
                  </a:lnTo>
                  <a:lnTo>
                    <a:pt x="524" y="265"/>
                  </a:lnTo>
                  <a:lnTo>
                    <a:pt x="513" y="269"/>
                  </a:lnTo>
                  <a:lnTo>
                    <a:pt x="507" y="267"/>
                  </a:lnTo>
                  <a:lnTo>
                    <a:pt x="503" y="261"/>
                  </a:lnTo>
                  <a:lnTo>
                    <a:pt x="500" y="253"/>
                  </a:lnTo>
                  <a:lnTo>
                    <a:pt x="496" y="246"/>
                  </a:lnTo>
                  <a:lnTo>
                    <a:pt x="494" y="239"/>
                  </a:lnTo>
                  <a:lnTo>
                    <a:pt x="492" y="231"/>
                  </a:lnTo>
                  <a:lnTo>
                    <a:pt x="495" y="224"/>
                  </a:lnTo>
                  <a:lnTo>
                    <a:pt x="502" y="217"/>
                  </a:lnTo>
                  <a:lnTo>
                    <a:pt x="514" y="211"/>
                  </a:lnTo>
                  <a:lnTo>
                    <a:pt x="528" y="201"/>
                  </a:lnTo>
                  <a:lnTo>
                    <a:pt x="539" y="191"/>
                  </a:lnTo>
                  <a:lnTo>
                    <a:pt x="546" y="184"/>
                  </a:lnTo>
                  <a:lnTo>
                    <a:pt x="546" y="182"/>
                  </a:lnTo>
                  <a:lnTo>
                    <a:pt x="540" y="179"/>
                  </a:lnTo>
                  <a:lnTo>
                    <a:pt x="520" y="179"/>
                  </a:lnTo>
                  <a:lnTo>
                    <a:pt x="507" y="180"/>
                  </a:lnTo>
                  <a:lnTo>
                    <a:pt x="500" y="180"/>
                  </a:lnTo>
                  <a:lnTo>
                    <a:pt x="499" y="183"/>
                  </a:lnTo>
                  <a:lnTo>
                    <a:pt x="499" y="193"/>
                  </a:lnTo>
                  <a:lnTo>
                    <a:pt x="498" y="200"/>
                  </a:lnTo>
                  <a:lnTo>
                    <a:pt x="491" y="211"/>
                  </a:lnTo>
                  <a:lnTo>
                    <a:pt x="483" y="219"/>
                  </a:lnTo>
                  <a:lnTo>
                    <a:pt x="474" y="223"/>
                  </a:lnTo>
                  <a:lnTo>
                    <a:pt x="461" y="226"/>
                  </a:lnTo>
                  <a:lnTo>
                    <a:pt x="454" y="228"/>
                  </a:lnTo>
                  <a:lnTo>
                    <a:pt x="447" y="234"/>
                  </a:lnTo>
                  <a:lnTo>
                    <a:pt x="443" y="238"/>
                  </a:lnTo>
                  <a:lnTo>
                    <a:pt x="442" y="241"/>
                  </a:lnTo>
                  <a:lnTo>
                    <a:pt x="440" y="245"/>
                  </a:lnTo>
                  <a:lnTo>
                    <a:pt x="440" y="246"/>
                  </a:lnTo>
                  <a:lnTo>
                    <a:pt x="442" y="248"/>
                  </a:lnTo>
                  <a:lnTo>
                    <a:pt x="443" y="250"/>
                  </a:lnTo>
                  <a:lnTo>
                    <a:pt x="446" y="252"/>
                  </a:lnTo>
                  <a:lnTo>
                    <a:pt x="448" y="252"/>
                  </a:lnTo>
                  <a:lnTo>
                    <a:pt x="457" y="254"/>
                  </a:lnTo>
                  <a:lnTo>
                    <a:pt x="462" y="258"/>
                  </a:lnTo>
                  <a:lnTo>
                    <a:pt x="464" y="264"/>
                  </a:lnTo>
                  <a:lnTo>
                    <a:pt x="462" y="271"/>
                  </a:lnTo>
                  <a:lnTo>
                    <a:pt x="457" y="279"/>
                  </a:lnTo>
                  <a:lnTo>
                    <a:pt x="451" y="283"/>
                  </a:lnTo>
                  <a:lnTo>
                    <a:pt x="440" y="300"/>
                  </a:lnTo>
                  <a:lnTo>
                    <a:pt x="439" y="308"/>
                  </a:lnTo>
                  <a:lnTo>
                    <a:pt x="439" y="312"/>
                  </a:lnTo>
                  <a:lnTo>
                    <a:pt x="438" y="315"/>
                  </a:lnTo>
                  <a:lnTo>
                    <a:pt x="435" y="319"/>
                  </a:lnTo>
                  <a:lnTo>
                    <a:pt x="432" y="320"/>
                  </a:lnTo>
                  <a:lnTo>
                    <a:pt x="431" y="323"/>
                  </a:lnTo>
                  <a:lnTo>
                    <a:pt x="425" y="326"/>
                  </a:lnTo>
                  <a:lnTo>
                    <a:pt x="417" y="327"/>
                  </a:lnTo>
                  <a:lnTo>
                    <a:pt x="407" y="330"/>
                  </a:lnTo>
                  <a:lnTo>
                    <a:pt x="397" y="331"/>
                  </a:lnTo>
                  <a:lnTo>
                    <a:pt x="387" y="334"/>
                  </a:lnTo>
                  <a:lnTo>
                    <a:pt x="380" y="335"/>
                  </a:lnTo>
                  <a:lnTo>
                    <a:pt x="377" y="335"/>
                  </a:lnTo>
                  <a:lnTo>
                    <a:pt x="375" y="334"/>
                  </a:lnTo>
                  <a:lnTo>
                    <a:pt x="372" y="328"/>
                  </a:lnTo>
                  <a:lnTo>
                    <a:pt x="372" y="326"/>
                  </a:lnTo>
                  <a:lnTo>
                    <a:pt x="373" y="322"/>
                  </a:lnTo>
                  <a:lnTo>
                    <a:pt x="372" y="313"/>
                  </a:lnTo>
                  <a:lnTo>
                    <a:pt x="364" y="285"/>
                  </a:lnTo>
                  <a:lnTo>
                    <a:pt x="362" y="282"/>
                  </a:lnTo>
                  <a:lnTo>
                    <a:pt x="361" y="280"/>
                  </a:lnTo>
                  <a:lnTo>
                    <a:pt x="360" y="280"/>
                  </a:lnTo>
                  <a:lnTo>
                    <a:pt x="354" y="283"/>
                  </a:lnTo>
                  <a:lnTo>
                    <a:pt x="349" y="289"/>
                  </a:lnTo>
                  <a:lnTo>
                    <a:pt x="342" y="302"/>
                  </a:lnTo>
                  <a:lnTo>
                    <a:pt x="332" y="304"/>
                  </a:lnTo>
                  <a:lnTo>
                    <a:pt x="323" y="304"/>
                  </a:lnTo>
                  <a:lnTo>
                    <a:pt x="312" y="301"/>
                  </a:lnTo>
                  <a:lnTo>
                    <a:pt x="304" y="294"/>
                  </a:lnTo>
                  <a:lnTo>
                    <a:pt x="298" y="286"/>
                  </a:lnTo>
                  <a:lnTo>
                    <a:pt x="295" y="278"/>
                  </a:lnTo>
                  <a:lnTo>
                    <a:pt x="295" y="268"/>
                  </a:lnTo>
                  <a:lnTo>
                    <a:pt x="294" y="260"/>
                  </a:lnTo>
                  <a:lnTo>
                    <a:pt x="291" y="252"/>
                  </a:lnTo>
                  <a:lnTo>
                    <a:pt x="290" y="245"/>
                  </a:lnTo>
                  <a:lnTo>
                    <a:pt x="291" y="239"/>
                  </a:lnTo>
                  <a:lnTo>
                    <a:pt x="297" y="231"/>
                  </a:lnTo>
                  <a:lnTo>
                    <a:pt x="305" y="220"/>
                  </a:lnTo>
                  <a:lnTo>
                    <a:pt x="314" y="211"/>
                  </a:lnTo>
                  <a:lnTo>
                    <a:pt x="324" y="202"/>
                  </a:lnTo>
                  <a:lnTo>
                    <a:pt x="335" y="197"/>
                  </a:lnTo>
                  <a:lnTo>
                    <a:pt x="357" y="190"/>
                  </a:lnTo>
                  <a:lnTo>
                    <a:pt x="377" y="179"/>
                  </a:lnTo>
                  <a:lnTo>
                    <a:pt x="394" y="167"/>
                  </a:lnTo>
                  <a:lnTo>
                    <a:pt x="405" y="154"/>
                  </a:lnTo>
                  <a:lnTo>
                    <a:pt x="413" y="142"/>
                  </a:lnTo>
                  <a:lnTo>
                    <a:pt x="418" y="135"/>
                  </a:lnTo>
                  <a:lnTo>
                    <a:pt x="423" y="132"/>
                  </a:lnTo>
                  <a:lnTo>
                    <a:pt x="432" y="126"/>
                  </a:lnTo>
                  <a:lnTo>
                    <a:pt x="446" y="119"/>
                  </a:lnTo>
                  <a:lnTo>
                    <a:pt x="462" y="109"/>
                  </a:lnTo>
                  <a:lnTo>
                    <a:pt x="480" y="101"/>
                  </a:lnTo>
                  <a:lnTo>
                    <a:pt x="496" y="94"/>
                  </a:lnTo>
                  <a:lnTo>
                    <a:pt x="511" y="87"/>
                  </a:lnTo>
                  <a:lnTo>
                    <a:pt x="524" y="84"/>
                  </a:lnTo>
                  <a:lnTo>
                    <a:pt x="537" y="84"/>
                  </a:lnTo>
                  <a:lnTo>
                    <a:pt x="552" y="87"/>
                  </a:lnTo>
                  <a:lnTo>
                    <a:pt x="570" y="93"/>
                  </a:lnTo>
                  <a:lnTo>
                    <a:pt x="587" y="98"/>
                  </a:lnTo>
                  <a:lnTo>
                    <a:pt x="602" y="104"/>
                  </a:lnTo>
                  <a:lnTo>
                    <a:pt x="613" y="109"/>
                  </a:lnTo>
                  <a:lnTo>
                    <a:pt x="633" y="117"/>
                  </a:lnTo>
                  <a:lnTo>
                    <a:pt x="643" y="121"/>
                  </a:lnTo>
                  <a:lnTo>
                    <a:pt x="658" y="128"/>
                  </a:lnTo>
                  <a:lnTo>
                    <a:pt x="675" y="132"/>
                  </a:lnTo>
                  <a:lnTo>
                    <a:pt x="692" y="132"/>
                  </a:lnTo>
                  <a:lnTo>
                    <a:pt x="707" y="131"/>
                  </a:lnTo>
                  <a:lnTo>
                    <a:pt x="719" y="131"/>
                  </a:lnTo>
                  <a:lnTo>
                    <a:pt x="729" y="135"/>
                  </a:lnTo>
                  <a:lnTo>
                    <a:pt x="738" y="141"/>
                  </a:lnTo>
                  <a:lnTo>
                    <a:pt x="745" y="149"/>
                  </a:lnTo>
                  <a:lnTo>
                    <a:pt x="752" y="154"/>
                  </a:lnTo>
                  <a:lnTo>
                    <a:pt x="756" y="158"/>
                  </a:lnTo>
                  <a:lnTo>
                    <a:pt x="753" y="161"/>
                  </a:lnTo>
                  <a:lnTo>
                    <a:pt x="744" y="167"/>
                  </a:lnTo>
                  <a:lnTo>
                    <a:pt x="729" y="172"/>
                  </a:lnTo>
                  <a:lnTo>
                    <a:pt x="712" y="176"/>
                  </a:lnTo>
                  <a:lnTo>
                    <a:pt x="699" y="178"/>
                  </a:lnTo>
                  <a:lnTo>
                    <a:pt x="686" y="176"/>
                  </a:lnTo>
                  <a:lnTo>
                    <a:pt x="675" y="174"/>
                  </a:lnTo>
                  <a:lnTo>
                    <a:pt x="667" y="171"/>
                  </a:lnTo>
                  <a:lnTo>
                    <a:pt x="665" y="169"/>
                  </a:lnTo>
                  <a:lnTo>
                    <a:pt x="662" y="169"/>
                  </a:lnTo>
                  <a:lnTo>
                    <a:pt x="660" y="171"/>
                  </a:lnTo>
                  <a:lnTo>
                    <a:pt x="660" y="172"/>
                  </a:lnTo>
                  <a:lnTo>
                    <a:pt x="665" y="176"/>
                  </a:lnTo>
                  <a:lnTo>
                    <a:pt x="670" y="183"/>
                  </a:lnTo>
                  <a:lnTo>
                    <a:pt x="673" y="189"/>
                  </a:lnTo>
                  <a:lnTo>
                    <a:pt x="673" y="201"/>
                  </a:lnTo>
                  <a:lnTo>
                    <a:pt x="674" y="204"/>
                  </a:lnTo>
                  <a:lnTo>
                    <a:pt x="681" y="204"/>
                  </a:lnTo>
                  <a:lnTo>
                    <a:pt x="689" y="200"/>
                  </a:lnTo>
                  <a:lnTo>
                    <a:pt x="690" y="198"/>
                  </a:lnTo>
                  <a:lnTo>
                    <a:pt x="692" y="198"/>
                  </a:lnTo>
                  <a:lnTo>
                    <a:pt x="693" y="197"/>
                  </a:lnTo>
                  <a:lnTo>
                    <a:pt x="693" y="195"/>
                  </a:lnTo>
                  <a:lnTo>
                    <a:pt x="695" y="195"/>
                  </a:lnTo>
                  <a:lnTo>
                    <a:pt x="696" y="194"/>
                  </a:lnTo>
                  <a:lnTo>
                    <a:pt x="700" y="194"/>
                  </a:lnTo>
                  <a:lnTo>
                    <a:pt x="703" y="195"/>
                  </a:lnTo>
                  <a:lnTo>
                    <a:pt x="707" y="198"/>
                  </a:lnTo>
                  <a:lnTo>
                    <a:pt x="715" y="202"/>
                  </a:lnTo>
                  <a:lnTo>
                    <a:pt x="721" y="204"/>
                  </a:lnTo>
                  <a:lnTo>
                    <a:pt x="729" y="201"/>
                  </a:lnTo>
                  <a:lnTo>
                    <a:pt x="732" y="198"/>
                  </a:lnTo>
                  <a:lnTo>
                    <a:pt x="732" y="183"/>
                  </a:lnTo>
                  <a:lnTo>
                    <a:pt x="733" y="180"/>
                  </a:lnTo>
                  <a:lnTo>
                    <a:pt x="738" y="178"/>
                  </a:lnTo>
                  <a:lnTo>
                    <a:pt x="742" y="176"/>
                  </a:lnTo>
                  <a:lnTo>
                    <a:pt x="747" y="176"/>
                  </a:lnTo>
                  <a:lnTo>
                    <a:pt x="752" y="174"/>
                  </a:lnTo>
                  <a:lnTo>
                    <a:pt x="755" y="171"/>
                  </a:lnTo>
                  <a:lnTo>
                    <a:pt x="759" y="169"/>
                  </a:lnTo>
                  <a:lnTo>
                    <a:pt x="764" y="167"/>
                  </a:lnTo>
                  <a:lnTo>
                    <a:pt x="770" y="165"/>
                  </a:lnTo>
                  <a:lnTo>
                    <a:pt x="771" y="165"/>
                  </a:lnTo>
                  <a:lnTo>
                    <a:pt x="773" y="167"/>
                  </a:lnTo>
                  <a:lnTo>
                    <a:pt x="774" y="169"/>
                  </a:lnTo>
                  <a:lnTo>
                    <a:pt x="775" y="174"/>
                  </a:lnTo>
                  <a:lnTo>
                    <a:pt x="778" y="179"/>
                  </a:lnTo>
                  <a:lnTo>
                    <a:pt x="781" y="180"/>
                  </a:lnTo>
                  <a:lnTo>
                    <a:pt x="783" y="180"/>
                  </a:lnTo>
                  <a:lnTo>
                    <a:pt x="785" y="178"/>
                  </a:lnTo>
                  <a:lnTo>
                    <a:pt x="785" y="168"/>
                  </a:lnTo>
                  <a:lnTo>
                    <a:pt x="783" y="164"/>
                  </a:lnTo>
                  <a:lnTo>
                    <a:pt x="783" y="161"/>
                  </a:lnTo>
                  <a:lnTo>
                    <a:pt x="782" y="160"/>
                  </a:lnTo>
                  <a:lnTo>
                    <a:pt x="779" y="152"/>
                  </a:lnTo>
                  <a:lnTo>
                    <a:pt x="779" y="143"/>
                  </a:lnTo>
                  <a:lnTo>
                    <a:pt x="781" y="137"/>
                  </a:lnTo>
                  <a:lnTo>
                    <a:pt x="786" y="134"/>
                  </a:lnTo>
                  <a:lnTo>
                    <a:pt x="796" y="132"/>
                  </a:lnTo>
                  <a:lnTo>
                    <a:pt x="805" y="132"/>
                  </a:lnTo>
                  <a:lnTo>
                    <a:pt x="812" y="135"/>
                  </a:lnTo>
                  <a:lnTo>
                    <a:pt x="814" y="141"/>
                  </a:lnTo>
                  <a:lnTo>
                    <a:pt x="811" y="149"/>
                  </a:lnTo>
                  <a:lnTo>
                    <a:pt x="807" y="157"/>
                  </a:lnTo>
                  <a:lnTo>
                    <a:pt x="807" y="164"/>
                  </a:lnTo>
                  <a:lnTo>
                    <a:pt x="808" y="167"/>
                  </a:lnTo>
                  <a:lnTo>
                    <a:pt x="812" y="167"/>
                  </a:lnTo>
                  <a:lnTo>
                    <a:pt x="814" y="164"/>
                  </a:lnTo>
                  <a:lnTo>
                    <a:pt x="819" y="158"/>
                  </a:lnTo>
                  <a:lnTo>
                    <a:pt x="820" y="154"/>
                  </a:lnTo>
                  <a:lnTo>
                    <a:pt x="823" y="152"/>
                  </a:lnTo>
                  <a:lnTo>
                    <a:pt x="829" y="149"/>
                  </a:lnTo>
                  <a:lnTo>
                    <a:pt x="846" y="149"/>
                  </a:lnTo>
                  <a:lnTo>
                    <a:pt x="860" y="148"/>
                  </a:lnTo>
                  <a:lnTo>
                    <a:pt x="868" y="145"/>
                  </a:lnTo>
                  <a:lnTo>
                    <a:pt x="874" y="142"/>
                  </a:lnTo>
                  <a:lnTo>
                    <a:pt x="882" y="137"/>
                  </a:lnTo>
                  <a:lnTo>
                    <a:pt x="887" y="137"/>
                  </a:lnTo>
                  <a:lnTo>
                    <a:pt x="896" y="139"/>
                  </a:lnTo>
                  <a:lnTo>
                    <a:pt x="901" y="141"/>
                  </a:lnTo>
                  <a:lnTo>
                    <a:pt x="905" y="143"/>
                  </a:lnTo>
                  <a:lnTo>
                    <a:pt x="909" y="143"/>
                  </a:lnTo>
                  <a:lnTo>
                    <a:pt x="911" y="145"/>
                  </a:lnTo>
                  <a:lnTo>
                    <a:pt x="912" y="145"/>
                  </a:lnTo>
                  <a:lnTo>
                    <a:pt x="913" y="143"/>
                  </a:lnTo>
                  <a:lnTo>
                    <a:pt x="915" y="141"/>
                  </a:lnTo>
                  <a:lnTo>
                    <a:pt x="916" y="139"/>
                  </a:lnTo>
                  <a:lnTo>
                    <a:pt x="922" y="137"/>
                  </a:lnTo>
                  <a:lnTo>
                    <a:pt x="938" y="137"/>
                  </a:lnTo>
                  <a:lnTo>
                    <a:pt x="946" y="135"/>
                  </a:lnTo>
                  <a:lnTo>
                    <a:pt x="950" y="134"/>
                  </a:lnTo>
                  <a:lnTo>
                    <a:pt x="953" y="132"/>
                  </a:lnTo>
                  <a:lnTo>
                    <a:pt x="956" y="132"/>
                  </a:lnTo>
                  <a:lnTo>
                    <a:pt x="958" y="134"/>
                  </a:lnTo>
                  <a:lnTo>
                    <a:pt x="964" y="139"/>
                  </a:lnTo>
                  <a:lnTo>
                    <a:pt x="967" y="141"/>
                  </a:lnTo>
                  <a:lnTo>
                    <a:pt x="974" y="141"/>
                  </a:lnTo>
                  <a:lnTo>
                    <a:pt x="982" y="137"/>
                  </a:lnTo>
                  <a:lnTo>
                    <a:pt x="987" y="130"/>
                  </a:lnTo>
                  <a:lnTo>
                    <a:pt x="991" y="126"/>
                  </a:lnTo>
                  <a:lnTo>
                    <a:pt x="997" y="123"/>
                  </a:lnTo>
                  <a:lnTo>
                    <a:pt x="1013" y="120"/>
                  </a:lnTo>
                  <a:lnTo>
                    <a:pt x="1021" y="121"/>
                  </a:lnTo>
                  <a:lnTo>
                    <a:pt x="1031" y="124"/>
                  </a:lnTo>
                  <a:lnTo>
                    <a:pt x="1039" y="127"/>
                  </a:lnTo>
                  <a:lnTo>
                    <a:pt x="1049" y="128"/>
                  </a:lnTo>
                  <a:lnTo>
                    <a:pt x="1056" y="130"/>
                  </a:lnTo>
                  <a:lnTo>
                    <a:pt x="1064" y="132"/>
                  </a:lnTo>
                  <a:lnTo>
                    <a:pt x="1075" y="138"/>
                  </a:lnTo>
                  <a:lnTo>
                    <a:pt x="1088" y="141"/>
                  </a:lnTo>
                  <a:lnTo>
                    <a:pt x="1094" y="139"/>
                  </a:lnTo>
                  <a:lnTo>
                    <a:pt x="1095" y="135"/>
                  </a:lnTo>
                  <a:lnTo>
                    <a:pt x="1094" y="132"/>
                  </a:lnTo>
                  <a:lnTo>
                    <a:pt x="1091" y="128"/>
                  </a:lnTo>
                  <a:lnTo>
                    <a:pt x="1086" y="123"/>
                  </a:lnTo>
                  <a:lnTo>
                    <a:pt x="1077" y="119"/>
                  </a:lnTo>
                  <a:lnTo>
                    <a:pt x="1069" y="111"/>
                  </a:lnTo>
                  <a:lnTo>
                    <a:pt x="1068" y="102"/>
                  </a:lnTo>
                  <a:lnTo>
                    <a:pt x="1071" y="95"/>
                  </a:lnTo>
                  <a:lnTo>
                    <a:pt x="1077" y="93"/>
                  </a:lnTo>
                  <a:lnTo>
                    <a:pt x="1082" y="91"/>
                  </a:lnTo>
                  <a:lnTo>
                    <a:pt x="1084" y="90"/>
                  </a:lnTo>
                  <a:lnTo>
                    <a:pt x="1086" y="89"/>
                  </a:lnTo>
                  <a:lnTo>
                    <a:pt x="1087" y="86"/>
                  </a:lnTo>
                  <a:lnTo>
                    <a:pt x="1092" y="80"/>
                  </a:lnTo>
                  <a:lnTo>
                    <a:pt x="1099" y="75"/>
                  </a:lnTo>
                  <a:lnTo>
                    <a:pt x="1106" y="67"/>
                  </a:lnTo>
                  <a:lnTo>
                    <a:pt x="1112" y="61"/>
                  </a:lnTo>
                  <a:lnTo>
                    <a:pt x="1118" y="60"/>
                  </a:lnTo>
                  <a:lnTo>
                    <a:pt x="1132" y="68"/>
                  </a:lnTo>
                  <a:lnTo>
                    <a:pt x="1146" y="78"/>
                  </a:lnTo>
                  <a:lnTo>
                    <a:pt x="1151" y="83"/>
                  </a:lnTo>
                  <a:lnTo>
                    <a:pt x="1150" y="89"/>
                  </a:lnTo>
                  <a:lnTo>
                    <a:pt x="1144" y="100"/>
                  </a:lnTo>
                  <a:lnTo>
                    <a:pt x="1144" y="108"/>
                  </a:lnTo>
                  <a:lnTo>
                    <a:pt x="1146" y="117"/>
                  </a:lnTo>
                  <a:lnTo>
                    <a:pt x="1147" y="128"/>
                  </a:lnTo>
                  <a:lnTo>
                    <a:pt x="1150" y="134"/>
                  </a:lnTo>
                  <a:lnTo>
                    <a:pt x="1151" y="138"/>
                  </a:lnTo>
                  <a:lnTo>
                    <a:pt x="1149" y="145"/>
                  </a:lnTo>
                  <a:lnTo>
                    <a:pt x="1144" y="152"/>
                  </a:lnTo>
                  <a:lnTo>
                    <a:pt x="1139" y="158"/>
                  </a:lnTo>
                  <a:lnTo>
                    <a:pt x="1132" y="164"/>
                  </a:lnTo>
                  <a:lnTo>
                    <a:pt x="1125" y="171"/>
                  </a:lnTo>
                  <a:lnTo>
                    <a:pt x="1121" y="178"/>
                  </a:lnTo>
                  <a:lnTo>
                    <a:pt x="1121" y="180"/>
                  </a:lnTo>
                  <a:lnTo>
                    <a:pt x="1125" y="180"/>
                  </a:lnTo>
                  <a:lnTo>
                    <a:pt x="1132" y="178"/>
                  </a:lnTo>
                  <a:lnTo>
                    <a:pt x="1140" y="174"/>
                  </a:lnTo>
                  <a:lnTo>
                    <a:pt x="1147" y="171"/>
                  </a:lnTo>
                  <a:lnTo>
                    <a:pt x="1150" y="169"/>
                  </a:lnTo>
                  <a:lnTo>
                    <a:pt x="1151" y="167"/>
                  </a:lnTo>
                  <a:lnTo>
                    <a:pt x="1157" y="161"/>
                  </a:lnTo>
                  <a:lnTo>
                    <a:pt x="1162" y="153"/>
                  </a:lnTo>
                  <a:lnTo>
                    <a:pt x="1168" y="146"/>
                  </a:lnTo>
                  <a:lnTo>
                    <a:pt x="1173" y="141"/>
                  </a:lnTo>
                  <a:lnTo>
                    <a:pt x="1177" y="138"/>
                  </a:lnTo>
                  <a:lnTo>
                    <a:pt x="1181" y="137"/>
                  </a:lnTo>
                  <a:lnTo>
                    <a:pt x="1184" y="135"/>
                  </a:lnTo>
                  <a:lnTo>
                    <a:pt x="1188" y="137"/>
                  </a:lnTo>
                  <a:lnTo>
                    <a:pt x="1190" y="138"/>
                  </a:lnTo>
                  <a:lnTo>
                    <a:pt x="1191" y="142"/>
                  </a:lnTo>
                  <a:lnTo>
                    <a:pt x="1196" y="148"/>
                  </a:lnTo>
                  <a:lnTo>
                    <a:pt x="1205" y="149"/>
                  </a:lnTo>
                  <a:lnTo>
                    <a:pt x="1216" y="146"/>
                  </a:lnTo>
                  <a:lnTo>
                    <a:pt x="1220" y="145"/>
                  </a:lnTo>
                  <a:lnTo>
                    <a:pt x="1220" y="141"/>
                  </a:lnTo>
                  <a:lnTo>
                    <a:pt x="1218" y="138"/>
                  </a:lnTo>
                  <a:lnTo>
                    <a:pt x="1217" y="134"/>
                  </a:lnTo>
                  <a:lnTo>
                    <a:pt x="1216" y="131"/>
                  </a:lnTo>
                  <a:lnTo>
                    <a:pt x="1214" y="126"/>
                  </a:lnTo>
                  <a:lnTo>
                    <a:pt x="1213" y="121"/>
                  </a:lnTo>
                  <a:lnTo>
                    <a:pt x="1207" y="120"/>
                  </a:lnTo>
                  <a:lnTo>
                    <a:pt x="1201" y="120"/>
                  </a:lnTo>
                  <a:lnTo>
                    <a:pt x="1194" y="123"/>
                  </a:lnTo>
                  <a:lnTo>
                    <a:pt x="1187" y="124"/>
                  </a:lnTo>
                  <a:lnTo>
                    <a:pt x="1179" y="127"/>
                  </a:lnTo>
                  <a:lnTo>
                    <a:pt x="1170" y="135"/>
                  </a:lnTo>
                  <a:lnTo>
                    <a:pt x="1168" y="137"/>
                  </a:lnTo>
                  <a:lnTo>
                    <a:pt x="1166" y="138"/>
                  </a:lnTo>
                  <a:lnTo>
                    <a:pt x="1165" y="137"/>
                  </a:lnTo>
                  <a:lnTo>
                    <a:pt x="1164" y="134"/>
                  </a:lnTo>
                  <a:lnTo>
                    <a:pt x="1164" y="130"/>
                  </a:lnTo>
                  <a:lnTo>
                    <a:pt x="1165" y="126"/>
                  </a:lnTo>
                  <a:lnTo>
                    <a:pt x="1165" y="109"/>
                  </a:lnTo>
                  <a:lnTo>
                    <a:pt x="1162" y="101"/>
                  </a:lnTo>
                  <a:lnTo>
                    <a:pt x="1161" y="94"/>
                  </a:lnTo>
                  <a:lnTo>
                    <a:pt x="1161" y="91"/>
                  </a:lnTo>
                  <a:lnTo>
                    <a:pt x="1162" y="90"/>
                  </a:lnTo>
                  <a:lnTo>
                    <a:pt x="1162" y="89"/>
                  </a:lnTo>
                  <a:lnTo>
                    <a:pt x="1164" y="86"/>
                  </a:lnTo>
                  <a:lnTo>
                    <a:pt x="1169" y="80"/>
                  </a:lnTo>
                  <a:lnTo>
                    <a:pt x="1173" y="72"/>
                  </a:lnTo>
                  <a:lnTo>
                    <a:pt x="1175" y="71"/>
                  </a:lnTo>
                  <a:lnTo>
                    <a:pt x="1177" y="74"/>
                  </a:lnTo>
                  <a:lnTo>
                    <a:pt x="1179" y="76"/>
                  </a:lnTo>
                  <a:lnTo>
                    <a:pt x="1179" y="89"/>
                  </a:lnTo>
                  <a:lnTo>
                    <a:pt x="1180" y="91"/>
                  </a:lnTo>
                  <a:lnTo>
                    <a:pt x="1180" y="95"/>
                  </a:lnTo>
                  <a:lnTo>
                    <a:pt x="1181" y="100"/>
                  </a:lnTo>
                  <a:lnTo>
                    <a:pt x="1183" y="102"/>
                  </a:lnTo>
                  <a:lnTo>
                    <a:pt x="1184" y="102"/>
                  </a:lnTo>
                  <a:lnTo>
                    <a:pt x="1185" y="104"/>
                  </a:lnTo>
                  <a:lnTo>
                    <a:pt x="1188" y="104"/>
                  </a:lnTo>
                  <a:lnTo>
                    <a:pt x="1191" y="102"/>
                  </a:lnTo>
                  <a:lnTo>
                    <a:pt x="1192" y="101"/>
                  </a:lnTo>
                  <a:lnTo>
                    <a:pt x="1195" y="101"/>
                  </a:lnTo>
                  <a:lnTo>
                    <a:pt x="1199" y="98"/>
                  </a:lnTo>
                  <a:lnTo>
                    <a:pt x="1201" y="91"/>
                  </a:lnTo>
                  <a:lnTo>
                    <a:pt x="1202" y="83"/>
                  </a:lnTo>
                  <a:lnTo>
                    <a:pt x="1205" y="76"/>
                  </a:lnTo>
                  <a:lnTo>
                    <a:pt x="1211" y="72"/>
                  </a:lnTo>
                  <a:lnTo>
                    <a:pt x="1221" y="72"/>
                  </a:lnTo>
                  <a:lnTo>
                    <a:pt x="1232" y="79"/>
                  </a:lnTo>
                  <a:lnTo>
                    <a:pt x="1239" y="84"/>
                  </a:lnTo>
                  <a:lnTo>
                    <a:pt x="1243" y="87"/>
                  </a:lnTo>
                  <a:lnTo>
                    <a:pt x="1255" y="91"/>
                  </a:lnTo>
                  <a:lnTo>
                    <a:pt x="1261" y="94"/>
                  </a:lnTo>
                  <a:lnTo>
                    <a:pt x="1265" y="95"/>
                  </a:lnTo>
                  <a:lnTo>
                    <a:pt x="1268" y="98"/>
                  </a:lnTo>
                  <a:lnTo>
                    <a:pt x="1269" y="101"/>
                  </a:lnTo>
                  <a:lnTo>
                    <a:pt x="1269" y="105"/>
                  </a:lnTo>
                  <a:lnTo>
                    <a:pt x="1270" y="109"/>
                  </a:lnTo>
                  <a:lnTo>
                    <a:pt x="1270" y="113"/>
                  </a:lnTo>
                  <a:lnTo>
                    <a:pt x="1272" y="117"/>
                  </a:lnTo>
                  <a:lnTo>
                    <a:pt x="1277" y="120"/>
                  </a:lnTo>
                  <a:lnTo>
                    <a:pt x="1283" y="120"/>
                  </a:lnTo>
                  <a:lnTo>
                    <a:pt x="1285" y="119"/>
                  </a:lnTo>
                  <a:lnTo>
                    <a:pt x="1287" y="113"/>
                  </a:lnTo>
                  <a:lnTo>
                    <a:pt x="1287" y="106"/>
                  </a:lnTo>
                  <a:lnTo>
                    <a:pt x="1285" y="100"/>
                  </a:lnTo>
                  <a:lnTo>
                    <a:pt x="1283" y="94"/>
                  </a:lnTo>
                  <a:lnTo>
                    <a:pt x="1277" y="90"/>
                  </a:lnTo>
                  <a:lnTo>
                    <a:pt x="1266" y="84"/>
                  </a:lnTo>
                  <a:lnTo>
                    <a:pt x="1254" y="78"/>
                  </a:lnTo>
                  <a:lnTo>
                    <a:pt x="1244" y="71"/>
                  </a:lnTo>
                  <a:lnTo>
                    <a:pt x="1243" y="68"/>
                  </a:lnTo>
                  <a:lnTo>
                    <a:pt x="1242" y="67"/>
                  </a:lnTo>
                  <a:lnTo>
                    <a:pt x="1244" y="64"/>
                  </a:lnTo>
                  <a:lnTo>
                    <a:pt x="1247" y="64"/>
                  </a:lnTo>
                  <a:lnTo>
                    <a:pt x="1250" y="63"/>
                  </a:lnTo>
                  <a:lnTo>
                    <a:pt x="1277" y="63"/>
                  </a:lnTo>
                  <a:lnTo>
                    <a:pt x="1284" y="64"/>
                  </a:lnTo>
                  <a:lnTo>
                    <a:pt x="1287" y="64"/>
                  </a:lnTo>
                  <a:lnTo>
                    <a:pt x="1289" y="63"/>
                  </a:lnTo>
                  <a:lnTo>
                    <a:pt x="1299" y="60"/>
                  </a:lnTo>
                  <a:lnTo>
                    <a:pt x="1309" y="56"/>
                  </a:lnTo>
                  <a:lnTo>
                    <a:pt x="1318" y="50"/>
                  </a:lnTo>
                  <a:lnTo>
                    <a:pt x="1328" y="43"/>
                  </a:lnTo>
                  <a:lnTo>
                    <a:pt x="1347" y="35"/>
                  </a:lnTo>
                  <a:lnTo>
                    <a:pt x="1359" y="32"/>
                  </a:lnTo>
                  <a:lnTo>
                    <a:pt x="1374" y="32"/>
                  </a:lnTo>
                  <a:lnTo>
                    <a:pt x="1386" y="34"/>
                  </a:lnTo>
                  <a:lnTo>
                    <a:pt x="1396" y="32"/>
                  </a:lnTo>
                  <a:lnTo>
                    <a:pt x="1406" y="28"/>
                  </a:lnTo>
                  <a:lnTo>
                    <a:pt x="1415" y="23"/>
                  </a:lnTo>
                  <a:lnTo>
                    <a:pt x="1421" y="19"/>
                  </a:lnTo>
                  <a:lnTo>
                    <a:pt x="1425" y="13"/>
                  </a:lnTo>
                  <a:lnTo>
                    <a:pt x="1434" y="4"/>
                  </a:lnTo>
                  <a:lnTo>
                    <a:pt x="1437" y="4"/>
                  </a:lnTo>
                  <a:lnTo>
                    <a:pt x="1440" y="6"/>
                  </a:lnTo>
                  <a:lnTo>
                    <a:pt x="1441" y="17"/>
                  </a:lnTo>
                  <a:lnTo>
                    <a:pt x="1444" y="20"/>
                  </a:lnTo>
                  <a:lnTo>
                    <a:pt x="1452" y="23"/>
                  </a:lnTo>
                  <a:lnTo>
                    <a:pt x="1462" y="24"/>
                  </a:lnTo>
                  <a:lnTo>
                    <a:pt x="1470" y="26"/>
                  </a:lnTo>
                  <a:lnTo>
                    <a:pt x="1475" y="26"/>
                  </a:lnTo>
                  <a:lnTo>
                    <a:pt x="1482" y="24"/>
                  </a:lnTo>
                  <a:lnTo>
                    <a:pt x="1492" y="20"/>
                  </a:lnTo>
                  <a:lnTo>
                    <a:pt x="1507" y="13"/>
                  </a:lnTo>
                  <a:lnTo>
                    <a:pt x="1512" y="9"/>
                  </a:lnTo>
                  <a:lnTo>
                    <a:pt x="1516" y="6"/>
                  </a:lnTo>
                  <a:lnTo>
                    <a:pt x="1519" y="2"/>
                  </a:lnTo>
                  <a:lnTo>
                    <a:pt x="15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73" name="Freeform 35"/>
            <p:cNvSpPr>
              <a:spLocks/>
            </p:cNvSpPr>
            <p:nvPr/>
          </p:nvSpPr>
          <p:spPr bwMode="auto">
            <a:xfrm>
              <a:off x="6270625" y="1398588"/>
              <a:ext cx="4763" cy="11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3" y="4"/>
                </a:cxn>
                <a:cxn ang="0">
                  <a:pos x="1" y="7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74" name="Freeform 36"/>
            <p:cNvSpPr>
              <a:spLocks/>
            </p:cNvSpPr>
            <p:nvPr/>
          </p:nvSpPr>
          <p:spPr bwMode="auto">
            <a:xfrm>
              <a:off x="5248275" y="1422400"/>
              <a:ext cx="352425" cy="166688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217" y="1"/>
                </a:cxn>
                <a:cxn ang="0">
                  <a:pos x="222" y="5"/>
                </a:cxn>
                <a:cxn ang="0">
                  <a:pos x="222" y="9"/>
                </a:cxn>
                <a:cxn ang="0">
                  <a:pos x="217" y="16"/>
                </a:cxn>
                <a:cxn ang="0">
                  <a:pos x="209" y="24"/>
                </a:cxn>
                <a:cxn ang="0">
                  <a:pos x="201" y="31"/>
                </a:cxn>
                <a:cxn ang="0">
                  <a:pos x="192" y="35"/>
                </a:cxn>
                <a:cxn ang="0">
                  <a:pos x="183" y="35"/>
                </a:cxn>
                <a:cxn ang="0">
                  <a:pos x="174" y="34"/>
                </a:cxn>
                <a:cxn ang="0">
                  <a:pos x="160" y="33"/>
                </a:cxn>
                <a:cxn ang="0">
                  <a:pos x="144" y="33"/>
                </a:cxn>
                <a:cxn ang="0">
                  <a:pos x="130" y="34"/>
                </a:cxn>
                <a:cxn ang="0">
                  <a:pos x="118" y="35"/>
                </a:cxn>
                <a:cxn ang="0">
                  <a:pos x="101" y="41"/>
                </a:cxn>
                <a:cxn ang="0">
                  <a:pos x="86" y="49"/>
                </a:cxn>
                <a:cxn ang="0">
                  <a:pos x="73" y="59"/>
                </a:cxn>
                <a:cxn ang="0">
                  <a:pos x="67" y="63"/>
                </a:cxn>
                <a:cxn ang="0">
                  <a:pos x="64" y="66"/>
                </a:cxn>
                <a:cxn ang="0">
                  <a:pos x="63" y="70"/>
                </a:cxn>
                <a:cxn ang="0">
                  <a:pos x="63" y="76"/>
                </a:cxn>
                <a:cxn ang="0">
                  <a:pos x="64" y="78"/>
                </a:cxn>
                <a:cxn ang="0">
                  <a:pos x="70" y="81"/>
                </a:cxn>
                <a:cxn ang="0">
                  <a:pos x="74" y="89"/>
                </a:cxn>
                <a:cxn ang="0">
                  <a:pos x="74" y="97"/>
                </a:cxn>
                <a:cxn ang="0">
                  <a:pos x="71" y="100"/>
                </a:cxn>
                <a:cxn ang="0">
                  <a:pos x="64" y="105"/>
                </a:cxn>
                <a:cxn ang="0">
                  <a:pos x="55" y="105"/>
                </a:cxn>
                <a:cxn ang="0">
                  <a:pos x="45" y="104"/>
                </a:cxn>
                <a:cxn ang="0">
                  <a:pos x="36" y="100"/>
                </a:cxn>
                <a:cxn ang="0">
                  <a:pos x="23" y="93"/>
                </a:cxn>
                <a:cxn ang="0">
                  <a:pos x="11" y="90"/>
                </a:cxn>
                <a:cxn ang="0">
                  <a:pos x="3" y="87"/>
                </a:cxn>
                <a:cxn ang="0">
                  <a:pos x="0" y="83"/>
                </a:cxn>
                <a:cxn ang="0">
                  <a:pos x="1" y="76"/>
                </a:cxn>
                <a:cxn ang="0">
                  <a:pos x="6" y="70"/>
                </a:cxn>
                <a:cxn ang="0">
                  <a:pos x="11" y="66"/>
                </a:cxn>
                <a:cxn ang="0">
                  <a:pos x="30" y="56"/>
                </a:cxn>
                <a:cxn ang="0">
                  <a:pos x="42" y="49"/>
                </a:cxn>
                <a:cxn ang="0">
                  <a:pos x="55" y="44"/>
                </a:cxn>
                <a:cxn ang="0">
                  <a:pos x="64" y="37"/>
                </a:cxn>
                <a:cxn ang="0">
                  <a:pos x="71" y="29"/>
                </a:cxn>
                <a:cxn ang="0">
                  <a:pos x="78" y="23"/>
                </a:cxn>
                <a:cxn ang="0">
                  <a:pos x="85" y="20"/>
                </a:cxn>
                <a:cxn ang="0">
                  <a:pos x="93" y="19"/>
                </a:cxn>
                <a:cxn ang="0">
                  <a:pos x="107" y="18"/>
                </a:cxn>
                <a:cxn ang="0">
                  <a:pos x="122" y="15"/>
                </a:cxn>
                <a:cxn ang="0">
                  <a:pos x="135" y="12"/>
                </a:cxn>
                <a:cxn ang="0">
                  <a:pos x="146" y="9"/>
                </a:cxn>
                <a:cxn ang="0">
                  <a:pos x="153" y="9"/>
                </a:cxn>
                <a:cxn ang="0">
                  <a:pos x="160" y="11"/>
                </a:cxn>
                <a:cxn ang="0">
                  <a:pos x="170" y="12"/>
                </a:cxn>
                <a:cxn ang="0">
                  <a:pos x="182" y="12"/>
                </a:cxn>
                <a:cxn ang="0">
                  <a:pos x="192" y="9"/>
                </a:cxn>
                <a:cxn ang="0">
                  <a:pos x="198" y="5"/>
                </a:cxn>
                <a:cxn ang="0">
                  <a:pos x="204" y="1"/>
                </a:cxn>
                <a:cxn ang="0">
                  <a:pos x="211" y="0"/>
                </a:cxn>
              </a:cxnLst>
              <a:rect l="0" t="0" r="r" b="b"/>
              <a:pathLst>
                <a:path w="222" h="105">
                  <a:moveTo>
                    <a:pt x="211" y="0"/>
                  </a:moveTo>
                  <a:lnTo>
                    <a:pt x="217" y="1"/>
                  </a:lnTo>
                  <a:lnTo>
                    <a:pt x="222" y="5"/>
                  </a:lnTo>
                  <a:lnTo>
                    <a:pt x="222" y="9"/>
                  </a:lnTo>
                  <a:lnTo>
                    <a:pt x="217" y="16"/>
                  </a:lnTo>
                  <a:lnTo>
                    <a:pt x="209" y="24"/>
                  </a:lnTo>
                  <a:lnTo>
                    <a:pt x="201" y="31"/>
                  </a:lnTo>
                  <a:lnTo>
                    <a:pt x="192" y="35"/>
                  </a:lnTo>
                  <a:lnTo>
                    <a:pt x="183" y="35"/>
                  </a:lnTo>
                  <a:lnTo>
                    <a:pt x="174" y="34"/>
                  </a:lnTo>
                  <a:lnTo>
                    <a:pt x="160" y="33"/>
                  </a:lnTo>
                  <a:lnTo>
                    <a:pt x="144" y="33"/>
                  </a:lnTo>
                  <a:lnTo>
                    <a:pt x="130" y="34"/>
                  </a:lnTo>
                  <a:lnTo>
                    <a:pt x="118" y="35"/>
                  </a:lnTo>
                  <a:lnTo>
                    <a:pt x="101" y="41"/>
                  </a:lnTo>
                  <a:lnTo>
                    <a:pt x="86" y="49"/>
                  </a:lnTo>
                  <a:lnTo>
                    <a:pt x="73" y="59"/>
                  </a:lnTo>
                  <a:lnTo>
                    <a:pt x="67" y="63"/>
                  </a:lnTo>
                  <a:lnTo>
                    <a:pt x="64" y="66"/>
                  </a:lnTo>
                  <a:lnTo>
                    <a:pt x="63" y="70"/>
                  </a:lnTo>
                  <a:lnTo>
                    <a:pt x="63" y="76"/>
                  </a:lnTo>
                  <a:lnTo>
                    <a:pt x="64" y="78"/>
                  </a:lnTo>
                  <a:lnTo>
                    <a:pt x="70" y="81"/>
                  </a:lnTo>
                  <a:lnTo>
                    <a:pt x="74" y="89"/>
                  </a:lnTo>
                  <a:lnTo>
                    <a:pt x="74" y="97"/>
                  </a:lnTo>
                  <a:lnTo>
                    <a:pt x="71" y="100"/>
                  </a:lnTo>
                  <a:lnTo>
                    <a:pt x="64" y="105"/>
                  </a:lnTo>
                  <a:lnTo>
                    <a:pt x="55" y="105"/>
                  </a:lnTo>
                  <a:lnTo>
                    <a:pt x="45" y="104"/>
                  </a:lnTo>
                  <a:lnTo>
                    <a:pt x="36" y="100"/>
                  </a:lnTo>
                  <a:lnTo>
                    <a:pt x="23" y="93"/>
                  </a:lnTo>
                  <a:lnTo>
                    <a:pt x="11" y="90"/>
                  </a:lnTo>
                  <a:lnTo>
                    <a:pt x="3" y="87"/>
                  </a:lnTo>
                  <a:lnTo>
                    <a:pt x="0" y="83"/>
                  </a:lnTo>
                  <a:lnTo>
                    <a:pt x="1" y="76"/>
                  </a:lnTo>
                  <a:lnTo>
                    <a:pt x="6" y="70"/>
                  </a:lnTo>
                  <a:lnTo>
                    <a:pt x="11" y="66"/>
                  </a:lnTo>
                  <a:lnTo>
                    <a:pt x="30" y="56"/>
                  </a:lnTo>
                  <a:lnTo>
                    <a:pt x="42" y="49"/>
                  </a:lnTo>
                  <a:lnTo>
                    <a:pt x="55" y="44"/>
                  </a:lnTo>
                  <a:lnTo>
                    <a:pt x="64" y="37"/>
                  </a:lnTo>
                  <a:lnTo>
                    <a:pt x="71" y="29"/>
                  </a:lnTo>
                  <a:lnTo>
                    <a:pt x="78" y="23"/>
                  </a:lnTo>
                  <a:lnTo>
                    <a:pt x="85" y="20"/>
                  </a:lnTo>
                  <a:lnTo>
                    <a:pt x="93" y="19"/>
                  </a:lnTo>
                  <a:lnTo>
                    <a:pt x="107" y="18"/>
                  </a:lnTo>
                  <a:lnTo>
                    <a:pt x="122" y="15"/>
                  </a:lnTo>
                  <a:lnTo>
                    <a:pt x="135" y="12"/>
                  </a:lnTo>
                  <a:lnTo>
                    <a:pt x="146" y="9"/>
                  </a:lnTo>
                  <a:lnTo>
                    <a:pt x="153" y="9"/>
                  </a:lnTo>
                  <a:lnTo>
                    <a:pt x="160" y="11"/>
                  </a:lnTo>
                  <a:lnTo>
                    <a:pt x="170" y="12"/>
                  </a:lnTo>
                  <a:lnTo>
                    <a:pt x="182" y="12"/>
                  </a:lnTo>
                  <a:lnTo>
                    <a:pt x="192" y="9"/>
                  </a:lnTo>
                  <a:lnTo>
                    <a:pt x="198" y="5"/>
                  </a:lnTo>
                  <a:lnTo>
                    <a:pt x="204" y="1"/>
                  </a:lnTo>
                  <a:lnTo>
                    <a:pt x="2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75" name="Freeform 37"/>
            <p:cNvSpPr>
              <a:spLocks/>
            </p:cNvSpPr>
            <p:nvPr/>
          </p:nvSpPr>
          <p:spPr bwMode="auto">
            <a:xfrm>
              <a:off x="7021513" y="2189163"/>
              <a:ext cx="134938" cy="7461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7" y="0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7" y="9"/>
                </a:cxn>
                <a:cxn ang="0">
                  <a:pos x="49" y="10"/>
                </a:cxn>
                <a:cxn ang="0">
                  <a:pos x="52" y="13"/>
                </a:cxn>
                <a:cxn ang="0">
                  <a:pos x="66" y="13"/>
                </a:cxn>
                <a:cxn ang="0">
                  <a:pos x="74" y="15"/>
                </a:cxn>
                <a:cxn ang="0">
                  <a:pos x="81" y="20"/>
                </a:cxn>
                <a:cxn ang="0">
                  <a:pos x="85" y="25"/>
                </a:cxn>
                <a:cxn ang="0">
                  <a:pos x="85" y="28"/>
                </a:cxn>
                <a:cxn ang="0">
                  <a:pos x="82" y="33"/>
                </a:cxn>
                <a:cxn ang="0">
                  <a:pos x="79" y="35"/>
                </a:cxn>
                <a:cxn ang="0">
                  <a:pos x="77" y="35"/>
                </a:cxn>
                <a:cxn ang="0">
                  <a:pos x="74" y="36"/>
                </a:cxn>
                <a:cxn ang="0">
                  <a:pos x="66" y="36"/>
                </a:cxn>
                <a:cxn ang="0">
                  <a:pos x="63" y="37"/>
                </a:cxn>
                <a:cxn ang="0">
                  <a:pos x="56" y="39"/>
                </a:cxn>
                <a:cxn ang="0">
                  <a:pos x="47" y="42"/>
                </a:cxn>
                <a:cxn ang="0">
                  <a:pos x="25" y="44"/>
                </a:cxn>
                <a:cxn ang="0">
                  <a:pos x="17" y="47"/>
                </a:cxn>
                <a:cxn ang="0">
                  <a:pos x="8" y="47"/>
                </a:cxn>
                <a:cxn ang="0">
                  <a:pos x="2" y="42"/>
                </a:cxn>
                <a:cxn ang="0">
                  <a:pos x="0" y="36"/>
                </a:cxn>
                <a:cxn ang="0">
                  <a:pos x="4" y="31"/>
                </a:cxn>
                <a:cxn ang="0">
                  <a:pos x="12" y="26"/>
                </a:cxn>
                <a:cxn ang="0">
                  <a:pos x="19" y="22"/>
                </a:cxn>
                <a:cxn ang="0">
                  <a:pos x="22" y="20"/>
                </a:cxn>
                <a:cxn ang="0">
                  <a:pos x="22" y="18"/>
                </a:cxn>
                <a:cxn ang="0">
                  <a:pos x="23" y="15"/>
                </a:cxn>
                <a:cxn ang="0">
                  <a:pos x="23" y="11"/>
                </a:cxn>
                <a:cxn ang="0">
                  <a:pos x="25" y="9"/>
                </a:cxn>
                <a:cxn ang="0">
                  <a:pos x="28" y="5"/>
                </a:cxn>
                <a:cxn ang="0">
                  <a:pos x="30" y="2"/>
                </a:cxn>
                <a:cxn ang="0">
                  <a:pos x="33" y="0"/>
                </a:cxn>
              </a:cxnLst>
              <a:rect l="0" t="0" r="r" b="b"/>
              <a:pathLst>
                <a:path w="85" h="47">
                  <a:moveTo>
                    <a:pt x="33" y="0"/>
                  </a:moveTo>
                  <a:lnTo>
                    <a:pt x="37" y="0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7" y="9"/>
                  </a:lnTo>
                  <a:lnTo>
                    <a:pt x="49" y="10"/>
                  </a:lnTo>
                  <a:lnTo>
                    <a:pt x="52" y="13"/>
                  </a:lnTo>
                  <a:lnTo>
                    <a:pt x="66" y="13"/>
                  </a:lnTo>
                  <a:lnTo>
                    <a:pt x="74" y="15"/>
                  </a:lnTo>
                  <a:lnTo>
                    <a:pt x="81" y="20"/>
                  </a:lnTo>
                  <a:lnTo>
                    <a:pt x="85" y="25"/>
                  </a:lnTo>
                  <a:lnTo>
                    <a:pt x="85" y="28"/>
                  </a:lnTo>
                  <a:lnTo>
                    <a:pt x="82" y="33"/>
                  </a:lnTo>
                  <a:lnTo>
                    <a:pt x="79" y="35"/>
                  </a:lnTo>
                  <a:lnTo>
                    <a:pt x="77" y="35"/>
                  </a:lnTo>
                  <a:lnTo>
                    <a:pt x="74" y="36"/>
                  </a:lnTo>
                  <a:lnTo>
                    <a:pt x="66" y="36"/>
                  </a:lnTo>
                  <a:lnTo>
                    <a:pt x="63" y="37"/>
                  </a:lnTo>
                  <a:lnTo>
                    <a:pt x="56" y="39"/>
                  </a:lnTo>
                  <a:lnTo>
                    <a:pt x="47" y="42"/>
                  </a:lnTo>
                  <a:lnTo>
                    <a:pt x="25" y="44"/>
                  </a:lnTo>
                  <a:lnTo>
                    <a:pt x="17" y="47"/>
                  </a:lnTo>
                  <a:lnTo>
                    <a:pt x="8" y="47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4" y="31"/>
                  </a:lnTo>
                  <a:lnTo>
                    <a:pt x="12" y="26"/>
                  </a:lnTo>
                  <a:lnTo>
                    <a:pt x="19" y="22"/>
                  </a:lnTo>
                  <a:lnTo>
                    <a:pt x="22" y="20"/>
                  </a:lnTo>
                  <a:lnTo>
                    <a:pt x="22" y="18"/>
                  </a:lnTo>
                  <a:lnTo>
                    <a:pt x="23" y="15"/>
                  </a:lnTo>
                  <a:lnTo>
                    <a:pt x="23" y="11"/>
                  </a:lnTo>
                  <a:lnTo>
                    <a:pt x="25" y="9"/>
                  </a:lnTo>
                  <a:lnTo>
                    <a:pt x="28" y="5"/>
                  </a:lnTo>
                  <a:lnTo>
                    <a:pt x="30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76" name="Freeform 38"/>
            <p:cNvSpPr>
              <a:spLocks/>
            </p:cNvSpPr>
            <p:nvPr/>
          </p:nvSpPr>
          <p:spPr bwMode="auto">
            <a:xfrm>
              <a:off x="6818313" y="2265363"/>
              <a:ext cx="254000" cy="250825"/>
            </a:xfrm>
            <a:custGeom>
              <a:avLst/>
              <a:gdLst/>
              <a:ahLst/>
              <a:cxnLst>
                <a:cxn ang="0">
                  <a:pos x="146" y="3"/>
                </a:cxn>
                <a:cxn ang="0">
                  <a:pos x="151" y="18"/>
                </a:cxn>
                <a:cxn ang="0">
                  <a:pos x="158" y="35"/>
                </a:cxn>
                <a:cxn ang="0">
                  <a:pos x="160" y="44"/>
                </a:cxn>
                <a:cxn ang="0">
                  <a:pos x="153" y="48"/>
                </a:cxn>
                <a:cxn ang="0">
                  <a:pos x="149" y="54"/>
                </a:cxn>
                <a:cxn ang="0">
                  <a:pos x="147" y="72"/>
                </a:cxn>
                <a:cxn ang="0">
                  <a:pos x="146" y="87"/>
                </a:cxn>
                <a:cxn ang="0">
                  <a:pos x="131" y="98"/>
                </a:cxn>
                <a:cxn ang="0">
                  <a:pos x="108" y="109"/>
                </a:cxn>
                <a:cxn ang="0">
                  <a:pos x="95" y="115"/>
                </a:cxn>
                <a:cxn ang="0">
                  <a:pos x="94" y="120"/>
                </a:cxn>
                <a:cxn ang="0">
                  <a:pos x="91" y="124"/>
                </a:cxn>
                <a:cxn ang="0">
                  <a:pos x="86" y="126"/>
                </a:cxn>
                <a:cxn ang="0">
                  <a:pos x="78" y="126"/>
                </a:cxn>
                <a:cxn ang="0">
                  <a:pos x="72" y="122"/>
                </a:cxn>
                <a:cxn ang="0">
                  <a:pos x="71" y="115"/>
                </a:cxn>
                <a:cxn ang="0">
                  <a:pos x="69" y="117"/>
                </a:cxn>
                <a:cxn ang="0">
                  <a:pos x="65" y="128"/>
                </a:cxn>
                <a:cxn ang="0">
                  <a:pos x="58" y="136"/>
                </a:cxn>
                <a:cxn ang="0">
                  <a:pos x="49" y="137"/>
                </a:cxn>
                <a:cxn ang="0">
                  <a:pos x="38" y="133"/>
                </a:cxn>
                <a:cxn ang="0">
                  <a:pos x="32" y="139"/>
                </a:cxn>
                <a:cxn ang="0">
                  <a:pos x="31" y="148"/>
                </a:cxn>
                <a:cxn ang="0">
                  <a:pos x="26" y="155"/>
                </a:cxn>
                <a:cxn ang="0">
                  <a:pos x="17" y="158"/>
                </a:cxn>
                <a:cxn ang="0">
                  <a:pos x="4" y="143"/>
                </a:cxn>
                <a:cxn ang="0">
                  <a:pos x="0" y="121"/>
                </a:cxn>
                <a:cxn ang="0">
                  <a:pos x="4" y="117"/>
                </a:cxn>
                <a:cxn ang="0">
                  <a:pos x="9" y="115"/>
                </a:cxn>
                <a:cxn ang="0">
                  <a:pos x="15" y="114"/>
                </a:cxn>
                <a:cxn ang="0">
                  <a:pos x="27" y="103"/>
                </a:cxn>
                <a:cxn ang="0">
                  <a:pos x="35" y="94"/>
                </a:cxn>
                <a:cxn ang="0">
                  <a:pos x="46" y="92"/>
                </a:cxn>
                <a:cxn ang="0">
                  <a:pos x="64" y="95"/>
                </a:cxn>
                <a:cxn ang="0">
                  <a:pos x="78" y="94"/>
                </a:cxn>
                <a:cxn ang="0">
                  <a:pos x="94" y="81"/>
                </a:cxn>
                <a:cxn ang="0">
                  <a:pos x="110" y="76"/>
                </a:cxn>
                <a:cxn ang="0">
                  <a:pos x="117" y="66"/>
                </a:cxn>
                <a:cxn ang="0">
                  <a:pos x="127" y="46"/>
                </a:cxn>
                <a:cxn ang="0">
                  <a:pos x="131" y="25"/>
                </a:cxn>
                <a:cxn ang="0">
                  <a:pos x="132" y="9"/>
                </a:cxn>
                <a:cxn ang="0">
                  <a:pos x="142" y="0"/>
                </a:cxn>
              </a:cxnLst>
              <a:rect l="0" t="0" r="r" b="b"/>
              <a:pathLst>
                <a:path w="160" h="158">
                  <a:moveTo>
                    <a:pt x="142" y="0"/>
                  </a:moveTo>
                  <a:lnTo>
                    <a:pt x="146" y="3"/>
                  </a:lnTo>
                  <a:lnTo>
                    <a:pt x="149" y="10"/>
                  </a:lnTo>
                  <a:lnTo>
                    <a:pt x="151" y="18"/>
                  </a:lnTo>
                  <a:lnTo>
                    <a:pt x="156" y="29"/>
                  </a:lnTo>
                  <a:lnTo>
                    <a:pt x="158" y="35"/>
                  </a:lnTo>
                  <a:lnTo>
                    <a:pt x="160" y="39"/>
                  </a:lnTo>
                  <a:lnTo>
                    <a:pt x="160" y="44"/>
                  </a:lnTo>
                  <a:lnTo>
                    <a:pt x="156" y="48"/>
                  </a:lnTo>
                  <a:lnTo>
                    <a:pt x="153" y="48"/>
                  </a:lnTo>
                  <a:lnTo>
                    <a:pt x="151" y="50"/>
                  </a:lnTo>
                  <a:lnTo>
                    <a:pt x="149" y="54"/>
                  </a:lnTo>
                  <a:lnTo>
                    <a:pt x="147" y="62"/>
                  </a:lnTo>
                  <a:lnTo>
                    <a:pt x="147" y="72"/>
                  </a:lnTo>
                  <a:lnTo>
                    <a:pt x="146" y="81"/>
                  </a:lnTo>
                  <a:lnTo>
                    <a:pt x="146" y="87"/>
                  </a:lnTo>
                  <a:lnTo>
                    <a:pt x="140" y="92"/>
                  </a:lnTo>
                  <a:lnTo>
                    <a:pt x="131" y="98"/>
                  </a:lnTo>
                  <a:lnTo>
                    <a:pt x="117" y="106"/>
                  </a:lnTo>
                  <a:lnTo>
                    <a:pt x="108" y="109"/>
                  </a:lnTo>
                  <a:lnTo>
                    <a:pt x="99" y="113"/>
                  </a:lnTo>
                  <a:lnTo>
                    <a:pt x="95" y="115"/>
                  </a:lnTo>
                  <a:lnTo>
                    <a:pt x="95" y="117"/>
                  </a:lnTo>
                  <a:lnTo>
                    <a:pt x="94" y="120"/>
                  </a:lnTo>
                  <a:lnTo>
                    <a:pt x="94" y="122"/>
                  </a:lnTo>
                  <a:lnTo>
                    <a:pt x="91" y="124"/>
                  </a:lnTo>
                  <a:lnTo>
                    <a:pt x="90" y="126"/>
                  </a:lnTo>
                  <a:lnTo>
                    <a:pt x="86" y="126"/>
                  </a:lnTo>
                  <a:lnTo>
                    <a:pt x="82" y="128"/>
                  </a:lnTo>
                  <a:lnTo>
                    <a:pt x="78" y="126"/>
                  </a:lnTo>
                  <a:lnTo>
                    <a:pt x="75" y="124"/>
                  </a:lnTo>
                  <a:lnTo>
                    <a:pt x="72" y="122"/>
                  </a:lnTo>
                  <a:lnTo>
                    <a:pt x="71" y="118"/>
                  </a:lnTo>
                  <a:lnTo>
                    <a:pt x="71" y="115"/>
                  </a:lnTo>
                  <a:lnTo>
                    <a:pt x="69" y="115"/>
                  </a:lnTo>
                  <a:lnTo>
                    <a:pt x="69" y="117"/>
                  </a:lnTo>
                  <a:lnTo>
                    <a:pt x="68" y="124"/>
                  </a:lnTo>
                  <a:lnTo>
                    <a:pt x="65" y="128"/>
                  </a:lnTo>
                  <a:lnTo>
                    <a:pt x="63" y="133"/>
                  </a:lnTo>
                  <a:lnTo>
                    <a:pt x="58" y="136"/>
                  </a:lnTo>
                  <a:lnTo>
                    <a:pt x="54" y="137"/>
                  </a:lnTo>
                  <a:lnTo>
                    <a:pt x="49" y="137"/>
                  </a:lnTo>
                  <a:lnTo>
                    <a:pt x="43" y="135"/>
                  </a:lnTo>
                  <a:lnTo>
                    <a:pt x="38" y="133"/>
                  </a:lnTo>
                  <a:lnTo>
                    <a:pt x="34" y="133"/>
                  </a:lnTo>
                  <a:lnTo>
                    <a:pt x="32" y="139"/>
                  </a:lnTo>
                  <a:lnTo>
                    <a:pt x="32" y="144"/>
                  </a:lnTo>
                  <a:lnTo>
                    <a:pt x="31" y="148"/>
                  </a:lnTo>
                  <a:lnTo>
                    <a:pt x="28" y="152"/>
                  </a:lnTo>
                  <a:lnTo>
                    <a:pt x="26" y="155"/>
                  </a:lnTo>
                  <a:lnTo>
                    <a:pt x="20" y="158"/>
                  </a:lnTo>
                  <a:lnTo>
                    <a:pt x="17" y="158"/>
                  </a:lnTo>
                  <a:lnTo>
                    <a:pt x="11" y="154"/>
                  </a:lnTo>
                  <a:lnTo>
                    <a:pt x="4" y="143"/>
                  </a:lnTo>
                  <a:lnTo>
                    <a:pt x="0" y="129"/>
                  </a:lnTo>
                  <a:lnTo>
                    <a:pt x="0" y="121"/>
                  </a:lnTo>
                  <a:lnTo>
                    <a:pt x="2" y="120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9" y="115"/>
                  </a:lnTo>
                  <a:lnTo>
                    <a:pt x="13" y="114"/>
                  </a:lnTo>
                  <a:lnTo>
                    <a:pt x="15" y="114"/>
                  </a:lnTo>
                  <a:lnTo>
                    <a:pt x="17" y="113"/>
                  </a:lnTo>
                  <a:lnTo>
                    <a:pt x="27" y="103"/>
                  </a:lnTo>
                  <a:lnTo>
                    <a:pt x="31" y="98"/>
                  </a:lnTo>
                  <a:lnTo>
                    <a:pt x="35" y="94"/>
                  </a:lnTo>
                  <a:lnTo>
                    <a:pt x="39" y="92"/>
                  </a:lnTo>
                  <a:lnTo>
                    <a:pt x="46" y="92"/>
                  </a:lnTo>
                  <a:lnTo>
                    <a:pt x="56" y="94"/>
                  </a:lnTo>
                  <a:lnTo>
                    <a:pt x="64" y="95"/>
                  </a:lnTo>
                  <a:lnTo>
                    <a:pt x="72" y="95"/>
                  </a:lnTo>
                  <a:lnTo>
                    <a:pt x="78" y="94"/>
                  </a:lnTo>
                  <a:lnTo>
                    <a:pt x="84" y="87"/>
                  </a:lnTo>
                  <a:lnTo>
                    <a:pt x="94" y="81"/>
                  </a:lnTo>
                  <a:lnTo>
                    <a:pt x="105" y="77"/>
                  </a:lnTo>
                  <a:lnTo>
                    <a:pt x="110" y="76"/>
                  </a:lnTo>
                  <a:lnTo>
                    <a:pt x="113" y="73"/>
                  </a:lnTo>
                  <a:lnTo>
                    <a:pt x="117" y="66"/>
                  </a:lnTo>
                  <a:lnTo>
                    <a:pt x="121" y="57"/>
                  </a:lnTo>
                  <a:lnTo>
                    <a:pt x="127" y="46"/>
                  </a:lnTo>
                  <a:lnTo>
                    <a:pt x="130" y="36"/>
                  </a:lnTo>
                  <a:lnTo>
                    <a:pt x="131" y="25"/>
                  </a:lnTo>
                  <a:lnTo>
                    <a:pt x="131" y="15"/>
                  </a:lnTo>
                  <a:lnTo>
                    <a:pt x="132" y="9"/>
                  </a:lnTo>
                  <a:lnTo>
                    <a:pt x="136" y="3"/>
                  </a:lnTo>
                  <a:lnTo>
                    <a:pt x="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77" name="Freeform 39"/>
            <p:cNvSpPr>
              <a:spLocks/>
            </p:cNvSpPr>
            <p:nvPr/>
          </p:nvSpPr>
          <p:spPr bwMode="auto">
            <a:xfrm>
              <a:off x="6629400" y="2668588"/>
              <a:ext cx="38100" cy="66675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3" y="1"/>
                </a:cxn>
                <a:cxn ang="0">
                  <a:pos x="24" y="7"/>
                </a:cxn>
                <a:cxn ang="0">
                  <a:pos x="23" y="15"/>
                </a:cxn>
                <a:cxn ang="0">
                  <a:pos x="20" y="25"/>
                </a:cxn>
                <a:cxn ang="0">
                  <a:pos x="16" y="33"/>
                </a:cxn>
                <a:cxn ang="0">
                  <a:pos x="11" y="40"/>
                </a:cxn>
                <a:cxn ang="0">
                  <a:pos x="5" y="42"/>
                </a:cxn>
                <a:cxn ang="0">
                  <a:pos x="1" y="40"/>
                </a:cxn>
                <a:cxn ang="0">
                  <a:pos x="0" y="31"/>
                </a:cxn>
                <a:cxn ang="0">
                  <a:pos x="1" y="22"/>
                </a:cxn>
                <a:cxn ang="0">
                  <a:pos x="5" y="12"/>
                </a:cxn>
                <a:cxn ang="0">
                  <a:pos x="11" y="4"/>
                </a:cxn>
                <a:cxn ang="0">
                  <a:pos x="19" y="0"/>
                </a:cxn>
              </a:cxnLst>
              <a:rect l="0" t="0" r="r" b="b"/>
              <a:pathLst>
                <a:path w="24" h="42">
                  <a:moveTo>
                    <a:pt x="19" y="0"/>
                  </a:moveTo>
                  <a:lnTo>
                    <a:pt x="23" y="1"/>
                  </a:lnTo>
                  <a:lnTo>
                    <a:pt x="24" y="7"/>
                  </a:lnTo>
                  <a:lnTo>
                    <a:pt x="23" y="15"/>
                  </a:lnTo>
                  <a:lnTo>
                    <a:pt x="20" y="25"/>
                  </a:lnTo>
                  <a:lnTo>
                    <a:pt x="16" y="33"/>
                  </a:lnTo>
                  <a:lnTo>
                    <a:pt x="11" y="40"/>
                  </a:lnTo>
                  <a:lnTo>
                    <a:pt x="5" y="42"/>
                  </a:lnTo>
                  <a:lnTo>
                    <a:pt x="1" y="40"/>
                  </a:lnTo>
                  <a:lnTo>
                    <a:pt x="0" y="31"/>
                  </a:lnTo>
                  <a:lnTo>
                    <a:pt x="1" y="22"/>
                  </a:lnTo>
                  <a:lnTo>
                    <a:pt x="5" y="12"/>
                  </a:lnTo>
                  <a:lnTo>
                    <a:pt x="11" y="4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78" name="Freeform 40"/>
            <p:cNvSpPr>
              <a:spLocks/>
            </p:cNvSpPr>
            <p:nvPr/>
          </p:nvSpPr>
          <p:spPr bwMode="auto">
            <a:xfrm>
              <a:off x="7707313" y="4097338"/>
              <a:ext cx="95250" cy="15398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4"/>
                </a:cxn>
                <a:cxn ang="0">
                  <a:pos x="15" y="10"/>
                </a:cxn>
                <a:cxn ang="0">
                  <a:pos x="18" y="17"/>
                </a:cxn>
                <a:cxn ang="0">
                  <a:pos x="22" y="25"/>
                </a:cxn>
                <a:cxn ang="0">
                  <a:pos x="25" y="29"/>
                </a:cxn>
                <a:cxn ang="0">
                  <a:pos x="26" y="32"/>
                </a:cxn>
                <a:cxn ang="0">
                  <a:pos x="28" y="33"/>
                </a:cxn>
                <a:cxn ang="0">
                  <a:pos x="28" y="36"/>
                </a:cxn>
                <a:cxn ang="0">
                  <a:pos x="29" y="36"/>
                </a:cxn>
                <a:cxn ang="0">
                  <a:pos x="30" y="37"/>
                </a:cxn>
                <a:cxn ang="0">
                  <a:pos x="33" y="38"/>
                </a:cxn>
                <a:cxn ang="0">
                  <a:pos x="36" y="41"/>
                </a:cxn>
                <a:cxn ang="0">
                  <a:pos x="40" y="44"/>
                </a:cxn>
                <a:cxn ang="0">
                  <a:pos x="47" y="44"/>
                </a:cxn>
                <a:cxn ang="0">
                  <a:pos x="49" y="43"/>
                </a:cxn>
                <a:cxn ang="0">
                  <a:pos x="51" y="41"/>
                </a:cxn>
                <a:cxn ang="0">
                  <a:pos x="54" y="41"/>
                </a:cxn>
                <a:cxn ang="0">
                  <a:pos x="58" y="45"/>
                </a:cxn>
                <a:cxn ang="0">
                  <a:pos x="59" y="49"/>
                </a:cxn>
                <a:cxn ang="0">
                  <a:pos x="60" y="52"/>
                </a:cxn>
                <a:cxn ang="0">
                  <a:pos x="59" y="55"/>
                </a:cxn>
                <a:cxn ang="0">
                  <a:pos x="56" y="58"/>
                </a:cxn>
                <a:cxn ang="0">
                  <a:pos x="48" y="67"/>
                </a:cxn>
                <a:cxn ang="0">
                  <a:pos x="41" y="80"/>
                </a:cxn>
                <a:cxn ang="0">
                  <a:pos x="40" y="84"/>
                </a:cxn>
                <a:cxn ang="0">
                  <a:pos x="37" y="88"/>
                </a:cxn>
                <a:cxn ang="0">
                  <a:pos x="36" y="90"/>
                </a:cxn>
                <a:cxn ang="0">
                  <a:pos x="33" y="95"/>
                </a:cxn>
                <a:cxn ang="0">
                  <a:pos x="28" y="97"/>
                </a:cxn>
                <a:cxn ang="0">
                  <a:pos x="23" y="97"/>
                </a:cxn>
                <a:cxn ang="0">
                  <a:pos x="21" y="96"/>
                </a:cxn>
                <a:cxn ang="0">
                  <a:pos x="19" y="95"/>
                </a:cxn>
                <a:cxn ang="0">
                  <a:pos x="19" y="92"/>
                </a:cxn>
                <a:cxn ang="0">
                  <a:pos x="21" y="89"/>
                </a:cxn>
                <a:cxn ang="0">
                  <a:pos x="21" y="86"/>
                </a:cxn>
                <a:cxn ang="0">
                  <a:pos x="22" y="84"/>
                </a:cxn>
                <a:cxn ang="0">
                  <a:pos x="23" y="80"/>
                </a:cxn>
                <a:cxn ang="0">
                  <a:pos x="25" y="77"/>
                </a:cxn>
                <a:cxn ang="0">
                  <a:pos x="25" y="74"/>
                </a:cxn>
                <a:cxn ang="0">
                  <a:pos x="21" y="73"/>
                </a:cxn>
                <a:cxn ang="0">
                  <a:pos x="8" y="73"/>
                </a:cxn>
                <a:cxn ang="0">
                  <a:pos x="3" y="70"/>
                </a:cxn>
                <a:cxn ang="0">
                  <a:pos x="0" y="67"/>
                </a:cxn>
                <a:cxn ang="0">
                  <a:pos x="0" y="64"/>
                </a:cxn>
                <a:cxn ang="0">
                  <a:pos x="2" y="62"/>
                </a:cxn>
                <a:cxn ang="0">
                  <a:pos x="4" y="60"/>
                </a:cxn>
                <a:cxn ang="0">
                  <a:pos x="7" y="58"/>
                </a:cxn>
                <a:cxn ang="0">
                  <a:pos x="10" y="56"/>
                </a:cxn>
                <a:cxn ang="0">
                  <a:pos x="14" y="52"/>
                </a:cxn>
                <a:cxn ang="0">
                  <a:pos x="14" y="44"/>
                </a:cxn>
                <a:cxn ang="0">
                  <a:pos x="11" y="32"/>
                </a:cxn>
                <a:cxn ang="0">
                  <a:pos x="8" y="23"/>
                </a:cxn>
                <a:cxn ang="0">
                  <a:pos x="4" y="18"/>
                </a:cxn>
                <a:cxn ang="0">
                  <a:pos x="2" y="11"/>
                </a:cxn>
                <a:cxn ang="0">
                  <a:pos x="2" y="6"/>
                </a:cxn>
                <a:cxn ang="0">
                  <a:pos x="3" y="1"/>
                </a:cxn>
                <a:cxn ang="0">
                  <a:pos x="8" y="0"/>
                </a:cxn>
              </a:cxnLst>
              <a:rect l="0" t="0" r="r" b="b"/>
              <a:pathLst>
                <a:path w="60" h="97">
                  <a:moveTo>
                    <a:pt x="8" y="0"/>
                  </a:moveTo>
                  <a:lnTo>
                    <a:pt x="13" y="4"/>
                  </a:lnTo>
                  <a:lnTo>
                    <a:pt x="15" y="10"/>
                  </a:lnTo>
                  <a:lnTo>
                    <a:pt x="18" y="17"/>
                  </a:lnTo>
                  <a:lnTo>
                    <a:pt x="22" y="25"/>
                  </a:lnTo>
                  <a:lnTo>
                    <a:pt x="25" y="29"/>
                  </a:lnTo>
                  <a:lnTo>
                    <a:pt x="26" y="32"/>
                  </a:lnTo>
                  <a:lnTo>
                    <a:pt x="28" y="33"/>
                  </a:lnTo>
                  <a:lnTo>
                    <a:pt x="28" y="36"/>
                  </a:lnTo>
                  <a:lnTo>
                    <a:pt x="29" y="36"/>
                  </a:lnTo>
                  <a:lnTo>
                    <a:pt x="30" y="37"/>
                  </a:lnTo>
                  <a:lnTo>
                    <a:pt x="33" y="38"/>
                  </a:lnTo>
                  <a:lnTo>
                    <a:pt x="36" y="41"/>
                  </a:lnTo>
                  <a:lnTo>
                    <a:pt x="40" y="44"/>
                  </a:lnTo>
                  <a:lnTo>
                    <a:pt x="47" y="44"/>
                  </a:lnTo>
                  <a:lnTo>
                    <a:pt x="49" y="43"/>
                  </a:lnTo>
                  <a:lnTo>
                    <a:pt x="51" y="41"/>
                  </a:lnTo>
                  <a:lnTo>
                    <a:pt x="54" y="41"/>
                  </a:lnTo>
                  <a:lnTo>
                    <a:pt x="58" y="45"/>
                  </a:lnTo>
                  <a:lnTo>
                    <a:pt x="59" y="49"/>
                  </a:lnTo>
                  <a:lnTo>
                    <a:pt x="60" y="52"/>
                  </a:lnTo>
                  <a:lnTo>
                    <a:pt x="59" y="55"/>
                  </a:lnTo>
                  <a:lnTo>
                    <a:pt x="56" y="58"/>
                  </a:lnTo>
                  <a:lnTo>
                    <a:pt x="48" y="67"/>
                  </a:lnTo>
                  <a:lnTo>
                    <a:pt x="41" y="80"/>
                  </a:lnTo>
                  <a:lnTo>
                    <a:pt x="40" y="84"/>
                  </a:lnTo>
                  <a:lnTo>
                    <a:pt x="37" y="88"/>
                  </a:lnTo>
                  <a:lnTo>
                    <a:pt x="36" y="90"/>
                  </a:lnTo>
                  <a:lnTo>
                    <a:pt x="33" y="95"/>
                  </a:lnTo>
                  <a:lnTo>
                    <a:pt x="28" y="97"/>
                  </a:lnTo>
                  <a:lnTo>
                    <a:pt x="23" y="97"/>
                  </a:lnTo>
                  <a:lnTo>
                    <a:pt x="21" y="96"/>
                  </a:lnTo>
                  <a:lnTo>
                    <a:pt x="19" y="95"/>
                  </a:lnTo>
                  <a:lnTo>
                    <a:pt x="19" y="92"/>
                  </a:lnTo>
                  <a:lnTo>
                    <a:pt x="21" y="89"/>
                  </a:lnTo>
                  <a:lnTo>
                    <a:pt x="21" y="86"/>
                  </a:lnTo>
                  <a:lnTo>
                    <a:pt x="22" y="84"/>
                  </a:lnTo>
                  <a:lnTo>
                    <a:pt x="23" y="80"/>
                  </a:lnTo>
                  <a:lnTo>
                    <a:pt x="25" y="77"/>
                  </a:lnTo>
                  <a:lnTo>
                    <a:pt x="25" y="74"/>
                  </a:lnTo>
                  <a:lnTo>
                    <a:pt x="21" y="73"/>
                  </a:lnTo>
                  <a:lnTo>
                    <a:pt x="8" y="73"/>
                  </a:lnTo>
                  <a:lnTo>
                    <a:pt x="3" y="70"/>
                  </a:lnTo>
                  <a:lnTo>
                    <a:pt x="0" y="67"/>
                  </a:lnTo>
                  <a:lnTo>
                    <a:pt x="0" y="64"/>
                  </a:lnTo>
                  <a:lnTo>
                    <a:pt x="2" y="62"/>
                  </a:lnTo>
                  <a:lnTo>
                    <a:pt x="4" y="60"/>
                  </a:lnTo>
                  <a:lnTo>
                    <a:pt x="7" y="58"/>
                  </a:lnTo>
                  <a:lnTo>
                    <a:pt x="10" y="56"/>
                  </a:lnTo>
                  <a:lnTo>
                    <a:pt x="14" y="52"/>
                  </a:lnTo>
                  <a:lnTo>
                    <a:pt x="14" y="44"/>
                  </a:lnTo>
                  <a:lnTo>
                    <a:pt x="11" y="32"/>
                  </a:lnTo>
                  <a:lnTo>
                    <a:pt x="8" y="23"/>
                  </a:lnTo>
                  <a:lnTo>
                    <a:pt x="4" y="18"/>
                  </a:lnTo>
                  <a:lnTo>
                    <a:pt x="2" y="11"/>
                  </a:lnTo>
                  <a:lnTo>
                    <a:pt x="2" y="6"/>
                  </a:lnTo>
                  <a:lnTo>
                    <a:pt x="3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79" name="Freeform 41"/>
            <p:cNvSpPr>
              <a:spLocks/>
            </p:cNvSpPr>
            <p:nvPr/>
          </p:nvSpPr>
          <p:spPr bwMode="auto">
            <a:xfrm>
              <a:off x="7569200" y="4230688"/>
              <a:ext cx="155575" cy="149225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5" y="0"/>
                </a:cxn>
                <a:cxn ang="0">
                  <a:pos x="87" y="1"/>
                </a:cxn>
                <a:cxn ang="0">
                  <a:pos x="89" y="4"/>
                </a:cxn>
                <a:cxn ang="0">
                  <a:pos x="94" y="9"/>
                </a:cxn>
                <a:cxn ang="0">
                  <a:pos x="97" y="11"/>
                </a:cxn>
                <a:cxn ang="0">
                  <a:pos x="98" y="13"/>
                </a:cxn>
                <a:cxn ang="0">
                  <a:pos x="98" y="16"/>
                </a:cxn>
                <a:cxn ang="0">
                  <a:pos x="97" y="24"/>
                </a:cxn>
                <a:cxn ang="0">
                  <a:pos x="93" y="35"/>
                </a:cxn>
                <a:cxn ang="0">
                  <a:pos x="85" y="45"/>
                </a:cxn>
                <a:cxn ang="0">
                  <a:pos x="71" y="57"/>
                </a:cxn>
                <a:cxn ang="0">
                  <a:pos x="60" y="68"/>
                </a:cxn>
                <a:cxn ang="0">
                  <a:pos x="48" y="82"/>
                </a:cxn>
                <a:cxn ang="0">
                  <a:pos x="42" y="89"/>
                </a:cxn>
                <a:cxn ang="0">
                  <a:pos x="38" y="93"/>
                </a:cxn>
                <a:cxn ang="0">
                  <a:pos x="35" y="94"/>
                </a:cxn>
                <a:cxn ang="0">
                  <a:pos x="31" y="94"/>
                </a:cxn>
                <a:cxn ang="0">
                  <a:pos x="23" y="93"/>
                </a:cxn>
                <a:cxn ang="0">
                  <a:pos x="12" y="91"/>
                </a:cxn>
                <a:cxn ang="0">
                  <a:pos x="4" y="87"/>
                </a:cxn>
                <a:cxn ang="0">
                  <a:pos x="0" y="80"/>
                </a:cxn>
                <a:cxn ang="0">
                  <a:pos x="1" y="74"/>
                </a:cxn>
                <a:cxn ang="0">
                  <a:pos x="8" y="64"/>
                </a:cxn>
                <a:cxn ang="0">
                  <a:pos x="19" y="54"/>
                </a:cxn>
                <a:cxn ang="0">
                  <a:pos x="46" y="35"/>
                </a:cxn>
                <a:cxn ang="0">
                  <a:pos x="54" y="28"/>
                </a:cxn>
                <a:cxn ang="0">
                  <a:pos x="60" y="24"/>
                </a:cxn>
                <a:cxn ang="0">
                  <a:pos x="61" y="20"/>
                </a:cxn>
                <a:cxn ang="0">
                  <a:pos x="63" y="17"/>
                </a:cxn>
                <a:cxn ang="0">
                  <a:pos x="65" y="13"/>
                </a:cxn>
                <a:cxn ang="0">
                  <a:pos x="68" y="11"/>
                </a:cxn>
                <a:cxn ang="0">
                  <a:pos x="72" y="8"/>
                </a:cxn>
                <a:cxn ang="0">
                  <a:pos x="75" y="6"/>
                </a:cxn>
                <a:cxn ang="0">
                  <a:pos x="78" y="4"/>
                </a:cxn>
                <a:cxn ang="0">
                  <a:pos x="80" y="2"/>
                </a:cxn>
                <a:cxn ang="0">
                  <a:pos x="82" y="0"/>
                </a:cxn>
              </a:cxnLst>
              <a:rect l="0" t="0" r="r" b="b"/>
              <a:pathLst>
                <a:path w="98" h="94">
                  <a:moveTo>
                    <a:pt x="82" y="0"/>
                  </a:moveTo>
                  <a:lnTo>
                    <a:pt x="85" y="0"/>
                  </a:lnTo>
                  <a:lnTo>
                    <a:pt x="87" y="1"/>
                  </a:lnTo>
                  <a:lnTo>
                    <a:pt x="89" y="4"/>
                  </a:lnTo>
                  <a:lnTo>
                    <a:pt x="94" y="9"/>
                  </a:lnTo>
                  <a:lnTo>
                    <a:pt x="97" y="11"/>
                  </a:lnTo>
                  <a:lnTo>
                    <a:pt x="98" y="13"/>
                  </a:lnTo>
                  <a:lnTo>
                    <a:pt x="98" y="16"/>
                  </a:lnTo>
                  <a:lnTo>
                    <a:pt x="97" y="24"/>
                  </a:lnTo>
                  <a:lnTo>
                    <a:pt x="93" y="35"/>
                  </a:lnTo>
                  <a:lnTo>
                    <a:pt x="85" y="45"/>
                  </a:lnTo>
                  <a:lnTo>
                    <a:pt x="71" y="57"/>
                  </a:lnTo>
                  <a:lnTo>
                    <a:pt x="60" y="68"/>
                  </a:lnTo>
                  <a:lnTo>
                    <a:pt x="48" y="82"/>
                  </a:lnTo>
                  <a:lnTo>
                    <a:pt x="42" y="89"/>
                  </a:lnTo>
                  <a:lnTo>
                    <a:pt x="38" y="93"/>
                  </a:lnTo>
                  <a:lnTo>
                    <a:pt x="35" y="94"/>
                  </a:lnTo>
                  <a:lnTo>
                    <a:pt x="31" y="94"/>
                  </a:lnTo>
                  <a:lnTo>
                    <a:pt x="23" y="93"/>
                  </a:lnTo>
                  <a:lnTo>
                    <a:pt x="12" y="91"/>
                  </a:lnTo>
                  <a:lnTo>
                    <a:pt x="4" y="87"/>
                  </a:lnTo>
                  <a:lnTo>
                    <a:pt x="0" y="80"/>
                  </a:lnTo>
                  <a:lnTo>
                    <a:pt x="1" y="74"/>
                  </a:lnTo>
                  <a:lnTo>
                    <a:pt x="8" y="64"/>
                  </a:lnTo>
                  <a:lnTo>
                    <a:pt x="19" y="54"/>
                  </a:lnTo>
                  <a:lnTo>
                    <a:pt x="46" y="35"/>
                  </a:lnTo>
                  <a:lnTo>
                    <a:pt x="54" y="28"/>
                  </a:lnTo>
                  <a:lnTo>
                    <a:pt x="60" y="24"/>
                  </a:lnTo>
                  <a:lnTo>
                    <a:pt x="61" y="20"/>
                  </a:lnTo>
                  <a:lnTo>
                    <a:pt x="63" y="17"/>
                  </a:lnTo>
                  <a:lnTo>
                    <a:pt x="65" y="13"/>
                  </a:lnTo>
                  <a:lnTo>
                    <a:pt x="68" y="11"/>
                  </a:lnTo>
                  <a:lnTo>
                    <a:pt x="72" y="8"/>
                  </a:lnTo>
                  <a:lnTo>
                    <a:pt x="75" y="6"/>
                  </a:lnTo>
                  <a:lnTo>
                    <a:pt x="78" y="4"/>
                  </a:lnTo>
                  <a:lnTo>
                    <a:pt x="80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80" name="Freeform 42"/>
            <p:cNvSpPr>
              <a:spLocks/>
            </p:cNvSpPr>
            <p:nvPr/>
          </p:nvSpPr>
          <p:spPr bwMode="auto">
            <a:xfrm>
              <a:off x="7123113" y="4233863"/>
              <a:ext cx="79375" cy="73025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50" y="2"/>
                </a:cxn>
                <a:cxn ang="0">
                  <a:pos x="50" y="9"/>
                </a:cxn>
                <a:cxn ang="0">
                  <a:pos x="47" y="18"/>
                </a:cxn>
                <a:cxn ang="0">
                  <a:pos x="43" y="29"/>
                </a:cxn>
                <a:cxn ang="0">
                  <a:pos x="37" y="37"/>
                </a:cxn>
                <a:cxn ang="0">
                  <a:pos x="32" y="43"/>
                </a:cxn>
                <a:cxn ang="0">
                  <a:pos x="29" y="43"/>
                </a:cxn>
                <a:cxn ang="0">
                  <a:pos x="25" y="44"/>
                </a:cxn>
                <a:cxn ang="0">
                  <a:pos x="22" y="44"/>
                </a:cxn>
                <a:cxn ang="0">
                  <a:pos x="20" y="46"/>
                </a:cxn>
                <a:cxn ang="0">
                  <a:pos x="17" y="44"/>
                </a:cxn>
                <a:cxn ang="0">
                  <a:pos x="14" y="44"/>
                </a:cxn>
                <a:cxn ang="0">
                  <a:pos x="13" y="41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7"/>
                </a:cxn>
                <a:cxn ang="0">
                  <a:pos x="0" y="13"/>
                </a:cxn>
                <a:cxn ang="0">
                  <a:pos x="3" y="7"/>
                </a:cxn>
                <a:cxn ang="0">
                  <a:pos x="5" y="7"/>
                </a:cxn>
                <a:cxn ang="0">
                  <a:pos x="6" y="9"/>
                </a:cxn>
                <a:cxn ang="0">
                  <a:pos x="11" y="11"/>
                </a:cxn>
                <a:cxn ang="0">
                  <a:pos x="15" y="13"/>
                </a:cxn>
                <a:cxn ang="0">
                  <a:pos x="18" y="13"/>
                </a:cxn>
                <a:cxn ang="0">
                  <a:pos x="21" y="14"/>
                </a:cxn>
                <a:cxn ang="0">
                  <a:pos x="25" y="13"/>
                </a:cxn>
                <a:cxn ang="0">
                  <a:pos x="31" y="10"/>
                </a:cxn>
                <a:cxn ang="0">
                  <a:pos x="37" y="6"/>
                </a:cxn>
                <a:cxn ang="0">
                  <a:pos x="43" y="2"/>
                </a:cxn>
                <a:cxn ang="0">
                  <a:pos x="47" y="0"/>
                </a:cxn>
              </a:cxnLst>
              <a:rect l="0" t="0" r="r" b="b"/>
              <a:pathLst>
                <a:path w="50" h="46">
                  <a:moveTo>
                    <a:pt x="47" y="0"/>
                  </a:moveTo>
                  <a:lnTo>
                    <a:pt x="50" y="2"/>
                  </a:lnTo>
                  <a:lnTo>
                    <a:pt x="50" y="9"/>
                  </a:lnTo>
                  <a:lnTo>
                    <a:pt x="47" y="18"/>
                  </a:lnTo>
                  <a:lnTo>
                    <a:pt x="43" y="29"/>
                  </a:lnTo>
                  <a:lnTo>
                    <a:pt x="37" y="37"/>
                  </a:lnTo>
                  <a:lnTo>
                    <a:pt x="32" y="43"/>
                  </a:lnTo>
                  <a:lnTo>
                    <a:pt x="29" y="43"/>
                  </a:lnTo>
                  <a:lnTo>
                    <a:pt x="25" y="44"/>
                  </a:lnTo>
                  <a:lnTo>
                    <a:pt x="22" y="44"/>
                  </a:lnTo>
                  <a:lnTo>
                    <a:pt x="20" y="46"/>
                  </a:lnTo>
                  <a:lnTo>
                    <a:pt x="17" y="44"/>
                  </a:lnTo>
                  <a:lnTo>
                    <a:pt x="14" y="44"/>
                  </a:lnTo>
                  <a:lnTo>
                    <a:pt x="13" y="41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7"/>
                  </a:lnTo>
                  <a:lnTo>
                    <a:pt x="0" y="13"/>
                  </a:lnTo>
                  <a:lnTo>
                    <a:pt x="3" y="7"/>
                  </a:lnTo>
                  <a:lnTo>
                    <a:pt x="5" y="7"/>
                  </a:lnTo>
                  <a:lnTo>
                    <a:pt x="6" y="9"/>
                  </a:lnTo>
                  <a:lnTo>
                    <a:pt x="11" y="11"/>
                  </a:lnTo>
                  <a:lnTo>
                    <a:pt x="15" y="13"/>
                  </a:lnTo>
                  <a:lnTo>
                    <a:pt x="18" y="13"/>
                  </a:lnTo>
                  <a:lnTo>
                    <a:pt x="21" y="14"/>
                  </a:lnTo>
                  <a:lnTo>
                    <a:pt x="25" y="13"/>
                  </a:lnTo>
                  <a:lnTo>
                    <a:pt x="31" y="10"/>
                  </a:lnTo>
                  <a:lnTo>
                    <a:pt x="37" y="6"/>
                  </a:lnTo>
                  <a:lnTo>
                    <a:pt x="43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81" name="Freeform 43"/>
            <p:cNvSpPr>
              <a:spLocks/>
            </p:cNvSpPr>
            <p:nvPr/>
          </p:nvSpPr>
          <p:spPr bwMode="auto">
            <a:xfrm>
              <a:off x="6470650" y="3516313"/>
              <a:ext cx="857250" cy="690563"/>
            </a:xfrm>
            <a:custGeom>
              <a:avLst/>
              <a:gdLst/>
              <a:ahLst/>
              <a:cxnLst>
                <a:cxn ang="0">
                  <a:pos x="390" y="21"/>
                </a:cxn>
                <a:cxn ang="0">
                  <a:pos x="421" y="69"/>
                </a:cxn>
                <a:cxn ang="0">
                  <a:pos x="435" y="117"/>
                </a:cxn>
                <a:cxn ang="0">
                  <a:pos x="461" y="140"/>
                </a:cxn>
                <a:cxn ang="0">
                  <a:pos x="489" y="154"/>
                </a:cxn>
                <a:cxn ang="0">
                  <a:pos x="504" y="208"/>
                </a:cxn>
                <a:cxn ang="0">
                  <a:pos x="539" y="289"/>
                </a:cxn>
                <a:cxn ang="0">
                  <a:pos x="515" y="339"/>
                </a:cxn>
                <a:cxn ang="0">
                  <a:pos x="483" y="392"/>
                </a:cxn>
                <a:cxn ang="0">
                  <a:pos x="469" y="413"/>
                </a:cxn>
                <a:cxn ang="0">
                  <a:pos x="436" y="429"/>
                </a:cxn>
                <a:cxn ang="0">
                  <a:pos x="416" y="422"/>
                </a:cxn>
                <a:cxn ang="0">
                  <a:pos x="396" y="432"/>
                </a:cxn>
                <a:cxn ang="0">
                  <a:pos x="387" y="428"/>
                </a:cxn>
                <a:cxn ang="0">
                  <a:pos x="358" y="413"/>
                </a:cxn>
                <a:cxn ang="0">
                  <a:pos x="353" y="383"/>
                </a:cxn>
                <a:cxn ang="0">
                  <a:pos x="340" y="372"/>
                </a:cxn>
                <a:cxn ang="0">
                  <a:pos x="334" y="358"/>
                </a:cxn>
                <a:cxn ang="0">
                  <a:pos x="325" y="363"/>
                </a:cxn>
                <a:cxn ang="0">
                  <a:pos x="318" y="340"/>
                </a:cxn>
                <a:cxn ang="0">
                  <a:pos x="302" y="361"/>
                </a:cxn>
                <a:cxn ang="0">
                  <a:pos x="284" y="366"/>
                </a:cxn>
                <a:cxn ang="0">
                  <a:pos x="287" y="341"/>
                </a:cxn>
                <a:cxn ang="0">
                  <a:pos x="253" y="322"/>
                </a:cxn>
                <a:cxn ang="0">
                  <a:pos x="238" y="310"/>
                </a:cxn>
                <a:cxn ang="0">
                  <a:pos x="194" y="325"/>
                </a:cxn>
                <a:cxn ang="0">
                  <a:pos x="176" y="322"/>
                </a:cxn>
                <a:cxn ang="0">
                  <a:pos x="154" y="347"/>
                </a:cxn>
                <a:cxn ang="0">
                  <a:pos x="148" y="369"/>
                </a:cxn>
                <a:cxn ang="0">
                  <a:pos x="98" y="363"/>
                </a:cxn>
                <a:cxn ang="0">
                  <a:pos x="63" y="378"/>
                </a:cxn>
                <a:cxn ang="0">
                  <a:pos x="37" y="363"/>
                </a:cxn>
                <a:cxn ang="0">
                  <a:pos x="53" y="326"/>
                </a:cxn>
                <a:cxn ang="0">
                  <a:pos x="37" y="296"/>
                </a:cxn>
                <a:cxn ang="0">
                  <a:pos x="20" y="258"/>
                </a:cxn>
                <a:cxn ang="0">
                  <a:pos x="23" y="232"/>
                </a:cxn>
                <a:cxn ang="0">
                  <a:pos x="0" y="204"/>
                </a:cxn>
                <a:cxn ang="0">
                  <a:pos x="26" y="169"/>
                </a:cxn>
                <a:cxn ang="0">
                  <a:pos x="61" y="144"/>
                </a:cxn>
                <a:cxn ang="0">
                  <a:pos x="111" y="136"/>
                </a:cxn>
                <a:cxn ang="0">
                  <a:pos x="116" y="113"/>
                </a:cxn>
                <a:cxn ang="0">
                  <a:pos x="130" y="78"/>
                </a:cxn>
                <a:cxn ang="0">
                  <a:pos x="157" y="82"/>
                </a:cxn>
                <a:cxn ang="0">
                  <a:pos x="172" y="52"/>
                </a:cxn>
                <a:cxn ang="0">
                  <a:pos x="194" y="52"/>
                </a:cxn>
                <a:cxn ang="0">
                  <a:pos x="217" y="56"/>
                </a:cxn>
                <a:cxn ang="0">
                  <a:pos x="221" y="47"/>
                </a:cxn>
                <a:cxn ang="0">
                  <a:pos x="231" y="33"/>
                </a:cxn>
                <a:cxn ang="0">
                  <a:pos x="236" y="17"/>
                </a:cxn>
                <a:cxn ang="0">
                  <a:pos x="253" y="37"/>
                </a:cxn>
                <a:cxn ang="0">
                  <a:pos x="261" y="13"/>
                </a:cxn>
                <a:cxn ang="0">
                  <a:pos x="273" y="25"/>
                </a:cxn>
                <a:cxn ang="0">
                  <a:pos x="308" y="22"/>
                </a:cxn>
                <a:cxn ang="0">
                  <a:pos x="303" y="62"/>
                </a:cxn>
                <a:cxn ang="0">
                  <a:pos x="338" y="91"/>
                </a:cxn>
                <a:cxn ang="0">
                  <a:pos x="368" y="100"/>
                </a:cxn>
                <a:cxn ang="0">
                  <a:pos x="373" y="41"/>
                </a:cxn>
                <a:cxn ang="0">
                  <a:pos x="381" y="0"/>
                </a:cxn>
              </a:cxnLst>
              <a:rect l="0" t="0" r="r" b="b"/>
              <a:pathLst>
                <a:path w="540" h="435">
                  <a:moveTo>
                    <a:pt x="381" y="0"/>
                  </a:moveTo>
                  <a:lnTo>
                    <a:pt x="383" y="2"/>
                  </a:lnTo>
                  <a:lnTo>
                    <a:pt x="385" y="10"/>
                  </a:lnTo>
                  <a:lnTo>
                    <a:pt x="390" y="21"/>
                  </a:lnTo>
                  <a:lnTo>
                    <a:pt x="395" y="33"/>
                  </a:lnTo>
                  <a:lnTo>
                    <a:pt x="401" y="43"/>
                  </a:lnTo>
                  <a:lnTo>
                    <a:pt x="411" y="56"/>
                  </a:lnTo>
                  <a:lnTo>
                    <a:pt x="421" y="69"/>
                  </a:lnTo>
                  <a:lnTo>
                    <a:pt x="428" y="82"/>
                  </a:lnTo>
                  <a:lnTo>
                    <a:pt x="431" y="92"/>
                  </a:lnTo>
                  <a:lnTo>
                    <a:pt x="433" y="104"/>
                  </a:lnTo>
                  <a:lnTo>
                    <a:pt x="435" y="117"/>
                  </a:lnTo>
                  <a:lnTo>
                    <a:pt x="439" y="126"/>
                  </a:lnTo>
                  <a:lnTo>
                    <a:pt x="444" y="133"/>
                  </a:lnTo>
                  <a:lnTo>
                    <a:pt x="451" y="137"/>
                  </a:lnTo>
                  <a:lnTo>
                    <a:pt x="461" y="140"/>
                  </a:lnTo>
                  <a:lnTo>
                    <a:pt x="472" y="143"/>
                  </a:lnTo>
                  <a:lnTo>
                    <a:pt x="480" y="145"/>
                  </a:lnTo>
                  <a:lnTo>
                    <a:pt x="487" y="148"/>
                  </a:lnTo>
                  <a:lnTo>
                    <a:pt x="489" y="154"/>
                  </a:lnTo>
                  <a:lnTo>
                    <a:pt x="489" y="163"/>
                  </a:lnTo>
                  <a:lnTo>
                    <a:pt x="492" y="177"/>
                  </a:lnTo>
                  <a:lnTo>
                    <a:pt x="498" y="192"/>
                  </a:lnTo>
                  <a:lnTo>
                    <a:pt x="504" y="208"/>
                  </a:lnTo>
                  <a:lnTo>
                    <a:pt x="511" y="222"/>
                  </a:lnTo>
                  <a:lnTo>
                    <a:pt x="519" y="237"/>
                  </a:lnTo>
                  <a:lnTo>
                    <a:pt x="533" y="273"/>
                  </a:lnTo>
                  <a:lnTo>
                    <a:pt x="539" y="289"/>
                  </a:lnTo>
                  <a:lnTo>
                    <a:pt x="540" y="302"/>
                  </a:lnTo>
                  <a:lnTo>
                    <a:pt x="536" y="314"/>
                  </a:lnTo>
                  <a:lnTo>
                    <a:pt x="526" y="326"/>
                  </a:lnTo>
                  <a:lnTo>
                    <a:pt x="515" y="339"/>
                  </a:lnTo>
                  <a:lnTo>
                    <a:pt x="503" y="351"/>
                  </a:lnTo>
                  <a:lnTo>
                    <a:pt x="495" y="361"/>
                  </a:lnTo>
                  <a:lnTo>
                    <a:pt x="487" y="377"/>
                  </a:lnTo>
                  <a:lnTo>
                    <a:pt x="483" y="392"/>
                  </a:lnTo>
                  <a:lnTo>
                    <a:pt x="478" y="403"/>
                  </a:lnTo>
                  <a:lnTo>
                    <a:pt x="477" y="406"/>
                  </a:lnTo>
                  <a:lnTo>
                    <a:pt x="472" y="411"/>
                  </a:lnTo>
                  <a:lnTo>
                    <a:pt x="469" y="413"/>
                  </a:lnTo>
                  <a:lnTo>
                    <a:pt x="465" y="414"/>
                  </a:lnTo>
                  <a:lnTo>
                    <a:pt x="459" y="415"/>
                  </a:lnTo>
                  <a:lnTo>
                    <a:pt x="443" y="424"/>
                  </a:lnTo>
                  <a:lnTo>
                    <a:pt x="436" y="429"/>
                  </a:lnTo>
                  <a:lnTo>
                    <a:pt x="431" y="432"/>
                  </a:lnTo>
                  <a:lnTo>
                    <a:pt x="428" y="430"/>
                  </a:lnTo>
                  <a:lnTo>
                    <a:pt x="422" y="426"/>
                  </a:lnTo>
                  <a:lnTo>
                    <a:pt x="416" y="422"/>
                  </a:lnTo>
                  <a:lnTo>
                    <a:pt x="409" y="421"/>
                  </a:lnTo>
                  <a:lnTo>
                    <a:pt x="403" y="422"/>
                  </a:lnTo>
                  <a:lnTo>
                    <a:pt x="399" y="430"/>
                  </a:lnTo>
                  <a:lnTo>
                    <a:pt x="396" y="432"/>
                  </a:lnTo>
                  <a:lnTo>
                    <a:pt x="395" y="435"/>
                  </a:lnTo>
                  <a:lnTo>
                    <a:pt x="391" y="435"/>
                  </a:lnTo>
                  <a:lnTo>
                    <a:pt x="390" y="432"/>
                  </a:lnTo>
                  <a:lnTo>
                    <a:pt x="387" y="428"/>
                  </a:lnTo>
                  <a:lnTo>
                    <a:pt x="380" y="420"/>
                  </a:lnTo>
                  <a:lnTo>
                    <a:pt x="370" y="415"/>
                  </a:lnTo>
                  <a:lnTo>
                    <a:pt x="364" y="414"/>
                  </a:lnTo>
                  <a:lnTo>
                    <a:pt x="358" y="413"/>
                  </a:lnTo>
                  <a:lnTo>
                    <a:pt x="357" y="409"/>
                  </a:lnTo>
                  <a:lnTo>
                    <a:pt x="355" y="400"/>
                  </a:lnTo>
                  <a:lnTo>
                    <a:pt x="355" y="385"/>
                  </a:lnTo>
                  <a:lnTo>
                    <a:pt x="353" y="383"/>
                  </a:lnTo>
                  <a:lnTo>
                    <a:pt x="351" y="380"/>
                  </a:lnTo>
                  <a:lnTo>
                    <a:pt x="349" y="377"/>
                  </a:lnTo>
                  <a:lnTo>
                    <a:pt x="343" y="374"/>
                  </a:lnTo>
                  <a:lnTo>
                    <a:pt x="340" y="372"/>
                  </a:lnTo>
                  <a:lnTo>
                    <a:pt x="336" y="363"/>
                  </a:lnTo>
                  <a:lnTo>
                    <a:pt x="336" y="356"/>
                  </a:lnTo>
                  <a:lnTo>
                    <a:pt x="335" y="356"/>
                  </a:lnTo>
                  <a:lnTo>
                    <a:pt x="334" y="358"/>
                  </a:lnTo>
                  <a:lnTo>
                    <a:pt x="334" y="361"/>
                  </a:lnTo>
                  <a:lnTo>
                    <a:pt x="328" y="366"/>
                  </a:lnTo>
                  <a:lnTo>
                    <a:pt x="327" y="366"/>
                  </a:lnTo>
                  <a:lnTo>
                    <a:pt x="325" y="363"/>
                  </a:lnTo>
                  <a:lnTo>
                    <a:pt x="324" y="356"/>
                  </a:lnTo>
                  <a:lnTo>
                    <a:pt x="324" y="340"/>
                  </a:lnTo>
                  <a:lnTo>
                    <a:pt x="323" y="339"/>
                  </a:lnTo>
                  <a:lnTo>
                    <a:pt x="318" y="340"/>
                  </a:lnTo>
                  <a:lnTo>
                    <a:pt x="312" y="346"/>
                  </a:lnTo>
                  <a:lnTo>
                    <a:pt x="306" y="351"/>
                  </a:lnTo>
                  <a:lnTo>
                    <a:pt x="303" y="355"/>
                  </a:lnTo>
                  <a:lnTo>
                    <a:pt x="302" y="361"/>
                  </a:lnTo>
                  <a:lnTo>
                    <a:pt x="298" y="365"/>
                  </a:lnTo>
                  <a:lnTo>
                    <a:pt x="295" y="365"/>
                  </a:lnTo>
                  <a:lnTo>
                    <a:pt x="291" y="366"/>
                  </a:lnTo>
                  <a:lnTo>
                    <a:pt x="284" y="366"/>
                  </a:lnTo>
                  <a:lnTo>
                    <a:pt x="282" y="363"/>
                  </a:lnTo>
                  <a:lnTo>
                    <a:pt x="283" y="356"/>
                  </a:lnTo>
                  <a:lnTo>
                    <a:pt x="286" y="350"/>
                  </a:lnTo>
                  <a:lnTo>
                    <a:pt x="287" y="341"/>
                  </a:lnTo>
                  <a:lnTo>
                    <a:pt x="283" y="335"/>
                  </a:lnTo>
                  <a:lnTo>
                    <a:pt x="275" y="329"/>
                  </a:lnTo>
                  <a:lnTo>
                    <a:pt x="264" y="326"/>
                  </a:lnTo>
                  <a:lnTo>
                    <a:pt x="253" y="322"/>
                  </a:lnTo>
                  <a:lnTo>
                    <a:pt x="247" y="317"/>
                  </a:lnTo>
                  <a:lnTo>
                    <a:pt x="247" y="313"/>
                  </a:lnTo>
                  <a:lnTo>
                    <a:pt x="245" y="311"/>
                  </a:lnTo>
                  <a:lnTo>
                    <a:pt x="238" y="310"/>
                  </a:lnTo>
                  <a:lnTo>
                    <a:pt x="228" y="311"/>
                  </a:lnTo>
                  <a:lnTo>
                    <a:pt x="212" y="317"/>
                  </a:lnTo>
                  <a:lnTo>
                    <a:pt x="201" y="321"/>
                  </a:lnTo>
                  <a:lnTo>
                    <a:pt x="194" y="325"/>
                  </a:lnTo>
                  <a:lnTo>
                    <a:pt x="193" y="326"/>
                  </a:lnTo>
                  <a:lnTo>
                    <a:pt x="190" y="325"/>
                  </a:lnTo>
                  <a:lnTo>
                    <a:pt x="184" y="324"/>
                  </a:lnTo>
                  <a:lnTo>
                    <a:pt x="176" y="322"/>
                  </a:lnTo>
                  <a:lnTo>
                    <a:pt x="168" y="322"/>
                  </a:lnTo>
                  <a:lnTo>
                    <a:pt x="161" y="326"/>
                  </a:lnTo>
                  <a:lnTo>
                    <a:pt x="157" y="335"/>
                  </a:lnTo>
                  <a:lnTo>
                    <a:pt x="154" y="347"/>
                  </a:lnTo>
                  <a:lnTo>
                    <a:pt x="152" y="358"/>
                  </a:lnTo>
                  <a:lnTo>
                    <a:pt x="150" y="366"/>
                  </a:lnTo>
                  <a:lnTo>
                    <a:pt x="150" y="370"/>
                  </a:lnTo>
                  <a:lnTo>
                    <a:pt x="148" y="369"/>
                  </a:lnTo>
                  <a:lnTo>
                    <a:pt x="141" y="367"/>
                  </a:lnTo>
                  <a:lnTo>
                    <a:pt x="112" y="359"/>
                  </a:lnTo>
                  <a:lnTo>
                    <a:pt x="107" y="359"/>
                  </a:lnTo>
                  <a:lnTo>
                    <a:pt x="98" y="363"/>
                  </a:lnTo>
                  <a:lnTo>
                    <a:pt x="90" y="369"/>
                  </a:lnTo>
                  <a:lnTo>
                    <a:pt x="79" y="374"/>
                  </a:lnTo>
                  <a:lnTo>
                    <a:pt x="71" y="377"/>
                  </a:lnTo>
                  <a:lnTo>
                    <a:pt x="63" y="378"/>
                  </a:lnTo>
                  <a:lnTo>
                    <a:pt x="55" y="378"/>
                  </a:lnTo>
                  <a:lnTo>
                    <a:pt x="48" y="376"/>
                  </a:lnTo>
                  <a:lnTo>
                    <a:pt x="42" y="370"/>
                  </a:lnTo>
                  <a:lnTo>
                    <a:pt x="37" y="363"/>
                  </a:lnTo>
                  <a:lnTo>
                    <a:pt x="34" y="356"/>
                  </a:lnTo>
                  <a:lnTo>
                    <a:pt x="34" y="350"/>
                  </a:lnTo>
                  <a:lnTo>
                    <a:pt x="50" y="333"/>
                  </a:lnTo>
                  <a:lnTo>
                    <a:pt x="53" y="326"/>
                  </a:lnTo>
                  <a:lnTo>
                    <a:pt x="52" y="319"/>
                  </a:lnTo>
                  <a:lnTo>
                    <a:pt x="45" y="310"/>
                  </a:lnTo>
                  <a:lnTo>
                    <a:pt x="40" y="303"/>
                  </a:lnTo>
                  <a:lnTo>
                    <a:pt x="37" y="296"/>
                  </a:lnTo>
                  <a:lnTo>
                    <a:pt x="37" y="287"/>
                  </a:lnTo>
                  <a:lnTo>
                    <a:pt x="34" y="280"/>
                  </a:lnTo>
                  <a:lnTo>
                    <a:pt x="27" y="270"/>
                  </a:lnTo>
                  <a:lnTo>
                    <a:pt x="20" y="258"/>
                  </a:lnTo>
                  <a:lnTo>
                    <a:pt x="18" y="247"/>
                  </a:lnTo>
                  <a:lnTo>
                    <a:pt x="19" y="239"/>
                  </a:lnTo>
                  <a:lnTo>
                    <a:pt x="23" y="235"/>
                  </a:lnTo>
                  <a:lnTo>
                    <a:pt x="23" y="232"/>
                  </a:lnTo>
                  <a:lnTo>
                    <a:pt x="19" y="226"/>
                  </a:lnTo>
                  <a:lnTo>
                    <a:pt x="5" y="215"/>
                  </a:lnTo>
                  <a:lnTo>
                    <a:pt x="1" y="210"/>
                  </a:lnTo>
                  <a:lnTo>
                    <a:pt x="0" y="204"/>
                  </a:lnTo>
                  <a:lnTo>
                    <a:pt x="3" y="196"/>
                  </a:lnTo>
                  <a:lnTo>
                    <a:pt x="14" y="180"/>
                  </a:lnTo>
                  <a:lnTo>
                    <a:pt x="19" y="174"/>
                  </a:lnTo>
                  <a:lnTo>
                    <a:pt x="26" y="169"/>
                  </a:lnTo>
                  <a:lnTo>
                    <a:pt x="35" y="161"/>
                  </a:lnTo>
                  <a:lnTo>
                    <a:pt x="46" y="152"/>
                  </a:lnTo>
                  <a:lnTo>
                    <a:pt x="56" y="147"/>
                  </a:lnTo>
                  <a:lnTo>
                    <a:pt x="61" y="144"/>
                  </a:lnTo>
                  <a:lnTo>
                    <a:pt x="79" y="144"/>
                  </a:lnTo>
                  <a:lnTo>
                    <a:pt x="89" y="141"/>
                  </a:lnTo>
                  <a:lnTo>
                    <a:pt x="94" y="139"/>
                  </a:lnTo>
                  <a:lnTo>
                    <a:pt x="111" y="136"/>
                  </a:lnTo>
                  <a:lnTo>
                    <a:pt x="116" y="135"/>
                  </a:lnTo>
                  <a:lnTo>
                    <a:pt x="119" y="132"/>
                  </a:lnTo>
                  <a:lnTo>
                    <a:pt x="119" y="125"/>
                  </a:lnTo>
                  <a:lnTo>
                    <a:pt x="116" y="113"/>
                  </a:lnTo>
                  <a:lnTo>
                    <a:pt x="116" y="87"/>
                  </a:lnTo>
                  <a:lnTo>
                    <a:pt x="117" y="80"/>
                  </a:lnTo>
                  <a:lnTo>
                    <a:pt x="122" y="78"/>
                  </a:lnTo>
                  <a:lnTo>
                    <a:pt x="130" y="78"/>
                  </a:lnTo>
                  <a:lnTo>
                    <a:pt x="138" y="81"/>
                  </a:lnTo>
                  <a:lnTo>
                    <a:pt x="146" y="82"/>
                  </a:lnTo>
                  <a:lnTo>
                    <a:pt x="153" y="84"/>
                  </a:lnTo>
                  <a:lnTo>
                    <a:pt x="157" y="82"/>
                  </a:lnTo>
                  <a:lnTo>
                    <a:pt x="160" y="76"/>
                  </a:lnTo>
                  <a:lnTo>
                    <a:pt x="164" y="66"/>
                  </a:lnTo>
                  <a:lnTo>
                    <a:pt x="168" y="58"/>
                  </a:lnTo>
                  <a:lnTo>
                    <a:pt x="172" y="52"/>
                  </a:lnTo>
                  <a:lnTo>
                    <a:pt x="178" y="48"/>
                  </a:lnTo>
                  <a:lnTo>
                    <a:pt x="182" y="45"/>
                  </a:lnTo>
                  <a:lnTo>
                    <a:pt x="187" y="45"/>
                  </a:lnTo>
                  <a:lnTo>
                    <a:pt x="194" y="52"/>
                  </a:lnTo>
                  <a:lnTo>
                    <a:pt x="201" y="61"/>
                  </a:lnTo>
                  <a:lnTo>
                    <a:pt x="208" y="65"/>
                  </a:lnTo>
                  <a:lnTo>
                    <a:pt x="213" y="63"/>
                  </a:lnTo>
                  <a:lnTo>
                    <a:pt x="217" y="56"/>
                  </a:lnTo>
                  <a:lnTo>
                    <a:pt x="219" y="52"/>
                  </a:lnTo>
                  <a:lnTo>
                    <a:pt x="220" y="50"/>
                  </a:lnTo>
                  <a:lnTo>
                    <a:pt x="220" y="48"/>
                  </a:lnTo>
                  <a:lnTo>
                    <a:pt x="221" y="47"/>
                  </a:lnTo>
                  <a:lnTo>
                    <a:pt x="221" y="44"/>
                  </a:lnTo>
                  <a:lnTo>
                    <a:pt x="225" y="40"/>
                  </a:lnTo>
                  <a:lnTo>
                    <a:pt x="228" y="36"/>
                  </a:lnTo>
                  <a:lnTo>
                    <a:pt x="231" y="33"/>
                  </a:lnTo>
                  <a:lnTo>
                    <a:pt x="232" y="29"/>
                  </a:lnTo>
                  <a:lnTo>
                    <a:pt x="232" y="14"/>
                  </a:lnTo>
                  <a:lnTo>
                    <a:pt x="234" y="14"/>
                  </a:lnTo>
                  <a:lnTo>
                    <a:pt x="236" y="17"/>
                  </a:lnTo>
                  <a:lnTo>
                    <a:pt x="245" y="28"/>
                  </a:lnTo>
                  <a:lnTo>
                    <a:pt x="249" y="32"/>
                  </a:lnTo>
                  <a:lnTo>
                    <a:pt x="250" y="34"/>
                  </a:lnTo>
                  <a:lnTo>
                    <a:pt x="253" y="37"/>
                  </a:lnTo>
                  <a:lnTo>
                    <a:pt x="253" y="21"/>
                  </a:lnTo>
                  <a:lnTo>
                    <a:pt x="256" y="15"/>
                  </a:lnTo>
                  <a:lnTo>
                    <a:pt x="258" y="13"/>
                  </a:lnTo>
                  <a:lnTo>
                    <a:pt x="261" y="13"/>
                  </a:lnTo>
                  <a:lnTo>
                    <a:pt x="267" y="18"/>
                  </a:lnTo>
                  <a:lnTo>
                    <a:pt x="269" y="19"/>
                  </a:lnTo>
                  <a:lnTo>
                    <a:pt x="272" y="22"/>
                  </a:lnTo>
                  <a:lnTo>
                    <a:pt x="273" y="25"/>
                  </a:lnTo>
                  <a:lnTo>
                    <a:pt x="275" y="25"/>
                  </a:lnTo>
                  <a:lnTo>
                    <a:pt x="279" y="24"/>
                  </a:lnTo>
                  <a:lnTo>
                    <a:pt x="288" y="22"/>
                  </a:lnTo>
                  <a:lnTo>
                    <a:pt x="308" y="22"/>
                  </a:lnTo>
                  <a:lnTo>
                    <a:pt x="313" y="26"/>
                  </a:lnTo>
                  <a:lnTo>
                    <a:pt x="313" y="33"/>
                  </a:lnTo>
                  <a:lnTo>
                    <a:pt x="305" y="52"/>
                  </a:lnTo>
                  <a:lnTo>
                    <a:pt x="303" y="62"/>
                  </a:lnTo>
                  <a:lnTo>
                    <a:pt x="305" y="69"/>
                  </a:lnTo>
                  <a:lnTo>
                    <a:pt x="314" y="76"/>
                  </a:lnTo>
                  <a:lnTo>
                    <a:pt x="327" y="84"/>
                  </a:lnTo>
                  <a:lnTo>
                    <a:pt x="338" y="91"/>
                  </a:lnTo>
                  <a:lnTo>
                    <a:pt x="351" y="102"/>
                  </a:lnTo>
                  <a:lnTo>
                    <a:pt x="358" y="106"/>
                  </a:lnTo>
                  <a:lnTo>
                    <a:pt x="364" y="106"/>
                  </a:lnTo>
                  <a:lnTo>
                    <a:pt x="368" y="100"/>
                  </a:lnTo>
                  <a:lnTo>
                    <a:pt x="372" y="88"/>
                  </a:lnTo>
                  <a:lnTo>
                    <a:pt x="376" y="74"/>
                  </a:lnTo>
                  <a:lnTo>
                    <a:pt x="379" y="61"/>
                  </a:lnTo>
                  <a:lnTo>
                    <a:pt x="373" y="41"/>
                  </a:lnTo>
                  <a:lnTo>
                    <a:pt x="373" y="28"/>
                  </a:lnTo>
                  <a:lnTo>
                    <a:pt x="376" y="15"/>
                  </a:lnTo>
                  <a:lnTo>
                    <a:pt x="379" y="4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82" name="Freeform 44"/>
            <p:cNvSpPr>
              <a:spLocks/>
            </p:cNvSpPr>
            <p:nvPr/>
          </p:nvSpPr>
          <p:spPr bwMode="auto">
            <a:xfrm>
              <a:off x="7793038" y="3649663"/>
              <a:ext cx="49213" cy="42863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8" y="0"/>
                </a:cxn>
                <a:cxn ang="0">
                  <a:pos x="31" y="4"/>
                </a:cxn>
                <a:cxn ang="0">
                  <a:pos x="28" y="9"/>
                </a:cxn>
                <a:cxn ang="0">
                  <a:pos x="23" y="18"/>
                </a:cxn>
                <a:cxn ang="0">
                  <a:pos x="15" y="23"/>
                </a:cxn>
                <a:cxn ang="0">
                  <a:pos x="8" y="27"/>
                </a:cxn>
                <a:cxn ang="0">
                  <a:pos x="0" y="26"/>
                </a:cxn>
                <a:cxn ang="0">
                  <a:pos x="1" y="23"/>
                </a:cxn>
                <a:cxn ang="0">
                  <a:pos x="5" y="18"/>
                </a:cxn>
                <a:cxn ang="0">
                  <a:pos x="11" y="11"/>
                </a:cxn>
                <a:cxn ang="0">
                  <a:pos x="16" y="5"/>
                </a:cxn>
                <a:cxn ang="0">
                  <a:pos x="23" y="0"/>
                </a:cxn>
              </a:cxnLst>
              <a:rect l="0" t="0" r="r" b="b"/>
              <a:pathLst>
                <a:path w="31" h="27">
                  <a:moveTo>
                    <a:pt x="23" y="0"/>
                  </a:moveTo>
                  <a:lnTo>
                    <a:pt x="28" y="0"/>
                  </a:lnTo>
                  <a:lnTo>
                    <a:pt x="31" y="4"/>
                  </a:lnTo>
                  <a:lnTo>
                    <a:pt x="28" y="9"/>
                  </a:lnTo>
                  <a:lnTo>
                    <a:pt x="23" y="18"/>
                  </a:lnTo>
                  <a:lnTo>
                    <a:pt x="15" y="23"/>
                  </a:lnTo>
                  <a:lnTo>
                    <a:pt x="8" y="27"/>
                  </a:lnTo>
                  <a:lnTo>
                    <a:pt x="0" y="26"/>
                  </a:lnTo>
                  <a:lnTo>
                    <a:pt x="1" y="23"/>
                  </a:lnTo>
                  <a:lnTo>
                    <a:pt x="5" y="18"/>
                  </a:lnTo>
                  <a:lnTo>
                    <a:pt x="11" y="11"/>
                  </a:lnTo>
                  <a:lnTo>
                    <a:pt x="16" y="5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83" name="Freeform 45"/>
            <p:cNvSpPr>
              <a:spLocks/>
            </p:cNvSpPr>
            <p:nvPr/>
          </p:nvSpPr>
          <p:spPr bwMode="auto">
            <a:xfrm>
              <a:off x="7524750" y="3757613"/>
              <a:ext cx="50800" cy="460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0" y="2"/>
                </a:cxn>
                <a:cxn ang="0">
                  <a:pos x="21" y="6"/>
                </a:cxn>
                <a:cxn ang="0">
                  <a:pos x="28" y="11"/>
                </a:cxn>
                <a:cxn ang="0">
                  <a:pos x="30" y="17"/>
                </a:cxn>
                <a:cxn ang="0">
                  <a:pos x="32" y="22"/>
                </a:cxn>
                <a:cxn ang="0">
                  <a:pos x="28" y="28"/>
                </a:cxn>
                <a:cxn ang="0">
                  <a:pos x="22" y="29"/>
                </a:cxn>
                <a:cxn ang="0">
                  <a:pos x="15" y="25"/>
                </a:cxn>
                <a:cxn ang="0">
                  <a:pos x="10" y="17"/>
                </a:cxn>
                <a:cxn ang="0">
                  <a:pos x="9" y="14"/>
                </a:cxn>
                <a:cxn ang="0">
                  <a:pos x="6" y="11"/>
                </a:cxn>
                <a:cxn ang="0">
                  <a:pos x="4" y="9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32" h="29">
                  <a:moveTo>
                    <a:pt x="0" y="0"/>
                  </a:moveTo>
                  <a:lnTo>
                    <a:pt x="6" y="0"/>
                  </a:lnTo>
                  <a:lnTo>
                    <a:pt x="10" y="2"/>
                  </a:lnTo>
                  <a:lnTo>
                    <a:pt x="21" y="6"/>
                  </a:lnTo>
                  <a:lnTo>
                    <a:pt x="28" y="11"/>
                  </a:lnTo>
                  <a:lnTo>
                    <a:pt x="30" y="17"/>
                  </a:lnTo>
                  <a:lnTo>
                    <a:pt x="32" y="22"/>
                  </a:lnTo>
                  <a:lnTo>
                    <a:pt x="28" y="28"/>
                  </a:lnTo>
                  <a:lnTo>
                    <a:pt x="22" y="29"/>
                  </a:lnTo>
                  <a:lnTo>
                    <a:pt x="15" y="25"/>
                  </a:lnTo>
                  <a:lnTo>
                    <a:pt x="10" y="17"/>
                  </a:lnTo>
                  <a:lnTo>
                    <a:pt x="9" y="14"/>
                  </a:lnTo>
                  <a:lnTo>
                    <a:pt x="6" y="11"/>
                  </a:lnTo>
                  <a:lnTo>
                    <a:pt x="4" y="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84" name="Freeform 46"/>
            <p:cNvSpPr>
              <a:spLocks/>
            </p:cNvSpPr>
            <p:nvPr/>
          </p:nvSpPr>
          <p:spPr bwMode="auto">
            <a:xfrm>
              <a:off x="6129338" y="3133725"/>
              <a:ext cx="228600" cy="28098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1" y="0"/>
                </a:cxn>
                <a:cxn ang="0">
                  <a:pos x="21" y="4"/>
                </a:cxn>
                <a:cxn ang="0">
                  <a:pos x="30" y="11"/>
                </a:cxn>
                <a:cxn ang="0">
                  <a:pos x="41" y="21"/>
                </a:cxn>
                <a:cxn ang="0">
                  <a:pos x="54" y="32"/>
                </a:cxn>
                <a:cxn ang="0">
                  <a:pos x="67" y="47"/>
                </a:cxn>
                <a:cxn ang="0">
                  <a:pos x="80" y="60"/>
                </a:cxn>
                <a:cxn ang="0">
                  <a:pos x="93" y="71"/>
                </a:cxn>
                <a:cxn ang="0">
                  <a:pos x="105" y="82"/>
                </a:cxn>
                <a:cxn ang="0">
                  <a:pos x="115" y="92"/>
                </a:cxn>
                <a:cxn ang="0">
                  <a:pos x="123" y="101"/>
                </a:cxn>
                <a:cxn ang="0">
                  <a:pos x="129" y="108"/>
                </a:cxn>
                <a:cxn ang="0">
                  <a:pos x="136" y="111"/>
                </a:cxn>
                <a:cxn ang="0">
                  <a:pos x="138" y="111"/>
                </a:cxn>
                <a:cxn ang="0">
                  <a:pos x="141" y="112"/>
                </a:cxn>
                <a:cxn ang="0">
                  <a:pos x="144" y="118"/>
                </a:cxn>
                <a:cxn ang="0">
                  <a:pos x="144" y="122"/>
                </a:cxn>
                <a:cxn ang="0">
                  <a:pos x="142" y="125"/>
                </a:cxn>
                <a:cxn ang="0">
                  <a:pos x="141" y="129"/>
                </a:cxn>
                <a:cxn ang="0">
                  <a:pos x="137" y="138"/>
                </a:cxn>
                <a:cxn ang="0">
                  <a:pos x="134" y="152"/>
                </a:cxn>
                <a:cxn ang="0">
                  <a:pos x="133" y="167"/>
                </a:cxn>
                <a:cxn ang="0">
                  <a:pos x="133" y="171"/>
                </a:cxn>
                <a:cxn ang="0">
                  <a:pos x="130" y="177"/>
                </a:cxn>
                <a:cxn ang="0">
                  <a:pos x="127" y="177"/>
                </a:cxn>
                <a:cxn ang="0">
                  <a:pos x="125" y="175"/>
                </a:cxn>
                <a:cxn ang="0">
                  <a:pos x="121" y="171"/>
                </a:cxn>
                <a:cxn ang="0">
                  <a:pos x="119" y="167"/>
                </a:cxn>
                <a:cxn ang="0">
                  <a:pos x="114" y="162"/>
                </a:cxn>
                <a:cxn ang="0">
                  <a:pos x="103" y="156"/>
                </a:cxn>
                <a:cxn ang="0">
                  <a:pos x="90" y="152"/>
                </a:cxn>
                <a:cxn ang="0">
                  <a:pos x="80" y="148"/>
                </a:cxn>
                <a:cxn ang="0">
                  <a:pos x="73" y="144"/>
                </a:cxn>
                <a:cxn ang="0">
                  <a:pos x="69" y="137"/>
                </a:cxn>
                <a:cxn ang="0">
                  <a:pos x="64" y="123"/>
                </a:cxn>
                <a:cxn ang="0">
                  <a:pos x="62" y="107"/>
                </a:cxn>
                <a:cxn ang="0">
                  <a:pos x="59" y="92"/>
                </a:cxn>
                <a:cxn ang="0">
                  <a:pos x="58" y="81"/>
                </a:cxn>
                <a:cxn ang="0">
                  <a:pos x="55" y="73"/>
                </a:cxn>
                <a:cxn ang="0">
                  <a:pos x="49" y="63"/>
                </a:cxn>
                <a:cxn ang="0">
                  <a:pos x="43" y="54"/>
                </a:cxn>
                <a:cxn ang="0">
                  <a:pos x="36" y="45"/>
                </a:cxn>
                <a:cxn ang="0">
                  <a:pos x="29" y="38"/>
                </a:cxn>
                <a:cxn ang="0">
                  <a:pos x="26" y="34"/>
                </a:cxn>
                <a:cxn ang="0">
                  <a:pos x="18" y="26"/>
                </a:cxn>
                <a:cxn ang="0">
                  <a:pos x="11" y="21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3" y="0"/>
                </a:cxn>
              </a:cxnLst>
              <a:rect l="0" t="0" r="r" b="b"/>
              <a:pathLst>
                <a:path w="144" h="177">
                  <a:moveTo>
                    <a:pt x="3" y="0"/>
                  </a:moveTo>
                  <a:lnTo>
                    <a:pt x="11" y="0"/>
                  </a:lnTo>
                  <a:lnTo>
                    <a:pt x="21" y="4"/>
                  </a:lnTo>
                  <a:lnTo>
                    <a:pt x="30" y="11"/>
                  </a:lnTo>
                  <a:lnTo>
                    <a:pt x="41" y="21"/>
                  </a:lnTo>
                  <a:lnTo>
                    <a:pt x="54" y="32"/>
                  </a:lnTo>
                  <a:lnTo>
                    <a:pt x="67" y="47"/>
                  </a:lnTo>
                  <a:lnTo>
                    <a:pt x="80" y="60"/>
                  </a:lnTo>
                  <a:lnTo>
                    <a:pt x="93" y="71"/>
                  </a:lnTo>
                  <a:lnTo>
                    <a:pt x="105" y="82"/>
                  </a:lnTo>
                  <a:lnTo>
                    <a:pt x="115" y="92"/>
                  </a:lnTo>
                  <a:lnTo>
                    <a:pt x="123" y="101"/>
                  </a:lnTo>
                  <a:lnTo>
                    <a:pt x="129" y="108"/>
                  </a:lnTo>
                  <a:lnTo>
                    <a:pt x="136" y="111"/>
                  </a:lnTo>
                  <a:lnTo>
                    <a:pt x="138" y="111"/>
                  </a:lnTo>
                  <a:lnTo>
                    <a:pt x="141" y="112"/>
                  </a:lnTo>
                  <a:lnTo>
                    <a:pt x="144" y="118"/>
                  </a:lnTo>
                  <a:lnTo>
                    <a:pt x="144" y="122"/>
                  </a:lnTo>
                  <a:lnTo>
                    <a:pt x="142" y="125"/>
                  </a:lnTo>
                  <a:lnTo>
                    <a:pt x="141" y="129"/>
                  </a:lnTo>
                  <a:lnTo>
                    <a:pt x="137" y="138"/>
                  </a:lnTo>
                  <a:lnTo>
                    <a:pt x="134" y="152"/>
                  </a:lnTo>
                  <a:lnTo>
                    <a:pt x="133" y="167"/>
                  </a:lnTo>
                  <a:lnTo>
                    <a:pt x="133" y="171"/>
                  </a:lnTo>
                  <a:lnTo>
                    <a:pt x="130" y="177"/>
                  </a:lnTo>
                  <a:lnTo>
                    <a:pt x="127" y="177"/>
                  </a:lnTo>
                  <a:lnTo>
                    <a:pt x="125" y="175"/>
                  </a:lnTo>
                  <a:lnTo>
                    <a:pt x="121" y="171"/>
                  </a:lnTo>
                  <a:lnTo>
                    <a:pt x="119" y="167"/>
                  </a:lnTo>
                  <a:lnTo>
                    <a:pt x="114" y="162"/>
                  </a:lnTo>
                  <a:lnTo>
                    <a:pt x="103" y="156"/>
                  </a:lnTo>
                  <a:lnTo>
                    <a:pt x="90" y="152"/>
                  </a:lnTo>
                  <a:lnTo>
                    <a:pt x="80" y="148"/>
                  </a:lnTo>
                  <a:lnTo>
                    <a:pt x="73" y="144"/>
                  </a:lnTo>
                  <a:lnTo>
                    <a:pt x="69" y="137"/>
                  </a:lnTo>
                  <a:lnTo>
                    <a:pt x="64" y="123"/>
                  </a:lnTo>
                  <a:lnTo>
                    <a:pt x="62" y="107"/>
                  </a:lnTo>
                  <a:lnTo>
                    <a:pt x="59" y="92"/>
                  </a:lnTo>
                  <a:lnTo>
                    <a:pt x="58" y="81"/>
                  </a:lnTo>
                  <a:lnTo>
                    <a:pt x="55" y="73"/>
                  </a:lnTo>
                  <a:lnTo>
                    <a:pt x="49" y="63"/>
                  </a:lnTo>
                  <a:lnTo>
                    <a:pt x="43" y="54"/>
                  </a:lnTo>
                  <a:lnTo>
                    <a:pt x="36" y="45"/>
                  </a:lnTo>
                  <a:lnTo>
                    <a:pt x="29" y="38"/>
                  </a:lnTo>
                  <a:lnTo>
                    <a:pt x="26" y="34"/>
                  </a:lnTo>
                  <a:lnTo>
                    <a:pt x="18" y="26"/>
                  </a:lnTo>
                  <a:lnTo>
                    <a:pt x="11" y="21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85" name="Freeform 47"/>
            <p:cNvSpPr>
              <a:spLocks/>
            </p:cNvSpPr>
            <p:nvPr/>
          </p:nvSpPr>
          <p:spPr bwMode="auto">
            <a:xfrm>
              <a:off x="6189663" y="3025775"/>
              <a:ext cx="133350" cy="21907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9" y="2"/>
                </a:cxn>
                <a:cxn ang="0">
                  <a:pos x="14" y="6"/>
                </a:cxn>
                <a:cxn ang="0">
                  <a:pos x="28" y="23"/>
                </a:cxn>
                <a:cxn ang="0">
                  <a:pos x="32" y="30"/>
                </a:cxn>
                <a:cxn ang="0">
                  <a:pos x="37" y="38"/>
                </a:cxn>
                <a:cxn ang="0">
                  <a:pos x="46" y="46"/>
                </a:cxn>
                <a:cxn ang="0">
                  <a:pos x="54" y="58"/>
                </a:cxn>
                <a:cxn ang="0">
                  <a:pos x="61" y="74"/>
                </a:cxn>
                <a:cxn ang="0">
                  <a:pos x="66" y="87"/>
                </a:cxn>
                <a:cxn ang="0">
                  <a:pos x="72" y="106"/>
                </a:cxn>
                <a:cxn ang="0">
                  <a:pos x="83" y="126"/>
                </a:cxn>
                <a:cxn ang="0">
                  <a:pos x="84" y="128"/>
                </a:cxn>
                <a:cxn ang="0">
                  <a:pos x="80" y="137"/>
                </a:cxn>
                <a:cxn ang="0">
                  <a:pos x="76" y="138"/>
                </a:cxn>
                <a:cxn ang="0">
                  <a:pos x="70" y="135"/>
                </a:cxn>
                <a:cxn ang="0">
                  <a:pos x="63" y="130"/>
                </a:cxn>
                <a:cxn ang="0">
                  <a:pos x="55" y="122"/>
                </a:cxn>
                <a:cxn ang="0">
                  <a:pos x="47" y="115"/>
                </a:cxn>
                <a:cxn ang="0">
                  <a:pos x="42" y="108"/>
                </a:cxn>
                <a:cxn ang="0">
                  <a:pos x="37" y="98"/>
                </a:cxn>
                <a:cxn ang="0">
                  <a:pos x="32" y="85"/>
                </a:cxn>
                <a:cxn ang="0">
                  <a:pos x="26" y="69"/>
                </a:cxn>
                <a:cxn ang="0">
                  <a:pos x="21" y="53"/>
                </a:cxn>
                <a:cxn ang="0">
                  <a:pos x="17" y="42"/>
                </a:cxn>
                <a:cxn ang="0">
                  <a:pos x="14" y="35"/>
                </a:cxn>
                <a:cxn ang="0">
                  <a:pos x="6" y="30"/>
                </a:cxn>
                <a:cxn ang="0">
                  <a:pos x="3" y="27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4"/>
                </a:cxn>
                <a:cxn ang="0">
                  <a:pos x="7" y="0"/>
                </a:cxn>
              </a:cxnLst>
              <a:rect l="0" t="0" r="r" b="b"/>
              <a:pathLst>
                <a:path w="84" h="138">
                  <a:moveTo>
                    <a:pt x="7" y="0"/>
                  </a:moveTo>
                  <a:lnTo>
                    <a:pt x="9" y="2"/>
                  </a:lnTo>
                  <a:lnTo>
                    <a:pt x="14" y="6"/>
                  </a:lnTo>
                  <a:lnTo>
                    <a:pt x="28" y="23"/>
                  </a:lnTo>
                  <a:lnTo>
                    <a:pt x="32" y="30"/>
                  </a:lnTo>
                  <a:lnTo>
                    <a:pt x="37" y="38"/>
                  </a:lnTo>
                  <a:lnTo>
                    <a:pt x="46" y="46"/>
                  </a:lnTo>
                  <a:lnTo>
                    <a:pt x="54" y="58"/>
                  </a:lnTo>
                  <a:lnTo>
                    <a:pt x="61" y="74"/>
                  </a:lnTo>
                  <a:lnTo>
                    <a:pt x="66" y="87"/>
                  </a:lnTo>
                  <a:lnTo>
                    <a:pt x="72" y="106"/>
                  </a:lnTo>
                  <a:lnTo>
                    <a:pt x="83" y="126"/>
                  </a:lnTo>
                  <a:lnTo>
                    <a:pt x="84" y="128"/>
                  </a:lnTo>
                  <a:lnTo>
                    <a:pt x="80" y="137"/>
                  </a:lnTo>
                  <a:lnTo>
                    <a:pt x="76" y="138"/>
                  </a:lnTo>
                  <a:lnTo>
                    <a:pt x="70" y="135"/>
                  </a:lnTo>
                  <a:lnTo>
                    <a:pt x="63" y="130"/>
                  </a:lnTo>
                  <a:lnTo>
                    <a:pt x="55" y="122"/>
                  </a:lnTo>
                  <a:lnTo>
                    <a:pt x="47" y="115"/>
                  </a:lnTo>
                  <a:lnTo>
                    <a:pt x="42" y="108"/>
                  </a:lnTo>
                  <a:lnTo>
                    <a:pt x="37" y="98"/>
                  </a:lnTo>
                  <a:lnTo>
                    <a:pt x="32" y="85"/>
                  </a:lnTo>
                  <a:lnTo>
                    <a:pt x="26" y="69"/>
                  </a:lnTo>
                  <a:lnTo>
                    <a:pt x="21" y="53"/>
                  </a:lnTo>
                  <a:lnTo>
                    <a:pt x="17" y="42"/>
                  </a:lnTo>
                  <a:lnTo>
                    <a:pt x="14" y="35"/>
                  </a:lnTo>
                  <a:lnTo>
                    <a:pt x="6" y="30"/>
                  </a:lnTo>
                  <a:lnTo>
                    <a:pt x="3" y="27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86" name="Freeform 48"/>
            <p:cNvSpPr>
              <a:spLocks/>
            </p:cNvSpPr>
            <p:nvPr/>
          </p:nvSpPr>
          <p:spPr bwMode="auto">
            <a:xfrm>
              <a:off x="6340475" y="3402013"/>
              <a:ext cx="182563" cy="682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8" y="8"/>
                </a:cxn>
                <a:cxn ang="0">
                  <a:pos x="22" y="12"/>
                </a:cxn>
                <a:cxn ang="0">
                  <a:pos x="38" y="15"/>
                </a:cxn>
                <a:cxn ang="0">
                  <a:pos x="48" y="17"/>
                </a:cxn>
                <a:cxn ang="0">
                  <a:pos x="52" y="22"/>
                </a:cxn>
                <a:cxn ang="0">
                  <a:pos x="53" y="20"/>
                </a:cxn>
                <a:cxn ang="0">
                  <a:pos x="57" y="17"/>
                </a:cxn>
                <a:cxn ang="0">
                  <a:pos x="65" y="15"/>
                </a:cxn>
                <a:cxn ang="0">
                  <a:pos x="68" y="16"/>
                </a:cxn>
                <a:cxn ang="0">
                  <a:pos x="75" y="17"/>
                </a:cxn>
                <a:cxn ang="0">
                  <a:pos x="91" y="20"/>
                </a:cxn>
                <a:cxn ang="0">
                  <a:pos x="97" y="22"/>
                </a:cxn>
                <a:cxn ang="0">
                  <a:pos x="100" y="23"/>
                </a:cxn>
                <a:cxn ang="0">
                  <a:pos x="104" y="24"/>
                </a:cxn>
                <a:cxn ang="0">
                  <a:pos x="106" y="27"/>
                </a:cxn>
                <a:cxn ang="0">
                  <a:pos x="111" y="30"/>
                </a:cxn>
                <a:cxn ang="0">
                  <a:pos x="113" y="34"/>
                </a:cxn>
                <a:cxn ang="0">
                  <a:pos x="115" y="38"/>
                </a:cxn>
                <a:cxn ang="0">
                  <a:pos x="115" y="41"/>
                </a:cxn>
                <a:cxn ang="0">
                  <a:pos x="112" y="43"/>
                </a:cxn>
                <a:cxn ang="0">
                  <a:pos x="106" y="43"/>
                </a:cxn>
                <a:cxn ang="0">
                  <a:pos x="98" y="42"/>
                </a:cxn>
                <a:cxn ang="0">
                  <a:pos x="89" y="41"/>
                </a:cxn>
                <a:cxn ang="0">
                  <a:pos x="70" y="41"/>
                </a:cxn>
                <a:cxn ang="0">
                  <a:pos x="63" y="37"/>
                </a:cxn>
                <a:cxn ang="0">
                  <a:pos x="55" y="30"/>
                </a:cxn>
                <a:cxn ang="0">
                  <a:pos x="53" y="28"/>
                </a:cxn>
                <a:cxn ang="0">
                  <a:pos x="52" y="26"/>
                </a:cxn>
                <a:cxn ang="0">
                  <a:pos x="49" y="27"/>
                </a:cxn>
                <a:cxn ang="0">
                  <a:pos x="45" y="28"/>
                </a:cxn>
                <a:cxn ang="0">
                  <a:pos x="34" y="31"/>
                </a:cxn>
                <a:cxn ang="0">
                  <a:pos x="23" y="31"/>
                </a:cxn>
                <a:cxn ang="0">
                  <a:pos x="14" y="30"/>
                </a:cxn>
                <a:cxn ang="0">
                  <a:pos x="8" y="27"/>
                </a:cxn>
                <a:cxn ang="0">
                  <a:pos x="5" y="24"/>
                </a:cxn>
                <a:cxn ang="0">
                  <a:pos x="1" y="19"/>
                </a:cxn>
                <a:cxn ang="0">
                  <a:pos x="0" y="12"/>
                </a:cxn>
                <a:cxn ang="0">
                  <a:pos x="3" y="4"/>
                </a:cxn>
                <a:cxn ang="0">
                  <a:pos x="5" y="1"/>
                </a:cxn>
                <a:cxn ang="0">
                  <a:pos x="8" y="0"/>
                </a:cxn>
              </a:cxnLst>
              <a:rect l="0" t="0" r="r" b="b"/>
              <a:pathLst>
                <a:path w="115" h="43">
                  <a:moveTo>
                    <a:pt x="8" y="0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2" y="12"/>
                  </a:lnTo>
                  <a:lnTo>
                    <a:pt x="38" y="15"/>
                  </a:lnTo>
                  <a:lnTo>
                    <a:pt x="48" y="17"/>
                  </a:lnTo>
                  <a:lnTo>
                    <a:pt x="52" y="22"/>
                  </a:lnTo>
                  <a:lnTo>
                    <a:pt x="53" y="20"/>
                  </a:lnTo>
                  <a:lnTo>
                    <a:pt x="57" y="17"/>
                  </a:lnTo>
                  <a:lnTo>
                    <a:pt x="65" y="15"/>
                  </a:lnTo>
                  <a:lnTo>
                    <a:pt x="68" y="16"/>
                  </a:lnTo>
                  <a:lnTo>
                    <a:pt x="75" y="17"/>
                  </a:lnTo>
                  <a:lnTo>
                    <a:pt x="91" y="20"/>
                  </a:lnTo>
                  <a:lnTo>
                    <a:pt x="97" y="22"/>
                  </a:lnTo>
                  <a:lnTo>
                    <a:pt x="100" y="23"/>
                  </a:lnTo>
                  <a:lnTo>
                    <a:pt x="104" y="24"/>
                  </a:lnTo>
                  <a:lnTo>
                    <a:pt x="106" y="27"/>
                  </a:lnTo>
                  <a:lnTo>
                    <a:pt x="111" y="30"/>
                  </a:lnTo>
                  <a:lnTo>
                    <a:pt x="113" y="34"/>
                  </a:lnTo>
                  <a:lnTo>
                    <a:pt x="115" y="38"/>
                  </a:lnTo>
                  <a:lnTo>
                    <a:pt x="115" y="41"/>
                  </a:lnTo>
                  <a:lnTo>
                    <a:pt x="112" y="43"/>
                  </a:lnTo>
                  <a:lnTo>
                    <a:pt x="106" y="43"/>
                  </a:lnTo>
                  <a:lnTo>
                    <a:pt x="98" y="42"/>
                  </a:lnTo>
                  <a:lnTo>
                    <a:pt x="89" y="41"/>
                  </a:lnTo>
                  <a:lnTo>
                    <a:pt x="70" y="41"/>
                  </a:lnTo>
                  <a:lnTo>
                    <a:pt x="63" y="37"/>
                  </a:lnTo>
                  <a:lnTo>
                    <a:pt x="55" y="30"/>
                  </a:lnTo>
                  <a:lnTo>
                    <a:pt x="53" y="28"/>
                  </a:lnTo>
                  <a:lnTo>
                    <a:pt x="52" y="26"/>
                  </a:lnTo>
                  <a:lnTo>
                    <a:pt x="49" y="27"/>
                  </a:lnTo>
                  <a:lnTo>
                    <a:pt x="45" y="28"/>
                  </a:lnTo>
                  <a:lnTo>
                    <a:pt x="34" y="31"/>
                  </a:lnTo>
                  <a:lnTo>
                    <a:pt x="23" y="31"/>
                  </a:lnTo>
                  <a:lnTo>
                    <a:pt x="14" y="30"/>
                  </a:lnTo>
                  <a:lnTo>
                    <a:pt x="8" y="27"/>
                  </a:lnTo>
                  <a:lnTo>
                    <a:pt x="5" y="24"/>
                  </a:lnTo>
                  <a:lnTo>
                    <a:pt x="1" y="19"/>
                  </a:lnTo>
                  <a:lnTo>
                    <a:pt x="0" y="12"/>
                  </a:lnTo>
                  <a:lnTo>
                    <a:pt x="3" y="4"/>
                  </a:lnTo>
                  <a:lnTo>
                    <a:pt x="5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87" name="Freeform 49"/>
            <p:cNvSpPr>
              <a:spLocks/>
            </p:cNvSpPr>
            <p:nvPr/>
          </p:nvSpPr>
          <p:spPr bwMode="auto">
            <a:xfrm>
              <a:off x="6611938" y="3481388"/>
              <a:ext cx="25400" cy="269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0"/>
                </a:cxn>
                <a:cxn ang="0">
                  <a:pos x="15" y="3"/>
                </a:cxn>
                <a:cxn ang="0">
                  <a:pos x="16" y="6"/>
                </a:cxn>
                <a:cxn ang="0">
                  <a:pos x="16" y="14"/>
                </a:cxn>
                <a:cxn ang="0">
                  <a:pos x="11" y="17"/>
                </a:cxn>
                <a:cxn ang="0">
                  <a:pos x="5" y="17"/>
                </a:cxn>
                <a:cxn ang="0">
                  <a:pos x="2" y="15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0"/>
                </a:cxn>
              </a:cxnLst>
              <a:rect l="0" t="0" r="r" b="b"/>
              <a:pathLst>
                <a:path w="16" h="17">
                  <a:moveTo>
                    <a:pt x="2" y="0"/>
                  </a:moveTo>
                  <a:lnTo>
                    <a:pt x="12" y="0"/>
                  </a:lnTo>
                  <a:lnTo>
                    <a:pt x="15" y="3"/>
                  </a:lnTo>
                  <a:lnTo>
                    <a:pt x="16" y="6"/>
                  </a:lnTo>
                  <a:lnTo>
                    <a:pt x="16" y="14"/>
                  </a:lnTo>
                  <a:lnTo>
                    <a:pt x="11" y="17"/>
                  </a:lnTo>
                  <a:lnTo>
                    <a:pt x="5" y="17"/>
                  </a:lnTo>
                  <a:lnTo>
                    <a:pt x="2" y="15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88" name="Freeform 50"/>
            <p:cNvSpPr>
              <a:spLocks/>
            </p:cNvSpPr>
            <p:nvPr/>
          </p:nvSpPr>
          <p:spPr bwMode="auto">
            <a:xfrm>
              <a:off x="6702425" y="3451225"/>
              <a:ext cx="63500" cy="603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8" y="1"/>
                </a:cxn>
                <a:cxn ang="0">
                  <a:pos x="33" y="4"/>
                </a:cxn>
                <a:cxn ang="0">
                  <a:pos x="38" y="10"/>
                </a:cxn>
                <a:cxn ang="0">
                  <a:pos x="40" y="15"/>
                </a:cxn>
                <a:cxn ang="0">
                  <a:pos x="37" y="21"/>
                </a:cxn>
                <a:cxn ang="0">
                  <a:pos x="33" y="23"/>
                </a:cxn>
                <a:cxn ang="0">
                  <a:pos x="30" y="25"/>
                </a:cxn>
                <a:cxn ang="0">
                  <a:pos x="26" y="25"/>
                </a:cxn>
                <a:cxn ang="0">
                  <a:pos x="25" y="26"/>
                </a:cxn>
                <a:cxn ang="0">
                  <a:pos x="23" y="26"/>
                </a:cxn>
                <a:cxn ang="0">
                  <a:pos x="18" y="32"/>
                </a:cxn>
                <a:cxn ang="0">
                  <a:pos x="12" y="36"/>
                </a:cxn>
                <a:cxn ang="0">
                  <a:pos x="7" y="38"/>
                </a:cxn>
                <a:cxn ang="0">
                  <a:pos x="3" y="38"/>
                </a:cxn>
                <a:cxn ang="0">
                  <a:pos x="0" y="34"/>
                </a:cxn>
                <a:cxn ang="0">
                  <a:pos x="3" y="25"/>
                </a:cxn>
                <a:cxn ang="0">
                  <a:pos x="8" y="15"/>
                </a:cxn>
                <a:cxn ang="0">
                  <a:pos x="17" y="4"/>
                </a:cxn>
                <a:cxn ang="0">
                  <a:pos x="22" y="0"/>
                </a:cxn>
              </a:cxnLst>
              <a:rect l="0" t="0" r="r" b="b"/>
              <a:pathLst>
                <a:path w="40" h="38">
                  <a:moveTo>
                    <a:pt x="22" y="0"/>
                  </a:moveTo>
                  <a:lnTo>
                    <a:pt x="28" y="1"/>
                  </a:lnTo>
                  <a:lnTo>
                    <a:pt x="33" y="4"/>
                  </a:lnTo>
                  <a:lnTo>
                    <a:pt x="38" y="10"/>
                  </a:lnTo>
                  <a:lnTo>
                    <a:pt x="40" y="15"/>
                  </a:lnTo>
                  <a:lnTo>
                    <a:pt x="37" y="21"/>
                  </a:lnTo>
                  <a:lnTo>
                    <a:pt x="33" y="23"/>
                  </a:lnTo>
                  <a:lnTo>
                    <a:pt x="30" y="25"/>
                  </a:lnTo>
                  <a:lnTo>
                    <a:pt x="26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18" y="32"/>
                  </a:lnTo>
                  <a:lnTo>
                    <a:pt x="12" y="36"/>
                  </a:lnTo>
                  <a:lnTo>
                    <a:pt x="7" y="38"/>
                  </a:lnTo>
                  <a:lnTo>
                    <a:pt x="3" y="38"/>
                  </a:lnTo>
                  <a:lnTo>
                    <a:pt x="0" y="34"/>
                  </a:lnTo>
                  <a:lnTo>
                    <a:pt x="3" y="25"/>
                  </a:lnTo>
                  <a:lnTo>
                    <a:pt x="8" y="15"/>
                  </a:lnTo>
                  <a:lnTo>
                    <a:pt x="17" y="4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89" name="Freeform 51"/>
            <p:cNvSpPr>
              <a:spLocks/>
            </p:cNvSpPr>
            <p:nvPr/>
          </p:nvSpPr>
          <p:spPr bwMode="auto">
            <a:xfrm>
              <a:off x="6605588" y="3279775"/>
              <a:ext cx="95250" cy="1127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5" y="0"/>
                </a:cxn>
                <a:cxn ang="0">
                  <a:pos x="16" y="1"/>
                </a:cxn>
                <a:cxn ang="0">
                  <a:pos x="19" y="3"/>
                </a:cxn>
                <a:cxn ang="0">
                  <a:pos x="23" y="4"/>
                </a:cxn>
                <a:cxn ang="0">
                  <a:pos x="30" y="4"/>
                </a:cxn>
                <a:cxn ang="0">
                  <a:pos x="37" y="3"/>
                </a:cxn>
                <a:cxn ang="0">
                  <a:pos x="54" y="3"/>
                </a:cxn>
                <a:cxn ang="0">
                  <a:pos x="60" y="7"/>
                </a:cxn>
                <a:cxn ang="0">
                  <a:pos x="60" y="14"/>
                </a:cxn>
                <a:cxn ang="0">
                  <a:pos x="57" y="16"/>
                </a:cxn>
                <a:cxn ang="0">
                  <a:pos x="53" y="18"/>
                </a:cxn>
                <a:cxn ang="0">
                  <a:pos x="48" y="19"/>
                </a:cxn>
                <a:cxn ang="0">
                  <a:pos x="34" y="19"/>
                </a:cxn>
                <a:cxn ang="0">
                  <a:pos x="34" y="20"/>
                </a:cxn>
                <a:cxn ang="0">
                  <a:pos x="35" y="23"/>
                </a:cxn>
                <a:cxn ang="0">
                  <a:pos x="42" y="30"/>
                </a:cxn>
                <a:cxn ang="0">
                  <a:pos x="46" y="33"/>
                </a:cxn>
                <a:cxn ang="0">
                  <a:pos x="52" y="40"/>
                </a:cxn>
                <a:cxn ang="0">
                  <a:pos x="56" y="49"/>
                </a:cxn>
                <a:cxn ang="0">
                  <a:pos x="58" y="60"/>
                </a:cxn>
                <a:cxn ang="0">
                  <a:pos x="60" y="68"/>
                </a:cxn>
                <a:cxn ang="0">
                  <a:pos x="60" y="71"/>
                </a:cxn>
                <a:cxn ang="0">
                  <a:pos x="57" y="71"/>
                </a:cxn>
                <a:cxn ang="0">
                  <a:pos x="52" y="70"/>
                </a:cxn>
                <a:cxn ang="0">
                  <a:pos x="45" y="67"/>
                </a:cxn>
                <a:cxn ang="0">
                  <a:pos x="38" y="60"/>
                </a:cxn>
                <a:cxn ang="0">
                  <a:pos x="34" y="53"/>
                </a:cxn>
                <a:cxn ang="0">
                  <a:pos x="32" y="48"/>
                </a:cxn>
                <a:cxn ang="0">
                  <a:pos x="32" y="42"/>
                </a:cxn>
                <a:cxn ang="0">
                  <a:pos x="31" y="37"/>
                </a:cxn>
                <a:cxn ang="0">
                  <a:pos x="28" y="36"/>
                </a:cxn>
                <a:cxn ang="0">
                  <a:pos x="24" y="37"/>
                </a:cxn>
                <a:cxn ang="0">
                  <a:pos x="19" y="42"/>
                </a:cxn>
                <a:cxn ang="0">
                  <a:pos x="12" y="46"/>
                </a:cxn>
                <a:cxn ang="0">
                  <a:pos x="6" y="51"/>
                </a:cxn>
                <a:cxn ang="0">
                  <a:pos x="2" y="49"/>
                </a:cxn>
                <a:cxn ang="0">
                  <a:pos x="0" y="44"/>
                </a:cxn>
                <a:cxn ang="0">
                  <a:pos x="0" y="37"/>
                </a:cxn>
                <a:cxn ang="0">
                  <a:pos x="2" y="30"/>
                </a:cxn>
                <a:cxn ang="0">
                  <a:pos x="5" y="20"/>
                </a:cxn>
                <a:cxn ang="0">
                  <a:pos x="6" y="14"/>
                </a:cxn>
                <a:cxn ang="0">
                  <a:pos x="8" y="8"/>
                </a:cxn>
                <a:cxn ang="0">
                  <a:pos x="8" y="5"/>
                </a:cxn>
                <a:cxn ang="0">
                  <a:pos x="11" y="1"/>
                </a:cxn>
                <a:cxn ang="0">
                  <a:pos x="13" y="0"/>
                </a:cxn>
              </a:cxnLst>
              <a:rect l="0" t="0" r="r" b="b"/>
              <a:pathLst>
                <a:path w="60" h="71">
                  <a:moveTo>
                    <a:pt x="13" y="0"/>
                  </a:moveTo>
                  <a:lnTo>
                    <a:pt x="15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3" y="4"/>
                  </a:lnTo>
                  <a:lnTo>
                    <a:pt x="30" y="4"/>
                  </a:lnTo>
                  <a:lnTo>
                    <a:pt x="37" y="3"/>
                  </a:lnTo>
                  <a:lnTo>
                    <a:pt x="54" y="3"/>
                  </a:lnTo>
                  <a:lnTo>
                    <a:pt x="60" y="7"/>
                  </a:lnTo>
                  <a:lnTo>
                    <a:pt x="60" y="14"/>
                  </a:lnTo>
                  <a:lnTo>
                    <a:pt x="57" y="16"/>
                  </a:lnTo>
                  <a:lnTo>
                    <a:pt x="53" y="18"/>
                  </a:lnTo>
                  <a:lnTo>
                    <a:pt x="48" y="19"/>
                  </a:lnTo>
                  <a:lnTo>
                    <a:pt x="34" y="19"/>
                  </a:lnTo>
                  <a:lnTo>
                    <a:pt x="34" y="20"/>
                  </a:lnTo>
                  <a:lnTo>
                    <a:pt x="35" y="23"/>
                  </a:lnTo>
                  <a:lnTo>
                    <a:pt x="42" y="30"/>
                  </a:lnTo>
                  <a:lnTo>
                    <a:pt x="46" y="33"/>
                  </a:lnTo>
                  <a:lnTo>
                    <a:pt x="52" y="40"/>
                  </a:lnTo>
                  <a:lnTo>
                    <a:pt x="56" y="49"/>
                  </a:lnTo>
                  <a:lnTo>
                    <a:pt x="58" y="60"/>
                  </a:lnTo>
                  <a:lnTo>
                    <a:pt x="60" y="68"/>
                  </a:lnTo>
                  <a:lnTo>
                    <a:pt x="60" y="71"/>
                  </a:lnTo>
                  <a:lnTo>
                    <a:pt x="57" y="71"/>
                  </a:lnTo>
                  <a:lnTo>
                    <a:pt x="52" y="70"/>
                  </a:lnTo>
                  <a:lnTo>
                    <a:pt x="45" y="67"/>
                  </a:lnTo>
                  <a:lnTo>
                    <a:pt x="38" y="60"/>
                  </a:lnTo>
                  <a:lnTo>
                    <a:pt x="34" y="53"/>
                  </a:lnTo>
                  <a:lnTo>
                    <a:pt x="32" y="48"/>
                  </a:lnTo>
                  <a:lnTo>
                    <a:pt x="32" y="42"/>
                  </a:lnTo>
                  <a:lnTo>
                    <a:pt x="31" y="37"/>
                  </a:lnTo>
                  <a:lnTo>
                    <a:pt x="28" y="36"/>
                  </a:lnTo>
                  <a:lnTo>
                    <a:pt x="24" y="37"/>
                  </a:lnTo>
                  <a:lnTo>
                    <a:pt x="19" y="42"/>
                  </a:lnTo>
                  <a:lnTo>
                    <a:pt x="12" y="46"/>
                  </a:lnTo>
                  <a:lnTo>
                    <a:pt x="6" y="51"/>
                  </a:lnTo>
                  <a:lnTo>
                    <a:pt x="2" y="49"/>
                  </a:lnTo>
                  <a:lnTo>
                    <a:pt x="0" y="44"/>
                  </a:lnTo>
                  <a:lnTo>
                    <a:pt x="0" y="37"/>
                  </a:lnTo>
                  <a:lnTo>
                    <a:pt x="2" y="30"/>
                  </a:lnTo>
                  <a:lnTo>
                    <a:pt x="5" y="20"/>
                  </a:lnTo>
                  <a:lnTo>
                    <a:pt x="6" y="14"/>
                  </a:lnTo>
                  <a:lnTo>
                    <a:pt x="8" y="8"/>
                  </a:lnTo>
                  <a:lnTo>
                    <a:pt x="8" y="5"/>
                  </a:lnTo>
                  <a:lnTo>
                    <a:pt x="11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90" name="Freeform 52"/>
            <p:cNvSpPr>
              <a:spLocks/>
            </p:cNvSpPr>
            <p:nvPr/>
          </p:nvSpPr>
          <p:spPr bwMode="auto">
            <a:xfrm>
              <a:off x="6630988" y="3228975"/>
              <a:ext cx="104775" cy="349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66" y="2"/>
                </a:cxn>
                <a:cxn ang="0">
                  <a:pos x="66" y="3"/>
                </a:cxn>
                <a:cxn ang="0">
                  <a:pos x="62" y="11"/>
                </a:cxn>
                <a:cxn ang="0">
                  <a:pos x="57" y="15"/>
                </a:cxn>
                <a:cxn ang="0">
                  <a:pos x="55" y="17"/>
                </a:cxn>
                <a:cxn ang="0">
                  <a:pos x="48" y="17"/>
                </a:cxn>
                <a:cxn ang="0">
                  <a:pos x="37" y="20"/>
                </a:cxn>
                <a:cxn ang="0">
                  <a:pos x="25" y="21"/>
                </a:cxn>
                <a:cxn ang="0">
                  <a:pos x="14" y="22"/>
                </a:cxn>
                <a:cxn ang="0">
                  <a:pos x="8" y="22"/>
                </a:cxn>
                <a:cxn ang="0">
                  <a:pos x="3" y="20"/>
                </a:cxn>
                <a:cxn ang="0">
                  <a:pos x="0" y="17"/>
                </a:cxn>
                <a:cxn ang="0">
                  <a:pos x="0" y="14"/>
                </a:cxn>
                <a:cxn ang="0">
                  <a:pos x="1" y="10"/>
                </a:cxn>
                <a:cxn ang="0">
                  <a:pos x="4" y="6"/>
                </a:cxn>
                <a:cxn ang="0">
                  <a:pos x="7" y="6"/>
                </a:cxn>
                <a:cxn ang="0">
                  <a:pos x="14" y="7"/>
                </a:cxn>
                <a:cxn ang="0">
                  <a:pos x="22" y="9"/>
                </a:cxn>
                <a:cxn ang="0">
                  <a:pos x="26" y="9"/>
                </a:cxn>
                <a:cxn ang="0">
                  <a:pos x="30" y="7"/>
                </a:cxn>
                <a:cxn ang="0">
                  <a:pos x="40" y="4"/>
                </a:cxn>
                <a:cxn ang="0">
                  <a:pos x="59" y="2"/>
                </a:cxn>
                <a:cxn ang="0">
                  <a:pos x="64" y="0"/>
                </a:cxn>
              </a:cxnLst>
              <a:rect l="0" t="0" r="r" b="b"/>
              <a:pathLst>
                <a:path w="66" h="22">
                  <a:moveTo>
                    <a:pt x="64" y="0"/>
                  </a:moveTo>
                  <a:lnTo>
                    <a:pt x="66" y="2"/>
                  </a:lnTo>
                  <a:lnTo>
                    <a:pt x="66" y="3"/>
                  </a:lnTo>
                  <a:lnTo>
                    <a:pt x="62" y="11"/>
                  </a:lnTo>
                  <a:lnTo>
                    <a:pt x="57" y="15"/>
                  </a:lnTo>
                  <a:lnTo>
                    <a:pt x="55" y="17"/>
                  </a:lnTo>
                  <a:lnTo>
                    <a:pt x="48" y="17"/>
                  </a:lnTo>
                  <a:lnTo>
                    <a:pt x="37" y="20"/>
                  </a:lnTo>
                  <a:lnTo>
                    <a:pt x="25" y="21"/>
                  </a:lnTo>
                  <a:lnTo>
                    <a:pt x="14" y="22"/>
                  </a:lnTo>
                  <a:lnTo>
                    <a:pt x="8" y="22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1" y="10"/>
                  </a:lnTo>
                  <a:lnTo>
                    <a:pt x="4" y="6"/>
                  </a:lnTo>
                  <a:lnTo>
                    <a:pt x="7" y="6"/>
                  </a:lnTo>
                  <a:lnTo>
                    <a:pt x="14" y="7"/>
                  </a:lnTo>
                  <a:lnTo>
                    <a:pt x="22" y="9"/>
                  </a:lnTo>
                  <a:lnTo>
                    <a:pt x="26" y="9"/>
                  </a:lnTo>
                  <a:lnTo>
                    <a:pt x="30" y="7"/>
                  </a:lnTo>
                  <a:lnTo>
                    <a:pt x="40" y="4"/>
                  </a:lnTo>
                  <a:lnTo>
                    <a:pt x="59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91" name="Freeform 53"/>
            <p:cNvSpPr>
              <a:spLocks/>
            </p:cNvSpPr>
            <p:nvPr/>
          </p:nvSpPr>
          <p:spPr bwMode="auto">
            <a:xfrm>
              <a:off x="6780213" y="3209925"/>
              <a:ext cx="34925" cy="7461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0" y="0"/>
                </a:cxn>
                <a:cxn ang="0">
                  <a:pos x="22" y="6"/>
                </a:cxn>
                <a:cxn ang="0">
                  <a:pos x="21" y="15"/>
                </a:cxn>
                <a:cxn ang="0">
                  <a:pos x="20" y="26"/>
                </a:cxn>
                <a:cxn ang="0">
                  <a:pos x="15" y="37"/>
                </a:cxn>
                <a:cxn ang="0">
                  <a:pos x="10" y="44"/>
                </a:cxn>
                <a:cxn ang="0">
                  <a:pos x="5" y="47"/>
                </a:cxn>
                <a:cxn ang="0">
                  <a:pos x="0" y="43"/>
                </a:cxn>
                <a:cxn ang="0">
                  <a:pos x="0" y="34"/>
                </a:cxn>
                <a:cxn ang="0">
                  <a:pos x="2" y="25"/>
                </a:cxn>
                <a:cxn ang="0">
                  <a:pos x="10" y="6"/>
                </a:cxn>
                <a:cxn ang="0">
                  <a:pos x="15" y="0"/>
                </a:cxn>
              </a:cxnLst>
              <a:rect l="0" t="0" r="r" b="b"/>
              <a:pathLst>
                <a:path w="22" h="47">
                  <a:moveTo>
                    <a:pt x="15" y="0"/>
                  </a:moveTo>
                  <a:lnTo>
                    <a:pt x="20" y="0"/>
                  </a:lnTo>
                  <a:lnTo>
                    <a:pt x="22" y="6"/>
                  </a:lnTo>
                  <a:lnTo>
                    <a:pt x="21" y="15"/>
                  </a:lnTo>
                  <a:lnTo>
                    <a:pt x="20" y="26"/>
                  </a:lnTo>
                  <a:lnTo>
                    <a:pt x="15" y="37"/>
                  </a:lnTo>
                  <a:lnTo>
                    <a:pt x="10" y="44"/>
                  </a:lnTo>
                  <a:lnTo>
                    <a:pt x="5" y="47"/>
                  </a:lnTo>
                  <a:lnTo>
                    <a:pt x="0" y="43"/>
                  </a:lnTo>
                  <a:lnTo>
                    <a:pt x="0" y="34"/>
                  </a:lnTo>
                  <a:lnTo>
                    <a:pt x="2" y="25"/>
                  </a:lnTo>
                  <a:lnTo>
                    <a:pt x="10" y="6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92" name="Freeform 54"/>
            <p:cNvSpPr>
              <a:spLocks/>
            </p:cNvSpPr>
            <p:nvPr/>
          </p:nvSpPr>
          <p:spPr bwMode="auto">
            <a:xfrm>
              <a:off x="6410325" y="3098800"/>
              <a:ext cx="198438" cy="257175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06" y="17"/>
                </a:cxn>
                <a:cxn ang="0">
                  <a:pos x="114" y="28"/>
                </a:cxn>
                <a:cxn ang="0">
                  <a:pos x="124" y="25"/>
                </a:cxn>
                <a:cxn ang="0">
                  <a:pos x="125" y="29"/>
                </a:cxn>
                <a:cxn ang="0">
                  <a:pos x="113" y="40"/>
                </a:cxn>
                <a:cxn ang="0">
                  <a:pos x="106" y="49"/>
                </a:cxn>
                <a:cxn ang="0">
                  <a:pos x="113" y="67"/>
                </a:cxn>
                <a:cxn ang="0">
                  <a:pos x="119" y="89"/>
                </a:cxn>
                <a:cxn ang="0">
                  <a:pos x="110" y="104"/>
                </a:cxn>
                <a:cxn ang="0">
                  <a:pos x="97" y="122"/>
                </a:cxn>
                <a:cxn ang="0">
                  <a:pos x="93" y="144"/>
                </a:cxn>
                <a:cxn ang="0">
                  <a:pos x="93" y="159"/>
                </a:cxn>
                <a:cxn ang="0">
                  <a:pos x="78" y="162"/>
                </a:cxn>
                <a:cxn ang="0">
                  <a:pos x="62" y="159"/>
                </a:cxn>
                <a:cxn ang="0">
                  <a:pos x="39" y="156"/>
                </a:cxn>
                <a:cxn ang="0">
                  <a:pos x="24" y="148"/>
                </a:cxn>
                <a:cxn ang="0">
                  <a:pos x="6" y="123"/>
                </a:cxn>
                <a:cxn ang="0">
                  <a:pos x="0" y="93"/>
                </a:cxn>
                <a:cxn ang="0">
                  <a:pos x="1" y="74"/>
                </a:cxn>
                <a:cxn ang="0">
                  <a:pos x="5" y="73"/>
                </a:cxn>
                <a:cxn ang="0">
                  <a:pos x="9" y="76"/>
                </a:cxn>
                <a:cxn ang="0">
                  <a:pos x="17" y="81"/>
                </a:cxn>
                <a:cxn ang="0">
                  <a:pos x="20" y="82"/>
                </a:cxn>
                <a:cxn ang="0">
                  <a:pos x="24" y="73"/>
                </a:cxn>
                <a:cxn ang="0">
                  <a:pos x="28" y="66"/>
                </a:cxn>
                <a:cxn ang="0">
                  <a:pos x="35" y="62"/>
                </a:cxn>
                <a:cxn ang="0">
                  <a:pos x="45" y="58"/>
                </a:cxn>
                <a:cxn ang="0">
                  <a:pos x="52" y="54"/>
                </a:cxn>
                <a:cxn ang="0">
                  <a:pos x="57" y="44"/>
                </a:cxn>
                <a:cxn ang="0">
                  <a:pos x="68" y="32"/>
                </a:cxn>
                <a:cxn ang="0">
                  <a:pos x="83" y="30"/>
                </a:cxn>
                <a:cxn ang="0">
                  <a:pos x="88" y="29"/>
                </a:cxn>
                <a:cxn ang="0">
                  <a:pos x="90" y="26"/>
                </a:cxn>
                <a:cxn ang="0">
                  <a:pos x="88" y="22"/>
                </a:cxn>
                <a:cxn ang="0">
                  <a:pos x="87" y="11"/>
                </a:cxn>
                <a:cxn ang="0">
                  <a:pos x="91" y="6"/>
                </a:cxn>
                <a:cxn ang="0">
                  <a:pos x="98" y="0"/>
                </a:cxn>
              </a:cxnLst>
              <a:rect l="0" t="0" r="r" b="b"/>
              <a:pathLst>
                <a:path w="125" h="162">
                  <a:moveTo>
                    <a:pt x="98" y="0"/>
                  </a:moveTo>
                  <a:lnTo>
                    <a:pt x="105" y="0"/>
                  </a:lnTo>
                  <a:lnTo>
                    <a:pt x="105" y="3"/>
                  </a:lnTo>
                  <a:lnTo>
                    <a:pt x="106" y="17"/>
                  </a:lnTo>
                  <a:lnTo>
                    <a:pt x="110" y="25"/>
                  </a:lnTo>
                  <a:lnTo>
                    <a:pt x="114" y="28"/>
                  </a:lnTo>
                  <a:lnTo>
                    <a:pt x="119" y="28"/>
                  </a:lnTo>
                  <a:lnTo>
                    <a:pt x="124" y="25"/>
                  </a:lnTo>
                  <a:lnTo>
                    <a:pt x="125" y="26"/>
                  </a:lnTo>
                  <a:lnTo>
                    <a:pt x="125" y="29"/>
                  </a:lnTo>
                  <a:lnTo>
                    <a:pt x="117" y="37"/>
                  </a:lnTo>
                  <a:lnTo>
                    <a:pt x="113" y="40"/>
                  </a:lnTo>
                  <a:lnTo>
                    <a:pt x="109" y="44"/>
                  </a:lnTo>
                  <a:lnTo>
                    <a:pt x="106" y="49"/>
                  </a:lnTo>
                  <a:lnTo>
                    <a:pt x="109" y="58"/>
                  </a:lnTo>
                  <a:lnTo>
                    <a:pt x="113" y="67"/>
                  </a:lnTo>
                  <a:lnTo>
                    <a:pt x="117" y="78"/>
                  </a:lnTo>
                  <a:lnTo>
                    <a:pt x="119" y="89"/>
                  </a:lnTo>
                  <a:lnTo>
                    <a:pt x="116" y="97"/>
                  </a:lnTo>
                  <a:lnTo>
                    <a:pt x="110" y="104"/>
                  </a:lnTo>
                  <a:lnTo>
                    <a:pt x="102" y="113"/>
                  </a:lnTo>
                  <a:lnTo>
                    <a:pt x="97" y="122"/>
                  </a:lnTo>
                  <a:lnTo>
                    <a:pt x="94" y="133"/>
                  </a:lnTo>
                  <a:lnTo>
                    <a:pt x="93" y="144"/>
                  </a:lnTo>
                  <a:lnTo>
                    <a:pt x="94" y="154"/>
                  </a:lnTo>
                  <a:lnTo>
                    <a:pt x="93" y="159"/>
                  </a:lnTo>
                  <a:lnTo>
                    <a:pt x="86" y="160"/>
                  </a:lnTo>
                  <a:lnTo>
                    <a:pt x="78" y="162"/>
                  </a:lnTo>
                  <a:lnTo>
                    <a:pt x="69" y="160"/>
                  </a:lnTo>
                  <a:lnTo>
                    <a:pt x="62" y="159"/>
                  </a:lnTo>
                  <a:lnTo>
                    <a:pt x="50" y="156"/>
                  </a:lnTo>
                  <a:lnTo>
                    <a:pt x="39" y="156"/>
                  </a:lnTo>
                  <a:lnTo>
                    <a:pt x="32" y="154"/>
                  </a:lnTo>
                  <a:lnTo>
                    <a:pt x="24" y="148"/>
                  </a:lnTo>
                  <a:lnTo>
                    <a:pt x="15" y="137"/>
                  </a:lnTo>
                  <a:lnTo>
                    <a:pt x="6" y="123"/>
                  </a:lnTo>
                  <a:lnTo>
                    <a:pt x="2" y="108"/>
                  </a:lnTo>
                  <a:lnTo>
                    <a:pt x="0" y="93"/>
                  </a:lnTo>
                  <a:lnTo>
                    <a:pt x="0" y="81"/>
                  </a:lnTo>
                  <a:lnTo>
                    <a:pt x="1" y="74"/>
                  </a:lnTo>
                  <a:lnTo>
                    <a:pt x="2" y="73"/>
                  </a:lnTo>
                  <a:lnTo>
                    <a:pt x="5" y="73"/>
                  </a:lnTo>
                  <a:lnTo>
                    <a:pt x="6" y="74"/>
                  </a:lnTo>
                  <a:lnTo>
                    <a:pt x="9" y="76"/>
                  </a:lnTo>
                  <a:lnTo>
                    <a:pt x="12" y="78"/>
                  </a:lnTo>
                  <a:lnTo>
                    <a:pt x="17" y="81"/>
                  </a:lnTo>
                  <a:lnTo>
                    <a:pt x="19" y="82"/>
                  </a:lnTo>
                  <a:lnTo>
                    <a:pt x="20" y="82"/>
                  </a:lnTo>
                  <a:lnTo>
                    <a:pt x="21" y="81"/>
                  </a:lnTo>
                  <a:lnTo>
                    <a:pt x="24" y="73"/>
                  </a:lnTo>
                  <a:lnTo>
                    <a:pt x="27" y="70"/>
                  </a:lnTo>
                  <a:lnTo>
                    <a:pt x="28" y="66"/>
                  </a:lnTo>
                  <a:lnTo>
                    <a:pt x="31" y="63"/>
                  </a:lnTo>
                  <a:lnTo>
                    <a:pt x="35" y="62"/>
                  </a:lnTo>
                  <a:lnTo>
                    <a:pt x="41" y="60"/>
                  </a:lnTo>
                  <a:lnTo>
                    <a:pt x="45" y="58"/>
                  </a:lnTo>
                  <a:lnTo>
                    <a:pt x="49" y="56"/>
                  </a:lnTo>
                  <a:lnTo>
                    <a:pt x="52" y="54"/>
                  </a:lnTo>
                  <a:lnTo>
                    <a:pt x="54" y="49"/>
                  </a:lnTo>
                  <a:lnTo>
                    <a:pt x="57" y="44"/>
                  </a:lnTo>
                  <a:lnTo>
                    <a:pt x="61" y="37"/>
                  </a:lnTo>
                  <a:lnTo>
                    <a:pt x="68" y="32"/>
                  </a:lnTo>
                  <a:lnTo>
                    <a:pt x="78" y="30"/>
                  </a:lnTo>
                  <a:lnTo>
                    <a:pt x="83" y="30"/>
                  </a:lnTo>
                  <a:lnTo>
                    <a:pt x="86" y="29"/>
                  </a:lnTo>
                  <a:lnTo>
                    <a:pt x="88" y="29"/>
                  </a:lnTo>
                  <a:lnTo>
                    <a:pt x="90" y="28"/>
                  </a:lnTo>
                  <a:lnTo>
                    <a:pt x="90" y="26"/>
                  </a:lnTo>
                  <a:lnTo>
                    <a:pt x="88" y="23"/>
                  </a:lnTo>
                  <a:lnTo>
                    <a:pt x="88" y="22"/>
                  </a:lnTo>
                  <a:lnTo>
                    <a:pt x="87" y="19"/>
                  </a:lnTo>
                  <a:lnTo>
                    <a:pt x="87" y="11"/>
                  </a:lnTo>
                  <a:lnTo>
                    <a:pt x="88" y="8"/>
                  </a:lnTo>
                  <a:lnTo>
                    <a:pt x="91" y="6"/>
                  </a:lnTo>
                  <a:lnTo>
                    <a:pt x="94" y="4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93" name="Freeform 55"/>
            <p:cNvSpPr>
              <a:spLocks/>
            </p:cNvSpPr>
            <p:nvPr/>
          </p:nvSpPr>
          <p:spPr bwMode="auto">
            <a:xfrm>
              <a:off x="6618288" y="2817813"/>
              <a:ext cx="100013" cy="18573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9" y="0"/>
                </a:cxn>
                <a:cxn ang="0">
                  <a:pos x="37" y="5"/>
                </a:cxn>
                <a:cxn ang="0">
                  <a:pos x="42" y="13"/>
                </a:cxn>
                <a:cxn ang="0">
                  <a:pos x="44" y="20"/>
                </a:cxn>
                <a:cxn ang="0">
                  <a:pos x="44" y="26"/>
                </a:cxn>
                <a:cxn ang="0">
                  <a:pos x="41" y="32"/>
                </a:cxn>
                <a:cxn ang="0">
                  <a:pos x="35" y="36"/>
                </a:cxn>
                <a:cxn ang="0">
                  <a:pos x="30" y="42"/>
                </a:cxn>
                <a:cxn ang="0">
                  <a:pos x="26" y="51"/>
                </a:cxn>
                <a:cxn ang="0">
                  <a:pos x="24" y="55"/>
                </a:cxn>
                <a:cxn ang="0">
                  <a:pos x="24" y="61"/>
                </a:cxn>
                <a:cxn ang="0">
                  <a:pos x="26" y="62"/>
                </a:cxn>
                <a:cxn ang="0">
                  <a:pos x="30" y="62"/>
                </a:cxn>
                <a:cxn ang="0">
                  <a:pos x="31" y="61"/>
                </a:cxn>
                <a:cxn ang="0">
                  <a:pos x="37" y="61"/>
                </a:cxn>
                <a:cxn ang="0">
                  <a:pos x="40" y="59"/>
                </a:cxn>
                <a:cxn ang="0">
                  <a:pos x="42" y="61"/>
                </a:cxn>
                <a:cxn ang="0">
                  <a:pos x="48" y="62"/>
                </a:cxn>
                <a:cxn ang="0">
                  <a:pos x="52" y="65"/>
                </a:cxn>
                <a:cxn ang="0">
                  <a:pos x="56" y="66"/>
                </a:cxn>
                <a:cxn ang="0">
                  <a:pos x="60" y="66"/>
                </a:cxn>
                <a:cxn ang="0">
                  <a:pos x="61" y="68"/>
                </a:cxn>
                <a:cxn ang="0">
                  <a:pos x="63" y="68"/>
                </a:cxn>
                <a:cxn ang="0">
                  <a:pos x="63" y="69"/>
                </a:cxn>
                <a:cxn ang="0">
                  <a:pos x="60" y="74"/>
                </a:cxn>
                <a:cxn ang="0">
                  <a:pos x="56" y="77"/>
                </a:cxn>
                <a:cxn ang="0">
                  <a:pos x="49" y="78"/>
                </a:cxn>
                <a:cxn ang="0">
                  <a:pos x="41" y="80"/>
                </a:cxn>
                <a:cxn ang="0">
                  <a:pos x="34" y="85"/>
                </a:cxn>
                <a:cxn ang="0">
                  <a:pos x="30" y="91"/>
                </a:cxn>
                <a:cxn ang="0">
                  <a:pos x="24" y="98"/>
                </a:cxn>
                <a:cxn ang="0">
                  <a:pos x="11" y="111"/>
                </a:cxn>
                <a:cxn ang="0">
                  <a:pos x="5" y="115"/>
                </a:cxn>
                <a:cxn ang="0">
                  <a:pos x="1" y="117"/>
                </a:cxn>
                <a:cxn ang="0">
                  <a:pos x="1" y="114"/>
                </a:cxn>
                <a:cxn ang="0">
                  <a:pos x="5" y="106"/>
                </a:cxn>
                <a:cxn ang="0">
                  <a:pos x="11" y="98"/>
                </a:cxn>
                <a:cxn ang="0">
                  <a:pos x="24" y="84"/>
                </a:cxn>
                <a:cxn ang="0">
                  <a:pos x="24" y="80"/>
                </a:cxn>
                <a:cxn ang="0">
                  <a:pos x="20" y="74"/>
                </a:cxn>
                <a:cxn ang="0">
                  <a:pos x="14" y="68"/>
                </a:cxn>
                <a:cxn ang="0">
                  <a:pos x="7" y="59"/>
                </a:cxn>
                <a:cxn ang="0">
                  <a:pos x="1" y="51"/>
                </a:cxn>
                <a:cxn ang="0">
                  <a:pos x="0" y="43"/>
                </a:cxn>
                <a:cxn ang="0">
                  <a:pos x="1" y="37"/>
                </a:cxn>
                <a:cxn ang="0">
                  <a:pos x="5" y="32"/>
                </a:cxn>
                <a:cxn ang="0">
                  <a:pos x="11" y="28"/>
                </a:cxn>
                <a:cxn ang="0">
                  <a:pos x="18" y="22"/>
                </a:cxn>
                <a:cxn ang="0">
                  <a:pos x="22" y="17"/>
                </a:cxn>
                <a:cxn ang="0">
                  <a:pos x="23" y="11"/>
                </a:cxn>
                <a:cxn ang="0">
                  <a:pos x="23" y="6"/>
                </a:cxn>
                <a:cxn ang="0">
                  <a:pos x="24" y="2"/>
                </a:cxn>
                <a:cxn ang="0">
                  <a:pos x="27" y="0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29" y="0"/>
                  </a:lnTo>
                  <a:lnTo>
                    <a:pt x="37" y="5"/>
                  </a:lnTo>
                  <a:lnTo>
                    <a:pt x="42" y="13"/>
                  </a:lnTo>
                  <a:lnTo>
                    <a:pt x="44" y="20"/>
                  </a:lnTo>
                  <a:lnTo>
                    <a:pt x="44" y="26"/>
                  </a:lnTo>
                  <a:lnTo>
                    <a:pt x="41" y="32"/>
                  </a:lnTo>
                  <a:lnTo>
                    <a:pt x="35" y="36"/>
                  </a:lnTo>
                  <a:lnTo>
                    <a:pt x="30" y="42"/>
                  </a:lnTo>
                  <a:lnTo>
                    <a:pt x="26" y="51"/>
                  </a:lnTo>
                  <a:lnTo>
                    <a:pt x="24" y="55"/>
                  </a:lnTo>
                  <a:lnTo>
                    <a:pt x="24" y="61"/>
                  </a:lnTo>
                  <a:lnTo>
                    <a:pt x="26" y="62"/>
                  </a:lnTo>
                  <a:lnTo>
                    <a:pt x="30" y="62"/>
                  </a:lnTo>
                  <a:lnTo>
                    <a:pt x="31" y="61"/>
                  </a:lnTo>
                  <a:lnTo>
                    <a:pt x="37" y="61"/>
                  </a:lnTo>
                  <a:lnTo>
                    <a:pt x="40" y="59"/>
                  </a:lnTo>
                  <a:lnTo>
                    <a:pt x="42" y="61"/>
                  </a:lnTo>
                  <a:lnTo>
                    <a:pt x="48" y="62"/>
                  </a:lnTo>
                  <a:lnTo>
                    <a:pt x="52" y="65"/>
                  </a:lnTo>
                  <a:lnTo>
                    <a:pt x="56" y="66"/>
                  </a:lnTo>
                  <a:lnTo>
                    <a:pt x="60" y="66"/>
                  </a:lnTo>
                  <a:lnTo>
                    <a:pt x="61" y="68"/>
                  </a:lnTo>
                  <a:lnTo>
                    <a:pt x="63" y="68"/>
                  </a:lnTo>
                  <a:lnTo>
                    <a:pt x="63" y="69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49" y="78"/>
                  </a:lnTo>
                  <a:lnTo>
                    <a:pt x="41" y="80"/>
                  </a:lnTo>
                  <a:lnTo>
                    <a:pt x="34" y="85"/>
                  </a:lnTo>
                  <a:lnTo>
                    <a:pt x="30" y="91"/>
                  </a:lnTo>
                  <a:lnTo>
                    <a:pt x="24" y="98"/>
                  </a:lnTo>
                  <a:lnTo>
                    <a:pt x="11" y="111"/>
                  </a:lnTo>
                  <a:lnTo>
                    <a:pt x="5" y="115"/>
                  </a:lnTo>
                  <a:lnTo>
                    <a:pt x="1" y="117"/>
                  </a:lnTo>
                  <a:lnTo>
                    <a:pt x="1" y="114"/>
                  </a:lnTo>
                  <a:lnTo>
                    <a:pt x="5" y="106"/>
                  </a:lnTo>
                  <a:lnTo>
                    <a:pt x="11" y="98"/>
                  </a:lnTo>
                  <a:lnTo>
                    <a:pt x="24" y="84"/>
                  </a:lnTo>
                  <a:lnTo>
                    <a:pt x="24" y="80"/>
                  </a:lnTo>
                  <a:lnTo>
                    <a:pt x="20" y="74"/>
                  </a:lnTo>
                  <a:lnTo>
                    <a:pt x="14" y="68"/>
                  </a:lnTo>
                  <a:lnTo>
                    <a:pt x="7" y="59"/>
                  </a:lnTo>
                  <a:lnTo>
                    <a:pt x="1" y="51"/>
                  </a:lnTo>
                  <a:lnTo>
                    <a:pt x="0" y="43"/>
                  </a:lnTo>
                  <a:lnTo>
                    <a:pt x="1" y="37"/>
                  </a:lnTo>
                  <a:lnTo>
                    <a:pt x="5" y="32"/>
                  </a:lnTo>
                  <a:lnTo>
                    <a:pt x="11" y="28"/>
                  </a:lnTo>
                  <a:lnTo>
                    <a:pt x="18" y="22"/>
                  </a:lnTo>
                  <a:lnTo>
                    <a:pt x="22" y="17"/>
                  </a:lnTo>
                  <a:lnTo>
                    <a:pt x="23" y="11"/>
                  </a:lnTo>
                  <a:lnTo>
                    <a:pt x="23" y="6"/>
                  </a:lnTo>
                  <a:lnTo>
                    <a:pt x="24" y="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94" name="Freeform 56"/>
            <p:cNvSpPr>
              <a:spLocks/>
            </p:cNvSpPr>
            <p:nvPr/>
          </p:nvSpPr>
          <p:spPr bwMode="auto">
            <a:xfrm>
              <a:off x="6665913" y="2994025"/>
              <a:ext cx="52388" cy="3968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5" y="0"/>
                </a:cxn>
                <a:cxn ang="0">
                  <a:pos x="29" y="14"/>
                </a:cxn>
                <a:cxn ang="0">
                  <a:pos x="33" y="21"/>
                </a:cxn>
                <a:cxn ang="0">
                  <a:pos x="33" y="24"/>
                </a:cxn>
                <a:cxn ang="0">
                  <a:pos x="29" y="25"/>
                </a:cxn>
                <a:cxn ang="0">
                  <a:pos x="22" y="25"/>
                </a:cxn>
                <a:cxn ang="0">
                  <a:pos x="14" y="24"/>
                </a:cxn>
                <a:cxn ang="0">
                  <a:pos x="5" y="24"/>
                </a:cxn>
                <a:cxn ang="0">
                  <a:pos x="0" y="21"/>
                </a:cxn>
                <a:cxn ang="0">
                  <a:pos x="0" y="15"/>
                </a:cxn>
                <a:cxn ang="0">
                  <a:pos x="1" y="9"/>
                </a:cxn>
                <a:cxn ang="0">
                  <a:pos x="4" y="3"/>
                </a:cxn>
                <a:cxn ang="0">
                  <a:pos x="7" y="0"/>
                </a:cxn>
              </a:cxnLst>
              <a:rect l="0" t="0" r="r" b="b"/>
              <a:pathLst>
                <a:path w="33" h="25">
                  <a:moveTo>
                    <a:pt x="7" y="0"/>
                  </a:moveTo>
                  <a:lnTo>
                    <a:pt x="15" y="0"/>
                  </a:lnTo>
                  <a:lnTo>
                    <a:pt x="29" y="14"/>
                  </a:lnTo>
                  <a:lnTo>
                    <a:pt x="33" y="21"/>
                  </a:lnTo>
                  <a:lnTo>
                    <a:pt x="33" y="24"/>
                  </a:lnTo>
                  <a:lnTo>
                    <a:pt x="29" y="25"/>
                  </a:lnTo>
                  <a:lnTo>
                    <a:pt x="22" y="25"/>
                  </a:lnTo>
                  <a:lnTo>
                    <a:pt x="14" y="24"/>
                  </a:lnTo>
                  <a:lnTo>
                    <a:pt x="5" y="24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1" y="9"/>
                  </a:lnTo>
                  <a:lnTo>
                    <a:pt x="4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95" name="Freeform 57"/>
            <p:cNvSpPr>
              <a:spLocks/>
            </p:cNvSpPr>
            <p:nvPr/>
          </p:nvSpPr>
          <p:spPr bwMode="auto">
            <a:xfrm>
              <a:off x="6718300" y="2963863"/>
              <a:ext cx="36513" cy="396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6" y="3"/>
                </a:cxn>
                <a:cxn ang="0">
                  <a:pos x="20" y="7"/>
                </a:cxn>
                <a:cxn ang="0">
                  <a:pos x="23" y="13"/>
                </a:cxn>
                <a:cxn ang="0">
                  <a:pos x="22" y="18"/>
                </a:cxn>
                <a:cxn ang="0">
                  <a:pos x="18" y="22"/>
                </a:cxn>
                <a:cxn ang="0">
                  <a:pos x="9" y="25"/>
                </a:cxn>
                <a:cxn ang="0">
                  <a:pos x="2" y="23"/>
                </a:cxn>
                <a:cxn ang="0">
                  <a:pos x="0" y="19"/>
                </a:cxn>
                <a:cxn ang="0">
                  <a:pos x="1" y="13"/>
                </a:cxn>
                <a:cxn ang="0">
                  <a:pos x="4" y="6"/>
                </a:cxn>
                <a:cxn ang="0">
                  <a:pos x="7" y="2"/>
                </a:cxn>
                <a:cxn ang="0">
                  <a:pos x="9" y="0"/>
                </a:cxn>
              </a:cxnLst>
              <a:rect l="0" t="0" r="r" b="b"/>
              <a:pathLst>
                <a:path w="23" h="25">
                  <a:moveTo>
                    <a:pt x="9" y="0"/>
                  </a:moveTo>
                  <a:lnTo>
                    <a:pt x="16" y="3"/>
                  </a:lnTo>
                  <a:lnTo>
                    <a:pt x="20" y="7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18" y="22"/>
                  </a:lnTo>
                  <a:lnTo>
                    <a:pt x="9" y="25"/>
                  </a:lnTo>
                  <a:lnTo>
                    <a:pt x="2" y="23"/>
                  </a:lnTo>
                  <a:lnTo>
                    <a:pt x="0" y="19"/>
                  </a:lnTo>
                  <a:lnTo>
                    <a:pt x="1" y="13"/>
                  </a:lnTo>
                  <a:lnTo>
                    <a:pt x="4" y="6"/>
                  </a:lnTo>
                  <a:lnTo>
                    <a:pt x="7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96" name="Freeform 58"/>
            <p:cNvSpPr>
              <a:spLocks/>
            </p:cNvSpPr>
            <p:nvPr/>
          </p:nvSpPr>
          <p:spPr bwMode="auto">
            <a:xfrm>
              <a:off x="6659563" y="3038475"/>
              <a:ext cx="106363" cy="8255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" y="7"/>
                </a:cxn>
                <a:cxn ang="0">
                  <a:pos x="63" y="15"/>
                </a:cxn>
                <a:cxn ang="0">
                  <a:pos x="67" y="22"/>
                </a:cxn>
                <a:cxn ang="0">
                  <a:pos x="67" y="30"/>
                </a:cxn>
                <a:cxn ang="0">
                  <a:pos x="63" y="38"/>
                </a:cxn>
                <a:cxn ang="0">
                  <a:pos x="56" y="46"/>
                </a:cxn>
                <a:cxn ang="0">
                  <a:pos x="48" y="50"/>
                </a:cxn>
                <a:cxn ang="0">
                  <a:pos x="44" y="52"/>
                </a:cxn>
                <a:cxn ang="0">
                  <a:pos x="39" y="52"/>
                </a:cxn>
                <a:cxn ang="0">
                  <a:pos x="38" y="50"/>
                </a:cxn>
                <a:cxn ang="0">
                  <a:pos x="35" y="49"/>
                </a:cxn>
                <a:cxn ang="0">
                  <a:pos x="34" y="45"/>
                </a:cxn>
                <a:cxn ang="0">
                  <a:pos x="31" y="41"/>
                </a:cxn>
                <a:cxn ang="0">
                  <a:pos x="27" y="35"/>
                </a:cxn>
                <a:cxn ang="0">
                  <a:pos x="11" y="33"/>
                </a:cxn>
                <a:cxn ang="0">
                  <a:pos x="4" y="33"/>
                </a:cxn>
                <a:cxn ang="0">
                  <a:pos x="0" y="30"/>
                </a:cxn>
                <a:cxn ang="0">
                  <a:pos x="0" y="26"/>
                </a:cxn>
                <a:cxn ang="0">
                  <a:pos x="4" y="20"/>
                </a:cxn>
                <a:cxn ang="0">
                  <a:pos x="9" y="15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30" y="15"/>
                </a:cxn>
                <a:cxn ang="0">
                  <a:pos x="34" y="16"/>
                </a:cxn>
                <a:cxn ang="0">
                  <a:pos x="37" y="16"/>
                </a:cxn>
                <a:cxn ang="0">
                  <a:pos x="42" y="11"/>
                </a:cxn>
                <a:cxn ang="0">
                  <a:pos x="49" y="0"/>
                </a:cxn>
              </a:cxnLst>
              <a:rect l="0" t="0" r="r" b="b"/>
              <a:pathLst>
                <a:path w="67" h="52">
                  <a:moveTo>
                    <a:pt x="49" y="0"/>
                  </a:moveTo>
                  <a:lnTo>
                    <a:pt x="56" y="7"/>
                  </a:lnTo>
                  <a:lnTo>
                    <a:pt x="63" y="15"/>
                  </a:lnTo>
                  <a:lnTo>
                    <a:pt x="67" y="22"/>
                  </a:lnTo>
                  <a:lnTo>
                    <a:pt x="67" y="30"/>
                  </a:lnTo>
                  <a:lnTo>
                    <a:pt x="63" y="38"/>
                  </a:lnTo>
                  <a:lnTo>
                    <a:pt x="56" y="46"/>
                  </a:lnTo>
                  <a:lnTo>
                    <a:pt x="48" y="50"/>
                  </a:lnTo>
                  <a:lnTo>
                    <a:pt x="44" y="52"/>
                  </a:lnTo>
                  <a:lnTo>
                    <a:pt x="39" y="52"/>
                  </a:lnTo>
                  <a:lnTo>
                    <a:pt x="38" y="50"/>
                  </a:lnTo>
                  <a:lnTo>
                    <a:pt x="35" y="49"/>
                  </a:lnTo>
                  <a:lnTo>
                    <a:pt x="34" y="45"/>
                  </a:lnTo>
                  <a:lnTo>
                    <a:pt x="31" y="41"/>
                  </a:lnTo>
                  <a:lnTo>
                    <a:pt x="27" y="35"/>
                  </a:lnTo>
                  <a:lnTo>
                    <a:pt x="11" y="33"/>
                  </a:lnTo>
                  <a:lnTo>
                    <a:pt x="4" y="33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4" y="20"/>
                  </a:lnTo>
                  <a:lnTo>
                    <a:pt x="9" y="15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30" y="15"/>
                  </a:lnTo>
                  <a:lnTo>
                    <a:pt x="34" y="16"/>
                  </a:lnTo>
                  <a:lnTo>
                    <a:pt x="37" y="16"/>
                  </a:lnTo>
                  <a:lnTo>
                    <a:pt x="42" y="1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97" name="Freeform 59"/>
            <p:cNvSpPr>
              <a:spLocks/>
            </p:cNvSpPr>
            <p:nvPr/>
          </p:nvSpPr>
          <p:spPr bwMode="auto">
            <a:xfrm>
              <a:off x="6843713" y="3263900"/>
              <a:ext cx="390525" cy="2587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6" y="4"/>
                </a:cxn>
                <a:cxn ang="0">
                  <a:pos x="30" y="13"/>
                </a:cxn>
                <a:cxn ang="0">
                  <a:pos x="52" y="17"/>
                </a:cxn>
                <a:cxn ang="0">
                  <a:pos x="64" y="25"/>
                </a:cxn>
                <a:cxn ang="0">
                  <a:pos x="66" y="22"/>
                </a:cxn>
                <a:cxn ang="0">
                  <a:pos x="81" y="18"/>
                </a:cxn>
                <a:cxn ang="0">
                  <a:pos x="111" y="21"/>
                </a:cxn>
                <a:cxn ang="0">
                  <a:pos x="137" y="35"/>
                </a:cxn>
                <a:cxn ang="0">
                  <a:pos x="160" y="47"/>
                </a:cxn>
                <a:cxn ang="0">
                  <a:pos x="178" y="59"/>
                </a:cxn>
                <a:cxn ang="0">
                  <a:pos x="189" y="74"/>
                </a:cxn>
                <a:cxn ang="0">
                  <a:pos x="196" y="80"/>
                </a:cxn>
                <a:cxn ang="0">
                  <a:pos x="202" y="84"/>
                </a:cxn>
                <a:cxn ang="0">
                  <a:pos x="208" y="92"/>
                </a:cxn>
                <a:cxn ang="0">
                  <a:pos x="216" y="111"/>
                </a:cxn>
                <a:cxn ang="0">
                  <a:pos x="231" y="126"/>
                </a:cxn>
                <a:cxn ang="0">
                  <a:pos x="242" y="143"/>
                </a:cxn>
                <a:cxn ang="0">
                  <a:pos x="246" y="161"/>
                </a:cxn>
                <a:cxn ang="0">
                  <a:pos x="237" y="162"/>
                </a:cxn>
                <a:cxn ang="0">
                  <a:pos x="217" y="152"/>
                </a:cxn>
                <a:cxn ang="0">
                  <a:pos x="200" y="133"/>
                </a:cxn>
                <a:cxn ang="0">
                  <a:pos x="193" y="117"/>
                </a:cxn>
                <a:cxn ang="0">
                  <a:pos x="172" y="117"/>
                </a:cxn>
                <a:cxn ang="0">
                  <a:pos x="163" y="128"/>
                </a:cxn>
                <a:cxn ang="0">
                  <a:pos x="150" y="147"/>
                </a:cxn>
                <a:cxn ang="0">
                  <a:pos x="135" y="148"/>
                </a:cxn>
                <a:cxn ang="0">
                  <a:pos x="124" y="130"/>
                </a:cxn>
                <a:cxn ang="0">
                  <a:pos x="118" y="122"/>
                </a:cxn>
                <a:cxn ang="0">
                  <a:pos x="94" y="124"/>
                </a:cxn>
                <a:cxn ang="0">
                  <a:pos x="93" y="118"/>
                </a:cxn>
                <a:cxn ang="0">
                  <a:pos x="103" y="110"/>
                </a:cxn>
                <a:cxn ang="0">
                  <a:pos x="109" y="109"/>
                </a:cxn>
                <a:cxn ang="0">
                  <a:pos x="105" y="98"/>
                </a:cxn>
                <a:cxn ang="0">
                  <a:pos x="97" y="88"/>
                </a:cxn>
                <a:cxn ang="0">
                  <a:pos x="89" y="80"/>
                </a:cxn>
                <a:cxn ang="0">
                  <a:pos x="67" y="70"/>
                </a:cxn>
                <a:cxn ang="0">
                  <a:pos x="56" y="69"/>
                </a:cxn>
                <a:cxn ang="0">
                  <a:pos x="51" y="65"/>
                </a:cxn>
                <a:cxn ang="0">
                  <a:pos x="47" y="58"/>
                </a:cxn>
                <a:cxn ang="0">
                  <a:pos x="29" y="61"/>
                </a:cxn>
                <a:cxn ang="0">
                  <a:pos x="19" y="58"/>
                </a:cxn>
                <a:cxn ang="0">
                  <a:pos x="29" y="36"/>
                </a:cxn>
                <a:cxn ang="0">
                  <a:pos x="33" y="30"/>
                </a:cxn>
                <a:cxn ang="0">
                  <a:pos x="32" y="28"/>
                </a:cxn>
                <a:cxn ang="0">
                  <a:pos x="25" y="25"/>
                </a:cxn>
                <a:cxn ang="0">
                  <a:pos x="12" y="22"/>
                </a:cxn>
                <a:cxn ang="0">
                  <a:pos x="3" y="19"/>
                </a:cxn>
                <a:cxn ang="0">
                  <a:pos x="0" y="15"/>
                </a:cxn>
                <a:cxn ang="0">
                  <a:pos x="15" y="2"/>
                </a:cxn>
              </a:cxnLst>
              <a:rect l="0" t="0" r="r" b="b"/>
              <a:pathLst>
                <a:path w="246" h="163">
                  <a:moveTo>
                    <a:pt x="18" y="0"/>
                  </a:moveTo>
                  <a:lnTo>
                    <a:pt x="21" y="0"/>
                  </a:lnTo>
                  <a:lnTo>
                    <a:pt x="23" y="2"/>
                  </a:lnTo>
                  <a:lnTo>
                    <a:pt x="26" y="4"/>
                  </a:lnTo>
                  <a:lnTo>
                    <a:pt x="27" y="9"/>
                  </a:lnTo>
                  <a:lnTo>
                    <a:pt x="30" y="13"/>
                  </a:lnTo>
                  <a:lnTo>
                    <a:pt x="36" y="14"/>
                  </a:lnTo>
                  <a:lnTo>
                    <a:pt x="52" y="17"/>
                  </a:lnTo>
                  <a:lnTo>
                    <a:pt x="60" y="21"/>
                  </a:lnTo>
                  <a:lnTo>
                    <a:pt x="64" y="25"/>
                  </a:lnTo>
                  <a:lnTo>
                    <a:pt x="66" y="25"/>
                  </a:lnTo>
                  <a:lnTo>
                    <a:pt x="66" y="22"/>
                  </a:lnTo>
                  <a:lnTo>
                    <a:pt x="71" y="19"/>
                  </a:lnTo>
                  <a:lnTo>
                    <a:pt x="81" y="18"/>
                  </a:lnTo>
                  <a:lnTo>
                    <a:pt x="96" y="18"/>
                  </a:lnTo>
                  <a:lnTo>
                    <a:pt x="111" y="21"/>
                  </a:lnTo>
                  <a:lnTo>
                    <a:pt x="123" y="26"/>
                  </a:lnTo>
                  <a:lnTo>
                    <a:pt x="137" y="35"/>
                  </a:lnTo>
                  <a:lnTo>
                    <a:pt x="146" y="41"/>
                  </a:lnTo>
                  <a:lnTo>
                    <a:pt x="160" y="47"/>
                  </a:lnTo>
                  <a:lnTo>
                    <a:pt x="171" y="51"/>
                  </a:lnTo>
                  <a:lnTo>
                    <a:pt x="178" y="59"/>
                  </a:lnTo>
                  <a:lnTo>
                    <a:pt x="183" y="67"/>
                  </a:lnTo>
                  <a:lnTo>
                    <a:pt x="189" y="74"/>
                  </a:lnTo>
                  <a:lnTo>
                    <a:pt x="191" y="77"/>
                  </a:lnTo>
                  <a:lnTo>
                    <a:pt x="196" y="80"/>
                  </a:lnTo>
                  <a:lnTo>
                    <a:pt x="198" y="81"/>
                  </a:lnTo>
                  <a:lnTo>
                    <a:pt x="202" y="84"/>
                  </a:lnTo>
                  <a:lnTo>
                    <a:pt x="205" y="87"/>
                  </a:lnTo>
                  <a:lnTo>
                    <a:pt x="208" y="92"/>
                  </a:lnTo>
                  <a:lnTo>
                    <a:pt x="211" y="100"/>
                  </a:lnTo>
                  <a:lnTo>
                    <a:pt x="216" y="111"/>
                  </a:lnTo>
                  <a:lnTo>
                    <a:pt x="224" y="121"/>
                  </a:lnTo>
                  <a:lnTo>
                    <a:pt x="231" y="126"/>
                  </a:lnTo>
                  <a:lnTo>
                    <a:pt x="237" y="133"/>
                  </a:lnTo>
                  <a:lnTo>
                    <a:pt x="242" y="143"/>
                  </a:lnTo>
                  <a:lnTo>
                    <a:pt x="246" y="154"/>
                  </a:lnTo>
                  <a:lnTo>
                    <a:pt x="246" y="161"/>
                  </a:lnTo>
                  <a:lnTo>
                    <a:pt x="243" y="163"/>
                  </a:lnTo>
                  <a:lnTo>
                    <a:pt x="237" y="162"/>
                  </a:lnTo>
                  <a:lnTo>
                    <a:pt x="227" y="158"/>
                  </a:lnTo>
                  <a:lnTo>
                    <a:pt x="217" y="152"/>
                  </a:lnTo>
                  <a:lnTo>
                    <a:pt x="207" y="143"/>
                  </a:lnTo>
                  <a:lnTo>
                    <a:pt x="200" y="133"/>
                  </a:lnTo>
                  <a:lnTo>
                    <a:pt x="196" y="122"/>
                  </a:lnTo>
                  <a:lnTo>
                    <a:pt x="193" y="117"/>
                  </a:lnTo>
                  <a:lnTo>
                    <a:pt x="186" y="114"/>
                  </a:lnTo>
                  <a:lnTo>
                    <a:pt x="172" y="117"/>
                  </a:lnTo>
                  <a:lnTo>
                    <a:pt x="167" y="121"/>
                  </a:lnTo>
                  <a:lnTo>
                    <a:pt x="163" y="128"/>
                  </a:lnTo>
                  <a:lnTo>
                    <a:pt x="157" y="137"/>
                  </a:lnTo>
                  <a:lnTo>
                    <a:pt x="150" y="147"/>
                  </a:lnTo>
                  <a:lnTo>
                    <a:pt x="144" y="151"/>
                  </a:lnTo>
                  <a:lnTo>
                    <a:pt x="135" y="148"/>
                  </a:lnTo>
                  <a:lnTo>
                    <a:pt x="129" y="140"/>
                  </a:lnTo>
                  <a:lnTo>
                    <a:pt x="124" y="130"/>
                  </a:lnTo>
                  <a:lnTo>
                    <a:pt x="122" y="124"/>
                  </a:lnTo>
                  <a:lnTo>
                    <a:pt x="118" y="122"/>
                  </a:lnTo>
                  <a:lnTo>
                    <a:pt x="111" y="124"/>
                  </a:lnTo>
                  <a:lnTo>
                    <a:pt x="94" y="124"/>
                  </a:lnTo>
                  <a:lnTo>
                    <a:pt x="92" y="121"/>
                  </a:lnTo>
                  <a:lnTo>
                    <a:pt x="93" y="118"/>
                  </a:lnTo>
                  <a:lnTo>
                    <a:pt x="100" y="111"/>
                  </a:lnTo>
                  <a:lnTo>
                    <a:pt x="103" y="110"/>
                  </a:lnTo>
                  <a:lnTo>
                    <a:pt x="107" y="110"/>
                  </a:lnTo>
                  <a:lnTo>
                    <a:pt x="109" y="109"/>
                  </a:lnTo>
                  <a:lnTo>
                    <a:pt x="108" y="104"/>
                  </a:lnTo>
                  <a:lnTo>
                    <a:pt x="105" y="98"/>
                  </a:lnTo>
                  <a:lnTo>
                    <a:pt x="101" y="92"/>
                  </a:lnTo>
                  <a:lnTo>
                    <a:pt x="97" y="88"/>
                  </a:lnTo>
                  <a:lnTo>
                    <a:pt x="94" y="84"/>
                  </a:lnTo>
                  <a:lnTo>
                    <a:pt x="89" y="80"/>
                  </a:lnTo>
                  <a:lnTo>
                    <a:pt x="81" y="74"/>
                  </a:lnTo>
                  <a:lnTo>
                    <a:pt x="67" y="70"/>
                  </a:lnTo>
                  <a:lnTo>
                    <a:pt x="60" y="69"/>
                  </a:lnTo>
                  <a:lnTo>
                    <a:pt x="56" y="69"/>
                  </a:lnTo>
                  <a:lnTo>
                    <a:pt x="53" y="67"/>
                  </a:lnTo>
                  <a:lnTo>
                    <a:pt x="51" y="65"/>
                  </a:lnTo>
                  <a:lnTo>
                    <a:pt x="51" y="61"/>
                  </a:lnTo>
                  <a:lnTo>
                    <a:pt x="47" y="58"/>
                  </a:lnTo>
                  <a:lnTo>
                    <a:pt x="38" y="59"/>
                  </a:lnTo>
                  <a:lnTo>
                    <a:pt x="29" y="61"/>
                  </a:lnTo>
                  <a:lnTo>
                    <a:pt x="22" y="61"/>
                  </a:lnTo>
                  <a:lnTo>
                    <a:pt x="19" y="58"/>
                  </a:lnTo>
                  <a:lnTo>
                    <a:pt x="21" y="52"/>
                  </a:lnTo>
                  <a:lnTo>
                    <a:pt x="29" y="36"/>
                  </a:lnTo>
                  <a:lnTo>
                    <a:pt x="32" y="33"/>
                  </a:lnTo>
                  <a:lnTo>
                    <a:pt x="33" y="30"/>
                  </a:lnTo>
                  <a:lnTo>
                    <a:pt x="33" y="29"/>
                  </a:lnTo>
                  <a:lnTo>
                    <a:pt x="32" y="28"/>
                  </a:lnTo>
                  <a:lnTo>
                    <a:pt x="29" y="26"/>
                  </a:lnTo>
                  <a:lnTo>
                    <a:pt x="25" y="25"/>
                  </a:lnTo>
                  <a:lnTo>
                    <a:pt x="19" y="24"/>
                  </a:lnTo>
                  <a:lnTo>
                    <a:pt x="12" y="22"/>
                  </a:lnTo>
                  <a:lnTo>
                    <a:pt x="7" y="21"/>
                  </a:lnTo>
                  <a:lnTo>
                    <a:pt x="3" y="19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11" y="4"/>
                  </a:lnTo>
                  <a:lnTo>
                    <a:pt x="15" y="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3253C37C-116B-40C2-9044-6B2D3CFABA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88364" y="334995"/>
            <a:ext cx="54470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프로젝트 성과</a:t>
            </a:r>
            <a:endParaRPr lang="en-US" altLang="ko-KR" sz="2000" i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9206B9-31E1-42EC-8767-8F012BA0EBB4}"/>
              </a:ext>
            </a:extLst>
          </p:cNvPr>
          <p:cNvGrpSpPr/>
          <p:nvPr/>
        </p:nvGrpSpPr>
        <p:grpSpPr>
          <a:xfrm>
            <a:off x="2159504" y="1321932"/>
            <a:ext cx="2257233" cy="4575975"/>
            <a:chOff x="3697938" y="313101"/>
            <a:chExt cx="2927756" cy="5935309"/>
          </a:xfrm>
        </p:grpSpPr>
        <p:sp>
          <p:nvSpPr>
            <p:cNvPr id="9" name="사각형: 둥근 모서리 50">
              <a:extLst>
                <a:ext uri="{FF2B5EF4-FFF2-40B4-BE49-F238E27FC236}">
                  <a16:creationId xmlns:a16="http://schemas.microsoft.com/office/drawing/2014/main" id="{677DDD9B-15CA-45EC-815B-564E9B549A34}"/>
                </a:ext>
              </a:extLst>
            </p:cNvPr>
            <p:cNvSpPr/>
            <p:nvPr/>
          </p:nvSpPr>
          <p:spPr>
            <a:xfrm>
              <a:off x="3697938" y="313101"/>
              <a:ext cx="2927756" cy="5935309"/>
            </a:xfrm>
            <a:prstGeom prst="roundRect">
              <a:avLst>
                <a:gd name="adj" fmla="val 11440"/>
              </a:avLst>
            </a:prstGeom>
            <a:solidFill>
              <a:schemeClr val="bg1"/>
            </a:solidFill>
            <a:ln w="22225">
              <a:solidFill>
                <a:srgbClr val="E5E5E7">
                  <a:alpha val="73000"/>
                </a:srgbClr>
              </a:solidFill>
            </a:ln>
            <a:effectLst>
              <a:outerShdw blurRad="215900" dist="38100" dir="2700000" sx="101000" sy="101000" algn="tl" rotWithShape="0">
                <a:schemeClr val="tx1">
                  <a:alpha val="14000"/>
                </a:scheme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B79549C-B0DC-4798-824F-6CFD06D505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9535" t="6097" r="44617" b="92236"/>
            <a:stretch/>
          </p:blipFill>
          <p:spPr>
            <a:xfrm>
              <a:off x="4869714" y="581025"/>
              <a:ext cx="584199" cy="10795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B51A71D-ECEB-45FD-90D0-014F1A751D99}"/>
                </a:ext>
              </a:extLst>
            </p:cNvPr>
            <p:cNvSpPr/>
            <p:nvPr/>
          </p:nvSpPr>
          <p:spPr>
            <a:xfrm>
              <a:off x="3852125" y="956900"/>
              <a:ext cx="2619373" cy="4638683"/>
            </a:xfrm>
            <a:prstGeom prst="rect">
              <a:avLst/>
            </a:prstGeom>
            <a:solidFill>
              <a:srgbClr val="ECECED"/>
            </a:solidFill>
            <a:ln>
              <a:solidFill>
                <a:srgbClr val="EBEB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53">
              <a:extLst>
                <a:ext uri="{FF2B5EF4-FFF2-40B4-BE49-F238E27FC236}">
                  <a16:creationId xmlns:a16="http://schemas.microsoft.com/office/drawing/2014/main" id="{2D437D3F-A4EE-4081-954D-D80382042B8D}"/>
                </a:ext>
              </a:extLst>
            </p:cNvPr>
            <p:cNvSpPr/>
            <p:nvPr/>
          </p:nvSpPr>
          <p:spPr>
            <a:xfrm>
              <a:off x="4855834" y="5792667"/>
              <a:ext cx="611961" cy="258640"/>
            </a:xfrm>
            <a:prstGeom prst="roundRect">
              <a:avLst>
                <a:gd name="adj" fmla="val 19628"/>
              </a:avLst>
            </a:prstGeom>
            <a:noFill/>
            <a:ln w="19050">
              <a:solidFill>
                <a:srgbClr val="ECECE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Freeform 64"/>
          <p:cNvSpPr/>
          <p:nvPr/>
        </p:nvSpPr>
        <p:spPr>
          <a:xfrm>
            <a:off x="2286716" y="3589444"/>
            <a:ext cx="7623269" cy="893115"/>
          </a:xfrm>
          <a:custGeom>
            <a:avLst/>
            <a:gdLst>
              <a:gd name="connsiteX0" fmla="*/ 6628187 w 7623269"/>
              <a:gd name="connsiteY0" fmla="*/ 0 h 1078344"/>
              <a:gd name="connsiteX1" fmla="*/ 7125728 w 7623269"/>
              <a:gd name="connsiteY1" fmla="*/ 0 h 1078344"/>
              <a:gd name="connsiteX2" fmla="*/ 7623269 w 7623269"/>
              <a:gd name="connsiteY2" fmla="*/ 539172 h 1078344"/>
              <a:gd name="connsiteX3" fmla="*/ 7125728 w 7623269"/>
              <a:gd name="connsiteY3" fmla="*/ 1078344 h 1078344"/>
              <a:gd name="connsiteX4" fmla="*/ 6628187 w 7623269"/>
              <a:gd name="connsiteY4" fmla="*/ 1078343 h 1078344"/>
              <a:gd name="connsiteX5" fmla="*/ 6628187 w 7623269"/>
              <a:gd name="connsiteY5" fmla="*/ 1078344 h 1078344"/>
              <a:gd name="connsiteX6" fmla="*/ 0 w 7623269"/>
              <a:gd name="connsiteY6" fmla="*/ 1078344 h 1078344"/>
              <a:gd name="connsiteX7" fmla="*/ 0 w 7623269"/>
              <a:gd name="connsiteY7" fmla="*/ 1 h 1078344"/>
              <a:gd name="connsiteX8" fmla="*/ 6628187 w 7623269"/>
              <a:gd name="connsiteY8" fmla="*/ 1 h 107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3269" h="1078344">
                <a:moveTo>
                  <a:pt x="6628187" y="0"/>
                </a:moveTo>
                <a:lnTo>
                  <a:pt x="7125728" y="0"/>
                </a:lnTo>
                <a:cubicBezTo>
                  <a:pt x="7400512" y="0"/>
                  <a:pt x="7623269" y="241396"/>
                  <a:pt x="7623269" y="539172"/>
                </a:cubicBezTo>
                <a:cubicBezTo>
                  <a:pt x="7623269" y="836948"/>
                  <a:pt x="7400512" y="1078344"/>
                  <a:pt x="7125728" y="1078344"/>
                </a:cubicBezTo>
                <a:lnTo>
                  <a:pt x="6628187" y="1078343"/>
                </a:lnTo>
                <a:lnTo>
                  <a:pt x="6628187" y="1078344"/>
                </a:lnTo>
                <a:lnTo>
                  <a:pt x="0" y="1078344"/>
                </a:lnTo>
                <a:lnTo>
                  <a:pt x="0" y="1"/>
                </a:lnTo>
                <a:lnTo>
                  <a:pt x="6628187" y="1"/>
                </a:lnTo>
                <a:close/>
              </a:path>
            </a:pathLst>
          </a:custGeom>
          <a:solidFill>
            <a:srgbClr val="D96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5"/>
          <p:cNvSpPr/>
          <p:nvPr/>
        </p:nvSpPr>
        <p:spPr>
          <a:xfrm>
            <a:off x="2286714" y="4482594"/>
            <a:ext cx="8772992" cy="893115"/>
          </a:xfrm>
          <a:custGeom>
            <a:avLst/>
            <a:gdLst>
              <a:gd name="connsiteX0" fmla="*/ 0 w 8772992"/>
              <a:gd name="connsiteY0" fmla="*/ 0 h 1078344"/>
              <a:gd name="connsiteX1" fmla="*/ 7777910 w 8772992"/>
              <a:gd name="connsiteY1" fmla="*/ 0 h 1078344"/>
              <a:gd name="connsiteX2" fmla="*/ 7798081 w 8772992"/>
              <a:gd name="connsiteY2" fmla="*/ 0 h 1078344"/>
              <a:gd name="connsiteX3" fmla="*/ 8275451 w 8772992"/>
              <a:gd name="connsiteY3" fmla="*/ 0 h 1078344"/>
              <a:gd name="connsiteX4" fmla="*/ 8772992 w 8772992"/>
              <a:gd name="connsiteY4" fmla="*/ 539172 h 1078344"/>
              <a:gd name="connsiteX5" fmla="*/ 8275451 w 8772992"/>
              <a:gd name="connsiteY5" fmla="*/ 1078344 h 1078344"/>
              <a:gd name="connsiteX6" fmla="*/ 7777910 w 8772992"/>
              <a:gd name="connsiteY6" fmla="*/ 1078343 h 1078344"/>
              <a:gd name="connsiteX7" fmla="*/ 0 w 8772992"/>
              <a:gd name="connsiteY7" fmla="*/ 1078343 h 107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72992" h="1078344">
                <a:moveTo>
                  <a:pt x="0" y="0"/>
                </a:moveTo>
                <a:lnTo>
                  <a:pt x="7777910" y="0"/>
                </a:lnTo>
                <a:lnTo>
                  <a:pt x="7798081" y="0"/>
                </a:lnTo>
                <a:lnTo>
                  <a:pt x="8275451" y="0"/>
                </a:lnTo>
                <a:cubicBezTo>
                  <a:pt x="8550235" y="0"/>
                  <a:pt x="8772992" y="241396"/>
                  <a:pt x="8772992" y="539172"/>
                </a:cubicBezTo>
                <a:cubicBezTo>
                  <a:pt x="8772992" y="836948"/>
                  <a:pt x="8550235" y="1078344"/>
                  <a:pt x="8275451" y="1078344"/>
                </a:cubicBezTo>
                <a:lnTo>
                  <a:pt x="7777910" y="1078343"/>
                </a:lnTo>
                <a:lnTo>
                  <a:pt x="0" y="1078343"/>
                </a:lnTo>
                <a:close/>
              </a:path>
            </a:pathLst>
          </a:custGeom>
          <a:solidFill>
            <a:srgbClr val="8C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3"/>
          <p:cNvSpPr/>
          <p:nvPr/>
        </p:nvSpPr>
        <p:spPr>
          <a:xfrm>
            <a:off x="2286716" y="2707876"/>
            <a:ext cx="6661808" cy="896321"/>
          </a:xfrm>
          <a:custGeom>
            <a:avLst/>
            <a:gdLst>
              <a:gd name="connsiteX0" fmla="*/ 0 w 6661808"/>
              <a:gd name="connsiteY0" fmla="*/ 0 h 1082215"/>
              <a:gd name="connsiteX1" fmla="*/ 5666726 w 6661808"/>
              <a:gd name="connsiteY1" fmla="*/ 0 h 1082215"/>
              <a:gd name="connsiteX2" fmla="*/ 5666726 w 6661808"/>
              <a:gd name="connsiteY2" fmla="*/ 3871 h 1082215"/>
              <a:gd name="connsiteX3" fmla="*/ 6164267 w 6661808"/>
              <a:gd name="connsiteY3" fmla="*/ 3871 h 1082215"/>
              <a:gd name="connsiteX4" fmla="*/ 6661808 w 6661808"/>
              <a:gd name="connsiteY4" fmla="*/ 543043 h 1082215"/>
              <a:gd name="connsiteX5" fmla="*/ 6164267 w 6661808"/>
              <a:gd name="connsiteY5" fmla="*/ 1082215 h 1082215"/>
              <a:gd name="connsiteX6" fmla="*/ 5666726 w 6661808"/>
              <a:gd name="connsiteY6" fmla="*/ 1082214 h 1082215"/>
              <a:gd name="connsiteX7" fmla="*/ 5666726 w 6661808"/>
              <a:gd name="connsiteY7" fmla="*/ 1078343 h 1082215"/>
              <a:gd name="connsiteX8" fmla="*/ 0 w 6661808"/>
              <a:gd name="connsiteY8" fmla="*/ 1078343 h 108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61808" h="1082215">
                <a:moveTo>
                  <a:pt x="0" y="0"/>
                </a:moveTo>
                <a:lnTo>
                  <a:pt x="5666726" y="0"/>
                </a:lnTo>
                <a:lnTo>
                  <a:pt x="5666726" y="3871"/>
                </a:lnTo>
                <a:lnTo>
                  <a:pt x="6164267" y="3871"/>
                </a:lnTo>
                <a:cubicBezTo>
                  <a:pt x="6439051" y="3871"/>
                  <a:pt x="6661808" y="245267"/>
                  <a:pt x="6661808" y="543043"/>
                </a:cubicBezTo>
                <a:cubicBezTo>
                  <a:pt x="6661808" y="840819"/>
                  <a:pt x="6439051" y="1082215"/>
                  <a:pt x="6164267" y="1082215"/>
                </a:cubicBezTo>
                <a:lnTo>
                  <a:pt x="5666726" y="1082214"/>
                </a:lnTo>
                <a:lnTo>
                  <a:pt x="5666726" y="1078343"/>
                </a:lnTo>
                <a:lnTo>
                  <a:pt x="0" y="1078343"/>
                </a:lnTo>
                <a:close/>
              </a:path>
            </a:pathLst>
          </a:custGeom>
          <a:solidFill>
            <a:srgbClr val="EEA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2"/>
          <p:cNvSpPr/>
          <p:nvPr/>
        </p:nvSpPr>
        <p:spPr>
          <a:xfrm>
            <a:off x="2286716" y="1824889"/>
            <a:ext cx="7838423" cy="893115"/>
          </a:xfrm>
          <a:custGeom>
            <a:avLst/>
            <a:gdLst>
              <a:gd name="connsiteX0" fmla="*/ 0 w 7838423"/>
              <a:gd name="connsiteY0" fmla="*/ 0 h 1078344"/>
              <a:gd name="connsiteX1" fmla="*/ 6843341 w 7838423"/>
              <a:gd name="connsiteY1" fmla="*/ 0 h 1078344"/>
              <a:gd name="connsiteX2" fmla="*/ 7112282 w 7838423"/>
              <a:gd name="connsiteY2" fmla="*/ 0 h 1078344"/>
              <a:gd name="connsiteX3" fmla="*/ 7340882 w 7838423"/>
              <a:gd name="connsiteY3" fmla="*/ 0 h 1078344"/>
              <a:gd name="connsiteX4" fmla="*/ 7838423 w 7838423"/>
              <a:gd name="connsiteY4" fmla="*/ 539172 h 1078344"/>
              <a:gd name="connsiteX5" fmla="*/ 7340882 w 7838423"/>
              <a:gd name="connsiteY5" fmla="*/ 1078344 h 1078344"/>
              <a:gd name="connsiteX6" fmla="*/ 6843341 w 7838423"/>
              <a:gd name="connsiteY6" fmla="*/ 1078343 h 1078344"/>
              <a:gd name="connsiteX7" fmla="*/ 0 w 7838423"/>
              <a:gd name="connsiteY7" fmla="*/ 1078343 h 107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8423" h="1078344">
                <a:moveTo>
                  <a:pt x="0" y="0"/>
                </a:moveTo>
                <a:lnTo>
                  <a:pt x="6843341" y="0"/>
                </a:lnTo>
                <a:lnTo>
                  <a:pt x="7112282" y="0"/>
                </a:lnTo>
                <a:lnTo>
                  <a:pt x="7340882" y="0"/>
                </a:lnTo>
                <a:cubicBezTo>
                  <a:pt x="7615666" y="0"/>
                  <a:pt x="7838423" y="241396"/>
                  <a:pt x="7838423" y="539172"/>
                </a:cubicBezTo>
                <a:cubicBezTo>
                  <a:pt x="7838423" y="836948"/>
                  <a:pt x="7615666" y="1078344"/>
                  <a:pt x="7340882" y="1078344"/>
                </a:cubicBezTo>
                <a:lnTo>
                  <a:pt x="6843341" y="1078343"/>
                </a:lnTo>
                <a:lnTo>
                  <a:pt x="0" y="1078343"/>
                </a:lnTo>
                <a:close/>
              </a:path>
            </a:pathLst>
          </a:custGeom>
          <a:solidFill>
            <a:srgbClr val="F0B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27"/>
          <p:cNvSpPr/>
          <p:nvPr/>
        </p:nvSpPr>
        <p:spPr>
          <a:xfrm>
            <a:off x="8132362" y="2786183"/>
            <a:ext cx="730754" cy="7307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788599" y="1918678"/>
            <a:ext cx="5240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정보기술연구소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렌터카 </a:t>
            </a: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</a:t>
            </a: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적용 가능성 검증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98686" y="2823399"/>
            <a:ext cx="3186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OCR</a:t>
            </a: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활용한</a:t>
            </a:r>
            <a:endParaRPr lang="en-US" altLang="ko-KR" sz="2000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텍스트 </a:t>
            </a: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자동 인식 기능 구현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33678" y="1812821"/>
            <a:ext cx="2191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2800" b="1" dirty="0">
              <a:solidFill>
                <a:schemeClr val="bg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13572" y="2710818"/>
            <a:ext cx="2191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2800" b="1" dirty="0">
              <a:solidFill>
                <a:schemeClr val="bg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13572" y="3569409"/>
            <a:ext cx="2191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2800" b="1" dirty="0">
              <a:solidFill>
                <a:schemeClr val="bg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13572" y="4466090"/>
            <a:ext cx="2191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2800" b="1" dirty="0">
              <a:solidFill>
                <a:schemeClr val="bg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82761" y="1550763"/>
            <a:ext cx="135609" cy="38638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Oval 27"/>
          <p:cNvSpPr/>
          <p:nvPr/>
        </p:nvSpPr>
        <p:spPr>
          <a:xfrm>
            <a:off x="9298770" y="1899203"/>
            <a:ext cx="730754" cy="7307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27"/>
          <p:cNvSpPr/>
          <p:nvPr/>
        </p:nvSpPr>
        <p:spPr>
          <a:xfrm>
            <a:off x="9088511" y="3676299"/>
            <a:ext cx="730754" cy="7307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27"/>
          <p:cNvSpPr/>
          <p:nvPr/>
        </p:nvSpPr>
        <p:spPr>
          <a:xfrm>
            <a:off x="10233490" y="4563524"/>
            <a:ext cx="730754" cy="7307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직사각형 2"/>
          <p:cNvSpPr/>
          <p:nvPr/>
        </p:nvSpPr>
        <p:spPr>
          <a:xfrm>
            <a:off x="4788599" y="3841621"/>
            <a:ext cx="36535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운전면허증 텍스트의 높은 </a:t>
            </a: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인식률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88599" y="4743089"/>
            <a:ext cx="5416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MS Azure API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사용으로 저렴한 </a:t>
            </a: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유지 비용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8261854" y="2985478"/>
            <a:ext cx="461561" cy="371456"/>
            <a:chOff x="10424803" y="2906967"/>
            <a:chExt cx="497170" cy="400113"/>
          </a:xfrm>
        </p:grpSpPr>
        <p:sp>
          <p:nvSpPr>
            <p:cNvPr id="53" name="L 도형 52"/>
            <p:cNvSpPr/>
            <p:nvPr/>
          </p:nvSpPr>
          <p:spPr>
            <a:xfrm flipV="1">
              <a:off x="10426065" y="2906967"/>
              <a:ext cx="153008" cy="137223"/>
            </a:xfrm>
            <a:prstGeom prst="corner">
              <a:avLst>
                <a:gd name="adj1" fmla="val 10589"/>
                <a:gd name="adj2" fmla="val 9286"/>
              </a:avLst>
            </a:prstGeom>
            <a:solidFill>
              <a:srgbClr val="EEA3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4122" y="2916589"/>
              <a:ext cx="377271" cy="377269"/>
            </a:xfrm>
            <a:prstGeom prst="rect">
              <a:avLst/>
            </a:prstGeom>
          </p:spPr>
        </p:pic>
        <p:sp>
          <p:nvSpPr>
            <p:cNvPr id="55" name="L 도형 54"/>
            <p:cNvSpPr/>
            <p:nvPr/>
          </p:nvSpPr>
          <p:spPr>
            <a:xfrm>
              <a:off x="10424803" y="3169857"/>
              <a:ext cx="153008" cy="137223"/>
            </a:xfrm>
            <a:prstGeom prst="corner">
              <a:avLst>
                <a:gd name="adj1" fmla="val 10589"/>
                <a:gd name="adj2" fmla="val 9286"/>
              </a:avLst>
            </a:prstGeom>
            <a:solidFill>
              <a:srgbClr val="EEA3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L 도형 55"/>
            <p:cNvSpPr/>
            <p:nvPr/>
          </p:nvSpPr>
          <p:spPr>
            <a:xfrm flipH="1">
              <a:off x="10768965" y="3166904"/>
              <a:ext cx="153008" cy="137223"/>
            </a:xfrm>
            <a:prstGeom prst="corner">
              <a:avLst>
                <a:gd name="adj1" fmla="val 10589"/>
                <a:gd name="adj2" fmla="val 9286"/>
              </a:avLst>
            </a:prstGeom>
            <a:solidFill>
              <a:srgbClr val="EEA3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L 도형 56"/>
            <p:cNvSpPr/>
            <p:nvPr/>
          </p:nvSpPr>
          <p:spPr>
            <a:xfrm flipH="1" flipV="1">
              <a:off x="10768965" y="2906967"/>
              <a:ext cx="153008" cy="137223"/>
            </a:xfrm>
            <a:prstGeom prst="corner">
              <a:avLst>
                <a:gd name="adj1" fmla="val 10589"/>
                <a:gd name="adj2" fmla="val 9286"/>
              </a:avLst>
            </a:prstGeom>
            <a:solidFill>
              <a:srgbClr val="EEA3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1" name="그림 6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078" y="3850795"/>
            <a:ext cx="415698" cy="415698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613" y="4692232"/>
            <a:ext cx="428508" cy="428508"/>
          </a:xfrm>
          <a:prstGeom prst="rect">
            <a:avLst/>
          </a:prstGeom>
        </p:spPr>
      </p:pic>
      <p:pic>
        <p:nvPicPr>
          <p:cNvPr id="242" name="그림 2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456" y="2005755"/>
            <a:ext cx="531381" cy="531381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24</a:t>
            </a:fld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64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380767" y="2169358"/>
            <a:ext cx="970725" cy="970725"/>
            <a:chOff x="1967276" y="1850836"/>
            <a:chExt cx="1092935" cy="1092935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967276" y="1850836"/>
              <a:ext cx="1092935" cy="109293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0" name="Picture 6" descr="ê´ë ¨ ì´ë¯¸ì§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849" y="2031935"/>
              <a:ext cx="766078" cy="766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그룹 9"/>
          <p:cNvGrpSpPr/>
          <p:nvPr/>
        </p:nvGrpSpPr>
        <p:grpSpPr>
          <a:xfrm>
            <a:off x="1814699" y="1569710"/>
            <a:ext cx="970725" cy="970725"/>
            <a:chOff x="3627108" y="2449797"/>
            <a:chExt cx="1092935" cy="1092935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3627108" y="2449797"/>
              <a:ext cx="1092935" cy="109293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4" name="Picture 10" descr="safari browser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7515" y="2591896"/>
              <a:ext cx="812120" cy="808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2918397" y="1679913"/>
            <a:ext cx="970725" cy="970725"/>
            <a:chOff x="2573939" y="3693659"/>
            <a:chExt cx="1092935" cy="1092935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2573939" y="3693659"/>
              <a:ext cx="1092935" cy="109293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6" name="Picture 12" descr="ê´ë ¨ ì´ë¯¸ì§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5484" y="3868453"/>
              <a:ext cx="749846" cy="749846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3253C37C-116B-40C2-9044-6B2D3CFABA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88364" y="334995"/>
            <a:ext cx="54470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 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en-US" altLang="ko-KR" sz="20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 및 해결방안</a:t>
            </a:r>
            <a:endParaRPr lang="en-US" altLang="ko-KR" sz="2000" i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53785" y="1736656"/>
            <a:ext cx="53633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</a:t>
            </a:r>
            <a:r>
              <a:rPr lang="en-US" altLang="ko-KR" sz="2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브라우저 별 제한 기능의 차이</a:t>
            </a:r>
            <a:endParaRPr lang="en-US" altLang="ko-KR" sz="2200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53785" y="4321565"/>
            <a:ext cx="59447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</a:t>
            </a:r>
            <a:r>
              <a:rPr lang="en-US" altLang="ko-KR" sz="2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</a:t>
            </a:r>
            <a:r>
              <a:rPr lang="en-US" altLang="ko-KR" sz="2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 간 </a:t>
            </a:r>
            <a:r>
              <a:rPr lang="en-US" altLang="ko-KR" sz="2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Control</a:t>
            </a:r>
            <a:r>
              <a:rPr lang="ko-KR" altLang="en-US" sz="2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</a:t>
            </a:r>
            <a:r>
              <a:rPr lang="en-US" altLang="ko-KR" sz="2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어려움</a:t>
            </a:r>
            <a:endParaRPr lang="en-US" altLang="ko-KR" sz="2200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83704" y="2317363"/>
            <a:ext cx="683229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모든 브라우저에서 실행 가능한 기능으로 대체</a:t>
            </a:r>
            <a:endParaRPr lang="en-US" altLang="ko-KR" sz="2600" dirty="0" smtClean="0">
              <a:solidFill>
                <a:schemeClr val="accent6">
                  <a:lumMod val="60000"/>
                  <a:lumOff val="4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480699" y="2276827"/>
            <a:ext cx="970725" cy="970725"/>
            <a:chOff x="1074083" y="2299791"/>
            <a:chExt cx="1092935" cy="109293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074083" y="2299791"/>
              <a:ext cx="1092935" cy="109293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chrome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3824" y="2497174"/>
              <a:ext cx="693452" cy="693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그룹 48"/>
          <p:cNvGrpSpPr/>
          <p:nvPr/>
        </p:nvGrpSpPr>
        <p:grpSpPr>
          <a:xfrm>
            <a:off x="2314173" y="3998321"/>
            <a:ext cx="1344701" cy="1230476"/>
            <a:chOff x="2300966" y="3995589"/>
            <a:chExt cx="1344701" cy="1230476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C8E4A176-64BC-4AAB-9C03-1DA1B2237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5514" y="3995589"/>
              <a:ext cx="730153" cy="730153"/>
            </a:xfrm>
            <a:prstGeom prst="rect">
              <a:avLst/>
            </a:prstGeom>
          </p:spPr>
        </p:pic>
        <p:cxnSp>
          <p:nvCxnSpPr>
            <p:cNvPr id="16" name="꺾인 연결선 15"/>
            <p:cNvCxnSpPr>
              <a:endCxn id="25" idx="1"/>
            </p:cNvCxnSpPr>
            <p:nvPr/>
          </p:nvCxnSpPr>
          <p:spPr>
            <a:xfrm rot="5400000" flipH="1" flipV="1">
              <a:off x="2483422" y="4178210"/>
              <a:ext cx="249636" cy="614548"/>
            </a:xfrm>
            <a:prstGeom prst="bentConnector2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endCxn id="25" idx="2"/>
            </p:cNvCxnSpPr>
            <p:nvPr/>
          </p:nvCxnSpPr>
          <p:spPr>
            <a:xfrm flipV="1">
              <a:off x="2675733" y="4725742"/>
              <a:ext cx="604858" cy="500323"/>
            </a:xfrm>
            <a:prstGeom prst="bentConnector2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&quot;없음&quot; 기호 42"/>
          <p:cNvSpPr/>
          <p:nvPr/>
        </p:nvSpPr>
        <p:spPr>
          <a:xfrm>
            <a:off x="3442801" y="1246094"/>
            <a:ext cx="740280" cy="740280"/>
          </a:xfrm>
          <a:prstGeom prst="noSmoking">
            <a:avLst>
              <a:gd name="adj" fmla="val 10665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갈매기형 수장 44"/>
          <p:cNvSpPr/>
          <p:nvPr/>
        </p:nvSpPr>
        <p:spPr>
          <a:xfrm>
            <a:off x="4873327" y="2349667"/>
            <a:ext cx="286135" cy="417752"/>
          </a:xfrm>
          <a:prstGeom prst="chevron">
            <a:avLst>
              <a:gd name="adj" fmla="val 5404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183704" y="4884096"/>
            <a:ext cx="565866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HTTP</a:t>
            </a:r>
            <a:r>
              <a:rPr lang="en-US" altLang="ko-KR" sz="2600" dirty="0" smtClean="0">
                <a:solidFill>
                  <a:srgbClr val="EFB50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*</a:t>
            </a:r>
            <a:r>
              <a:rPr lang="en-US" altLang="ko-KR" sz="2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6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통신을 이용하여 </a:t>
            </a:r>
            <a:r>
              <a:rPr lang="ko-KR" altLang="en-US" sz="2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 교환</a:t>
            </a:r>
            <a:endParaRPr lang="en-US" altLang="ko-KR" sz="2600" dirty="0">
              <a:solidFill>
                <a:schemeClr val="accent6">
                  <a:lumMod val="60000"/>
                  <a:lumOff val="4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6" name="갈매기형 수장 55"/>
          <p:cNvSpPr/>
          <p:nvPr/>
        </p:nvSpPr>
        <p:spPr>
          <a:xfrm>
            <a:off x="4873712" y="4921441"/>
            <a:ext cx="286135" cy="417752"/>
          </a:xfrm>
          <a:prstGeom prst="chevron">
            <a:avLst>
              <a:gd name="adj" fmla="val 5404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07144" y="5560222"/>
            <a:ext cx="386377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EFB50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*</a:t>
            </a:r>
            <a:r>
              <a:rPr lang="en-US" altLang="ko-KR" sz="1600" i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HTTP</a:t>
            </a:r>
            <a:r>
              <a:rPr lang="en-US" altLang="ko-KR" sz="14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sz="1400" i="1" dirty="0" err="1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HyperText</a:t>
            </a:r>
            <a:r>
              <a:rPr lang="en-US" altLang="ko-KR" sz="14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i="1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Transfer </a:t>
            </a:r>
            <a:r>
              <a:rPr lang="en-US" altLang="ko-KR" sz="14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Protocol)</a:t>
            </a:r>
            <a:endParaRPr lang="en-US" altLang="ko-KR" i="1" dirty="0" smtClean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클라이언트와 서버 간의 통신 프로토콜로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en-US" altLang="ko-KR" sz="1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클라이언트의 요청 정보를 서버에서 받아 전달하는 역할</a:t>
            </a:r>
            <a:endParaRPr lang="en-US" altLang="ko-KR" sz="1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</a:t>
            </a:fld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043519" y="4618300"/>
            <a:ext cx="615945" cy="1218050"/>
            <a:chOff x="2919160" y="4891013"/>
            <a:chExt cx="615945" cy="123152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C9206B9-31E1-42EC-8767-8F012BA0EBB4}"/>
                </a:ext>
              </a:extLst>
            </p:cNvPr>
            <p:cNvGrpSpPr/>
            <p:nvPr/>
          </p:nvGrpSpPr>
          <p:grpSpPr>
            <a:xfrm>
              <a:off x="2919160" y="4891013"/>
              <a:ext cx="615945" cy="1231526"/>
              <a:chOff x="3697940" y="313101"/>
              <a:chExt cx="2927758" cy="5935299"/>
            </a:xfrm>
          </p:grpSpPr>
          <p:sp>
            <p:nvSpPr>
              <p:cNvPr id="35" name="사각형: 둥근 모서리 50">
                <a:extLst>
                  <a:ext uri="{FF2B5EF4-FFF2-40B4-BE49-F238E27FC236}">
                    <a16:creationId xmlns:a16="http://schemas.microsoft.com/office/drawing/2014/main" id="{677DDD9B-15CA-45EC-815B-564E9B549A34}"/>
                  </a:ext>
                </a:extLst>
              </p:cNvPr>
              <p:cNvSpPr/>
              <p:nvPr/>
            </p:nvSpPr>
            <p:spPr>
              <a:xfrm>
                <a:off x="3697940" y="313101"/>
                <a:ext cx="2927758" cy="5935299"/>
              </a:xfrm>
              <a:prstGeom prst="roundRect">
                <a:avLst>
                  <a:gd name="adj" fmla="val 11440"/>
                </a:avLst>
              </a:prstGeom>
              <a:solidFill>
                <a:schemeClr val="bg1"/>
              </a:solidFill>
              <a:ln w="22225">
                <a:solidFill>
                  <a:srgbClr val="E5E5E7">
                    <a:alpha val="73000"/>
                  </a:srgbClr>
                </a:solidFill>
              </a:ln>
              <a:effectLst>
                <a:outerShdw blurRad="215900" dist="38100" dir="2700000" sx="101000" sy="101000" algn="tl" rotWithShape="0">
                  <a:schemeClr val="tx1">
                    <a:alpha val="14000"/>
                  </a:scheme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DB79549C-B0DC-4798-824F-6CFD06D505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39535" t="6097" r="44617" b="92236"/>
              <a:stretch/>
            </p:blipFill>
            <p:spPr>
              <a:xfrm>
                <a:off x="4869717" y="581025"/>
                <a:ext cx="584199" cy="107950"/>
              </a:xfrm>
              <a:prstGeom prst="rect">
                <a:avLst/>
              </a:prstGeom>
            </p:spPr>
          </p:pic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BB51A71D-ECEB-45FD-90D0-014F1A751D99}"/>
                  </a:ext>
                </a:extLst>
              </p:cNvPr>
              <p:cNvSpPr/>
              <p:nvPr/>
            </p:nvSpPr>
            <p:spPr>
              <a:xfrm>
                <a:off x="3852128" y="956899"/>
                <a:ext cx="2619375" cy="4638675"/>
              </a:xfrm>
              <a:prstGeom prst="rect">
                <a:avLst/>
              </a:prstGeom>
              <a:solidFill>
                <a:srgbClr val="ECECED"/>
              </a:solidFill>
              <a:ln>
                <a:solidFill>
                  <a:srgbClr val="EBEB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사각형: 둥근 모서리 53">
                <a:extLst>
                  <a:ext uri="{FF2B5EF4-FFF2-40B4-BE49-F238E27FC236}">
                    <a16:creationId xmlns:a16="http://schemas.microsoft.com/office/drawing/2014/main" id="{2D437D3F-A4EE-4081-954D-D80382042B8D}"/>
                  </a:ext>
                </a:extLst>
              </p:cNvPr>
              <p:cNvSpPr/>
              <p:nvPr/>
            </p:nvSpPr>
            <p:spPr>
              <a:xfrm>
                <a:off x="4855834" y="5792667"/>
                <a:ext cx="611961" cy="258640"/>
              </a:xfrm>
              <a:prstGeom prst="roundRect">
                <a:avLst>
                  <a:gd name="adj" fmla="val 19628"/>
                </a:avLst>
              </a:prstGeom>
              <a:noFill/>
              <a:ln w="19050">
                <a:solidFill>
                  <a:srgbClr val="ECECED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958828" y="5024596"/>
              <a:ext cx="536605" cy="962487"/>
            </a:xfrm>
            <a:prstGeom prst="rect">
              <a:avLst/>
            </a:prstGeom>
            <a:solidFill>
              <a:srgbClr val="21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0271" y="5336032"/>
              <a:ext cx="293718" cy="293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1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90" b="15861"/>
          <a:stretch/>
        </p:blipFill>
        <p:spPr>
          <a:xfrm>
            <a:off x="0" y="981253"/>
            <a:ext cx="12192000" cy="514904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981253"/>
            <a:ext cx="12192000" cy="5149046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253C37C-116B-40C2-9044-6B2D3CFABA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88364" y="334995"/>
            <a:ext cx="54470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 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en-US" altLang="ko-KR" sz="20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개선할 점</a:t>
            </a:r>
            <a:endParaRPr lang="en-US" altLang="ko-KR" sz="2000" i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725613" y="1693347"/>
            <a:ext cx="2240848" cy="2240848"/>
            <a:chOff x="771059" y="1784787"/>
            <a:chExt cx="2240848" cy="2240848"/>
          </a:xfrm>
        </p:grpSpPr>
        <p:sp>
          <p:nvSpPr>
            <p:cNvPr id="12" name="타원 11"/>
            <p:cNvSpPr/>
            <p:nvPr/>
          </p:nvSpPr>
          <p:spPr>
            <a:xfrm>
              <a:off x="771059" y="1784787"/>
              <a:ext cx="2240848" cy="2240848"/>
            </a:xfrm>
            <a:prstGeom prst="ellipse">
              <a:avLst/>
            </a:prstGeom>
            <a:solidFill>
              <a:srgbClr val="001236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39067" y="2694299"/>
              <a:ext cx="190483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인식률의</a:t>
              </a:r>
              <a:endParaRPr lang="en-US" altLang="ko-KR" sz="24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변동성</a:t>
              </a:r>
              <a:endParaRPr lang="en-US" altLang="ko-KR" sz="24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336208" y="2072145"/>
              <a:ext cx="1110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</a:t>
              </a:r>
            </a:p>
          </p:txBody>
        </p:sp>
        <p:cxnSp>
          <p:nvCxnSpPr>
            <p:cNvPr id="14" name="직선 연결선 13"/>
            <p:cNvCxnSpPr/>
            <p:nvPr/>
          </p:nvCxnSpPr>
          <p:spPr>
            <a:xfrm flipV="1">
              <a:off x="1733707" y="2470265"/>
              <a:ext cx="315552" cy="135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3531610" y="1693347"/>
            <a:ext cx="2240848" cy="2240848"/>
            <a:chOff x="771059" y="1784787"/>
            <a:chExt cx="2240848" cy="2240848"/>
          </a:xfrm>
        </p:grpSpPr>
        <p:sp>
          <p:nvSpPr>
            <p:cNvPr id="28" name="타원 27"/>
            <p:cNvSpPr/>
            <p:nvPr/>
          </p:nvSpPr>
          <p:spPr>
            <a:xfrm>
              <a:off x="771059" y="1784787"/>
              <a:ext cx="2240848" cy="2240848"/>
            </a:xfrm>
            <a:prstGeom prst="ellipse">
              <a:avLst/>
            </a:prstGeom>
            <a:solidFill>
              <a:srgbClr val="001236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939067" y="2694299"/>
              <a:ext cx="190483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테스트</a:t>
              </a:r>
              <a:endParaRPr lang="en-US" altLang="ko-KR" sz="24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부족</a:t>
              </a:r>
              <a:endParaRPr lang="en-US" altLang="ko-KR" sz="24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336208" y="2072145"/>
              <a:ext cx="1110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</a:p>
          </p:txBody>
        </p:sp>
        <p:cxnSp>
          <p:nvCxnSpPr>
            <p:cNvPr id="31" name="직선 연결선 30"/>
            <p:cNvCxnSpPr/>
            <p:nvPr/>
          </p:nvCxnSpPr>
          <p:spPr>
            <a:xfrm flipV="1">
              <a:off x="1733707" y="2470265"/>
              <a:ext cx="315552" cy="135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6337607" y="1693347"/>
            <a:ext cx="2240848" cy="2240848"/>
            <a:chOff x="771059" y="1784787"/>
            <a:chExt cx="2240848" cy="2240848"/>
          </a:xfrm>
        </p:grpSpPr>
        <p:sp>
          <p:nvSpPr>
            <p:cNvPr id="33" name="타원 32"/>
            <p:cNvSpPr/>
            <p:nvPr/>
          </p:nvSpPr>
          <p:spPr>
            <a:xfrm>
              <a:off x="771059" y="1784787"/>
              <a:ext cx="2240848" cy="2240848"/>
            </a:xfrm>
            <a:prstGeom prst="ellipse">
              <a:avLst/>
            </a:prstGeom>
            <a:solidFill>
              <a:srgbClr val="001236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39067" y="2694299"/>
              <a:ext cx="190483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앱 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-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웹</a:t>
              </a:r>
              <a:endParaRPr lang="en-US" altLang="ko-KR" sz="24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통신의 한계</a:t>
              </a:r>
              <a:endParaRPr lang="en-US" altLang="ko-KR" sz="24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336208" y="2072145"/>
              <a:ext cx="1110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</a:p>
          </p:txBody>
        </p:sp>
        <p:cxnSp>
          <p:nvCxnSpPr>
            <p:cNvPr id="36" name="직선 연결선 35"/>
            <p:cNvCxnSpPr/>
            <p:nvPr/>
          </p:nvCxnSpPr>
          <p:spPr>
            <a:xfrm flipV="1">
              <a:off x="1733707" y="2470265"/>
              <a:ext cx="315552" cy="135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9143604" y="1693347"/>
            <a:ext cx="2240848" cy="2240848"/>
            <a:chOff x="771059" y="1784787"/>
            <a:chExt cx="2240848" cy="2240848"/>
          </a:xfrm>
        </p:grpSpPr>
        <p:sp>
          <p:nvSpPr>
            <p:cNvPr id="38" name="타원 37"/>
            <p:cNvSpPr/>
            <p:nvPr/>
          </p:nvSpPr>
          <p:spPr>
            <a:xfrm>
              <a:off x="771059" y="1784787"/>
              <a:ext cx="2240848" cy="2240848"/>
            </a:xfrm>
            <a:prstGeom prst="ellipse">
              <a:avLst/>
            </a:prstGeom>
            <a:solidFill>
              <a:srgbClr val="001236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939067" y="2694299"/>
              <a:ext cx="190483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UX&amp;UI</a:t>
              </a:r>
            </a:p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보완</a:t>
              </a:r>
              <a:endParaRPr lang="en-US" altLang="ko-KR" sz="24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336208" y="2072145"/>
              <a:ext cx="1110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</a:t>
              </a:r>
            </a:p>
          </p:txBody>
        </p:sp>
        <p:cxnSp>
          <p:nvCxnSpPr>
            <p:cNvPr id="41" name="직선 연결선 40"/>
            <p:cNvCxnSpPr/>
            <p:nvPr/>
          </p:nvCxnSpPr>
          <p:spPr>
            <a:xfrm flipV="1">
              <a:off x="1733707" y="2470265"/>
              <a:ext cx="315552" cy="135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/>
          <p:cNvSpPr/>
          <p:nvPr/>
        </p:nvSpPr>
        <p:spPr>
          <a:xfrm>
            <a:off x="386859" y="4094684"/>
            <a:ext cx="29183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해상도 보완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en-US" altLang="ko-KR" sz="2000" dirty="0" smtClean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손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떨림 방지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등</a:t>
            </a:r>
            <a:endParaRPr lang="en-US" altLang="ko-KR" sz="2000" dirty="0" smtClean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카메라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추가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92856" y="4098077"/>
            <a:ext cx="29183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다양한</a:t>
            </a:r>
            <a:endParaRPr lang="en-US" altLang="ko-KR" sz="2000" dirty="0" smtClean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Device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모집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다양한 테스트 환경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998853" y="4094683"/>
            <a:ext cx="29183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웹 연동의</a:t>
            </a:r>
            <a:endParaRPr lang="en-US" altLang="ko-KR" sz="2000" dirty="0" smtClean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어려움</a:t>
            </a:r>
            <a:endParaRPr lang="en-US" altLang="ko-KR" sz="2000" dirty="0" smtClean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WebView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임베딩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된</a:t>
            </a:r>
            <a:endParaRPr lang="en-US" altLang="ko-KR" sz="2000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네이티브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앱</a:t>
            </a:r>
            <a:r>
              <a:rPr lang="en-US" altLang="ko-KR" sz="2000" dirty="0" smtClean="0">
                <a:solidFill>
                  <a:srgbClr val="EFB50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*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804850" y="4094683"/>
            <a:ext cx="29183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버튼과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글씨의</a:t>
            </a:r>
            <a:endParaRPr lang="en-US" altLang="ko-KR" sz="2000" dirty="0" smtClean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크기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위치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등</a:t>
            </a:r>
            <a:endParaRPr lang="en-US" altLang="ko-KR" sz="2000" dirty="0" smtClean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편의성을</a:t>
            </a:r>
            <a:endParaRPr lang="en-US" altLang="ko-KR" sz="2000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고려한 디자인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26</a:t>
            </a:fld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849347" y="6176413"/>
            <a:ext cx="413572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EFB50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*</a:t>
            </a:r>
            <a:r>
              <a:rPr lang="ko-KR" altLang="en-US" sz="1600" i="1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네이티브</a:t>
            </a:r>
            <a:r>
              <a:rPr lang="ko-KR" altLang="en-US" sz="1600" i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앱</a:t>
            </a:r>
            <a:r>
              <a:rPr lang="en-US" altLang="ko-KR" sz="1600" i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4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(Native App)</a:t>
            </a:r>
            <a:endParaRPr lang="en-US" altLang="ko-KR" i="1" dirty="0" smtClean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OS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개발 언어를 통해 작성된 플랫폼에서만 작동하는 앱</a:t>
            </a:r>
            <a:endParaRPr lang="en-US" altLang="ko-KR" sz="105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7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3253C37C-116B-40C2-9044-6B2D3CFABA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88364" y="334995"/>
            <a:ext cx="54470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 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en-US" altLang="ko-KR" sz="20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기대효과</a:t>
            </a:r>
            <a:r>
              <a:rPr lang="en-US" altLang="ko-KR" sz="2000" i="1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0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및 활용방안</a:t>
            </a:r>
            <a:endParaRPr lang="en-US" altLang="ko-KR" sz="2000" i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27</a:t>
            </a:fld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424481" y="1506721"/>
            <a:ext cx="6483039" cy="4220029"/>
            <a:chOff x="4877091" y="1314739"/>
            <a:chExt cx="5613190" cy="4153922"/>
          </a:xfrm>
        </p:grpSpPr>
        <p:sp>
          <p:nvSpPr>
            <p:cNvPr id="28" name="TextBox 27"/>
            <p:cNvSpPr txBox="1"/>
            <p:nvPr/>
          </p:nvSpPr>
          <p:spPr>
            <a:xfrm>
              <a:off x="6143462" y="1571990"/>
              <a:ext cx="4346819" cy="83287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000" b="1" kern="1200" dirty="0" smtClean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회사 내부 활용</a:t>
              </a:r>
              <a:endParaRPr lang="en-US" altLang="ko-KR" sz="2000" b="1" kern="12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kern="1200" dirty="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렌터카 서비스에 추가적인 기능으로 사용 가능</a:t>
              </a:r>
              <a:endParaRPr lang="en-US" altLang="ko-KR" sz="1600" kern="12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자체 구현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프로그램으로 외부 의존도를 낮춤</a:t>
              </a:r>
              <a:endParaRPr lang="ko-KR" altLang="en-US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pic>
          <p:nvPicPr>
            <p:cNvPr id="29" name="Picture 8" descr="ê´ë ¨ ì´ë¯¸ì§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630" y="2982655"/>
              <a:ext cx="876661" cy="962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7091" y="1314739"/>
              <a:ext cx="1117771" cy="1227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ë ìì´ì½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632" y="4508277"/>
              <a:ext cx="874720" cy="960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6141330" y="4707713"/>
              <a:ext cx="4346819" cy="57057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000" b="1" kern="1200" dirty="0" smtClean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제품 상용화</a:t>
              </a:r>
              <a:endParaRPr lang="en-US" altLang="ko-KR" sz="2000" b="1" kern="12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kern="1200" dirty="0" smtClean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개선점 보완 시 제품으로 상용화 가능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43462" y="2977387"/>
              <a:ext cx="4346819" cy="94675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000" b="1" kern="1200" dirty="0" smtClean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회사 외부 활용</a:t>
              </a:r>
              <a:endParaRPr lang="en-US" altLang="ko-KR" sz="2000" b="1" kern="12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dirty="0" smtClean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렌터카</a:t>
              </a:r>
              <a:r>
                <a:rPr lang="ko-KR" altLang="en-US" sz="1600" kern="1200" dirty="0" smtClean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서비스 외 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차량 판매 및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렌트 서비스 등에 활용 가능</a:t>
              </a:r>
              <a:endParaRPr lang="en-US" altLang="ko-KR" sz="1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kern="1200" dirty="0" smtClean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신분확인이 필요한 여러 분야에 응용 가능</a:t>
              </a:r>
              <a:endParaRPr lang="en-US" altLang="ko-KR" sz="1600" kern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60932" y="2566853"/>
            <a:ext cx="1593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dirty="0" smtClean="0">
                <a:solidFill>
                  <a:srgbClr val="FFD44B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“</a:t>
            </a:r>
            <a:r>
              <a:rPr lang="ko-KR" altLang="en-US" sz="3200" i="1" dirty="0" smtClean="0">
                <a:solidFill>
                  <a:srgbClr val="FFD44B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편리성</a:t>
            </a:r>
            <a:r>
              <a:rPr lang="en-US" altLang="ko-KR" sz="3200" i="1" dirty="0" smtClean="0">
                <a:solidFill>
                  <a:srgbClr val="FFD44B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”</a:t>
            </a:r>
            <a:endParaRPr lang="ko-KR" altLang="en-US" sz="3200" i="1" dirty="0">
              <a:solidFill>
                <a:srgbClr val="FFD44B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7993" y="3371378"/>
            <a:ext cx="4519584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운전면허증 진위여부를 확인 할 때마다</a:t>
            </a:r>
            <a:endParaRPr lang="en-US" altLang="ko-KR" sz="1700" dirty="0" smtClean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7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직접 입력해야 하는 정보들을</a:t>
            </a:r>
            <a:endParaRPr lang="en-US" altLang="ko-KR" sz="1700" dirty="0" smtClean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4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사진 촬영</a:t>
            </a:r>
            <a:r>
              <a:rPr lang="ko-KR" altLang="en-US" sz="17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만으로</a:t>
            </a:r>
            <a:r>
              <a:rPr lang="ko-KR" altLang="en-US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쉽고 빠르게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17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입력</a:t>
            </a:r>
            <a:endParaRPr lang="ko-KR" altLang="en-US" sz="17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23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288364" y="334995"/>
            <a:ext cx="3327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소감 </a:t>
            </a:r>
            <a:r>
              <a:rPr lang="en-US" altLang="ko-KR" sz="2000" i="1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ICT </a:t>
            </a:r>
            <a:r>
              <a:rPr lang="ko-KR" altLang="en-US" sz="2000" i="1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인턴십</a:t>
            </a:r>
            <a:endParaRPr lang="en-US" altLang="ko-KR" sz="3200" i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14A0F76-022E-4471-B924-51751081A0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96538" y="1496290"/>
            <a:ext cx="231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회사 실무 경험</a:t>
            </a:r>
            <a:endParaRPr lang="en-US" altLang="ko-KR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209869" y="1625246"/>
            <a:ext cx="111420" cy="1114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026128" y="1388568"/>
            <a:ext cx="6672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고객의 요구사항 변경에 따라 프로젝트가 중단될 수 있음</a:t>
            </a:r>
            <a:endParaRPr lang="en-US" altLang="ko-KR" sz="160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팀 프로젝트를 진행하며 실무 개발 프로세스 학습</a:t>
            </a:r>
            <a:endParaRPr lang="ko-KR" altLang="en-US" sz="16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98124" y="2277469"/>
            <a:ext cx="231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협업의 시너지 효과</a:t>
            </a:r>
          </a:p>
        </p:txBody>
      </p:sp>
      <p:sp>
        <p:nvSpPr>
          <p:cNvPr id="16" name="타원 15"/>
          <p:cNvSpPr/>
          <p:nvPr/>
        </p:nvSpPr>
        <p:spPr>
          <a:xfrm>
            <a:off x="1211455" y="2406425"/>
            <a:ext cx="111420" cy="1114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26127" y="2169747"/>
            <a:ext cx="6672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책임감 상승</a:t>
            </a:r>
            <a:endParaRPr lang="en-US" altLang="ko-KR" sz="160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업무 분담을 통한 업무 효율과 처리 속도 상승</a:t>
            </a:r>
            <a:endParaRPr lang="en-US" altLang="ko-KR" sz="160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99710" y="3038290"/>
            <a:ext cx="231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개발기간 </a:t>
            </a:r>
            <a:r>
              <a:rPr lang="en-US" altLang="ko-KR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!= </a:t>
            </a:r>
            <a:r>
              <a:rPr lang="ko-KR" altLang="en-US" dirty="0" err="1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코딩기간</a:t>
            </a:r>
            <a:endParaRPr lang="ko-KR" altLang="en-US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213041" y="3167246"/>
            <a:ext cx="111420" cy="1114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026126" y="3053679"/>
            <a:ext cx="6903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개발기간 </a:t>
            </a:r>
            <a:r>
              <a:rPr lang="en-US" altLang="ko-KR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요구사항 분석 </a:t>
            </a:r>
            <a:r>
              <a:rPr lang="en-US" altLang="ko-KR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</a:t>
            </a:r>
            <a:r>
              <a:rPr lang="ko-KR" altLang="en-US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설계 </a:t>
            </a:r>
            <a:r>
              <a:rPr lang="en-US" altLang="ko-KR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</a:t>
            </a:r>
            <a:r>
              <a:rPr lang="ko-KR" altLang="en-US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 </a:t>
            </a:r>
            <a:r>
              <a:rPr lang="en-US" altLang="ko-KR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</a:t>
            </a:r>
            <a:r>
              <a:rPr lang="ko-KR" altLang="en-US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단위 테스트 </a:t>
            </a:r>
            <a:r>
              <a:rPr lang="en-US" altLang="ko-KR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</a:t>
            </a:r>
            <a:r>
              <a:rPr lang="ko-KR" altLang="en-US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통합 테스트 </a:t>
            </a:r>
            <a:r>
              <a:rPr lang="en-US" altLang="ko-KR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</a:t>
            </a:r>
            <a:r>
              <a:rPr lang="ko-KR" altLang="en-US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산출물 작업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01296" y="3784865"/>
            <a:ext cx="231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테스트의 중요성</a:t>
            </a:r>
          </a:p>
        </p:txBody>
      </p:sp>
      <p:sp>
        <p:nvSpPr>
          <p:cNvPr id="23" name="타원 22"/>
          <p:cNvSpPr/>
          <p:nvPr/>
        </p:nvSpPr>
        <p:spPr>
          <a:xfrm>
            <a:off x="1214627" y="3913821"/>
            <a:ext cx="111420" cy="1114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26126" y="3800254"/>
            <a:ext cx="6830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코드를 통합하고</a:t>
            </a:r>
            <a:r>
              <a:rPr lang="en-US" altLang="ko-KR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테스트하는 과정 중</a:t>
            </a:r>
            <a:r>
              <a:rPr lang="en-US" altLang="ko-KR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발생 가능한 모든 오류에 대해 처리 필요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723339" y="1496290"/>
            <a:ext cx="0" cy="434755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02882" y="4605880"/>
            <a:ext cx="231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산출물 관리의 중요성</a:t>
            </a:r>
            <a:endParaRPr lang="ko-KR" altLang="en-US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216213" y="4734836"/>
            <a:ext cx="111420" cy="1114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026126" y="4621269"/>
            <a:ext cx="7069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구조도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기능 목록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운영자 매뉴얼 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…</a:t>
            </a:r>
            <a:r>
              <a:rPr lang="ko-KR" altLang="en-US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등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결과물의 유지보수를 위한 상세한 산출물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04469" y="5407006"/>
            <a:ext cx="231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배경지식의 부족함</a:t>
            </a:r>
          </a:p>
        </p:txBody>
      </p:sp>
      <p:sp>
        <p:nvSpPr>
          <p:cNvPr id="42" name="타원 41"/>
          <p:cNvSpPr/>
          <p:nvPr/>
        </p:nvSpPr>
        <p:spPr>
          <a:xfrm>
            <a:off x="1217800" y="5535962"/>
            <a:ext cx="111420" cy="1114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026126" y="5422395"/>
            <a:ext cx="7190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과정에 필요한 배경지식의 부족함을 실감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배울 것이 무한이 많음을 깨달음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D30A-43DA-4D59-82FD-D28E33AD7864}" type="slidenum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28</a:t>
            </a:fld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3253C37C-116B-40C2-9044-6B2D3CFABA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330979" y="2673311"/>
            <a:ext cx="35300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5400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감사합니다</a:t>
            </a:r>
            <a:r>
              <a:rPr lang="en-US" altLang="ko-KR" sz="54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en-US" altLang="ko-KR" sz="700" dirty="0">
              <a:solidFill>
                <a:srgbClr val="FFC0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4422532" y="3596641"/>
            <a:ext cx="327953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29</a:t>
            </a:fld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85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8364" y="334995"/>
            <a:ext cx="7166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소개</a:t>
            </a:r>
            <a:endParaRPr lang="en-US" altLang="ko-KR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4A0F76-022E-4471-B924-51751081A0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4557347" y="2457938"/>
            <a:ext cx="3024554" cy="30245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674577" y="2575168"/>
            <a:ext cx="2790093" cy="2790093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원호 60"/>
          <p:cNvSpPr/>
          <p:nvPr/>
        </p:nvSpPr>
        <p:spPr>
          <a:xfrm>
            <a:off x="4141177" y="2041768"/>
            <a:ext cx="3862754" cy="3862754"/>
          </a:xfrm>
          <a:prstGeom prst="arc">
            <a:avLst>
              <a:gd name="adj1" fmla="val 7554368"/>
              <a:gd name="adj2" fmla="val 3209462"/>
            </a:avLst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/>
          <p:cNvGrpSpPr/>
          <p:nvPr/>
        </p:nvGrpSpPr>
        <p:grpSpPr>
          <a:xfrm flipH="1">
            <a:off x="7010399" y="5386970"/>
            <a:ext cx="5181599" cy="1298099"/>
            <a:chOff x="4476750" y="4889974"/>
            <a:chExt cx="5200783" cy="1147663"/>
          </a:xfrm>
        </p:grpSpPr>
        <p:sp>
          <p:nvSpPr>
            <p:cNvPr id="67" name="원호 66"/>
            <p:cNvSpPr/>
            <p:nvPr/>
          </p:nvSpPr>
          <p:spPr>
            <a:xfrm>
              <a:off x="8529870" y="4889974"/>
              <a:ext cx="1147663" cy="1147663"/>
            </a:xfrm>
            <a:prstGeom prst="arc">
              <a:avLst>
                <a:gd name="adj1" fmla="val 18197921"/>
                <a:gd name="adj2" fmla="val 5435728"/>
              </a:avLst>
            </a:prstGeom>
            <a:ln w="57150">
              <a:solidFill>
                <a:srgbClr val="726E6E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4476750" y="6037637"/>
              <a:ext cx="4644000" cy="0"/>
            </a:xfrm>
            <a:prstGeom prst="line">
              <a:avLst/>
            </a:prstGeom>
            <a:ln w="57150">
              <a:solidFill>
                <a:srgbClr val="726E6E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타원 68"/>
          <p:cNvSpPr/>
          <p:nvPr/>
        </p:nvSpPr>
        <p:spPr>
          <a:xfrm>
            <a:off x="4293444" y="2807897"/>
            <a:ext cx="269199" cy="269199"/>
          </a:xfrm>
          <a:prstGeom prst="ellipse">
            <a:avLst/>
          </a:prstGeom>
          <a:solidFill>
            <a:srgbClr val="EEA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2346345" y="2143693"/>
            <a:ext cx="1750803" cy="685474"/>
            <a:chOff x="2447782" y="1495668"/>
            <a:chExt cx="1751152" cy="6854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1" name="이등변 삼각형 70"/>
            <p:cNvSpPr/>
            <p:nvPr/>
          </p:nvSpPr>
          <p:spPr>
            <a:xfrm rot="8100000">
              <a:off x="3990849" y="1647743"/>
              <a:ext cx="208085" cy="533399"/>
            </a:xfrm>
            <a:prstGeom prst="triangle">
              <a:avLst/>
            </a:prstGeom>
            <a:solidFill>
              <a:srgbClr val="EEA3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2447782" y="1495668"/>
              <a:ext cx="1685133" cy="533399"/>
            </a:xfrm>
            <a:prstGeom prst="roundRect">
              <a:avLst>
                <a:gd name="adj" fmla="val 50000"/>
              </a:avLst>
            </a:prstGeom>
            <a:solidFill>
              <a:srgbClr val="EEA3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김지영</a:t>
              </a:r>
              <a:endPara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74" name="타원 73"/>
          <p:cNvSpPr/>
          <p:nvPr/>
        </p:nvSpPr>
        <p:spPr>
          <a:xfrm>
            <a:off x="4387773" y="5008325"/>
            <a:ext cx="264716" cy="264716"/>
          </a:xfrm>
          <a:prstGeom prst="ellipse">
            <a:avLst/>
          </a:prstGeom>
          <a:solidFill>
            <a:srgbClr val="F0B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그룹 74"/>
          <p:cNvGrpSpPr/>
          <p:nvPr/>
        </p:nvGrpSpPr>
        <p:grpSpPr>
          <a:xfrm>
            <a:off x="2346346" y="4390261"/>
            <a:ext cx="1751152" cy="685474"/>
            <a:chOff x="2447782" y="1495668"/>
            <a:chExt cx="1751152" cy="6854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6" name="이등변 삼각형 75"/>
            <p:cNvSpPr/>
            <p:nvPr/>
          </p:nvSpPr>
          <p:spPr>
            <a:xfrm rot="8100000">
              <a:off x="3990849" y="1647743"/>
              <a:ext cx="208085" cy="533399"/>
            </a:xfrm>
            <a:prstGeom prst="triangle">
              <a:avLst/>
            </a:prstGeom>
            <a:solidFill>
              <a:srgbClr val="F0B6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2447782" y="1495668"/>
              <a:ext cx="1717500" cy="533399"/>
            </a:xfrm>
            <a:prstGeom prst="roundRect">
              <a:avLst>
                <a:gd name="adj" fmla="val 50000"/>
              </a:avLst>
            </a:prstGeom>
            <a:solidFill>
              <a:srgbClr val="F0B6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김지윤</a:t>
              </a:r>
              <a:endPara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79" name="타원 78"/>
          <p:cNvSpPr/>
          <p:nvPr/>
        </p:nvSpPr>
        <p:spPr>
          <a:xfrm flipH="1">
            <a:off x="7557396" y="2824622"/>
            <a:ext cx="262251" cy="262251"/>
          </a:xfrm>
          <a:prstGeom prst="ellipse">
            <a:avLst/>
          </a:prstGeom>
          <a:solidFill>
            <a:srgbClr val="8C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 flipH="1">
            <a:off x="7994856" y="2143693"/>
            <a:ext cx="1751152" cy="685474"/>
            <a:chOff x="2447782" y="1495668"/>
            <a:chExt cx="1751152" cy="685474"/>
          </a:xfrm>
          <a:solidFill>
            <a:srgbClr val="8C464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1" name="이등변 삼각형 80"/>
            <p:cNvSpPr/>
            <p:nvPr/>
          </p:nvSpPr>
          <p:spPr>
            <a:xfrm rot="8100000">
              <a:off x="3990849" y="1647743"/>
              <a:ext cx="208085" cy="5333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2447782" y="1495668"/>
              <a:ext cx="1717500" cy="5333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err="1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이다솔</a:t>
              </a:r>
              <a:endPara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84" name="타원 83"/>
          <p:cNvSpPr/>
          <p:nvPr/>
        </p:nvSpPr>
        <p:spPr>
          <a:xfrm flipH="1">
            <a:off x="7486758" y="5000991"/>
            <a:ext cx="272050" cy="272050"/>
          </a:xfrm>
          <a:prstGeom prst="ellipse">
            <a:avLst/>
          </a:prstGeom>
          <a:solidFill>
            <a:srgbClr val="C49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/>
          <p:cNvGrpSpPr/>
          <p:nvPr/>
        </p:nvGrpSpPr>
        <p:grpSpPr>
          <a:xfrm flipH="1">
            <a:off x="7977759" y="4385716"/>
            <a:ext cx="1751152" cy="685474"/>
            <a:chOff x="2447782" y="1495668"/>
            <a:chExt cx="1751152" cy="6854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6" name="이등변 삼각형 85"/>
            <p:cNvSpPr/>
            <p:nvPr/>
          </p:nvSpPr>
          <p:spPr>
            <a:xfrm rot="8100000">
              <a:off x="3990849" y="1647743"/>
              <a:ext cx="208085" cy="533399"/>
            </a:xfrm>
            <a:prstGeom prst="triangle">
              <a:avLst/>
            </a:prstGeom>
            <a:solidFill>
              <a:srgbClr val="C492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2447782" y="1495668"/>
              <a:ext cx="1717500" cy="533399"/>
            </a:xfrm>
            <a:prstGeom prst="roundRect">
              <a:avLst>
                <a:gd name="adj" fmla="val 50000"/>
              </a:avLst>
            </a:prstGeom>
            <a:solidFill>
              <a:srgbClr val="C492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err="1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최미리</a:t>
              </a:r>
              <a:endPara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89" name="타원 88"/>
          <p:cNvSpPr/>
          <p:nvPr/>
        </p:nvSpPr>
        <p:spPr>
          <a:xfrm flipH="1">
            <a:off x="5929223" y="1902009"/>
            <a:ext cx="280800" cy="280800"/>
          </a:xfrm>
          <a:prstGeom prst="ellipse">
            <a:avLst/>
          </a:prstGeom>
          <a:solidFill>
            <a:srgbClr val="D96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/>
          <p:cNvGrpSpPr/>
          <p:nvPr/>
        </p:nvGrpSpPr>
        <p:grpSpPr>
          <a:xfrm flipH="1">
            <a:off x="5227698" y="1170842"/>
            <a:ext cx="1717500" cy="680015"/>
            <a:chOff x="2447782" y="1524560"/>
            <a:chExt cx="1717500" cy="6800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1" name="이등변 삼각형 90"/>
            <p:cNvSpPr/>
            <p:nvPr/>
          </p:nvSpPr>
          <p:spPr>
            <a:xfrm rot="10800000">
              <a:off x="3202490" y="1671176"/>
              <a:ext cx="208085" cy="533399"/>
            </a:xfrm>
            <a:prstGeom prst="triangle">
              <a:avLst/>
            </a:prstGeom>
            <a:solidFill>
              <a:srgbClr val="D96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2447782" y="1524560"/>
              <a:ext cx="1717500" cy="504507"/>
            </a:xfrm>
            <a:prstGeom prst="roundRect">
              <a:avLst>
                <a:gd name="adj" fmla="val 50000"/>
              </a:avLst>
            </a:prstGeom>
            <a:solidFill>
              <a:srgbClr val="D96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신지영</a:t>
              </a:r>
              <a:endPara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2387036" y="4940823"/>
            <a:ext cx="164410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상명대학교</a:t>
            </a:r>
            <a:endParaRPr lang="en-US" altLang="ko-KR" sz="1400" dirty="0" smtClean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컴퓨터과학과</a:t>
            </a:r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학년 </a:t>
            </a:r>
            <a:endParaRPr lang="en-US" altLang="ko-KR" sz="1400" dirty="0" smtClean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멘토 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박지훈 선임</a:t>
            </a:r>
            <a:endParaRPr lang="ko-KR" altLang="en-US" sz="10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377971" y="2719402"/>
            <a:ext cx="164410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덕성여자대학교</a:t>
            </a:r>
            <a:endParaRPr lang="en-US" altLang="ko-KR" sz="1400" dirty="0" smtClean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컴퓨터학과 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학년</a:t>
            </a:r>
            <a:endParaRPr lang="en-US" altLang="ko-KR" sz="1400" dirty="0" smtClean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멘토 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이승환 책임</a:t>
            </a:r>
            <a:endParaRPr lang="en-US" altLang="ko-KR" sz="14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264394" y="63422"/>
            <a:ext cx="164410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용인대학교</a:t>
            </a:r>
            <a:endParaRPr lang="en-US" altLang="ko-KR" sz="1400" dirty="0" smtClean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컴퓨터과학과</a:t>
            </a:r>
            <a:r>
              <a:rPr lang="ko-KR" altLang="en-US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학년</a:t>
            </a:r>
            <a:endParaRPr lang="en-US" altLang="ko-KR" sz="1400" dirty="0" smtClean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멘토 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김영일 전임</a:t>
            </a:r>
            <a:endParaRPr lang="en-US" altLang="ko-KR" sz="14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8061754" y="2768685"/>
            <a:ext cx="164410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세종대학교</a:t>
            </a:r>
            <a:endParaRPr lang="en-US" altLang="ko-KR" sz="1400" dirty="0" smtClean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정보보호학과 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학년</a:t>
            </a:r>
            <a:endParaRPr lang="en-US" altLang="ko-KR" sz="1400" dirty="0" smtClean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멘토 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이승환 책임</a:t>
            </a:r>
            <a:endParaRPr lang="en-US" altLang="ko-KR" sz="14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8048108" y="4940823"/>
            <a:ext cx="164410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상명대학교</a:t>
            </a:r>
            <a:endParaRPr lang="en-US" altLang="ko-KR" sz="1400" dirty="0" smtClean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컴퓨터과학과 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학년</a:t>
            </a:r>
            <a:endParaRPr lang="en-US" altLang="ko-KR" sz="1400" dirty="0" smtClean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멘토 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박세종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전임</a:t>
            </a:r>
            <a:endParaRPr lang="en-US" altLang="ko-KR" sz="14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fld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630400" y="3803126"/>
            <a:ext cx="279708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ICT </a:t>
            </a:r>
            <a:r>
              <a:rPr lang="ko-KR" altLang="en-US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인턴</a:t>
            </a:r>
            <a:endParaRPr lang="en-US" altLang="ko-KR" sz="2000" b="1" i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2018.09.03~2018.12.21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932314" y="3340511"/>
            <a:ext cx="2213656" cy="517221"/>
            <a:chOff x="5174802" y="3368972"/>
            <a:chExt cx="2213656" cy="517221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14A0F76-022E-4471-B924-51751081A0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676" b="-8568"/>
            <a:stretch/>
          </p:blipFill>
          <p:spPr>
            <a:xfrm>
              <a:off x="5174802" y="3368972"/>
              <a:ext cx="540733" cy="451066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5414071" y="3424528"/>
              <a:ext cx="197438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i="1" dirty="0">
                  <a:solidFill>
                    <a:schemeClr val="tx2"/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 </a:t>
              </a:r>
              <a:r>
                <a:rPr lang="en-US" altLang="ko-KR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KCC</a:t>
              </a:r>
              <a:r>
                <a:rPr lang="ko-KR" altLang="en-US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정보통신</a:t>
              </a:r>
              <a:endParaRPr lang="ko-KR" altLang="en-US" sz="2400" i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014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8364" y="334995"/>
            <a:ext cx="7166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작업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(1 - 7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4A0F76-022E-4471-B924-51751081A0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grpSp>
        <p:nvGrpSpPr>
          <p:cNvPr id="72" name="그룹 71"/>
          <p:cNvGrpSpPr/>
          <p:nvPr/>
        </p:nvGrpSpPr>
        <p:grpSpPr>
          <a:xfrm>
            <a:off x="314637" y="1607791"/>
            <a:ext cx="5666811" cy="4275172"/>
            <a:chOff x="314637" y="1730880"/>
            <a:chExt cx="5666811" cy="4275172"/>
          </a:xfrm>
        </p:grpSpPr>
        <p:sp>
          <p:nvSpPr>
            <p:cNvPr id="29" name="직사각형 28"/>
            <p:cNvSpPr/>
            <p:nvPr/>
          </p:nvSpPr>
          <p:spPr>
            <a:xfrm>
              <a:off x="314637" y="5034760"/>
              <a:ext cx="5666811" cy="971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‘</a:t>
              </a:r>
              <a:r>
                <a:rPr lang="ko-KR" altLang="en-US" sz="2000" dirty="0" smtClean="0">
                  <a:solidFill>
                    <a:srgbClr val="FFC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연구소에 신규 적용할 기술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’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에 대한</a:t>
              </a:r>
              <a:endPara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사전분석 및 조사</a:t>
              </a:r>
              <a:endPara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97250" y="1730880"/>
              <a:ext cx="1101584" cy="46166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Dev </a:t>
              </a:r>
              <a:r>
                <a:rPr lang="ko-KR" altLang="en-US" sz="24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팀</a:t>
              </a:r>
              <a:endParaRPr lang="en-US" altLang="ko-KR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1872055" y="2372631"/>
              <a:ext cx="2551977" cy="2458606"/>
              <a:chOff x="1768668" y="2004887"/>
              <a:chExt cx="2551977" cy="2458606"/>
            </a:xfrm>
          </p:grpSpPr>
          <p:sp>
            <p:nvSpPr>
              <p:cNvPr id="53" name="모서리가 둥근 직사각형 52"/>
              <p:cNvSpPr/>
              <p:nvPr/>
            </p:nvSpPr>
            <p:spPr>
              <a:xfrm>
                <a:off x="2539865" y="2352482"/>
                <a:ext cx="1009585" cy="470035"/>
              </a:xfrm>
              <a:prstGeom prst="roundRect">
                <a:avLst/>
              </a:prstGeom>
              <a:solidFill>
                <a:srgbClr val="EBE2E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 smtClean="0">
                    <a:solidFill>
                      <a:schemeClr val="tx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김지영</a:t>
                </a:r>
                <a:endParaRPr lang="ko-KR" altLang="en-US" sz="2000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>
                <a:off x="2539865" y="3025426"/>
                <a:ext cx="1009585" cy="470035"/>
              </a:xfrm>
              <a:prstGeom prst="roundRect">
                <a:avLst/>
              </a:prstGeom>
              <a:solidFill>
                <a:srgbClr val="EBE2E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 smtClean="0">
                    <a:solidFill>
                      <a:schemeClr val="tx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신지영</a:t>
                </a:r>
                <a:endParaRPr lang="ko-KR" altLang="en-US" sz="2000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2542318" y="3687055"/>
                <a:ext cx="1009585" cy="470035"/>
              </a:xfrm>
              <a:prstGeom prst="roundRect">
                <a:avLst/>
              </a:prstGeom>
              <a:solidFill>
                <a:srgbClr val="EBE2E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 err="1" smtClean="0">
                    <a:solidFill>
                      <a:schemeClr val="tx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최미리</a:t>
                </a:r>
                <a:endParaRPr lang="ko-KR" altLang="en-US" sz="2000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768668" y="2004887"/>
                <a:ext cx="2551977" cy="2458606"/>
              </a:xfrm>
              <a:prstGeom prst="ellipse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9" name="그룹 18"/>
          <p:cNvGrpSpPr/>
          <p:nvPr/>
        </p:nvGrpSpPr>
        <p:grpSpPr>
          <a:xfrm>
            <a:off x="6827666" y="1479273"/>
            <a:ext cx="4044382" cy="1301853"/>
            <a:chOff x="773085" y="1897411"/>
            <a:chExt cx="4044382" cy="1301853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773085" y="2220260"/>
              <a:ext cx="4044382" cy="979004"/>
            </a:xfrm>
            <a:prstGeom prst="roundRect">
              <a:avLst/>
            </a:prstGeom>
            <a:noFill/>
            <a:ln>
              <a:solidFill>
                <a:srgbClr val="FFD4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Node.js</a:t>
              </a:r>
              <a:r>
                <a:rPr lang="en-US" altLang="ko-KR" sz="2000" dirty="0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</a:t>
              </a:r>
              <a:r>
                <a:rPr lang="ko-KR" altLang="en-US" sz="2000" dirty="0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언어</a:t>
              </a:r>
              <a:endPara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dirty="0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샘플 프로젝트 </a:t>
              </a:r>
              <a:r>
                <a:rPr lang="en-US" altLang="ko-KR" dirty="0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: CRUD </a:t>
              </a:r>
              <a:r>
                <a:rPr lang="ko-KR" altLang="en-US" dirty="0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게시판 구현</a:t>
              </a:r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04621" y="1897411"/>
              <a:ext cx="1210714" cy="467885"/>
            </a:xfrm>
            <a:prstGeom prst="rect">
              <a:avLst/>
            </a:prstGeom>
            <a:pattFill prst="pct5">
              <a:fgClr>
                <a:srgbClr val="282F34"/>
              </a:fgClr>
              <a:bgClr>
                <a:srgbClr val="21262A"/>
              </a:bgClr>
            </a:pattFill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dirty="0" smtClean="0">
                  <a:solidFill>
                    <a:srgbClr val="FFD4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Analysis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827666" y="3238991"/>
            <a:ext cx="4044382" cy="2541638"/>
            <a:chOff x="773085" y="1161478"/>
            <a:chExt cx="4044382" cy="2541638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773085" y="1446396"/>
              <a:ext cx="4044382" cy="2256720"/>
            </a:xfrm>
            <a:prstGeom prst="roundRect">
              <a:avLst/>
            </a:prstGeom>
            <a:noFill/>
            <a:ln>
              <a:solidFill>
                <a:srgbClr val="FFD4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DevOps</a:t>
              </a:r>
              <a:endPara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1450" dirty="0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개발자와 </a:t>
              </a:r>
              <a:r>
                <a:rPr lang="ko-KR" altLang="en-US" sz="1450" dirty="0" err="1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운영팀</a:t>
              </a:r>
              <a:r>
                <a:rPr lang="ko-KR" altLang="en-US" sz="145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간의 협업을 </a:t>
              </a:r>
              <a:r>
                <a:rPr lang="ko-KR" altLang="en-US" sz="1450" dirty="0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강조하는 개발환경</a:t>
              </a:r>
              <a:endParaRPr lang="en-US" altLang="ko-KR" sz="1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en-US" altLang="ko-KR" sz="1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ko-KR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Agile</a:t>
              </a:r>
              <a:endPara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1450" dirty="0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개발 과정을 짧은 주기로 반복하여 </a:t>
              </a:r>
              <a:endParaRPr lang="en-US" altLang="ko-KR" sz="1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1450" dirty="0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지속적인 피드백을 수용하는 </a:t>
              </a:r>
              <a:r>
                <a:rPr lang="ko-KR" altLang="en-US" sz="1450" dirty="0" err="1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개발문화</a:t>
              </a:r>
              <a:endParaRPr lang="ko-KR" altLang="en-US" sz="145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64972" y="1161478"/>
              <a:ext cx="1290011" cy="507831"/>
            </a:xfrm>
            <a:prstGeom prst="rect">
              <a:avLst/>
            </a:prstGeom>
            <a:pattFill prst="pct5">
              <a:fgClr>
                <a:srgbClr val="282F34"/>
              </a:fgClr>
              <a:bgClr>
                <a:srgbClr val="21262A"/>
              </a:bgClr>
            </a:pattFill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dirty="0" smtClean="0">
                  <a:solidFill>
                    <a:srgbClr val="FFD4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Research</a:t>
              </a: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fld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3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8364" y="334995"/>
            <a:ext cx="7166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작업</a:t>
            </a: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1 - 7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4A0F76-022E-4471-B924-51751081A0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grpSp>
        <p:nvGrpSpPr>
          <p:cNvPr id="75" name="그룹 74"/>
          <p:cNvGrpSpPr/>
          <p:nvPr/>
        </p:nvGrpSpPr>
        <p:grpSpPr>
          <a:xfrm>
            <a:off x="817840" y="1609816"/>
            <a:ext cx="4786830" cy="3902779"/>
            <a:chOff x="6794366" y="1733413"/>
            <a:chExt cx="4786830" cy="3902779"/>
          </a:xfrm>
        </p:grpSpPr>
        <p:sp>
          <p:nvSpPr>
            <p:cNvPr id="42" name="직사각형 41"/>
            <p:cNvSpPr/>
            <p:nvPr/>
          </p:nvSpPr>
          <p:spPr>
            <a:xfrm>
              <a:off x="6794366" y="5082194"/>
              <a:ext cx="478683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‘</a:t>
              </a:r>
              <a:r>
                <a:rPr lang="ko-KR" altLang="en-US" sz="2000" dirty="0" smtClean="0">
                  <a:solidFill>
                    <a:srgbClr val="FFC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차량 데이터 생성 시뮬레이터 개발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’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프로젝트</a:t>
              </a:r>
              <a:endPara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804067" y="1733413"/>
              <a:ext cx="2659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차량 데이터 분석 </a:t>
              </a:r>
              <a:r>
                <a:rPr lang="ko-KR" altLang="en-US" sz="2400" b="1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팀</a:t>
              </a:r>
              <a:endParaRPr lang="en-US" altLang="ko-KR" sz="24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7857930" y="2372631"/>
              <a:ext cx="2551977" cy="2458606"/>
              <a:chOff x="1768668" y="2004887"/>
              <a:chExt cx="2551977" cy="2458606"/>
            </a:xfrm>
          </p:grpSpPr>
          <p:sp>
            <p:nvSpPr>
              <p:cNvPr id="67" name="모서리가 둥근 직사각형 66"/>
              <p:cNvSpPr/>
              <p:nvPr/>
            </p:nvSpPr>
            <p:spPr>
              <a:xfrm>
                <a:off x="2539865" y="2691318"/>
                <a:ext cx="1009585" cy="470035"/>
              </a:xfrm>
              <a:prstGeom prst="roundRect">
                <a:avLst/>
              </a:prstGeom>
              <a:solidFill>
                <a:srgbClr val="EBE2E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smtClean="0">
                    <a:solidFill>
                      <a:schemeClr val="tx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김지윤</a:t>
                </a:r>
                <a:endParaRPr lang="ko-KR" altLang="en-US" sz="2000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2542318" y="3352947"/>
                <a:ext cx="1009585" cy="470035"/>
              </a:xfrm>
              <a:prstGeom prst="roundRect">
                <a:avLst/>
              </a:prstGeom>
              <a:solidFill>
                <a:srgbClr val="EBE2E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 err="1" smtClean="0">
                    <a:solidFill>
                      <a:schemeClr val="tx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이다솔</a:t>
                </a:r>
                <a:endParaRPr lang="ko-KR" altLang="en-US" sz="2000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1768668" y="2004887"/>
                <a:ext cx="2551977" cy="2458606"/>
              </a:xfrm>
              <a:prstGeom prst="ellipse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5" name="그룹 24"/>
          <p:cNvGrpSpPr/>
          <p:nvPr/>
        </p:nvGrpSpPr>
        <p:grpSpPr>
          <a:xfrm>
            <a:off x="6827666" y="1474974"/>
            <a:ext cx="4044382" cy="1301853"/>
            <a:chOff x="773085" y="1897411"/>
            <a:chExt cx="4044382" cy="1301853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773085" y="2220260"/>
              <a:ext cx="4044382" cy="979004"/>
            </a:xfrm>
            <a:prstGeom prst="roundRect">
              <a:avLst/>
            </a:prstGeom>
            <a:noFill/>
            <a:ln>
              <a:solidFill>
                <a:srgbClr val="FFD4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ko-KR" alt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가상의 차량 데이터</a:t>
              </a:r>
              <a:r>
                <a:rPr lang="ko-KR" altLang="en-US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를 </a:t>
              </a:r>
              <a:endParaRPr lang="en-US" altLang="ko-KR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dirty="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필요한 만큼 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생성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하는 시뮬레이터 </a:t>
              </a:r>
              <a:r>
                <a:rPr lang="ko-KR" altLang="en-US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개발</a:t>
              </a:r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04621" y="1897411"/>
              <a:ext cx="1210714" cy="507831"/>
            </a:xfrm>
            <a:prstGeom prst="rect">
              <a:avLst/>
            </a:prstGeom>
            <a:pattFill prst="pct5">
              <a:fgClr>
                <a:srgbClr val="282F34"/>
              </a:fgClr>
              <a:bgClr>
                <a:srgbClr val="21262A"/>
              </a:bgClr>
            </a:pattFill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dirty="0" smtClean="0">
                  <a:solidFill>
                    <a:srgbClr val="FFD4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Concept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827666" y="3085187"/>
            <a:ext cx="4044382" cy="1301853"/>
            <a:chOff x="773085" y="1897411"/>
            <a:chExt cx="4044382" cy="1301853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773085" y="2183483"/>
              <a:ext cx="4044382" cy="1015781"/>
            </a:xfrm>
            <a:prstGeom prst="roundRect">
              <a:avLst/>
            </a:prstGeom>
            <a:noFill/>
            <a:ln>
              <a:solidFill>
                <a:srgbClr val="FFD4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ko-KR" altLang="en-US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차량 </a:t>
              </a:r>
              <a:r>
                <a:rPr lang="en-US" altLang="ko-KR" dirty="0" err="1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IoT</a:t>
              </a:r>
              <a:r>
                <a:rPr lang="en-US" altLang="ko-KR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플랫폼 개발 중 </a:t>
              </a:r>
              <a:endPara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테스트 데이터가 부족</a:t>
              </a:r>
              <a:r>
                <a:rPr lang="ko-KR" altLang="en-US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한 문제를 해결</a:t>
              </a:r>
              <a:endPara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04621" y="1897411"/>
              <a:ext cx="1210714" cy="467885"/>
            </a:xfrm>
            <a:prstGeom prst="rect">
              <a:avLst/>
            </a:prstGeom>
            <a:pattFill prst="pct5">
              <a:fgClr>
                <a:srgbClr val="282F34"/>
              </a:fgClr>
              <a:bgClr>
                <a:srgbClr val="21262A"/>
              </a:bgClr>
            </a:pattFill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dirty="0" smtClean="0">
                  <a:solidFill>
                    <a:srgbClr val="FFD4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Goal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827666" y="4695400"/>
            <a:ext cx="4044382" cy="932579"/>
            <a:chOff x="773085" y="2266685"/>
            <a:chExt cx="4044382" cy="932579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773085" y="2552901"/>
              <a:ext cx="4044382" cy="646363"/>
            </a:xfrm>
            <a:prstGeom prst="roundRect">
              <a:avLst/>
            </a:prstGeom>
            <a:noFill/>
            <a:ln>
              <a:solidFill>
                <a:srgbClr val="FFD4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dirty="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9 ~ 12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월 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(4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개월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)</a:t>
              </a:r>
              <a:endPara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104621" y="2266685"/>
              <a:ext cx="1210714" cy="467885"/>
            </a:xfrm>
            <a:prstGeom prst="rect">
              <a:avLst/>
            </a:prstGeom>
            <a:pattFill prst="pct5">
              <a:fgClr>
                <a:srgbClr val="282F34"/>
              </a:fgClr>
              <a:bgClr>
                <a:srgbClr val="21262A"/>
              </a:bgClr>
            </a:pattFill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dirty="0" smtClean="0">
                  <a:solidFill>
                    <a:srgbClr val="FFD4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Schedule</a:t>
              </a: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fld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575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D14A0F76-022E-4471-B924-51751081A0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88364" y="334995"/>
            <a:ext cx="7166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작업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(8 - 9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7938836" y="534770"/>
            <a:ext cx="2663736" cy="2598217"/>
            <a:chOff x="7686809" y="824105"/>
            <a:chExt cx="2663736" cy="2598217"/>
          </a:xfrm>
        </p:grpSpPr>
        <p:sp>
          <p:nvSpPr>
            <p:cNvPr id="32" name="TextBox 31"/>
            <p:cNvSpPr txBox="1"/>
            <p:nvPr/>
          </p:nvSpPr>
          <p:spPr>
            <a:xfrm>
              <a:off x="8647835" y="2775991"/>
              <a:ext cx="17027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Q&amp;A </a:t>
              </a:r>
              <a:r>
                <a:rPr lang="en-US" altLang="ko-KR" dirty="0" err="1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Chatbot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0506719-DA7E-45A2-9DAF-B820764D9014}"/>
                </a:ext>
              </a:extLst>
            </p:cNvPr>
            <p:cNvSpPr/>
            <p:nvPr/>
          </p:nvSpPr>
          <p:spPr>
            <a:xfrm>
              <a:off x="7686809" y="824105"/>
              <a:ext cx="67839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1.</a:t>
              </a:r>
              <a:endParaRPr lang="ko-KR" altLang="en-US" sz="4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5014" y="1195282"/>
              <a:ext cx="1453009" cy="1453009"/>
            </a:xfrm>
            <a:prstGeom prst="rect">
              <a:avLst/>
            </a:prstGeom>
          </p:spPr>
        </p:pic>
      </p:grpSp>
      <p:sp>
        <p:nvSpPr>
          <p:cNvPr id="58" name="TextBox 57"/>
          <p:cNvSpPr txBox="1"/>
          <p:nvPr/>
        </p:nvSpPr>
        <p:spPr>
          <a:xfrm>
            <a:off x="8589228" y="5819934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운전면허 자동인식</a:t>
            </a:r>
            <a:endParaRPr lang="en-US" altLang="ko-KR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800489" y="2874071"/>
            <a:ext cx="377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유사한 서비스 존재</a:t>
            </a:r>
            <a:r>
              <a:rPr lang="en-US" altLang="ko-KR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dirty="0" err="1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학습데이터</a:t>
            </a:r>
            <a:r>
              <a:rPr lang="ko-KR" altLang="en-US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부족</a:t>
            </a:r>
            <a:endParaRPr lang="ko-KR" altLang="en-US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0506719-DA7E-45A2-9DAF-B820764D9014}"/>
              </a:ext>
            </a:extLst>
          </p:cNvPr>
          <p:cNvSpPr/>
          <p:nvPr/>
        </p:nvSpPr>
        <p:spPr>
          <a:xfrm>
            <a:off x="7938837" y="3897425"/>
            <a:ext cx="6783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endParaRPr lang="ko-KR" altLang="en-US" sz="4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8684735" y="4084557"/>
            <a:ext cx="1922064" cy="1661563"/>
            <a:chOff x="-10424" y="2393576"/>
            <a:chExt cx="4531659" cy="4464424"/>
          </a:xfrm>
        </p:grpSpPr>
        <p:grpSp>
          <p:nvGrpSpPr>
            <p:cNvPr id="64" name="그룹 63"/>
            <p:cNvGrpSpPr/>
            <p:nvPr/>
          </p:nvGrpSpPr>
          <p:grpSpPr>
            <a:xfrm>
              <a:off x="-10424" y="2393576"/>
              <a:ext cx="4531659" cy="4464424"/>
              <a:chOff x="3615655" y="2796988"/>
              <a:chExt cx="4143298" cy="4061012"/>
            </a:xfrm>
          </p:grpSpPr>
          <p:sp>
            <p:nvSpPr>
              <p:cNvPr id="68" name="자유형 67"/>
              <p:cNvSpPr/>
              <p:nvPr/>
            </p:nvSpPr>
            <p:spPr>
              <a:xfrm>
                <a:off x="3615655" y="5437529"/>
                <a:ext cx="1123745" cy="1420471"/>
              </a:xfrm>
              <a:custGeom>
                <a:avLst/>
                <a:gdLst>
                  <a:gd name="connsiteX0" fmla="*/ 548363 w 1581216"/>
                  <a:gd name="connsiteY0" fmla="*/ 0 h 2271888"/>
                  <a:gd name="connsiteX1" fmla="*/ 828013 w 1581216"/>
                  <a:gd name="connsiteY1" fmla="*/ 56459 h 2271888"/>
                  <a:gd name="connsiteX2" fmla="*/ 831401 w 1581216"/>
                  <a:gd name="connsiteY2" fmla="*/ 58298 h 2271888"/>
                  <a:gd name="connsiteX3" fmla="*/ 870852 w 1581216"/>
                  <a:gd name="connsiteY3" fmla="*/ 66465 h 2271888"/>
                  <a:gd name="connsiteX4" fmla="*/ 963364 w 1581216"/>
                  <a:gd name="connsiteY4" fmla="*/ 95604 h 2271888"/>
                  <a:gd name="connsiteX5" fmla="*/ 1521690 w 1581216"/>
                  <a:gd name="connsiteY5" fmla="*/ 1313608 h 2271888"/>
                  <a:gd name="connsiteX6" fmla="*/ 1266804 w 1581216"/>
                  <a:gd name="connsiteY6" fmla="*/ 1999947 h 2271888"/>
                  <a:gd name="connsiteX7" fmla="*/ 1266804 w 1581216"/>
                  <a:gd name="connsiteY7" fmla="*/ 2271888 h 2271888"/>
                  <a:gd name="connsiteX8" fmla="*/ 0 w 1581216"/>
                  <a:gd name="connsiteY8" fmla="*/ 2271888 h 2271888"/>
                  <a:gd name="connsiteX9" fmla="*/ 0 w 1581216"/>
                  <a:gd name="connsiteY9" fmla="*/ 254949 h 2271888"/>
                  <a:gd name="connsiteX10" fmla="*/ 5116 w 1581216"/>
                  <a:gd name="connsiteY10" fmla="*/ 248276 h 2271888"/>
                  <a:gd name="connsiteX11" fmla="*/ 548363 w 1581216"/>
                  <a:gd name="connsiteY11" fmla="*/ 0 h 2271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81216" h="2271888">
                    <a:moveTo>
                      <a:pt x="548363" y="0"/>
                    </a:moveTo>
                    <a:cubicBezTo>
                      <a:pt x="647559" y="0"/>
                      <a:pt x="742060" y="20104"/>
                      <a:pt x="828013" y="56459"/>
                    </a:cubicBezTo>
                    <a:lnTo>
                      <a:pt x="831401" y="58298"/>
                    </a:lnTo>
                    <a:lnTo>
                      <a:pt x="870852" y="66465"/>
                    </a:lnTo>
                    <a:cubicBezTo>
                      <a:pt x="901835" y="74521"/>
                      <a:pt x="932707" y="84218"/>
                      <a:pt x="963364" y="95604"/>
                    </a:cubicBezTo>
                    <a:cubicBezTo>
                      <a:pt x="1453884" y="277769"/>
                      <a:pt x="1703855" y="823088"/>
                      <a:pt x="1521690" y="1313608"/>
                    </a:cubicBezTo>
                    <a:lnTo>
                      <a:pt x="1266804" y="1999947"/>
                    </a:lnTo>
                    <a:lnTo>
                      <a:pt x="1266804" y="2271888"/>
                    </a:lnTo>
                    <a:lnTo>
                      <a:pt x="0" y="2271888"/>
                    </a:lnTo>
                    <a:lnTo>
                      <a:pt x="0" y="254949"/>
                    </a:lnTo>
                    <a:lnTo>
                      <a:pt x="5116" y="248276"/>
                    </a:lnTo>
                    <a:cubicBezTo>
                      <a:pt x="136849" y="96200"/>
                      <a:pt x="331372" y="0"/>
                      <a:pt x="548363" y="0"/>
                    </a:cubicBezTo>
                    <a:close/>
                  </a:path>
                </a:pathLst>
              </a:custGeom>
              <a:solidFill>
                <a:srgbClr val="FCCF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양쪽 모서리가 둥근 사각형 68"/>
              <p:cNvSpPr/>
              <p:nvPr/>
            </p:nvSpPr>
            <p:spPr>
              <a:xfrm rot="3435554">
                <a:off x="6501081" y="4240233"/>
                <a:ext cx="491657" cy="184960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BC5A3"/>
              </a:solidFill>
              <a:ln>
                <a:noFill/>
              </a:ln>
              <a:effectLst>
                <a:outerShdw blurRad="3175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양쪽 모서리가 둥근 사각형 69"/>
              <p:cNvSpPr/>
              <p:nvPr/>
            </p:nvSpPr>
            <p:spPr>
              <a:xfrm rot="3435554">
                <a:off x="6588323" y="4908523"/>
                <a:ext cx="491657" cy="184960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BC5A3"/>
              </a:solidFill>
              <a:ln>
                <a:noFill/>
              </a:ln>
              <a:effectLst>
                <a:outerShdw blurRad="3175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양쪽 모서리가 둥근 사각형 70"/>
              <p:cNvSpPr/>
              <p:nvPr/>
            </p:nvSpPr>
            <p:spPr>
              <a:xfrm rot="3435554">
                <a:off x="6795457" y="5943862"/>
                <a:ext cx="491657" cy="8758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BC5A3"/>
              </a:solidFill>
              <a:ln>
                <a:noFill/>
              </a:ln>
              <a:effectLst>
                <a:outerShdw blurRad="3175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2" name="그룹 71"/>
              <p:cNvGrpSpPr/>
              <p:nvPr/>
            </p:nvGrpSpPr>
            <p:grpSpPr>
              <a:xfrm>
                <a:off x="4523121" y="2796988"/>
                <a:ext cx="2518165" cy="4061012"/>
                <a:chOff x="5717688" y="1371600"/>
                <a:chExt cx="2778611" cy="4652997"/>
              </a:xfrm>
            </p:grpSpPr>
            <p:sp>
              <p:nvSpPr>
                <p:cNvPr id="78" name="양쪽 모서리가 둥근 사각형 77"/>
                <p:cNvSpPr/>
                <p:nvPr/>
              </p:nvSpPr>
              <p:spPr>
                <a:xfrm>
                  <a:off x="5717688" y="1371600"/>
                  <a:ext cx="2778611" cy="4652997"/>
                </a:xfrm>
                <a:prstGeom prst="round2SameRect">
                  <a:avLst>
                    <a:gd name="adj1" fmla="val 7754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모서리가 둥근 직사각형 78"/>
                <p:cNvSpPr/>
                <p:nvPr/>
              </p:nvSpPr>
              <p:spPr>
                <a:xfrm>
                  <a:off x="5865324" y="1914525"/>
                  <a:ext cx="2483337" cy="4110072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모서리가 둥근 직사각형 79"/>
                <p:cNvSpPr/>
                <p:nvPr/>
              </p:nvSpPr>
              <p:spPr>
                <a:xfrm>
                  <a:off x="6618359" y="1628775"/>
                  <a:ext cx="1114425" cy="12382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타원 80"/>
                <p:cNvSpPr/>
                <p:nvPr/>
              </p:nvSpPr>
              <p:spPr>
                <a:xfrm>
                  <a:off x="6427859" y="1628775"/>
                  <a:ext cx="122400" cy="1238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그룹 72"/>
              <p:cNvGrpSpPr/>
              <p:nvPr/>
            </p:nvGrpSpPr>
            <p:grpSpPr>
              <a:xfrm>
                <a:off x="4689667" y="3689067"/>
                <a:ext cx="2154495" cy="1768984"/>
                <a:chOff x="8278447" y="1125848"/>
                <a:chExt cx="2154495" cy="1682212"/>
              </a:xfrm>
            </p:grpSpPr>
            <p:sp>
              <p:nvSpPr>
                <p:cNvPr id="76" name="직사각형 75"/>
                <p:cNvSpPr/>
                <p:nvPr/>
              </p:nvSpPr>
              <p:spPr>
                <a:xfrm>
                  <a:off x="8278447" y="1125848"/>
                  <a:ext cx="2154495" cy="168221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rgbClr val="4656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7" name="그림 7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17325" y="1417768"/>
                  <a:ext cx="1920688" cy="1174963"/>
                </a:xfrm>
                <a:prstGeom prst="rect">
                  <a:avLst/>
                </a:prstGeom>
              </p:spPr>
            </p:pic>
          </p:grpSp>
          <p:sp>
            <p:nvSpPr>
              <p:cNvPr id="74" name="양쪽 모서리가 둥근 사각형 73"/>
              <p:cNvSpPr/>
              <p:nvPr/>
            </p:nvSpPr>
            <p:spPr>
              <a:xfrm rot="3435554">
                <a:off x="4381747" y="4461783"/>
                <a:ext cx="757684" cy="184960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CCF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양쪽 모서리가 둥근 사각형 74"/>
              <p:cNvSpPr/>
              <p:nvPr/>
            </p:nvSpPr>
            <p:spPr>
              <a:xfrm rot="3435554">
                <a:off x="4925311" y="4854897"/>
                <a:ext cx="579609" cy="54648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5" name="1/2 액자 64"/>
            <p:cNvSpPr/>
            <p:nvPr/>
          </p:nvSpPr>
          <p:spPr>
            <a:xfrm rot="5400000">
              <a:off x="3114505" y="3624358"/>
              <a:ext cx="362075" cy="336845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1/2 액자 65"/>
            <p:cNvSpPr/>
            <p:nvPr/>
          </p:nvSpPr>
          <p:spPr>
            <a:xfrm>
              <a:off x="1184923" y="3622351"/>
              <a:ext cx="357812" cy="340859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1/2 액자 66"/>
            <p:cNvSpPr/>
            <p:nvPr/>
          </p:nvSpPr>
          <p:spPr>
            <a:xfrm rot="10800000">
              <a:off x="3099708" y="4784355"/>
              <a:ext cx="357812" cy="340859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톱니 모양의 오른쪽 화살표 81"/>
          <p:cNvSpPr/>
          <p:nvPr/>
        </p:nvSpPr>
        <p:spPr>
          <a:xfrm>
            <a:off x="4964196" y="3113558"/>
            <a:ext cx="2405848" cy="581352"/>
          </a:xfrm>
          <a:prstGeom prst="notchedRightArrow">
            <a:avLst/>
          </a:prstGeom>
          <a:solidFill>
            <a:srgbClr val="EFB503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5234226" y="2884441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 프로젝트 분석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803177" y="438625"/>
            <a:ext cx="3714750" cy="2965609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7821452" y="3679455"/>
            <a:ext cx="3714750" cy="2965609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셈 기호 22"/>
          <p:cNvSpPr/>
          <p:nvPr/>
        </p:nvSpPr>
        <p:spPr>
          <a:xfrm>
            <a:off x="868719" y="1981970"/>
            <a:ext cx="3169628" cy="3224669"/>
          </a:xfrm>
          <a:prstGeom prst="mathMultiply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74605" y="1500647"/>
            <a:ext cx="4282191" cy="3800319"/>
            <a:chOff x="369277" y="649232"/>
            <a:chExt cx="4282191" cy="3800319"/>
          </a:xfrm>
        </p:grpSpPr>
        <p:grpSp>
          <p:nvGrpSpPr>
            <p:cNvPr id="25" name="그룹 24"/>
            <p:cNvGrpSpPr/>
            <p:nvPr/>
          </p:nvGrpSpPr>
          <p:grpSpPr>
            <a:xfrm>
              <a:off x="739151" y="1242656"/>
              <a:ext cx="3522118" cy="2841901"/>
              <a:chOff x="1127521" y="949991"/>
              <a:chExt cx="3522118" cy="2841901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1477123" y="3172017"/>
                <a:ext cx="272702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000" b="1" dirty="0" smtClean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시뮬레이터 개발</a:t>
                </a:r>
                <a:endParaRPr lang="ko-KR" altLang="en-US" sz="30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grpSp>
            <p:nvGrpSpPr>
              <p:cNvPr id="27" name="그룹 26"/>
              <p:cNvGrpSpPr/>
              <p:nvPr/>
            </p:nvGrpSpPr>
            <p:grpSpPr>
              <a:xfrm>
                <a:off x="1214865" y="949991"/>
                <a:ext cx="2989287" cy="2107160"/>
                <a:chOff x="196309" y="293526"/>
                <a:chExt cx="4321821" cy="2957990"/>
              </a:xfrm>
            </p:grpSpPr>
            <p:pic>
              <p:nvPicPr>
                <p:cNvPr id="29" name="그림 2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309" y="904884"/>
                  <a:ext cx="2307819" cy="2307819"/>
                </a:xfrm>
                <a:prstGeom prst="rect">
                  <a:avLst/>
                </a:prstGeom>
              </p:spPr>
            </p:pic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60140" y="293526"/>
                  <a:ext cx="2957990" cy="2957990"/>
                </a:xfrm>
                <a:prstGeom prst="rect">
                  <a:avLst/>
                </a:prstGeom>
              </p:spPr>
            </p:pic>
          </p:grpSp>
          <p:cxnSp>
            <p:nvCxnSpPr>
              <p:cNvPr id="28" name="직선 연결선 27"/>
              <p:cNvCxnSpPr/>
              <p:nvPr/>
            </p:nvCxnSpPr>
            <p:spPr>
              <a:xfrm>
                <a:off x="1127521" y="3791892"/>
                <a:ext cx="3522118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모서리가 둥근 직사각형 45"/>
            <p:cNvSpPr/>
            <p:nvPr/>
          </p:nvSpPr>
          <p:spPr>
            <a:xfrm>
              <a:off x="369277" y="649232"/>
              <a:ext cx="4282191" cy="3800319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Dev </a:t>
              </a:r>
              <a:r>
                <a:rPr lang="ko-KR" altLang="en-US" sz="2400" b="1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팀 </a:t>
              </a:r>
              <a:r>
                <a:rPr lang="en-US" altLang="ko-KR" sz="2400" b="1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+ </a:t>
              </a:r>
              <a:r>
                <a:rPr lang="ko-KR" altLang="en-US" sz="24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차량 데이터 분석</a:t>
              </a:r>
              <a:r>
                <a:rPr lang="ko-KR" altLang="en-US" sz="2400" b="1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팀</a:t>
              </a:r>
              <a:endParaRPr lang="en-US" altLang="ko-KR" sz="24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24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24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24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24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7821452" y="3679455"/>
            <a:ext cx="3714750" cy="2965609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880899" y="6158169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추후 적용 가능성 높음 </a:t>
            </a:r>
            <a:r>
              <a:rPr lang="en-US" altLang="ko-KR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en-US" altLang="ko-KR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실무에 도움</a:t>
            </a:r>
            <a:endParaRPr lang="ko-KR" altLang="en-US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fld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06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6840704" y="1280071"/>
            <a:ext cx="0" cy="4962698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06671" y="1706533"/>
            <a:ext cx="1354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프로젝트 개요</a:t>
            </a:r>
            <a:endParaRPr lang="en-US" altLang="ko-KR" sz="16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8C32A4D-0482-4ECF-B9CD-C8ACC3CA43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sp>
        <p:nvSpPr>
          <p:cNvPr id="27" name="타원 26"/>
          <p:cNvSpPr/>
          <p:nvPr/>
        </p:nvSpPr>
        <p:spPr>
          <a:xfrm>
            <a:off x="6770759" y="1888115"/>
            <a:ext cx="145427" cy="1454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8" name="타원 27"/>
          <p:cNvSpPr/>
          <p:nvPr/>
        </p:nvSpPr>
        <p:spPr>
          <a:xfrm>
            <a:off x="6772860" y="2304422"/>
            <a:ext cx="145427" cy="1454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9" name="타원 28"/>
          <p:cNvSpPr/>
          <p:nvPr/>
        </p:nvSpPr>
        <p:spPr>
          <a:xfrm>
            <a:off x="6770759" y="2741788"/>
            <a:ext cx="145427" cy="1454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0" name="타원 29"/>
          <p:cNvSpPr/>
          <p:nvPr/>
        </p:nvSpPr>
        <p:spPr>
          <a:xfrm>
            <a:off x="6767990" y="3178609"/>
            <a:ext cx="145427" cy="1454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1" name="타원 30"/>
          <p:cNvSpPr/>
          <p:nvPr/>
        </p:nvSpPr>
        <p:spPr>
          <a:xfrm>
            <a:off x="6767990" y="3613046"/>
            <a:ext cx="145427" cy="1454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타원 31"/>
          <p:cNvSpPr/>
          <p:nvPr/>
        </p:nvSpPr>
        <p:spPr>
          <a:xfrm>
            <a:off x="6767990" y="4053886"/>
            <a:ext cx="145427" cy="1454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직사각형 25"/>
          <p:cNvSpPr/>
          <p:nvPr/>
        </p:nvSpPr>
        <p:spPr>
          <a:xfrm>
            <a:off x="7204570" y="3028300"/>
            <a:ext cx="1309510" cy="425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역할 분담</a:t>
            </a:r>
            <a:endParaRPr lang="en-US" altLang="ko-KR" sz="1200" i="1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204570" y="2568796"/>
            <a:ext cx="13289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시스템 구성</a:t>
            </a:r>
            <a:endParaRPr lang="en-US" altLang="ko-KR" sz="1200" i="1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204570" y="3456783"/>
            <a:ext cx="1351219" cy="425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개발 환경</a:t>
            </a:r>
            <a:endParaRPr lang="en-US" altLang="ko-KR" sz="16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206671" y="2133226"/>
            <a:ext cx="1346265" cy="425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개발 범위</a:t>
            </a:r>
            <a:endParaRPr lang="en-US" altLang="ko-KR" sz="1400" i="1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204570" y="3868527"/>
            <a:ext cx="1340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개발 일정</a:t>
            </a:r>
            <a:endParaRPr lang="en-US" altLang="ko-KR" sz="16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767990" y="4493862"/>
            <a:ext cx="145427" cy="1454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7204570" y="4309096"/>
            <a:ext cx="1330365" cy="425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관리 방안</a:t>
            </a:r>
            <a:endParaRPr lang="en-US" altLang="ko-KR" sz="16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767989" y="4951673"/>
            <a:ext cx="145427" cy="1454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직사각형 19"/>
          <p:cNvSpPr/>
          <p:nvPr/>
        </p:nvSpPr>
        <p:spPr>
          <a:xfrm>
            <a:off x="7204568" y="4770761"/>
            <a:ext cx="13199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시연 영상</a:t>
            </a:r>
            <a:endParaRPr lang="en-US" altLang="ko-KR" sz="16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773996" y="5392933"/>
            <a:ext cx="145427" cy="1454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직사각형 21"/>
          <p:cNvSpPr/>
          <p:nvPr/>
        </p:nvSpPr>
        <p:spPr>
          <a:xfrm>
            <a:off x="7204567" y="5218073"/>
            <a:ext cx="1309513" cy="425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UI &amp; 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기능</a:t>
            </a:r>
            <a:endParaRPr lang="en-US" altLang="ko-KR" sz="16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8364" y="334995"/>
            <a:ext cx="44067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운전면허 자동인식 시스템</a:t>
            </a:r>
            <a:endParaRPr lang="en-US" altLang="ko-KR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fld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147364" y="1694685"/>
            <a:ext cx="4275513" cy="1643771"/>
            <a:chOff x="2147364" y="1694685"/>
            <a:chExt cx="4275513" cy="1643771"/>
          </a:xfrm>
        </p:grpSpPr>
        <p:sp>
          <p:nvSpPr>
            <p:cNvPr id="95" name="직사각형 94"/>
            <p:cNvSpPr/>
            <p:nvPr/>
          </p:nvSpPr>
          <p:spPr>
            <a:xfrm>
              <a:off x="2147364" y="1694685"/>
              <a:ext cx="4275513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4400" dirty="0">
                  <a:solidFill>
                    <a:srgbClr val="FFC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운전면허 </a:t>
              </a:r>
              <a:endParaRPr lang="en-US" altLang="ko-KR" sz="44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4400" dirty="0">
                  <a:solidFill>
                    <a:srgbClr val="FFC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자동인식 </a:t>
              </a:r>
              <a:r>
                <a:rPr lang="ko-KR" altLang="en-US" sz="4400" dirty="0" smtClean="0">
                  <a:solidFill>
                    <a:srgbClr val="FFC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</a:t>
              </a:r>
              <a:r>
                <a:rPr lang="en-US" altLang="ko-KR" sz="1000" dirty="0" smtClean="0">
                  <a:solidFill>
                    <a:srgbClr val="FFC000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endParaRPr lang="en-US" altLang="ko-KR" sz="1000" dirty="0">
                <a:solidFill>
                  <a:srgbClr val="FFC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71878" y="3038374"/>
              <a:ext cx="388388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50" dirty="0">
                  <a:solidFill>
                    <a:srgbClr val="FFC000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Driver’s License Automatic Recognition System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458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264382" y="2727397"/>
            <a:ext cx="284885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운전면허증</a:t>
            </a: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자동 인식 시스템</a:t>
            </a:r>
            <a:endParaRPr lang="en-US" altLang="ko-KR" sz="600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000" dirty="0">
                <a:solidFill>
                  <a:srgbClr val="FFC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Driver’s License Automatic Recognition System</a:t>
            </a:r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735451" y="909015"/>
            <a:ext cx="55069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rgbClr val="FFD4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Why?</a:t>
            </a:r>
            <a:endParaRPr lang="en-US" altLang="ko-KR" sz="2400" b="1" i="1" dirty="0">
              <a:solidFill>
                <a:srgbClr val="FFD4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FD44B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렌터카 서비스 제공 시 고객 신분</a:t>
            </a:r>
            <a:r>
              <a:rPr lang="en-US" altLang="ko-KR" sz="2000" dirty="0">
                <a:solidFill>
                  <a:srgbClr val="FFD44B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2000" dirty="0">
                <a:solidFill>
                  <a:srgbClr val="FFD44B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확인 과정의</a:t>
            </a:r>
            <a:endParaRPr lang="en-US" altLang="ko-KR" sz="2000" dirty="0">
              <a:solidFill>
                <a:srgbClr val="FFD44B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FD44B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번거로움을 해결하기 위함</a:t>
            </a:r>
            <a:endParaRPr lang="en-US" altLang="ko-KR" sz="2000" dirty="0">
              <a:solidFill>
                <a:srgbClr val="FFD44B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735451" y="2863278"/>
            <a:ext cx="38650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Concept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OCR</a:t>
            </a:r>
            <a:r>
              <a:rPr lang="en-US" altLang="ko-KR" dirty="0" smtClean="0">
                <a:solidFill>
                  <a:srgbClr val="EFB50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*</a:t>
            </a:r>
            <a:r>
              <a:rPr lang="en-US" altLang="ko-KR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기능을</a:t>
            </a:r>
            <a:r>
              <a:rPr lang="en-US" altLang="ko-KR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활용한</a:t>
            </a:r>
            <a:endParaRPr lang="en-US" altLang="ko-KR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운전면허증 자동 인식 시스템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735451" y="4589600"/>
            <a:ext cx="42579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Goal</a:t>
            </a:r>
            <a:endParaRPr lang="en-US" altLang="ko-KR" sz="1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추후 정보기술연구소의 프로젝트에</a:t>
            </a:r>
            <a:r>
              <a:rPr lang="en-US" altLang="ko-KR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적용될 수 있는 시스템 개발</a:t>
            </a:r>
            <a:endParaRPr lang="en-US" altLang="ko-KR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14A0F76-022E-4471-B924-51751081A0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>
            <a:off x="5339862" y="1171989"/>
            <a:ext cx="0" cy="480260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5258167" y="1310056"/>
            <a:ext cx="163390" cy="16339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5258167" y="3097826"/>
            <a:ext cx="163390" cy="16339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258167" y="4803901"/>
            <a:ext cx="163390" cy="16339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8364" y="334995"/>
            <a:ext cx="65080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운전면허 자동인식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i="1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프로젝트 개요</a:t>
            </a:r>
            <a:endParaRPr lang="en-US" altLang="ko-KR" sz="2000" i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35451" y="4213456"/>
            <a:ext cx="3964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 smtClean="0">
                <a:solidFill>
                  <a:srgbClr val="EFB50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*</a:t>
            </a:r>
            <a:r>
              <a:rPr lang="en-US" altLang="ko-KR" sz="1200" i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OCR</a:t>
            </a:r>
            <a:r>
              <a:rPr lang="en-US" altLang="ko-KR" sz="12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(Optical Character reader) 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인쇄된 문자를 읽는 장치</a:t>
            </a:r>
            <a:endParaRPr lang="ko-KR" altLang="en-US" sz="1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fld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14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2393576"/>
            <a:ext cx="4531659" cy="4464424"/>
            <a:chOff x="-10424" y="2393576"/>
            <a:chExt cx="4531659" cy="4464424"/>
          </a:xfrm>
        </p:grpSpPr>
        <p:grpSp>
          <p:nvGrpSpPr>
            <p:cNvPr id="8" name="그룹 7"/>
            <p:cNvGrpSpPr/>
            <p:nvPr/>
          </p:nvGrpSpPr>
          <p:grpSpPr>
            <a:xfrm>
              <a:off x="-10424" y="2393576"/>
              <a:ext cx="4531659" cy="4464424"/>
              <a:chOff x="3615655" y="2796988"/>
              <a:chExt cx="4143298" cy="4061012"/>
            </a:xfrm>
          </p:grpSpPr>
          <p:sp>
            <p:nvSpPr>
              <p:cNvPr id="12" name="자유형 11"/>
              <p:cNvSpPr/>
              <p:nvPr/>
            </p:nvSpPr>
            <p:spPr>
              <a:xfrm>
                <a:off x="3615655" y="5437529"/>
                <a:ext cx="1123745" cy="1420471"/>
              </a:xfrm>
              <a:custGeom>
                <a:avLst/>
                <a:gdLst>
                  <a:gd name="connsiteX0" fmla="*/ 548363 w 1581216"/>
                  <a:gd name="connsiteY0" fmla="*/ 0 h 2271888"/>
                  <a:gd name="connsiteX1" fmla="*/ 828013 w 1581216"/>
                  <a:gd name="connsiteY1" fmla="*/ 56459 h 2271888"/>
                  <a:gd name="connsiteX2" fmla="*/ 831401 w 1581216"/>
                  <a:gd name="connsiteY2" fmla="*/ 58298 h 2271888"/>
                  <a:gd name="connsiteX3" fmla="*/ 870852 w 1581216"/>
                  <a:gd name="connsiteY3" fmla="*/ 66465 h 2271888"/>
                  <a:gd name="connsiteX4" fmla="*/ 963364 w 1581216"/>
                  <a:gd name="connsiteY4" fmla="*/ 95604 h 2271888"/>
                  <a:gd name="connsiteX5" fmla="*/ 1521690 w 1581216"/>
                  <a:gd name="connsiteY5" fmla="*/ 1313608 h 2271888"/>
                  <a:gd name="connsiteX6" fmla="*/ 1266804 w 1581216"/>
                  <a:gd name="connsiteY6" fmla="*/ 1999947 h 2271888"/>
                  <a:gd name="connsiteX7" fmla="*/ 1266804 w 1581216"/>
                  <a:gd name="connsiteY7" fmla="*/ 2271888 h 2271888"/>
                  <a:gd name="connsiteX8" fmla="*/ 0 w 1581216"/>
                  <a:gd name="connsiteY8" fmla="*/ 2271888 h 2271888"/>
                  <a:gd name="connsiteX9" fmla="*/ 0 w 1581216"/>
                  <a:gd name="connsiteY9" fmla="*/ 254949 h 2271888"/>
                  <a:gd name="connsiteX10" fmla="*/ 5116 w 1581216"/>
                  <a:gd name="connsiteY10" fmla="*/ 248276 h 2271888"/>
                  <a:gd name="connsiteX11" fmla="*/ 548363 w 1581216"/>
                  <a:gd name="connsiteY11" fmla="*/ 0 h 2271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81216" h="2271888">
                    <a:moveTo>
                      <a:pt x="548363" y="0"/>
                    </a:moveTo>
                    <a:cubicBezTo>
                      <a:pt x="647559" y="0"/>
                      <a:pt x="742060" y="20104"/>
                      <a:pt x="828013" y="56459"/>
                    </a:cubicBezTo>
                    <a:lnTo>
                      <a:pt x="831401" y="58298"/>
                    </a:lnTo>
                    <a:lnTo>
                      <a:pt x="870852" y="66465"/>
                    </a:lnTo>
                    <a:cubicBezTo>
                      <a:pt x="901835" y="74521"/>
                      <a:pt x="932707" y="84218"/>
                      <a:pt x="963364" y="95604"/>
                    </a:cubicBezTo>
                    <a:cubicBezTo>
                      <a:pt x="1453884" y="277769"/>
                      <a:pt x="1703855" y="823088"/>
                      <a:pt x="1521690" y="1313608"/>
                    </a:cubicBezTo>
                    <a:lnTo>
                      <a:pt x="1266804" y="1999947"/>
                    </a:lnTo>
                    <a:lnTo>
                      <a:pt x="1266804" y="2271888"/>
                    </a:lnTo>
                    <a:lnTo>
                      <a:pt x="0" y="2271888"/>
                    </a:lnTo>
                    <a:lnTo>
                      <a:pt x="0" y="254949"/>
                    </a:lnTo>
                    <a:lnTo>
                      <a:pt x="5116" y="248276"/>
                    </a:lnTo>
                    <a:cubicBezTo>
                      <a:pt x="136849" y="96200"/>
                      <a:pt x="331372" y="0"/>
                      <a:pt x="548363" y="0"/>
                    </a:cubicBezTo>
                    <a:close/>
                  </a:path>
                </a:pathLst>
              </a:custGeom>
              <a:solidFill>
                <a:srgbClr val="FCCF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양쪽 모서리가 둥근 사각형 12"/>
              <p:cNvSpPr/>
              <p:nvPr/>
            </p:nvSpPr>
            <p:spPr>
              <a:xfrm rot="3435554">
                <a:off x="6501081" y="4240233"/>
                <a:ext cx="491657" cy="184960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BC5A3"/>
              </a:solidFill>
              <a:ln>
                <a:noFill/>
              </a:ln>
              <a:effectLst>
                <a:outerShdw blurRad="3175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양쪽 모서리가 둥근 사각형 13"/>
              <p:cNvSpPr/>
              <p:nvPr/>
            </p:nvSpPr>
            <p:spPr>
              <a:xfrm rot="3435554">
                <a:off x="6588323" y="4908523"/>
                <a:ext cx="491657" cy="184960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BC5A3"/>
              </a:solidFill>
              <a:ln>
                <a:noFill/>
              </a:ln>
              <a:effectLst>
                <a:outerShdw blurRad="3175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양쪽 모서리가 둥근 사각형 14"/>
              <p:cNvSpPr/>
              <p:nvPr/>
            </p:nvSpPr>
            <p:spPr>
              <a:xfrm rot="3435554">
                <a:off x="6795457" y="5943862"/>
                <a:ext cx="491657" cy="8758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BC5A3"/>
              </a:solidFill>
              <a:ln>
                <a:noFill/>
              </a:ln>
              <a:effectLst>
                <a:outerShdw blurRad="3175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4523121" y="2796988"/>
                <a:ext cx="2518165" cy="4061012"/>
                <a:chOff x="5717688" y="1371600"/>
                <a:chExt cx="2778611" cy="4652997"/>
              </a:xfrm>
            </p:grpSpPr>
            <p:sp>
              <p:nvSpPr>
                <p:cNvPr id="23" name="양쪽 모서리가 둥근 사각형 22"/>
                <p:cNvSpPr/>
                <p:nvPr/>
              </p:nvSpPr>
              <p:spPr>
                <a:xfrm>
                  <a:off x="5717688" y="1371600"/>
                  <a:ext cx="2778611" cy="4652997"/>
                </a:xfrm>
                <a:prstGeom prst="round2SameRect">
                  <a:avLst>
                    <a:gd name="adj1" fmla="val 7754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모서리가 둥근 직사각형 23"/>
                <p:cNvSpPr/>
                <p:nvPr/>
              </p:nvSpPr>
              <p:spPr>
                <a:xfrm>
                  <a:off x="5865324" y="1914525"/>
                  <a:ext cx="2483337" cy="4110072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6618359" y="1628775"/>
                  <a:ext cx="1114425" cy="12382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타원 25"/>
                <p:cNvSpPr/>
                <p:nvPr/>
              </p:nvSpPr>
              <p:spPr>
                <a:xfrm>
                  <a:off x="6427859" y="1628775"/>
                  <a:ext cx="122400" cy="1238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7" name="그룹 16"/>
              <p:cNvGrpSpPr/>
              <p:nvPr/>
            </p:nvGrpSpPr>
            <p:grpSpPr>
              <a:xfrm>
                <a:off x="4689667" y="3689067"/>
                <a:ext cx="2154495" cy="1768984"/>
                <a:chOff x="8278447" y="1125848"/>
                <a:chExt cx="2154495" cy="1682212"/>
              </a:xfrm>
            </p:grpSpPr>
            <p:sp>
              <p:nvSpPr>
                <p:cNvPr id="21" name="직사각형 20"/>
                <p:cNvSpPr/>
                <p:nvPr/>
              </p:nvSpPr>
              <p:spPr>
                <a:xfrm>
                  <a:off x="8278447" y="1125848"/>
                  <a:ext cx="2154495" cy="168221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rgbClr val="4656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17325" y="1417768"/>
                  <a:ext cx="1920688" cy="1174963"/>
                </a:xfrm>
                <a:prstGeom prst="rect">
                  <a:avLst/>
                </a:prstGeom>
              </p:spPr>
            </p:pic>
          </p:grpSp>
          <p:sp>
            <p:nvSpPr>
              <p:cNvPr id="19" name="양쪽 모서리가 둥근 사각형 18"/>
              <p:cNvSpPr/>
              <p:nvPr/>
            </p:nvSpPr>
            <p:spPr>
              <a:xfrm rot="3435554">
                <a:off x="4381747" y="4461783"/>
                <a:ext cx="757684" cy="184960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CCF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양쪽 모서리가 둥근 사각형 19"/>
              <p:cNvSpPr/>
              <p:nvPr/>
            </p:nvSpPr>
            <p:spPr>
              <a:xfrm rot="3435554">
                <a:off x="4925311" y="4854897"/>
                <a:ext cx="579609" cy="54648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1/2 액자 8"/>
            <p:cNvSpPr/>
            <p:nvPr/>
          </p:nvSpPr>
          <p:spPr>
            <a:xfrm rot="5400000">
              <a:off x="3114505" y="3624358"/>
              <a:ext cx="362075" cy="336845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1/2 액자 9"/>
            <p:cNvSpPr/>
            <p:nvPr/>
          </p:nvSpPr>
          <p:spPr>
            <a:xfrm>
              <a:off x="1184923" y="3622351"/>
              <a:ext cx="357812" cy="340859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1/2 액자 10"/>
            <p:cNvSpPr/>
            <p:nvPr/>
          </p:nvSpPr>
          <p:spPr>
            <a:xfrm rot="10800000">
              <a:off x="3099708" y="4784355"/>
              <a:ext cx="357812" cy="340859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D816E824-8524-43A6-9E54-0C25781C92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450968" y="1365853"/>
            <a:ext cx="611750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카메라 촬영을 이용한</a:t>
            </a:r>
            <a:r>
              <a:rPr lang="en-US" altLang="ko-KR" sz="230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30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운전면허증 이미지 </a:t>
            </a:r>
            <a:r>
              <a:rPr lang="ko-KR" altLang="en-US" sz="2300" dirty="0" err="1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업로딩</a:t>
            </a:r>
            <a:endParaRPr lang="ko-KR" altLang="en-US" sz="2300" dirty="0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50969" y="2370151"/>
            <a:ext cx="5915402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이미지에서 운전면허증 정보 추출</a:t>
            </a:r>
            <a:endParaRPr lang="en-US" altLang="ko-KR" sz="23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MicroSoft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Azure Computer Vision API</a:t>
            </a:r>
            <a:r>
              <a:rPr lang="ko-KR" altLang="en-US" sz="20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이용해 </a:t>
            </a:r>
            <a:endParaRPr lang="en-US" altLang="ko-KR" sz="200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 </a:t>
            </a:r>
            <a:r>
              <a:rPr lang="ko-KR" altLang="en-US" sz="20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이미지에서 </a:t>
            </a:r>
            <a:r>
              <a:rPr lang="en-US" altLang="ko-KR" sz="20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Text </a:t>
            </a:r>
            <a:r>
              <a:rPr lang="ko-KR" altLang="en-US" sz="20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추출</a:t>
            </a:r>
            <a:endParaRPr lang="en-US" altLang="ko-KR" sz="200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검증에 필요한 정보만을 판별하여 추출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50968" y="4785699"/>
            <a:ext cx="5915402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운전면허정보 진위여부 검증</a:t>
            </a:r>
            <a:endParaRPr lang="en-US" altLang="ko-KR" sz="23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도로교통공단 운전면허정보 자동 검증 </a:t>
            </a:r>
            <a:r>
              <a:rPr lang="en-US" altLang="ko-KR" sz="20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API</a:t>
            </a:r>
            <a:r>
              <a:rPr lang="ko-KR" altLang="en-US" sz="20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이용해</a:t>
            </a:r>
            <a:endParaRPr lang="en-US" altLang="ko-KR" sz="200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 운전면허증의 진위여부를 판별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0506719-DA7E-45A2-9DAF-B820764D9014}"/>
              </a:ext>
            </a:extLst>
          </p:cNvPr>
          <p:cNvSpPr/>
          <p:nvPr/>
        </p:nvSpPr>
        <p:spPr>
          <a:xfrm>
            <a:off x="4799367" y="1235048"/>
            <a:ext cx="5020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000" dirty="0"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F68FD92-C9DF-43DB-B596-4BE554DB8F37}"/>
              </a:ext>
            </a:extLst>
          </p:cNvPr>
          <p:cNvSpPr/>
          <p:nvPr/>
        </p:nvSpPr>
        <p:spPr>
          <a:xfrm>
            <a:off x="4799368" y="2345788"/>
            <a:ext cx="5020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000" dirty="0"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F68FD92-C9DF-43DB-B596-4BE554DB8F37}"/>
              </a:ext>
            </a:extLst>
          </p:cNvPr>
          <p:cNvSpPr/>
          <p:nvPr/>
        </p:nvSpPr>
        <p:spPr>
          <a:xfrm>
            <a:off x="4799369" y="4716110"/>
            <a:ext cx="5020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000" dirty="0"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8364" y="334995"/>
            <a:ext cx="61036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운전면허 자동인식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i="1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범위</a:t>
            </a:r>
            <a:endParaRPr lang="en-US" altLang="ko-KR" sz="2000" i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fld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8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5281</TotalTime>
  <Words>3654</Words>
  <Application>Microsoft Office PowerPoint</Application>
  <PresentationFormat>와이드스크린</PresentationFormat>
  <Paragraphs>698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나눔스퀘어 Bold</vt:lpstr>
      <vt:lpstr>나눔스퀘어OTF</vt:lpstr>
      <vt:lpstr>나눔스퀘어 Light</vt:lpstr>
      <vt:lpstr>나눔스퀘어OTF ExtraBold</vt:lpstr>
      <vt:lpstr>Aharoni</vt:lpstr>
      <vt:lpstr>나눔스퀘어OTF Light</vt:lpstr>
      <vt:lpstr>맑은 고딕</vt:lpstr>
      <vt:lpstr>나눔스퀘어 ExtraBold</vt:lpstr>
      <vt:lpstr>나눔스퀘어OTF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shin jiyoung</cp:lastModifiedBy>
  <cp:revision>675</cp:revision>
  <dcterms:created xsi:type="dcterms:W3CDTF">2018-08-02T07:05:36Z</dcterms:created>
  <dcterms:modified xsi:type="dcterms:W3CDTF">2018-12-12T08:43:08Z</dcterms:modified>
</cp:coreProperties>
</file>