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555" r:id="rId2"/>
    <p:sldId id="514" r:id="rId3"/>
    <p:sldId id="526" r:id="rId4"/>
    <p:sldId id="527" r:id="rId5"/>
    <p:sldId id="530" r:id="rId6"/>
    <p:sldId id="531" r:id="rId7"/>
    <p:sldId id="534" r:id="rId8"/>
    <p:sldId id="535" r:id="rId9"/>
    <p:sldId id="536" r:id="rId10"/>
    <p:sldId id="537" r:id="rId11"/>
    <p:sldId id="549" r:id="rId12"/>
    <p:sldId id="550" r:id="rId13"/>
    <p:sldId id="551" r:id="rId14"/>
    <p:sldId id="552" r:id="rId15"/>
    <p:sldId id="561" r:id="rId16"/>
    <p:sldId id="562" r:id="rId17"/>
    <p:sldId id="563" r:id="rId18"/>
    <p:sldId id="564" r:id="rId19"/>
    <p:sldId id="566" r:id="rId20"/>
    <p:sldId id="565" r:id="rId21"/>
    <p:sldId id="567" r:id="rId22"/>
    <p:sldId id="568" r:id="rId23"/>
    <p:sldId id="55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59" r:id="rId33"/>
    <p:sldId id="560" r:id="rId34"/>
    <p:sldId id="523" r:id="rId35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7"/>
    </p:embeddedFont>
    <p:embeddedFont>
      <p:font typeface="나눔스퀘어 Light" panose="020B0600000101010101" pitchFamily="50" charset="-127"/>
      <p:regular r:id="rId38"/>
    </p:embeddedFont>
    <p:embeddedFont>
      <p:font typeface="나눔스퀘어 Bold" panose="020B0600000101010101" pitchFamily="50" charset="-127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62A"/>
    <a:srgbClr val="FFD44B"/>
    <a:srgbClr val="FFE07D"/>
    <a:srgbClr val="545A96"/>
    <a:srgbClr val="6B71AD"/>
    <a:srgbClr val="DD793B"/>
    <a:srgbClr val="D2B6F0"/>
    <a:srgbClr val="EBE2E1"/>
    <a:srgbClr val="C5CBF7"/>
    <a:srgbClr val="A0B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94599" autoAdjust="0"/>
  </p:normalViewPr>
  <p:slideViewPr>
    <p:cSldViewPr snapToGrid="0">
      <p:cViewPr varScale="1">
        <p:scale>
          <a:sx n="109" d="100"/>
          <a:sy n="109" d="100"/>
        </p:scale>
        <p:origin x="9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0C6D8-D7F5-4B02-8E9C-B7796AE78D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4DE2E-DCE0-4117-93A6-16792A96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5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3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1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8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DE2E-DCE0-4117-93A6-16792A964F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6.png"/><Relationship Id="rId4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6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53895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68922" y="489898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94247" y="2653727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310806" y="1611386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290507" y="2026543"/>
            <a:ext cx="54670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KCC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정보통신 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인턴십 프로젝트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200" b="1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b="1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성과 발표</a:t>
            </a:r>
            <a:endParaRPr lang="en-US" altLang="ko-KR" dirty="0">
              <a:solidFill>
                <a:srgbClr val="FFC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8425" y="364921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김지윤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11319" y="1257462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덕성여자대학교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24875" y="4571888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최미리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62946" y="2326626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신지영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용인대학교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174706" y="3426794"/>
            <a:ext cx="29202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이다솔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en-US" altLang="ko-KR" sz="1200" dirty="0">
              <a:solidFill>
                <a:prstClr val="white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세종대학교</a:t>
            </a:r>
            <a:r>
              <a:rPr lang="en-US" altLang="ko-KR" sz="1200" dirty="0">
                <a:solidFill>
                  <a:prstClr val="white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95208A8-8204-4400-803A-6776878916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628447" y="1841145"/>
            <a:ext cx="5108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 + Spring Boot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정리 문서</a:t>
            </a:r>
            <a:endParaRPr lang="en-US" altLang="ko-KR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언어인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Java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개발 환경인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Spring Boot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익숙해지기 위한 실습으로</a:t>
            </a:r>
            <a:endParaRPr lang="en-US" altLang="ko-KR" sz="12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게시판 구현을 수행하고 그에 대해 정리한 문서</a:t>
            </a:r>
            <a:endParaRPr lang="en-US" altLang="ko-KR" sz="12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별 수행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 데이터 분석 팀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7112" y="4389218"/>
            <a:ext cx="3865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보고서 및 기능 목록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구현에 사용될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API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대해 분석한 보고서와</a:t>
            </a:r>
            <a:endParaRPr lang="en-US" altLang="ko-KR" sz="12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ver.1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개발 가능한 범위를 정리한 기능 목록 문서</a:t>
            </a:r>
            <a:endParaRPr lang="ko-KR" altLang="en-US" sz="12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50569" y="3955088"/>
            <a:ext cx="4338021" cy="2298249"/>
            <a:chOff x="7648680" y="2192924"/>
            <a:chExt cx="4338021" cy="229824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7433" y="2192925"/>
              <a:ext cx="3499268" cy="229824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8680" y="2192924"/>
              <a:ext cx="1616243" cy="2296614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255" y="1706242"/>
            <a:ext cx="1610800" cy="22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합동 작업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074" y="170377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데이터 분석 팀</a:t>
            </a:r>
            <a:endParaRPr lang="en-US" altLang="ko-KR" sz="2000" b="1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덧셈 기호 34"/>
          <p:cNvSpPr/>
          <p:nvPr/>
        </p:nvSpPr>
        <p:spPr>
          <a:xfrm>
            <a:off x="3309113" y="3105219"/>
            <a:ext cx="1018647" cy="1045060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509787" y="2457646"/>
            <a:ext cx="3568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기간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10. 22 ~ 12. 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 추가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SKT ‘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SmartFleet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최대한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기능 제공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ea typeface="나눔스퀘어 ExtraBold" panose="020B0600000101010101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23559" y="3105219"/>
            <a:ext cx="1167869" cy="545495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207844" y="3162673"/>
            <a:ext cx="1083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김지윤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24235" y="3807163"/>
            <a:ext cx="1167869" cy="545495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27888" y="3868642"/>
            <a:ext cx="1083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이다솔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등호 42"/>
          <p:cNvSpPr/>
          <p:nvPr/>
        </p:nvSpPr>
        <p:spPr>
          <a:xfrm>
            <a:off x="7542309" y="3229150"/>
            <a:ext cx="894686" cy="797198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86072" y="2764901"/>
            <a:ext cx="1179849" cy="556473"/>
          </a:xfrm>
          <a:prstGeom prst="roundRect">
            <a:avLst/>
          </a:prstGeom>
          <a:solidFill>
            <a:srgbClr val="EBE2E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471222" y="2823511"/>
            <a:ext cx="1094699" cy="47095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86072" y="3437845"/>
            <a:ext cx="1179849" cy="556473"/>
          </a:xfrm>
          <a:prstGeom prst="roundRect">
            <a:avLst/>
          </a:prstGeom>
          <a:solidFill>
            <a:srgbClr val="EBE2E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471222" y="3496455"/>
            <a:ext cx="1094699" cy="47095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2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신지영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388525" y="4099474"/>
            <a:ext cx="1179849" cy="556473"/>
          </a:xfrm>
          <a:prstGeom prst="roundRect">
            <a:avLst/>
          </a:prstGeom>
          <a:solidFill>
            <a:srgbClr val="EBE2E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56463" y="4169399"/>
            <a:ext cx="1094699" cy="47095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최미리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02713" y="1703778"/>
            <a:ext cx="1002197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</a:t>
            </a:r>
            <a:endParaRPr lang="en-US" altLang="ko-KR" sz="2000" b="1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373672" y="2249455"/>
            <a:ext cx="3126920" cy="2924175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36281" y="2259656"/>
            <a:ext cx="3126920" cy="2924175"/>
          </a:xfrm>
          <a:prstGeom prst="ellips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478712" y="2322849"/>
            <a:ext cx="3554279" cy="279778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397008" y="1703778"/>
            <a:ext cx="3717685" cy="40011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데이터 생성 시뮬레이터 개발</a:t>
            </a:r>
            <a:endParaRPr lang="en-US" altLang="ko-KR" sz="2000" b="1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1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합동 작업 </a:t>
            </a:r>
            <a:r>
              <a:rPr lang="en-US" altLang="ko-KR" sz="28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업무분담 및 분석 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0718" y="447954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신지영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892" y="4879650"/>
            <a:ext cx="1819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차량 생성</a:t>
            </a:r>
            <a:endParaRPr lang="en-US" altLang="ko-KR" sz="15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</a:t>
            </a:r>
            <a:r>
              <a:rPr lang="en-US" altLang="ko-KR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Driver </a:t>
            </a: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ko-KR" altLang="en-US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03723" y="4439372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김지윤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46184" y="4880130"/>
            <a:ext cx="17924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단말기 등록</a:t>
            </a:r>
            <a:endParaRPr lang="en-US" altLang="ko-KR" sz="15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매핑</a:t>
            </a:r>
            <a:endParaRPr lang="ko-KR" altLang="en-US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39853" y="448005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김지영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20382" y="4905558"/>
            <a:ext cx="1614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</a:t>
            </a:r>
            <a:r>
              <a:rPr lang="en-US" altLang="ko-KR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 </a:t>
            </a: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ko-KR" altLang="en-US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95275" y="447954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이다솔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92311" y="4885262"/>
            <a:ext cx="1614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</a:t>
            </a:r>
            <a:r>
              <a:rPr lang="en-US" altLang="ko-KR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 </a:t>
            </a: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ko-KR" altLang="en-US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3332" y="4479540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최미리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97846" y="4879170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세팅 가이드</a:t>
            </a:r>
            <a:endParaRPr lang="en-US" altLang="ko-KR" sz="15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이력 관리</a:t>
            </a:r>
            <a:endParaRPr lang="ko-KR" altLang="en-US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022" y="1701224"/>
            <a:ext cx="1739643" cy="24592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62" y="1701224"/>
            <a:ext cx="1760318" cy="245928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9525701" y="1703430"/>
            <a:ext cx="2105752" cy="2459280"/>
            <a:chOff x="9679469" y="1877673"/>
            <a:chExt cx="2217193" cy="258073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82882" y="2015942"/>
              <a:ext cx="1813780" cy="244246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9469" y="1877673"/>
              <a:ext cx="1729509" cy="2450658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87" y="1677424"/>
            <a:ext cx="1800716" cy="2506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6140" y="1701224"/>
            <a:ext cx="1786922" cy="24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합동 작업 </a:t>
            </a:r>
            <a:r>
              <a:rPr lang="en-US" altLang="ko-KR" sz="28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 프로젝트 분석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39151" y="1242656"/>
            <a:ext cx="3522118" cy="2841901"/>
            <a:chOff x="1127521" y="949991"/>
            <a:chExt cx="3522118" cy="2841901"/>
          </a:xfrm>
        </p:grpSpPr>
        <p:sp>
          <p:nvSpPr>
            <p:cNvPr id="26" name="TextBox 25"/>
            <p:cNvSpPr txBox="1"/>
            <p:nvPr/>
          </p:nvSpPr>
          <p:spPr>
            <a:xfrm>
              <a:off x="1477123" y="3172017"/>
              <a:ext cx="27270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시뮬레이터 개발</a:t>
              </a:r>
              <a:endParaRPr lang="ko-KR" altLang="en-US" sz="3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214865" y="949991"/>
              <a:ext cx="2989287" cy="2107160"/>
              <a:chOff x="196309" y="293526"/>
              <a:chExt cx="4321821" cy="2957990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309" y="904884"/>
                <a:ext cx="2307819" cy="2307819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140" y="293526"/>
                <a:ext cx="2957990" cy="2957990"/>
              </a:xfrm>
              <a:prstGeom prst="rect">
                <a:avLst/>
              </a:prstGeom>
            </p:spPr>
          </p:pic>
        </p:grpSp>
        <p:cxnSp>
          <p:nvCxnSpPr>
            <p:cNvPr id="28" name="직선 연결선 27"/>
            <p:cNvCxnSpPr/>
            <p:nvPr/>
          </p:nvCxnSpPr>
          <p:spPr>
            <a:xfrm>
              <a:off x="1127521" y="3791892"/>
              <a:ext cx="3522118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7938836" y="534770"/>
            <a:ext cx="2663736" cy="2733866"/>
            <a:chOff x="7686809" y="824105"/>
            <a:chExt cx="2663736" cy="2733866"/>
          </a:xfrm>
        </p:grpSpPr>
        <p:sp>
          <p:nvSpPr>
            <p:cNvPr id="32" name="TextBox 31"/>
            <p:cNvSpPr txBox="1"/>
            <p:nvPr/>
          </p:nvSpPr>
          <p:spPr>
            <a:xfrm>
              <a:off x="8647835" y="2775991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Q&amp;A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Chatbot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50021" y="3188639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</a:t>
              </a:r>
              <a:r>
                <a:rPr lang="ko-KR" altLang="en-US" dirty="0" smtClean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지영</a:t>
              </a:r>
              <a:endParaRPr lang="ko-KR" altLang="en-US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86996" y="3173776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신지영</a:t>
              </a:r>
              <a:endParaRPr lang="ko-KR" altLang="en-US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506719-DA7E-45A2-9DAF-B820764D9014}"/>
                </a:ext>
              </a:extLst>
            </p:cNvPr>
            <p:cNvSpPr/>
            <p:nvPr/>
          </p:nvSpPr>
          <p:spPr>
            <a:xfrm>
              <a:off x="7686809" y="824105"/>
              <a:ext cx="6783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endParaRPr lang="ko-KR" alt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014" y="1195282"/>
              <a:ext cx="1453009" cy="1453009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7938837" y="3897425"/>
            <a:ext cx="2887882" cy="2628063"/>
            <a:chOff x="7822985" y="3791892"/>
            <a:chExt cx="2887882" cy="2628063"/>
          </a:xfrm>
        </p:grpSpPr>
        <p:sp>
          <p:nvSpPr>
            <p:cNvPr id="58" name="TextBox 57"/>
            <p:cNvSpPr txBox="1"/>
            <p:nvPr/>
          </p:nvSpPr>
          <p:spPr>
            <a:xfrm>
              <a:off x="8473376" y="5714401"/>
              <a:ext cx="1922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운전면허 자동인식</a:t>
              </a:r>
              <a:endParaRPr lang="en-US" altLang="ko-KR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66925" y="6044095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김지윤</a:t>
              </a:r>
              <a:endParaRPr lang="ko-KR" altLang="en-US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81573" y="6050623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이다솔</a:t>
              </a:r>
              <a:endParaRPr lang="ko-KR" altLang="en-US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96220" y="6044095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FFC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최미리</a:t>
              </a:r>
              <a:endParaRPr lang="ko-KR" altLang="en-US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506719-DA7E-45A2-9DAF-B820764D9014}"/>
                </a:ext>
              </a:extLst>
            </p:cNvPr>
            <p:cNvSpPr/>
            <p:nvPr/>
          </p:nvSpPr>
          <p:spPr>
            <a:xfrm>
              <a:off x="7822985" y="3791892"/>
              <a:ext cx="6783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endParaRPr lang="ko-KR" alt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8568883" y="3979024"/>
              <a:ext cx="1922064" cy="1661563"/>
              <a:chOff x="-10424" y="2393576"/>
              <a:chExt cx="4531659" cy="4464424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-10424" y="2393576"/>
                <a:ext cx="4531659" cy="4464424"/>
                <a:chOff x="3615655" y="2796988"/>
                <a:chExt cx="4143298" cy="4061012"/>
              </a:xfrm>
            </p:grpSpPr>
            <p:sp>
              <p:nvSpPr>
                <p:cNvPr id="68" name="자유형 67"/>
                <p:cNvSpPr/>
                <p:nvPr/>
              </p:nvSpPr>
              <p:spPr>
                <a:xfrm>
                  <a:off x="3615655" y="5437529"/>
                  <a:ext cx="1123745" cy="1420471"/>
                </a:xfrm>
                <a:custGeom>
                  <a:avLst/>
                  <a:gdLst>
                    <a:gd name="connsiteX0" fmla="*/ 548363 w 1581216"/>
                    <a:gd name="connsiteY0" fmla="*/ 0 h 2271888"/>
                    <a:gd name="connsiteX1" fmla="*/ 828013 w 1581216"/>
                    <a:gd name="connsiteY1" fmla="*/ 56459 h 2271888"/>
                    <a:gd name="connsiteX2" fmla="*/ 831401 w 1581216"/>
                    <a:gd name="connsiteY2" fmla="*/ 58298 h 2271888"/>
                    <a:gd name="connsiteX3" fmla="*/ 870852 w 1581216"/>
                    <a:gd name="connsiteY3" fmla="*/ 66465 h 2271888"/>
                    <a:gd name="connsiteX4" fmla="*/ 963364 w 1581216"/>
                    <a:gd name="connsiteY4" fmla="*/ 95604 h 2271888"/>
                    <a:gd name="connsiteX5" fmla="*/ 1521690 w 1581216"/>
                    <a:gd name="connsiteY5" fmla="*/ 1313608 h 2271888"/>
                    <a:gd name="connsiteX6" fmla="*/ 1266804 w 1581216"/>
                    <a:gd name="connsiteY6" fmla="*/ 1999947 h 2271888"/>
                    <a:gd name="connsiteX7" fmla="*/ 1266804 w 1581216"/>
                    <a:gd name="connsiteY7" fmla="*/ 2271888 h 2271888"/>
                    <a:gd name="connsiteX8" fmla="*/ 0 w 1581216"/>
                    <a:gd name="connsiteY8" fmla="*/ 2271888 h 2271888"/>
                    <a:gd name="connsiteX9" fmla="*/ 0 w 1581216"/>
                    <a:gd name="connsiteY9" fmla="*/ 254949 h 2271888"/>
                    <a:gd name="connsiteX10" fmla="*/ 5116 w 1581216"/>
                    <a:gd name="connsiteY10" fmla="*/ 248276 h 2271888"/>
                    <a:gd name="connsiteX11" fmla="*/ 548363 w 1581216"/>
                    <a:gd name="connsiteY11" fmla="*/ 0 h 2271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81216" h="2271888">
                      <a:moveTo>
                        <a:pt x="548363" y="0"/>
                      </a:moveTo>
                      <a:cubicBezTo>
                        <a:pt x="647559" y="0"/>
                        <a:pt x="742060" y="20104"/>
                        <a:pt x="828013" y="56459"/>
                      </a:cubicBezTo>
                      <a:lnTo>
                        <a:pt x="831401" y="58298"/>
                      </a:lnTo>
                      <a:lnTo>
                        <a:pt x="870852" y="66465"/>
                      </a:lnTo>
                      <a:cubicBezTo>
                        <a:pt x="901835" y="74521"/>
                        <a:pt x="932707" y="84218"/>
                        <a:pt x="963364" y="95604"/>
                      </a:cubicBezTo>
                      <a:cubicBezTo>
                        <a:pt x="1453884" y="277769"/>
                        <a:pt x="1703855" y="823088"/>
                        <a:pt x="1521690" y="1313608"/>
                      </a:cubicBezTo>
                      <a:lnTo>
                        <a:pt x="1266804" y="1999947"/>
                      </a:lnTo>
                      <a:lnTo>
                        <a:pt x="1266804" y="2271888"/>
                      </a:lnTo>
                      <a:lnTo>
                        <a:pt x="0" y="2271888"/>
                      </a:lnTo>
                      <a:lnTo>
                        <a:pt x="0" y="254949"/>
                      </a:lnTo>
                      <a:lnTo>
                        <a:pt x="5116" y="248276"/>
                      </a:lnTo>
                      <a:cubicBezTo>
                        <a:pt x="136849" y="96200"/>
                        <a:pt x="331372" y="0"/>
                        <a:pt x="548363" y="0"/>
                      </a:cubicBezTo>
                      <a:close/>
                    </a:path>
                  </a:pathLst>
                </a:custGeom>
                <a:solidFill>
                  <a:srgbClr val="FCCF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양쪽 모서리가 둥근 사각형 68"/>
                <p:cNvSpPr/>
                <p:nvPr/>
              </p:nvSpPr>
              <p:spPr>
                <a:xfrm rot="3435554">
                  <a:off x="6501081" y="4240233"/>
                  <a:ext cx="491657" cy="184960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BC5A3"/>
                </a:solidFill>
                <a:ln>
                  <a:noFill/>
                </a:ln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양쪽 모서리가 둥근 사각형 69"/>
                <p:cNvSpPr/>
                <p:nvPr/>
              </p:nvSpPr>
              <p:spPr>
                <a:xfrm rot="3435554">
                  <a:off x="6588323" y="4908523"/>
                  <a:ext cx="491657" cy="184960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BC5A3"/>
                </a:solidFill>
                <a:ln>
                  <a:noFill/>
                </a:ln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양쪽 모서리가 둥근 사각형 70"/>
                <p:cNvSpPr/>
                <p:nvPr/>
              </p:nvSpPr>
              <p:spPr>
                <a:xfrm rot="3435554">
                  <a:off x="6795457" y="5943862"/>
                  <a:ext cx="491657" cy="87585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BC5A3"/>
                </a:solidFill>
                <a:ln>
                  <a:noFill/>
                </a:ln>
                <a:effectLst>
                  <a:outerShdw blurRad="3175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4523121" y="2796988"/>
                  <a:ext cx="2518165" cy="4061012"/>
                  <a:chOff x="5717688" y="1371600"/>
                  <a:chExt cx="2778611" cy="4652997"/>
                </a:xfrm>
              </p:grpSpPr>
              <p:sp>
                <p:nvSpPr>
                  <p:cNvPr id="78" name="양쪽 모서리가 둥근 사각형 77"/>
                  <p:cNvSpPr/>
                  <p:nvPr/>
                </p:nvSpPr>
                <p:spPr>
                  <a:xfrm>
                    <a:off x="5717688" y="1371600"/>
                    <a:ext cx="2778611" cy="4652997"/>
                  </a:xfrm>
                  <a:prstGeom prst="round2SameRect">
                    <a:avLst>
                      <a:gd name="adj1" fmla="val 7754"/>
                      <a:gd name="adj2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" name="모서리가 둥근 직사각형 78"/>
                  <p:cNvSpPr/>
                  <p:nvPr/>
                </p:nvSpPr>
                <p:spPr>
                  <a:xfrm>
                    <a:off x="5865324" y="1914525"/>
                    <a:ext cx="2483337" cy="411007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모서리가 둥근 직사각형 79"/>
                  <p:cNvSpPr/>
                  <p:nvPr/>
                </p:nvSpPr>
                <p:spPr>
                  <a:xfrm>
                    <a:off x="6618359" y="1628775"/>
                    <a:ext cx="1114425" cy="12382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1" name="타원 80"/>
                  <p:cNvSpPr/>
                  <p:nvPr/>
                </p:nvSpPr>
                <p:spPr>
                  <a:xfrm>
                    <a:off x="6427859" y="1628775"/>
                    <a:ext cx="122400" cy="12382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/>
                <p:cNvGrpSpPr/>
                <p:nvPr/>
              </p:nvGrpSpPr>
              <p:grpSpPr>
                <a:xfrm>
                  <a:off x="4689667" y="3689067"/>
                  <a:ext cx="2154495" cy="1768984"/>
                  <a:chOff x="8278447" y="1125848"/>
                  <a:chExt cx="2154495" cy="1682212"/>
                </a:xfrm>
              </p:grpSpPr>
              <p:sp>
                <p:nvSpPr>
                  <p:cNvPr id="76" name="직사각형 75"/>
                  <p:cNvSpPr/>
                  <p:nvPr/>
                </p:nvSpPr>
                <p:spPr>
                  <a:xfrm>
                    <a:off x="8278447" y="1125848"/>
                    <a:ext cx="2154495" cy="1682212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rgbClr val="46566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7" name="그림 7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417325" y="1417768"/>
                    <a:ext cx="1920688" cy="117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4" name="양쪽 모서리가 둥근 사각형 73"/>
                <p:cNvSpPr/>
                <p:nvPr/>
              </p:nvSpPr>
              <p:spPr>
                <a:xfrm rot="3435554">
                  <a:off x="4381747" y="4461783"/>
                  <a:ext cx="757684" cy="184960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CCF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양쪽 모서리가 둥근 사각형 74"/>
                <p:cNvSpPr/>
                <p:nvPr/>
              </p:nvSpPr>
              <p:spPr>
                <a:xfrm rot="3435554">
                  <a:off x="4925311" y="4854897"/>
                  <a:ext cx="579609" cy="54648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5" name="1/2 액자 64"/>
              <p:cNvSpPr/>
              <p:nvPr/>
            </p:nvSpPr>
            <p:spPr>
              <a:xfrm rot="5400000">
                <a:off x="3114505" y="3624358"/>
                <a:ext cx="362075" cy="336845"/>
              </a:xfrm>
              <a:prstGeom prst="halfFram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1/2 액자 65"/>
              <p:cNvSpPr/>
              <p:nvPr/>
            </p:nvSpPr>
            <p:spPr>
              <a:xfrm>
                <a:off x="1184923" y="3622351"/>
                <a:ext cx="357812" cy="340859"/>
              </a:xfrm>
              <a:prstGeom prst="halfFram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1/2 액자 66"/>
              <p:cNvSpPr/>
              <p:nvPr/>
            </p:nvSpPr>
            <p:spPr>
              <a:xfrm rot="10800000">
                <a:off x="3099708" y="4784355"/>
                <a:ext cx="357812" cy="340859"/>
              </a:xfrm>
              <a:prstGeom prst="halfFram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2" name="톱니 모양의 오른쪽 화살표 81"/>
          <p:cNvSpPr/>
          <p:nvPr/>
        </p:nvSpPr>
        <p:spPr>
          <a:xfrm>
            <a:off x="4800371" y="3113558"/>
            <a:ext cx="2405848" cy="581352"/>
          </a:xfrm>
          <a:prstGeom prst="notchedRightArrow">
            <a:avLst/>
          </a:prstGeom>
          <a:solidFill>
            <a:srgbClr val="EFB50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119739" y="288444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 프로젝트 분석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803177" y="438625"/>
            <a:ext cx="3714750" cy="296560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821452" y="3679455"/>
            <a:ext cx="3714750" cy="296560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822334" y="1674102"/>
            <a:ext cx="3169628" cy="3224669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57" y="2210885"/>
            <a:ext cx="2214196" cy="31221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630" y="2374353"/>
            <a:ext cx="2373369" cy="327243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합동 작업 </a:t>
            </a:r>
            <a:r>
              <a:rPr lang="en-US" altLang="ko-KR" sz="28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 프로젝트 확정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9978" y="1277655"/>
            <a:ext cx="22878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 </a:t>
            </a:r>
            <a:r>
              <a:rPr lang="en-US" altLang="ko-KR" sz="25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Chatbot</a:t>
            </a:r>
            <a:endParaRPr lang="ko-KR" altLang="en-US" sz="2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08695" y="1277655"/>
            <a:ext cx="25795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  <a:ea typeface="나눔스퀘어 Bold" panose="020B0600000101010101"/>
              </a:rPr>
              <a:t>운전면허 자동인식</a:t>
            </a:r>
            <a:endParaRPr lang="ko-KR" altLang="en-US" sz="2500" dirty="0">
              <a:solidFill>
                <a:schemeClr val="bg1"/>
              </a:solidFill>
              <a:ea typeface="나눔스퀘어 Bold" panose="020B0600000101010101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506719-DA7E-45A2-9DAF-B820764D9014}"/>
              </a:ext>
            </a:extLst>
          </p:cNvPr>
          <p:cNvSpPr/>
          <p:nvPr/>
        </p:nvSpPr>
        <p:spPr>
          <a:xfrm>
            <a:off x="1174782" y="1162239"/>
            <a:ext cx="6367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solidFill>
                  <a:srgbClr val="EFB5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endParaRPr lang="ko-KR" altLang="en-US" sz="4000" dirty="0">
              <a:solidFill>
                <a:srgbClr val="EFB50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506719-DA7E-45A2-9DAF-B820764D9014}"/>
              </a:ext>
            </a:extLst>
          </p:cNvPr>
          <p:cNvSpPr/>
          <p:nvPr/>
        </p:nvSpPr>
        <p:spPr>
          <a:xfrm>
            <a:off x="6515998" y="1162239"/>
            <a:ext cx="6367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EFB5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4000" dirty="0" smtClean="0">
                <a:solidFill>
                  <a:srgbClr val="EFB50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000" dirty="0">
              <a:solidFill>
                <a:srgbClr val="EFB50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9721523" y="1162239"/>
            <a:ext cx="969805" cy="488570"/>
          </a:xfrm>
          <a:custGeom>
            <a:avLst/>
            <a:gdLst>
              <a:gd name="connsiteX0" fmla="*/ 67931 w 969805"/>
              <a:gd name="connsiteY0" fmla="*/ 0 h 488570"/>
              <a:gd name="connsiteX1" fmla="*/ 92983 w 969805"/>
              <a:gd name="connsiteY1" fmla="*/ 488515 h 488570"/>
              <a:gd name="connsiteX2" fmla="*/ 969805 w 969805"/>
              <a:gd name="connsiteY2" fmla="*/ 25052 h 48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05" h="488570">
                <a:moveTo>
                  <a:pt x="67931" y="0"/>
                </a:moveTo>
                <a:cubicBezTo>
                  <a:pt x="5301" y="242170"/>
                  <a:pt x="-57329" y="484340"/>
                  <a:pt x="92983" y="488515"/>
                </a:cubicBezTo>
                <a:cubicBezTo>
                  <a:pt x="243295" y="492690"/>
                  <a:pt x="606550" y="258871"/>
                  <a:pt x="969805" y="2505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57150">
                <a:solidFill>
                  <a:srgbClr val="EFB503"/>
                </a:solidFill>
              </a:ln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5420" y="2463954"/>
            <a:ext cx="2057070" cy="29058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944" y="2210885"/>
            <a:ext cx="2057070" cy="28902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5262" y="2188885"/>
            <a:ext cx="2226286" cy="31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6840704" y="1280071"/>
            <a:ext cx="0" cy="496269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147364" y="1694685"/>
            <a:ext cx="42755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 </a:t>
            </a:r>
            <a:endParaRPr lang="en-US" altLang="ko-KR" sz="44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자동인식 시스템</a:t>
            </a:r>
            <a:r>
              <a:rPr lang="ko-KR" altLang="en-US" sz="10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endParaRPr lang="en-US" altLang="ko-KR" sz="1000" dirty="0">
              <a:solidFill>
                <a:srgbClr val="FFC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r"/>
            <a:r>
              <a:rPr lang="en-US" altLang="ko-KR" sz="10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Driver’s License Automatic Recognition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6737" y="1706533"/>
            <a:ext cx="245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개요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C32A4D-0482-4ECF-B9CD-C8ACC3CA4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6770759" y="1888115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타원 27"/>
          <p:cNvSpPr/>
          <p:nvPr/>
        </p:nvSpPr>
        <p:spPr>
          <a:xfrm>
            <a:off x="6772860" y="2304422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6770759" y="2741788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6767990" y="3178609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6767990" y="3613046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6767990" y="4053886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7150008" y="3014096"/>
            <a:ext cx="2340572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역할분담</a:t>
            </a:r>
            <a:endParaRPr lang="en-US" altLang="ko-KR" sz="12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5961" y="2568796"/>
            <a:ext cx="272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구성</a:t>
            </a:r>
            <a:endParaRPr lang="en-US" altLang="ko-KR" sz="12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66737" y="3435588"/>
            <a:ext cx="1639216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개발환경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5961" y="2133226"/>
            <a:ext cx="1983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범위</a:t>
            </a:r>
            <a:endParaRPr lang="en-US" altLang="ko-KR" sz="14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85816" y="3868527"/>
            <a:ext cx="1858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일정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767990" y="4493862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7185816" y="4309096"/>
            <a:ext cx="1858433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관리방안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67989" y="4951673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7185816" y="4770761"/>
            <a:ext cx="1758681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시연 영상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773996" y="5392933"/>
            <a:ext cx="145427" cy="1454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7185816" y="5218073"/>
            <a:ext cx="1858433" cy="42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UI&amp;</a:t>
            </a:r>
            <a:r>
              <a:rPr lang="ko-KR" altLang="en-US" sz="16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264382" y="2727397"/>
            <a:ext cx="2848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운전면허증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 인식 시스템</a:t>
            </a:r>
            <a:endParaRPr lang="en-US" altLang="ko-KR" sz="600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Driver’s License Automatic Recognition System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735451" y="858215"/>
            <a:ext cx="5506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FFD4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Why?</a:t>
            </a:r>
            <a:endParaRPr lang="en-US" altLang="ko-KR" sz="2400" b="1" i="1" dirty="0">
              <a:solidFill>
                <a:srgbClr val="FFD4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렌터카 서비스 제공 시 고객 신분</a:t>
            </a:r>
            <a:r>
              <a:rPr lang="en-US" altLang="ko-KR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확인 과정의</a:t>
            </a:r>
            <a:endParaRPr lang="en-US" altLang="ko-KR" sz="20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번거로움을 해결하기 위함</a:t>
            </a:r>
            <a:endParaRPr lang="en-US" altLang="ko-KR" sz="2000" dirty="0">
              <a:solidFill>
                <a:srgbClr val="FFD44B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35451" y="2863278"/>
            <a:ext cx="38650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기능을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활용한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운전면허증 자동 인식 시스템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735451" y="4589600"/>
            <a:ext cx="42579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Goal</a:t>
            </a:r>
            <a:endParaRPr lang="en-US" altLang="ko-KR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추후 정보기술연구소의 프로젝트에</a:t>
            </a:r>
            <a: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적용될 수 있는 시스템 개발</a:t>
            </a:r>
            <a:endParaRPr lang="en-US" altLang="ko-KR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5339862" y="1171989"/>
            <a:ext cx="0" cy="480260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5258167" y="1310056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258167" y="3097826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258167" y="4803901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개요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4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393576"/>
            <a:ext cx="4531659" cy="4464424"/>
            <a:chOff x="-10424" y="2393576"/>
            <a:chExt cx="4531659" cy="4464424"/>
          </a:xfrm>
        </p:grpSpPr>
        <p:grpSp>
          <p:nvGrpSpPr>
            <p:cNvPr id="8" name="그룹 7"/>
            <p:cNvGrpSpPr/>
            <p:nvPr/>
          </p:nvGrpSpPr>
          <p:grpSpPr>
            <a:xfrm>
              <a:off x="-10424" y="2393576"/>
              <a:ext cx="4531659" cy="4464424"/>
              <a:chOff x="3615655" y="2796988"/>
              <a:chExt cx="4143298" cy="4061012"/>
            </a:xfrm>
          </p:grpSpPr>
          <p:sp>
            <p:nvSpPr>
              <p:cNvPr id="12" name="자유형 11"/>
              <p:cNvSpPr/>
              <p:nvPr/>
            </p:nvSpPr>
            <p:spPr>
              <a:xfrm>
                <a:off x="3615655" y="5437529"/>
                <a:ext cx="1123745" cy="1420471"/>
              </a:xfrm>
              <a:custGeom>
                <a:avLst/>
                <a:gdLst>
                  <a:gd name="connsiteX0" fmla="*/ 548363 w 1581216"/>
                  <a:gd name="connsiteY0" fmla="*/ 0 h 2271888"/>
                  <a:gd name="connsiteX1" fmla="*/ 828013 w 1581216"/>
                  <a:gd name="connsiteY1" fmla="*/ 56459 h 2271888"/>
                  <a:gd name="connsiteX2" fmla="*/ 831401 w 1581216"/>
                  <a:gd name="connsiteY2" fmla="*/ 58298 h 2271888"/>
                  <a:gd name="connsiteX3" fmla="*/ 870852 w 1581216"/>
                  <a:gd name="connsiteY3" fmla="*/ 66465 h 2271888"/>
                  <a:gd name="connsiteX4" fmla="*/ 963364 w 1581216"/>
                  <a:gd name="connsiteY4" fmla="*/ 95604 h 2271888"/>
                  <a:gd name="connsiteX5" fmla="*/ 1521690 w 1581216"/>
                  <a:gd name="connsiteY5" fmla="*/ 1313608 h 2271888"/>
                  <a:gd name="connsiteX6" fmla="*/ 1266804 w 1581216"/>
                  <a:gd name="connsiteY6" fmla="*/ 1999947 h 2271888"/>
                  <a:gd name="connsiteX7" fmla="*/ 1266804 w 1581216"/>
                  <a:gd name="connsiteY7" fmla="*/ 2271888 h 2271888"/>
                  <a:gd name="connsiteX8" fmla="*/ 0 w 1581216"/>
                  <a:gd name="connsiteY8" fmla="*/ 2271888 h 2271888"/>
                  <a:gd name="connsiteX9" fmla="*/ 0 w 1581216"/>
                  <a:gd name="connsiteY9" fmla="*/ 254949 h 2271888"/>
                  <a:gd name="connsiteX10" fmla="*/ 5116 w 1581216"/>
                  <a:gd name="connsiteY10" fmla="*/ 248276 h 2271888"/>
                  <a:gd name="connsiteX11" fmla="*/ 548363 w 1581216"/>
                  <a:gd name="connsiteY11" fmla="*/ 0 h 22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81216" h="2271888">
                    <a:moveTo>
                      <a:pt x="548363" y="0"/>
                    </a:moveTo>
                    <a:cubicBezTo>
                      <a:pt x="647559" y="0"/>
                      <a:pt x="742060" y="20104"/>
                      <a:pt x="828013" y="56459"/>
                    </a:cubicBezTo>
                    <a:lnTo>
                      <a:pt x="831401" y="58298"/>
                    </a:lnTo>
                    <a:lnTo>
                      <a:pt x="870852" y="66465"/>
                    </a:lnTo>
                    <a:cubicBezTo>
                      <a:pt x="901835" y="74521"/>
                      <a:pt x="932707" y="84218"/>
                      <a:pt x="963364" y="95604"/>
                    </a:cubicBezTo>
                    <a:cubicBezTo>
                      <a:pt x="1453884" y="277769"/>
                      <a:pt x="1703855" y="823088"/>
                      <a:pt x="1521690" y="1313608"/>
                    </a:cubicBezTo>
                    <a:lnTo>
                      <a:pt x="1266804" y="1999947"/>
                    </a:lnTo>
                    <a:lnTo>
                      <a:pt x="1266804" y="2271888"/>
                    </a:lnTo>
                    <a:lnTo>
                      <a:pt x="0" y="2271888"/>
                    </a:lnTo>
                    <a:lnTo>
                      <a:pt x="0" y="254949"/>
                    </a:lnTo>
                    <a:lnTo>
                      <a:pt x="5116" y="248276"/>
                    </a:lnTo>
                    <a:cubicBezTo>
                      <a:pt x="136849" y="96200"/>
                      <a:pt x="331372" y="0"/>
                      <a:pt x="548363" y="0"/>
                    </a:cubicBezTo>
                    <a:close/>
                  </a:path>
                </a:pathLst>
              </a:custGeom>
              <a:solidFill>
                <a:srgbClr val="FCC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양쪽 모서리가 둥근 사각형 12"/>
              <p:cNvSpPr/>
              <p:nvPr/>
            </p:nvSpPr>
            <p:spPr>
              <a:xfrm rot="3435554">
                <a:off x="6501081" y="4240233"/>
                <a:ext cx="491657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3435554">
                <a:off x="6588323" y="4908523"/>
                <a:ext cx="491657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양쪽 모서리가 둥근 사각형 14"/>
              <p:cNvSpPr/>
              <p:nvPr/>
            </p:nvSpPr>
            <p:spPr>
              <a:xfrm rot="3435554">
                <a:off x="6795457" y="5943862"/>
                <a:ext cx="491657" cy="8758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C5A3"/>
              </a:solidFill>
              <a:ln>
                <a:noFill/>
              </a:ln>
              <a:effectLst>
                <a:outerShdw blurRad="3175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4523121" y="2796988"/>
                <a:ext cx="2518165" cy="4061012"/>
                <a:chOff x="5717688" y="1371600"/>
                <a:chExt cx="2778611" cy="4652997"/>
              </a:xfrm>
            </p:grpSpPr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5717688" y="1371600"/>
                  <a:ext cx="2778611" cy="4652997"/>
                </a:xfrm>
                <a:prstGeom prst="round2SameRect">
                  <a:avLst>
                    <a:gd name="adj1" fmla="val 7754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5865324" y="1914525"/>
                  <a:ext cx="2483337" cy="411007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6618359" y="1628775"/>
                  <a:ext cx="1114425" cy="1238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6427859" y="1628775"/>
                  <a:ext cx="122400" cy="1238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4689667" y="3689067"/>
                <a:ext cx="2154495" cy="1768984"/>
                <a:chOff x="8278447" y="1125848"/>
                <a:chExt cx="2154495" cy="1682212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8278447" y="1125848"/>
                  <a:ext cx="2154495" cy="168221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rgbClr val="4656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17325" y="1417768"/>
                  <a:ext cx="1920688" cy="1174963"/>
                </a:xfrm>
                <a:prstGeom prst="rect">
                  <a:avLst/>
                </a:prstGeom>
              </p:spPr>
            </p:pic>
          </p:grpSp>
          <p:sp>
            <p:nvSpPr>
              <p:cNvPr id="19" name="양쪽 모서리가 둥근 사각형 18"/>
              <p:cNvSpPr/>
              <p:nvPr/>
            </p:nvSpPr>
            <p:spPr>
              <a:xfrm rot="3435554">
                <a:off x="4381747" y="4461783"/>
                <a:ext cx="757684" cy="18496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CC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양쪽 모서리가 둥근 사각형 19"/>
              <p:cNvSpPr/>
              <p:nvPr/>
            </p:nvSpPr>
            <p:spPr>
              <a:xfrm rot="3435554">
                <a:off x="4925311" y="4854897"/>
                <a:ext cx="579609" cy="54648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1/2 액자 8"/>
            <p:cNvSpPr/>
            <p:nvPr/>
          </p:nvSpPr>
          <p:spPr>
            <a:xfrm rot="5400000">
              <a:off x="3114505" y="3624358"/>
              <a:ext cx="362075" cy="336845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1/2 액자 9"/>
            <p:cNvSpPr/>
            <p:nvPr/>
          </p:nvSpPr>
          <p:spPr>
            <a:xfrm>
              <a:off x="1184923" y="3622351"/>
              <a:ext cx="357812" cy="340859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 rot="10800000">
              <a:off x="3099708" y="4784355"/>
              <a:ext cx="357812" cy="340859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816E824-8524-43A6-9E54-0C25781C92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50968" y="1365853"/>
            <a:ext cx="61175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카메라 촬영을 이용한</a:t>
            </a:r>
            <a:r>
              <a:rPr lang="en-US" altLang="ko-KR" sz="2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운전면허증 이미지 </a:t>
            </a:r>
            <a:r>
              <a:rPr lang="ko-KR" altLang="en-US" sz="2300" dirty="0" err="1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업로딩</a:t>
            </a:r>
            <a:endParaRPr lang="ko-KR" altLang="en-US" sz="2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50969" y="2370151"/>
            <a:ext cx="5915402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이미지에서 운전면허증 정보 추출</a:t>
            </a:r>
            <a:endParaRPr lang="en-US" altLang="ko-KR" sz="2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 Azure Computer Vision API</a:t>
            </a: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이용해 </a:t>
            </a:r>
            <a:endParaRPr lang="en-US" altLang="ko-KR" sz="20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</a:t>
            </a: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이미지에서 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</a:t>
            </a: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추출</a:t>
            </a:r>
            <a:endParaRPr lang="en-US" altLang="ko-KR" sz="20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검증에 필요한 정보만을 판별하여 추출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50968" y="4785699"/>
            <a:ext cx="59154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운전면허정보 진위여부 검증</a:t>
            </a:r>
            <a:endParaRPr lang="en-US" altLang="ko-KR" sz="2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도로교통공단 운전면허정보 자동 검증 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</a:t>
            </a: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이용해</a:t>
            </a:r>
            <a:endParaRPr lang="en-US" altLang="ko-KR" sz="20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운전면허증의 진위여부를 판별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506719-DA7E-45A2-9DAF-B820764D9014}"/>
              </a:ext>
            </a:extLst>
          </p:cNvPr>
          <p:cNvSpPr/>
          <p:nvPr/>
        </p:nvSpPr>
        <p:spPr>
          <a:xfrm>
            <a:off x="4799367" y="123504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68FD92-C9DF-43DB-B596-4BE554DB8F37}"/>
              </a:ext>
            </a:extLst>
          </p:cNvPr>
          <p:cNvSpPr/>
          <p:nvPr/>
        </p:nvSpPr>
        <p:spPr>
          <a:xfrm>
            <a:off x="4799368" y="2345788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8FD92-C9DF-43DB-B596-4BE554DB8F37}"/>
              </a:ext>
            </a:extLst>
          </p:cNvPr>
          <p:cNvSpPr/>
          <p:nvPr/>
        </p:nvSpPr>
        <p:spPr>
          <a:xfrm>
            <a:off x="4799369" y="4716110"/>
            <a:ext cx="502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000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범위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E4A176-64BC-4AAB-9C03-1DA1B223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22" y="2921937"/>
            <a:ext cx="1223658" cy="122365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>
            <a:off x="3265906" y="2460272"/>
            <a:ext cx="1882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App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>
            <a:off x="2210231" y="3711215"/>
            <a:ext cx="120836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8B59FF06-378E-491D-BA60-C1046CAEE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pic>
        <p:nvPicPr>
          <p:cNvPr id="14" name="그림 13" descr="전자기기, 모니터이(가) 표시된 사진&#10;&#10;높은 신뢰도로 생성된 설명">
            <a:extLst>
              <a:ext uri="{FF2B5EF4-FFF2-40B4-BE49-F238E27FC236}">
                <a16:creationId xmlns:a16="http://schemas.microsoft.com/office/drawing/2014/main" id="{86411E6D-848B-419D-AD9F-1AE71D940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8" y="2610069"/>
            <a:ext cx="1708849" cy="170884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EDD902-9E0A-4538-B8C8-95062D7BAE5F}"/>
              </a:ext>
            </a:extLst>
          </p:cNvPr>
          <p:cNvSpPr/>
          <p:nvPr/>
        </p:nvSpPr>
        <p:spPr>
          <a:xfrm>
            <a:off x="860935" y="4318918"/>
            <a:ext cx="1537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Native App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63" y="3148615"/>
            <a:ext cx="507519" cy="5075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5" y="3911916"/>
            <a:ext cx="423902" cy="423902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 flipV="1">
            <a:off x="5003945" y="1886337"/>
            <a:ext cx="2903511" cy="1049128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5247">
            <a:off x="6023457" y="1867610"/>
            <a:ext cx="408732" cy="408732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 flipH="1">
            <a:off x="5077080" y="2271204"/>
            <a:ext cx="2917404" cy="1049052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>
            <a:off x="4925593" y="4071477"/>
            <a:ext cx="2990655" cy="1166198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6554">
            <a:off x="6416883" y="2922631"/>
            <a:ext cx="324196" cy="32419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 rot="20321022">
            <a:off x="6534936" y="2774815"/>
            <a:ext cx="801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</a:t>
            </a:r>
          </a:p>
        </p:txBody>
      </p:sp>
      <p:pic>
        <p:nvPicPr>
          <p:cNvPr id="62" name="Picture 2" descr="ms azureì ëí ì´ë¯¸ì§ ê²ìê²°ê³¼">
            <a:extLst>
              <a:ext uri="{FF2B5EF4-FFF2-40B4-BE49-F238E27FC236}">
                <a16:creationId xmlns:a16="http://schemas.microsoft.com/office/drawing/2014/main" id="{BE1F57ED-18F3-461C-A125-5BEC085B1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t="28199" r="63876" b="24497"/>
          <a:stretch/>
        </p:blipFill>
        <p:spPr bwMode="auto">
          <a:xfrm>
            <a:off x="8824662" y="813870"/>
            <a:ext cx="1125423" cy="12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AF8FE3-3196-4DDE-A874-0E0F29B91F46}"/>
              </a:ext>
            </a:extLst>
          </p:cNvPr>
          <p:cNvSpPr/>
          <p:nvPr/>
        </p:nvSpPr>
        <p:spPr>
          <a:xfrm>
            <a:off x="7817178" y="1816589"/>
            <a:ext cx="31846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 Azure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‘Computer Vision API’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EAFEBF8-78A1-4851-9484-FCB4FD8BEF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959" y="4328344"/>
            <a:ext cx="1024417" cy="909331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257620-5BA2-4969-BA39-69D33F82D4F0}"/>
              </a:ext>
            </a:extLst>
          </p:cNvPr>
          <p:cNvSpPr/>
          <p:nvPr/>
        </p:nvSpPr>
        <p:spPr>
          <a:xfrm>
            <a:off x="8336127" y="5237675"/>
            <a:ext cx="22489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도로교통공사</a:t>
            </a:r>
            <a:endParaRPr lang="en-US" altLang="ko-KR" sz="1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운전면허증 자동검증시스템 </a:t>
            </a:r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15A625F-077E-4F67-9B18-9AAF6C2B73EE}"/>
              </a:ext>
            </a:extLst>
          </p:cNvPr>
          <p:cNvSpPr/>
          <p:nvPr/>
        </p:nvSpPr>
        <p:spPr>
          <a:xfrm>
            <a:off x="8245864" y="521634"/>
            <a:ext cx="2283020" cy="2361956"/>
          </a:xfrm>
          <a:prstGeom prst="ellipse">
            <a:avLst/>
          </a:prstGeom>
          <a:noFill/>
          <a:ln>
            <a:solidFill>
              <a:srgbClr val="00AC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873F82F-4A9B-4A78-BD66-2B49DF6005C3}"/>
              </a:ext>
            </a:extLst>
          </p:cNvPr>
          <p:cNvSpPr/>
          <p:nvPr/>
        </p:nvSpPr>
        <p:spPr>
          <a:xfrm>
            <a:off x="8214349" y="3979766"/>
            <a:ext cx="2429494" cy="2397663"/>
          </a:xfrm>
          <a:prstGeom prst="ellipse">
            <a:avLst/>
          </a:prstGeom>
          <a:noFill/>
          <a:ln>
            <a:solidFill>
              <a:srgbClr val="34A12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>
            <a:off x="5077080" y="3723462"/>
            <a:ext cx="2985782" cy="1138682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3713">
            <a:off x="6396404" y="3788848"/>
            <a:ext cx="324196" cy="32419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 rot="1271441">
            <a:off x="6490948" y="3948959"/>
            <a:ext cx="801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51">
            <a:off x="6067621" y="4706244"/>
            <a:ext cx="324196" cy="32419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 rot="1169569">
            <a:off x="6259748" y="4859088"/>
            <a:ext cx="801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Result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시스템 구성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281157-ED60-455C-AD98-D8A1E0D86C5C}"/>
              </a:ext>
            </a:extLst>
          </p:cNvPr>
          <p:cNvCxnSpPr>
            <a:cxnSpLocks/>
          </p:cNvCxnSpPr>
          <p:nvPr/>
        </p:nvCxnSpPr>
        <p:spPr>
          <a:xfrm flipH="1">
            <a:off x="2185292" y="3341883"/>
            <a:ext cx="1208360" cy="10617"/>
          </a:xfrm>
          <a:prstGeom prst="line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D7DB2E-A8E9-4840-A665-6FBA63FCD17B}"/>
              </a:ext>
            </a:extLst>
          </p:cNvPr>
          <p:cNvSpPr/>
          <p:nvPr/>
        </p:nvSpPr>
        <p:spPr>
          <a:xfrm>
            <a:off x="2390683" y="2972551"/>
            <a:ext cx="801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D44B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7945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957821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846361" y="2581611"/>
            <a:ext cx="1059987" cy="530258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708043" y="2581611"/>
            <a:ext cx="1036948" cy="530258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58205" y="2581611"/>
            <a:ext cx="1093188" cy="530258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5429" y="2573991"/>
            <a:ext cx="1081272" cy="545495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48070" y="2566374"/>
            <a:ext cx="1104778" cy="545495"/>
          </a:xfrm>
          <a:prstGeom prst="roundRect">
            <a:avLst/>
          </a:prstGeom>
          <a:solidFill>
            <a:srgbClr val="EB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317464" y="1043850"/>
            <a:ext cx="1550721" cy="545495"/>
          </a:xfrm>
          <a:prstGeom prst="roundRect">
            <a:avLst/>
          </a:prstGeom>
          <a:solidFill>
            <a:srgbClr val="C5C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5452563" y="1131780"/>
            <a:ext cx="1482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인턴십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꺾인 연결선 4"/>
          <p:cNvCxnSpPr>
            <a:stCxn id="49" idx="0"/>
            <a:endCxn id="59" idx="0"/>
          </p:cNvCxnSpPr>
          <p:nvPr/>
        </p:nvCxnSpPr>
        <p:spPr>
          <a:xfrm rot="16200000" flipH="1">
            <a:off x="6080788" y="-1713956"/>
            <a:ext cx="15237" cy="8575896"/>
          </a:xfrm>
          <a:prstGeom prst="bentConnector3">
            <a:avLst>
              <a:gd name="adj1" fmla="val -150029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51" idx="0"/>
            <a:endCxn id="57" idx="0"/>
          </p:cNvCxnSpPr>
          <p:nvPr/>
        </p:nvCxnSpPr>
        <p:spPr>
          <a:xfrm rot="16200000" flipH="1">
            <a:off x="6087481" y="442575"/>
            <a:ext cx="7620" cy="4270452"/>
          </a:xfrm>
          <a:prstGeom prst="bentConnector3">
            <a:avLst>
              <a:gd name="adj1" fmla="val -300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2"/>
            <a:endCxn id="54" idx="0"/>
          </p:cNvCxnSpPr>
          <p:nvPr/>
        </p:nvCxnSpPr>
        <p:spPr>
          <a:xfrm>
            <a:off x="6092825" y="1589345"/>
            <a:ext cx="11974" cy="9922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358904" y="2637804"/>
            <a:ext cx="1083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26765" y="2646683"/>
            <a:ext cx="1053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김지윤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3030" y="2646683"/>
            <a:ext cx="1205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최미리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933031" y="2646683"/>
            <a:ext cx="1117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이다솔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89582" y="2637804"/>
            <a:ext cx="1115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신지영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2542" y="3155885"/>
            <a:ext cx="1515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덕성여자대학교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57822" y="3857998"/>
            <a:ext cx="1684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개발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UI</a:t>
            </a:r>
          </a:p>
          <a:p>
            <a:pPr algn="ctr"/>
            <a:r>
              <a:rPr lang="ko-KR" altLang="en-US" sz="1600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운전면허정보</a:t>
            </a:r>
            <a:endParaRPr lang="en-US" altLang="ko-KR" sz="16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인증 기능</a:t>
            </a:r>
            <a:endParaRPr lang="en-US" altLang="ko-KR" sz="16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40893" y="3155885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91406" y="3155885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상명대학교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07589" y="3155884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용인대학교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846362" y="3155884"/>
            <a:ext cx="1059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세종대학교</a:t>
            </a:r>
            <a:endParaRPr lang="en-US" altLang="ko-KR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28577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개발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 </a:t>
            </a:r>
            <a:r>
              <a:rPr lang="ko-KR" altLang="en-US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(MS Azure)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239337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개발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OCR </a:t>
            </a:r>
            <a:r>
              <a:rPr lang="ko-KR" altLang="en-US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기능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(MS Azure)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463651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개발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이미지 전처리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</a:t>
            </a:r>
            <a:r>
              <a:rPr lang="ko-KR" altLang="en-US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전송</a:t>
            </a:r>
            <a:endParaRPr lang="en-US" altLang="ko-KR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528509" y="3856463"/>
            <a:ext cx="1684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어플</a:t>
            </a:r>
            <a:r>
              <a:rPr lang="ko-KR" altLang="en-US" sz="2400" dirty="0">
                <a:solidFill>
                  <a:srgbClr val="FFE07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개발</a:t>
            </a:r>
            <a:endParaRPr lang="en-US" altLang="ko-KR" sz="2400" dirty="0">
              <a:solidFill>
                <a:srgbClr val="FFE07D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000" dirty="0">
              <a:solidFill>
                <a:srgbClr val="FFE07D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Custom</a:t>
            </a:r>
          </a:p>
          <a:p>
            <a:pPr algn="ctr"/>
            <a:r>
              <a:rPr lang="en-US" altLang="ko-KR" dirty="0">
                <a:solidFill>
                  <a:srgbClr val="FFE07D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Camera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113757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79090" y="3701379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448831" y="3701378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5542" y="3701377"/>
            <a:ext cx="1684617" cy="1793813"/>
          </a:xfrm>
          <a:prstGeom prst="roundRect">
            <a:avLst/>
          </a:prstGeom>
          <a:noFill/>
          <a:ln w="28575">
            <a:solidFill>
              <a:srgbClr val="FFE07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2152997" y="836924"/>
            <a:ext cx="314175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 </a:t>
            </a:r>
            <a:r>
              <a:rPr lang="en-US" altLang="ko-KR" sz="48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D E X</a:t>
            </a:r>
          </a:p>
          <a:p>
            <a:pPr algn="r"/>
            <a:r>
              <a:rPr lang="en-US" altLang="ko-KR" sz="1000" dirty="0" smtClean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ICT </a:t>
            </a:r>
            <a:r>
              <a:rPr lang="ko-KR" altLang="en-US" sz="1000" dirty="0" smtClean="0">
                <a:solidFill>
                  <a:srgbClr val="FFC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인턴십 프로젝트 성과 발표</a:t>
            </a:r>
            <a:endParaRPr lang="en-US" altLang="ko-KR" sz="1000" dirty="0">
              <a:solidFill>
                <a:srgbClr val="FFC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22033" y="1679786"/>
            <a:ext cx="294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 소개</a:t>
            </a:r>
            <a:endParaRPr lang="en-US" altLang="ko-KR" sz="24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C32A4D-0482-4ECF-B9CD-C8ACC3CA4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763490" y="980902"/>
            <a:ext cx="0" cy="492113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681795" y="1931492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타원 27"/>
          <p:cNvSpPr/>
          <p:nvPr/>
        </p:nvSpPr>
        <p:spPr>
          <a:xfrm>
            <a:off x="5673553" y="2508362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" name="타원 28"/>
          <p:cNvSpPr/>
          <p:nvPr/>
        </p:nvSpPr>
        <p:spPr>
          <a:xfrm>
            <a:off x="5685276" y="3085232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타원 29"/>
          <p:cNvSpPr/>
          <p:nvPr/>
        </p:nvSpPr>
        <p:spPr>
          <a:xfrm>
            <a:off x="5681795" y="3666656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1" name="타원 30"/>
          <p:cNvSpPr/>
          <p:nvPr/>
        </p:nvSpPr>
        <p:spPr>
          <a:xfrm>
            <a:off x="5681795" y="4246263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2" name="타원 31"/>
          <p:cNvSpPr/>
          <p:nvPr/>
        </p:nvSpPr>
        <p:spPr>
          <a:xfrm>
            <a:off x="5681795" y="4824950"/>
            <a:ext cx="163390" cy="1633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6022032" y="2232168"/>
            <a:ext cx="4767323" cy="59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 별 수행 작업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 </a:t>
            </a:r>
            <a:r>
              <a:rPr lang="en-US" altLang="ko-KR" sz="1600" i="1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Dev</a:t>
            </a:r>
            <a:r>
              <a:rPr lang="ko-KR" altLang="en-US" sz="1600" i="1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</a:t>
            </a:r>
            <a:endParaRPr lang="en-US" altLang="ko-KR" sz="16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22032" y="2810798"/>
            <a:ext cx="5574223" cy="59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 별 수행 작업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 </a:t>
            </a:r>
            <a:r>
              <a:rPr lang="ko-KR" altLang="en-US" sz="1600" i="1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차량 데이터 분석 팀</a:t>
            </a:r>
            <a:endParaRPr lang="en-US" altLang="ko-KR" sz="1600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2032" y="3386844"/>
            <a:ext cx="1964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합동 작업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22033" y="3966061"/>
            <a:ext cx="5434759" cy="59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최종 프로젝트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 </a:t>
            </a:r>
            <a:r>
              <a:rPr lang="ko-KR" altLang="en-US" sz="1600" i="1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운전면허 자동인식 시스템</a:t>
            </a:r>
            <a:endParaRPr lang="en-US" altLang="ko-KR" i="1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2032" y="4547951"/>
            <a:ext cx="3392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6.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소감</a:t>
            </a:r>
            <a:endParaRPr lang="en-US" altLang="ko-KR" sz="2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전자기기, 모니터이(가) 표시된 사진&#10;&#10;높은 신뢰도로 생성된 설명">
            <a:extLst>
              <a:ext uri="{FF2B5EF4-FFF2-40B4-BE49-F238E27FC236}">
                <a16:creationId xmlns:a16="http://schemas.microsoft.com/office/drawing/2014/main" id="{86411E6D-848B-419D-AD9F-1AE71D94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84" y="2250015"/>
            <a:ext cx="3232262" cy="32322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F8CA6C-946E-45C3-99AA-E066D669BF53}"/>
              </a:ext>
            </a:extLst>
          </p:cNvPr>
          <p:cNvSpPr/>
          <p:nvPr/>
        </p:nvSpPr>
        <p:spPr>
          <a:xfrm>
            <a:off x="7812972" y="2595533"/>
            <a:ext cx="1582227" cy="2483426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EDD902-9E0A-4538-B8C8-95062D7BAE5F}"/>
              </a:ext>
            </a:extLst>
          </p:cNvPr>
          <p:cNvSpPr/>
          <p:nvPr/>
        </p:nvSpPr>
        <p:spPr>
          <a:xfrm>
            <a:off x="7107893" y="1564258"/>
            <a:ext cx="3186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Native </a:t>
            </a:r>
            <a:r>
              <a:rPr lang="en-US" altLang="ko-KR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2FE13-2218-4B6B-9643-1570D25BAC8E}"/>
              </a:ext>
            </a:extLst>
          </p:cNvPr>
          <p:cNvSpPr/>
          <p:nvPr/>
        </p:nvSpPr>
        <p:spPr>
          <a:xfrm>
            <a:off x="1831887" y="1665240"/>
            <a:ext cx="2809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App 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04DCDC-2884-4237-B79F-8A42F37A14AB}"/>
              </a:ext>
            </a:extLst>
          </p:cNvPr>
          <p:cNvGrpSpPr/>
          <p:nvPr/>
        </p:nvGrpSpPr>
        <p:grpSpPr>
          <a:xfrm>
            <a:off x="1697059" y="2325516"/>
            <a:ext cx="3064039" cy="3064039"/>
            <a:chOff x="1860299" y="2141730"/>
            <a:chExt cx="3510711" cy="3510711"/>
          </a:xfrm>
        </p:grpSpPr>
        <p:pic>
          <p:nvPicPr>
            <p:cNvPr id="21" name="그림 20" descr="스크린샷이(가) 표시된 사진&#10;&#10;높은 신뢰도로 생성된 설명">
              <a:extLst>
                <a:ext uri="{FF2B5EF4-FFF2-40B4-BE49-F238E27FC236}">
                  <a16:creationId xmlns:a16="http://schemas.microsoft.com/office/drawing/2014/main" id="{B7AEB460-C2E1-462C-B632-893FC3AA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299" y="2141730"/>
              <a:ext cx="3510711" cy="3510711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B7D6A64-C924-4227-A90F-9601C00302AB}"/>
                </a:ext>
              </a:extLst>
            </p:cNvPr>
            <p:cNvSpPr/>
            <p:nvPr/>
          </p:nvSpPr>
          <p:spPr>
            <a:xfrm>
              <a:off x="2094274" y="2349943"/>
              <a:ext cx="3056566" cy="197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4" name="Picture 6" descr="javascriptì ëí ì´ë¯¸ì§ ê²ìê²°ê³¼">
            <a:extLst>
              <a:ext uri="{FF2B5EF4-FFF2-40B4-BE49-F238E27FC236}">
                <a16:creationId xmlns:a16="http://schemas.microsoft.com/office/drawing/2014/main" id="{0E9856FE-2E49-4C98-ACA6-FD184ED8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01" y="3113470"/>
            <a:ext cx="1758266" cy="103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04AD66C-7F8D-4A7B-B90B-27A129C85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55640" y="2865962"/>
            <a:ext cx="68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+</a:t>
            </a:r>
            <a:endParaRPr lang="ko-KR" altLang="en-US" sz="88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7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1" b="48261"/>
          <a:stretch/>
        </p:blipFill>
        <p:spPr bwMode="auto">
          <a:xfrm>
            <a:off x="8024201" y="3829420"/>
            <a:ext cx="1084960" cy="3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1" t="50239"/>
          <a:stretch/>
        </p:blipFill>
        <p:spPr bwMode="auto">
          <a:xfrm>
            <a:off x="8155285" y="4177668"/>
            <a:ext cx="1084960" cy="32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6"/>
          <a:stretch/>
        </p:blipFill>
        <p:spPr bwMode="auto">
          <a:xfrm>
            <a:off x="8232924" y="2936421"/>
            <a:ext cx="747520" cy="9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개발환경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19993" y="2865962"/>
            <a:ext cx="2427316" cy="1277742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springboo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4" r="2080" b="24022"/>
          <a:stretch/>
        </p:blipFill>
        <p:spPr bwMode="auto">
          <a:xfrm>
            <a:off x="3489791" y="2529170"/>
            <a:ext cx="845051" cy="3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pringboo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5" r="72190" b="15466"/>
          <a:stretch/>
        </p:blipFill>
        <p:spPr bwMode="auto">
          <a:xfrm>
            <a:off x="2961414" y="2592912"/>
            <a:ext cx="550240" cy="54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70C421-1140-4412-A8B3-5C832513A0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16354" y="1248509"/>
          <a:ext cx="10759293" cy="4618856"/>
        </p:xfrm>
        <a:graphic>
          <a:graphicData uri="http://schemas.openxmlformats.org/drawingml/2006/table">
            <a:tbl>
              <a:tblPr/>
              <a:tblGrid>
                <a:gridCol w="800228">
                  <a:extLst>
                    <a:ext uri="{9D8B030D-6E8A-4147-A177-3AD203B41FA5}">
                      <a16:colId xmlns:a16="http://schemas.microsoft.com/office/drawing/2014/main" val="3063090053"/>
                    </a:ext>
                  </a:extLst>
                </a:gridCol>
                <a:gridCol w="3110321">
                  <a:extLst>
                    <a:ext uri="{9D8B030D-6E8A-4147-A177-3AD203B41FA5}">
                      <a16:colId xmlns:a16="http://schemas.microsoft.com/office/drawing/2014/main" val="387950395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01069665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20025008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6641507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703436754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8401988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3984332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11518471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4211740842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682061063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3467397338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01747713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1367496383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262927396"/>
                    </a:ext>
                  </a:extLst>
                </a:gridCol>
                <a:gridCol w="489196">
                  <a:extLst>
                    <a:ext uri="{9D8B030D-6E8A-4147-A177-3AD203B41FA5}">
                      <a16:colId xmlns:a16="http://schemas.microsoft.com/office/drawing/2014/main" val="3526830253"/>
                    </a:ext>
                  </a:extLst>
                </a:gridCol>
              </a:tblGrid>
              <a:tr h="3177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  분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     용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   행   기   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58741"/>
                  </a:ext>
                </a:extLst>
              </a:tr>
              <a:tr h="36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r>
                        <a:rPr lang="ko-KR" alt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5623"/>
                  </a:ext>
                </a:extLst>
              </a:tr>
              <a:tr h="36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715"/>
                  </a:ext>
                </a:extLst>
              </a:tr>
              <a:tr h="224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10.29-11.02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11.05-11.09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11.12-11.16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11.19-11.23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11.26-11.30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12.03-12.07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12.10-12.14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46376"/>
                  </a:ext>
                </a:extLst>
              </a:tr>
              <a:tr h="3719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분  석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필요 기능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개발 방법 및 환경 분석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5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276555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계획서 작성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5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03861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설  계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기능목록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기능스펙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UI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설계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40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41498"/>
                  </a:ext>
                </a:extLst>
              </a:tr>
              <a:tr h="3719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구  현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어플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UI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구현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33209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세부 기능 구현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54467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단위 테스트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C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1916"/>
                  </a:ext>
                </a:extLst>
              </a:tr>
              <a:tr h="371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테스트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통합 테스트 및 보완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8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8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01966"/>
                  </a:ext>
                </a:extLst>
              </a:tr>
              <a:tr h="3719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종  료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보고서 작성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98167"/>
                  </a:ext>
                </a:extLst>
              </a:tr>
              <a:tr h="37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최종 발표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4A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4A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2873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9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 flipH="1">
            <a:off x="3581794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631447">
            <a:off x="3848824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형상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4" name="직사각형 73"/>
          <p:cNvSpPr/>
          <p:nvPr/>
        </p:nvSpPr>
        <p:spPr>
          <a:xfrm flipH="1">
            <a:off x="554152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631447">
            <a:off x="821182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2895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Jira Software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이슈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트래킹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 flipH="1">
            <a:off x="6609436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 rot="631447">
            <a:off x="6876466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의사소통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12" name="Picture 2" descr="JIRAì ëí ì´ë¯¸ì§ ê²ìê²°ê³¼">
            <a:extLst>
              <a:ext uri="{FF2B5EF4-FFF2-40B4-BE49-F238E27FC236}">
                <a16:creationId xmlns:a16="http://schemas.microsoft.com/office/drawing/2014/main" id="{ADA8CA58-05C5-437D-8564-416FEBF2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0" y="3020489"/>
            <a:ext cx="1818155" cy="889038"/>
          </a:xfrm>
          <a:prstGeom prst="rect">
            <a:avLst/>
          </a:prstGeom>
          <a:noFill/>
          <a:scene3d>
            <a:camera prst="isometricLeftDown">
              <a:rot lat="585173" lon="429389" rev="2116994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ITì ëí ì´ë¯¸ì§ ê²ìê²°ê³¼">
            <a:extLst>
              <a:ext uri="{FF2B5EF4-FFF2-40B4-BE49-F238E27FC236}">
                <a16:creationId xmlns:a16="http://schemas.microsoft.com/office/drawing/2014/main" id="{949A09B2-B240-4A18-AD83-597C990A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43" y="3172511"/>
            <a:ext cx="1451385" cy="606073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B4DF25-C289-4796-9A28-5C87DF0B4CAD}"/>
              </a:ext>
            </a:extLst>
          </p:cNvPr>
          <p:cNvSpPr/>
          <p:nvPr/>
        </p:nvSpPr>
        <p:spPr>
          <a:xfrm>
            <a:off x="3388280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분산 버전 관리 시스템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5" name="Picture 6" descr="ê´ë ¨ ì´ë¯¸ì§">
            <a:extLst>
              <a:ext uri="{FF2B5EF4-FFF2-40B4-BE49-F238E27FC236}">
                <a16:creationId xmlns:a16="http://schemas.microsoft.com/office/drawing/2014/main" id="{8B3A7D6C-E0F5-4BB0-98EA-846F8AA8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9" y="3090292"/>
            <a:ext cx="1587436" cy="819235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646E6F-92AA-41F8-BB3D-D85F1A0DD555}"/>
              </a:ext>
            </a:extLst>
          </p:cNvPr>
          <p:cNvSpPr/>
          <p:nvPr/>
        </p:nvSpPr>
        <p:spPr>
          <a:xfrm>
            <a:off x="6415922" y="4894116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Mattermost</a:t>
            </a:r>
            <a:endParaRPr lang="en-US" altLang="ko-KR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회의 도구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BF2C9A-F9D7-4260-BF78-8091675FCE92}"/>
              </a:ext>
            </a:extLst>
          </p:cNvPr>
          <p:cNvSpPr/>
          <p:nvPr/>
        </p:nvSpPr>
        <p:spPr>
          <a:xfrm flipH="1">
            <a:off x="9452854" y="2381690"/>
            <a:ext cx="2171131" cy="2247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6B7310-547E-4D71-BE49-6626965FF1C4}"/>
              </a:ext>
            </a:extLst>
          </p:cNvPr>
          <p:cNvSpPr/>
          <p:nvPr/>
        </p:nvSpPr>
        <p:spPr>
          <a:xfrm rot="631447">
            <a:off x="9719884" y="1885276"/>
            <a:ext cx="1701584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 관리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9A7848-0512-42A2-A3E1-7446C92ED30F}"/>
              </a:ext>
            </a:extLst>
          </p:cNvPr>
          <p:cNvSpPr/>
          <p:nvPr/>
        </p:nvSpPr>
        <p:spPr>
          <a:xfrm>
            <a:off x="9259340" y="4766564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Confluence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산출물 관리 도구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pic>
        <p:nvPicPr>
          <p:cNvPr id="1026" name="Picture 2" descr="Confluenc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1" t="-11896" b="1"/>
          <a:stretch/>
        </p:blipFill>
        <p:spPr bwMode="auto">
          <a:xfrm>
            <a:off x="9758515" y="3658918"/>
            <a:ext cx="1529245" cy="261906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onfluenc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9" t="-8088" r="86067" b="-25697"/>
          <a:stretch/>
        </p:blipFill>
        <p:spPr bwMode="auto">
          <a:xfrm>
            <a:off x="10053155" y="2976131"/>
            <a:ext cx="797725" cy="643856"/>
          </a:xfrm>
          <a:prstGeom prst="rect">
            <a:avLst/>
          </a:prstGeom>
          <a:noFill/>
          <a:scene3d>
            <a:camera prst="isometricLeftDown">
              <a:rot lat="588000" lon="432000" rev="21168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 방안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5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시연 영상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55477" y="481603"/>
            <a:ext cx="4387361" cy="59251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시연 영상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5794131" y="596605"/>
            <a:ext cx="3327896" cy="5467920"/>
            <a:chOff x="7523726" y="2250015"/>
            <a:chExt cx="2192981" cy="3232262"/>
          </a:xfrm>
        </p:grpSpPr>
        <p:pic>
          <p:nvPicPr>
            <p:cNvPr id="51" name="그림 50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9" r="15634"/>
            <a:stretch/>
          </p:blipFill>
          <p:spPr>
            <a:xfrm>
              <a:off x="7523726" y="2250015"/>
              <a:ext cx="2192981" cy="3232262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3"/>
            <a:srcRect l="2941" t="1836" r="4257" b="7569"/>
            <a:stretch/>
          </p:blipFill>
          <p:spPr>
            <a:xfrm>
              <a:off x="7785930" y="2567679"/>
              <a:ext cx="1668966" cy="2543818"/>
            </a:xfrm>
            <a:prstGeom prst="rect">
              <a:avLst/>
            </a:prstGeom>
            <a:effectLst>
              <a:softEdge rad="31750"/>
            </a:effectLst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930258" y="1287292"/>
            <a:ext cx="4855629" cy="2400419"/>
            <a:chOff x="6039299" y="1736039"/>
            <a:chExt cx="4855629" cy="2400419"/>
          </a:xfrm>
        </p:grpSpPr>
        <p:sp>
          <p:nvSpPr>
            <p:cNvPr id="55" name="TextBox 54"/>
            <p:cNvSpPr txBox="1"/>
            <p:nvPr/>
          </p:nvSpPr>
          <p:spPr>
            <a:xfrm>
              <a:off x="6039299" y="1736039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메인 화면</a:t>
              </a:r>
              <a:endParaRPr lang="ko-KR" altLang="en-US" sz="24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84746" y="2105133"/>
              <a:ext cx="441018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 첫 화면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운전면허증 촬영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버튼 클릭 시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앱 실행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'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운전면허증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촬영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버튼 두 번 눌렀을 경우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경고창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표시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839023" y="596605"/>
            <a:ext cx="3352977" cy="5467920"/>
            <a:chOff x="6626203" y="439761"/>
            <a:chExt cx="3749962" cy="5918342"/>
          </a:xfrm>
        </p:grpSpPr>
        <p:pic>
          <p:nvPicPr>
            <p:cNvPr id="65" name="그림 64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9" r="15634"/>
            <a:stretch/>
          </p:blipFill>
          <p:spPr>
            <a:xfrm>
              <a:off x="6626203" y="439761"/>
              <a:ext cx="3749962" cy="5918342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1349" y="1021412"/>
              <a:ext cx="2817124" cy="4706414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2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525490" y="334995"/>
            <a:ext cx="3767329" cy="6138957"/>
            <a:chOff x="6908998" y="419121"/>
            <a:chExt cx="3965079" cy="5963521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471" y="969300"/>
              <a:ext cx="3129369" cy="47717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  <a:softEdge rad="31750"/>
            </a:effectLst>
          </p:spPr>
        </p:pic>
        <p:pic>
          <p:nvPicPr>
            <p:cNvPr id="32" name="그림 31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90" r="17405"/>
            <a:stretch/>
          </p:blipFill>
          <p:spPr>
            <a:xfrm>
              <a:off x="6908998" y="419121"/>
              <a:ext cx="3965079" cy="596352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1348435" y="1269963"/>
            <a:ext cx="4563575" cy="3323987"/>
            <a:chOff x="6235288" y="1736039"/>
            <a:chExt cx="4563575" cy="3323987"/>
          </a:xfrm>
        </p:grpSpPr>
        <p:sp>
          <p:nvSpPr>
            <p:cNvPr id="15" name="TextBox 14"/>
            <p:cNvSpPr txBox="1"/>
            <p:nvPr/>
          </p:nvSpPr>
          <p:spPr>
            <a:xfrm>
              <a:off x="6235288" y="1736039"/>
              <a:ext cx="3220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운전면허증 촬영 앱 화면</a:t>
              </a:r>
              <a:endParaRPr lang="ko-KR" altLang="en-US" sz="24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4472" y="2197704"/>
              <a:ext cx="4094391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운전면허증을 촬영하기 위한 앱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사용자를 위한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튜토리얼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제공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촬영을 위한 빨간색 경계선 제공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인식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버튼 클릭 시 사진 촬영 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이미지 웹 서버로 전송 후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 앱 종료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3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38200" y="3592269"/>
            <a:ext cx="10767549" cy="2116365"/>
            <a:chOff x="543578" y="1439410"/>
            <a:chExt cx="10767549" cy="2116365"/>
          </a:xfrm>
        </p:grpSpPr>
        <p:pic>
          <p:nvPicPr>
            <p:cNvPr id="1026" name="그림 4" descr="C:\Users\shzy2\Desktop\이미지전처리_과정사진\원본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78" y="1439410"/>
              <a:ext cx="3164469" cy="2116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그림 3" descr="C:\Users\shzy2\Desktop\이미지전처리_과정사진\1흑백처리(cvtColor)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650" y="1439410"/>
              <a:ext cx="3245093" cy="209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그림 1" descr="C:\Users\shzy2\Desktop\이미지전처리_과정사진\4배경검정색스캔효과(adaptiveThreshold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6346" y="1439410"/>
              <a:ext cx="3204781" cy="2076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오른쪽 화살표 4"/>
            <p:cNvSpPr/>
            <p:nvPr/>
          </p:nvSpPr>
          <p:spPr>
            <a:xfrm>
              <a:off x="3792551" y="2578608"/>
              <a:ext cx="407594" cy="283464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7614247" y="2578608"/>
              <a:ext cx="407594" cy="283464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28406" y="1041639"/>
            <a:ext cx="7519893" cy="2277546"/>
            <a:chOff x="543578" y="3875360"/>
            <a:chExt cx="7519893" cy="2277546"/>
          </a:xfrm>
        </p:grpSpPr>
        <p:sp>
          <p:nvSpPr>
            <p:cNvPr id="16" name="TextBox 15"/>
            <p:cNvSpPr txBox="1"/>
            <p:nvPr/>
          </p:nvSpPr>
          <p:spPr>
            <a:xfrm>
              <a:off x="543578" y="3875360"/>
              <a:ext cx="1944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이미지 전처리</a:t>
              </a:r>
              <a:endParaRPr lang="ko-KR" altLang="en-US" sz="24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5128" y="4398580"/>
              <a:ext cx="705834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한글 인식률을 높이기 위한 이미지 전처리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OpenCV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이용하여 운전면허증 이미지를 흑백으로 변환 후 임계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처리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이미지에서 글자와 배경의 영역을 명확히 분리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10512" y="5708634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Before</a:t>
            </a:r>
            <a:endParaRPr lang="ko-KR" altLang="en-US" dirty="0">
              <a:solidFill>
                <a:schemeClr val="accent4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79864" y="5698331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After</a:t>
            </a:r>
            <a:endParaRPr lang="ko-KR" altLang="en-US" dirty="0">
              <a:solidFill>
                <a:schemeClr val="accent4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5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028406" y="1041639"/>
            <a:ext cx="5434257" cy="1265677"/>
            <a:chOff x="543578" y="3875360"/>
            <a:chExt cx="5434257" cy="1265677"/>
          </a:xfrm>
        </p:grpSpPr>
        <p:sp>
          <p:nvSpPr>
            <p:cNvPr id="16" name="TextBox 15"/>
            <p:cNvSpPr txBox="1"/>
            <p:nvPr/>
          </p:nvSpPr>
          <p:spPr>
            <a:xfrm>
              <a:off x="543578" y="3875360"/>
              <a:ext cx="2863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운전면허증 정보 추출</a:t>
              </a:r>
              <a:endParaRPr lang="ko-KR" altLang="en-US" sz="24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4748" y="4257654"/>
              <a:ext cx="4953087" cy="88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Microsoft Azure Computer Vision API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이용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진위여부에 필요한 필수 데이터 값들 추출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59962" y="2393806"/>
            <a:ext cx="7488936" cy="987557"/>
            <a:chOff x="1489956" y="2890763"/>
            <a:chExt cx="7488936" cy="987557"/>
          </a:xfrm>
        </p:grpSpPr>
        <p:pic>
          <p:nvPicPr>
            <p:cNvPr id="2050" name="그림 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99" t="34575" r="14226" b="54848"/>
            <a:stretch/>
          </p:blipFill>
          <p:spPr bwMode="auto">
            <a:xfrm>
              <a:off x="1489956" y="2890763"/>
              <a:ext cx="7488936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524056" y="3539766"/>
              <a:ext cx="4933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D44B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Microsoft Azure Computer Vision API </a:t>
              </a:r>
              <a:r>
                <a:rPr lang="ko-KR" altLang="en-US" sz="1600" dirty="0" smtClean="0">
                  <a:solidFill>
                    <a:srgbClr val="FFD44B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이용을 위한 </a:t>
              </a:r>
              <a:r>
                <a:rPr lang="en-US" altLang="ko-KR" sz="1600" dirty="0" smtClean="0">
                  <a:solidFill>
                    <a:srgbClr val="FFD44B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Key</a:t>
              </a:r>
              <a:endParaRPr lang="ko-KR" altLang="en-US" sz="1600" dirty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65913" y="3646464"/>
            <a:ext cx="3164469" cy="2116365"/>
            <a:chOff x="1890456" y="3958029"/>
            <a:chExt cx="3164469" cy="2116365"/>
          </a:xfrm>
        </p:grpSpPr>
        <p:pic>
          <p:nvPicPr>
            <p:cNvPr id="17" name="그림 4" descr="C:\Users\shzy2\Desktop\이미지전처리_과정사진\원본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456" y="3958029"/>
              <a:ext cx="3164469" cy="2116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890456" y="3958029"/>
              <a:ext cx="697608" cy="3474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57840" y="4305506"/>
              <a:ext cx="1815912" cy="5499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93730" y="3719761"/>
            <a:ext cx="262764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BoundingBox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범위</a:t>
            </a:r>
            <a:endParaRPr lang="en-US" altLang="ko-KR" sz="2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 err="1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면허종별</a:t>
            </a:r>
            <a:endParaRPr lang="en-US" altLang="ko-KR" dirty="0">
              <a:solidFill>
                <a:srgbClr val="FFD4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-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범위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5~90</a:t>
            </a:r>
          </a:p>
          <a:p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- Y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범위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5~80</a:t>
            </a:r>
          </a:p>
          <a:p>
            <a:r>
              <a:rPr lang="ko-KR" altLang="en-US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면허 번호</a:t>
            </a:r>
            <a:r>
              <a:rPr lang="en-US" altLang="ko-KR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이름</a:t>
            </a:r>
            <a:r>
              <a:rPr lang="en-US" altLang="ko-KR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 smtClean="0">
                <a:solidFill>
                  <a:srgbClr val="FFD4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생년월일</a:t>
            </a:r>
            <a:r>
              <a:rPr lang="ko-KR" altLang="en-US" dirty="0" smtClean="0">
                <a:solidFill>
                  <a:srgbClr val="FFD44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altLang="ko-KR" dirty="0" smtClean="0">
              <a:solidFill>
                <a:srgbClr val="FFD44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-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범위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285~340</a:t>
            </a:r>
          </a:p>
          <a:p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- Y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 범위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75~205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397108" y="858215"/>
            <a:ext cx="2692674" cy="4147810"/>
            <a:chOff x="7814785" y="3383640"/>
            <a:chExt cx="1749839" cy="2988356"/>
          </a:xfrm>
        </p:grpSpPr>
        <p:pic>
          <p:nvPicPr>
            <p:cNvPr id="25" name="그림 24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0" r="16898"/>
            <a:stretch/>
          </p:blipFill>
          <p:spPr>
            <a:xfrm>
              <a:off x="7814785" y="3383640"/>
              <a:ext cx="1749839" cy="298835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/>
            <a:srcRect l="1068" t="1842" r="3149"/>
            <a:stretch/>
          </p:blipFill>
          <p:spPr>
            <a:xfrm>
              <a:off x="7981475" y="3659845"/>
              <a:ext cx="1372837" cy="2371775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8109760" y="5152941"/>
            <a:ext cx="42487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D44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잘못 추출된 데이터 처리</a:t>
            </a:r>
            <a:endParaRPr lang="en-US" altLang="ko-KR" dirty="0" smtClean="0">
              <a:solidFill>
                <a:srgbClr val="FFD44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데이터를 추출하지 못했을 경우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‘0000‘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면허 종별 글자 중 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글자가 매칭될 경우</a:t>
            </a:r>
            <a:endParaRPr lang="en-US" altLang="ko-KR" sz="1600" dirty="0" smtClean="0">
              <a:solidFill>
                <a:srgbClr val="FFD44B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Ex. ‘2</a:t>
            </a:r>
            <a:r>
              <a:rPr lang="ko-KR" altLang="en-US" sz="1600" dirty="0" err="1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중보동</a:t>
            </a:r>
            <a:r>
              <a:rPr lang="en-US" altLang="ko-KR" sz="1600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’-&gt;’2</a:t>
            </a:r>
            <a:r>
              <a:rPr lang="ko-KR" altLang="en-US" sz="1600" dirty="0" err="1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종보통</a:t>
            </a:r>
            <a:r>
              <a:rPr lang="en-US" altLang="ko-KR" dirty="0" smtClean="0">
                <a:solidFill>
                  <a:srgbClr val="FFD44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1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620876" y="553180"/>
            <a:ext cx="3450623" cy="5580535"/>
            <a:chOff x="2443343" y="443210"/>
            <a:chExt cx="3968496" cy="5963521"/>
          </a:xfrm>
        </p:grpSpPr>
        <p:pic>
          <p:nvPicPr>
            <p:cNvPr id="16" name="그림 15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0" r="16898"/>
            <a:stretch/>
          </p:blipFill>
          <p:spPr>
            <a:xfrm>
              <a:off x="2443343" y="443210"/>
              <a:ext cx="3968496" cy="596352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/>
            <a:srcRect l="4175" t="1051" r="4915" b="6285"/>
            <a:stretch/>
          </p:blipFill>
          <p:spPr>
            <a:xfrm>
              <a:off x="2816352" y="1031869"/>
              <a:ext cx="3154679" cy="4679101"/>
            </a:xfrm>
            <a:prstGeom prst="rect">
              <a:avLst/>
            </a:prstGeom>
            <a:effectLst>
              <a:softEdge rad="31750"/>
            </a:effectLst>
          </p:spPr>
        </p:pic>
      </p:grpSp>
      <p:grpSp>
        <p:nvGrpSpPr>
          <p:cNvPr id="56" name="그룹 55"/>
          <p:cNvGrpSpPr/>
          <p:nvPr/>
        </p:nvGrpSpPr>
        <p:grpSpPr>
          <a:xfrm>
            <a:off x="700857" y="1457263"/>
            <a:ext cx="4343871" cy="2752052"/>
            <a:chOff x="6114092" y="1736039"/>
            <a:chExt cx="4343871" cy="2752052"/>
          </a:xfrm>
        </p:grpSpPr>
        <p:sp>
          <p:nvSpPr>
            <p:cNvPr id="52" name="TextBox 51"/>
            <p:cNvSpPr txBox="1"/>
            <p:nvPr/>
          </p:nvSpPr>
          <p:spPr>
            <a:xfrm>
              <a:off x="6114092" y="1736039"/>
              <a:ext cx="2731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정보 입력</a:t>
              </a:r>
              <a:r>
                <a:rPr lang="en-US" altLang="ko-KR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sz="2400" b="1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수정 화면</a:t>
              </a:r>
              <a:endParaRPr lang="ko-KR" altLang="en-US" sz="2400" b="1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63334" y="2179767"/>
              <a:ext cx="379462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사용자에게 추출된 정보 보여줌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추출된 정보 수정 가능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재촬영 가능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뒤로가기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버튼 클릭 시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알림창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표시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850923" y="574892"/>
            <a:ext cx="3341077" cy="5537110"/>
            <a:chOff x="4333775" y="422866"/>
            <a:chExt cx="3450623" cy="5580535"/>
          </a:xfrm>
        </p:grpSpPr>
        <p:pic>
          <p:nvPicPr>
            <p:cNvPr id="59" name="그림 58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0" r="16898"/>
            <a:stretch/>
          </p:blipFill>
          <p:spPr>
            <a:xfrm>
              <a:off x="4333775" y="422866"/>
              <a:ext cx="3450623" cy="558053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2432" y="977308"/>
              <a:ext cx="2688682" cy="4390219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5128" y="1009242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입력</a:t>
            </a:r>
            <a:r>
              <a:rPr lang="en-US" altLang="ko-KR" sz="2400" b="1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400" b="1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화면</a:t>
            </a:r>
            <a:endParaRPr lang="ko-KR" altLang="en-US" sz="2400" b="1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441393" y="1636809"/>
            <a:ext cx="2068307" cy="3473055"/>
            <a:chOff x="4704755" y="1775540"/>
            <a:chExt cx="2612047" cy="4127277"/>
          </a:xfrm>
        </p:grpSpPr>
        <p:pic>
          <p:nvPicPr>
            <p:cNvPr id="17" name="그림 16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40" r="16898"/>
            <a:stretch/>
          </p:blipFill>
          <p:spPr>
            <a:xfrm>
              <a:off x="4704755" y="1775540"/>
              <a:ext cx="2612047" cy="412727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6048" y="2111747"/>
              <a:ext cx="2082134" cy="3301502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3009474" y="1636809"/>
            <a:ext cx="6075490" cy="3523934"/>
            <a:chOff x="2923639" y="1611870"/>
            <a:chExt cx="6075490" cy="3523934"/>
          </a:xfrm>
        </p:grpSpPr>
        <p:grpSp>
          <p:nvGrpSpPr>
            <p:cNvPr id="5" name="그룹 4"/>
            <p:cNvGrpSpPr/>
            <p:nvPr/>
          </p:nvGrpSpPr>
          <p:grpSpPr>
            <a:xfrm>
              <a:off x="4916410" y="1662749"/>
              <a:ext cx="2068307" cy="3473055"/>
              <a:chOff x="4134606" y="1213266"/>
              <a:chExt cx="2612047" cy="4127277"/>
            </a:xfrm>
          </p:grpSpPr>
          <p:pic>
            <p:nvPicPr>
              <p:cNvPr id="21" name="그림 20" descr="전자기기, 모니터이(가) 표시된 사진&#10;&#10;높은 신뢰도로 생성된 설명">
                <a:extLst>
                  <a:ext uri="{FF2B5EF4-FFF2-40B4-BE49-F238E27FC236}">
                    <a16:creationId xmlns:a16="http://schemas.microsoft.com/office/drawing/2014/main" id="{86411E6D-848B-419D-AD9F-1AE71D9400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40" r="16898"/>
              <a:stretch/>
            </p:blipFill>
            <p:spPr>
              <a:xfrm>
                <a:off x="4134606" y="1213266"/>
                <a:ext cx="2612047" cy="4127277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1494" y="1604853"/>
                <a:ext cx="1985659" cy="3223180"/>
              </a:xfrm>
              <a:prstGeom prst="rect">
                <a:avLst/>
              </a:prstGeom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6930822" y="1611870"/>
              <a:ext cx="2068307" cy="3473055"/>
              <a:chOff x="1513341" y="1604852"/>
              <a:chExt cx="2612047" cy="4127277"/>
            </a:xfrm>
          </p:grpSpPr>
          <p:pic>
            <p:nvPicPr>
              <p:cNvPr id="29" name="그림 28" descr="전자기기, 모니터이(가) 표시된 사진&#10;&#10;높은 신뢰도로 생성된 설명">
                <a:extLst>
                  <a:ext uri="{FF2B5EF4-FFF2-40B4-BE49-F238E27FC236}">
                    <a16:creationId xmlns:a16="http://schemas.microsoft.com/office/drawing/2014/main" id="{86411E6D-848B-419D-AD9F-1AE71D9400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40" r="16898"/>
              <a:stretch/>
            </p:blipFill>
            <p:spPr>
              <a:xfrm>
                <a:off x="1513341" y="1604852"/>
                <a:ext cx="2612047" cy="4127277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6555" y="1996440"/>
                <a:ext cx="2034782" cy="3223180"/>
              </a:xfrm>
              <a:prstGeom prst="rect">
                <a:avLst/>
              </a:prstGeom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2923639" y="1662748"/>
              <a:ext cx="2068307" cy="3473055"/>
              <a:chOff x="1497005" y="1574739"/>
              <a:chExt cx="2612047" cy="4127277"/>
            </a:xfrm>
          </p:grpSpPr>
          <p:pic>
            <p:nvPicPr>
              <p:cNvPr id="26" name="그림 25" descr="전자기기, 모니터이(가) 표시된 사진&#10;&#10;높은 신뢰도로 생성된 설명">
                <a:extLst>
                  <a:ext uri="{FF2B5EF4-FFF2-40B4-BE49-F238E27FC236}">
                    <a16:creationId xmlns:a16="http://schemas.microsoft.com/office/drawing/2014/main" id="{86411E6D-848B-419D-AD9F-1AE71D9400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40" r="16898"/>
              <a:stretch/>
            </p:blipFill>
            <p:spPr>
              <a:xfrm>
                <a:off x="1497005" y="1574739"/>
                <a:ext cx="2612047" cy="4127277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7431" y="1966328"/>
                <a:ext cx="1959535" cy="3223180"/>
              </a:xfrm>
              <a:prstGeom prst="rect">
                <a:avLst/>
              </a:prstGeom>
            </p:spPr>
          </p:pic>
        </p:grpSp>
      </p:grpSp>
      <p:sp>
        <p:nvSpPr>
          <p:cNvPr id="10" name="TextBox 9"/>
          <p:cNvSpPr txBox="1"/>
          <p:nvPr/>
        </p:nvSpPr>
        <p:spPr>
          <a:xfrm>
            <a:off x="558941" y="5328513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재촬영 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촬영 앱 다시 실행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9024" y="5328514"/>
            <a:ext cx="496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사용자의 편의를 위해 지역</a:t>
            </a:r>
            <a:r>
              <a:rPr lang="en-US" altLang="ko-KR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면허 종별</a:t>
            </a:r>
            <a:r>
              <a:rPr lang="en-US" altLang="ko-KR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날짜 선택 시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셀렉트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박스 및 달력 제공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84964" y="5328513"/>
            <a:ext cx="306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필드를 작성하지 않고 확인 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알림 표시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05167" y="1687686"/>
            <a:ext cx="2047879" cy="3473056"/>
            <a:chOff x="6908998" y="419121"/>
            <a:chExt cx="3965079" cy="596352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32471" y="969300"/>
              <a:ext cx="3129369" cy="47717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  <a:softEdge rad="31750"/>
            </a:effectLst>
          </p:spPr>
        </p:pic>
        <p:pic>
          <p:nvPicPr>
            <p:cNvPr id="39" name="그림 38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90" r="17405"/>
            <a:stretch/>
          </p:blipFill>
          <p:spPr>
            <a:xfrm>
              <a:off x="6908998" y="419121"/>
              <a:ext cx="3965079" cy="5963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3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45337" y="2469467"/>
            <a:ext cx="9997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Dev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3968263" y="1751011"/>
            <a:ext cx="0" cy="402634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47403" y="4400203"/>
            <a:ext cx="27955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차량 데이터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분석팀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7065" y="2111404"/>
            <a:ext cx="138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김지영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7065" y="2570482"/>
            <a:ext cx="138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신지영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7063" y="3029560"/>
            <a:ext cx="138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최미리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7063" y="4268840"/>
            <a:ext cx="156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이다솔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7062" y="4727918"/>
            <a:ext cx="156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김지윤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인턴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030780" y="3732421"/>
            <a:ext cx="98422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77096" y="2145608"/>
            <a:ext cx="3" cy="300923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51664" y="2130523"/>
            <a:ext cx="138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이승환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책임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51664" y="2589601"/>
            <a:ext cx="138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김영일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전임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51662" y="3048679"/>
            <a:ext cx="1388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박세종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전임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877093" y="2604687"/>
            <a:ext cx="3" cy="300923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77093" y="3063765"/>
            <a:ext cx="3" cy="300923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877096" y="4288970"/>
            <a:ext cx="3" cy="300923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51664" y="4273885"/>
            <a:ext cx="138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이승환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책임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51664" y="4732963"/>
            <a:ext cx="138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박지훈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선임</a:t>
            </a:r>
            <a:endParaRPr lang="ko-KR" altLang="en-US" sz="14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877093" y="4748049"/>
            <a:ext cx="3" cy="300923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53323" y="1751011"/>
            <a:ext cx="0" cy="402634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961307" y="1060886"/>
            <a:ext cx="1831571" cy="57891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멘티</a:t>
            </a:r>
            <a:r>
              <a:rPr lang="ko-KR" altLang="en-US" sz="2000" dirty="0" smtClean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| </a:t>
            </a:r>
            <a:r>
              <a:rPr lang="ko-KR" altLang="en-US" sz="2000" dirty="0" smtClean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멘토</a:t>
            </a:r>
            <a:endParaRPr lang="ko-KR" altLang="en-US" sz="20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415955" y="1063690"/>
            <a:ext cx="1805240" cy="57891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팀장</a:t>
            </a:r>
            <a:endParaRPr lang="ko-KR" altLang="en-US" sz="20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49154" y="2589601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김영일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전임</a:t>
            </a:r>
            <a:endParaRPr lang="ko-KR" altLang="en-US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49154" y="4505910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박지훈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선임</a:t>
            </a:r>
            <a:endParaRPr lang="ko-KR" altLang="en-US" sz="16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22495" y="1182955"/>
            <a:ext cx="5766095" cy="3636448"/>
            <a:chOff x="520300" y="3875360"/>
            <a:chExt cx="5766095" cy="3636448"/>
          </a:xfrm>
        </p:grpSpPr>
        <p:sp>
          <p:nvSpPr>
            <p:cNvPr id="16" name="TextBox 15"/>
            <p:cNvSpPr txBox="1"/>
            <p:nvPr/>
          </p:nvSpPr>
          <p:spPr>
            <a:xfrm>
              <a:off x="520300" y="3875360"/>
              <a:ext cx="3501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운전면허증 진위 여부 확인</a:t>
              </a:r>
              <a:endParaRPr lang="ko-KR" altLang="en-US" sz="24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3416" y="4233988"/>
              <a:ext cx="5262979" cy="327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진위여부 확인 서버에 데이터 전송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보내는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endPara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운전면허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번호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면허 종별 코드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endPara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	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대여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시작일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대여 종료일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성명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생년월일</a:t>
              </a:r>
              <a:endParaRPr lang="en-US" altLang="ko-KR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성공 시 받는 데이터 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코드 </a:t>
              </a:r>
              <a:endPara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-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적격 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: '00‘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      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	- </a:t>
              </a:r>
              <a:r>
                <a:rPr lang="ko-KR" altLang="en-US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부적격 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: ‘01’, ‘02’, ‘03‘, ‘04’, ‘11’, ‘12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’, 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		‘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13’, 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‘</a:t>
              </a:r>
              <a:r>
                <a:rPr lang="en-US" altLang="ko-KR" dirty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14’, ‘21’, ‘22’, ‘23’, ‘24’, ‘31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’</a:t>
              </a:r>
              <a:endParaRPr lang="ko-KR" altLang="en-US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16" y="2630463"/>
            <a:ext cx="5158494" cy="35538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17389" y="6184266"/>
            <a:ext cx="156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Ajax </a:t>
            </a:r>
            <a:r>
              <a:rPr lang="ko-KR" altLang="en-US" dirty="0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통신 코드</a:t>
            </a:r>
            <a:endParaRPr lang="ko-KR" altLang="en-US" dirty="0">
              <a:solidFill>
                <a:schemeClr val="accent4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8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049197" y="1009811"/>
            <a:ext cx="2990088" cy="5091928"/>
            <a:chOff x="7192816" y="105659"/>
            <a:chExt cx="4046369" cy="6147678"/>
          </a:xfrm>
        </p:grpSpPr>
        <p:pic>
          <p:nvPicPr>
            <p:cNvPr id="17" name="그림 16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64" r="15692"/>
            <a:stretch/>
          </p:blipFill>
          <p:spPr>
            <a:xfrm>
              <a:off x="7192816" y="105659"/>
              <a:ext cx="4046369" cy="614767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l="4067" t="1857" r="4346" b="12230"/>
            <a:stretch/>
          </p:blipFill>
          <p:spPr>
            <a:xfrm>
              <a:off x="7529396" y="637168"/>
              <a:ext cx="3234249" cy="5001055"/>
            </a:xfrm>
            <a:prstGeom prst="rect">
              <a:avLst/>
            </a:prstGeom>
            <a:effectLst>
              <a:softEdge rad="31750"/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7128534" y="190547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4"/>
                </a:solidFill>
              </a:rPr>
              <a:t>결과 화면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2261" y="1009810"/>
            <a:ext cx="2990088" cy="5091928"/>
            <a:chOff x="639337" y="1273490"/>
            <a:chExt cx="2714808" cy="4676653"/>
          </a:xfrm>
        </p:grpSpPr>
        <p:pic>
          <p:nvPicPr>
            <p:cNvPr id="25" name="그림 24" descr="전자기기, 모니터이(가) 표시된 사진&#10;&#10;높은 신뢰도로 생성된 설명">
              <a:extLst>
                <a:ext uri="{FF2B5EF4-FFF2-40B4-BE49-F238E27FC236}">
                  <a16:creationId xmlns:a16="http://schemas.microsoft.com/office/drawing/2014/main" id="{86411E6D-848B-419D-AD9F-1AE71D94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24" r="17403"/>
            <a:stretch/>
          </p:blipFill>
          <p:spPr>
            <a:xfrm>
              <a:off x="639337" y="1273490"/>
              <a:ext cx="2714808" cy="467665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l="4283" t="2109" r="4687" b="8405"/>
            <a:stretch/>
          </p:blipFill>
          <p:spPr>
            <a:xfrm>
              <a:off x="946518" y="1677820"/>
              <a:ext cx="2153687" cy="3804394"/>
            </a:xfrm>
            <a:prstGeom prst="rect">
              <a:avLst/>
            </a:prstGeom>
            <a:effectLst>
              <a:softEdge rad="31750"/>
            </a:effectLst>
          </p:spPr>
        </p:pic>
      </p:grpSp>
      <p:sp>
        <p:nvSpPr>
          <p:cNvPr id="29" name="TextBox 28"/>
          <p:cNvSpPr txBox="1"/>
          <p:nvPr/>
        </p:nvSpPr>
        <p:spPr>
          <a:xfrm>
            <a:off x="7637878" y="2428698"/>
            <a:ext cx="422423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적격일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‘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확인되었습니다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부적격일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‘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잘못된 정보입니다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+ </a:t>
            </a:r>
            <a:r>
              <a:rPr lang="ko-KR" altLang="en-US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부적격 사유 제공</a:t>
            </a:r>
            <a:endParaRPr lang="en-US" altLang="ko-KR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프로젝트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UI&amp;</a:t>
            </a:r>
            <a:r>
              <a:rPr lang="ko-KR" altLang="en-US" sz="2000" i="1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5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288364" y="334995"/>
            <a:ext cx="3327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 </a:t>
            </a:r>
            <a:r>
              <a:rPr lang="en-US" altLang="ko-KR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ICT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인턴십</a:t>
            </a:r>
            <a:endParaRPr lang="en-US" altLang="ko-KR" sz="32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6538" y="1496290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회사 실무 경험</a:t>
            </a:r>
            <a:endParaRPr lang="en-US" altLang="ko-KR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09869" y="1625246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26128" y="1388568"/>
            <a:ext cx="66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고객의 요구사항 변경에 따라 프로젝트가 중단될 수 있음</a:t>
            </a:r>
            <a:endParaRPr lang="en-US" altLang="ko-KR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 프로젝트를 진행하며 실무 개발 프로세스 학습</a:t>
            </a:r>
            <a:endParaRPr lang="ko-KR" altLang="en-US" sz="1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8124" y="2277469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협업의 시너지 효과</a:t>
            </a:r>
          </a:p>
        </p:txBody>
      </p:sp>
      <p:sp>
        <p:nvSpPr>
          <p:cNvPr id="16" name="타원 15"/>
          <p:cNvSpPr/>
          <p:nvPr/>
        </p:nvSpPr>
        <p:spPr>
          <a:xfrm>
            <a:off x="1211455" y="2406425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26127" y="2169747"/>
            <a:ext cx="66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책임감 상승</a:t>
            </a:r>
            <a:endParaRPr lang="en-US" altLang="ko-KR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업무 분담을 통한 업무 효율과 처리 속도 상승</a:t>
            </a:r>
            <a:endParaRPr lang="en-US" altLang="ko-KR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9710" y="3038290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개발기간 </a:t>
            </a:r>
            <a:r>
              <a:rPr lang="en-US" altLang="ko-KR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!= </a:t>
            </a:r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코딩기간</a:t>
            </a:r>
          </a:p>
        </p:txBody>
      </p:sp>
      <p:sp>
        <p:nvSpPr>
          <p:cNvPr id="20" name="타원 19"/>
          <p:cNvSpPr/>
          <p:nvPr/>
        </p:nvSpPr>
        <p:spPr>
          <a:xfrm>
            <a:off x="1213041" y="3167246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26126" y="3053679"/>
            <a:ext cx="690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개발기간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 분석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설계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테스트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통합 테스트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산출물 작업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1296" y="3784865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테스트의 중요성</a:t>
            </a:r>
          </a:p>
        </p:txBody>
      </p:sp>
      <p:sp>
        <p:nvSpPr>
          <p:cNvPr id="23" name="타원 22"/>
          <p:cNvSpPr/>
          <p:nvPr/>
        </p:nvSpPr>
        <p:spPr>
          <a:xfrm>
            <a:off x="1214627" y="3913821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26126" y="3800254"/>
            <a:ext cx="683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코드를 통합하고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테스트하는 과정 중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발생 가능한 모든 오류에 대해 처리 필요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723339" y="1496290"/>
            <a:ext cx="0" cy="434755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2882" y="4605880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산출물 관리의 중요성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16213" y="4734836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26126" y="4621269"/>
            <a:ext cx="706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구조도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목록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운영자 매뉴얼 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등</a:t>
            </a:r>
            <a:r>
              <a:rPr lang="en-US" altLang="ko-KR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결과물의 유지보수를 위한 상세한 산출물</a:t>
            </a:r>
            <a:endParaRPr lang="ko-KR" altLang="en-US" sz="1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4469" y="5407006"/>
            <a:ext cx="23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배경지식의 부족함</a:t>
            </a:r>
          </a:p>
        </p:txBody>
      </p:sp>
      <p:sp>
        <p:nvSpPr>
          <p:cNvPr id="42" name="타원 41"/>
          <p:cNvSpPr/>
          <p:nvPr/>
        </p:nvSpPr>
        <p:spPr>
          <a:xfrm>
            <a:off x="1217800" y="5535962"/>
            <a:ext cx="111420" cy="1114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26126" y="5422395"/>
            <a:ext cx="719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과정에 필요한 배경지식의 부족함을 실감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배울 것이 무한이 많음을 깨달음 </a:t>
            </a:r>
          </a:p>
        </p:txBody>
      </p:sp>
    </p:spTree>
    <p:extLst>
      <p:ext uri="{BB962C8B-B14F-4D97-AF65-F5344CB8AC3E}">
        <p14:creationId xmlns:p14="http://schemas.microsoft.com/office/powerpoint/2010/main" val="2010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194891" y="1761642"/>
            <a:ext cx="9133570" cy="369332"/>
            <a:chOff x="1168305" y="1421476"/>
            <a:chExt cx="9133570" cy="369332"/>
          </a:xfrm>
        </p:grpSpPr>
        <p:sp>
          <p:nvSpPr>
            <p:cNvPr id="4" name="타원 3"/>
            <p:cNvSpPr/>
            <p:nvPr/>
          </p:nvSpPr>
          <p:spPr>
            <a:xfrm>
              <a:off x="1168305" y="1550432"/>
              <a:ext cx="111420" cy="1114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79725" y="1421476"/>
              <a:ext cx="2986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새로운 </a:t>
              </a:r>
              <a:r>
                <a:rPr lang="en-US" altLang="ko-KR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Tool&amp;</a:t>
              </a:r>
              <a:r>
                <a:rPr lang="ko-KR" altLang="en-US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프로그래밍 언어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38007" y="1440125"/>
              <a:ext cx="5463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모두 처음 접해보는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Tool,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언어라서 익숙해지는데 어려움을 겪음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94891" y="3871631"/>
            <a:ext cx="8435750" cy="369332"/>
            <a:chOff x="1168305" y="1421476"/>
            <a:chExt cx="8435750" cy="369332"/>
          </a:xfrm>
        </p:grpSpPr>
        <p:sp>
          <p:nvSpPr>
            <p:cNvPr id="11" name="타원 10"/>
            <p:cNvSpPr/>
            <p:nvPr/>
          </p:nvSpPr>
          <p:spPr>
            <a:xfrm>
              <a:off x="1168305" y="1550432"/>
              <a:ext cx="111420" cy="1114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79725" y="1421476"/>
              <a:ext cx="3087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각각의 브라우저마다 제한 차이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38007" y="1436865"/>
              <a:ext cx="4766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네이버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크롬 등 각각의 브라우저 별 제한된 기능의 차이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94891" y="2633604"/>
            <a:ext cx="8621699" cy="584775"/>
            <a:chOff x="1168305" y="1309371"/>
            <a:chExt cx="8621699" cy="584775"/>
          </a:xfrm>
        </p:grpSpPr>
        <p:sp>
          <p:nvSpPr>
            <p:cNvPr id="15" name="타원 14"/>
            <p:cNvSpPr/>
            <p:nvPr/>
          </p:nvSpPr>
          <p:spPr>
            <a:xfrm>
              <a:off x="1168305" y="1550432"/>
              <a:ext cx="111420" cy="1114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9725" y="1421476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환경 세팅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38007" y="1309371"/>
              <a:ext cx="4951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버전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라이브러리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확장자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등 개발환경을 모바일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 각각에 </a:t>
              </a:r>
              <a:endPara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맞게 구성하는 것에 어려움을 겪음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94891" y="4903819"/>
            <a:ext cx="9336638" cy="369332"/>
            <a:chOff x="1168305" y="1421476"/>
            <a:chExt cx="9336638" cy="369332"/>
          </a:xfrm>
        </p:grpSpPr>
        <p:sp>
          <p:nvSpPr>
            <p:cNvPr id="19" name="타원 18"/>
            <p:cNvSpPr/>
            <p:nvPr/>
          </p:nvSpPr>
          <p:spPr>
            <a:xfrm>
              <a:off x="1168305" y="1550432"/>
              <a:ext cx="111420" cy="1114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79725" y="1421476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웹과 앱 통신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38007" y="1436865"/>
              <a:ext cx="5666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한번에 많은 사용자가 앱에서 웹으로 사진을 전송할 때 문제가 발생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88364" y="334995"/>
            <a:ext cx="5447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en-US" altLang="ko-KR" sz="20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i="1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</a:t>
            </a:r>
            <a:endParaRPr lang="en-US" altLang="ko-KR" sz="2000" i="1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587801" y="1761642"/>
            <a:ext cx="0" cy="36192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3253C37C-116B-40C2-9044-6B2D3CFAB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330979" y="2673311"/>
            <a:ext cx="3530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540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감사합니다</a:t>
            </a:r>
            <a:r>
              <a:rPr lang="en-US" altLang="ko-KR" sz="5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en-US" altLang="ko-KR" sz="700" dirty="0">
              <a:solidFill>
                <a:srgbClr val="FFC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4422532" y="3596641"/>
            <a:ext cx="327953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별 수행 작업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Dev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-473408" y="5263566"/>
            <a:ext cx="3435592" cy="629241"/>
            <a:chOff x="578972" y="4883286"/>
            <a:chExt cx="3435592" cy="629241"/>
          </a:xfrm>
        </p:grpSpPr>
        <p:sp>
          <p:nvSpPr>
            <p:cNvPr id="5" name="직사각형 4"/>
            <p:cNvSpPr/>
            <p:nvPr/>
          </p:nvSpPr>
          <p:spPr>
            <a:xfrm>
              <a:off x="1060704" y="5155475"/>
              <a:ext cx="2953860" cy="357052"/>
            </a:xfrm>
            <a:prstGeom prst="rect">
              <a:avLst/>
            </a:prstGeom>
            <a:solidFill>
              <a:srgbClr val="995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 flipH="1">
              <a:off x="755903" y="4883286"/>
              <a:ext cx="3258661" cy="272189"/>
            </a:xfrm>
            <a:prstGeom prst="parallelogram">
              <a:avLst>
                <a:gd name="adj" fmla="val 95908"/>
              </a:avLst>
            </a:prstGeom>
            <a:solidFill>
              <a:srgbClr val="E57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평행 사변형 6"/>
            <p:cNvSpPr/>
            <p:nvPr/>
          </p:nvSpPr>
          <p:spPr>
            <a:xfrm rot="2607835" flipH="1">
              <a:off x="578972" y="5067982"/>
              <a:ext cx="656756" cy="251010"/>
            </a:xfrm>
            <a:prstGeom prst="parallelogram">
              <a:avLst>
                <a:gd name="adj" fmla="val 94581"/>
              </a:avLst>
            </a:prstGeom>
            <a:solidFill>
              <a:srgbClr val="874D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89462" y="4906513"/>
            <a:ext cx="2698511" cy="625851"/>
            <a:chOff x="578972" y="4886676"/>
            <a:chExt cx="2698511" cy="625851"/>
          </a:xfrm>
        </p:grpSpPr>
        <p:sp>
          <p:nvSpPr>
            <p:cNvPr id="9" name="직사각형 8"/>
            <p:cNvSpPr/>
            <p:nvPr/>
          </p:nvSpPr>
          <p:spPr>
            <a:xfrm>
              <a:off x="1060704" y="5155475"/>
              <a:ext cx="2216779" cy="357052"/>
            </a:xfrm>
            <a:prstGeom prst="rect">
              <a:avLst/>
            </a:prstGeom>
            <a:solidFill>
              <a:srgbClr val="8D5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755904" y="4886676"/>
              <a:ext cx="2521579" cy="288089"/>
            </a:xfrm>
            <a:prstGeom prst="parallelogram">
              <a:avLst>
                <a:gd name="adj" fmla="val 95908"/>
              </a:avLst>
            </a:prstGeom>
            <a:solidFill>
              <a:srgbClr val="D57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/>
            <p:cNvSpPr/>
            <p:nvPr/>
          </p:nvSpPr>
          <p:spPr>
            <a:xfrm rot="2607835" flipH="1">
              <a:off x="578972" y="5067982"/>
              <a:ext cx="656756" cy="251010"/>
            </a:xfrm>
            <a:prstGeom prst="parallelogram">
              <a:avLst>
                <a:gd name="adj" fmla="val 94581"/>
              </a:avLst>
            </a:prstGeom>
            <a:solidFill>
              <a:srgbClr val="643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696579" y="4558170"/>
            <a:ext cx="2624604" cy="622947"/>
            <a:chOff x="578972" y="4889580"/>
            <a:chExt cx="2624604" cy="622947"/>
          </a:xfrm>
          <a:solidFill>
            <a:srgbClr val="B37470"/>
          </a:solidFill>
        </p:grpSpPr>
        <p:sp>
          <p:nvSpPr>
            <p:cNvPr id="13" name="직사각형 12"/>
            <p:cNvSpPr/>
            <p:nvPr/>
          </p:nvSpPr>
          <p:spPr>
            <a:xfrm>
              <a:off x="1060704" y="5155475"/>
              <a:ext cx="2134460" cy="357052"/>
            </a:xfrm>
            <a:prstGeom prst="rect">
              <a:avLst/>
            </a:prstGeom>
            <a:solidFill>
              <a:srgbClr val="78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>
              <a:off x="755904" y="4889580"/>
              <a:ext cx="2447672" cy="285463"/>
            </a:xfrm>
            <a:prstGeom prst="parallelogram">
              <a:avLst>
                <a:gd name="adj" fmla="val 959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/>
            <p:cNvSpPr/>
            <p:nvPr/>
          </p:nvSpPr>
          <p:spPr>
            <a:xfrm rot="2607835" flipH="1">
              <a:off x="578972" y="5067982"/>
              <a:ext cx="656756" cy="251010"/>
            </a:xfrm>
            <a:prstGeom prst="parallelogram">
              <a:avLst>
                <a:gd name="adj" fmla="val 94581"/>
              </a:avLst>
            </a:prstGeom>
            <a:solidFill>
              <a:srgbClr val="543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834848" y="4209668"/>
            <a:ext cx="2457706" cy="619081"/>
            <a:chOff x="578972" y="4893446"/>
            <a:chExt cx="2457706" cy="619081"/>
          </a:xfrm>
          <a:solidFill>
            <a:srgbClr val="B37470"/>
          </a:solidFill>
        </p:grpSpPr>
        <p:sp>
          <p:nvSpPr>
            <p:cNvPr id="17" name="직사각형 16"/>
            <p:cNvSpPr/>
            <p:nvPr/>
          </p:nvSpPr>
          <p:spPr>
            <a:xfrm>
              <a:off x="1060704" y="5155475"/>
              <a:ext cx="1975974" cy="357052"/>
            </a:xfrm>
            <a:prstGeom prst="rect">
              <a:avLst/>
            </a:prstGeom>
            <a:solidFill>
              <a:srgbClr val="5A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/>
            <p:cNvSpPr/>
            <p:nvPr/>
          </p:nvSpPr>
          <p:spPr>
            <a:xfrm flipH="1">
              <a:off x="755904" y="4893446"/>
              <a:ext cx="2280774" cy="269285"/>
            </a:xfrm>
            <a:prstGeom prst="parallelogram">
              <a:avLst>
                <a:gd name="adj" fmla="val 95908"/>
              </a:avLst>
            </a:prstGeom>
            <a:solidFill>
              <a:srgbClr val="886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2607835" flipH="1">
              <a:off x="578972" y="5067982"/>
              <a:ext cx="656756" cy="251010"/>
            </a:xfrm>
            <a:prstGeom prst="parallelogram">
              <a:avLst>
                <a:gd name="adj" fmla="val 94581"/>
              </a:avLst>
            </a:prstGeom>
            <a:solidFill>
              <a:srgbClr val="403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749539" y="3853744"/>
            <a:ext cx="3790804" cy="629241"/>
            <a:chOff x="578972" y="4883286"/>
            <a:chExt cx="3207322" cy="629241"/>
          </a:xfrm>
          <a:solidFill>
            <a:srgbClr val="B37470"/>
          </a:solidFill>
        </p:grpSpPr>
        <p:sp>
          <p:nvSpPr>
            <p:cNvPr id="21" name="직사각형 20"/>
            <p:cNvSpPr/>
            <p:nvPr/>
          </p:nvSpPr>
          <p:spPr>
            <a:xfrm>
              <a:off x="1060703" y="5155475"/>
              <a:ext cx="2725591" cy="357052"/>
            </a:xfrm>
            <a:prstGeom prst="rect">
              <a:avLst/>
            </a:prstGeom>
            <a:solidFill>
              <a:srgbClr val="303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/>
            <p:cNvSpPr/>
            <p:nvPr/>
          </p:nvSpPr>
          <p:spPr>
            <a:xfrm flipH="1">
              <a:off x="755903" y="4883286"/>
              <a:ext cx="3030391" cy="285415"/>
            </a:xfrm>
            <a:prstGeom prst="parallelogram">
              <a:avLst>
                <a:gd name="adj" fmla="val 95908"/>
              </a:avLst>
            </a:prstGeom>
            <a:solidFill>
              <a:srgbClr val="4A5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평행 사변형 22"/>
            <p:cNvSpPr/>
            <p:nvPr/>
          </p:nvSpPr>
          <p:spPr>
            <a:xfrm rot="2607835" flipH="1">
              <a:off x="578972" y="5067982"/>
              <a:ext cx="656756" cy="251010"/>
            </a:xfrm>
            <a:prstGeom prst="parallelogram">
              <a:avLst>
                <a:gd name="adj" fmla="val 94581"/>
              </a:avLst>
            </a:prstGeom>
            <a:solidFill>
              <a:srgbClr val="222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4248" y="5450666"/>
            <a:ext cx="1256232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Week 1-2</a:t>
            </a:r>
            <a:endParaRPr lang="ko-KR" altLang="en-US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49274" y="5084732"/>
            <a:ext cx="1256232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Week 3</a:t>
            </a:r>
            <a:endParaRPr lang="ko-KR" altLang="en-US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53953" y="4746401"/>
            <a:ext cx="1256232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Week 5</a:t>
            </a:r>
            <a:endParaRPr lang="ko-KR" altLang="en-US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86247" y="4386785"/>
            <a:ext cx="1256232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Week 6</a:t>
            </a:r>
            <a:endParaRPr lang="ko-KR" altLang="en-US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92158" y="4042404"/>
            <a:ext cx="1256232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Week 7</a:t>
            </a:r>
            <a:endParaRPr lang="ko-KR" altLang="en-US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6533" y="2907287"/>
            <a:ext cx="23794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0B7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Task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Rest API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준수하는</a:t>
            </a:r>
            <a:endParaRPr lang="en-US" altLang="ko-KR" sz="1200" dirty="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Node.js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기반의 게시판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005237" y="2239560"/>
            <a:ext cx="0" cy="2712462"/>
          </a:xfrm>
          <a:prstGeom prst="straightConnector1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05237" y="1723961"/>
            <a:ext cx="23227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E9BBA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Task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Rest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 작성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Node.js </a:t>
            </a:r>
            <a:r>
              <a:rPr lang="ko-KR" altLang="en-US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게시판에 적용한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Rest API</a:t>
            </a:r>
            <a:r>
              <a:rPr lang="ko-KR" altLang="en-US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규칙 정리 문서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05236" y="3147917"/>
            <a:ext cx="2474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BE9B87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Task 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 Keywords 3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Restful API, 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MSA,</a:t>
            </a:r>
          </a:p>
          <a:p>
            <a:pPr lvl="0"/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DevOps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보고서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91756" y="2225719"/>
            <a:ext cx="23794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3B0A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Task 4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Atlassian</a:t>
            </a:r>
            <a:r>
              <a:rPr lang="en-US" altLang="ko-KR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AWS</a:t>
            </a:r>
            <a:endParaRPr lang="en-US" altLang="ko-KR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 </a:t>
            </a:r>
            <a:r>
              <a:rPr lang="en-US" altLang="ko-KR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발표</a:t>
            </a:r>
            <a:endParaRPr lang="en-US" altLang="ko-KR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 err="1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Atlassian</a:t>
            </a: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AWS</a:t>
            </a: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보고서 </a:t>
            </a:r>
            <a:r>
              <a:rPr lang="ko-KR" altLang="en-US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및 발표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32508" y="1855214"/>
            <a:ext cx="2379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B49EB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Task 5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Agile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Agile </a:t>
            </a:r>
            <a:r>
              <a:rPr lang="ko-KR" altLang="en-US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문화에</a:t>
            </a: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대한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조사 및 보고서 작성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318888" y="1522676"/>
            <a:ext cx="251955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9CA5CC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Task 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Jira &amp; Confluence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가이드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 작성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Atlassian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도구인 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Jira, Confluence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교육 내용 기반의 가이드 문서 작성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14" y="4862077"/>
            <a:ext cx="504887" cy="50488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37" name="직선 화살표 연결선 36"/>
          <p:cNvCxnSpPr/>
          <p:nvPr/>
        </p:nvCxnSpPr>
        <p:spPr>
          <a:xfrm flipV="1">
            <a:off x="9265183" y="2055515"/>
            <a:ext cx="0" cy="1850459"/>
          </a:xfrm>
          <a:prstGeom prst="straightConnector1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730" y="3432009"/>
            <a:ext cx="561701" cy="56170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7282046" y="2385336"/>
            <a:ext cx="0" cy="1850459"/>
          </a:xfrm>
          <a:prstGeom prst="straightConnector1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092404" y="2744345"/>
            <a:ext cx="0" cy="1850459"/>
          </a:xfrm>
          <a:prstGeom prst="straightConnector1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48427" y="3432009"/>
            <a:ext cx="0" cy="1850459"/>
          </a:xfrm>
          <a:prstGeom prst="straightConnector1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2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33 -3.33333E-6 L -4.375E-6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35007"/>
          <a:stretch/>
        </p:blipFill>
        <p:spPr>
          <a:xfrm>
            <a:off x="2326686" y="1327259"/>
            <a:ext cx="4370215" cy="20255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54"/>
          <a:stretch/>
        </p:blipFill>
        <p:spPr>
          <a:xfrm>
            <a:off x="6896481" y="3591489"/>
            <a:ext cx="2883254" cy="2219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87" y="3591489"/>
            <a:ext cx="4370215" cy="221130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896481" y="1327259"/>
            <a:ext cx="3405759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Rest API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준수하는</a:t>
            </a:r>
            <a:r>
              <a:rPr lang="en-US" altLang="ko-KR" sz="1200" dirty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Node.js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기반의 게시판이다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CRUD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글 작성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조회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삭제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+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로그인 기능이 있다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별 수행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Dev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70" y="1309841"/>
            <a:ext cx="491034" cy="5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454537" y="1593052"/>
            <a:ext cx="3250045" cy="2907970"/>
            <a:chOff x="1481612" y="1603216"/>
            <a:chExt cx="4286624" cy="38354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6268" y="1878230"/>
              <a:ext cx="2391968" cy="35604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226" y="1732014"/>
              <a:ext cx="2342278" cy="35604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1612" y="1603216"/>
              <a:ext cx="2509384" cy="35604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그룹 10"/>
          <p:cNvGrpSpPr/>
          <p:nvPr/>
        </p:nvGrpSpPr>
        <p:grpSpPr>
          <a:xfrm>
            <a:off x="1593058" y="1765987"/>
            <a:ext cx="4071274" cy="2577012"/>
            <a:chOff x="1272933" y="1730452"/>
            <a:chExt cx="4474224" cy="28320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6"/>
            <a:srcRect r="13048"/>
            <a:stretch/>
          </p:blipFill>
          <p:spPr>
            <a:xfrm>
              <a:off x="2389964" y="2166385"/>
              <a:ext cx="3357193" cy="23961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7"/>
            <a:srcRect b="47514"/>
            <a:stretch/>
          </p:blipFill>
          <p:spPr>
            <a:xfrm>
              <a:off x="1272933" y="1730452"/>
              <a:ext cx="3342610" cy="23911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직사각형 13"/>
          <p:cNvSpPr/>
          <p:nvPr/>
        </p:nvSpPr>
        <p:spPr>
          <a:xfrm>
            <a:off x="2240990" y="4491174"/>
            <a:ext cx="3405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Rest API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</a:t>
            </a:r>
            <a:endParaRPr lang="en-US" altLang="ko-KR" sz="9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Node.js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게시판의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Rest API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규칙을 정의한 문서</a:t>
            </a:r>
            <a:endParaRPr lang="ko-KR" altLang="en-US" sz="12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별 수행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Dev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65957" y="4491174"/>
            <a:ext cx="3405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지정된 주제에 대해 작성한 총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보고서</a:t>
            </a:r>
            <a:endParaRPr lang="ko-KR" altLang="en-US" sz="12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0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별 수행 작업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 데이터 분석 팀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11988" y="1254704"/>
            <a:ext cx="5688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 데이터 생성 시뮬레이터 개발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endParaRPr lang="en-US" altLang="ko-KR" sz="24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64274" y="2138483"/>
            <a:ext cx="4314305" cy="1577689"/>
            <a:chOff x="773084" y="1897411"/>
            <a:chExt cx="4314305" cy="157768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73084" y="2220259"/>
              <a:ext cx="4314305" cy="1254841"/>
            </a:xfrm>
            <a:prstGeom prst="roundRect">
              <a:avLst/>
            </a:prstGeom>
            <a:noFill/>
            <a:ln>
              <a:solidFill>
                <a:srgbClr val="FFD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가상의 차량 데이터를 </a:t>
              </a:r>
              <a:endParaRPr lang="en-US" altLang="ko-KR" sz="16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필요한 만큼 생성하는 시뮬레이터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</a:t>
              </a:r>
              <a:endPara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04621" y="1897411"/>
              <a:ext cx="1210714" cy="507831"/>
            </a:xfrm>
            <a:prstGeom prst="rect">
              <a:avLst/>
            </a:prstGeom>
            <a:pattFill prst="pct5">
              <a:fgClr>
                <a:srgbClr val="282F34"/>
              </a:fgClr>
              <a:bgClr>
                <a:srgbClr val="21262A"/>
              </a:bgClr>
            </a:patt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D4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Concept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64274" y="4207830"/>
            <a:ext cx="4314305" cy="1553274"/>
            <a:chOff x="773084" y="1921826"/>
            <a:chExt cx="4314305" cy="155327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73084" y="2220259"/>
              <a:ext cx="4314305" cy="1254841"/>
            </a:xfrm>
            <a:prstGeom prst="roundRect">
              <a:avLst/>
            </a:prstGeom>
            <a:noFill/>
            <a:ln>
              <a:solidFill>
                <a:srgbClr val="FFD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차량 </a:t>
              </a:r>
              <a:r>
                <a:rPr lang="en-US" altLang="ko-KR" sz="1600" dirty="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IoT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플랫폼 개발 중 </a:t>
              </a:r>
              <a:endParaRPr lang="en-US" altLang="ko-KR" sz="16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테스트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데이터가 부족한 문제를 해결</a:t>
              </a:r>
              <a:endPara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71370" y="1921826"/>
              <a:ext cx="1210714" cy="467885"/>
            </a:xfrm>
            <a:prstGeom prst="rect">
              <a:avLst/>
            </a:prstGeom>
            <a:pattFill prst="pct5">
              <a:fgClr>
                <a:srgbClr val="282F34"/>
              </a:fgClr>
              <a:bgClr>
                <a:srgbClr val="21262A"/>
              </a:bgClr>
            </a:patt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D4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9386439" y="1028476"/>
            <a:ext cx="2694558" cy="5779385"/>
          </a:xfrm>
          <a:prstGeom prst="rect">
            <a:avLst/>
          </a:prstGeom>
          <a:gradFill flip="none" rotWithShape="1">
            <a:gsLst>
              <a:gs pos="7000">
                <a:srgbClr val="303030"/>
              </a:gs>
              <a:gs pos="8000">
                <a:srgbClr val="27272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747904" y="2649915"/>
            <a:ext cx="1993535" cy="1915759"/>
          </a:xfrm>
          <a:prstGeom prst="roundRect">
            <a:avLst>
              <a:gd name="adj" fmla="val 8846"/>
            </a:avLst>
          </a:prstGeom>
          <a:solidFill>
            <a:schemeClr val="bg1">
              <a:lumMod val="85000"/>
            </a:schemeClr>
          </a:solidFill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9779191" y="1028476"/>
            <a:ext cx="2050933" cy="460210"/>
          </a:xfrm>
          <a:prstGeom prst="round2SameRect">
            <a:avLst>
              <a:gd name="adj1" fmla="val 0"/>
              <a:gd name="adj2" fmla="val 3604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41300" dist="1651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835290" y="2727993"/>
            <a:ext cx="1831906" cy="1780957"/>
          </a:xfrm>
          <a:prstGeom prst="roundRect">
            <a:avLst>
              <a:gd name="adj" fmla="val 5229"/>
            </a:avLst>
          </a:prstGeom>
          <a:solidFill>
            <a:schemeClr val="tx1">
              <a:lumMod val="75000"/>
              <a:lumOff val="25000"/>
            </a:schemeClr>
          </a:solidFill>
          <a:ln w="12382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  <a:sp3d>
            <a:bevelT w="62230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571124" y="2558318"/>
            <a:ext cx="2879095" cy="4830158"/>
            <a:chOff x="9306105" y="1813826"/>
            <a:chExt cx="3338160" cy="5731617"/>
          </a:xfrm>
        </p:grpSpPr>
        <p:sp>
          <p:nvSpPr>
            <p:cNvPr id="39" name="자유형 38"/>
            <p:cNvSpPr>
              <a:spLocks/>
            </p:cNvSpPr>
            <p:nvPr/>
          </p:nvSpPr>
          <p:spPr bwMode="auto">
            <a:xfrm rot="529477" flipH="1">
              <a:off x="10341226" y="1813826"/>
              <a:ext cx="1065733" cy="650548"/>
            </a:xfrm>
            <a:custGeom>
              <a:avLst/>
              <a:gdLst>
                <a:gd name="connsiteX0" fmla="*/ 1002468 w 1065733"/>
                <a:gd name="connsiteY0" fmla="*/ 130341 h 650548"/>
                <a:gd name="connsiteX1" fmla="*/ 973303 w 1065733"/>
                <a:gd name="connsiteY1" fmla="*/ 114634 h 650548"/>
                <a:gd name="connsiteX2" fmla="*/ 936959 w 1065733"/>
                <a:gd name="connsiteY2" fmla="*/ 104312 h 650548"/>
                <a:gd name="connsiteX3" fmla="*/ 915871 w 1065733"/>
                <a:gd name="connsiteY3" fmla="*/ 102067 h 650548"/>
                <a:gd name="connsiteX4" fmla="*/ 667746 w 1065733"/>
                <a:gd name="connsiteY4" fmla="*/ 76485 h 650548"/>
                <a:gd name="connsiteX5" fmla="*/ 35992 w 1065733"/>
                <a:gd name="connsiteY5" fmla="*/ 4230 h 650548"/>
                <a:gd name="connsiteX6" fmla="*/ 0 w 1065733"/>
                <a:gd name="connsiteY6" fmla="*/ 0 h 650548"/>
                <a:gd name="connsiteX7" fmla="*/ 205966 w 1065733"/>
                <a:gd name="connsiteY7" fmla="*/ 650548 h 650548"/>
                <a:gd name="connsiteX8" fmla="*/ 223993 w 1065733"/>
                <a:gd name="connsiteY8" fmla="*/ 647800 h 650548"/>
                <a:gd name="connsiteX9" fmla="*/ 299372 w 1065733"/>
                <a:gd name="connsiteY9" fmla="*/ 632541 h 650548"/>
                <a:gd name="connsiteX10" fmla="*/ 681207 w 1065733"/>
                <a:gd name="connsiteY10" fmla="*/ 545923 h 650548"/>
                <a:gd name="connsiteX11" fmla="*/ 870105 w 1065733"/>
                <a:gd name="connsiteY11" fmla="*/ 493414 h 650548"/>
                <a:gd name="connsiteX12" fmla="*/ 970611 w 1065733"/>
                <a:gd name="connsiteY12" fmla="*/ 459755 h 650548"/>
                <a:gd name="connsiteX13" fmla="*/ 1008301 w 1065733"/>
                <a:gd name="connsiteY13" fmla="*/ 443598 h 650548"/>
                <a:gd name="connsiteX14" fmla="*/ 1011890 w 1065733"/>
                <a:gd name="connsiteY14" fmla="*/ 441355 h 650548"/>
                <a:gd name="connsiteX15" fmla="*/ 1021761 w 1065733"/>
                <a:gd name="connsiteY15" fmla="*/ 431033 h 650548"/>
                <a:gd name="connsiteX16" fmla="*/ 1036120 w 1065733"/>
                <a:gd name="connsiteY16" fmla="*/ 406798 h 650548"/>
                <a:gd name="connsiteX17" fmla="*/ 1053618 w 1065733"/>
                <a:gd name="connsiteY17" fmla="*/ 359674 h 650548"/>
                <a:gd name="connsiteX18" fmla="*/ 1065284 w 1065733"/>
                <a:gd name="connsiteY18" fmla="*/ 303575 h 650548"/>
                <a:gd name="connsiteX19" fmla="*/ 1065733 w 1065733"/>
                <a:gd name="connsiteY19" fmla="*/ 258247 h 650548"/>
                <a:gd name="connsiteX20" fmla="*/ 1062592 w 1065733"/>
                <a:gd name="connsiteY20" fmla="*/ 229076 h 650548"/>
                <a:gd name="connsiteX21" fmla="*/ 1054964 w 1065733"/>
                <a:gd name="connsiteY21" fmla="*/ 200802 h 650548"/>
                <a:gd name="connsiteX22" fmla="*/ 1043299 w 1065733"/>
                <a:gd name="connsiteY22" fmla="*/ 174323 h 650548"/>
                <a:gd name="connsiteX23" fmla="*/ 1025800 w 1065733"/>
                <a:gd name="connsiteY23" fmla="*/ 150537 h 650548"/>
                <a:gd name="connsiteX24" fmla="*/ 1002468 w 1065733"/>
                <a:gd name="connsiteY24" fmla="*/ 130341 h 65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65733" h="650548">
                  <a:moveTo>
                    <a:pt x="1002468" y="130341"/>
                  </a:moveTo>
                  <a:lnTo>
                    <a:pt x="973303" y="114634"/>
                  </a:lnTo>
                  <a:lnTo>
                    <a:pt x="936959" y="104312"/>
                  </a:lnTo>
                  <a:lnTo>
                    <a:pt x="915871" y="102067"/>
                  </a:lnTo>
                  <a:lnTo>
                    <a:pt x="667746" y="76485"/>
                  </a:lnTo>
                  <a:lnTo>
                    <a:pt x="35992" y="4230"/>
                  </a:lnTo>
                  <a:lnTo>
                    <a:pt x="0" y="0"/>
                  </a:lnTo>
                  <a:lnTo>
                    <a:pt x="205966" y="650548"/>
                  </a:lnTo>
                  <a:lnTo>
                    <a:pt x="223993" y="647800"/>
                  </a:lnTo>
                  <a:lnTo>
                    <a:pt x="299372" y="632541"/>
                  </a:lnTo>
                  <a:lnTo>
                    <a:pt x="681207" y="545923"/>
                  </a:lnTo>
                  <a:lnTo>
                    <a:pt x="870105" y="493414"/>
                  </a:lnTo>
                  <a:lnTo>
                    <a:pt x="970611" y="459755"/>
                  </a:lnTo>
                  <a:lnTo>
                    <a:pt x="1008301" y="443598"/>
                  </a:lnTo>
                  <a:lnTo>
                    <a:pt x="1011890" y="441355"/>
                  </a:lnTo>
                  <a:lnTo>
                    <a:pt x="1021761" y="431033"/>
                  </a:lnTo>
                  <a:lnTo>
                    <a:pt x="1036120" y="406798"/>
                  </a:lnTo>
                  <a:lnTo>
                    <a:pt x="1053618" y="359674"/>
                  </a:lnTo>
                  <a:lnTo>
                    <a:pt x="1065284" y="303575"/>
                  </a:lnTo>
                  <a:lnTo>
                    <a:pt x="1065733" y="258247"/>
                  </a:lnTo>
                  <a:lnTo>
                    <a:pt x="1062592" y="229076"/>
                  </a:lnTo>
                  <a:lnTo>
                    <a:pt x="1054964" y="200802"/>
                  </a:lnTo>
                  <a:lnTo>
                    <a:pt x="1043299" y="174323"/>
                  </a:lnTo>
                  <a:lnTo>
                    <a:pt x="1025800" y="150537"/>
                  </a:lnTo>
                  <a:lnTo>
                    <a:pt x="1002468" y="130341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 rot="2113934" flipH="1">
              <a:off x="9531383" y="2054264"/>
              <a:ext cx="3112882" cy="3865905"/>
            </a:xfrm>
            <a:custGeom>
              <a:avLst/>
              <a:gdLst>
                <a:gd name="connsiteX0" fmla="*/ 2454682 w 3112882"/>
                <a:gd name="connsiteY0" fmla="*/ 19555 h 3865905"/>
                <a:gd name="connsiteX1" fmla="*/ 2311198 w 3112882"/>
                <a:gd name="connsiteY1" fmla="*/ 2692 h 3865905"/>
                <a:gd name="connsiteX2" fmla="*/ 2289660 w 3112882"/>
                <a:gd name="connsiteY2" fmla="*/ 448 h 3865905"/>
                <a:gd name="connsiteX3" fmla="*/ 2247484 w 3112882"/>
                <a:gd name="connsiteY3" fmla="*/ 0 h 3865905"/>
                <a:gd name="connsiteX4" fmla="*/ 2206204 w 3112882"/>
                <a:gd name="connsiteY4" fmla="*/ 3141 h 3865905"/>
                <a:gd name="connsiteX5" fmla="*/ 2165823 w 3112882"/>
                <a:gd name="connsiteY5" fmla="*/ 10770 h 3865905"/>
                <a:gd name="connsiteX6" fmla="*/ 2126338 w 3112882"/>
                <a:gd name="connsiteY6" fmla="*/ 22439 h 3865905"/>
                <a:gd name="connsiteX7" fmla="*/ 2087302 w 3112882"/>
                <a:gd name="connsiteY7" fmla="*/ 38147 h 3865905"/>
                <a:gd name="connsiteX8" fmla="*/ 2051407 w 3112882"/>
                <a:gd name="connsiteY8" fmla="*/ 57445 h 3865905"/>
                <a:gd name="connsiteX9" fmla="*/ 2016409 w 3112882"/>
                <a:gd name="connsiteY9" fmla="*/ 80782 h 3865905"/>
                <a:gd name="connsiteX10" fmla="*/ 1999808 w 3112882"/>
                <a:gd name="connsiteY10" fmla="*/ 94246 h 3865905"/>
                <a:gd name="connsiteX11" fmla="*/ 1204731 w 3112882"/>
                <a:gd name="connsiteY11" fmla="*/ 751728 h 3865905"/>
                <a:gd name="connsiteX12" fmla="*/ 1183642 w 3112882"/>
                <a:gd name="connsiteY12" fmla="*/ 769679 h 3865905"/>
                <a:gd name="connsiteX13" fmla="*/ 1144157 w 3112882"/>
                <a:gd name="connsiteY13" fmla="*/ 808276 h 3865905"/>
                <a:gd name="connsiteX14" fmla="*/ 1107365 w 3112882"/>
                <a:gd name="connsiteY14" fmla="*/ 849565 h 3865905"/>
                <a:gd name="connsiteX15" fmla="*/ 1073713 w 3112882"/>
                <a:gd name="connsiteY15" fmla="*/ 893547 h 3865905"/>
                <a:gd name="connsiteX16" fmla="*/ 1044100 w 3112882"/>
                <a:gd name="connsiteY16" fmla="*/ 939772 h 3865905"/>
                <a:gd name="connsiteX17" fmla="*/ 1017627 w 3112882"/>
                <a:gd name="connsiteY17" fmla="*/ 988242 h 3865905"/>
                <a:gd name="connsiteX18" fmla="*/ 995192 w 3112882"/>
                <a:gd name="connsiteY18" fmla="*/ 1038507 h 3865905"/>
                <a:gd name="connsiteX19" fmla="*/ 976347 w 3112882"/>
                <a:gd name="connsiteY19" fmla="*/ 1091016 h 3865905"/>
                <a:gd name="connsiteX20" fmla="*/ 968272 w 3112882"/>
                <a:gd name="connsiteY20" fmla="*/ 1117495 h 3865905"/>
                <a:gd name="connsiteX21" fmla="*/ 932825 w 3112882"/>
                <a:gd name="connsiteY21" fmla="*/ 1245849 h 3865905"/>
                <a:gd name="connsiteX22" fmla="*/ 841741 w 3112882"/>
                <a:gd name="connsiteY22" fmla="*/ 1556863 h 3865905"/>
                <a:gd name="connsiteX23" fmla="*/ 765463 w 3112882"/>
                <a:gd name="connsiteY23" fmla="*/ 1799212 h 3865905"/>
                <a:gd name="connsiteX24" fmla="*/ 713865 w 3112882"/>
                <a:gd name="connsiteY24" fmla="*/ 1952250 h 3865905"/>
                <a:gd name="connsiteX25" fmla="*/ 662713 w 3112882"/>
                <a:gd name="connsiteY25" fmla="*/ 2089133 h 3865905"/>
                <a:gd name="connsiteX26" fmla="*/ 614255 w 3112882"/>
                <a:gd name="connsiteY26" fmla="*/ 2204473 h 3865905"/>
                <a:gd name="connsiteX27" fmla="*/ 591821 w 3112882"/>
                <a:gd name="connsiteY27" fmla="*/ 2249351 h 3865905"/>
                <a:gd name="connsiteX28" fmla="*/ 0 w 3112882"/>
                <a:gd name="connsiteY28" fmla="*/ 2841310 h 3865905"/>
                <a:gd name="connsiteX29" fmla="*/ 1024806 w 3112882"/>
                <a:gd name="connsiteY29" fmla="*/ 3865905 h 3865905"/>
                <a:gd name="connsiteX30" fmla="*/ 1309723 w 3112882"/>
                <a:gd name="connsiteY30" fmla="*/ 3580922 h 3865905"/>
                <a:gd name="connsiteX31" fmla="*/ 1330363 w 3112882"/>
                <a:gd name="connsiteY31" fmla="*/ 3561624 h 3865905"/>
                <a:gd name="connsiteX32" fmla="*/ 1374783 w 3112882"/>
                <a:gd name="connsiteY32" fmla="*/ 3526618 h 3865905"/>
                <a:gd name="connsiteX33" fmla="*/ 1423242 w 3112882"/>
                <a:gd name="connsiteY33" fmla="*/ 3497895 h 3865905"/>
                <a:gd name="connsiteX34" fmla="*/ 1474841 w 3112882"/>
                <a:gd name="connsiteY34" fmla="*/ 3475456 h 3865905"/>
                <a:gd name="connsiteX35" fmla="*/ 1502211 w 3112882"/>
                <a:gd name="connsiteY35" fmla="*/ 3466928 h 3865905"/>
                <a:gd name="connsiteX36" fmla="*/ 2097173 w 3112882"/>
                <a:gd name="connsiteY36" fmla="*/ 3266766 h 3865905"/>
                <a:gd name="connsiteX37" fmla="*/ 2132171 w 3112882"/>
                <a:gd name="connsiteY37" fmla="*/ 3254649 h 3865905"/>
                <a:gd name="connsiteX38" fmla="*/ 2199923 w 3112882"/>
                <a:gd name="connsiteY38" fmla="*/ 3225477 h 3865905"/>
                <a:gd name="connsiteX39" fmla="*/ 2264983 w 3112882"/>
                <a:gd name="connsiteY39" fmla="*/ 3191817 h 3865905"/>
                <a:gd name="connsiteX40" fmla="*/ 2327799 w 3112882"/>
                <a:gd name="connsiteY40" fmla="*/ 3153671 h 3865905"/>
                <a:gd name="connsiteX41" fmla="*/ 2387924 w 3112882"/>
                <a:gd name="connsiteY41" fmla="*/ 3111483 h 3865905"/>
                <a:gd name="connsiteX42" fmla="*/ 2444907 w 3112882"/>
                <a:gd name="connsiteY42" fmla="*/ 3064360 h 3865905"/>
                <a:gd name="connsiteX43" fmla="*/ 2497853 w 3112882"/>
                <a:gd name="connsiteY43" fmla="*/ 3014096 h 3865905"/>
                <a:gd name="connsiteX44" fmla="*/ 2548105 w 3112882"/>
                <a:gd name="connsiteY44" fmla="*/ 2959793 h 3865905"/>
                <a:gd name="connsiteX45" fmla="*/ 2550306 w 3112882"/>
                <a:gd name="connsiteY45" fmla="*/ 2957041 h 3865905"/>
                <a:gd name="connsiteX46" fmla="*/ 2451132 w 3112882"/>
                <a:gd name="connsiteY46" fmla="*/ 2240459 h 3865905"/>
                <a:gd name="connsiteX47" fmla="*/ 2589246 w 3112882"/>
                <a:gd name="connsiteY47" fmla="*/ 1964850 h 3865905"/>
                <a:gd name="connsiteX48" fmla="*/ 2784604 w 3112882"/>
                <a:gd name="connsiteY48" fmla="*/ 1752284 h 3865905"/>
                <a:gd name="connsiteX49" fmla="*/ 3112882 w 3112882"/>
                <a:gd name="connsiteY49" fmla="*/ 1360396 h 3865905"/>
                <a:gd name="connsiteX50" fmla="*/ 3065444 w 3112882"/>
                <a:gd name="connsiteY50" fmla="*/ 1381834 h 3865905"/>
                <a:gd name="connsiteX51" fmla="*/ 2993206 w 3112882"/>
                <a:gd name="connsiteY51" fmla="*/ 1419533 h 3865905"/>
                <a:gd name="connsiteX52" fmla="*/ 2924556 w 3112882"/>
                <a:gd name="connsiteY52" fmla="*/ 1461719 h 3865905"/>
                <a:gd name="connsiteX53" fmla="*/ 2859945 w 3112882"/>
                <a:gd name="connsiteY53" fmla="*/ 1507496 h 3865905"/>
                <a:gd name="connsiteX54" fmla="*/ 2802063 w 3112882"/>
                <a:gd name="connsiteY54" fmla="*/ 1556864 h 3865905"/>
                <a:gd name="connsiteX55" fmla="*/ 2775591 w 3112882"/>
                <a:gd name="connsiteY55" fmla="*/ 1582445 h 3865905"/>
                <a:gd name="connsiteX56" fmla="*/ 2564707 w 3112882"/>
                <a:gd name="connsiteY56" fmla="*/ 1793377 h 3865905"/>
                <a:gd name="connsiteX57" fmla="*/ 2404526 w 3112882"/>
                <a:gd name="connsiteY57" fmla="*/ 1953597 h 3865905"/>
                <a:gd name="connsiteX58" fmla="*/ 2388373 w 3112882"/>
                <a:gd name="connsiteY58" fmla="*/ 1968407 h 3865905"/>
                <a:gd name="connsiteX59" fmla="*/ 2352925 w 3112882"/>
                <a:gd name="connsiteY59" fmla="*/ 1992193 h 3865905"/>
                <a:gd name="connsiteX60" fmla="*/ 2313441 w 3112882"/>
                <a:gd name="connsiteY60" fmla="*/ 2008349 h 3865905"/>
                <a:gd name="connsiteX61" fmla="*/ 2270816 w 3112882"/>
                <a:gd name="connsiteY61" fmla="*/ 2016876 h 3865905"/>
                <a:gd name="connsiteX62" fmla="*/ 2248830 w 3112882"/>
                <a:gd name="connsiteY62" fmla="*/ 2017325 h 3865905"/>
                <a:gd name="connsiteX63" fmla="*/ 2245690 w 3112882"/>
                <a:gd name="connsiteY63" fmla="*/ 2017325 h 3865905"/>
                <a:gd name="connsiteX64" fmla="*/ 2227741 w 3112882"/>
                <a:gd name="connsiteY64" fmla="*/ 2016877 h 3865905"/>
                <a:gd name="connsiteX65" fmla="*/ 2190052 w 3112882"/>
                <a:gd name="connsiteY65" fmla="*/ 2008349 h 3865905"/>
                <a:gd name="connsiteX66" fmla="*/ 2152811 w 3112882"/>
                <a:gd name="connsiteY66" fmla="*/ 1993091 h 3865905"/>
                <a:gd name="connsiteX67" fmla="*/ 2117364 w 3112882"/>
                <a:gd name="connsiteY67" fmla="*/ 1971549 h 3865905"/>
                <a:gd name="connsiteX68" fmla="*/ 2085059 w 3112882"/>
                <a:gd name="connsiteY68" fmla="*/ 1945070 h 3865905"/>
                <a:gd name="connsiteX69" fmla="*/ 2055894 w 3112882"/>
                <a:gd name="connsiteY69" fmla="*/ 1915001 h 3865905"/>
                <a:gd name="connsiteX70" fmla="*/ 2032562 w 3112882"/>
                <a:gd name="connsiteY70" fmla="*/ 1881790 h 3865905"/>
                <a:gd name="connsiteX71" fmla="*/ 2015063 w 3112882"/>
                <a:gd name="connsiteY71" fmla="*/ 1847681 h 3865905"/>
                <a:gd name="connsiteX72" fmla="*/ 2010127 w 3112882"/>
                <a:gd name="connsiteY72" fmla="*/ 1829281 h 3865905"/>
                <a:gd name="connsiteX73" fmla="*/ 2010127 w 3112882"/>
                <a:gd name="connsiteY73" fmla="*/ 979715 h 3865905"/>
                <a:gd name="connsiteX74" fmla="*/ 2322415 w 3112882"/>
                <a:gd name="connsiteY74" fmla="*/ 721659 h 3865905"/>
                <a:gd name="connsiteX75" fmla="*/ 2660648 w 3112882"/>
                <a:gd name="connsiteY75" fmla="*/ 670103 h 3865905"/>
                <a:gd name="connsiteX0" fmla="*/ 2454682 w 3112882"/>
                <a:gd name="connsiteY0" fmla="*/ 19555 h 3865905"/>
                <a:gd name="connsiteX1" fmla="*/ 2311198 w 3112882"/>
                <a:gd name="connsiteY1" fmla="*/ 2692 h 3865905"/>
                <a:gd name="connsiteX2" fmla="*/ 2289660 w 3112882"/>
                <a:gd name="connsiteY2" fmla="*/ 448 h 3865905"/>
                <a:gd name="connsiteX3" fmla="*/ 2247484 w 3112882"/>
                <a:gd name="connsiteY3" fmla="*/ 0 h 3865905"/>
                <a:gd name="connsiteX4" fmla="*/ 2206204 w 3112882"/>
                <a:gd name="connsiteY4" fmla="*/ 3141 h 3865905"/>
                <a:gd name="connsiteX5" fmla="*/ 2165823 w 3112882"/>
                <a:gd name="connsiteY5" fmla="*/ 10770 h 3865905"/>
                <a:gd name="connsiteX6" fmla="*/ 2126338 w 3112882"/>
                <a:gd name="connsiteY6" fmla="*/ 22439 h 3865905"/>
                <a:gd name="connsiteX7" fmla="*/ 2087302 w 3112882"/>
                <a:gd name="connsiteY7" fmla="*/ 38147 h 3865905"/>
                <a:gd name="connsiteX8" fmla="*/ 2051407 w 3112882"/>
                <a:gd name="connsiteY8" fmla="*/ 57445 h 3865905"/>
                <a:gd name="connsiteX9" fmla="*/ 2016409 w 3112882"/>
                <a:gd name="connsiteY9" fmla="*/ 80782 h 3865905"/>
                <a:gd name="connsiteX10" fmla="*/ 1999808 w 3112882"/>
                <a:gd name="connsiteY10" fmla="*/ 94246 h 3865905"/>
                <a:gd name="connsiteX11" fmla="*/ 1204731 w 3112882"/>
                <a:gd name="connsiteY11" fmla="*/ 751728 h 3865905"/>
                <a:gd name="connsiteX12" fmla="*/ 1183642 w 3112882"/>
                <a:gd name="connsiteY12" fmla="*/ 769679 h 3865905"/>
                <a:gd name="connsiteX13" fmla="*/ 1144157 w 3112882"/>
                <a:gd name="connsiteY13" fmla="*/ 808276 h 3865905"/>
                <a:gd name="connsiteX14" fmla="*/ 1107365 w 3112882"/>
                <a:gd name="connsiteY14" fmla="*/ 849565 h 3865905"/>
                <a:gd name="connsiteX15" fmla="*/ 1073713 w 3112882"/>
                <a:gd name="connsiteY15" fmla="*/ 893547 h 3865905"/>
                <a:gd name="connsiteX16" fmla="*/ 1044100 w 3112882"/>
                <a:gd name="connsiteY16" fmla="*/ 939772 h 3865905"/>
                <a:gd name="connsiteX17" fmla="*/ 1017627 w 3112882"/>
                <a:gd name="connsiteY17" fmla="*/ 988242 h 3865905"/>
                <a:gd name="connsiteX18" fmla="*/ 995192 w 3112882"/>
                <a:gd name="connsiteY18" fmla="*/ 1038507 h 3865905"/>
                <a:gd name="connsiteX19" fmla="*/ 976347 w 3112882"/>
                <a:gd name="connsiteY19" fmla="*/ 1091016 h 3865905"/>
                <a:gd name="connsiteX20" fmla="*/ 968272 w 3112882"/>
                <a:gd name="connsiteY20" fmla="*/ 1117495 h 3865905"/>
                <a:gd name="connsiteX21" fmla="*/ 932825 w 3112882"/>
                <a:gd name="connsiteY21" fmla="*/ 1245849 h 3865905"/>
                <a:gd name="connsiteX22" fmla="*/ 841741 w 3112882"/>
                <a:gd name="connsiteY22" fmla="*/ 1556863 h 3865905"/>
                <a:gd name="connsiteX23" fmla="*/ 765463 w 3112882"/>
                <a:gd name="connsiteY23" fmla="*/ 1799212 h 3865905"/>
                <a:gd name="connsiteX24" fmla="*/ 713865 w 3112882"/>
                <a:gd name="connsiteY24" fmla="*/ 1952250 h 3865905"/>
                <a:gd name="connsiteX25" fmla="*/ 662713 w 3112882"/>
                <a:gd name="connsiteY25" fmla="*/ 2089133 h 3865905"/>
                <a:gd name="connsiteX26" fmla="*/ 614255 w 3112882"/>
                <a:gd name="connsiteY26" fmla="*/ 2204473 h 3865905"/>
                <a:gd name="connsiteX27" fmla="*/ 591821 w 3112882"/>
                <a:gd name="connsiteY27" fmla="*/ 2249351 h 3865905"/>
                <a:gd name="connsiteX28" fmla="*/ 0 w 3112882"/>
                <a:gd name="connsiteY28" fmla="*/ 2841310 h 3865905"/>
                <a:gd name="connsiteX29" fmla="*/ 1024806 w 3112882"/>
                <a:gd name="connsiteY29" fmla="*/ 3865905 h 3865905"/>
                <a:gd name="connsiteX30" fmla="*/ 1309723 w 3112882"/>
                <a:gd name="connsiteY30" fmla="*/ 3580922 h 3865905"/>
                <a:gd name="connsiteX31" fmla="*/ 1330363 w 3112882"/>
                <a:gd name="connsiteY31" fmla="*/ 3561624 h 3865905"/>
                <a:gd name="connsiteX32" fmla="*/ 1374783 w 3112882"/>
                <a:gd name="connsiteY32" fmla="*/ 3526618 h 3865905"/>
                <a:gd name="connsiteX33" fmla="*/ 1423242 w 3112882"/>
                <a:gd name="connsiteY33" fmla="*/ 3497895 h 3865905"/>
                <a:gd name="connsiteX34" fmla="*/ 1474841 w 3112882"/>
                <a:gd name="connsiteY34" fmla="*/ 3475456 h 3865905"/>
                <a:gd name="connsiteX35" fmla="*/ 1502211 w 3112882"/>
                <a:gd name="connsiteY35" fmla="*/ 3466928 h 3865905"/>
                <a:gd name="connsiteX36" fmla="*/ 2097173 w 3112882"/>
                <a:gd name="connsiteY36" fmla="*/ 3266766 h 3865905"/>
                <a:gd name="connsiteX37" fmla="*/ 2132171 w 3112882"/>
                <a:gd name="connsiteY37" fmla="*/ 3254649 h 3865905"/>
                <a:gd name="connsiteX38" fmla="*/ 2199923 w 3112882"/>
                <a:gd name="connsiteY38" fmla="*/ 3225477 h 3865905"/>
                <a:gd name="connsiteX39" fmla="*/ 2264983 w 3112882"/>
                <a:gd name="connsiteY39" fmla="*/ 3191817 h 3865905"/>
                <a:gd name="connsiteX40" fmla="*/ 2327799 w 3112882"/>
                <a:gd name="connsiteY40" fmla="*/ 3153671 h 3865905"/>
                <a:gd name="connsiteX41" fmla="*/ 2387924 w 3112882"/>
                <a:gd name="connsiteY41" fmla="*/ 3111483 h 3865905"/>
                <a:gd name="connsiteX42" fmla="*/ 2444907 w 3112882"/>
                <a:gd name="connsiteY42" fmla="*/ 3064360 h 3865905"/>
                <a:gd name="connsiteX43" fmla="*/ 2497853 w 3112882"/>
                <a:gd name="connsiteY43" fmla="*/ 3014096 h 3865905"/>
                <a:gd name="connsiteX44" fmla="*/ 2548105 w 3112882"/>
                <a:gd name="connsiteY44" fmla="*/ 2959793 h 3865905"/>
                <a:gd name="connsiteX45" fmla="*/ 2550306 w 3112882"/>
                <a:gd name="connsiteY45" fmla="*/ 2957041 h 3865905"/>
                <a:gd name="connsiteX46" fmla="*/ 2966031 w 3112882"/>
                <a:gd name="connsiteY46" fmla="*/ 2119015 h 3865905"/>
                <a:gd name="connsiteX47" fmla="*/ 2589246 w 3112882"/>
                <a:gd name="connsiteY47" fmla="*/ 1964850 h 3865905"/>
                <a:gd name="connsiteX48" fmla="*/ 2784604 w 3112882"/>
                <a:gd name="connsiteY48" fmla="*/ 1752284 h 3865905"/>
                <a:gd name="connsiteX49" fmla="*/ 3112882 w 3112882"/>
                <a:gd name="connsiteY49" fmla="*/ 1360396 h 3865905"/>
                <a:gd name="connsiteX50" fmla="*/ 3065444 w 3112882"/>
                <a:gd name="connsiteY50" fmla="*/ 1381834 h 3865905"/>
                <a:gd name="connsiteX51" fmla="*/ 2993206 w 3112882"/>
                <a:gd name="connsiteY51" fmla="*/ 1419533 h 3865905"/>
                <a:gd name="connsiteX52" fmla="*/ 2924556 w 3112882"/>
                <a:gd name="connsiteY52" fmla="*/ 1461719 h 3865905"/>
                <a:gd name="connsiteX53" fmla="*/ 2859945 w 3112882"/>
                <a:gd name="connsiteY53" fmla="*/ 1507496 h 3865905"/>
                <a:gd name="connsiteX54" fmla="*/ 2802063 w 3112882"/>
                <a:gd name="connsiteY54" fmla="*/ 1556864 h 3865905"/>
                <a:gd name="connsiteX55" fmla="*/ 2775591 w 3112882"/>
                <a:gd name="connsiteY55" fmla="*/ 1582445 h 3865905"/>
                <a:gd name="connsiteX56" fmla="*/ 2564707 w 3112882"/>
                <a:gd name="connsiteY56" fmla="*/ 1793377 h 3865905"/>
                <a:gd name="connsiteX57" fmla="*/ 2404526 w 3112882"/>
                <a:gd name="connsiteY57" fmla="*/ 1953597 h 3865905"/>
                <a:gd name="connsiteX58" fmla="*/ 2388373 w 3112882"/>
                <a:gd name="connsiteY58" fmla="*/ 1968407 h 3865905"/>
                <a:gd name="connsiteX59" fmla="*/ 2352925 w 3112882"/>
                <a:gd name="connsiteY59" fmla="*/ 1992193 h 3865905"/>
                <a:gd name="connsiteX60" fmla="*/ 2313441 w 3112882"/>
                <a:gd name="connsiteY60" fmla="*/ 2008349 h 3865905"/>
                <a:gd name="connsiteX61" fmla="*/ 2270816 w 3112882"/>
                <a:gd name="connsiteY61" fmla="*/ 2016876 h 3865905"/>
                <a:gd name="connsiteX62" fmla="*/ 2248830 w 3112882"/>
                <a:gd name="connsiteY62" fmla="*/ 2017325 h 3865905"/>
                <a:gd name="connsiteX63" fmla="*/ 2245690 w 3112882"/>
                <a:gd name="connsiteY63" fmla="*/ 2017325 h 3865905"/>
                <a:gd name="connsiteX64" fmla="*/ 2227741 w 3112882"/>
                <a:gd name="connsiteY64" fmla="*/ 2016877 h 3865905"/>
                <a:gd name="connsiteX65" fmla="*/ 2190052 w 3112882"/>
                <a:gd name="connsiteY65" fmla="*/ 2008349 h 3865905"/>
                <a:gd name="connsiteX66" fmla="*/ 2152811 w 3112882"/>
                <a:gd name="connsiteY66" fmla="*/ 1993091 h 3865905"/>
                <a:gd name="connsiteX67" fmla="*/ 2117364 w 3112882"/>
                <a:gd name="connsiteY67" fmla="*/ 1971549 h 3865905"/>
                <a:gd name="connsiteX68" fmla="*/ 2085059 w 3112882"/>
                <a:gd name="connsiteY68" fmla="*/ 1945070 h 3865905"/>
                <a:gd name="connsiteX69" fmla="*/ 2055894 w 3112882"/>
                <a:gd name="connsiteY69" fmla="*/ 1915001 h 3865905"/>
                <a:gd name="connsiteX70" fmla="*/ 2032562 w 3112882"/>
                <a:gd name="connsiteY70" fmla="*/ 1881790 h 3865905"/>
                <a:gd name="connsiteX71" fmla="*/ 2015063 w 3112882"/>
                <a:gd name="connsiteY71" fmla="*/ 1847681 h 3865905"/>
                <a:gd name="connsiteX72" fmla="*/ 2010127 w 3112882"/>
                <a:gd name="connsiteY72" fmla="*/ 1829281 h 3865905"/>
                <a:gd name="connsiteX73" fmla="*/ 2010127 w 3112882"/>
                <a:gd name="connsiteY73" fmla="*/ 979715 h 3865905"/>
                <a:gd name="connsiteX74" fmla="*/ 2322415 w 3112882"/>
                <a:gd name="connsiteY74" fmla="*/ 721659 h 3865905"/>
                <a:gd name="connsiteX75" fmla="*/ 2660648 w 3112882"/>
                <a:gd name="connsiteY75" fmla="*/ 670103 h 3865905"/>
                <a:gd name="connsiteX76" fmla="*/ 2454682 w 3112882"/>
                <a:gd name="connsiteY76" fmla="*/ 19555 h 38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112882" h="3865905">
                  <a:moveTo>
                    <a:pt x="2454682" y="19555"/>
                  </a:moveTo>
                  <a:lnTo>
                    <a:pt x="2311198" y="2692"/>
                  </a:lnTo>
                  <a:lnTo>
                    <a:pt x="2289660" y="448"/>
                  </a:lnTo>
                  <a:lnTo>
                    <a:pt x="2247484" y="0"/>
                  </a:lnTo>
                  <a:lnTo>
                    <a:pt x="2206204" y="3141"/>
                  </a:lnTo>
                  <a:lnTo>
                    <a:pt x="2165823" y="10770"/>
                  </a:lnTo>
                  <a:lnTo>
                    <a:pt x="2126338" y="22439"/>
                  </a:lnTo>
                  <a:lnTo>
                    <a:pt x="2087302" y="38147"/>
                  </a:lnTo>
                  <a:lnTo>
                    <a:pt x="2051407" y="57445"/>
                  </a:lnTo>
                  <a:lnTo>
                    <a:pt x="2016409" y="80782"/>
                  </a:lnTo>
                  <a:lnTo>
                    <a:pt x="1999808" y="94246"/>
                  </a:lnTo>
                  <a:lnTo>
                    <a:pt x="1204731" y="751728"/>
                  </a:lnTo>
                  <a:lnTo>
                    <a:pt x="1183642" y="769679"/>
                  </a:lnTo>
                  <a:lnTo>
                    <a:pt x="1144157" y="808276"/>
                  </a:lnTo>
                  <a:lnTo>
                    <a:pt x="1107365" y="849565"/>
                  </a:lnTo>
                  <a:lnTo>
                    <a:pt x="1073713" y="893547"/>
                  </a:lnTo>
                  <a:lnTo>
                    <a:pt x="1044100" y="939772"/>
                  </a:lnTo>
                  <a:lnTo>
                    <a:pt x="1017627" y="988242"/>
                  </a:lnTo>
                  <a:lnTo>
                    <a:pt x="995192" y="1038507"/>
                  </a:lnTo>
                  <a:lnTo>
                    <a:pt x="976347" y="1091016"/>
                  </a:lnTo>
                  <a:lnTo>
                    <a:pt x="968272" y="1117495"/>
                  </a:lnTo>
                  <a:lnTo>
                    <a:pt x="932825" y="1245849"/>
                  </a:lnTo>
                  <a:lnTo>
                    <a:pt x="841741" y="1556863"/>
                  </a:lnTo>
                  <a:lnTo>
                    <a:pt x="765463" y="1799212"/>
                  </a:lnTo>
                  <a:lnTo>
                    <a:pt x="713865" y="1952250"/>
                  </a:lnTo>
                  <a:lnTo>
                    <a:pt x="662713" y="2089133"/>
                  </a:lnTo>
                  <a:lnTo>
                    <a:pt x="614255" y="2204473"/>
                  </a:lnTo>
                  <a:lnTo>
                    <a:pt x="591821" y="2249351"/>
                  </a:lnTo>
                  <a:lnTo>
                    <a:pt x="0" y="2841310"/>
                  </a:lnTo>
                  <a:lnTo>
                    <a:pt x="1024806" y="3865905"/>
                  </a:lnTo>
                  <a:lnTo>
                    <a:pt x="1309723" y="3580922"/>
                  </a:lnTo>
                  <a:lnTo>
                    <a:pt x="1330363" y="3561624"/>
                  </a:lnTo>
                  <a:lnTo>
                    <a:pt x="1374783" y="3526618"/>
                  </a:lnTo>
                  <a:lnTo>
                    <a:pt x="1423242" y="3497895"/>
                  </a:lnTo>
                  <a:lnTo>
                    <a:pt x="1474841" y="3475456"/>
                  </a:lnTo>
                  <a:lnTo>
                    <a:pt x="1502211" y="3466928"/>
                  </a:lnTo>
                  <a:lnTo>
                    <a:pt x="2097173" y="3266766"/>
                  </a:lnTo>
                  <a:lnTo>
                    <a:pt x="2132171" y="3254649"/>
                  </a:lnTo>
                  <a:lnTo>
                    <a:pt x="2199923" y="3225477"/>
                  </a:lnTo>
                  <a:lnTo>
                    <a:pt x="2264983" y="3191817"/>
                  </a:lnTo>
                  <a:lnTo>
                    <a:pt x="2327799" y="3153671"/>
                  </a:lnTo>
                  <a:lnTo>
                    <a:pt x="2387924" y="3111483"/>
                  </a:lnTo>
                  <a:lnTo>
                    <a:pt x="2444907" y="3064360"/>
                  </a:lnTo>
                  <a:lnTo>
                    <a:pt x="2497853" y="3014096"/>
                  </a:lnTo>
                  <a:lnTo>
                    <a:pt x="2548105" y="2959793"/>
                  </a:lnTo>
                  <a:lnTo>
                    <a:pt x="2550306" y="2957041"/>
                  </a:lnTo>
                  <a:lnTo>
                    <a:pt x="2966031" y="2119015"/>
                  </a:lnTo>
                  <a:lnTo>
                    <a:pt x="2589246" y="1964850"/>
                  </a:lnTo>
                  <a:lnTo>
                    <a:pt x="2784604" y="1752284"/>
                  </a:lnTo>
                  <a:lnTo>
                    <a:pt x="3112882" y="1360396"/>
                  </a:lnTo>
                  <a:lnTo>
                    <a:pt x="3065444" y="1381834"/>
                  </a:lnTo>
                  <a:lnTo>
                    <a:pt x="2993206" y="1419533"/>
                  </a:lnTo>
                  <a:lnTo>
                    <a:pt x="2924556" y="1461719"/>
                  </a:lnTo>
                  <a:lnTo>
                    <a:pt x="2859945" y="1507496"/>
                  </a:lnTo>
                  <a:lnTo>
                    <a:pt x="2802063" y="1556864"/>
                  </a:lnTo>
                  <a:lnTo>
                    <a:pt x="2775591" y="1582445"/>
                  </a:lnTo>
                  <a:lnTo>
                    <a:pt x="2564707" y="1793377"/>
                  </a:lnTo>
                  <a:lnTo>
                    <a:pt x="2404526" y="1953597"/>
                  </a:lnTo>
                  <a:lnTo>
                    <a:pt x="2388373" y="1968407"/>
                  </a:lnTo>
                  <a:lnTo>
                    <a:pt x="2352925" y="1992193"/>
                  </a:lnTo>
                  <a:lnTo>
                    <a:pt x="2313441" y="2008349"/>
                  </a:lnTo>
                  <a:lnTo>
                    <a:pt x="2270816" y="2016876"/>
                  </a:lnTo>
                  <a:lnTo>
                    <a:pt x="2248830" y="2017325"/>
                  </a:lnTo>
                  <a:lnTo>
                    <a:pt x="2245690" y="2017325"/>
                  </a:lnTo>
                  <a:lnTo>
                    <a:pt x="2227741" y="2016877"/>
                  </a:lnTo>
                  <a:lnTo>
                    <a:pt x="2190052" y="2008349"/>
                  </a:lnTo>
                  <a:lnTo>
                    <a:pt x="2152811" y="1993091"/>
                  </a:lnTo>
                  <a:lnTo>
                    <a:pt x="2117364" y="1971549"/>
                  </a:lnTo>
                  <a:lnTo>
                    <a:pt x="2085059" y="1945070"/>
                  </a:lnTo>
                  <a:lnTo>
                    <a:pt x="2055894" y="1915001"/>
                  </a:lnTo>
                  <a:lnTo>
                    <a:pt x="2032562" y="1881790"/>
                  </a:lnTo>
                  <a:lnTo>
                    <a:pt x="2015063" y="1847681"/>
                  </a:lnTo>
                  <a:lnTo>
                    <a:pt x="2010127" y="1829281"/>
                  </a:lnTo>
                  <a:lnTo>
                    <a:pt x="2010127" y="979715"/>
                  </a:lnTo>
                  <a:lnTo>
                    <a:pt x="2322415" y="721659"/>
                  </a:lnTo>
                  <a:lnTo>
                    <a:pt x="2660648" y="670103"/>
                  </a:lnTo>
                  <a:lnTo>
                    <a:pt x="2454682" y="19555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1365788">
              <a:off x="9306105" y="2309457"/>
              <a:ext cx="1097604" cy="2176587"/>
            </a:xfrm>
            <a:custGeom>
              <a:avLst/>
              <a:gdLst>
                <a:gd name="T0" fmla="*/ 852 w 1286"/>
                <a:gd name="T1" fmla="*/ 2795 h 2795"/>
                <a:gd name="T2" fmla="*/ 785 w 1286"/>
                <a:gd name="T3" fmla="*/ 2701 h 2795"/>
                <a:gd name="T4" fmla="*/ 446 w 1286"/>
                <a:gd name="T5" fmla="*/ 2210 h 2795"/>
                <a:gd name="T6" fmla="*/ 280 w 1286"/>
                <a:gd name="T7" fmla="*/ 1954 h 2795"/>
                <a:gd name="T8" fmla="*/ 194 w 1286"/>
                <a:gd name="T9" fmla="*/ 1804 h 2795"/>
                <a:gd name="T10" fmla="*/ 162 w 1286"/>
                <a:gd name="T11" fmla="*/ 1744 h 2795"/>
                <a:gd name="T12" fmla="*/ 148 w 1286"/>
                <a:gd name="T13" fmla="*/ 1712 h 2795"/>
                <a:gd name="T14" fmla="*/ 129 w 1286"/>
                <a:gd name="T15" fmla="*/ 1634 h 2795"/>
                <a:gd name="T16" fmla="*/ 112 w 1286"/>
                <a:gd name="T17" fmla="*/ 1486 h 2795"/>
                <a:gd name="T18" fmla="*/ 100 w 1286"/>
                <a:gd name="T19" fmla="*/ 1110 h 2795"/>
                <a:gd name="T20" fmla="*/ 87 w 1286"/>
                <a:gd name="T21" fmla="*/ 826 h 2795"/>
                <a:gd name="T22" fmla="*/ 76 w 1286"/>
                <a:gd name="T23" fmla="*/ 693 h 2795"/>
                <a:gd name="T24" fmla="*/ 36 w 1286"/>
                <a:gd name="T25" fmla="*/ 443 h 2795"/>
                <a:gd name="T26" fmla="*/ 10 w 1286"/>
                <a:gd name="T27" fmla="*/ 288 h 2795"/>
                <a:gd name="T28" fmla="*/ 0 w 1286"/>
                <a:gd name="T29" fmla="*/ 200 h 2795"/>
                <a:gd name="T30" fmla="*/ 1 w 1286"/>
                <a:gd name="T31" fmla="*/ 130 h 2795"/>
                <a:gd name="T32" fmla="*/ 17 w 1286"/>
                <a:gd name="T33" fmla="*/ 78 h 2795"/>
                <a:gd name="T34" fmla="*/ 31 w 1286"/>
                <a:gd name="T35" fmla="*/ 61 h 2795"/>
                <a:gd name="T36" fmla="*/ 54 w 1286"/>
                <a:gd name="T37" fmla="*/ 42 h 2795"/>
                <a:gd name="T38" fmla="*/ 100 w 1286"/>
                <a:gd name="T39" fmla="*/ 16 h 2795"/>
                <a:gd name="T40" fmla="*/ 147 w 1286"/>
                <a:gd name="T41" fmla="*/ 3 h 2795"/>
                <a:gd name="T42" fmla="*/ 194 w 1286"/>
                <a:gd name="T43" fmla="*/ 0 h 2795"/>
                <a:gd name="T44" fmla="*/ 240 w 1286"/>
                <a:gd name="T45" fmla="*/ 7 h 2795"/>
                <a:gd name="T46" fmla="*/ 285 w 1286"/>
                <a:gd name="T47" fmla="*/ 25 h 2795"/>
                <a:gd name="T48" fmla="*/ 351 w 1286"/>
                <a:gd name="T49" fmla="*/ 61 h 2795"/>
                <a:gd name="T50" fmla="*/ 430 w 1286"/>
                <a:gd name="T51" fmla="*/ 124 h 2795"/>
                <a:gd name="T52" fmla="*/ 498 w 1286"/>
                <a:gd name="T53" fmla="*/ 196 h 2795"/>
                <a:gd name="T54" fmla="*/ 573 w 1286"/>
                <a:gd name="T55" fmla="*/ 291 h 2795"/>
                <a:gd name="T56" fmla="*/ 590 w 1286"/>
                <a:gd name="T57" fmla="*/ 323 h 2795"/>
                <a:gd name="T58" fmla="*/ 632 w 1286"/>
                <a:gd name="T59" fmla="*/ 407 h 2795"/>
                <a:gd name="T60" fmla="*/ 700 w 1286"/>
                <a:gd name="T61" fmla="*/ 587 h 2795"/>
                <a:gd name="T62" fmla="*/ 753 w 1286"/>
                <a:gd name="T63" fmla="*/ 772 h 2795"/>
                <a:gd name="T64" fmla="*/ 793 w 1286"/>
                <a:gd name="T65" fmla="*/ 953 h 2795"/>
                <a:gd name="T66" fmla="*/ 835 w 1286"/>
                <a:gd name="T67" fmla="*/ 1195 h 2795"/>
                <a:gd name="T68" fmla="*/ 858 w 1286"/>
                <a:gd name="T69" fmla="*/ 1399 h 2795"/>
                <a:gd name="T70" fmla="*/ 859 w 1286"/>
                <a:gd name="T71" fmla="*/ 1421 h 2795"/>
                <a:gd name="T72" fmla="*/ 1286 w 1286"/>
                <a:gd name="T73" fmla="*/ 1952 h 2795"/>
                <a:gd name="T74" fmla="*/ 852 w 1286"/>
                <a:gd name="T75" fmla="*/ 2795 h 2795"/>
                <a:gd name="connsiteX0" fmla="*/ 8210 w 10000"/>
                <a:gd name="connsiteY0" fmla="*/ 10708 h 10708"/>
                <a:gd name="connsiteX1" fmla="*/ 6104 w 10000"/>
                <a:gd name="connsiteY1" fmla="*/ 9664 h 10708"/>
                <a:gd name="connsiteX2" fmla="*/ 3468 w 10000"/>
                <a:gd name="connsiteY2" fmla="*/ 7907 h 10708"/>
                <a:gd name="connsiteX3" fmla="*/ 2177 w 10000"/>
                <a:gd name="connsiteY3" fmla="*/ 6991 h 10708"/>
                <a:gd name="connsiteX4" fmla="*/ 1509 w 10000"/>
                <a:gd name="connsiteY4" fmla="*/ 6454 h 10708"/>
                <a:gd name="connsiteX5" fmla="*/ 1260 w 10000"/>
                <a:gd name="connsiteY5" fmla="*/ 6240 h 10708"/>
                <a:gd name="connsiteX6" fmla="*/ 1151 w 10000"/>
                <a:gd name="connsiteY6" fmla="*/ 6125 h 10708"/>
                <a:gd name="connsiteX7" fmla="*/ 1003 w 10000"/>
                <a:gd name="connsiteY7" fmla="*/ 5846 h 10708"/>
                <a:gd name="connsiteX8" fmla="*/ 871 w 10000"/>
                <a:gd name="connsiteY8" fmla="*/ 5317 h 10708"/>
                <a:gd name="connsiteX9" fmla="*/ 778 w 10000"/>
                <a:gd name="connsiteY9" fmla="*/ 3971 h 10708"/>
                <a:gd name="connsiteX10" fmla="*/ 677 w 10000"/>
                <a:gd name="connsiteY10" fmla="*/ 2955 h 10708"/>
                <a:gd name="connsiteX11" fmla="*/ 591 w 10000"/>
                <a:gd name="connsiteY11" fmla="*/ 2479 h 10708"/>
                <a:gd name="connsiteX12" fmla="*/ 280 w 10000"/>
                <a:gd name="connsiteY12" fmla="*/ 1585 h 10708"/>
                <a:gd name="connsiteX13" fmla="*/ 78 w 10000"/>
                <a:gd name="connsiteY13" fmla="*/ 1030 h 10708"/>
                <a:gd name="connsiteX14" fmla="*/ 0 w 10000"/>
                <a:gd name="connsiteY14" fmla="*/ 716 h 10708"/>
                <a:gd name="connsiteX15" fmla="*/ 8 w 10000"/>
                <a:gd name="connsiteY15" fmla="*/ 465 h 10708"/>
                <a:gd name="connsiteX16" fmla="*/ 132 w 10000"/>
                <a:gd name="connsiteY16" fmla="*/ 279 h 10708"/>
                <a:gd name="connsiteX17" fmla="*/ 241 w 10000"/>
                <a:gd name="connsiteY17" fmla="*/ 218 h 10708"/>
                <a:gd name="connsiteX18" fmla="*/ 420 w 10000"/>
                <a:gd name="connsiteY18" fmla="*/ 150 h 10708"/>
                <a:gd name="connsiteX19" fmla="*/ 778 w 10000"/>
                <a:gd name="connsiteY19" fmla="*/ 57 h 10708"/>
                <a:gd name="connsiteX20" fmla="*/ 1143 w 10000"/>
                <a:gd name="connsiteY20" fmla="*/ 11 h 10708"/>
                <a:gd name="connsiteX21" fmla="*/ 1509 w 10000"/>
                <a:gd name="connsiteY21" fmla="*/ 0 h 10708"/>
                <a:gd name="connsiteX22" fmla="*/ 1866 w 10000"/>
                <a:gd name="connsiteY22" fmla="*/ 25 h 10708"/>
                <a:gd name="connsiteX23" fmla="*/ 2216 w 10000"/>
                <a:gd name="connsiteY23" fmla="*/ 89 h 10708"/>
                <a:gd name="connsiteX24" fmla="*/ 2729 w 10000"/>
                <a:gd name="connsiteY24" fmla="*/ 218 h 10708"/>
                <a:gd name="connsiteX25" fmla="*/ 3344 w 10000"/>
                <a:gd name="connsiteY25" fmla="*/ 444 h 10708"/>
                <a:gd name="connsiteX26" fmla="*/ 3872 w 10000"/>
                <a:gd name="connsiteY26" fmla="*/ 701 h 10708"/>
                <a:gd name="connsiteX27" fmla="*/ 4456 w 10000"/>
                <a:gd name="connsiteY27" fmla="*/ 1041 h 10708"/>
                <a:gd name="connsiteX28" fmla="*/ 4588 w 10000"/>
                <a:gd name="connsiteY28" fmla="*/ 1156 h 10708"/>
                <a:gd name="connsiteX29" fmla="*/ 4914 w 10000"/>
                <a:gd name="connsiteY29" fmla="*/ 1456 h 10708"/>
                <a:gd name="connsiteX30" fmla="*/ 5443 w 10000"/>
                <a:gd name="connsiteY30" fmla="*/ 2100 h 10708"/>
                <a:gd name="connsiteX31" fmla="*/ 5855 w 10000"/>
                <a:gd name="connsiteY31" fmla="*/ 2762 h 10708"/>
                <a:gd name="connsiteX32" fmla="*/ 6166 w 10000"/>
                <a:gd name="connsiteY32" fmla="*/ 3410 h 10708"/>
                <a:gd name="connsiteX33" fmla="*/ 6493 w 10000"/>
                <a:gd name="connsiteY33" fmla="*/ 4275 h 10708"/>
                <a:gd name="connsiteX34" fmla="*/ 6672 w 10000"/>
                <a:gd name="connsiteY34" fmla="*/ 5005 h 10708"/>
                <a:gd name="connsiteX35" fmla="*/ 6680 w 10000"/>
                <a:gd name="connsiteY35" fmla="*/ 5084 h 10708"/>
                <a:gd name="connsiteX36" fmla="*/ 10000 w 10000"/>
                <a:gd name="connsiteY36" fmla="*/ 6984 h 10708"/>
                <a:gd name="connsiteX37" fmla="*/ 8210 w 10000"/>
                <a:gd name="connsiteY37" fmla="*/ 10708 h 1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000" h="10708">
                  <a:moveTo>
                    <a:pt x="8210" y="10708"/>
                  </a:moveTo>
                  <a:lnTo>
                    <a:pt x="6104" y="9664"/>
                  </a:lnTo>
                  <a:lnTo>
                    <a:pt x="3468" y="7907"/>
                  </a:lnTo>
                  <a:lnTo>
                    <a:pt x="2177" y="6991"/>
                  </a:lnTo>
                  <a:lnTo>
                    <a:pt x="1509" y="6454"/>
                  </a:lnTo>
                  <a:lnTo>
                    <a:pt x="1260" y="6240"/>
                  </a:lnTo>
                  <a:lnTo>
                    <a:pt x="1151" y="6125"/>
                  </a:lnTo>
                  <a:cubicBezTo>
                    <a:pt x="1102" y="6032"/>
                    <a:pt x="1052" y="5939"/>
                    <a:pt x="1003" y="5846"/>
                  </a:cubicBezTo>
                  <a:lnTo>
                    <a:pt x="871" y="5317"/>
                  </a:lnTo>
                  <a:cubicBezTo>
                    <a:pt x="840" y="4868"/>
                    <a:pt x="809" y="4420"/>
                    <a:pt x="778" y="3971"/>
                  </a:cubicBezTo>
                  <a:cubicBezTo>
                    <a:pt x="744" y="3632"/>
                    <a:pt x="711" y="3294"/>
                    <a:pt x="677" y="2955"/>
                  </a:cubicBezTo>
                  <a:cubicBezTo>
                    <a:pt x="648" y="2796"/>
                    <a:pt x="620" y="2638"/>
                    <a:pt x="591" y="2479"/>
                  </a:cubicBezTo>
                  <a:lnTo>
                    <a:pt x="280" y="1585"/>
                  </a:lnTo>
                  <a:cubicBezTo>
                    <a:pt x="213" y="1400"/>
                    <a:pt x="145" y="1215"/>
                    <a:pt x="78" y="1030"/>
                  </a:cubicBezTo>
                  <a:cubicBezTo>
                    <a:pt x="52" y="925"/>
                    <a:pt x="26" y="821"/>
                    <a:pt x="0" y="716"/>
                  </a:cubicBezTo>
                  <a:cubicBezTo>
                    <a:pt x="3" y="632"/>
                    <a:pt x="5" y="549"/>
                    <a:pt x="8" y="465"/>
                  </a:cubicBezTo>
                  <a:cubicBezTo>
                    <a:pt x="49" y="403"/>
                    <a:pt x="91" y="341"/>
                    <a:pt x="132" y="279"/>
                  </a:cubicBezTo>
                  <a:lnTo>
                    <a:pt x="241" y="218"/>
                  </a:lnTo>
                  <a:lnTo>
                    <a:pt x="420" y="150"/>
                  </a:lnTo>
                  <a:lnTo>
                    <a:pt x="778" y="57"/>
                  </a:lnTo>
                  <a:lnTo>
                    <a:pt x="1143" y="11"/>
                  </a:lnTo>
                  <a:lnTo>
                    <a:pt x="1509" y="0"/>
                  </a:lnTo>
                  <a:lnTo>
                    <a:pt x="1866" y="25"/>
                  </a:lnTo>
                  <a:lnTo>
                    <a:pt x="2216" y="89"/>
                  </a:lnTo>
                  <a:lnTo>
                    <a:pt x="2729" y="218"/>
                  </a:lnTo>
                  <a:lnTo>
                    <a:pt x="3344" y="444"/>
                  </a:lnTo>
                  <a:lnTo>
                    <a:pt x="3872" y="701"/>
                  </a:lnTo>
                  <a:lnTo>
                    <a:pt x="4456" y="1041"/>
                  </a:lnTo>
                  <a:lnTo>
                    <a:pt x="4588" y="1156"/>
                  </a:lnTo>
                  <a:lnTo>
                    <a:pt x="4914" y="1456"/>
                  </a:lnTo>
                  <a:lnTo>
                    <a:pt x="5443" y="2100"/>
                  </a:lnTo>
                  <a:lnTo>
                    <a:pt x="5855" y="2762"/>
                  </a:lnTo>
                  <a:lnTo>
                    <a:pt x="6166" y="3410"/>
                  </a:lnTo>
                  <a:lnTo>
                    <a:pt x="6493" y="4275"/>
                  </a:lnTo>
                  <a:cubicBezTo>
                    <a:pt x="6553" y="4518"/>
                    <a:pt x="6612" y="4762"/>
                    <a:pt x="6672" y="5005"/>
                  </a:cubicBezTo>
                  <a:cubicBezTo>
                    <a:pt x="6675" y="5031"/>
                    <a:pt x="6677" y="5058"/>
                    <a:pt x="6680" y="5084"/>
                  </a:cubicBezTo>
                  <a:lnTo>
                    <a:pt x="10000" y="6984"/>
                  </a:lnTo>
                  <a:lnTo>
                    <a:pt x="8210" y="10708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9965733" y="2372330"/>
              <a:ext cx="1407160" cy="1407160"/>
              <a:chOff x="855980" y="2494250"/>
              <a:chExt cx="1158240" cy="1158240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855980" y="2494250"/>
                <a:ext cx="1158240" cy="11582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976770" y="2602370"/>
                <a:ext cx="916660" cy="9166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41275">
                <a:gradFill flip="none" rotWithShape="1">
                  <a:gsLst>
                    <a:gs pos="81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Freeform 13"/>
            <p:cNvSpPr>
              <a:spLocks/>
            </p:cNvSpPr>
            <p:nvPr/>
          </p:nvSpPr>
          <p:spPr bwMode="auto">
            <a:xfrm rot="21013934" flipH="1">
              <a:off x="10222199" y="5038823"/>
              <a:ext cx="1811561" cy="1756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 rot="21013934" flipH="1">
              <a:off x="10229547" y="5172529"/>
              <a:ext cx="1914409" cy="2372914"/>
            </a:xfrm>
            <a:prstGeom prst="rect">
              <a:avLst/>
            </a:prstGeom>
            <a:solidFill>
              <a:srgbClr val="2C5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 flipH="1">
              <a:off x="10232267" y="5351785"/>
              <a:ext cx="320364" cy="320364"/>
            </a:xfrm>
            <a:custGeom>
              <a:avLst/>
              <a:gdLst>
                <a:gd name="T0" fmla="*/ 356 w 713"/>
                <a:gd name="T1" fmla="*/ 0 h 713"/>
                <a:gd name="T2" fmla="*/ 394 w 713"/>
                <a:gd name="T3" fmla="*/ 1 h 713"/>
                <a:gd name="T4" fmla="*/ 463 w 713"/>
                <a:gd name="T5" fmla="*/ 16 h 713"/>
                <a:gd name="T6" fmla="*/ 526 w 713"/>
                <a:gd name="T7" fmla="*/ 43 h 713"/>
                <a:gd name="T8" fmla="*/ 584 w 713"/>
                <a:gd name="T9" fmla="*/ 82 h 713"/>
                <a:gd name="T10" fmla="*/ 633 w 713"/>
                <a:gd name="T11" fmla="*/ 129 h 713"/>
                <a:gd name="T12" fmla="*/ 670 w 713"/>
                <a:gd name="T13" fmla="*/ 187 h 713"/>
                <a:gd name="T14" fmla="*/ 697 w 713"/>
                <a:gd name="T15" fmla="*/ 250 h 713"/>
                <a:gd name="T16" fmla="*/ 712 w 713"/>
                <a:gd name="T17" fmla="*/ 319 h 713"/>
                <a:gd name="T18" fmla="*/ 713 w 713"/>
                <a:gd name="T19" fmla="*/ 357 h 713"/>
                <a:gd name="T20" fmla="*/ 712 w 713"/>
                <a:gd name="T21" fmla="*/ 393 h 713"/>
                <a:gd name="T22" fmla="*/ 697 w 713"/>
                <a:gd name="T23" fmla="*/ 463 h 713"/>
                <a:gd name="T24" fmla="*/ 670 w 713"/>
                <a:gd name="T25" fmla="*/ 527 h 713"/>
                <a:gd name="T26" fmla="*/ 633 w 713"/>
                <a:gd name="T27" fmla="*/ 583 h 713"/>
                <a:gd name="T28" fmla="*/ 584 w 713"/>
                <a:gd name="T29" fmla="*/ 632 h 713"/>
                <a:gd name="T30" fmla="*/ 526 w 713"/>
                <a:gd name="T31" fmla="*/ 671 h 713"/>
                <a:gd name="T32" fmla="*/ 463 w 713"/>
                <a:gd name="T33" fmla="*/ 697 h 713"/>
                <a:gd name="T34" fmla="*/ 394 w 713"/>
                <a:gd name="T35" fmla="*/ 711 h 713"/>
                <a:gd name="T36" fmla="*/ 356 w 713"/>
                <a:gd name="T37" fmla="*/ 713 h 713"/>
                <a:gd name="T38" fmla="*/ 320 w 713"/>
                <a:gd name="T39" fmla="*/ 711 h 713"/>
                <a:gd name="T40" fmla="*/ 251 w 713"/>
                <a:gd name="T41" fmla="*/ 697 h 713"/>
                <a:gd name="T42" fmla="*/ 186 w 713"/>
                <a:gd name="T43" fmla="*/ 671 h 713"/>
                <a:gd name="T44" fmla="*/ 130 w 713"/>
                <a:gd name="T45" fmla="*/ 632 h 713"/>
                <a:gd name="T46" fmla="*/ 81 w 713"/>
                <a:gd name="T47" fmla="*/ 583 h 713"/>
                <a:gd name="T48" fmla="*/ 42 w 713"/>
                <a:gd name="T49" fmla="*/ 527 h 713"/>
                <a:gd name="T50" fmla="*/ 16 w 713"/>
                <a:gd name="T51" fmla="*/ 463 h 713"/>
                <a:gd name="T52" fmla="*/ 2 w 713"/>
                <a:gd name="T53" fmla="*/ 393 h 713"/>
                <a:gd name="T54" fmla="*/ 0 w 713"/>
                <a:gd name="T55" fmla="*/ 357 h 713"/>
                <a:gd name="T56" fmla="*/ 2 w 713"/>
                <a:gd name="T57" fmla="*/ 319 h 713"/>
                <a:gd name="T58" fmla="*/ 16 w 713"/>
                <a:gd name="T59" fmla="*/ 250 h 713"/>
                <a:gd name="T60" fmla="*/ 42 w 713"/>
                <a:gd name="T61" fmla="*/ 187 h 713"/>
                <a:gd name="T62" fmla="*/ 81 w 713"/>
                <a:gd name="T63" fmla="*/ 129 h 713"/>
                <a:gd name="T64" fmla="*/ 130 w 713"/>
                <a:gd name="T65" fmla="*/ 82 h 713"/>
                <a:gd name="T66" fmla="*/ 186 w 713"/>
                <a:gd name="T67" fmla="*/ 43 h 713"/>
                <a:gd name="T68" fmla="*/ 251 w 713"/>
                <a:gd name="T69" fmla="*/ 16 h 713"/>
                <a:gd name="T70" fmla="*/ 320 w 713"/>
                <a:gd name="T71" fmla="*/ 1 h 713"/>
                <a:gd name="T72" fmla="*/ 356 w 713"/>
                <a:gd name="T73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3" h="713">
                  <a:moveTo>
                    <a:pt x="356" y="0"/>
                  </a:moveTo>
                  <a:lnTo>
                    <a:pt x="394" y="1"/>
                  </a:lnTo>
                  <a:lnTo>
                    <a:pt x="463" y="16"/>
                  </a:lnTo>
                  <a:lnTo>
                    <a:pt x="526" y="43"/>
                  </a:lnTo>
                  <a:lnTo>
                    <a:pt x="584" y="82"/>
                  </a:lnTo>
                  <a:lnTo>
                    <a:pt x="633" y="129"/>
                  </a:lnTo>
                  <a:lnTo>
                    <a:pt x="670" y="187"/>
                  </a:lnTo>
                  <a:lnTo>
                    <a:pt x="697" y="250"/>
                  </a:lnTo>
                  <a:lnTo>
                    <a:pt x="712" y="319"/>
                  </a:lnTo>
                  <a:lnTo>
                    <a:pt x="713" y="357"/>
                  </a:lnTo>
                  <a:lnTo>
                    <a:pt x="712" y="393"/>
                  </a:lnTo>
                  <a:lnTo>
                    <a:pt x="697" y="463"/>
                  </a:lnTo>
                  <a:lnTo>
                    <a:pt x="670" y="527"/>
                  </a:lnTo>
                  <a:lnTo>
                    <a:pt x="633" y="583"/>
                  </a:lnTo>
                  <a:lnTo>
                    <a:pt x="584" y="632"/>
                  </a:lnTo>
                  <a:lnTo>
                    <a:pt x="526" y="671"/>
                  </a:lnTo>
                  <a:lnTo>
                    <a:pt x="463" y="697"/>
                  </a:lnTo>
                  <a:lnTo>
                    <a:pt x="394" y="711"/>
                  </a:lnTo>
                  <a:lnTo>
                    <a:pt x="356" y="713"/>
                  </a:lnTo>
                  <a:lnTo>
                    <a:pt x="320" y="711"/>
                  </a:lnTo>
                  <a:lnTo>
                    <a:pt x="251" y="697"/>
                  </a:lnTo>
                  <a:lnTo>
                    <a:pt x="186" y="671"/>
                  </a:lnTo>
                  <a:lnTo>
                    <a:pt x="130" y="632"/>
                  </a:lnTo>
                  <a:lnTo>
                    <a:pt x="81" y="583"/>
                  </a:lnTo>
                  <a:lnTo>
                    <a:pt x="42" y="527"/>
                  </a:lnTo>
                  <a:lnTo>
                    <a:pt x="16" y="463"/>
                  </a:lnTo>
                  <a:lnTo>
                    <a:pt x="2" y="393"/>
                  </a:lnTo>
                  <a:lnTo>
                    <a:pt x="0" y="357"/>
                  </a:lnTo>
                  <a:lnTo>
                    <a:pt x="2" y="319"/>
                  </a:lnTo>
                  <a:lnTo>
                    <a:pt x="16" y="250"/>
                  </a:lnTo>
                  <a:lnTo>
                    <a:pt x="42" y="187"/>
                  </a:lnTo>
                  <a:lnTo>
                    <a:pt x="81" y="129"/>
                  </a:lnTo>
                  <a:lnTo>
                    <a:pt x="130" y="82"/>
                  </a:lnTo>
                  <a:lnTo>
                    <a:pt x="186" y="43"/>
                  </a:lnTo>
                  <a:lnTo>
                    <a:pt x="251" y="16"/>
                  </a:lnTo>
                  <a:lnTo>
                    <a:pt x="320" y="1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289105" y="2577693"/>
              <a:ext cx="75533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prstClr val="white"/>
                  </a:solidFill>
                </a:rPr>
                <a:t>1    3    5</a:t>
              </a:r>
              <a:endParaRPr lang="en-US" altLang="ko-KR" sz="1000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0292113" y="3163463"/>
              <a:ext cx="76335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white"/>
                  </a:solidFill>
                </a:rPr>
                <a:t>2</a:t>
              </a:r>
              <a:r>
                <a:rPr lang="en-US" altLang="ko-KR" sz="1000" dirty="0" smtClean="0">
                  <a:solidFill>
                    <a:prstClr val="white"/>
                  </a:solidFill>
                </a:rPr>
                <a:t>    </a:t>
              </a:r>
              <a:r>
                <a:rPr lang="en-US" altLang="ko-KR" sz="1000" dirty="0">
                  <a:solidFill>
                    <a:prstClr val="white"/>
                  </a:solidFill>
                </a:rPr>
                <a:t>4</a:t>
              </a:r>
              <a:r>
                <a:rPr lang="en-US" altLang="ko-KR" sz="1000" dirty="0" smtClean="0">
                  <a:solidFill>
                    <a:prstClr val="white"/>
                  </a:solidFill>
                </a:rPr>
                <a:t>    </a:t>
              </a:r>
              <a:r>
                <a:rPr lang="en-US" altLang="ko-KR" sz="1000" dirty="0">
                  <a:solidFill>
                    <a:prstClr val="white"/>
                  </a:solidFill>
                </a:rPr>
                <a:t>R</a:t>
              </a: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10408170" y="3060516"/>
              <a:ext cx="53244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10228170" y="3070544"/>
              <a:ext cx="36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10486772" y="3070544"/>
              <a:ext cx="36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10760616" y="3070544"/>
              <a:ext cx="36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/>
        </p:nvGrpSpPr>
        <p:grpSpPr>
          <a:xfrm>
            <a:off x="5968949" y="2116593"/>
            <a:ext cx="2687150" cy="3644507"/>
            <a:chOff x="773084" y="2092514"/>
            <a:chExt cx="4314305" cy="1382586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773084" y="2223293"/>
              <a:ext cx="4314305" cy="1251807"/>
            </a:xfrm>
            <a:prstGeom prst="roundRect">
              <a:avLst/>
            </a:prstGeom>
            <a:noFill/>
            <a:ln>
              <a:solidFill>
                <a:srgbClr val="FFD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9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월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– 12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월</a:t>
              </a:r>
              <a:r>
                <a:rPr lang="ko-KR" altLang="en-US" sz="16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endParaRPr lang="en-US" altLang="ko-KR" sz="16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(4</a:t>
              </a:r>
              <a:r>
                <a:rPr lang="ko-KR" altLang="en-US" sz="16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개월</a:t>
              </a:r>
              <a:r>
                <a:rPr lang="en-US" altLang="ko-KR" sz="1600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en-US" altLang="ko-KR" sz="16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305633" y="2092514"/>
              <a:ext cx="2192903" cy="214038"/>
            </a:xfrm>
            <a:prstGeom prst="rect">
              <a:avLst/>
            </a:prstGeom>
            <a:pattFill prst="pct5">
              <a:fgClr>
                <a:srgbClr val="282F34"/>
              </a:fgClr>
              <a:bgClr>
                <a:srgbClr val="21262A"/>
              </a:bgClr>
            </a:patt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FFD44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Schedule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3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2708 C 0.01211 -0.02708 0.02214 -0.01134 0.02214 0.0081 C 0.02214 0.02755 0.01211 0.04352 5E-6 0.04352 C -0.01223 0.04352 -0.022 0.02755 -0.022 0.0081 C -0.022 -0.01134 -0.01223 -0.02708 5E-6 -0.02708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별 수행 작업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 데이터 분석 팀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3" name="Group 28"/>
          <p:cNvGrpSpPr>
            <a:grpSpLocks noChangeAspect="1"/>
          </p:cNvGrpSpPr>
          <p:nvPr/>
        </p:nvGrpSpPr>
        <p:grpSpPr bwMode="auto">
          <a:xfrm>
            <a:off x="1449134" y="3900924"/>
            <a:ext cx="5545080" cy="3079771"/>
            <a:chOff x="709" y="-3839"/>
            <a:chExt cx="15576" cy="865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15644" y="-3839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92773" y="3101578"/>
            <a:ext cx="190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Week1 /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공부</a:t>
            </a:r>
            <a:endParaRPr lang="en-US" altLang="ko-KR" sz="1200" dirty="0" smtClean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차량 및 </a:t>
            </a: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OBD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 </a:t>
            </a:r>
            <a:endParaRPr lang="en-US" altLang="ko-KR" sz="1200" dirty="0" smtClean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관련 지식 공부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2319757" y="4172824"/>
            <a:ext cx="1905297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Week2 /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리뷰</a:t>
            </a:r>
            <a:endParaRPr lang="en-US" altLang="ko-KR" sz="1200" dirty="0" smtClean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리뷰 및 추가 공부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170845" y="3110938"/>
            <a:ext cx="1905297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Week3 </a:t>
            </a: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개발 아키텍처 조사</a:t>
            </a:r>
            <a:endParaRPr lang="en-US" altLang="ko-KR" sz="1200" dirty="0" smtClean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기능 스펙 작성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044918" y="3865528"/>
            <a:ext cx="1905297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Week5 </a:t>
            </a: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실습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Java + Spring Boot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게시판 구현 및 </a:t>
            </a:r>
            <a:r>
              <a:rPr lang="ko-KR" altLang="en-US" sz="1200" dirty="0" err="1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문서정리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905571" y="3112395"/>
            <a:ext cx="1905297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Week6 </a:t>
            </a: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API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분석</a:t>
            </a:r>
            <a:endParaRPr lang="en-US" altLang="ko-KR" sz="1200" dirty="0" smtClean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기능 목록 작성</a:t>
            </a:r>
            <a:endParaRPr lang="en-US" altLang="ko-KR" sz="12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9755711" y="4139930"/>
            <a:ext cx="1905297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Week7 </a:t>
            </a:r>
            <a:r>
              <a:rPr lang="en-US" altLang="ko-KR" sz="1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구체화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haroni" panose="02010803020104030203" pitchFamily="2" charset="-79"/>
              </a:rPr>
              <a:t>화면 설계서 작성</a:t>
            </a:r>
            <a:endParaRPr lang="en-US" altLang="ko-KR" sz="1200" dirty="0" smtClean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90205" y="4838618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 rot="16200000">
            <a:off x="6732357" y="508583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 rot="18360000">
            <a:off x="6785310" y="4950343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 rot="20280000">
            <a:off x="6909027" y="4857451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7700000">
            <a:off x="6751299" y="5014663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6200000">
            <a:off x="7234510" y="5085836"/>
            <a:ext cx="7362" cy="394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711614" y="4833279"/>
            <a:ext cx="565200" cy="565200"/>
            <a:chOff x="6711614" y="4833279"/>
            <a:chExt cx="565200" cy="565200"/>
          </a:xfrm>
        </p:grpSpPr>
        <p:sp>
          <p:nvSpPr>
            <p:cNvPr id="89" name="타원 88"/>
            <p:cNvSpPr/>
            <p:nvPr/>
          </p:nvSpPr>
          <p:spPr>
            <a:xfrm>
              <a:off x="6711614" y="4833279"/>
              <a:ext cx="565200" cy="565200"/>
            </a:xfrm>
            <a:prstGeom prst="ellipse">
              <a:avLst/>
            </a:prstGeom>
            <a:gradFill flip="none" rotWithShape="1">
              <a:gsLst>
                <a:gs pos="33000">
                  <a:schemeClr val="tx1">
                    <a:alpha val="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 flipV="1">
              <a:off x="6989908" y="4891941"/>
              <a:ext cx="328" cy="2160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타원 97"/>
          <p:cNvSpPr/>
          <p:nvPr/>
        </p:nvSpPr>
        <p:spPr>
          <a:xfrm>
            <a:off x="6981534" y="5091202"/>
            <a:ext cx="24703" cy="24703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987284" y="5096061"/>
            <a:ext cx="13203" cy="13203"/>
          </a:xfrm>
          <a:prstGeom prst="ellipse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 rot="19320000">
            <a:off x="6838325" y="4896435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 rot="3240000" flipH="1">
            <a:off x="7191074" y="495141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320000" flipH="1">
            <a:off x="7067356" y="4858524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 rot="3900000" flipH="1">
            <a:off x="7225085" y="501573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 rot="2280000" flipH="1">
            <a:off x="7138059" y="4897507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359238" y="2536858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 rot="16200000">
            <a:off x="1101990" y="2784122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 rot="18360000">
            <a:off x="1154817" y="2648630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 rot="20280000">
            <a:off x="1278252" y="2555691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 rot="17700000">
            <a:off x="1120886" y="2712950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 rot="16200000">
            <a:off x="1602958" y="2784122"/>
            <a:ext cx="7362" cy="3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81304" y="2531519"/>
            <a:ext cx="563867" cy="565200"/>
            <a:chOff x="1081304" y="2531519"/>
            <a:chExt cx="563867" cy="565200"/>
          </a:xfrm>
        </p:grpSpPr>
        <p:sp>
          <p:nvSpPr>
            <p:cNvPr id="128" name="타원 127"/>
            <p:cNvSpPr/>
            <p:nvPr/>
          </p:nvSpPr>
          <p:spPr>
            <a:xfrm>
              <a:off x="1081304" y="2531519"/>
              <a:ext cx="563867" cy="565200"/>
            </a:xfrm>
            <a:prstGeom prst="ellipse">
              <a:avLst/>
            </a:prstGeom>
            <a:gradFill flip="none" rotWithShape="1">
              <a:gsLst>
                <a:gs pos="33000">
                  <a:schemeClr val="tx1">
                    <a:alpha val="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 rot="600000" flipH="1">
              <a:off x="1227107" y="2787950"/>
              <a:ext cx="119928" cy="1800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1350588" y="2789442"/>
              <a:ext cx="24645" cy="24703"/>
            </a:xfrm>
            <a:prstGeom prst="ellipse">
              <a:avLst/>
            </a:prstGeom>
            <a:solidFill>
              <a:srgbClr val="00B0F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7" name="타원 136"/>
          <p:cNvSpPr/>
          <p:nvPr/>
        </p:nvSpPr>
        <p:spPr>
          <a:xfrm>
            <a:off x="1356324" y="2794301"/>
            <a:ext cx="13172" cy="13203"/>
          </a:xfrm>
          <a:prstGeom prst="ellipse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 rot="19320000">
            <a:off x="1207716" y="2594675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 rot="3240000" flipH="1">
            <a:off x="1559625" y="2649703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 rot="1320000" flipH="1">
            <a:off x="1436207" y="2556764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3900000" flipH="1">
            <a:off x="1593556" y="2714022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 rot="2280000" flipH="1">
            <a:off x="1506744" y="2595747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154401" y="2521801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 rot="16200000">
            <a:off x="4896553" y="2769019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 rot="18360000">
            <a:off x="4949506" y="263352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 rot="20280000">
            <a:off x="5073224" y="2540634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 rot="17700000">
            <a:off x="4915495" y="269784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 rot="16200000">
            <a:off x="5398707" y="2769019"/>
            <a:ext cx="7362" cy="394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875810" y="2516462"/>
            <a:ext cx="565200" cy="565200"/>
            <a:chOff x="4875810" y="2516462"/>
            <a:chExt cx="565200" cy="565200"/>
          </a:xfrm>
        </p:grpSpPr>
        <p:sp>
          <p:nvSpPr>
            <p:cNvPr id="161" name="타원 160"/>
            <p:cNvSpPr/>
            <p:nvPr/>
          </p:nvSpPr>
          <p:spPr>
            <a:xfrm>
              <a:off x="4875810" y="2516462"/>
              <a:ext cx="565200" cy="565200"/>
            </a:xfrm>
            <a:prstGeom prst="ellipse">
              <a:avLst/>
            </a:prstGeom>
            <a:gradFill flip="none" rotWithShape="1">
              <a:gsLst>
                <a:gs pos="33000">
                  <a:schemeClr val="tx1">
                    <a:alpha val="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 flipH="1" flipV="1">
              <a:off x="5009156" y="2645624"/>
              <a:ext cx="143368" cy="138729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5145731" y="2774385"/>
              <a:ext cx="24703" cy="24703"/>
            </a:xfrm>
            <a:prstGeom prst="ellipse">
              <a:avLst/>
            </a:prstGeom>
            <a:solidFill>
              <a:srgbClr val="00B0F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0" name="타원 169"/>
          <p:cNvSpPr/>
          <p:nvPr/>
        </p:nvSpPr>
        <p:spPr>
          <a:xfrm>
            <a:off x="5151480" y="2779244"/>
            <a:ext cx="13203" cy="13203"/>
          </a:xfrm>
          <a:prstGeom prst="ellipse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 rot="19320000">
            <a:off x="5002521" y="2579618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 rot="3240000" flipH="1">
            <a:off x="5355270" y="2634599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 rot="1320000" flipH="1">
            <a:off x="5231553" y="2541707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 rot="3900000" flipH="1">
            <a:off x="5389282" y="2698919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 rot="2280000" flipH="1">
            <a:off x="5302256" y="2580690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700998" y="4814388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 rot="16200000">
            <a:off x="10443150" y="506160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 rot="18360000">
            <a:off x="10496103" y="4926113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 rot="20280000">
            <a:off x="10619820" y="4833221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 rot="17700000">
            <a:off x="10462092" y="4990433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 rot="16200000">
            <a:off x="10945303" y="5061606"/>
            <a:ext cx="7362" cy="394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422407" y="4809049"/>
            <a:ext cx="565200" cy="565200"/>
            <a:chOff x="10422407" y="4809049"/>
            <a:chExt cx="565200" cy="565200"/>
          </a:xfrm>
        </p:grpSpPr>
        <p:sp>
          <p:nvSpPr>
            <p:cNvPr id="178" name="타원 177"/>
            <p:cNvSpPr/>
            <p:nvPr/>
          </p:nvSpPr>
          <p:spPr>
            <a:xfrm>
              <a:off x="10422407" y="4809049"/>
              <a:ext cx="565200" cy="565200"/>
            </a:xfrm>
            <a:prstGeom prst="ellipse">
              <a:avLst/>
            </a:prstGeom>
            <a:gradFill flip="none" rotWithShape="1">
              <a:gsLst>
                <a:gs pos="33000">
                  <a:schemeClr val="tx1">
                    <a:alpha val="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10704679" y="5093264"/>
              <a:ext cx="186180" cy="584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/>
            <p:cNvSpPr/>
            <p:nvPr/>
          </p:nvSpPr>
          <p:spPr>
            <a:xfrm>
              <a:off x="10692327" y="5086024"/>
              <a:ext cx="24703" cy="24703"/>
            </a:xfrm>
            <a:prstGeom prst="ellipse">
              <a:avLst/>
            </a:prstGeom>
            <a:solidFill>
              <a:srgbClr val="00B0F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7" name="타원 186"/>
          <p:cNvSpPr/>
          <p:nvPr/>
        </p:nvSpPr>
        <p:spPr>
          <a:xfrm>
            <a:off x="10698077" y="5071831"/>
            <a:ext cx="13203" cy="13203"/>
          </a:xfrm>
          <a:prstGeom prst="ellipse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 rot="19320000">
            <a:off x="10549118" y="4872205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 rot="3240000" flipH="1">
            <a:off x="10901867" y="492718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 rot="1320000" flipH="1">
            <a:off x="10778149" y="4834294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3900000" flipH="1">
            <a:off x="10935878" y="499150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2280000" flipH="1">
            <a:off x="10848852" y="4873277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8873874" y="2521801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 rot="16200000">
            <a:off x="8616026" y="2769019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 rot="18360000">
            <a:off x="8668979" y="263352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 rot="20280000">
            <a:off x="8792696" y="2540634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 rot="17700000">
            <a:off x="8634968" y="2697846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 rot="16200000">
            <a:off x="9118179" y="2769019"/>
            <a:ext cx="7362" cy="394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595283" y="2516462"/>
            <a:ext cx="565200" cy="565200"/>
            <a:chOff x="8595283" y="2516462"/>
            <a:chExt cx="565200" cy="565200"/>
          </a:xfrm>
        </p:grpSpPr>
        <p:sp>
          <p:nvSpPr>
            <p:cNvPr id="195" name="타원 194"/>
            <p:cNvSpPr/>
            <p:nvPr/>
          </p:nvSpPr>
          <p:spPr>
            <a:xfrm>
              <a:off x="8595283" y="2516462"/>
              <a:ext cx="565200" cy="565200"/>
            </a:xfrm>
            <a:prstGeom prst="ellipse">
              <a:avLst/>
            </a:prstGeom>
            <a:gradFill flip="none" rotWithShape="1">
              <a:gsLst>
                <a:gs pos="33000">
                  <a:schemeClr val="tx1">
                    <a:alpha val="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 flipV="1">
              <a:off x="8874380" y="2656411"/>
              <a:ext cx="132797" cy="13235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타원 202"/>
          <p:cNvSpPr/>
          <p:nvPr/>
        </p:nvSpPr>
        <p:spPr>
          <a:xfrm>
            <a:off x="8865203" y="2774385"/>
            <a:ext cx="24703" cy="24703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8870953" y="2779244"/>
            <a:ext cx="13203" cy="13203"/>
          </a:xfrm>
          <a:prstGeom prst="ellipse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 rot="19320000">
            <a:off x="8721994" y="2579618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 rot="3240000" flipH="1">
            <a:off x="9074743" y="2634599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 rot="1320000" flipH="1">
            <a:off x="8951025" y="2541707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 rot="3900000" flipH="1">
            <a:off x="9108754" y="2698919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 rot="2280000" flipH="1">
            <a:off x="9021728" y="2580690"/>
            <a:ext cx="7362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48465" y="1884067"/>
            <a:ext cx="11694354" cy="4109170"/>
            <a:chOff x="1155700" y="1516210"/>
            <a:chExt cx="11694354" cy="4109170"/>
          </a:xfrm>
        </p:grpSpPr>
        <p:sp>
          <p:nvSpPr>
            <p:cNvPr id="231" name="U자형 화살표 230"/>
            <p:cNvSpPr/>
            <p:nvPr/>
          </p:nvSpPr>
          <p:spPr>
            <a:xfrm flipV="1">
              <a:off x="10525954" y="332524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5" name="U자형 화살표 224"/>
            <p:cNvSpPr/>
            <p:nvPr/>
          </p:nvSpPr>
          <p:spPr>
            <a:xfrm>
              <a:off x="8674100" y="151621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rgbClr val="4A5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6" name="U자형 화살표 225"/>
            <p:cNvSpPr/>
            <p:nvPr/>
          </p:nvSpPr>
          <p:spPr>
            <a:xfrm flipV="1">
              <a:off x="6794500" y="332524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7" name="U자형 화살표 226"/>
            <p:cNvSpPr/>
            <p:nvPr/>
          </p:nvSpPr>
          <p:spPr>
            <a:xfrm>
              <a:off x="4914900" y="152184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rgbClr val="4A5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U자형 화살표 227"/>
            <p:cNvSpPr/>
            <p:nvPr/>
          </p:nvSpPr>
          <p:spPr>
            <a:xfrm flipV="1">
              <a:off x="3035300" y="331961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U자형 화살표 228"/>
            <p:cNvSpPr/>
            <p:nvPr/>
          </p:nvSpPr>
          <p:spPr>
            <a:xfrm>
              <a:off x="1155700" y="1516210"/>
              <a:ext cx="2324100" cy="2300140"/>
            </a:xfrm>
            <a:prstGeom prst="uturnArrow">
              <a:avLst>
                <a:gd name="adj1" fmla="val 15250"/>
                <a:gd name="adj2" fmla="val 12370"/>
                <a:gd name="adj3" fmla="val 22340"/>
                <a:gd name="adj4" fmla="val 48148"/>
                <a:gd name="adj5" fmla="val 100000"/>
              </a:avLst>
            </a:prstGeom>
            <a:solidFill>
              <a:srgbClr val="4A5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2" name="직사각형 221"/>
          <p:cNvSpPr/>
          <p:nvPr/>
        </p:nvSpPr>
        <p:spPr>
          <a:xfrm>
            <a:off x="3207088" y="4878257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 rot="16200000">
            <a:off x="2949840" y="5125521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 rot="18360000">
            <a:off x="3002667" y="4990029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 rot="20280000">
            <a:off x="3126102" y="4897090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 rot="17700000">
            <a:off x="2968736" y="5054349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 rot="16200000">
            <a:off x="3450808" y="5125521"/>
            <a:ext cx="7362" cy="3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929154" y="4872918"/>
            <a:ext cx="563867" cy="565200"/>
            <a:chOff x="2929154" y="4872918"/>
            <a:chExt cx="563867" cy="565200"/>
          </a:xfrm>
        </p:grpSpPr>
        <p:sp>
          <p:nvSpPr>
            <p:cNvPr id="236" name="타원 235"/>
            <p:cNvSpPr/>
            <p:nvPr/>
          </p:nvSpPr>
          <p:spPr>
            <a:xfrm>
              <a:off x="2929154" y="4872918"/>
              <a:ext cx="563867" cy="565200"/>
            </a:xfrm>
            <a:prstGeom prst="ellipse">
              <a:avLst/>
            </a:prstGeom>
            <a:gradFill flip="none" rotWithShape="1">
              <a:gsLst>
                <a:gs pos="33000">
                  <a:schemeClr val="tx1">
                    <a:alpha val="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45" name="직선 연결선 244"/>
            <p:cNvCxnSpPr/>
            <p:nvPr/>
          </p:nvCxnSpPr>
          <p:spPr>
            <a:xfrm flipH="1">
              <a:off x="3003244" y="5139988"/>
              <a:ext cx="204412" cy="9522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타원 237"/>
            <p:cNvSpPr/>
            <p:nvPr/>
          </p:nvSpPr>
          <p:spPr>
            <a:xfrm>
              <a:off x="3198438" y="5130841"/>
              <a:ext cx="24645" cy="24703"/>
            </a:xfrm>
            <a:prstGeom prst="ellipse">
              <a:avLst/>
            </a:prstGeom>
            <a:solidFill>
              <a:srgbClr val="00B0F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0" name="직사각형 239"/>
          <p:cNvSpPr/>
          <p:nvPr/>
        </p:nvSpPr>
        <p:spPr>
          <a:xfrm rot="19320000">
            <a:off x="3055566" y="4936074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1" name="직사각형 240"/>
          <p:cNvSpPr/>
          <p:nvPr/>
        </p:nvSpPr>
        <p:spPr>
          <a:xfrm rot="3240000" flipH="1">
            <a:off x="3407475" y="4991102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 rot="1320000" flipH="1">
            <a:off x="3284057" y="4898163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3" name="직사각형 242"/>
          <p:cNvSpPr/>
          <p:nvPr/>
        </p:nvSpPr>
        <p:spPr>
          <a:xfrm rot="3900000" flipH="1">
            <a:off x="3441406" y="5055421"/>
            <a:ext cx="7362" cy="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 rot="2280000" flipH="1">
            <a:off x="3354594" y="4937146"/>
            <a:ext cx="7344" cy="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3204174" y="5135700"/>
            <a:ext cx="13172" cy="13203"/>
          </a:xfrm>
          <a:prstGeom prst="ellipse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14A0F76-022E-4471-B924-51751081A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8" y="6253337"/>
            <a:ext cx="1409700" cy="3067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7316" y="4207170"/>
            <a:ext cx="340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 및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OBD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 보고서</a:t>
            </a:r>
            <a:endParaRPr lang="en-US" altLang="ko-KR" sz="9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개발을 위해 부족한 차량과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OBD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관련 지식을 학습</a:t>
            </a:r>
            <a:endParaRPr lang="en-US" altLang="ko-KR" sz="12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차량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OBD,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관련 통신 규격을 정리한 보고서</a:t>
            </a:r>
            <a:endParaRPr lang="ko-KR" altLang="en-US" sz="12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8364" y="334995"/>
            <a:ext cx="716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별 수행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 데이터 분석 팀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3696" y="4207169"/>
            <a:ext cx="3173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 조사 보고서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개발에 사용할 아키텍처에 대해 조사한 보고서</a:t>
            </a:r>
            <a:endParaRPr lang="en-US" altLang="ko-KR" sz="12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통해 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Java + Spring Boot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개발 환경 결정</a:t>
            </a:r>
            <a:endParaRPr lang="ko-KR" altLang="en-US" sz="12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990" y="1706241"/>
            <a:ext cx="1610122" cy="22944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217333" y="1706241"/>
            <a:ext cx="2512076" cy="2296615"/>
            <a:chOff x="613585" y="1044618"/>
            <a:chExt cx="2512076" cy="229661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585" y="1047885"/>
              <a:ext cx="1609367" cy="229334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6018" y="1044618"/>
              <a:ext cx="1609643" cy="229661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3274" y="1704051"/>
            <a:ext cx="1614537" cy="229661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880557" y="4207169"/>
            <a:ext cx="2159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스펙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목표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요구 사항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범위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</a:t>
            </a:r>
            <a:r>
              <a:rPr lang="en-US" altLang="ko-KR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 방법에 대해 정리한 문서</a:t>
            </a:r>
            <a:endParaRPr lang="ko-KR" altLang="en-US" sz="1200" dirty="0">
              <a:solidFill>
                <a:schemeClr val="bg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1499</Words>
  <Application>Microsoft Office PowerPoint</Application>
  <PresentationFormat>와이드스크린</PresentationFormat>
  <Paragraphs>542</Paragraphs>
  <Slides>34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나눔스퀘어 ExtraBold</vt:lpstr>
      <vt:lpstr>Aharoni</vt:lpstr>
      <vt:lpstr>나눔스퀘어 Light</vt:lpstr>
      <vt:lpstr>나눔스퀘어OTF Bold</vt:lpstr>
      <vt:lpstr>나눔스퀘어 Bold</vt:lpstr>
      <vt:lpstr>나눔스퀘어OTF Light</vt:lpstr>
      <vt:lpstr>맑은 고딕</vt:lpstr>
      <vt:lpstr>나눔스퀘어OTF</vt:lpstr>
      <vt:lpstr>Arial</vt:lpstr>
      <vt:lpstr>나눔스퀘어OTF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Jiyoon</cp:lastModifiedBy>
  <cp:revision>529</cp:revision>
  <dcterms:created xsi:type="dcterms:W3CDTF">2018-08-02T07:05:36Z</dcterms:created>
  <dcterms:modified xsi:type="dcterms:W3CDTF">2018-12-06T00:29:09Z</dcterms:modified>
</cp:coreProperties>
</file>