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57" r:id="rId8"/>
    <p:sldId id="269" r:id="rId9"/>
    <p:sldId id="264" r:id="rId10"/>
    <p:sldId id="266" r:id="rId11"/>
    <p:sldId id="268" r:id="rId12"/>
    <p:sldId id="26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hyperlink" Target="https://www.tiobe.com/tiobe-index/" TargetMode="External"/><Relationship Id="rId5" Type="http://schemas.openxmlformats.org/officeDocument/2006/relationships/image" Target="../media/image7.sv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5.svg"/><Relationship Id="rId1"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0C349-2590-4AFD-9774-15283660DBF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D5CC11-78B7-47E4-8611-38E998B3C9F0}">
      <dgm:prSet custT="1"/>
      <dgm:spPr/>
      <dgm:t>
        <a:bodyPr/>
        <a:lstStyle/>
        <a:p>
          <a:pPr>
            <a:lnSpc>
              <a:spcPct val="100000"/>
            </a:lnSpc>
          </a:pPr>
          <a:r>
            <a:rPr lang="en-US" sz="1600" b="0" i="0" dirty="0"/>
            <a:t>There has been a lot of buzz around Python since last year as according to the </a:t>
          </a:r>
          <a:r>
            <a:rPr lang="en-US" sz="1600" b="1" i="0" u="sng" dirty="0" err="1">
              <a:hlinkClick xmlns:r="http://schemas.openxmlformats.org/officeDocument/2006/relationships" r:id="rId1"/>
            </a:rPr>
            <a:t>Tiobe</a:t>
          </a:r>
          <a:r>
            <a:rPr lang="en-US" sz="1600" b="1" i="0" u="sng" dirty="0">
              <a:hlinkClick xmlns:r="http://schemas.openxmlformats.org/officeDocument/2006/relationships" r:id="rId1"/>
            </a:rPr>
            <a:t> Index</a:t>
          </a:r>
          <a:r>
            <a:rPr lang="en-US" sz="1600" b="1" i="0" dirty="0"/>
            <a:t>, </a:t>
          </a:r>
          <a:r>
            <a:rPr lang="en-US" sz="1600" b="0" i="0" dirty="0"/>
            <a:t>Python was the programming language of the year in 2018. </a:t>
          </a:r>
        </a:p>
        <a:p>
          <a:pPr>
            <a:lnSpc>
              <a:spcPct val="100000"/>
            </a:lnSpc>
          </a:pPr>
          <a:endParaRPr lang="en-US" sz="1600" b="0" i="0" dirty="0"/>
        </a:p>
        <a:p>
          <a:pPr>
            <a:lnSpc>
              <a:spcPct val="100000"/>
            </a:lnSpc>
          </a:pPr>
          <a:r>
            <a:rPr lang="en-US" sz="1600" b="0" i="0" dirty="0"/>
            <a:t>It is extremely popular among data scientists and machine learning professionals in particular and is extensively used for Artificial Intelligence.</a:t>
          </a:r>
          <a:endParaRPr lang="en-US" sz="1600" dirty="0"/>
        </a:p>
      </dgm:t>
    </dgm:pt>
    <dgm:pt modelId="{F939BE65-8405-49EA-B18B-76B753592185}" type="parTrans" cxnId="{488A7608-8549-4486-A850-D5C5830D9A00}">
      <dgm:prSet/>
      <dgm:spPr/>
      <dgm:t>
        <a:bodyPr/>
        <a:lstStyle/>
        <a:p>
          <a:endParaRPr lang="en-US"/>
        </a:p>
      </dgm:t>
    </dgm:pt>
    <dgm:pt modelId="{E70AA002-615F-4B57-BDAC-9F1578F9E549}" type="sibTrans" cxnId="{488A7608-8549-4486-A850-D5C5830D9A00}">
      <dgm:prSet/>
      <dgm:spPr/>
      <dgm:t>
        <a:bodyPr/>
        <a:lstStyle/>
        <a:p>
          <a:endParaRPr lang="en-US"/>
        </a:p>
      </dgm:t>
    </dgm:pt>
    <dgm:pt modelId="{435F2385-7C3D-41FE-A11F-D094E6E518D8}">
      <dgm:prSet custT="1"/>
      <dgm:spPr/>
      <dgm:t>
        <a:bodyPr/>
        <a:lstStyle/>
        <a:p>
          <a:pPr>
            <a:lnSpc>
              <a:spcPct val="100000"/>
            </a:lnSpc>
          </a:pPr>
          <a:r>
            <a:rPr lang="en-US" sz="1800" b="0" i="0" dirty="0"/>
            <a:t>Python is an open-source programming language; its simplicity and short learning curve are some of the pivotal reasons for its popularity. </a:t>
          </a:r>
        </a:p>
        <a:p>
          <a:pPr>
            <a:lnSpc>
              <a:spcPct val="100000"/>
            </a:lnSpc>
          </a:pPr>
          <a:r>
            <a:rPr lang="en-US" sz="1800" b="0" i="0" dirty="0"/>
            <a:t>The growth of Python has exploded in recent times.</a:t>
          </a:r>
          <a:endParaRPr lang="en-US" sz="1800" dirty="0"/>
        </a:p>
      </dgm:t>
    </dgm:pt>
    <dgm:pt modelId="{E9518A6F-E7CF-4359-9C09-F1A2AAC8012F}" type="parTrans" cxnId="{D59A08A2-6EFB-4995-AEAF-F1D387B4D701}">
      <dgm:prSet/>
      <dgm:spPr/>
      <dgm:t>
        <a:bodyPr/>
        <a:lstStyle/>
        <a:p>
          <a:endParaRPr lang="en-US"/>
        </a:p>
      </dgm:t>
    </dgm:pt>
    <dgm:pt modelId="{FC2B3398-31E2-4169-A321-86DE402120B8}" type="sibTrans" cxnId="{D59A08A2-6EFB-4995-AEAF-F1D387B4D701}">
      <dgm:prSet/>
      <dgm:spPr/>
      <dgm:t>
        <a:bodyPr/>
        <a:lstStyle/>
        <a:p>
          <a:endParaRPr lang="en-US"/>
        </a:p>
      </dgm:t>
    </dgm:pt>
    <dgm:pt modelId="{69E60267-C66E-4ACE-9EAD-766D7174E4BE}" type="pres">
      <dgm:prSet presAssocID="{4D70C349-2590-4AFD-9774-15283660DBF3}" presName="root" presStyleCnt="0">
        <dgm:presLayoutVars>
          <dgm:dir/>
          <dgm:resizeHandles val="exact"/>
        </dgm:presLayoutVars>
      </dgm:prSet>
      <dgm:spPr/>
    </dgm:pt>
    <dgm:pt modelId="{524D409A-60D7-479C-AA34-D46FBEFA83A6}" type="pres">
      <dgm:prSet presAssocID="{9CD5CC11-78B7-47E4-8611-38E998B3C9F0}" presName="compNode" presStyleCnt="0"/>
      <dgm:spPr/>
    </dgm:pt>
    <dgm:pt modelId="{6BA010F6-6D77-40E8-892A-6159AC6E153C}" type="pres">
      <dgm:prSet presAssocID="{9CD5CC11-78B7-47E4-8611-38E998B3C9F0}"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Processor"/>
        </a:ext>
      </dgm:extLst>
    </dgm:pt>
    <dgm:pt modelId="{437F0651-D81C-4F2E-AB1D-A35AC7772726}" type="pres">
      <dgm:prSet presAssocID="{9CD5CC11-78B7-47E4-8611-38E998B3C9F0}" presName="spaceRect" presStyleCnt="0"/>
      <dgm:spPr/>
    </dgm:pt>
    <dgm:pt modelId="{CB71C749-59F6-4440-9AFD-88E8EBD566BB}" type="pres">
      <dgm:prSet presAssocID="{9CD5CC11-78B7-47E4-8611-38E998B3C9F0}" presName="textRect" presStyleLbl="revTx" presStyleIdx="0" presStyleCnt="2" custScaleX="140690">
        <dgm:presLayoutVars>
          <dgm:chMax val="1"/>
          <dgm:chPref val="1"/>
        </dgm:presLayoutVars>
      </dgm:prSet>
      <dgm:spPr/>
    </dgm:pt>
    <dgm:pt modelId="{BA2F1295-4BC2-40DD-B6A5-E491AA690C58}" type="pres">
      <dgm:prSet presAssocID="{E70AA002-615F-4B57-BDAC-9F1578F9E549}" presName="sibTrans" presStyleCnt="0"/>
      <dgm:spPr/>
    </dgm:pt>
    <dgm:pt modelId="{740DAE68-3C1F-4982-BC61-89BAD79F4342}" type="pres">
      <dgm:prSet presAssocID="{435F2385-7C3D-41FE-A11F-D094E6E518D8}" presName="compNode" presStyleCnt="0"/>
      <dgm:spPr/>
    </dgm:pt>
    <dgm:pt modelId="{23A2EFCB-9B97-4A2B-9995-04CDB2E7D0FF}" type="pres">
      <dgm:prSet presAssocID="{435F2385-7C3D-41FE-A11F-D094E6E518D8}"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Head with Gears"/>
        </a:ext>
      </dgm:extLst>
    </dgm:pt>
    <dgm:pt modelId="{BA9CC27D-9D37-4D36-B8FB-6F104ED56D82}" type="pres">
      <dgm:prSet presAssocID="{435F2385-7C3D-41FE-A11F-D094E6E518D8}" presName="spaceRect" presStyleCnt="0"/>
      <dgm:spPr/>
    </dgm:pt>
    <dgm:pt modelId="{4714F662-C52B-451C-A8DE-CB0CB3F16C66}" type="pres">
      <dgm:prSet presAssocID="{435F2385-7C3D-41FE-A11F-D094E6E518D8}" presName="textRect" presStyleLbl="revTx" presStyleIdx="1" presStyleCnt="2" custScaleX="123796">
        <dgm:presLayoutVars>
          <dgm:chMax val="1"/>
          <dgm:chPref val="1"/>
        </dgm:presLayoutVars>
      </dgm:prSet>
      <dgm:spPr/>
    </dgm:pt>
  </dgm:ptLst>
  <dgm:cxnLst>
    <dgm:cxn modelId="{488A7608-8549-4486-A850-D5C5830D9A00}" srcId="{4D70C349-2590-4AFD-9774-15283660DBF3}" destId="{9CD5CC11-78B7-47E4-8611-38E998B3C9F0}" srcOrd="0" destOrd="0" parTransId="{F939BE65-8405-49EA-B18B-76B753592185}" sibTransId="{E70AA002-615F-4B57-BDAC-9F1578F9E549}"/>
    <dgm:cxn modelId="{70E1535E-ADA7-4206-88E3-8E5E3A5BB215}" type="presOf" srcId="{435F2385-7C3D-41FE-A11F-D094E6E518D8}" destId="{4714F662-C52B-451C-A8DE-CB0CB3F16C66}" srcOrd="0" destOrd="0" presId="urn:microsoft.com/office/officeart/2018/2/layout/IconLabelList"/>
    <dgm:cxn modelId="{05323E72-43E0-4429-8B5E-6EC8A1672080}" type="presOf" srcId="{9CD5CC11-78B7-47E4-8611-38E998B3C9F0}" destId="{CB71C749-59F6-4440-9AFD-88E8EBD566BB}" srcOrd="0" destOrd="0" presId="urn:microsoft.com/office/officeart/2018/2/layout/IconLabelList"/>
    <dgm:cxn modelId="{D59A08A2-6EFB-4995-AEAF-F1D387B4D701}" srcId="{4D70C349-2590-4AFD-9774-15283660DBF3}" destId="{435F2385-7C3D-41FE-A11F-D094E6E518D8}" srcOrd="1" destOrd="0" parTransId="{E9518A6F-E7CF-4359-9C09-F1A2AAC8012F}" sibTransId="{FC2B3398-31E2-4169-A321-86DE402120B8}"/>
    <dgm:cxn modelId="{B82D20A3-2E9E-4461-8001-20CEAF6C2E4E}" type="presOf" srcId="{4D70C349-2590-4AFD-9774-15283660DBF3}" destId="{69E60267-C66E-4ACE-9EAD-766D7174E4BE}" srcOrd="0" destOrd="0" presId="urn:microsoft.com/office/officeart/2018/2/layout/IconLabelList"/>
    <dgm:cxn modelId="{461F4800-55C3-41B9-8034-C688ABC8CF2A}" type="presParOf" srcId="{69E60267-C66E-4ACE-9EAD-766D7174E4BE}" destId="{524D409A-60D7-479C-AA34-D46FBEFA83A6}" srcOrd="0" destOrd="0" presId="urn:microsoft.com/office/officeart/2018/2/layout/IconLabelList"/>
    <dgm:cxn modelId="{CFDC665B-B30E-4AF5-B1A2-7EB9D5DB398A}" type="presParOf" srcId="{524D409A-60D7-479C-AA34-D46FBEFA83A6}" destId="{6BA010F6-6D77-40E8-892A-6159AC6E153C}" srcOrd="0" destOrd="0" presId="urn:microsoft.com/office/officeart/2018/2/layout/IconLabelList"/>
    <dgm:cxn modelId="{16952445-603D-4AD9-A058-CEEF507B8DB9}" type="presParOf" srcId="{524D409A-60D7-479C-AA34-D46FBEFA83A6}" destId="{437F0651-D81C-4F2E-AB1D-A35AC7772726}" srcOrd="1" destOrd="0" presId="urn:microsoft.com/office/officeart/2018/2/layout/IconLabelList"/>
    <dgm:cxn modelId="{B6908202-C155-452D-9DB5-E3020EEAEFF2}" type="presParOf" srcId="{524D409A-60D7-479C-AA34-D46FBEFA83A6}" destId="{CB71C749-59F6-4440-9AFD-88E8EBD566BB}" srcOrd="2" destOrd="0" presId="urn:microsoft.com/office/officeart/2018/2/layout/IconLabelList"/>
    <dgm:cxn modelId="{6C97989F-0F9D-4FE7-BA59-F4987EAFAECA}" type="presParOf" srcId="{69E60267-C66E-4ACE-9EAD-766D7174E4BE}" destId="{BA2F1295-4BC2-40DD-B6A5-E491AA690C58}" srcOrd="1" destOrd="0" presId="urn:microsoft.com/office/officeart/2018/2/layout/IconLabelList"/>
    <dgm:cxn modelId="{500F597E-60CC-4571-AEA4-16F614529334}" type="presParOf" srcId="{69E60267-C66E-4ACE-9EAD-766D7174E4BE}" destId="{740DAE68-3C1F-4982-BC61-89BAD79F4342}" srcOrd="2" destOrd="0" presId="urn:microsoft.com/office/officeart/2018/2/layout/IconLabelList"/>
    <dgm:cxn modelId="{AD76E40C-7015-4776-B178-DD68C559A5BE}" type="presParOf" srcId="{740DAE68-3C1F-4982-BC61-89BAD79F4342}" destId="{23A2EFCB-9B97-4A2B-9995-04CDB2E7D0FF}" srcOrd="0" destOrd="0" presId="urn:microsoft.com/office/officeart/2018/2/layout/IconLabelList"/>
    <dgm:cxn modelId="{5B630F9F-95A8-48F6-9F5C-FA42396FE6CE}" type="presParOf" srcId="{740DAE68-3C1F-4982-BC61-89BAD79F4342}" destId="{BA9CC27D-9D37-4D36-B8FB-6F104ED56D82}" srcOrd="1" destOrd="0" presId="urn:microsoft.com/office/officeart/2018/2/layout/IconLabelList"/>
    <dgm:cxn modelId="{04862929-0D9A-497D-B72B-A54D01394D3D}" type="presParOf" srcId="{740DAE68-3C1F-4982-BC61-89BAD79F4342}" destId="{4714F662-C52B-451C-A8DE-CB0CB3F16C6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010F6-6D77-40E8-892A-6159AC6E153C}">
      <dsp:nvSpPr>
        <dsp:cNvPr id="0" name=""/>
        <dsp:cNvSpPr/>
      </dsp:nvSpPr>
      <dsp:spPr>
        <a:xfrm>
          <a:off x="1456884" y="843325"/>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71C749-59F6-4440-9AFD-88E8EBD566BB}">
      <dsp:nvSpPr>
        <dsp:cNvPr id="0" name=""/>
        <dsp:cNvSpPr/>
      </dsp:nvSpPr>
      <dsp:spPr>
        <a:xfrm>
          <a:off x="30505" y="2803022"/>
          <a:ext cx="4194320" cy="216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There has been a lot of buzz around Python since last year as according to the </a:t>
          </a:r>
          <a:r>
            <a:rPr lang="en-US" sz="1600" b="1" i="0" u="sng" kern="1200" dirty="0" err="1">
              <a:hlinkClick xmlns:r="http://schemas.openxmlformats.org/officeDocument/2006/relationships" r:id="rId3"/>
            </a:rPr>
            <a:t>Tiobe</a:t>
          </a:r>
          <a:r>
            <a:rPr lang="en-US" sz="1600" b="1" i="0" u="sng" kern="1200" dirty="0">
              <a:hlinkClick xmlns:r="http://schemas.openxmlformats.org/officeDocument/2006/relationships" r:id="rId3"/>
            </a:rPr>
            <a:t> Index</a:t>
          </a:r>
          <a:r>
            <a:rPr lang="en-US" sz="1600" b="1" i="0" kern="1200" dirty="0"/>
            <a:t>, </a:t>
          </a:r>
          <a:r>
            <a:rPr lang="en-US" sz="1600" b="0" i="0" kern="1200" dirty="0"/>
            <a:t>Python was the programming language of the year in 2018. </a:t>
          </a:r>
        </a:p>
        <a:p>
          <a:pPr marL="0" lvl="0" indent="0" algn="ctr" defTabSz="711200">
            <a:lnSpc>
              <a:spcPct val="100000"/>
            </a:lnSpc>
            <a:spcBef>
              <a:spcPct val="0"/>
            </a:spcBef>
            <a:spcAft>
              <a:spcPct val="35000"/>
            </a:spcAft>
            <a:buNone/>
          </a:pPr>
          <a:endParaRPr lang="en-US" sz="1600" b="0" i="0" kern="1200" dirty="0"/>
        </a:p>
        <a:p>
          <a:pPr marL="0" lvl="0" indent="0" algn="ctr" defTabSz="711200">
            <a:lnSpc>
              <a:spcPct val="100000"/>
            </a:lnSpc>
            <a:spcBef>
              <a:spcPct val="0"/>
            </a:spcBef>
            <a:spcAft>
              <a:spcPct val="35000"/>
            </a:spcAft>
            <a:buNone/>
          </a:pPr>
          <a:r>
            <a:rPr lang="en-US" sz="1600" b="0" i="0" kern="1200" dirty="0"/>
            <a:t>It is extremely popular among data scientists and machine learning professionals in particular and is extensively used for Artificial Intelligence.</a:t>
          </a:r>
          <a:endParaRPr lang="en-US" sz="1600" kern="1200" dirty="0"/>
        </a:p>
      </dsp:txBody>
      <dsp:txXfrm>
        <a:off x="30505" y="2803022"/>
        <a:ext cx="4194320" cy="2161038"/>
      </dsp:txXfrm>
    </dsp:sp>
    <dsp:sp modelId="{23A2EFCB-9B97-4A2B-9995-04CDB2E7D0FF}">
      <dsp:nvSpPr>
        <dsp:cNvPr id="0" name=""/>
        <dsp:cNvSpPr/>
      </dsp:nvSpPr>
      <dsp:spPr>
        <a:xfrm>
          <a:off x="5921097" y="843325"/>
          <a:ext cx="1341562" cy="134156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4F662-C52B-451C-A8DE-CB0CB3F16C66}">
      <dsp:nvSpPr>
        <dsp:cNvPr id="0" name=""/>
        <dsp:cNvSpPr/>
      </dsp:nvSpPr>
      <dsp:spPr>
        <a:xfrm>
          <a:off x="4746544" y="2803022"/>
          <a:ext cx="3690668" cy="216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Python is an open-source programming language; its simplicity and short learning curve are some of the pivotal reasons for its popularity. </a:t>
          </a:r>
        </a:p>
        <a:p>
          <a:pPr marL="0" lvl="0" indent="0" algn="ctr" defTabSz="800100">
            <a:lnSpc>
              <a:spcPct val="100000"/>
            </a:lnSpc>
            <a:spcBef>
              <a:spcPct val="0"/>
            </a:spcBef>
            <a:spcAft>
              <a:spcPct val="35000"/>
            </a:spcAft>
            <a:buNone/>
          </a:pPr>
          <a:r>
            <a:rPr lang="en-US" sz="1800" b="0" i="0" kern="1200" dirty="0"/>
            <a:t>The growth of Python has exploded in recent times.</a:t>
          </a:r>
          <a:endParaRPr lang="en-US" sz="1800" kern="1200" dirty="0"/>
        </a:p>
      </dsp:txBody>
      <dsp:txXfrm>
        <a:off x="4746544" y="2803022"/>
        <a:ext cx="3690668" cy="21610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4576-C178-4432-8B80-ECDB62DBA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1D96E8-CB16-41E1-A583-2800C8E51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522233-B7C1-4948-976E-68B09FE6978A}"/>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E79DA883-2F69-4913-A6B3-C18661A90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DF92-5C68-413C-B7DA-74180124EE35}"/>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255854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036E-4AFD-4A40-BF93-B2310863E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63549-7B96-4CE7-B33D-032420DD2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D920B-6CBC-400F-A31E-8187FE436AF2}"/>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864D36FC-005D-4AF6-AF27-FFBFDA541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BDF74-C959-4B94-B63B-A7E4B7E82D90}"/>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120387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AC038-4181-496A-B0CB-92CA3926C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78CBFF-2C5B-49DA-95AC-8D900B5DA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F8EC1-FFD2-4432-A496-219A42C69A0A}"/>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66A574DC-9F61-4252-9EBF-005F254E8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00C67-52D5-40F6-96B2-69E9AD0B33A9}"/>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214180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875F-F7C6-4E03-9DA1-F1A17C127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A9C21-B7C4-4FB6-8196-6F32796417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67534-0235-4C36-BD4E-D881225253CE}"/>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CB6EA11C-6CA3-408F-9B15-879EA833D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8FF1B-A7A2-4977-8E15-F1E25CDE37DC}"/>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401760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C628-29EC-4ECC-BDCC-12DCD80ED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263935-0A65-4222-AA0F-6A4D8FABF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5548C-AE09-4875-8715-490ACDF15CFC}"/>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AB7D6928-3F36-43B2-9FC0-52C628F06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02BE-6C29-4B39-96DC-21187B6E25DC}"/>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232245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7A68-988C-42D1-9C6F-1FE333C55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3AB48-B288-482D-83EF-4AF750C6D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506E3A-4017-4BDC-A6EC-6BF39AC41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F501D-3376-42BB-92A2-51CBC8743E2F}"/>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6" name="Footer Placeholder 5">
            <a:extLst>
              <a:ext uri="{FF2B5EF4-FFF2-40B4-BE49-F238E27FC236}">
                <a16:creationId xmlns:a16="http://schemas.microsoft.com/office/drawing/2014/main" id="{369A4D37-9642-4C26-9F6B-B8FED1555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CD2EC-459B-4D67-8CAA-4AE3A21EC324}"/>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227524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E85D-C9A5-4966-9CD7-8D07615171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44138C-D2EF-40D1-AAAB-75949164C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2B03E4-D2F6-4102-83E2-C6F8BAC9E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8DD2D2-4C89-4496-B74E-6B09AE40B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83105-4C68-4595-B7F8-51BD6291D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E62089-79EC-4B3B-A48E-153F04ADA545}"/>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8" name="Footer Placeholder 7">
            <a:extLst>
              <a:ext uri="{FF2B5EF4-FFF2-40B4-BE49-F238E27FC236}">
                <a16:creationId xmlns:a16="http://schemas.microsoft.com/office/drawing/2014/main" id="{F8E04DA6-467E-46D8-B0F7-41414C20AA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A10F58-6649-4AF3-BA6F-DF5265DE90A1}"/>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1335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7922-7DDA-4A4D-B814-DEFEC3B27B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63B5-2FA3-46EB-A8F4-7010F003D2D3}"/>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4" name="Footer Placeholder 3">
            <a:extLst>
              <a:ext uri="{FF2B5EF4-FFF2-40B4-BE49-F238E27FC236}">
                <a16:creationId xmlns:a16="http://schemas.microsoft.com/office/drawing/2014/main" id="{1E7BF8A1-66C7-401B-A378-57E075C3E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09A6AA-F13C-48FD-A943-BDD6FE9D3211}"/>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107683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A57B9-B8DF-4A44-BE6F-DC29E3CC4C2C}"/>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3" name="Footer Placeholder 2">
            <a:extLst>
              <a:ext uri="{FF2B5EF4-FFF2-40B4-BE49-F238E27FC236}">
                <a16:creationId xmlns:a16="http://schemas.microsoft.com/office/drawing/2014/main" id="{09D5EC97-B980-4CA4-87D9-40DC21929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72D21-22A7-4B73-BD7C-6B8B212D42DC}"/>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420901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110F-11BD-4A1C-B768-138F56C1E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D949A-EBDD-4C93-937D-7FEFCA3CF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900A5-C467-41F8-BBA5-0F3F53A25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AA028-D835-41CD-B979-A4E678B227B2}"/>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6" name="Footer Placeholder 5">
            <a:extLst>
              <a:ext uri="{FF2B5EF4-FFF2-40B4-BE49-F238E27FC236}">
                <a16:creationId xmlns:a16="http://schemas.microsoft.com/office/drawing/2014/main" id="{58723049-C678-4B28-9C7B-7AAC5A699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6A22B-4597-429A-9799-4B897CDCC26F}"/>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151994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22C1-B44B-4BCD-BACE-A9E3D01AB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A876-1D5E-42AA-AC47-D4FB0C6CA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A53D1-12CC-4FC0-A8EA-55F3490B1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58179-DA49-44C1-8D25-D83B09014C13}"/>
              </a:ext>
            </a:extLst>
          </p:cNvPr>
          <p:cNvSpPr>
            <a:spLocks noGrp="1"/>
          </p:cNvSpPr>
          <p:nvPr>
            <p:ph type="dt" sz="half" idx="10"/>
          </p:nvPr>
        </p:nvSpPr>
        <p:spPr/>
        <p:txBody>
          <a:bodyPr/>
          <a:lstStyle/>
          <a:p>
            <a:fld id="{04F4C5D2-7C17-4FF6-A236-B06A3BB6D174}" type="datetimeFigureOut">
              <a:rPr lang="en-US" smtClean="0"/>
              <a:t>3/14/2021</a:t>
            </a:fld>
            <a:endParaRPr lang="en-US"/>
          </a:p>
        </p:txBody>
      </p:sp>
      <p:sp>
        <p:nvSpPr>
          <p:cNvPr id="6" name="Footer Placeholder 5">
            <a:extLst>
              <a:ext uri="{FF2B5EF4-FFF2-40B4-BE49-F238E27FC236}">
                <a16:creationId xmlns:a16="http://schemas.microsoft.com/office/drawing/2014/main" id="{359FD4FB-8345-4312-BD33-FCDA7961D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C9DEA-93A2-4FD5-A465-347432F9C066}"/>
              </a:ext>
            </a:extLst>
          </p:cNvPr>
          <p:cNvSpPr>
            <a:spLocks noGrp="1"/>
          </p:cNvSpPr>
          <p:nvPr>
            <p:ph type="sldNum" sz="quarter" idx="12"/>
          </p:nvPr>
        </p:nvSpPr>
        <p:spPr/>
        <p:txBody>
          <a:bodyPr/>
          <a:lstStyle/>
          <a:p>
            <a:fld id="{DDC5E988-C8A6-44E2-8450-847F9A16D602}" type="slidenum">
              <a:rPr lang="en-US" smtClean="0"/>
              <a:t>‹#›</a:t>
            </a:fld>
            <a:endParaRPr lang="en-US"/>
          </a:p>
        </p:txBody>
      </p:sp>
    </p:spTree>
    <p:extLst>
      <p:ext uri="{BB962C8B-B14F-4D97-AF65-F5344CB8AC3E}">
        <p14:creationId xmlns:p14="http://schemas.microsoft.com/office/powerpoint/2010/main" val="176262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B93AC8-2482-4A7D-B1C4-9275D3D6D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DE5E3-B8EC-41E2-A56E-85046C444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873F2-8268-4AE4-A6FC-C2EB24EC7C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4C5D2-7C17-4FF6-A236-B06A3BB6D174}" type="datetimeFigureOut">
              <a:rPr lang="en-US" smtClean="0"/>
              <a:t>3/14/2021</a:t>
            </a:fld>
            <a:endParaRPr lang="en-US"/>
          </a:p>
        </p:txBody>
      </p:sp>
      <p:sp>
        <p:nvSpPr>
          <p:cNvPr id="5" name="Footer Placeholder 4">
            <a:extLst>
              <a:ext uri="{FF2B5EF4-FFF2-40B4-BE49-F238E27FC236}">
                <a16:creationId xmlns:a16="http://schemas.microsoft.com/office/drawing/2014/main" id="{BF5AD6CF-006C-4436-A2AB-25BA4C1BE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89A5A-870D-41FE-8436-8EC9AAF25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5E988-C8A6-44E2-8450-847F9A16D602}" type="slidenum">
              <a:rPr lang="en-US" smtClean="0"/>
              <a:t>‹#›</a:t>
            </a:fld>
            <a:endParaRPr lang="en-US"/>
          </a:p>
        </p:txBody>
      </p:sp>
    </p:spTree>
    <p:extLst>
      <p:ext uri="{BB962C8B-B14F-4D97-AF65-F5344CB8AC3E}">
        <p14:creationId xmlns:p14="http://schemas.microsoft.com/office/powerpoint/2010/main" val="11127134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8174FA-F265-45E4-9108-D65A3267C75A}"/>
              </a:ext>
            </a:extLst>
          </p:cNvPr>
          <p:cNvSpPr>
            <a:spLocks noGrp="1"/>
          </p:cNvSpPr>
          <p:nvPr>
            <p:ph type="ctrTitle"/>
          </p:nvPr>
        </p:nvSpPr>
        <p:spPr>
          <a:xfrm>
            <a:off x="3045368" y="2043663"/>
            <a:ext cx="6105194" cy="2031055"/>
          </a:xfrm>
        </p:spPr>
        <p:txBody>
          <a:bodyPr>
            <a:noAutofit/>
          </a:bodyPr>
          <a:lstStyle/>
          <a:p>
            <a:br>
              <a:rPr lang="en-US" sz="8000" dirty="0">
                <a:solidFill>
                  <a:srgbClr val="FFFFFF"/>
                </a:solidFill>
              </a:rPr>
            </a:br>
            <a:r>
              <a:rPr lang="en-US" sz="8000" dirty="0">
                <a:solidFill>
                  <a:srgbClr val="FFFFFF"/>
                </a:solidFill>
              </a:rPr>
              <a:t>Julia</a:t>
            </a:r>
          </a:p>
        </p:txBody>
      </p:sp>
      <p:sp>
        <p:nvSpPr>
          <p:cNvPr id="3" name="Subtitle 2">
            <a:extLst>
              <a:ext uri="{FF2B5EF4-FFF2-40B4-BE49-F238E27FC236}">
                <a16:creationId xmlns:a16="http://schemas.microsoft.com/office/drawing/2014/main" id="{FDF699D9-E535-461F-88F0-2320DED0016F}"/>
              </a:ext>
            </a:extLst>
          </p:cNvPr>
          <p:cNvSpPr>
            <a:spLocks noGrp="1"/>
          </p:cNvSpPr>
          <p:nvPr>
            <p:ph type="subTitle" idx="1"/>
          </p:nvPr>
        </p:nvSpPr>
        <p:spPr>
          <a:xfrm>
            <a:off x="3045368" y="4233744"/>
            <a:ext cx="6105194" cy="682079"/>
          </a:xfrm>
        </p:spPr>
        <p:txBody>
          <a:bodyPr>
            <a:normAutofit/>
          </a:bodyPr>
          <a:lstStyle/>
          <a:p>
            <a:r>
              <a:rPr lang="en-US" dirty="0">
                <a:solidFill>
                  <a:srgbClr val="FFFFFF"/>
                </a:solidFill>
              </a:rPr>
              <a:t>Looks Like Python, Speed as C++</a:t>
            </a:r>
          </a:p>
        </p:txBody>
      </p:sp>
    </p:spTree>
    <p:extLst>
      <p:ext uri="{BB962C8B-B14F-4D97-AF65-F5344CB8AC3E}">
        <p14:creationId xmlns:p14="http://schemas.microsoft.com/office/powerpoint/2010/main" val="25985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2"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4"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3502A89-F1B1-4071-91F9-54EC2728EBF6}"/>
              </a:ext>
            </a:extLst>
          </p:cNvPr>
          <p:cNvSpPr>
            <a:spLocks noGrp="1"/>
          </p:cNvSpPr>
          <p:nvPr>
            <p:ph idx="1"/>
          </p:nvPr>
        </p:nvSpPr>
        <p:spPr>
          <a:xfrm>
            <a:off x="611837" y="1666149"/>
            <a:ext cx="8188405" cy="2888627"/>
          </a:xfrm>
        </p:spPr>
        <p:txBody>
          <a:bodyPr anchor="t">
            <a:normAutofit/>
          </a:bodyPr>
          <a:lstStyle/>
          <a:p>
            <a:r>
              <a:rPr lang="en-US" sz="4000" dirty="0">
                <a:solidFill>
                  <a:schemeClr val="tx1">
                    <a:alpha val="80000"/>
                  </a:schemeClr>
                </a:solidFill>
                <a:latin typeface="sohne"/>
              </a:rPr>
              <a:t>Speed:</a:t>
            </a:r>
          </a:p>
          <a:p>
            <a:pPr marL="0" indent="0">
              <a:buNone/>
            </a:pPr>
            <a:endParaRPr lang="en-US" sz="3600" dirty="0">
              <a:solidFill>
                <a:schemeClr val="tx1">
                  <a:alpha val="80000"/>
                </a:schemeClr>
              </a:solidFill>
              <a:latin typeface="sohne"/>
            </a:endParaRPr>
          </a:p>
          <a:p>
            <a:pPr marL="0" indent="0">
              <a:buNone/>
            </a:pPr>
            <a:r>
              <a:rPr lang="en-US" sz="3600" dirty="0">
                <a:solidFill>
                  <a:schemeClr val="tx1">
                    <a:alpha val="80000"/>
                  </a:schemeClr>
                </a:solidFill>
                <a:latin typeface="charter"/>
              </a:rPr>
              <a:t>Speed was one of the main objectives in the creation and development of Julia. </a:t>
            </a: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92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AC53089E-ABB8-479D-9E4C-21F073840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6214" y="643467"/>
            <a:ext cx="7119572" cy="5571065"/>
          </a:xfrm>
          <a:prstGeom prst="rect">
            <a:avLst/>
          </a:prstGeom>
          <a:ln>
            <a:noFill/>
          </a:ln>
        </p:spPr>
      </p:pic>
    </p:spTree>
    <p:extLst>
      <p:ext uri="{BB962C8B-B14F-4D97-AF65-F5344CB8AC3E}">
        <p14:creationId xmlns:p14="http://schemas.microsoft.com/office/powerpoint/2010/main" val="56614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1DF09CD-25B8-4B12-8634-158BA767BC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9" name="Rectangle 8">
              <a:extLst>
                <a:ext uri="{FF2B5EF4-FFF2-40B4-BE49-F238E27FC236}">
                  <a16:creationId xmlns:a16="http://schemas.microsoft.com/office/drawing/2014/main" id="{9D1DCDDC-E189-49ED-BAB0-BF014853B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0" name="Rectangle 9">
              <a:extLst>
                <a:ext uri="{FF2B5EF4-FFF2-40B4-BE49-F238E27FC236}">
                  <a16:creationId xmlns:a16="http://schemas.microsoft.com/office/drawing/2014/main" id="{3A30EFBC-FDAD-4CE7-8222-23968A79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2" name="Freeform: Shape 11">
            <a:extLst>
              <a:ext uri="{FF2B5EF4-FFF2-40B4-BE49-F238E27FC236}">
                <a16:creationId xmlns:a16="http://schemas.microsoft.com/office/drawing/2014/main" id="{C5E33FA7-5CA0-4E9A-8D01-D8EDB5F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C4EC04-37E2-4056-8573-D446B1C6EC1A}"/>
              </a:ext>
            </a:extLst>
          </p:cNvPr>
          <p:cNvSpPr>
            <a:spLocks noGrp="1"/>
          </p:cNvSpPr>
          <p:nvPr>
            <p:ph idx="1"/>
          </p:nvPr>
        </p:nvSpPr>
        <p:spPr>
          <a:xfrm>
            <a:off x="390935" y="399502"/>
            <a:ext cx="10668004" cy="5752870"/>
          </a:xfrm>
        </p:spPr>
        <p:txBody>
          <a:bodyPr>
            <a:normAutofit fontScale="92500" lnSpcReduction="20000"/>
          </a:bodyPr>
          <a:lstStyle/>
          <a:p>
            <a:r>
              <a:rPr lang="en-US" dirty="0">
                <a:solidFill>
                  <a:schemeClr val="tx1">
                    <a:alpha val="60000"/>
                  </a:schemeClr>
                </a:solidFill>
                <a:latin typeface="Aharoni" panose="02010803020104030203" pitchFamily="2" charset="-79"/>
                <a:cs typeface="Aharoni" panose="02010803020104030203" pitchFamily="2" charset="-79"/>
              </a:rPr>
              <a:t>Libraries:</a:t>
            </a:r>
          </a:p>
          <a:p>
            <a:pPr>
              <a:lnSpc>
                <a:spcPct val="170000"/>
              </a:lnSpc>
            </a:pPr>
            <a:r>
              <a:rPr lang="en-US" sz="2000" dirty="0">
                <a:solidFill>
                  <a:schemeClr val="tx1">
                    <a:alpha val="60000"/>
                  </a:schemeClr>
                </a:solidFill>
                <a:latin typeface="Aharoni" panose="02010803020104030203" pitchFamily="2" charset="-79"/>
                <a:cs typeface="Aharoni" panose="02010803020104030203" pitchFamily="2" charset="-79"/>
              </a:rPr>
              <a:t>In terms of libraries and packages, Python takes the cake in Python vs Julia face off. Given its infancy, Julia has a limited number of libraries. Besides, the libraries aren’t very well maintained, taking considerably longer to plot and execute data. Regardless, Julia’s library is steadily growing, and it can directly interface with foreign libraries of Fortran, C++, Python, R, </a:t>
            </a:r>
            <a:r>
              <a:rPr lang="en-US" sz="2000" dirty="0" err="1">
                <a:solidFill>
                  <a:schemeClr val="tx1">
                    <a:alpha val="60000"/>
                  </a:schemeClr>
                </a:solidFill>
                <a:latin typeface="Aharoni" panose="02010803020104030203" pitchFamily="2" charset="-79"/>
                <a:cs typeface="Aharoni" panose="02010803020104030203" pitchFamily="2" charset="-79"/>
              </a:rPr>
              <a:t>Javascript</a:t>
            </a:r>
            <a:r>
              <a:rPr lang="en-US" sz="2000" dirty="0">
                <a:solidFill>
                  <a:schemeClr val="tx1">
                    <a:alpha val="60000"/>
                  </a:schemeClr>
                </a:solidFill>
                <a:latin typeface="Aharoni" panose="02010803020104030203" pitchFamily="2" charset="-79"/>
                <a:cs typeface="Aharoni" panose="02010803020104030203" pitchFamily="2" charset="-79"/>
              </a:rPr>
              <a:t>, etc. to handle plots.</a:t>
            </a:r>
          </a:p>
          <a:p>
            <a:pPr marL="0" indent="0">
              <a:lnSpc>
                <a:spcPct val="170000"/>
              </a:lnSpc>
              <a:buNone/>
            </a:pPr>
            <a:endParaRPr lang="en-US" sz="2000" dirty="0">
              <a:solidFill>
                <a:schemeClr val="tx1">
                  <a:alpha val="60000"/>
                </a:schemeClr>
              </a:solidFill>
              <a:latin typeface="Aharoni" panose="02010803020104030203" pitchFamily="2" charset="-79"/>
              <a:cs typeface="Aharoni" panose="02010803020104030203" pitchFamily="2" charset="-79"/>
            </a:endParaRPr>
          </a:p>
          <a:p>
            <a:pPr>
              <a:lnSpc>
                <a:spcPct val="170000"/>
              </a:lnSpc>
            </a:pPr>
            <a:r>
              <a:rPr lang="en-US" sz="2000" dirty="0">
                <a:solidFill>
                  <a:schemeClr val="tx1">
                    <a:alpha val="60000"/>
                  </a:schemeClr>
                </a:solidFill>
                <a:latin typeface="Aharoni" panose="02010803020104030203" pitchFamily="2" charset="-79"/>
                <a:cs typeface="Aharoni" panose="02010803020104030203" pitchFamily="2" charset="-79"/>
              </a:rPr>
              <a:t>In contrast, Python boasts an enormous number and rich set of libraries, mainly due to its lengthy existence and popularity. More so, these libraries are well maintained, making it easy to perform various additional tasks. Python is also supported by a significant number of third-party libraries, which makes it a favorite among developers and programmers.</a:t>
            </a:r>
          </a:p>
        </p:txBody>
      </p:sp>
    </p:spTree>
    <p:extLst>
      <p:ext uri="{BB962C8B-B14F-4D97-AF65-F5344CB8AC3E}">
        <p14:creationId xmlns:p14="http://schemas.microsoft.com/office/powerpoint/2010/main" val="84914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16DE6-906A-4AAA-AEA8-37B0627A4467}"/>
              </a:ext>
            </a:extLst>
          </p:cNvPr>
          <p:cNvSpPr>
            <a:spLocks noGrp="1"/>
          </p:cNvSpPr>
          <p:nvPr>
            <p:ph idx="1"/>
          </p:nvPr>
        </p:nvSpPr>
        <p:spPr>
          <a:xfrm>
            <a:off x="598004" y="513659"/>
            <a:ext cx="10995991" cy="5555836"/>
          </a:xfrm>
        </p:spPr>
        <p:txBody>
          <a:bodyPr>
            <a:normAutofit/>
          </a:bodyPr>
          <a:lstStyle/>
          <a:p>
            <a:pPr algn="l"/>
            <a:r>
              <a:rPr lang="en-US" sz="4000" b="1" i="0" dirty="0">
                <a:solidFill>
                  <a:srgbClr val="292929"/>
                </a:solidFill>
                <a:effectLst/>
                <a:latin typeface="sohne"/>
              </a:rPr>
              <a:t>Open Issues in Julia Programming Language</a:t>
            </a:r>
          </a:p>
          <a:p>
            <a:pPr marL="0" indent="0" algn="l">
              <a:buNone/>
            </a:pPr>
            <a:endParaRPr lang="en-US" b="0" i="0" dirty="0">
              <a:solidFill>
                <a:srgbClr val="292929"/>
              </a:solidFill>
              <a:effectLst/>
              <a:latin typeface="sohne"/>
            </a:endParaRPr>
          </a:p>
          <a:p>
            <a:pPr algn="l"/>
            <a:r>
              <a:rPr lang="en-US" b="0" i="0" dirty="0">
                <a:solidFill>
                  <a:srgbClr val="292929"/>
                </a:solidFill>
                <a:effectLst/>
                <a:latin typeface="charter"/>
              </a:rPr>
              <a:t>The greatest challenge with Julia is that there are far fewer available application packages than there are for other high-level languages such as Python. </a:t>
            </a:r>
          </a:p>
          <a:p>
            <a:pPr algn="l"/>
            <a:r>
              <a:rPr lang="en-US" b="0" i="0" dirty="0">
                <a:solidFill>
                  <a:srgbClr val="292929"/>
                </a:solidFill>
                <a:effectLst/>
                <a:latin typeface="charter"/>
              </a:rPr>
              <a:t>It is also a young and developing language. It is being updated and there has been a recent version making it relatively stable, but there are still many issues to be solved such as a lack of stable development tools, interfacing with other languages, and a limited number of third-party packages.</a:t>
            </a:r>
          </a:p>
          <a:p>
            <a:endParaRPr lang="en-US" dirty="0"/>
          </a:p>
        </p:txBody>
      </p:sp>
    </p:spTree>
    <p:extLst>
      <p:ext uri="{BB962C8B-B14F-4D97-AF65-F5344CB8AC3E}">
        <p14:creationId xmlns:p14="http://schemas.microsoft.com/office/powerpoint/2010/main" val="157144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5D4B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Freeform: Shape 17">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Diagram, venn diagram&#10;&#10;Description automatically generated">
            <a:extLst>
              <a:ext uri="{FF2B5EF4-FFF2-40B4-BE49-F238E27FC236}">
                <a16:creationId xmlns:a16="http://schemas.microsoft.com/office/drawing/2014/main" id="{3408944E-E402-4935-A246-7C8D838D3C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381" y="1176793"/>
            <a:ext cx="4548146" cy="4548146"/>
          </a:xfrm>
          <a:prstGeom prst="rect">
            <a:avLst/>
          </a:prstGeom>
        </p:spPr>
      </p:pic>
    </p:spTree>
    <p:extLst>
      <p:ext uri="{BB962C8B-B14F-4D97-AF65-F5344CB8AC3E}">
        <p14:creationId xmlns:p14="http://schemas.microsoft.com/office/powerpoint/2010/main" val="366650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56F3-D0B2-423B-BA81-45A3415566E3}"/>
              </a:ext>
            </a:extLst>
          </p:cNvPr>
          <p:cNvSpPr>
            <a:spLocks noGrp="1"/>
          </p:cNvSpPr>
          <p:nvPr>
            <p:ph type="title"/>
          </p:nvPr>
        </p:nvSpPr>
        <p:spPr>
          <a:xfrm>
            <a:off x="8837241" y="316207"/>
            <a:ext cx="3046073" cy="4375063"/>
          </a:xfrm>
          <a:ln>
            <a:noFill/>
          </a:ln>
        </p:spPr>
        <p:txBody>
          <a:bodyPr>
            <a:normAutofit/>
          </a:bodyPr>
          <a:lstStyle/>
          <a:p>
            <a:r>
              <a:rPr lang="en-US" sz="4000" dirty="0"/>
              <a:t>Here, Python become a King</a:t>
            </a:r>
          </a:p>
        </p:txBody>
      </p:sp>
      <p:graphicFrame>
        <p:nvGraphicFramePr>
          <p:cNvPr id="5" name="Content Placeholder 2">
            <a:extLst>
              <a:ext uri="{FF2B5EF4-FFF2-40B4-BE49-F238E27FC236}">
                <a16:creationId xmlns:a16="http://schemas.microsoft.com/office/drawing/2014/main" id="{A05B3EEF-229D-4454-A186-08966734A746}"/>
              </a:ext>
            </a:extLst>
          </p:cNvPr>
          <p:cNvGraphicFramePr>
            <a:graphicFrameLocks noGrp="1"/>
          </p:cNvGraphicFramePr>
          <p:nvPr>
            <p:ph idx="1"/>
            <p:extLst>
              <p:ext uri="{D42A27DB-BD31-4B8C-83A1-F6EECF244321}">
                <p14:modId xmlns:p14="http://schemas.microsoft.com/office/powerpoint/2010/main" val="1006194131"/>
              </p:ext>
            </p:extLst>
          </p:nvPr>
        </p:nvGraphicFramePr>
        <p:xfrm>
          <a:off x="146195" y="316207"/>
          <a:ext cx="8467718" cy="5807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883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2D6C8-B356-4B27-8378-A773CA4FD6F9}"/>
              </a:ext>
            </a:extLst>
          </p:cNvPr>
          <p:cNvSpPr>
            <a:spLocks noGrp="1"/>
          </p:cNvSpPr>
          <p:nvPr>
            <p:ph type="title"/>
          </p:nvPr>
        </p:nvSpPr>
        <p:spPr>
          <a:xfrm>
            <a:off x="1245072" y="1289765"/>
            <a:ext cx="3651101" cy="4270963"/>
          </a:xfrm>
        </p:spPr>
        <p:txBody>
          <a:bodyPr anchor="ctr">
            <a:normAutofit/>
          </a:bodyPr>
          <a:lstStyle/>
          <a:p>
            <a:pPr algn="ctr"/>
            <a:r>
              <a:rPr lang="en-US" sz="5600" b="0" i="0">
                <a:solidFill>
                  <a:srgbClr val="FFFFFF"/>
                </a:solidFill>
                <a:effectLst/>
                <a:latin typeface="sohne"/>
              </a:rPr>
              <a:t>Features of Python:</a:t>
            </a:r>
            <a:endParaRPr lang="en-US" sz="5600">
              <a:solidFill>
                <a:srgbClr val="FFFFFF"/>
              </a:solidFill>
            </a:endParaRPr>
          </a:p>
        </p:txBody>
      </p:sp>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69CD508-29B2-4A73-B680-525FA0FBBB61}"/>
              </a:ext>
            </a:extLst>
          </p:cNvPr>
          <p:cNvSpPr>
            <a:spLocks noGrp="1"/>
          </p:cNvSpPr>
          <p:nvPr>
            <p:ph idx="1"/>
          </p:nvPr>
        </p:nvSpPr>
        <p:spPr>
          <a:xfrm>
            <a:off x="6297233" y="518400"/>
            <a:ext cx="4771607" cy="5837949"/>
          </a:xfrm>
        </p:spPr>
        <p:txBody>
          <a:bodyPr anchor="ctr">
            <a:normAutofit/>
          </a:bodyPr>
          <a:lstStyle/>
          <a:p>
            <a:pPr>
              <a:buFont typeface="Arial" panose="020B0604020202020204" pitchFamily="34" charset="0"/>
              <a:buChar char="•"/>
            </a:pPr>
            <a:r>
              <a:rPr lang="en-US" sz="2000" b="0" i="0">
                <a:solidFill>
                  <a:schemeClr val="tx1">
                    <a:alpha val="80000"/>
                  </a:schemeClr>
                </a:solidFill>
                <a:effectLst/>
                <a:latin typeface="charter"/>
              </a:rPr>
              <a:t>Easy to code and learn</a:t>
            </a:r>
          </a:p>
          <a:p>
            <a:pPr>
              <a:buFont typeface="Arial" panose="020B0604020202020204" pitchFamily="34" charset="0"/>
              <a:buChar char="•"/>
            </a:pPr>
            <a:r>
              <a:rPr lang="en-US" sz="2000" b="0" i="0">
                <a:solidFill>
                  <a:schemeClr val="tx1">
                    <a:alpha val="80000"/>
                  </a:schemeClr>
                </a:solidFill>
                <a:effectLst/>
                <a:latin typeface="charter"/>
              </a:rPr>
              <a:t>Free and Open Source with a Python Software Foundation License</a:t>
            </a:r>
          </a:p>
          <a:p>
            <a:pPr>
              <a:buFont typeface="Arial" panose="020B0604020202020204" pitchFamily="34" charset="0"/>
              <a:buChar char="•"/>
            </a:pPr>
            <a:r>
              <a:rPr lang="en-US" sz="2000" b="0" i="0">
                <a:solidFill>
                  <a:schemeClr val="tx1">
                    <a:alpha val="80000"/>
                  </a:schemeClr>
                </a:solidFill>
                <a:effectLst/>
                <a:latin typeface="charter"/>
              </a:rPr>
              <a:t>Object-Oriented Language</a:t>
            </a:r>
          </a:p>
          <a:p>
            <a:pPr>
              <a:buFont typeface="Arial" panose="020B0604020202020204" pitchFamily="34" charset="0"/>
              <a:buChar char="•"/>
            </a:pPr>
            <a:r>
              <a:rPr lang="en-US" sz="2000" b="0" i="0">
                <a:solidFill>
                  <a:schemeClr val="tx1">
                    <a:alpha val="80000"/>
                  </a:schemeClr>
                </a:solidFill>
                <a:effectLst/>
                <a:latin typeface="charter"/>
              </a:rPr>
              <a:t>Dynamically Typed Language</a:t>
            </a:r>
          </a:p>
          <a:p>
            <a:pPr>
              <a:buFont typeface="Arial" panose="020B0604020202020204" pitchFamily="34" charset="0"/>
              <a:buChar char="•"/>
            </a:pPr>
            <a:r>
              <a:rPr lang="en-US" sz="2000" b="0" i="0">
                <a:solidFill>
                  <a:schemeClr val="tx1">
                    <a:alpha val="80000"/>
                  </a:schemeClr>
                </a:solidFill>
                <a:effectLst/>
                <a:latin typeface="charter"/>
              </a:rPr>
              <a:t>GUI Programming Support</a:t>
            </a:r>
          </a:p>
          <a:p>
            <a:pPr>
              <a:buFont typeface="Arial" panose="020B0604020202020204" pitchFamily="34" charset="0"/>
              <a:buChar char="•"/>
            </a:pPr>
            <a:r>
              <a:rPr lang="en-US" sz="2000" b="0" i="0">
                <a:solidFill>
                  <a:schemeClr val="tx1">
                    <a:alpha val="80000"/>
                  </a:schemeClr>
                </a:solidFill>
                <a:effectLst/>
                <a:latin typeface="charter"/>
              </a:rPr>
              <a:t>High-Level Multi-platform Language</a:t>
            </a:r>
          </a:p>
          <a:p>
            <a:pPr>
              <a:buFont typeface="Arial" panose="020B0604020202020204" pitchFamily="34" charset="0"/>
              <a:buChar char="•"/>
            </a:pPr>
            <a:r>
              <a:rPr lang="en-US" sz="2000" b="0" i="0">
                <a:solidFill>
                  <a:schemeClr val="tx1">
                    <a:alpha val="80000"/>
                  </a:schemeClr>
                </a:solidFill>
                <a:effectLst/>
                <a:latin typeface="charter"/>
              </a:rPr>
              <a:t>Extensible &amp; Portable Language</a:t>
            </a:r>
          </a:p>
          <a:p>
            <a:pPr>
              <a:buFont typeface="Arial" panose="020B0604020202020204" pitchFamily="34" charset="0"/>
              <a:buChar char="•"/>
            </a:pPr>
            <a:r>
              <a:rPr lang="en-US" sz="2000" b="0" i="0">
                <a:solidFill>
                  <a:schemeClr val="tx1">
                    <a:alpha val="80000"/>
                  </a:schemeClr>
                </a:solidFill>
                <a:effectLst/>
                <a:latin typeface="charter"/>
              </a:rPr>
              <a:t>Interpreted Language</a:t>
            </a:r>
          </a:p>
          <a:p>
            <a:pPr>
              <a:buFont typeface="Arial" panose="020B0604020202020204" pitchFamily="34" charset="0"/>
              <a:buChar char="•"/>
            </a:pPr>
            <a:r>
              <a:rPr lang="en-US" sz="2000" b="0" i="0">
                <a:solidFill>
                  <a:schemeClr val="tx1">
                    <a:alpha val="80000"/>
                  </a:schemeClr>
                </a:solidFill>
                <a:effectLst/>
                <a:latin typeface="charter"/>
              </a:rPr>
              <a:t>Large Standard Library</a:t>
            </a: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6"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1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4B4A96-BA0C-4FE4-8727-988AE2CF5AC3}"/>
              </a:ext>
            </a:extLst>
          </p:cNvPr>
          <p:cNvSpPr>
            <a:spLocks noGrp="1"/>
          </p:cNvSpPr>
          <p:nvPr>
            <p:ph idx="1"/>
          </p:nvPr>
        </p:nvSpPr>
        <p:spPr>
          <a:xfrm>
            <a:off x="338318" y="1590326"/>
            <a:ext cx="10550025" cy="3677348"/>
          </a:xfrm>
        </p:spPr>
        <p:txBody>
          <a:bodyPr anchor="t">
            <a:normAutofit/>
          </a:bodyPr>
          <a:lstStyle/>
          <a:p>
            <a:r>
              <a:rPr lang="en-US" sz="3200" dirty="0">
                <a:solidFill>
                  <a:schemeClr val="tx1">
                    <a:alpha val="80000"/>
                  </a:schemeClr>
                </a:solidFill>
                <a:latin typeface="charter"/>
              </a:rPr>
              <a:t>H</a:t>
            </a:r>
            <a:r>
              <a:rPr lang="en-US" sz="3200" b="0" i="0" dirty="0">
                <a:solidFill>
                  <a:schemeClr val="tx1">
                    <a:alpha val="80000"/>
                  </a:schemeClr>
                </a:solidFill>
                <a:effectLst/>
                <a:latin typeface="charter"/>
              </a:rPr>
              <a:t>owever, Julia, a comparatively newer language, has garnered a lot of buzzes and searches recently.</a:t>
            </a:r>
          </a:p>
          <a:p>
            <a:r>
              <a:rPr lang="en-US" sz="3200" b="0" i="0" dirty="0">
                <a:solidFill>
                  <a:schemeClr val="tx1">
                    <a:alpha val="80000"/>
                  </a:schemeClr>
                </a:solidFill>
                <a:effectLst/>
                <a:latin typeface="charter"/>
              </a:rPr>
              <a:t>Julia started development in 2009 and was first released to the public as Julia 1.0 in 2012. Although it is yet to have a big fanbase as indicated by the </a:t>
            </a:r>
            <a:r>
              <a:rPr lang="en-US" sz="3200" b="0" i="0" u="sng" dirty="0">
                <a:solidFill>
                  <a:schemeClr val="tx1">
                    <a:alpha val="80000"/>
                  </a:schemeClr>
                </a:solidFill>
                <a:effectLst/>
                <a:latin typeface="charter"/>
                <a:hlinkClick r:id="rId2"/>
              </a:rPr>
              <a:t>TIOBE index</a:t>
            </a:r>
            <a:r>
              <a:rPr lang="en-US" sz="3200" b="0" i="0" dirty="0">
                <a:solidFill>
                  <a:schemeClr val="tx1">
                    <a:alpha val="80000"/>
                  </a:schemeClr>
                </a:solidFill>
                <a:effectLst/>
                <a:latin typeface="charter"/>
              </a:rPr>
              <a:t>, Python is the third most popular language after C and Java while Julia ranks somewhere in the 40s, it is still worth a visit. </a:t>
            </a:r>
            <a:endParaRPr lang="en-US" sz="3200" dirty="0">
              <a:solidFill>
                <a:schemeClr val="tx1">
                  <a:alpha val="80000"/>
                </a:schemeClr>
              </a:solidFill>
            </a:endParaRPr>
          </a:p>
        </p:txBody>
      </p:sp>
      <p:grpSp>
        <p:nvGrpSpPr>
          <p:cNvPr id="36"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413067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person&#10;&#10;Description automatically generated">
            <a:extLst>
              <a:ext uri="{FF2B5EF4-FFF2-40B4-BE49-F238E27FC236}">
                <a16:creationId xmlns:a16="http://schemas.microsoft.com/office/drawing/2014/main" id="{D8B286EA-DF4E-4B6E-A25B-89CD3A2D87B6}"/>
              </a:ext>
            </a:extLst>
          </p:cNvPr>
          <p:cNvPicPr>
            <a:picLocks noChangeAspect="1"/>
          </p:cNvPicPr>
          <p:nvPr/>
        </p:nvPicPr>
        <p:blipFill rotWithShape="1">
          <a:blip r:embed="rId2">
            <a:extLst>
              <a:ext uri="{28A0092B-C50C-407E-A947-70E740481C1C}">
                <a14:useLocalDpi xmlns:a14="http://schemas.microsoft.com/office/drawing/2010/main" val="0"/>
              </a:ext>
            </a:extLst>
          </a:blip>
          <a:srcRect t="2247"/>
          <a:stretch/>
        </p:blipFill>
        <p:spPr>
          <a:xfrm>
            <a:off x="20" y="31528"/>
            <a:ext cx="6686564" cy="6826472"/>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Content Placeholder 10">
            <a:extLst>
              <a:ext uri="{FF2B5EF4-FFF2-40B4-BE49-F238E27FC236}">
                <a16:creationId xmlns:a16="http://schemas.microsoft.com/office/drawing/2014/main" id="{C15F16C3-56F4-48EB-955A-8745BBA68027}"/>
              </a:ext>
            </a:extLst>
          </p:cNvPr>
          <p:cNvSpPr>
            <a:spLocks noGrp="1"/>
          </p:cNvSpPr>
          <p:nvPr>
            <p:ph idx="1"/>
          </p:nvPr>
        </p:nvSpPr>
        <p:spPr>
          <a:xfrm>
            <a:off x="7227767" y="874644"/>
            <a:ext cx="4712442" cy="5870714"/>
          </a:xfrm>
        </p:spPr>
        <p:txBody>
          <a:bodyPr anchor="t">
            <a:normAutofit fontScale="92500" lnSpcReduction="10000"/>
          </a:bodyPr>
          <a:lstStyle/>
          <a:p>
            <a:r>
              <a:rPr lang="en-US" b="0" i="0" dirty="0">
                <a:solidFill>
                  <a:srgbClr val="292929"/>
                </a:solidFill>
                <a:effectLst/>
                <a:latin typeface="charter"/>
              </a:rPr>
              <a:t>Well, Julia is a highly efficient high-level language that is designed for the purpose of carrying out numerical and scientific computing. </a:t>
            </a:r>
          </a:p>
          <a:p>
            <a:r>
              <a:rPr lang="en-US" b="0" i="0" dirty="0">
                <a:solidFill>
                  <a:srgbClr val="292929"/>
                </a:solidFill>
                <a:effectLst/>
                <a:latin typeface="charter"/>
              </a:rPr>
              <a:t>The language can, however, be used for general programming and web use as well.</a:t>
            </a:r>
          </a:p>
          <a:p>
            <a:r>
              <a:rPr lang="en-US" b="0" i="0" dirty="0">
                <a:solidFill>
                  <a:srgbClr val="292929"/>
                </a:solidFill>
                <a:effectLst/>
                <a:latin typeface="charter"/>
              </a:rPr>
              <a:t> This language has a MIT license which makes it open source. The benefit of operating under such a license is that there is a huge online community where the users gather together and solve the common bugs encountered.</a:t>
            </a:r>
            <a:endParaRPr lang="en-US" sz="4000" dirty="0"/>
          </a:p>
        </p:txBody>
      </p:sp>
    </p:spTree>
    <p:extLst>
      <p:ext uri="{BB962C8B-B14F-4D97-AF65-F5344CB8AC3E}">
        <p14:creationId xmlns:p14="http://schemas.microsoft.com/office/powerpoint/2010/main" val="273623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D8A67-BDC8-46BF-B9EF-9D126E3BAD43}"/>
              </a:ext>
            </a:extLst>
          </p:cNvPr>
          <p:cNvSpPr>
            <a:spLocks noGrp="1"/>
          </p:cNvSpPr>
          <p:nvPr>
            <p:ph type="title"/>
          </p:nvPr>
        </p:nvSpPr>
        <p:spPr>
          <a:xfrm>
            <a:off x="1245072" y="1289765"/>
            <a:ext cx="3651101" cy="4270963"/>
          </a:xfrm>
        </p:spPr>
        <p:txBody>
          <a:bodyPr anchor="ctr">
            <a:normAutofit/>
          </a:bodyPr>
          <a:lstStyle/>
          <a:p>
            <a:pPr algn="ctr"/>
            <a:r>
              <a:rPr lang="en-US" sz="4300" b="0" i="0">
                <a:solidFill>
                  <a:srgbClr val="FFFFFF"/>
                </a:solidFill>
                <a:effectLst/>
                <a:latin typeface="fell"/>
              </a:rPr>
              <a:t>Julia Vs Python: Will it unseat the king of programming?</a:t>
            </a:r>
          </a:p>
        </p:txBody>
      </p:sp>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5" name="Content Placeholder 2">
            <a:extLst>
              <a:ext uri="{FF2B5EF4-FFF2-40B4-BE49-F238E27FC236}">
                <a16:creationId xmlns:a16="http://schemas.microsoft.com/office/drawing/2014/main" id="{69A25F0E-47E5-4267-A330-8ABC500BD425}"/>
              </a:ext>
            </a:extLst>
          </p:cNvPr>
          <p:cNvSpPr>
            <a:spLocks noGrp="1"/>
          </p:cNvSpPr>
          <p:nvPr>
            <p:ph idx="1"/>
          </p:nvPr>
        </p:nvSpPr>
        <p:spPr>
          <a:xfrm>
            <a:off x="6297233" y="518400"/>
            <a:ext cx="5288929" cy="5837949"/>
          </a:xfrm>
        </p:spPr>
        <p:txBody>
          <a:bodyPr anchor="ctr">
            <a:normAutofit/>
          </a:bodyPr>
          <a:lstStyle/>
          <a:p>
            <a:r>
              <a:rPr lang="en-US" sz="2400" b="1" i="0" dirty="0">
                <a:solidFill>
                  <a:schemeClr val="tx1">
                    <a:alpha val="80000"/>
                  </a:schemeClr>
                </a:solidFill>
                <a:effectLst/>
                <a:latin typeface="sohne"/>
              </a:rPr>
              <a:t>Julia Language: Unique Features:</a:t>
            </a:r>
            <a:endParaRPr lang="en-US" sz="2400" b="0" i="0" dirty="0">
              <a:solidFill>
                <a:schemeClr val="tx1">
                  <a:alpha val="80000"/>
                </a:schemeClr>
              </a:solidFill>
              <a:effectLst/>
              <a:latin typeface="sohne"/>
            </a:endParaRPr>
          </a:p>
          <a:p>
            <a:pPr>
              <a:buFont typeface="+mj-lt"/>
              <a:buAutoNum type="arabicPeriod"/>
            </a:pPr>
            <a:r>
              <a:rPr lang="en-US" sz="2400" b="0" i="0" dirty="0">
                <a:solidFill>
                  <a:schemeClr val="tx1">
                    <a:alpha val="80000"/>
                  </a:schemeClr>
                </a:solidFill>
                <a:effectLst/>
                <a:latin typeface="charter"/>
              </a:rPr>
              <a:t>Julia is compiled and not interpreted making it a fast-programming language</a:t>
            </a:r>
          </a:p>
          <a:p>
            <a:pPr>
              <a:buFont typeface="+mj-lt"/>
              <a:buAutoNum type="arabicPeriod"/>
            </a:pPr>
            <a:r>
              <a:rPr lang="en-US" sz="2400" b="0" i="0" dirty="0">
                <a:solidFill>
                  <a:schemeClr val="tx1">
                    <a:alpha val="80000"/>
                  </a:schemeClr>
                </a:solidFill>
                <a:effectLst/>
                <a:latin typeface="charter"/>
              </a:rPr>
              <a:t>It has a straightforward syntax (similar to that of Python) that can be easily understood by beginners.</a:t>
            </a:r>
          </a:p>
          <a:p>
            <a:pPr>
              <a:buFont typeface="+mj-lt"/>
              <a:buAutoNum type="arabicPeriod"/>
            </a:pPr>
            <a:r>
              <a:rPr lang="en-US" sz="2400" b="0" i="0" dirty="0">
                <a:solidFill>
                  <a:schemeClr val="tx1">
                    <a:alpha val="80000"/>
                  </a:schemeClr>
                </a:solidFill>
                <a:effectLst/>
                <a:latin typeface="charter"/>
              </a:rPr>
              <a:t>It is dynamically typed — you don’t have to specify or sign the variables</a:t>
            </a:r>
          </a:p>
          <a:p>
            <a:pPr>
              <a:buFont typeface="+mj-lt"/>
              <a:buAutoNum type="arabicPeriod"/>
            </a:pPr>
            <a:r>
              <a:rPr lang="en-US" sz="2400" b="0" i="0" dirty="0">
                <a:solidFill>
                  <a:schemeClr val="tx1">
                    <a:alpha val="80000"/>
                  </a:schemeClr>
                </a:solidFill>
                <a:effectLst/>
                <a:latin typeface="charter"/>
              </a:rPr>
              <a:t>Can access libraries belonging to other programming languages including C, Fortran, and Python.</a:t>
            </a:r>
          </a:p>
          <a:p>
            <a:endParaRPr lang="en-US" sz="2400" dirty="0">
              <a:solidFill>
                <a:schemeClr val="tx1">
                  <a:alpha val="80000"/>
                </a:schemeClr>
              </a:solidFill>
            </a:endParaRPr>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5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AD27E970-44C1-4EF2-A4FC-F25C56360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447" y="363661"/>
            <a:ext cx="8575106" cy="6130678"/>
          </a:xfrm>
        </p:spPr>
      </p:pic>
    </p:spTree>
    <p:extLst>
      <p:ext uri="{BB962C8B-B14F-4D97-AF65-F5344CB8AC3E}">
        <p14:creationId xmlns:p14="http://schemas.microsoft.com/office/powerpoint/2010/main" val="101217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A92BC41-5AE1-432E-87C7-12BF9E03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1415" y="476778"/>
            <a:ext cx="7212450" cy="5920653"/>
          </a:xfrm>
          <a:prstGeom prst="rect">
            <a:avLst/>
          </a:prstGeom>
          <a:solidFill>
            <a:srgbClr val="582E4F">
              <a:alpha val="9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8A915F6-3CFC-4F54-BF6D-078B96177C79}"/>
              </a:ext>
            </a:extLst>
          </p:cNvPr>
          <p:cNvSpPr>
            <a:spLocks noGrp="1"/>
          </p:cNvSpPr>
          <p:nvPr>
            <p:ph type="title"/>
          </p:nvPr>
        </p:nvSpPr>
        <p:spPr>
          <a:xfrm>
            <a:off x="5141495" y="1179095"/>
            <a:ext cx="5956353" cy="3404488"/>
          </a:xfrm>
        </p:spPr>
        <p:txBody>
          <a:bodyPr vert="horz" lIns="91440" tIns="45720" rIns="91440" bIns="45720" rtlCol="0" anchor="b">
            <a:normAutofit/>
          </a:bodyPr>
          <a:lstStyle/>
          <a:p>
            <a:r>
              <a:rPr lang="en-US" sz="4800">
                <a:solidFill>
                  <a:srgbClr val="FFFFFF"/>
                </a:solidFill>
              </a:rPr>
              <a:t>Which one is better?</a:t>
            </a:r>
          </a:p>
        </p:txBody>
      </p:sp>
      <p:cxnSp>
        <p:nvCxnSpPr>
          <p:cNvPr id="30" name="Straight Connector 29">
            <a:extLst>
              <a:ext uri="{FF2B5EF4-FFF2-40B4-BE49-F238E27FC236}">
                <a16:creationId xmlns:a16="http://schemas.microsoft.com/office/drawing/2014/main" id="{DC0E1208-0B30-4396-AE7C-AEBFFAEE6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478" y="4713662"/>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picture containing text, clipart&#10;&#10;Description automatically generated">
            <a:extLst>
              <a:ext uri="{FF2B5EF4-FFF2-40B4-BE49-F238E27FC236}">
                <a16:creationId xmlns:a16="http://schemas.microsoft.com/office/drawing/2014/main" id="{4EA643BE-0836-4269-82D5-0BB24824E4DA}"/>
              </a:ext>
            </a:extLst>
          </p:cNvPr>
          <p:cNvPicPr>
            <a:picLocks noChangeAspect="1"/>
          </p:cNvPicPr>
          <p:nvPr/>
        </p:nvPicPr>
        <p:blipFill rotWithShape="1">
          <a:blip r:embed="rId2">
            <a:extLst>
              <a:ext uri="{28A0092B-C50C-407E-A947-70E740481C1C}">
                <a14:useLocalDpi xmlns:a14="http://schemas.microsoft.com/office/drawing/2010/main" val="0"/>
              </a:ext>
            </a:extLst>
          </a:blip>
          <a:srcRect r="1482" b="2"/>
          <a:stretch/>
        </p:blipFill>
        <p:spPr>
          <a:xfrm>
            <a:off x="475488" y="476777"/>
            <a:ext cx="3864383" cy="5920653"/>
          </a:xfrm>
          <a:prstGeom prst="rect">
            <a:avLst/>
          </a:prstGeom>
        </p:spPr>
      </p:pic>
    </p:spTree>
    <p:extLst>
      <p:ext uri="{BB962C8B-B14F-4D97-AF65-F5344CB8AC3E}">
        <p14:creationId xmlns:p14="http://schemas.microsoft.com/office/powerpoint/2010/main" val="9313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633</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Aharoni</vt:lpstr>
      <vt:lpstr>Arial</vt:lpstr>
      <vt:lpstr>Calibri</vt:lpstr>
      <vt:lpstr>Calibri Light</vt:lpstr>
      <vt:lpstr>charter</vt:lpstr>
      <vt:lpstr>fell</vt:lpstr>
      <vt:lpstr>sohne</vt:lpstr>
      <vt:lpstr>Office Theme</vt:lpstr>
      <vt:lpstr> Julia</vt:lpstr>
      <vt:lpstr>PowerPoint Presentation</vt:lpstr>
      <vt:lpstr>Here, Python become a King</vt:lpstr>
      <vt:lpstr>Features of Python:</vt:lpstr>
      <vt:lpstr>PowerPoint Presentation</vt:lpstr>
      <vt:lpstr>PowerPoint Presentation</vt:lpstr>
      <vt:lpstr>Julia Vs Python: Will it unseat the king of programming?</vt:lpstr>
      <vt:lpstr>PowerPoint Presentation</vt:lpstr>
      <vt:lpstr>Which one is better?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Julia</dc:title>
  <dc:creator>Sci Alex</dc:creator>
  <cp:lastModifiedBy>Sci Alex</cp:lastModifiedBy>
  <cp:revision>12</cp:revision>
  <dcterms:created xsi:type="dcterms:W3CDTF">2021-03-14T11:13:17Z</dcterms:created>
  <dcterms:modified xsi:type="dcterms:W3CDTF">2021-03-14T13:44:07Z</dcterms:modified>
</cp:coreProperties>
</file>