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0" r:id="rId2"/>
    <p:sldId id="262" r:id="rId3"/>
    <p:sldId id="261" r:id="rId4"/>
    <p:sldId id="263" r:id="rId5"/>
    <p:sldId id="265" r:id="rId6"/>
    <p:sldId id="266" r:id="rId7"/>
    <p:sldId id="267" r:id="rId8"/>
    <p:sldId id="264" r:id="rId9"/>
    <p:sldId id="259" r:id="rId10"/>
    <p:sldId id="268" r:id="rId11"/>
    <p:sldId id="273" r:id="rId12"/>
    <p:sldId id="257" r:id="rId13"/>
    <p:sldId id="269" r:id="rId14"/>
    <p:sldId id="272" r:id="rId15"/>
    <p:sldId id="278" r:id="rId16"/>
    <p:sldId id="274" r:id="rId17"/>
    <p:sldId id="283" r:id="rId18"/>
    <p:sldId id="275" r:id="rId19"/>
    <p:sldId id="270" r:id="rId20"/>
    <p:sldId id="276" r:id="rId21"/>
    <p:sldId id="277" r:id="rId22"/>
    <p:sldId id="271" r:id="rId23"/>
    <p:sldId id="279" r:id="rId24"/>
    <p:sldId id="280" r:id="rId25"/>
    <p:sldId id="281" r:id="rId26"/>
    <p:sldId id="282" r:id="rId27"/>
    <p:sldId id="289" r:id="rId28"/>
    <p:sldId id="284" r:id="rId29"/>
    <p:sldId id="293" r:id="rId30"/>
    <p:sldId id="294" r:id="rId31"/>
    <p:sldId id="285" r:id="rId32"/>
    <p:sldId id="286" r:id="rId33"/>
    <p:sldId id="290" r:id="rId34"/>
    <p:sldId id="291" r:id="rId35"/>
    <p:sldId id="292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68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078D7-670C-44D5-ACA4-4714A521F0DE}" type="datetimeFigureOut">
              <a:rPr lang="en-US" smtClean="0"/>
              <a:pPr/>
              <a:t>11/16/2016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53677-2012-4544-B023-53C0A51C81A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EF4207-07DE-4583-83CC-19015095F02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53677-2012-4544-B023-53C0A51C81A6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53677-2012-4544-B023-53C0A51C81A6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53677-2012-4544-B023-53C0A51C81A6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-111" charset="0"/>
                <a:ea typeface="ＭＳ Ｐゴシック" pitchFamily="-111" charset="-128"/>
              </a:rPr>
              <a:t>EECS 303 Lecture 1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E49EB5-4245-475E-9BC1-4FF5719C07B3}" type="slidenum">
              <a:rPr lang="en-US"/>
              <a:pPr/>
              <a:t>1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Course Administration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1"/>
            <a:ext cx="8229600" cy="3810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 Narrow" pitchFamily="34" charset="0"/>
              </a:rPr>
              <a:t>Required Textbooks:</a:t>
            </a:r>
          </a:p>
          <a:p>
            <a:pPr lvl="1"/>
            <a:r>
              <a:rPr lang="en-US" sz="2000" dirty="0" smtClean="0">
                <a:latin typeface="Arial Narrow" pitchFamily="34" charset="0"/>
                <a:ea typeface="ＭＳ Ｐゴシック" pitchFamily="-111" charset="-128"/>
              </a:rPr>
              <a:t>Morris </a:t>
            </a:r>
            <a:r>
              <a:rPr lang="en-US" sz="2000" dirty="0" err="1" smtClean="0">
                <a:latin typeface="Arial Narrow" pitchFamily="34" charset="0"/>
                <a:ea typeface="ＭＳ Ｐゴシック" pitchFamily="-111" charset="-128"/>
              </a:rPr>
              <a:t>Mano</a:t>
            </a:r>
            <a:r>
              <a:rPr lang="en-US" sz="2000" dirty="0" smtClean="0">
                <a:latin typeface="Arial Narrow" pitchFamily="34" charset="0"/>
                <a:ea typeface="ＭＳ Ｐゴシック" pitchFamily="-111" charset="-128"/>
              </a:rPr>
              <a:t>, “Digital Logic &amp; Computer Design ”, Prentice Hall.</a:t>
            </a:r>
          </a:p>
          <a:p>
            <a:pPr lvl="1"/>
            <a:r>
              <a:rPr lang="en-US" sz="2000" dirty="0" smtClean="0">
                <a:latin typeface="Arial Narrow" pitchFamily="34" charset="0"/>
                <a:ea typeface="ＭＳ Ｐゴシック" pitchFamily="-111" charset="-128"/>
              </a:rPr>
              <a:t>C.H. Roth “Fundamentals of Logic Design”,  7</a:t>
            </a:r>
            <a:r>
              <a:rPr lang="en-US" sz="2000" baseline="30000" dirty="0" smtClean="0">
                <a:latin typeface="Arial Narrow" pitchFamily="34" charset="0"/>
                <a:ea typeface="ＭＳ Ｐゴシック" pitchFamily="-111" charset="-128"/>
              </a:rPr>
              <a:t>th</a:t>
            </a:r>
            <a:r>
              <a:rPr lang="en-US" sz="2000" dirty="0" smtClean="0">
                <a:latin typeface="Arial Narrow" pitchFamily="34" charset="0"/>
                <a:ea typeface="ＭＳ Ｐゴシック" pitchFamily="-111" charset="-128"/>
              </a:rPr>
              <a:t> edition, </a:t>
            </a:r>
            <a:r>
              <a:rPr lang="en-US" sz="2000" dirty="0" err="1" smtClean="0">
                <a:latin typeface="Arial Narrow" pitchFamily="34" charset="0"/>
                <a:ea typeface="ＭＳ Ｐゴシック" pitchFamily="-111" charset="-128"/>
              </a:rPr>
              <a:t>Cengage</a:t>
            </a:r>
            <a:r>
              <a:rPr lang="en-US" sz="2000" dirty="0" smtClean="0">
                <a:latin typeface="Arial Narrow" pitchFamily="34" charset="0"/>
                <a:ea typeface="ＭＳ Ｐゴシック" pitchFamily="-111" charset="-128"/>
              </a:rPr>
              <a:t> Learning</a:t>
            </a:r>
          </a:p>
          <a:p>
            <a:r>
              <a:rPr lang="en-US" sz="2400" b="1" dirty="0" smtClean="0"/>
              <a:t>Grading (Theory):</a:t>
            </a:r>
          </a:p>
          <a:p>
            <a:pPr lvl="1"/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30 </a:t>
            </a:r>
            <a:r>
              <a:rPr lang="en-US" sz="2400" dirty="0" err="1" smtClean="0">
                <a:latin typeface="Arial Narrow" pitchFamily="34" charset="0"/>
                <a:cs typeface="Arial" pitchFamily="34" charset="0"/>
              </a:rPr>
              <a:t>midsem</a:t>
            </a: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+ 10 internal + 10 attend + 50 </a:t>
            </a:r>
            <a:r>
              <a:rPr lang="en-US" sz="2400" dirty="0" err="1" smtClean="0">
                <a:latin typeface="Arial Narrow" pitchFamily="34" charset="0"/>
                <a:cs typeface="Arial" pitchFamily="34" charset="0"/>
              </a:rPr>
              <a:t>endsem</a:t>
            </a: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+ 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25 </a:t>
            </a:r>
            <a:r>
              <a:rPr lang="en-US" sz="2400" dirty="0" err="1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tuto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</a:t>
            </a:r>
          </a:p>
          <a:p>
            <a:pPr lvl="1">
              <a:buNone/>
            </a:pPr>
            <a:r>
              <a:rPr lang="en-US" sz="2400" b="1" dirty="0" smtClean="0">
                <a:latin typeface="Arial Narrow" pitchFamily="34" charset="0"/>
                <a:cs typeface="Arial" pitchFamily="34" charset="0"/>
              </a:rPr>
              <a:t>	  </a:t>
            </a: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Total marks=125</a:t>
            </a:r>
            <a:endParaRPr lang="en-US" dirty="0" smtClean="0">
              <a:ea typeface="ＭＳ Ｐゴシック" pitchFamily="-111" charset="-128"/>
            </a:endParaRPr>
          </a:p>
          <a:p>
            <a:r>
              <a:rPr lang="en-US" sz="2400" b="1" dirty="0" smtClean="0"/>
              <a:t>Grading (Practical):</a:t>
            </a:r>
          </a:p>
          <a:p>
            <a:pPr lvl="1"/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25 Conti. + 25 Final exam</a:t>
            </a:r>
            <a:r>
              <a:rPr lang="en-US" sz="2400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50 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D flip-flop</a:t>
            </a:r>
            <a:endParaRPr lang="en-IN" sz="3200" b="1" dirty="0"/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1802090" y="2895600"/>
            <a:ext cx="22365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Symbol for </a:t>
            </a:r>
            <a:r>
              <a:rPr lang="en-US" sz="1600" i="1" dirty="0">
                <a:latin typeface="Arial" pitchFamily="34" charset="0"/>
              </a:rPr>
              <a:t>rising-edge</a:t>
            </a:r>
          </a:p>
          <a:p>
            <a:pPr algn="ctr"/>
            <a:r>
              <a:rPr lang="en-US" sz="1600" i="1" dirty="0">
                <a:latin typeface="Arial" pitchFamily="34" charset="0"/>
              </a:rPr>
              <a:t>triggered</a:t>
            </a:r>
            <a:r>
              <a:rPr lang="en-US" sz="1600" dirty="0">
                <a:latin typeface="Arial" pitchFamily="34" charset="0"/>
              </a:rPr>
              <a:t> D flip-flop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7900" y="1295400"/>
            <a:ext cx="15621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5525" y="1295400"/>
            <a:ext cx="15906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5556250" y="2895600"/>
            <a:ext cx="22813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Symbol for </a:t>
            </a:r>
            <a:r>
              <a:rPr lang="en-US" sz="1600" i="1" dirty="0">
                <a:latin typeface="Arial" pitchFamily="34" charset="0"/>
              </a:rPr>
              <a:t>falling-edge</a:t>
            </a:r>
          </a:p>
          <a:p>
            <a:pPr algn="ctr"/>
            <a:r>
              <a:rPr lang="en-US" sz="1600" i="1" dirty="0">
                <a:latin typeface="Arial" pitchFamily="34" charset="0"/>
              </a:rPr>
              <a:t>triggere</a:t>
            </a:r>
            <a:r>
              <a:rPr lang="en-US" sz="1600" dirty="0">
                <a:latin typeface="Arial" pitchFamily="34" charset="0"/>
              </a:rPr>
              <a:t>d D flip-flop</a:t>
            </a:r>
          </a:p>
        </p:txBody>
      </p: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717550" y="1944687"/>
            <a:ext cx="1416050" cy="646113"/>
            <a:chOff x="4637" y="794"/>
            <a:chExt cx="892" cy="407"/>
          </a:xfrm>
        </p:grpSpPr>
        <p:sp>
          <p:nvSpPr>
            <p:cNvPr id="10" name="Line 34"/>
            <p:cNvSpPr>
              <a:spLocks noChangeShapeType="1"/>
            </p:cNvSpPr>
            <p:nvPr/>
          </p:nvSpPr>
          <p:spPr bwMode="auto">
            <a:xfrm>
              <a:off x="4756" y="984"/>
              <a:ext cx="61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35"/>
            <p:cNvSpPr>
              <a:spLocks/>
            </p:cNvSpPr>
            <p:nvPr/>
          </p:nvSpPr>
          <p:spPr bwMode="auto">
            <a:xfrm>
              <a:off x="4802" y="1059"/>
              <a:ext cx="43" cy="55"/>
            </a:xfrm>
            <a:custGeom>
              <a:avLst/>
              <a:gdLst>
                <a:gd name="T0" fmla="*/ 39 w 47"/>
                <a:gd name="T1" fmla="*/ 55 h 55"/>
                <a:gd name="T2" fmla="*/ 20 w 47"/>
                <a:gd name="T3" fmla="*/ 0 h 55"/>
                <a:gd name="T4" fmla="*/ 0 w 47"/>
                <a:gd name="T5" fmla="*/ 17 h 55"/>
                <a:gd name="T6" fmla="*/ 39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36"/>
            <p:cNvSpPr>
              <a:spLocks noChangeShapeType="1"/>
            </p:cNvSpPr>
            <p:nvPr/>
          </p:nvSpPr>
          <p:spPr bwMode="auto">
            <a:xfrm>
              <a:off x="5026" y="984"/>
              <a:ext cx="61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37"/>
            <p:cNvSpPr>
              <a:spLocks/>
            </p:cNvSpPr>
            <p:nvPr/>
          </p:nvSpPr>
          <p:spPr bwMode="auto">
            <a:xfrm>
              <a:off x="5072" y="1059"/>
              <a:ext cx="44" cy="55"/>
            </a:xfrm>
            <a:custGeom>
              <a:avLst/>
              <a:gdLst>
                <a:gd name="T0" fmla="*/ 41 w 47"/>
                <a:gd name="T1" fmla="*/ 55 h 55"/>
                <a:gd name="T2" fmla="*/ 21 w 47"/>
                <a:gd name="T3" fmla="*/ 0 h 55"/>
                <a:gd name="T4" fmla="*/ 0 w 47"/>
                <a:gd name="T5" fmla="*/ 17 h 55"/>
                <a:gd name="T6" fmla="*/ 41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38"/>
            <p:cNvSpPr>
              <a:spLocks noChangeShapeType="1"/>
            </p:cNvSpPr>
            <p:nvPr/>
          </p:nvSpPr>
          <p:spPr bwMode="auto">
            <a:xfrm>
              <a:off x="5299" y="984"/>
              <a:ext cx="61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39"/>
            <p:cNvSpPr>
              <a:spLocks/>
            </p:cNvSpPr>
            <p:nvPr/>
          </p:nvSpPr>
          <p:spPr bwMode="auto">
            <a:xfrm>
              <a:off x="5344" y="1059"/>
              <a:ext cx="43" cy="55"/>
            </a:xfrm>
            <a:custGeom>
              <a:avLst/>
              <a:gdLst>
                <a:gd name="T0" fmla="*/ 39 w 47"/>
                <a:gd name="T1" fmla="*/ 55 h 55"/>
                <a:gd name="T2" fmla="*/ 20 w 47"/>
                <a:gd name="T3" fmla="*/ 0 h 55"/>
                <a:gd name="T4" fmla="*/ 0 w 47"/>
                <a:gd name="T5" fmla="*/ 17 h 55"/>
                <a:gd name="T6" fmla="*/ 39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40"/>
            <p:cNvSpPr>
              <a:spLocks/>
            </p:cNvSpPr>
            <p:nvPr/>
          </p:nvSpPr>
          <p:spPr bwMode="auto">
            <a:xfrm>
              <a:off x="4715" y="1055"/>
              <a:ext cx="814" cy="146"/>
            </a:xfrm>
            <a:custGeom>
              <a:avLst/>
              <a:gdLst>
                <a:gd name="T0" fmla="*/ 750 w 884"/>
                <a:gd name="T1" fmla="*/ 146 h 146"/>
                <a:gd name="T2" fmla="*/ 748 w 884"/>
                <a:gd name="T3" fmla="*/ 146 h 146"/>
                <a:gd name="T4" fmla="*/ 748 w 884"/>
                <a:gd name="T5" fmla="*/ 0 h 146"/>
                <a:gd name="T6" fmla="*/ 622 w 884"/>
                <a:gd name="T7" fmla="*/ 0 h 146"/>
                <a:gd name="T8" fmla="*/ 622 w 884"/>
                <a:gd name="T9" fmla="*/ 146 h 146"/>
                <a:gd name="T10" fmla="*/ 499 w 884"/>
                <a:gd name="T11" fmla="*/ 146 h 146"/>
                <a:gd name="T12" fmla="*/ 499 w 884"/>
                <a:gd name="T13" fmla="*/ 0 h 146"/>
                <a:gd name="T14" fmla="*/ 373 w 884"/>
                <a:gd name="T15" fmla="*/ 0 h 146"/>
                <a:gd name="T16" fmla="*/ 373 w 884"/>
                <a:gd name="T17" fmla="*/ 146 h 146"/>
                <a:gd name="T18" fmla="*/ 373 w 884"/>
                <a:gd name="T19" fmla="*/ 146 h 146"/>
                <a:gd name="T20" fmla="*/ 249 w 884"/>
                <a:gd name="T21" fmla="*/ 146 h 146"/>
                <a:gd name="T22" fmla="*/ 249 w 884"/>
                <a:gd name="T23" fmla="*/ 0 h 146"/>
                <a:gd name="T24" fmla="*/ 124 w 884"/>
                <a:gd name="T25" fmla="*/ 0 h 146"/>
                <a:gd name="T26" fmla="*/ 124 w 884"/>
                <a:gd name="T27" fmla="*/ 146 h 146"/>
                <a:gd name="T28" fmla="*/ 0 w 884"/>
                <a:gd name="T29" fmla="*/ 146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4"/>
                <a:gd name="T46" fmla="*/ 0 h 146"/>
                <a:gd name="T47" fmla="*/ 884 w 884"/>
                <a:gd name="T48" fmla="*/ 146 h 1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4" h="146">
                  <a:moveTo>
                    <a:pt x="884" y="146"/>
                  </a:moveTo>
                  <a:lnTo>
                    <a:pt x="882" y="146"/>
                  </a:lnTo>
                  <a:lnTo>
                    <a:pt x="882" y="0"/>
                  </a:lnTo>
                  <a:lnTo>
                    <a:pt x="733" y="0"/>
                  </a:lnTo>
                  <a:lnTo>
                    <a:pt x="733" y="146"/>
                  </a:lnTo>
                  <a:lnTo>
                    <a:pt x="589" y="146"/>
                  </a:lnTo>
                  <a:lnTo>
                    <a:pt x="589" y="0"/>
                  </a:lnTo>
                  <a:lnTo>
                    <a:pt x="440" y="0"/>
                  </a:lnTo>
                  <a:lnTo>
                    <a:pt x="440" y="146"/>
                  </a:lnTo>
                  <a:lnTo>
                    <a:pt x="293" y="146"/>
                  </a:lnTo>
                  <a:lnTo>
                    <a:pt x="293" y="0"/>
                  </a:lnTo>
                  <a:lnTo>
                    <a:pt x="147" y="0"/>
                  </a:lnTo>
                  <a:lnTo>
                    <a:pt x="147" y="146"/>
                  </a:lnTo>
                  <a:lnTo>
                    <a:pt x="0" y="146"/>
                  </a:lnTo>
                </a:path>
              </a:pathLst>
            </a:cu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Rectangle 41"/>
            <p:cNvSpPr>
              <a:spLocks noChangeArrowheads="1"/>
            </p:cNvSpPr>
            <p:nvPr/>
          </p:nvSpPr>
          <p:spPr bwMode="auto">
            <a:xfrm>
              <a:off x="4669" y="1101"/>
              <a:ext cx="12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Clk</a:t>
              </a:r>
              <a:endParaRPr lang="en-US" b="1">
                <a:latin typeface="Arial" pitchFamily="34" charset="0"/>
              </a:endParaRP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4637" y="794"/>
              <a:ext cx="8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rising edges</a:t>
              </a: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5105400" y="2025650"/>
            <a:ext cx="1322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falling edges</a:t>
            </a:r>
          </a:p>
        </p:txBody>
      </p:sp>
      <p:grpSp>
        <p:nvGrpSpPr>
          <p:cNvPr id="31" name="Group 53"/>
          <p:cNvGrpSpPr>
            <a:grpSpLocks/>
          </p:cNvGrpSpPr>
          <p:nvPr/>
        </p:nvGrpSpPr>
        <p:grpSpPr bwMode="auto">
          <a:xfrm flipH="1">
            <a:off x="5076825" y="2286000"/>
            <a:ext cx="1001713" cy="206375"/>
            <a:chOff x="3211" y="3398"/>
            <a:chExt cx="631" cy="130"/>
          </a:xfrm>
        </p:grpSpPr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3211" y="3398"/>
              <a:ext cx="61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3257" y="3473"/>
              <a:ext cx="43" cy="55"/>
            </a:xfrm>
            <a:custGeom>
              <a:avLst/>
              <a:gdLst>
                <a:gd name="T0" fmla="*/ 39 w 47"/>
                <a:gd name="T1" fmla="*/ 55 h 55"/>
                <a:gd name="T2" fmla="*/ 20 w 47"/>
                <a:gd name="T3" fmla="*/ 0 h 55"/>
                <a:gd name="T4" fmla="*/ 0 w 47"/>
                <a:gd name="T5" fmla="*/ 17 h 55"/>
                <a:gd name="T6" fmla="*/ 39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>
              <a:off x="3481" y="3398"/>
              <a:ext cx="61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3527" y="3473"/>
              <a:ext cx="44" cy="55"/>
            </a:xfrm>
            <a:custGeom>
              <a:avLst/>
              <a:gdLst>
                <a:gd name="T0" fmla="*/ 41 w 47"/>
                <a:gd name="T1" fmla="*/ 55 h 55"/>
                <a:gd name="T2" fmla="*/ 21 w 47"/>
                <a:gd name="T3" fmla="*/ 0 h 55"/>
                <a:gd name="T4" fmla="*/ 0 w 47"/>
                <a:gd name="T5" fmla="*/ 17 h 55"/>
                <a:gd name="T6" fmla="*/ 41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>
              <a:off x="3754" y="3398"/>
              <a:ext cx="61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3799" y="3473"/>
              <a:ext cx="43" cy="55"/>
            </a:xfrm>
            <a:custGeom>
              <a:avLst/>
              <a:gdLst>
                <a:gd name="T0" fmla="*/ 39 w 47"/>
                <a:gd name="T1" fmla="*/ 55 h 55"/>
                <a:gd name="T2" fmla="*/ 20 w 47"/>
                <a:gd name="T3" fmla="*/ 0 h 55"/>
                <a:gd name="T4" fmla="*/ 0 w 47"/>
                <a:gd name="T5" fmla="*/ 17 h 55"/>
                <a:gd name="T6" fmla="*/ 39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" name="Freeform 50"/>
          <p:cNvSpPr>
            <a:spLocks/>
          </p:cNvSpPr>
          <p:nvPr/>
        </p:nvSpPr>
        <p:spPr bwMode="auto">
          <a:xfrm>
            <a:off x="4645025" y="2398713"/>
            <a:ext cx="1292225" cy="231775"/>
          </a:xfrm>
          <a:custGeom>
            <a:avLst/>
            <a:gdLst>
              <a:gd name="T0" fmla="*/ 1888965651 w 884"/>
              <a:gd name="T1" fmla="*/ 367942758 h 146"/>
              <a:gd name="T2" fmla="*/ 1884691370 w 884"/>
              <a:gd name="T3" fmla="*/ 367942758 h 146"/>
              <a:gd name="T4" fmla="*/ 1884691370 w 884"/>
              <a:gd name="T5" fmla="*/ 0 h 146"/>
              <a:gd name="T6" fmla="*/ 1566302713 w 884"/>
              <a:gd name="T7" fmla="*/ 0 h 146"/>
              <a:gd name="T8" fmla="*/ 1566302713 w 884"/>
              <a:gd name="T9" fmla="*/ 367942758 h 146"/>
              <a:gd name="T10" fmla="*/ 1258597932 w 884"/>
              <a:gd name="T11" fmla="*/ 367942758 h 146"/>
              <a:gd name="T12" fmla="*/ 1258597932 w 884"/>
              <a:gd name="T13" fmla="*/ 0 h 146"/>
              <a:gd name="T14" fmla="*/ 940209275 w 884"/>
              <a:gd name="T15" fmla="*/ 0 h 146"/>
              <a:gd name="T16" fmla="*/ 940209275 w 884"/>
              <a:gd name="T17" fmla="*/ 367942758 h 146"/>
              <a:gd name="T18" fmla="*/ 940209275 w 884"/>
              <a:gd name="T19" fmla="*/ 367942758 h 146"/>
              <a:gd name="T20" fmla="*/ 626093255 w 884"/>
              <a:gd name="T21" fmla="*/ 367942758 h 146"/>
              <a:gd name="T22" fmla="*/ 626093255 w 884"/>
              <a:gd name="T23" fmla="*/ 0 h 146"/>
              <a:gd name="T24" fmla="*/ 314115929 w 884"/>
              <a:gd name="T25" fmla="*/ 0 h 146"/>
              <a:gd name="T26" fmla="*/ 314115929 w 884"/>
              <a:gd name="T27" fmla="*/ 367942758 h 146"/>
              <a:gd name="T28" fmla="*/ 0 w 884"/>
              <a:gd name="T29" fmla="*/ 367942758 h 1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4"/>
              <a:gd name="T46" fmla="*/ 0 h 146"/>
              <a:gd name="T47" fmla="*/ 884 w 884"/>
              <a:gd name="T48" fmla="*/ 146 h 1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4" h="146">
                <a:moveTo>
                  <a:pt x="884" y="146"/>
                </a:moveTo>
                <a:lnTo>
                  <a:pt x="882" y="146"/>
                </a:lnTo>
                <a:lnTo>
                  <a:pt x="882" y="0"/>
                </a:lnTo>
                <a:lnTo>
                  <a:pt x="733" y="0"/>
                </a:lnTo>
                <a:lnTo>
                  <a:pt x="733" y="146"/>
                </a:lnTo>
                <a:lnTo>
                  <a:pt x="589" y="146"/>
                </a:lnTo>
                <a:lnTo>
                  <a:pt x="589" y="0"/>
                </a:lnTo>
                <a:lnTo>
                  <a:pt x="440" y="0"/>
                </a:lnTo>
                <a:lnTo>
                  <a:pt x="440" y="146"/>
                </a:lnTo>
                <a:lnTo>
                  <a:pt x="293" y="146"/>
                </a:lnTo>
                <a:lnTo>
                  <a:pt x="293" y="0"/>
                </a:lnTo>
                <a:lnTo>
                  <a:pt x="147" y="0"/>
                </a:lnTo>
                <a:lnTo>
                  <a:pt x="147" y="146"/>
                </a:lnTo>
                <a:lnTo>
                  <a:pt x="0" y="146"/>
                </a:lnTo>
              </a:path>
            </a:pathLst>
          </a:custGeom>
          <a:noFill/>
          <a:ln w="1428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" name="Rectangle 51"/>
          <p:cNvSpPr>
            <a:spLocks noChangeArrowheads="1"/>
          </p:cNvSpPr>
          <p:nvPr/>
        </p:nvSpPr>
        <p:spPr bwMode="auto">
          <a:xfrm>
            <a:off x="4572000" y="2471738"/>
            <a:ext cx="196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Clk</a:t>
            </a:r>
            <a:endParaRPr lang="en-US" b="1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676400" y="4876800"/>
          <a:ext cx="5562600" cy="1295400"/>
        </p:xfrm>
        <a:graphic>
          <a:graphicData uri="http://schemas.openxmlformats.org/presentationml/2006/ole">
            <p:oleObj spid="_x0000_s3076" name="Bitmap Image" r:id="rId6" imgW="4858428" imgH="1057423" progId="PBrush">
              <p:embed/>
            </p:oleObj>
          </a:graphicData>
        </a:graphic>
      </p:graphicFrame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609600" y="4190999"/>
            <a:ext cx="8148638" cy="68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Draw the waveform of output of latch Q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flip flop Q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if both Q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=Q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=0 initially.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True Positive Edge triggered D ff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61037"/>
            <a:ext cx="8229600" cy="63976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Initially when CLK=0, we have S =R=1 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D must be stable before (setup) and after clock (hold) edge for short duration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48768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(a) Apply D=0 before CLK edge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4876800"/>
            <a:ext cx="2438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(b) Apply D=1 before CLK edge</a:t>
            </a:r>
            <a:endParaRPr lang="en-IN" sz="1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33500"/>
            <a:ext cx="38100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71600"/>
            <a:ext cx="3733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True Positive Edge triggered D ff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12954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Setup time: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minimum time for which D must remain stable before the active clock edge for proper triggering</a:t>
            </a:r>
          </a:p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Hold time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minimum time for which D must remain stable before the active clock edge for proper triggering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066800"/>
            <a:ext cx="464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Direct Inputs – Preset and Clear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3200400" cy="5333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Direct inputs have proper effect only when CLK=0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281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838200"/>
            <a:ext cx="3267075" cy="182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953000" y="2819400"/>
            <a:ext cx="3048000" cy="30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Direct inputs have effect at any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3657600"/>
            <a:ext cx="55721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667000" y="6172200"/>
            <a:ext cx="4724400" cy="30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Direct inputs in SR master slave flip flop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Sequential Circuits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7696200" cy="2620963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Consist of both combinational logic and memory elements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Outputs =&gt; function of Inputs as well as Present state (memory value)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Next State =&gt; function of Inputs as well as Present state (memory value)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State is changed in synchronism with clock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Used to implement complex control logic</a:t>
            </a:r>
          </a:p>
          <a:p>
            <a:pPr>
              <a:buNone/>
            </a:pPr>
            <a:r>
              <a:rPr lang="en-US" sz="1600" b="1" u="sng" dirty="0" smtClean="0">
                <a:latin typeface="Arial" pitchFamily="34" charset="0"/>
                <a:cs typeface="Arial" pitchFamily="34" charset="0"/>
              </a:rPr>
              <a:t>State Diagram (graph):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Pictorially represents behavior of complex sequential circuits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Complex behavior can be captured in state diagram which is simple to understand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762000"/>
            <a:ext cx="487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Sequential Circuits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838201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Flip flop excitation tables: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(determines inputs of flip-flop from given transition of Q)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05000"/>
            <a:ext cx="6096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Design Problem – Sequential Circuit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Design logic circuits to detect sequence 101 in input stream and set output HIGH for one clock period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without overlap of 101   (ii) with overlap of 101. Use unused states as don’t care.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038600"/>
            <a:ext cx="2667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524000"/>
            <a:ext cx="61912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219200" y="55626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State diagram without overlap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55626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State diagram with overlap</a:t>
            </a:r>
            <a:endParaRPr lang="en-IN" sz="1600" dirty="0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962400"/>
            <a:ext cx="26289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Design Problem – Sequential Circuit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971799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Two flip-flops are needed =&gt;  A and B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State assignments =&gt;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6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=00;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6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=01,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=10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Unused state Q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=11  is considered as don’t care.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u="sng" dirty="0" smtClean="0">
                <a:latin typeface="Arial" pitchFamily="34" charset="0"/>
                <a:cs typeface="Arial" pitchFamily="34" charset="0"/>
              </a:rPr>
              <a:t>Without Overlap: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Boolean equation of excitation and output signals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	J</a:t>
            </a:r>
            <a:r>
              <a:rPr lang="en-US" sz="1800" b="1" baseline="-25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’Q</a:t>
            </a:r>
            <a:r>
              <a:rPr lang="en-US" sz="1800" baseline="-25000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,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b="1" baseline="-25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=1  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1800" b="1" baseline="-250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Q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’ ,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b="1" baseline="-250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 x’   and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z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Q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(ii) </a:t>
            </a:r>
            <a:r>
              <a:rPr lang="en-US" sz="1800" u="sng" dirty="0" smtClean="0">
                <a:latin typeface="Arial" pitchFamily="34" charset="0"/>
                <a:cs typeface="Arial" pitchFamily="34" charset="0"/>
              </a:rPr>
              <a:t>With Overlap: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Boolean equation of excitation and output signals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J</a:t>
            </a:r>
            <a:r>
              <a:rPr lang="en-US" sz="1800" b="1" baseline="-25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’Q</a:t>
            </a:r>
            <a:r>
              <a:rPr lang="en-US" sz="1800" baseline="-25000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,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b="1" baseline="-25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=1  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1800" b="1" baseline="-250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 x ,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b="1" baseline="-250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’     and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Q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Analysis Problem – Sequential Circuit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914399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Obtain state table and draw state diagram for following logic circuit. Initial state of the circuit is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001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 How many unused states are there? Is circuit eventually goes back to valid state from unused states? </a:t>
            </a:r>
          </a:p>
          <a:p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50" y="1638300"/>
            <a:ext cx="56007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Register with Parallel Load – PIPO Reg.</a:t>
            </a:r>
            <a:endParaRPr lang="en-IN" sz="2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3276600" cy="1696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85800"/>
                <a:gridCol w="762000"/>
                <a:gridCol w="1219200"/>
              </a:tblGrid>
              <a:tr h="355748"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Ii</a:t>
                      </a:r>
                      <a:endParaRPr lang="en-IN" sz="16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Qi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Load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Di</a:t>
                      </a:r>
                      <a:endParaRPr lang="en-IN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16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0/1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IN" sz="1600" b="1" dirty="0"/>
                    </a:p>
                  </a:txBody>
                  <a:tcPr/>
                </a:tc>
              </a:tr>
              <a:tr h="3216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0/1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IN" sz="1600" b="1" dirty="0"/>
                    </a:p>
                  </a:txBody>
                  <a:tcPr/>
                </a:tc>
              </a:tr>
              <a:tr h="3216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0/1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IN" sz="1600" b="1" dirty="0"/>
                    </a:p>
                  </a:txBody>
                  <a:tcPr/>
                </a:tc>
              </a:tr>
              <a:tr h="238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0/1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IN" sz="16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895600"/>
            <a:ext cx="42481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048000"/>
            <a:ext cx="3276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to comb. logic are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Load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output is 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Di=I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Load +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Load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1" i="0" u="non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Assignment: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i="0" u="non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Design loadable PIPO register using JK flip-flops</a:t>
            </a:r>
            <a:endParaRPr kumimoji="0" lang="en-IN" sz="1800" i="0" u="non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14600" y="38862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990600"/>
            <a:ext cx="26098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Digital </a:t>
            </a:r>
            <a:r>
              <a:rPr lang="en-US" sz="3200" dirty="0" err="1" smtClean="0">
                <a:solidFill>
                  <a:srgbClr val="FF0000"/>
                </a:solidFill>
              </a:rPr>
              <a:t>vs</a:t>
            </a:r>
            <a:r>
              <a:rPr lang="en-US" sz="3200" dirty="0" smtClean="0">
                <a:solidFill>
                  <a:srgbClr val="FF0000"/>
                </a:solidFill>
              </a:rPr>
              <a:t> Analog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410200" cy="4754563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Analog signal: </a:t>
            </a:r>
            <a:r>
              <a:rPr lang="en-US" sz="2000" dirty="0" smtClean="0"/>
              <a:t>takes any value (and infinite values) in the range, continuous with time (smooth), processed by analog circuit such as  RC circuit</a:t>
            </a:r>
          </a:p>
          <a:p>
            <a:r>
              <a:rPr lang="en-US" sz="2000" b="1" dirty="0" smtClean="0"/>
              <a:t>Digital signal: </a:t>
            </a:r>
            <a:r>
              <a:rPr lang="en-US" sz="2000" dirty="0" smtClean="0"/>
              <a:t>takes only finite values, discontinuity between two adjacent values, processed by digital hardware  such as logic gates</a:t>
            </a:r>
          </a:p>
          <a:p>
            <a:r>
              <a:rPr lang="en-US" sz="2000" dirty="0" smtClean="0"/>
              <a:t>Present day digital system processes two valued  (</a:t>
            </a:r>
            <a:r>
              <a:rPr lang="en-US" sz="2000" b="1" dirty="0" smtClean="0"/>
              <a:t>1</a:t>
            </a:r>
            <a:r>
              <a:rPr lang="en-US" sz="2000" dirty="0" smtClean="0"/>
              <a:t> and </a:t>
            </a:r>
            <a:r>
              <a:rPr lang="en-US" sz="2000" b="1" dirty="0" smtClean="0"/>
              <a:t>0</a:t>
            </a:r>
            <a:r>
              <a:rPr lang="en-US" sz="2000" dirty="0" smtClean="0"/>
              <a:t>) signal called bit. Why only </a:t>
            </a:r>
            <a:r>
              <a:rPr lang="en-US" sz="2000" b="1" dirty="0" smtClean="0"/>
              <a:t>1</a:t>
            </a:r>
            <a:r>
              <a:rPr lang="en-US" sz="2000" dirty="0" smtClean="0"/>
              <a:t> and </a:t>
            </a:r>
            <a:r>
              <a:rPr lang="en-US" sz="2000" b="1" dirty="0" smtClean="0"/>
              <a:t>0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Every information (text, audio, graphics etc.) eventually represented in 1s and 0s in digital system</a:t>
            </a:r>
          </a:p>
          <a:p>
            <a:r>
              <a:rPr lang="en-US" sz="2000" dirty="0" smtClean="0"/>
              <a:t>But, how </a:t>
            </a:r>
            <a:r>
              <a:rPr lang="en-US" sz="2000" b="1" dirty="0" smtClean="0"/>
              <a:t>1</a:t>
            </a:r>
            <a:r>
              <a:rPr lang="en-US" sz="2000" dirty="0" smtClean="0"/>
              <a:t> and </a:t>
            </a:r>
            <a:r>
              <a:rPr lang="en-US" sz="2000" b="1" dirty="0" smtClean="0"/>
              <a:t>0</a:t>
            </a:r>
            <a:r>
              <a:rPr lang="en-US" sz="2000" dirty="0" smtClean="0"/>
              <a:t> are represented?</a:t>
            </a:r>
            <a:endParaRPr lang="en-IN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524000"/>
            <a:ext cx="2590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Shift Registers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762000"/>
          </a:xfrm>
        </p:spPr>
        <p:txBody>
          <a:bodyPr>
            <a:normAutofit fontScale="92500"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On rising edge, Q of each FF will acquire value of its D input just before edge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Serial in Serial out (SISO), Serial in Parallel out (SIPO)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2150" y="838200"/>
            <a:ext cx="55816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Parallel in Serial out (PISO) register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6002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Shift/load =0 …. Load parallel data in flip-flops 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                =1 .… Shift data to right</a:t>
            </a:r>
          </a:p>
          <a:p>
            <a:r>
              <a:rPr lang="en-US" sz="1600" u="sng" dirty="0" smtClean="0">
                <a:latin typeface="Arial" pitchFamily="34" charset="0"/>
                <a:cs typeface="Arial" pitchFamily="34" charset="0"/>
              </a:rPr>
              <a:t>Assignment: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Modify circuit to achieve 0 filled shift?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Draw circuit using direct inputs (PRE and CLEAR) of flip-flops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639286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Universal shift register with </a:t>
            </a:r>
            <a:r>
              <a:rPr lang="en-US" sz="2800" b="1" dirty="0" err="1" smtClean="0"/>
              <a:t>MUXes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38100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Additional Operations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Circular shift (rotate),  0 filled Shift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362200"/>
            <a:ext cx="1752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85800"/>
            <a:ext cx="65532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Circuits with Shift Registers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667000"/>
          </a:xfrm>
        </p:spPr>
        <p:txBody>
          <a:bodyPr>
            <a:normAutofit/>
          </a:bodyPr>
          <a:lstStyle/>
          <a:p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Example 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Controlled serial transfer between registers</a:t>
            </a:r>
          </a:p>
          <a:p>
            <a:endParaRPr lang="en-US" sz="20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Example 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Serial addition using shift registers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Operands (numbers to be added) are available in registers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Bit by bit addition after each shift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Carry needs to be stored (in flip-flop) for next bit addition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Control signal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shift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controls operation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Serial addition is slow but requires less hardware</a:t>
            </a:r>
          </a:p>
          <a:p>
            <a:pPr lvl="1"/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Mod-N Synchronous Counter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4958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Mod-N counters: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0, 1, 2, . . ., N-1 and repeat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Design with Sequential design procedure (state diagram N states).  </a:t>
            </a:r>
          </a:p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Up-Down Counter: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Has additional control input M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M=0 =&gt; Count Up           M=1 =&gt; Count down</a:t>
            </a:r>
          </a:p>
          <a:p>
            <a:pPr lvl="1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Example: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Design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Mod-3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Up/Down synchronous counter with control input M. Use unused count state as don’t care.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Obtain two state tables separately: one for UP and one for DOWN counting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Get Expressions for Excitation signals from K-map in terms of Q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and Q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lvl="1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J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0,u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, K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0,u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J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1,u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, K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1,u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=&gt; for UP counting</a:t>
            </a:r>
          </a:p>
          <a:p>
            <a:pPr lvl="1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J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0,d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, K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0,d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J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1,d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, K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1,d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=&gt; for DOWN counting</a:t>
            </a:r>
            <a:endParaRPr lang="en-US" sz="1600" baseline="-250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Synchronous Counters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4495800"/>
            <a:ext cx="4876800" cy="3047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Rough sketch of Logic circuit of Mod-3 up/down counter </a:t>
            </a:r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6705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876800"/>
            <a:ext cx="8229600" cy="563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b="1" dirty="0" smtClean="0">
                <a:latin typeface="Arial" pitchFamily="34" charset="0"/>
                <a:ea typeface="+mj-ea"/>
                <a:cs typeface="Arial" pitchFamily="34" charset="0"/>
              </a:rPr>
              <a:t>Special Counters: </a:t>
            </a:r>
            <a:r>
              <a:rPr lang="en-US" dirty="0" smtClean="0">
                <a:latin typeface="Arial" pitchFamily="34" charset="0"/>
                <a:ea typeface="+mj-ea"/>
                <a:cs typeface="Arial" pitchFamily="34" charset="0"/>
              </a:rPr>
              <a:t>Ring Counter,  Johnson counter (switch tail ring counter)</a:t>
            </a:r>
            <a:r>
              <a:rPr lang="en-US" b="1" dirty="0" smtClean="0"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Sequence Generator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295399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Design sequence generator to generate sequence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1010100101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and repeat at Q1. Use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linear feedback shift register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method.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	 Sequence length S=10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since S &lt; 2</a:t>
            </a:r>
            <a:r>
              <a:rPr lang="en-US" sz="1600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-1 ,  N=4  (min. flip-flops are required)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2209800"/>
          <a:ext cx="2286001" cy="2674620"/>
        </p:xfrm>
        <a:graphic>
          <a:graphicData uri="http://schemas.openxmlformats.org/drawingml/2006/table">
            <a:tbl>
              <a:tblPr/>
              <a:tblGrid>
                <a:gridCol w="411126"/>
                <a:gridCol w="340242"/>
                <a:gridCol w="382772"/>
                <a:gridCol w="372140"/>
                <a:gridCol w="255182"/>
                <a:gridCol w="524539"/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22800" y="2133600"/>
          <a:ext cx="2540000" cy="2743197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81000"/>
                <a:gridCol w="355600"/>
                <a:gridCol w="381000"/>
                <a:gridCol w="304800"/>
                <a:gridCol w="381000"/>
              </a:tblGrid>
              <a:tr h="228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Q5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410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Sequence Generator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371599"/>
          </a:xfrm>
        </p:spPr>
        <p:txBody>
          <a:bodyPr/>
          <a:lstStyle/>
          <a:p>
            <a:pPr lvl="0"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It is not possible to produce two different value of D1 for two identical states occurring in sequence. So we add 1 flip-flop and try again.</a:t>
            </a:r>
          </a:p>
          <a:p>
            <a:pPr lvl="0"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With 5 flip-flops, we can generate given sequence.</a:t>
            </a:r>
          </a:p>
          <a:p>
            <a:pPr lvl="0"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We have 10 valid states out of 32. Remaining states are unused (don’t care)</a:t>
            </a:r>
          </a:p>
          <a:p>
            <a:pPr lvl="0"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362200"/>
            <a:ext cx="396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943600" y="3124200"/>
          <a:ext cx="2743200" cy="381000"/>
        </p:xfrm>
        <a:graphic>
          <a:graphicData uri="http://schemas.openxmlformats.org/presentationml/2006/ole">
            <p:oleObj spid="_x0000_s28675" name="Equation" r:id="rId4" imgW="1511280" imgH="228600" progId="Equation.3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724401"/>
            <a:ext cx="8229600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Draw above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sequence generator with Shift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register and feed back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circuit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Register Transfer Logic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1355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Describing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large digital system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with truth tables and state tables would be very difficult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Large digital system can be thought of as consisting of modules such as registers, counters, decoder, multiplexers, arithmetic unit, comparator etc. 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We may need high level description method (called Register Transfer statements)  to describe digital operations realized with aforementioned modules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RT statement comprises of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control function  (ii)micro-operations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 Control function:    list of </a:t>
            </a:r>
            <a:r>
              <a:rPr lang="en-US" sz="1800" i="1" smtClean="0">
                <a:latin typeface="Arial" pitchFamily="34" charset="0"/>
                <a:cs typeface="Arial" pitchFamily="34" charset="0"/>
              </a:rPr>
              <a:t>micro-operations 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separated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by commas</a:t>
            </a:r>
          </a:p>
          <a:p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Register Notation: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Declare Registers :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A(8), B(8), PC(16)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A(5-8)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b="1" baseline="-25000" dirty="0" smtClean="0">
                <a:latin typeface="Arial" pitchFamily="34" charset="0"/>
                <a:cs typeface="Arial" pitchFamily="34" charset="0"/>
              </a:rPr>
              <a:t>5-8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=&gt; upper 4 bits of reg. A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PC (H)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=&gt; higher byte of reg. PC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b="1" baseline="-25000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– 3</a:t>
            </a:r>
            <a:r>
              <a:rPr lang="en-US" sz="18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bit of register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	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Register Transfer Logic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37338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RTL Description: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  e.g.  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x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’T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 A </a:t>
            </a:r>
            <a:r>
              <a:rPr lang="en-US" sz="1800" dirty="0" smtClean="0">
                <a:latin typeface="Biondi" pitchFamily="2" charset="0"/>
                <a:cs typeface="Arial" pitchFamily="34" charset="0"/>
              </a:rPr>
              <a:t>&lt;-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B,   B</a:t>
            </a:r>
            <a:r>
              <a:rPr lang="en-US" sz="1800" dirty="0" smtClean="0">
                <a:latin typeface="Biondi" pitchFamily="2" charset="0"/>
                <a:cs typeface="Arial" pitchFamily="34" charset="0"/>
              </a:rPr>
              <a:t> &lt;-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           T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 A  </a:t>
            </a:r>
            <a:r>
              <a:rPr lang="en-US" sz="1800" dirty="0" smtClean="0">
                <a:latin typeface="Biondi" pitchFamily="2" charset="0"/>
                <a:cs typeface="Arial" pitchFamily="34" charset="0"/>
              </a:rPr>
              <a:t>&lt;-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 (ii)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R1 </a:t>
            </a:r>
            <a:r>
              <a:rPr lang="en-US" sz="1800" dirty="0" smtClean="0">
                <a:latin typeface="Biondi" pitchFamily="2" charset="0"/>
                <a:cs typeface="Arial" pitchFamily="34" charset="0"/>
              </a:rPr>
              <a:t>&lt;-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R2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 T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R1 </a:t>
            </a:r>
            <a:r>
              <a:rPr lang="en-US" sz="1800" dirty="0" smtClean="0">
                <a:latin typeface="Biondi" pitchFamily="2" charset="0"/>
                <a:cs typeface="Arial" pitchFamily="34" charset="0"/>
              </a:rPr>
              <a:t>&lt;-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R2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 T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R1 </a:t>
            </a:r>
            <a:r>
              <a:rPr lang="en-US" sz="1800" dirty="0" smtClean="0">
                <a:latin typeface="Biondi" pitchFamily="2" charset="0"/>
                <a:cs typeface="Arial" pitchFamily="34" charset="0"/>
              </a:rPr>
              <a:t>&lt;-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R1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 T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4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R1 </a:t>
            </a:r>
            <a:r>
              <a:rPr lang="en-US" sz="1800" dirty="0" smtClean="0">
                <a:latin typeface="Biondi" pitchFamily="2" charset="0"/>
                <a:cs typeface="Arial" pitchFamily="34" charset="0"/>
              </a:rPr>
              <a:t>&lt;-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0</a:t>
            </a:r>
          </a:p>
          <a:p>
            <a:pPr>
              <a:buNone/>
            </a:pP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what is the hardware to implement this? Assume registers of 4-bit size.</a:t>
            </a:r>
            <a:endParaRPr lang="en-IN" sz="1800" baseline="-25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143000"/>
            <a:ext cx="38195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>
            <a:off x="2438400" y="33528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14600" y="36576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Digital System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3735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It takes set of 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discrete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information as 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inputs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processes this discrete information and produces discrete information 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outputs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What is discrete information ?  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Small pieces of data such as alphabets, pixel value, voice sample, video frame etc.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What is meaningful information ?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Collection of discrete information such as text, image, video,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Every information is represented with series of 1s and 0s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Since 1 bit can represent only 2 quantities, we use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 bits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for representing large amount of information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E.g. 7-bits for ASCII characters, 8/16 bits for each pixel, few KB or MB for a video frame etc.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Digital hardware (Microprocessor, Memory, ASIC etc.) is collection of  logic gates</a:t>
            </a:r>
          </a:p>
          <a:p>
            <a:pPr lvl="1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Number Presentation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4267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Signed Number Presentation: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Sign Magnitude (ii)Sign 1’s Complement (iii)Sign 2’s Complement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 2’s complement   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Signed addition and signed subtraction operations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Overflow Condition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Floating Point Representation: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Has two registers=&gt; one for coefficient (mantissa) and one for exponent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Coefficient may be fixed fraction or fixed integer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Mostly normalized representation (no leading zeros in coefficient part) is used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CPU Design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Commands are received from memory (not shown)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Input Data are fetched from memory or available in Registers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Result Data may be either stored in register or in memory</a:t>
            </a:r>
          </a:p>
          <a:p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38200"/>
            <a:ext cx="63341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ALU Design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1600200"/>
          </a:xfrm>
        </p:spPr>
        <p:txBody>
          <a:bodyPr>
            <a:norm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ALU = (Arithmetic + Logic) unit</a:t>
            </a:r>
          </a:p>
          <a:p>
            <a:r>
              <a:rPr lang="en-US" sz="1700" b="1" dirty="0" smtClean="0">
                <a:latin typeface="Arial" pitchFamily="34" charset="0"/>
                <a:cs typeface="Arial" pitchFamily="34" charset="0"/>
              </a:rPr>
              <a:t>A, B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are 4-bit input data,   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is 4-bit result </a:t>
            </a:r>
          </a:p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S2=0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arithmetic operations else if  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S2=1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Logic operations</a:t>
            </a: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ARITHMETIC UNIT: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lum contrast="-2000"/>
          </a:blip>
          <a:srcRect/>
          <a:stretch>
            <a:fillRect/>
          </a:stretch>
        </p:blipFill>
        <p:spPr bwMode="auto">
          <a:xfrm>
            <a:off x="2362200" y="838200"/>
            <a:ext cx="4495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6019800" cy="281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276600"/>
            <a:ext cx="6172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auto">
          <a:xfrm>
            <a:off x="7286625" y="3352800"/>
            <a:ext cx="1400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762000"/>
            <a:ext cx="12954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(Arithmetic + Logic) Unit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03859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We make slight change in Arithmetic circuit to incorporate logic operations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(rather than constructing separate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Logic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unit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Xi , Yi and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are inputs of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aseline="30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Full Adder circuit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=1 and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=0 for all logic operations</a:t>
            </a:r>
            <a:endParaRPr lang="en-US" sz="1600" dirty="0" smtClean="0"/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XOR, NOT is already available from arithmetic unit. We just need to get OR and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operation 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75" y="1752600"/>
            <a:ext cx="75152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(Arithmetic + Logic) Unit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get OR operation=&gt; make 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X</a:t>
            </a:r>
            <a:r>
              <a:rPr lang="en-US" sz="1800" i="1" baseline="-25000" dirty="0" smtClean="0">
                <a:latin typeface="Century Schoolbook" pitchFamily="18" charset="0"/>
                <a:cs typeface="Arial" pitchFamily="34" charset="0"/>
              </a:rPr>
              <a:t>i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A</a:t>
            </a:r>
            <a:r>
              <a:rPr lang="en-US" sz="1800" i="1" baseline="-25000" dirty="0" smtClean="0">
                <a:latin typeface="Century Schoolbook" pitchFamily="18" charset="0"/>
                <a:cs typeface="Arial" pitchFamily="34" charset="0"/>
              </a:rPr>
              <a:t>i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+ B</a:t>
            </a:r>
            <a:r>
              <a:rPr lang="en-US" sz="1800" i="1" baseline="-25000" dirty="0" smtClean="0">
                <a:latin typeface="Century Schoolbook" pitchFamily="18" charset="0"/>
                <a:cs typeface="Arial" pitchFamily="34" charset="0"/>
              </a:rPr>
              <a:t>i</a:t>
            </a:r>
            <a:r>
              <a:rPr lang="en-US" sz="2000" i="1" dirty="0" smtClean="0">
                <a:latin typeface="Century Schoolbook" pitchFamily="18" charset="0"/>
                <a:cs typeface="Arial" pitchFamily="34" charset="0"/>
              </a:rPr>
              <a:t>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only when s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=100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To get AND operation=&gt; make 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X</a:t>
            </a:r>
            <a:r>
              <a:rPr lang="en-US" sz="1800" i="1" baseline="-25000" dirty="0" smtClean="0">
                <a:latin typeface="Century Schoolbook" pitchFamily="18" charset="0"/>
                <a:cs typeface="Arial" pitchFamily="34" charset="0"/>
              </a:rPr>
              <a:t>i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A</a:t>
            </a:r>
            <a:r>
              <a:rPr lang="en-US" sz="1800" i="1" baseline="-25000" dirty="0" smtClean="0">
                <a:latin typeface="Century Schoolbook" pitchFamily="18" charset="0"/>
                <a:cs typeface="Arial" pitchFamily="34" charset="0"/>
              </a:rPr>
              <a:t>i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+ B</a:t>
            </a:r>
            <a:r>
              <a:rPr lang="en-US" sz="1800" i="1" baseline="-25000" dirty="0" smtClean="0">
                <a:latin typeface="Century Schoolbook" pitchFamily="18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ʹ   only when s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=110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             	Otherwise, 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X</a:t>
            </a:r>
            <a:r>
              <a:rPr lang="en-US" sz="1800" i="1" baseline="-25000" dirty="0" smtClean="0">
                <a:latin typeface="Century Schoolbook" pitchFamily="18" charset="0"/>
                <a:cs typeface="Arial" pitchFamily="34" charset="0"/>
              </a:rPr>
              <a:t>i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 A</a:t>
            </a:r>
            <a:r>
              <a:rPr lang="en-US" sz="1800" i="1" baseline="-25000" dirty="0" smtClean="0">
                <a:latin typeface="Century Schoolbook" pitchFamily="18" charset="0"/>
                <a:cs typeface="Arial" pitchFamily="34" charset="0"/>
              </a:rPr>
              <a:t>i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So general expressions are</a:t>
            </a:r>
          </a:p>
          <a:p>
            <a:pPr>
              <a:buNone/>
            </a:pP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X</a:t>
            </a:r>
            <a:r>
              <a:rPr lang="en-US" sz="1800" i="1" baseline="-25000" dirty="0" smtClean="0">
                <a:latin typeface="Century Schoolbook" pitchFamily="18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 A</a:t>
            </a:r>
            <a:r>
              <a:rPr lang="en-US" sz="1800" i="1" baseline="-25000" dirty="0" smtClean="0">
                <a:latin typeface="Century Schoolbook" pitchFamily="18" charset="0"/>
                <a:cs typeface="Arial" pitchFamily="34" charset="0"/>
              </a:rPr>
              <a:t>i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+ s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ʹ s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ʹ 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B</a:t>
            </a:r>
            <a:r>
              <a:rPr lang="en-US" sz="1800" i="1" baseline="-25000" dirty="0" smtClean="0">
                <a:latin typeface="Century Schoolbook" pitchFamily="18" charset="0"/>
                <a:cs typeface="Arial" pitchFamily="34" charset="0"/>
              </a:rPr>
              <a:t>i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+ s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ʹ 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B</a:t>
            </a:r>
            <a:r>
              <a:rPr lang="en-US" sz="1800" i="1" baseline="-25000" dirty="0" smtClean="0">
                <a:latin typeface="Century Schoolbook" pitchFamily="18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ʹ 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Y</a:t>
            </a:r>
            <a:r>
              <a:rPr lang="en-US" sz="1800" baseline="-25000" dirty="0" smtClean="0">
                <a:latin typeface="Century Schoolbook" pitchFamily="18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s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B</a:t>
            </a:r>
            <a:r>
              <a:rPr lang="en-US" sz="1800" i="1" baseline="-25000" dirty="0" smtClean="0">
                <a:latin typeface="Century Schoolbook" pitchFamily="18" charset="0"/>
                <a:cs typeface="Arial" pitchFamily="34" charset="0"/>
              </a:rPr>
              <a:t>i 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+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B</a:t>
            </a:r>
            <a:r>
              <a:rPr lang="en-US" sz="1800" i="1" baseline="-25000" dirty="0" smtClean="0">
                <a:latin typeface="Century Schoolbook" pitchFamily="18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ʹ </a:t>
            </a:r>
          </a:p>
          <a:p>
            <a:pPr>
              <a:buNone/>
            </a:pPr>
            <a:r>
              <a:rPr lang="en-US" sz="1800" dirty="0" smtClean="0">
                <a:latin typeface="Century Schoolbook" pitchFamily="18" charset="0"/>
                <a:cs typeface="Arial" pitchFamily="34" charset="0"/>
              </a:rPr>
              <a:t>	        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 </a:t>
            </a:r>
            <a:r>
              <a:rPr lang="en-US" sz="1800" i="1" dirty="0" err="1" smtClean="0">
                <a:latin typeface="Century Schoolbook" pitchFamily="18" charset="0"/>
                <a:cs typeface="Arial" pitchFamily="34" charset="0"/>
              </a:rPr>
              <a:t>Z</a:t>
            </a:r>
            <a:r>
              <a:rPr lang="en-US" sz="1800" i="1" baseline="-25000" dirty="0" err="1" smtClean="0">
                <a:latin typeface="Century Schoolbook" pitchFamily="18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 s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ʹ </a:t>
            </a:r>
            <a:r>
              <a:rPr lang="en-US" sz="1800" i="1" dirty="0" smtClean="0">
                <a:latin typeface="Century Schoolbook" pitchFamily="18" charset="0"/>
                <a:cs typeface="Arial" pitchFamily="34" charset="0"/>
              </a:rPr>
              <a:t>C</a:t>
            </a:r>
            <a:r>
              <a:rPr lang="en-US" sz="1800" baseline="-25000" dirty="0" smtClean="0">
                <a:latin typeface="Century Schoolbook" pitchFamily="18" charset="0"/>
                <a:cs typeface="Arial" pitchFamily="34" charset="0"/>
              </a:rPr>
              <a:t>i</a:t>
            </a:r>
          </a:p>
          <a:p>
            <a:pPr>
              <a:buNone/>
            </a:pPr>
            <a:endParaRPr lang="en-US" sz="1800" baseline="-25000" dirty="0" smtClean="0">
              <a:latin typeface="Century Schoolbook" pitchFamily="18" charset="0"/>
              <a:cs typeface="Arial" pitchFamily="34" charset="0"/>
            </a:endParaRPr>
          </a:p>
          <a:p>
            <a:r>
              <a:rPr lang="en-US" sz="1800" dirty="0" smtClean="0">
                <a:latin typeface="Century Schoolbook" pitchFamily="18" charset="0"/>
                <a:cs typeface="Arial" pitchFamily="34" charset="0"/>
              </a:rPr>
              <a:t>If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 smtClean="0">
                <a:latin typeface="Century Schoolbook" pitchFamily="18" charset="0"/>
                <a:cs typeface="Arial" pitchFamily="34" charset="0"/>
              </a:rPr>
              <a:t>=0 above expressions are reduced to that of arithmetic unit</a:t>
            </a:r>
          </a:p>
          <a:p>
            <a:endParaRPr lang="en-US" sz="2000" dirty="0" smtClean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ALU Design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5029200"/>
            <a:ext cx="4724400" cy="304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One typical stage (with 1-bit adder) of ALU 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399" y="914399"/>
            <a:ext cx="5486401" cy="411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Control Unit Design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9906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Design Control unit for two instructions: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)signed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add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1800" baseline="-250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=1)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(ii)signed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subtract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1800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=1).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Assume signed data in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Signed Magnitude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form </a:t>
            </a:r>
          </a:p>
          <a:p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838200"/>
            <a:ext cx="82010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Logic Gate 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001000" cy="2438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Types of logic gates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 AND, OR, NOT, NAND, NOR, EX-OR, EX-NOR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What is inside the gate?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Electronic circuit (resistor, capacitor, transistor, diode etc. )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Currents and voltages 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Electronic Design parameters of logic gate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voltage level for 1 and 0, noise margin (NM), fan out, delay, rise/fall time, current source/sink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429000"/>
            <a:ext cx="56769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Abnormalities in SR latch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910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Oscillations: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Other problems: 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Metastable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output =&gt; neither proper 1 nor proper 0 output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(ii)Indeterminate output =&gt; valid logic at output  but we don’t know which one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90700"/>
            <a:ext cx="71628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Clocked latches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4953000" cy="21335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(1) Clocked SR Latch: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Insensitive to S and R inputs when C=0 (maintains previous Q when C=0)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When C becomes 1, the stable S and R value passes through the two AND gates to the SR latch’s S1 R1 inputs.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Indeterminate or Meta stable or oscillation output state when S=R=1</a:t>
            </a:r>
          </a:p>
          <a:p>
            <a:endParaRPr lang="en-IN" dirty="0"/>
          </a:p>
        </p:txBody>
      </p:sp>
      <p:grpSp>
        <p:nvGrpSpPr>
          <p:cNvPr id="4" name="Group 337"/>
          <p:cNvGrpSpPr>
            <a:grpSpLocks/>
          </p:cNvGrpSpPr>
          <p:nvPr/>
        </p:nvGrpSpPr>
        <p:grpSpPr bwMode="auto">
          <a:xfrm>
            <a:off x="5772150" y="1371600"/>
            <a:ext cx="3168650" cy="2114550"/>
            <a:chOff x="3636" y="769"/>
            <a:chExt cx="1996" cy="133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743" y="769"/>
              <a:ext cx="1786" cy="1332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5227" y="1221"/>
              <a:ext cx="2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5354" y="1201"/>
              <a:ext cx="44" cy="4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354" y="1787"/>
              <a:ext cx="44" cy="4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044" y="1492"/>
              <a:ext cx="44" cy="4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180" y="1201"/>
              <a:ext cx="44" cy="42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401" y="1882"/>
              <a:ext cx="4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227" y="1807"/>
              <a:ext cx="40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5180" y="1784"/>
              <a:ext cx="44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648" y="1223"/>
              <a:ext cx="730" cy="510"/>
            </a:xfrm>
            <a:custGeom>
              <a:avLst/>
              <a:gdLst>
                <a:gd name="T0" fmla="*/ 730 w 840"/>
                <a:gd name="T1" fmla="*/ 0 h 618"/>
                <a:gd name="T2" fmla="*/ 730 w 840"/>
                <a:gd name="T3" fmla="*/ 193 h 618"/>
                <a:gd name="T4" fmla="*/ 0 w 840"/>
                <a:gd name="T5" fmla="*/ 387 h 618"/>
                <a:gd name="T6" fmla="*/ 0 w 840"/>
                <a:gd name="T7" fmla="*/ 510 h 618"/>
                <a:gd name="T8" fmla="*/ 251 w 840"/>
                <a:gd name="T9" fmla="*/ 510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0"/>
                <a:gd name="T16" fmla="*/ 0 h 618"/>
                <a:gd name="T17" fmla="*/ 840 w 840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0" h="618">
                  <a:moveTo>
                    <a:pt x="840" y="0"/>
                  </a:moveTo>
                  <a:lnTo>
                    <a:pt x="840" y="234"/>
                  </a:lnTo>
                  <a:lnTo>
                    <a:pt x="0" y="469"/>
                  </a:lnTo>
                  <a:lnTo>
                    <a:pt x="0" y="618"/>
                  </a:lnTo>
                  <a:lnTo>
                    <a:pt x="289" y="61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648" y="1296"/>
              <a:ext cx="730" cy="505"/>
            </a:xfrm>
            <a:custGeom>
              <a:avLst/>
              <a:gdLst>
                <a:gd name="T0" fmla="*/ 251 w 840"/>
                <a:gd name="T1" fmla="*/ 0 h 612"/>
                <a:gd name="T2" fmla="*/ 0 w 840"/>
                <a:gd name="T3" fmla="*/ 0 h 612"/>
                <a:gd name="T4" fmla="*/ 0 w 840"/>
                <a:gd name="T5" fmla="*/ 120 h 612"/>
                <a:gd name="T6" fmla="*/ 730 w 840"/>
                <a:gd name="T7" fmla="*/ 311 h 612"/>
                <a:gd name="T8" fmla="*/ 730 w 840"/>
                <a:gd name="T9" fmla="*/ 505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0"/>
                <a:gd name="T16" fmla="*/ 0 h 612"/>
                <a:gd name="T17" fmla="*/ 840 w 840"/>
                <a:gd name="T18" fmla="*/ 612 h 6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0" h="612">
                  <a:moveTo>
                    <a:pt x="289" y="0"/>
                  </a:moveTo>
                  <a:lnTo>
                    <a:pt x="0" y="0"/>
                  </a:lnTo>
                  <a:lnTo>
                    <a:pt x="0" y="146"/>
                  </a:lnTo>
                  <a:lnTo>
                    <a:pt x="840" y="377"/>
                  </a:lnTo>
                  <a:lnTo>
                    <a:pt x="840" y="61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645" y="1930"/>
              <a:ext cx="14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R1</a:t>
              </a:r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645" y="1008"/>
              <a:ext cx="13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S1</a:t>
              </a:r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774" y="949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774" y="1393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774" y="1835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032" y="818"/>
              <a:ext cx="119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Level-sensitive SR latch</a:t>
              </a:r>
              <a:endParaRPr lang="en-US"/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5425" y="1680"/>
              <a:ext cx="8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Q</a:t>
              </a:r>
              <a:endParaRPr 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4533" y="1148"/>
              <a:ext cx="36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3636" y="1957"/>
              <a:ext cx="52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3642" y="1515"/>
              <a:ext cx="42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 flipH="1">
              <a:off x="3648" y="1069"/>
              <a:ext cx="51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5"/>
            <p:cNvSpPr>
              <a:spLocks/>
            </p:cNvSpPr>
            <p:nvPr/>
          </p:nvSpPr>
          <p:spPr bwMode="auto">
            <a:xfrm>
              <a:off x="4067" y="1221"/>
              <a:ext cx="97" cy="586"/>
            </a:xfrm>
            <a:custGeom>
              <a:avLst/>
              <a:gdLst>
                <a:gd name="T0" fmla="*/ 97 w 112"/>
                <a:gd name="T1" fmla="*/ 586 h 710"/>
                <a:gd name="T2" fmla="*/ 0 w 112"/>
                <a:gd name="T3" fmla="*/ 586 h 710"/>
                <a:gd name="T4" fmla="*/ 0 w 112"/>
                <a:gd name="T5" fmla="*/ 31 h 710"/>
                <a:gd name="T6" fmla="*/ 0 w 112"/>
                <a:gd name="T7" fmla="*/ 0 h 710"/>
                <a:gd name="T8" fmla="*/ 97 w 112"/>
                <a:gd name="T9" fmla="*/ 0 h 7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10"/>
                <a:gd name="T17" fmla="*/ 112 w 112"/>
                <a:gd name="T18" fmla="*/ 710 h 7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10">
                  <a:moveTo>
                    <a:pt x="112" y="710"/>
                  </a:moveTo>
                  <a:lnTo>
                    <a:pt x="0" y="710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12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6"/>
            <p:cNvSpPr>
              <a:spLocks/>
            </p:cNvSpPr>
            <p:nvPr/>
          </p:nvSpPr>
          <p:spPr bwMode="auto">
            <a:xfrm>
              <a:off x="4859" y="1072"/>
              <a:ext cx="318" cy="300"/>
            </a:xfrm>
            <a:custGeom>
              <a:avLst/>
              <a:gdLst>
                <a:gd name="T0" fmla="*/ 318 w 108"/>
                <a:gd name="T1" fmla="*/ 151 h 107"/>
                <a:gd name="T2" fmla="*/ 0 w 108"/>
                <a:gd name="T3" fmla="*/ 300 h 107"/>
                <a:gd name="T4" fmla="*/ 47 w 108"/>
                <a:gd name="T5" fmla="*/ 151 h 107"/>
                <a:gd name="T6" fmla="*/ 47 w 108"/>
                <a:gd name="T7" fmla="*/ 149 h 107"/>
                <a:gd name="T8" fmla="*/ 0 w 108"/>
                <a:gd name="T9" fmla="*/ 0 h 107"/>
                <a:gd name="T10" fmla="*/ 318 w 108"/>
                <a:gd name="T11" fmla="*/ 151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4"/>
                  </a:moveTo>
                  <a:cubicBezTo>
                    <a:pt x="108" y="54"/>
                    <a:pt x="82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2" y="0"/>
                    <a:pt x="108" y="54"/>
                    <a:pt x="108" y="54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7"/>
            <p:cNvSpPr>
              <a:spLocks/>
            </p:cNvSpPr>
            <p:nvPr/>
          </p:nvSpPr>
          <p:spPr bwMode="auto">
            <a:xfrm>
              <a:off x="4859" y="1658"/>
              <a:ext cx="318" cy="297"/>
            </a:xfrm>
            <a:custGeom>
              <a:avLst/>
              <a:gdLst>
                <a:gd name="T0" fmla="*/ 318 w 108"/>
                <a:gd name="T1" fmla="*/ 149 h 106"/>
                <a:gd name="T2" fmla="*/ 0 w 108"/>
                <a:gd name="T3" fmla="*/ 0 h 106"/>
                <a:gd name="T4" fmla="*/ 47 w 108"/>
                <a:gd name="T5" fmla="*/ 146 h 106"/>
                <a:gd name="T6" fmla="*/ 47 w 108"/>
                <a:gd name="T7" fmla="*/ 151 h 106"/>
                <a:gd name="T8" fmla="*/ 0 w 108"/>
                <a:gd name="T9" fmla="*/ 297 h 106"/>
                <a:gd name="T10" fmla="*/ 318 w 108"/>
                <a:gd name="T11" fmla="*/ 149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6"/>
                <a:gd name="T20" fmla="*/ 108 w 108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6">
                  <a:moveTo>
                    <a:pt x="108" y="53"/>
                  </a:moveTo>
                  <a:cubicBezTo>
                    <a:pt x="108" y="53"/>
                    <a:pt x="82" y="0"/>
                    <a:pt x="0" y="0"/>
                  </a:cubicBezTo>
                  <a:cubicBezTo>
                    <a:pt x="0" y="0"/>
                    <a:pt x="16" y="5"/>
                    <a:pt x="16" y="52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101"/>
                    <a:pt x="0" y="106"/>
                    <a:pt x="0" y="106"/>
                  </a:cubicBezTo>
                  <a:cubicBezTo>
                    <a:pt x="82" y="106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8"/>
            <p:cNvSpPr>
              <a:spLocks/>
            </p:cNvSpPr>
            <p:nvPr/>
          </p:nvSpPr>
          <p:spPr bwMode="auto">
            <a:xfrm>
              <a:off x="4164" y="1733"/>
              <a:ext cx="364" cy="300"/>
            </a:xfrm>
            <a:custGeom>
              <a:avLst/>
              <a:gdLst>
                <a:gd name="T0" fmla="*/ 0 w 123"/>
                <a:gd name="T1" fmla="*/ 300 h 107"/>
                <a:gd name="T2" fmla="*/ 204 w 123"/>
                <a:gd name="T3" fmla="*/ 300 h 107"/>
                <a:gd name="T4" fmla="*/ 364 w 123"/>
                <a:gd name="T5" fmla="*/ 149 h 107"/>
                <a:gd name="T6" fmla="*/ 204 w 123"/>
                <a:gd name="T7" fmla="*/ 0 h 107"/>
                <a:gd name="T8" fmla="*/ 0 w 123"/>
                <a:gd name="T9" fmla="*/ 0 h 107"/>
                <a:gd name="T10" fmla="*/ 0 w 123"/>
                <a:gd name="T11" fmla="*/ 30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3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9"/>
            <p:cNvSpPr>
              <a:spLocks/>
            </p:cNvSpPr>
            <p:nvPr/>
          </p:nvSpPr>
          <p:spPr bwMode="auto">
            <a:xfrm>
              <a:off x="4164" y="997"/>
              <a:ext cx="364" cy="299"/>
            </a:xfrm>
            <a:custGeom>
              <a:avLst/>
              <a:gdLst>
                <a:gd name="T0" fmla="*/ 0 w 123"/>
                <a:gd name="T1" fmla="*/ 299 h 107"/>
                <a:gd name="T2" fmla="*/ 204 w 123"/>
                <a:gd name="T3" fmla="*/ 299 h 107"/>
                <a:gd name="T4" fmla="*/ 364 w 123"/>
                <a:gd name="T5" fmla="*/ 151 h 107"/>
                <a:gd name="T6" fmla="*/ 204 w 123"/>
                <a:gd name="T7" fmla="*/ 0 h 107"/>
                <a:gd name="T8" fmla="*/ 0 w 123"/>
                <a:gd name="T9" fmla="*/ 0 h 107"/>
                <a:gd name="T10" fmla="*/ 0 w 123"/>
                <a:gd name="T11" fmla="*/ 299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4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" name="Group 54"/>
          <p:cNvGrpSpPr>
            <a:grpSpLocks/>
          </p:cNvGrpSpPr>
          <p:nvPr/>
        </p:nvGrpSpPr>
        <p:grpSpPr bwMode="auto">
          <a:xfrm>
            <a:off x="5441950" y="4038600"/>
            <a:ext cx="3092450" cy="2011362"/>
            <a:chOff x="3534" y="879"/>
            <a:chExt cx="1948" cy="1267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3636" y="879"/>
              <a:ext cx="1741" cy="1267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6"/>
            <p:cNvSpPr>
              <a:spLocks noChangeShapeType="1"/>
            </p:cNvSpPr>
            <p:nvPr/>
          </p:nvSpPr>
          <p:spPr bwMode="auto">
            <a:xfrm>
              <a:off x="5072" y="1264"/>
              <a:ext cx="2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5201" y="1244"/>
              <a:ext cx="45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5201" y="1831"/>
              <a:ext cx="45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3944" y="1536"/>
              <a:ext cx="45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3776" y="1092"/>
              <a:ext cx="45" cy="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024" y="1244"/>
              <a:ext cx="45" cy="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4306" y="1927"/>
              <a:ext cx="43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072" y="1851"/>
              <a:ext cx="41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5024" y="1829"/>
              <a:ext cx="45" cy="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4486" y="1267"/>
              <a:ext cx="739" cy="511"/>
            </a:xfrm>
            <a:custGeom>
              <a:avLst/>
              <a:gdLst>
                <a:gd name="T0" fmla="*/ 739 w 739"/>
                <a:gd name="T1" fmla="*/ 0 h 544"/>
                <a:gd name="T2" fmla="*/ 739 w 739"/>
                <a:gd name="T3" fmla="*/ 182 h 544"/>
                <a:gd name="T4" fmla="*/ 0 w 739"/>
                <a:gd name="T5" fmla="*/ 364 h 544"/>
                <a:gd name="T6" fmla="*/ 0 w 739"/>
                <a:gd name="T7" fmla="*/ 480 h 544"/>
                <a:gd name="T8" fmla="*/ 254 w 739"/>
                <a:gd name="T9" fmla="*/ 48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9"/>
                <a:gd name="T16" fmla="*/ 0 h 544"/>
                <a:gd name="T17" fmla="*/ 739 w 73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9" h="544">
                  <a:moveTo>
                    <a:pt x="739" y="0"/>
                  </a:moveTo>
                  <a:lnTo>
                    <a:pt x="739" y="206"/>
                  </a:lnTo>
                  <a:lnTo>
                    <a:pt x="0" y="413"/>
                  </a:lnTo>
                  <a:lnTo>
                    <a:pt x="0" y="544"/>
                  </a:lnTo>
                  <a:lnTo>
                    <a:pt x="254" y="54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4486" y="1340"/>
              <a:ext cx="739" cy="505"/>
            </a:xfrm>
            <a:custGeom>
              <a:avLst/>
              <a:gdLst>
                <a:gd name="T0" fmla="*/ 254 w 739"/>
                <a:gd name="T1" fmla="*/ 0 h 538"/>
                <a:gd name="T2" fmla="*/ 0 w 739"/>
                <a:gd name="T3" fmla="*/ 0 h 538"/>
                <a:gd name="T4" fmla="*/ 0 w 739"/>
                <a:gd name="T5" fmla="*/ 113 h 538"/>
                <a:gd name="T6" fmla="*/ 739 w 739"/>
                <a:gd name="T7" fmla="*/ 293 h 538"/>
                <a:gd name="T8" fmla="*/ 739 w 739"/>
                <a:gd name="T9" fmla="*/ 474 h 5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9"/>
                <a:gd name="T16" fmla="*/ 0 h 538"/>
                <a:gd name="T17" fmla="*/ 739 w 739"/>
                <a:gd name="T18" fmla="*/ 538 h 5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9" h="538">
                  <a:moveTo>
                    <a:pt x="254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739" y="332"/>
                  </a:lnTo>
                  <a:lnTo>
                    <a:pt x="739" y="53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4537" y="1937"/>
              <a:ext cx="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4537" y="1088"/>
              <a:ext cx="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3669" y="1002"/>
              <a:ext cx="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/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3669" y="1448"/>
              <a:ext cx="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5034" y="914"/>
              <a:ext cx="29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 latch</a:t>
              </a:r>
              <a:endParaRPr lang="en-US"/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5274" y="1728"/>
              <a:ext cx="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Q</a:t>
              </a:r>
              <a:endParaRPr lang="en-US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>
              <a:off x="4438" y="1191"/>
              <a:ext cx="3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>
              <a:off x="3534" y="1559"/>
              <a:ext cx="43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Line 28"/>
            <p:cNvSpPr>
              <a:spLocks noChangeShapeType="1"/>
            </p:cNvSpPr>
            <p:nvPr/>
          </p:nvSpPr>
          <p:spPr bwMode="auto">
            <a:xfrm flipH="1">
              <a:off x="3540" y="1112"/>
              <a:ext cx="52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3965" y="1264"/>
              <a:ext cx="102" cy="587"/>
            </a:xfrm>
            <a:custGeom>
              <a:avLst/>
              <a:gdLst>
                <a:gd name="T0" fmla="*/ 102 w 102"/>
                <a:gd name="T1" fmla="*/ 551 h 625"/>
                <a:gd name="T2" fmla="*/ 0 w 102"/>
                <a:gd name="T3" fmla="*/ 551 h 625"/>
                <a:gd name="T4" fmla="*/ 0 w 102"/>
                <a:gd name="T5" fmla="*/ 29 h 625"/>
                <a:gd name="T6" fmla="*/ 0 w 102"/>
                <a:gd name="T7" fmla="*/ 0 h 625"/>
                <a:gd name="T8" fmla="*/ 102 w 102"/>
                <a:gd name="T9" fmla="*/ 0 h 6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625"/>
                <a:gd name="T17" fmla="*/ 102 w 102"/>
                <a:gd name="T18" fmla="*/ 625 h 6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625">
                  <a:moveTo>
                    <a:pt x="102" y="625"/>
                  </a:moveTo>
                  <a:lnTo>
                    <a:pt x="0" y="625"/>
                  </a:lnTo>
                  <a:lnTo>
                    <a:pt x="0" y="33"/>
                  </a:lnTo>
                  <a:lnTo>
                    <a:pt x="0" y="0"/>
                  </a:lnTo>
                  <a:lnTo>
                    <a:pt x="10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4698" y="1115"/>
              <a:ext cx="323" cy="300"/>
            </a:xfrm>
            <a:custGeom>
              <a:avLst/>
              <a:gdLst>
                <a:gd name="T0" fmla="*/ 966 w 108"/>
                <a:gd name="T1" fmla="*/ 423 h 107"/>
                <a:gd name="T2" fmla="*/ 0 w 108"/>
                <a:gd name="T3" fmla="*/ 841 h 107"/>
                <a:gd name="T4" fmla="*/ 144 w 108"/>
                <a:gd name="T5" fmla="*/ 423 h 107"/>
                <a:gd name="T6" fmla="*/ 144 w 108"/>
                <a:gd name="T7" fmla="*/ 418 h 107"/>
                <a:gd name="T8" fmla="*/ 0 w 108"/>
                <a:gd name="T9" fmla="*/ 0 h 107"/>
                <a:gd name="T10" fmla="*/ 966 w 108"/>
                <a:gd name="T11" fmla="*/ 423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4"/>
                  </a:moveTo>
                  <a:cubicBezTo>
                    <a:pt x="108" y="54"/>
                    <a:pt x="82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2" y="0"/>
                    <a:pt x="108" y="54"/>
                    <a:pt x="108" y="54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4698" y="1702"/>
              <a:ext cx="323" cy="297"/>
            </a:xfrm>
            <a:custGeom>
              <a:avLst/>
              <a:gdLst>
                <a:gd name="T0" fmla="*/ 966 w 108"/>
                <a:gd name="T1" fmla="*/ 417 h 106"/>
                <a:gd name="T2" fmla="*/ 0 w 108"/>
                <a:gd name="T3" fmla="*/ 0 h 106"/>
                <a:gd name="T4" fmla="*/ 144 w 108"/>
                <a:gd name="T5" fmla="*/ 409 h 106"/>
                <a:gd name="T6" fmla="*/ 144 w 108"/>
                <a:gd name="T7" fmla="*/ 423 h 106"/>
                <a:gd name="T8" fmla="*/ 0 w 108"/>
                <a:gd name="T9" fmla="*/ 832 h 106"/>
                <a:gd name="T10" fmla="*/ 966 w 108"/>
                <a:gd name="T11" fmla="*/ 417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6"/>
                <a:gd name="T20" fmla="*/ 108 w 108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6">
                  <a:moveTo>
                    <a:pt x="108" y="53"/>
                  </a:moveTo>
                  <a:cubicBezTo>
                    <a:pt x="108" y="53"/>
                    <a:pt x="82" y="0"/>
                    <a:pt x="0" y="0"/>
                  </a:cubicBezTo>
                  <a:cubicBezTo>
                    <a:pt x="0" y="0"/>
                    <a:pt x="16" y="5"/>
                    <a:pt x="16" y="52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101"/>
                    <a:pt x="0" y="106"/>
                    <a:pt x="0" y="106"/>
                  </a:cubicBezTo>
                  <a:cubicBezTo>
                    <a:pt x="82" y="106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auto">
            <a:xfrm>
              <a:off x="4067" y="1778"/>
              <a:ext cx="368" cy="300"/>
            </a:xfrm>
            <a:custGeom>
              <a:avLst/>
              <a:gdLst>
                <a:gd name="T0" fmla="*/ 0 w 123"/>
                <a:gd name="T1" fmla="*/ 841 h 107"/>
                <a:gd name="T2" fmla="*/ 616 w 123"/>
                <a:gd name="T3" fmla="*/ 841 h 107"/>
                <a:gd name="T4" fmla="*/ 1101 w 123"/>
                <a:gd name="T5" fmla="*/ 418 h 107"/>
                <a:gd name="T6" fmla="*/ 616 w 123"/>
                <a:gd name="T7" fmla="*/ 0 h 107"/>
                <a:gd name="T8" fmla="*/ 0 w 123"/>
                <a:gd name="T9" fmla="*/ 0 h 107"/>
                <a:gd name="T10" fmla="*/ 0 w 123"/>
                <a:gd name="T11" fmla="*/ 841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3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auto">
            <a:xfrm>
              <a:off x="4067" y="1040"/>
              <a:ext cx="368" cy="300"/>
            </a:xfrm>
            <a:custGeom>
              <a:avLst/>
              <a:gdLst>
                <a:gd name="T0" fmla="*/ 0 w 123"/>
                <a:gd name="T1" fmla="*/ 841 h 107"/>
                <a:gd name="T2" fmla="*/ 616 w 123"/>
                <a:gd name="T3" fmla="*/ 841 h 107"/>
                <a:gd name="T4" fmla="*/ 1101 w 123"/>
                <a:gd name="T5" fmla="*/ 423 h 107"/>
                <a:gd name="T6" fmla="*/ 616 w 123"/>
                <a:gd name="T7" fmla="*/ 0 h 107"/>
                <a:gd name="T8" fmla="*/ 0 w 123"/>
                <a:gd name="T9" fmla="*/ 0 h 107"/>
                <a:gd name="T10" fmla="*/ 0 w 123"/>
                <a:gd name="T11" fmla="*/ 841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4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auto">
            <a:xfrm>
              <a:off x="3797" y="1885"/>
              <a:ext cx="270" cy="117"/>
            </a:xfrm>
            <a:custGeom>
              <a:avLst/>
              <a:gdLst>
                <a:gd name="T0" fmla="*/ 0 w 270"/>
                <a:gd name="T1" fmla="*/ 0 h 125"/>
                <a:gd name="T2" fmla="*/ 0 w 270"/>
                <a:gd name="T3" fmla="*/ 99 h 125"/>
                <a:gd name="T4" fmla="*/ 0 w 270"/>
                <a:gd name="T5" fmla="*/ 110 h 125"/>
                <a:gd name="T6" fmla="*/ 270 w 270"/>
                <a:gd name="T7" fmla="*/ 11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0"/>
                <a:gd name="T13" fmla="*/ 0 h 125"/>
                <a:gd name="T14" fmla="*/ 270 w 270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0" h="125">
                  <a:moveTo>
                    <a:pt x="0" y="0"/>
                  </a:moveTo>
                  <a:lnTo>
                    <a:pt x="0" y="113"/>
                  </a:lnTo>
                  <a:lnTo>
                    <a:pt x="0" y="125"/>
                  </a:lnTo>
                  <a:lnTo>
                    <a:pt x="270" y="12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Line 35"/>
            <p:cNvSpPr>
              <a:spLocks noChangeShapeType="1"/>
            </p:cNvSpPr>
            <p:nvPr/>
          </p:nvSpPr>
          <p:spPr bwMode="auto">
            <a:xfrm>
              <a:off x="3797" y="1115"/>
              <a:ext cx="1" cy="5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auto">
            <a:xfrm>
              <a:off x="3675" y="1688"/>
              <a:ext cx="245" cy="183"/>
            </a:xfrm>
            <a:custGeom>
              <a:avLst/>
              <a:gdLst>
                <a:gd name="T0" fmla="*/ 0 w 245"/>
                <a:gd name="T1" fmla="*/ 0 h 195"/>
                <a:gd name="T2" fmla="*/ 122 w 245"/>
                <a:gd name="T3" fmla="*/ 172 h 195"/>
                <a:gd name="T4" fmla="*/ 245 w 245"/>
                <a:gd name="T5" fmla="*/ 0 h 195"/>
                <a:gd name="T6" fmla="*/ 0 w 245"/>
                <a:gd name="T7" fmla="*/ 0 h 1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"/>
                <a:gd name="T13" fmla="*/ 0 h 195"/>
                <a:gd name="T14" fmla="*/ 245 w 245"/>
                <a:gd name="T15" fmla="*/ 195 h 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" h="195">
                  <a:moveTo>
                    <a:pt x="0" y="0"/>
                  </a:moveTo>
                  <a:lnTo>
                    <a:pt x="122" y="195"/>
                  </a:lnTo>
                  <a:lnTo>
                    <a:pt x="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Oval 37"/>
            <p:cNvSpPr>
              <a:spLocks noChangeArrowheads="1"/>
            </p:cNvSpPr>
            <p:nvPr/>
          </p:nvSpPr>
          <p:spPr bwMode="auto">
            <a:xfrm>
              <a:off x="3776" y="1874"/>
              <a:ext cx="45" cy="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3" name="Content Placeholder 2"/>
          <p:cNvSpPr txBox="1">
            <a:spLocks/>
          </p:cNvSpPr>
          <p:nvPr/>
        </p:nvSpPr>
        <p:spPr>
          <a:xfrm>
            <a:off x="381000" y="3733801"/>
            <a:ext cx="4419600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(2) Clocked D Latch: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Maintain previous state when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C=0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When C becomes 1, Q follows D input.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 indeterminate state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Clocked latches</a:t>
            </a:r>
            <a:endParaRPr lang="en-IN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143000"/>
            <a:ext cx="35433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371600"/>
            <a:ext cx="48768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(3) Clocked JK Latch: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Additional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feedback from Q and Q to input side.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1600" baseline="0" dirty="0" smtClean="0">
                <a:latin typeface="Arial" pitchFamily="34" charset="0"/>
                <a:cs typeface="Arial" pitchFamily="34" charset="0"/>
              </a:rPr>
              <a:t>J corresponds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to S and K corresponds to R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Output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oggled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when J=K=1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Output may  toggle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multiple times –problem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ndeterminate state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724400"/>
            <a:ext cx="1676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3810000"/>
            <a:ext cx="4419600" cy="2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(4) Clocked T Latch: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Maintain previous state when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C=0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When C becomes 1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If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T=0 the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 is same as before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If T=1 the Q toggles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No indeterminate state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Assignment: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Construct all latches with NAND gates only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A841727-BD84-4631-A9C8-9C8656F734D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Problem with Level-Sensitive Latches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1"/>
            <a:ext cx="8148638" cy="2514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Clocked latches still have problem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Clk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=1, through how many latches will a signal travel?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Depends on for how long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Clk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=1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Clk_A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-- signal may travel through multiple latches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Clk_B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-- signal may travel through fewer latches</a:t>
            </a:r>
          </a:p>
          <a:p>
            <a:pPr lvl="1" eaLnBrk="1" hangingPunct="1">
              <a:lnSpc>
                <a:spcPct val="90000"/>
              </a:lnSpc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Hard to pick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Clk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that is just the right length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Can we design bit storage that only stores a value on the rising edge of a clock signal?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850" y="4114800"/>
            <a:ext cx="576580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162800" y="4419600"/>
            <a:ext cx="1766888" cy="804862"/>
            <a:chOff x="4373" y="1726"/>
            <a:chExt cx="1113" cy="507"/>
          </a:xfrm>
        </p:grpSpPr>
        <p:sp>
          <p:nvSpPr>
            <p:cNvPr id="14344" name="Line 6"/>
            <p:cNvSpPr>
              <a:spLocks noChangeShapeType="1"/>
            </p:cNvSpPr>
            <p:nvPr/>
          </p:nvSpPr>
          <p:spPr bwMode="auto">
            <a:xfrm>
              <a:off x="4552" y="1837"/>
              <a:ext cx="66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5" name="Freeform 7"/>
            <p:cNvSpPr>
              <a:spLocks/>
            </p:cNvSpPr>
            <p:nvPr/>
          </p:nvSpPr>
          <p:spPr bwMode="auto">
            <a:xfrm>
              <a:off x="4602" y="1912"/>
              <a:ext cx="47" cy="55"/>
            </a:xfrm>
            <a:custGeom>
              <a:avLst/>
              <a:gdLst>
                <a:gd name="T0" fmla="*/ 47 w 47"/>
                <a:gd name="T1" fmla="*/ 55 h 55"/>
                <a:gd name="T2" fmla="*/ 24 w 47"/>
                <a:gd name="T3" fmla="*/ 0 h 55"/>
                <a:gd name="T4" fmla="*/ 0 w 47"/>
                <a:gd name="T5" fmla="*/ 17 h 55"/>
                <a:gd name="T6" fmla="*/ 47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6" name="Line 8"/>
            <p:cNvSpPr>
              <a:spLocks noChangeShapeType="1"/>
            </p:cNvSpPr>
            <p:nvPr/>
          </p:nvSpPr>
          <p:spPr bwMode="auto">
            <a:xfrm>
              <a:off x="4845" y="1837"/>
              <a:ext cx="66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7" name="Freeform 9"/>
            <p:cNvSpPr>
              <a:spLocks/>
            </p:cNvSpPr>
            <p:nvPr/>
          </p:nvSpPr>
          <p:spPr bwMode="auto">
            <a:xfrm>
              <a:off x="4895" y="1912"/>
              <a:ext cx="47" cy="55"/>
            </a:xfrm>
            <a:custGeom>
              <a:avLst/>
              <a:gdLst>
                <a:gd name="T0" fmla="*/ 47 w 47"/>
                <a:gd name="T1" fmla="*/ 55 h 55"/>
                <a:gd name="T2" fmla="*/ 24 w 47"/>
                <a:gd name="T3" fmla="*/ 0 h 55"/>
                <a:gd name="T4" fmla="*/ 0 w 47"/>
                <a:gd name="T5" fmla="*/ 17 h 55"/>
                <a:gd name="T6" fmla="*/ 47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>
              <a:off x="5141" y="1837"/>
              <a:ext cx="66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9" name="Freeform 11"/>
            <p:cNvSpPr>
              <a:spLocks/>
            </p:cNvSpPr>
            <p:nvPr/>
          </p:nvSpPr>
          <p:spPr bwMode="auto">
            <a:xfrm>
              <a:off x="5190" y="1912"/>
              <a:ext cx="47" cy="55"/>
            </a:xfrm>
            <a:custGeom>
              <a:avLst/>
              <a:gdLst>
                <a:gd name="T0" fmla="*/ 47 w 47"/>
                <a:gd name="T1" fmla="*/ 55 h 55"/>
                <a:gd name="T2" fmla="*/ 24 w 47"/>
                <a:gd name="T3" fmla="*/ 0 h 55"/>
                <a:gd name="T4" fmla="*/ 0 w 47"/>
                <a:gd name="T5" fmla="*/ 17 h 55"/>
                <a:gd name="T6" fmla="*/ 47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50" name="Rectangle 12"/>
            <p:cNvSpPr>
              <a:spLocks noChangeArrowheads="1"/>
            </p:cNvSpPr>
            <p:nvPr/>
          </p:nvSpPr>
          <p:spPr bwMode="auto">
            <a:xfrm>
              <a:off x="4373" y="1726"/>
              <a:ext cx="1113" cy="507"/>
            </a:xfrm>
            <a:prstGeom prst="rect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51" name="Freeform 13"/>
            <p:cNvSpPr>
              <a:spLocks/>
            </p:cNvSpPr>
            <p:nvPr/>
          </p:nvSpPr>
          <p:spPr bwMode="auto">
            <a:xfrm>
              <a:off x="4507" y="1908"/>
              <a:ext cx="884" cy="146"/>
            </a:xfrm>
            <a:custGeom>
              <a:avLst/>
              <a:gdLst>
                <a:gd name="T0" fmla="*/ 884 w 884"/>
                <a:gd name="T1" fmla="*/ 146 h 146"/>
                <a:gd name="T2" fmla="*/ 882 w 884"/>
                <a:gd name="T3" fmla="*/ 146 h 146"/>
                <a:gd name="T4" fmla="*/ 882 w 884"/>
                <a:gd name="T5" fmla="*/ 0 h 146"/>
                <a:gd name="T6" fmla="*/ 733 w 884"/>
                <a:gd name="T7" fmla="*/ 0 h 146"/>
                <a:gd name="T8" fmla="*/ 733 w 884"/>
                <a:gd name="T9" fmla="*/ 146 h 146"/>
                <a:gd name="T10" fmla="*/ 589 w 884"/>
                <a:gd name="T11" fmla="*/ 146 h 146"/>
                <a:gd name="T12" fmla="*/ 589 w 884"/>
                <a:gd name="T13" fmla="*/ 0 h 146"/>
                <a:gd name="T14" fmla="*/ 440 w 884"/>
                <a:gd name="T15" fmla="*/ 0 h 146"/>
                <a:gd name="T16" fmla="*/ 440 w 884"/>
                <a:gd name="T17" fmla="*/ 146 h 146"/>
                <a:gd name="T18" fmla="*/ 440 w 884"/>
                <a:gd name="T19" fmla="*/ 146 h 146"/>
                <a:gd name="T20" fmla="*/ 293 w 884"/>
                <a:gd name="T21" fmla="*/ 146 h 146"/>
                <a:gd name="T22" fmla="*/ 293 w 884"/>
                <a:gd name="T23" fmla="*/ 0 h 146"/>
                <a:gd name="T24" fmla="*/ 147 w 884"/>
                <a:gd name="T25" fmla="*/ 0 h 146"/>
                <a:gd name="T26" fmla="*/ 147 w 884"/>
                <a:gd name="T27" fmla="*/ 146 h 146"/>
                <a:gd name="T28" fmla="*/ 0 w 884"/>
                <a:gd name="T29" fmla="*/ 146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4"/>
                <a:gd name="T46" fmla="*/ 0 h 146"/>
                <a:gd name="T47" fmla="*/ 884 w 884"/>
                <a:gd name="T48" fmla="*/ 146 h 1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4" h="146">
                  <a:moveTo>
                    <a:pt x="884" y="146"/>
                  </a:moveTo>
                  <a:lnTo>
                    <a:pt x="882" y="146"/>
                  </a:lnTo>
                  <a:lnTo>
                    <a:pt x="882" y="0"/>
                  </a:lnTo>
                  <a:lnTo>
                    <a:pt x="733" y="0"/>
                  </a:lnTo>
                  <a:lnTo>
                    <a:pt x="733" y="146"/>
                  </a:lnTo>
                  <a:lnTo>
                    <a:pt x="589" y="146"/>
                  </a:lnTo>
                  <a:lnTo>
                    <a:pt x="589" y="0"/>
                  </a:lnTo>
                  <a:lnTo>
                    <a:pt x="440" y="0"/>
                  </a:lnTo>
                  <a:lnTo>
                    <a:pt x="440" y="146"/>
                  </a:lnTo>
                  <a:lnTo>
                    <a:pt x="293" y="146"/>
                  </a:lnTo>
                  <a:lnTo>
                    <a:pt x="293" y="0"/>
                  </a:lnTo>
                  <a:lnTo>
                    <a:pt x="147" y="0"/>
                  </a:lnTo>
                  <a:lnTo>
                    <a:pt x="147" y="146"/>
                  </a:lnTo>
                  <a:lnTo>
                    <a:pt x="0" y="146"/>
                  </a:lnTo>
                </a:path>
              </a:pathLst>
            </a:cu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52" name="Rectangle 14"/>
            <p:cNvSpPr>
              <a:spLocks noChangeArrowheads="1"/>
            </p:cNvSpPr>
            <p:nvPr/>
          </p:nvSpPr>
          <p:spPr bwMode="auto">
            <a:xfrm>
              <a:off x="4458" y="1954"/>
              <a:ext cx="11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Clk</a:t>
              </a:r>
              <a:endParaRPr lang="en-US"/>
            </a:p>
          </p:txBody>
        </p:sp>
      </p:grpSp>
      <p:sp>
        <p:nvSpPr>
          <p:cNvPr id="14343" name="Text Box 16"/>
          <p:cNvSpPr txBox="1">
            <a:spLocks noChangeArrowheads="1"/>
          </p:cNvSpPr>
          <p:nvPr/>
        </p:nvSpPr>
        <p:spPr bwMode="auto">
          <a:xfrm>
            <a:off x="7373938" y="3962400"/>
            <a:ext cx="1277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Arial" charset="0"/>
              </a:rPr>
              <a:t>rising edges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553200" y="6182380"/>
            <a:ext cx="2251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charset="0"/>
              </a:rPr>
              <a:t>Courtesy: </a:t>
            </a:r>
            <a:r>
              <a:rPr lang="en-US" sz="1400" dirty="0" smtClean="0">
                <a:latin typeface="Arial" charset="0"/>
              </a:rPr>
              <a:t>Digital Design by Frank </a:t>
            </a:r>
            <a:r>
              <a:rPr lang="en-US" sz="1400" dirty="0" err="1" smtClean="0">
                <a:latin typeface="Arial" charset="0"/>
              </a:rPr>
              <a:t>Vahid</a:t>
            </a:r>
            <a:endParaRPr lang="en-US" sz="1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Flip Flop - Master-Slave (edge sensitive)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7999"/>
            <a:ext cx="8229600" cy="3657601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Convert any Latch to Flip-flop by appending SR latch (slave element) at o/p of master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Master and slave latch are level sensitive but overall operation look edge sensitive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Waveforms ??</a:t>
            </a:r>
          </a:p>
          <a:p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733800"/>
            <a:ext cx="381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990600"/>
            <a:ext cx="419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1823</Words>
  <Application>Microsoft Office PowerPoint</Application>
  <PresentationFormat>On-screen Show (4:3)</PresentationFormat>
  <Paragraphs>474</Paragraphs>
  <Slides>37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Bitmap Image</vt:lpstr>
      <vt:lpstr>Equation</vt:lpstr>
      <vt:lpstr>Course Administration</vt:lpstr>
      <vt:lpstr>Digital vs Analog</vt:lpstr>
      <vt:lpstr>Digital System</vt:lpstr>
      <vt:lpstr>Logic Gate </vt:lpstr>
      <vt:lpstr>Abnormalities in SR latch</vt:lpstr>
      <vt:lpstr>Clocked latches</vt:lpstr>
      <vt:lpstr>Clocked latches</vt:lpstr>
      <vt:lpstr>Problem with Level-Sensitive Latches</vt:lpstr>
      <vt:lpstr>Flip Flop - Master-Slave (edge sensitive)</vt:lpstr>
      <vt:lpstr>D flip-flop</vt:lpstr>
      <vt:lpstr>True Positive Edge triggered D ff </vt:lpstr>
      <vt:lpstr>True Positive Edge triggered D ff </vt:lpstr>
      <vt:lpstr>Direct Inputs – Preset and Clear</vt:lpstr>
      <vt:lpstr>Sequential Circuits</vt:lpstr>
      <vt:lpstr>Sequential Circuits</vt:lpstr>
      <vt:lpstr>Design Problem – Sequential Circuit</vt:lpstr>
      <vt:lpstr>Design Problem – Sequential Circuit</vt:lpstr>
      <vt:lpstr>Analysis Problem – Sequential Circuit</vt:lpstr>
      <vt:lpstr>Register with Parallel Load – PIPO Reg.</vt:lpstr>
      <vt:lpstr>Shift Registers</vt:lpstr>
      <vt:lpstr>Parallel in Serial out (PISO) register</vt:lpstr>
      <vt:lpstr>Universal shift register with MUXes</vt:lpstr>
      <vt:lpstr>Circuits with Shift Registers</vt:lpstr>
      <vt:lpstr>Mod-N Synchronous Counter</vt:lpstr>
      <vt:lpstr>Synchronous Counters</vt:lpstr>
      <vt:lpstr>Sequence Generator</vt:lpstr>
      <vt:lpstr>Sequence Generator</vt:lpstr>
      <vt:lpstr>Register Transfer Logic</vt:lpstr>
      <vt:lpstr>Register Transfer Logic</vt:lpstr>
      <vt:lpstr>Number Presentation</vt:lpstr>
      <vt:lpstr>CPU Design</vt:lpstr>
      <vt:lpstr>ALU Design</vt:lpstr>
      <vt:lpstr>Slide 33</vt:lpstr>
      <vt:lpstr>(Arithmetic + Logic) Unit</vt:lpstr>
      <vt:lpstr>(Arithmetic + Logic) Unit</vt:lpstr>
      <vt:lpstr>ALU Design</vt:lpstr>
      <vt:lpstr>Control Unit Design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zmp</dc:creator>
  <cp:lastModifiedBy>dell</cp:lastModifiedBy>
  <cp:revision>385</cp:revision>
  <dcterms:created xsi:type="dcterms:W3CDTF">2006-08-16T00:00:00Z</dcterms:created>
  <dcterms:modified xsi:type="dcterms:W3CDTF">2016-11-16T05:52:12Z</dcterms:modified>
</cp:coreProperties>
</file>