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33400" y="1828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133600" y="2895600"/>
            <a:ext cx="5029199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Lecture 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Ananya Choudhury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COED, SVNIT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143000" y="381000"/>
            <a:ext cx="670559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Singly Linked list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304800" y="1371600"/>
            <a:ext cx="7848599" cy="5008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 </a:t>
            </a:r>
            <a:r>
              <a:rPr b="1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int     </a:t>
            </a:r>
            <a:r>
              <a:rPr b="1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struct node </a:t>
            </a:r>
            <a:r>
              <a:rPr b="1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*link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typedef struct node *NODE;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762000" y="5486400"/>
            <a:ext cx="8001000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Meaning of this: A node is of the type struct and  contains info field and link filed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81000" y="304800"/>
            <a:ext cx="51816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typedef ?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85800" y="1143000"/>
            <a:ext cx="8075612" cy="4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is a  keyword  in the  C Language used to give the new  name to data types.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intent is to make it easier for programmers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 typedef   int    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on  you can use x as a data type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a, 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a and b are variables of the type integer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457200" y="685800"/>
            <a:ext cx="8305799" cy="489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447800" y="5165725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962400" y="5165725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477000" y="5165725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3276600" y="5470525"/>
            <a:ext cx="7620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x="5943600" y="5470525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>
            <a:off x="2362200" y="5165725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4953000" y="5165725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7391400" y="5165725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1600200" y="5241925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114800" y="6080125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514600" y="5318125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705600" y="6080125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105400" y="5394325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114800" y="5318125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543800" y="5318125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705600" y="5318125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752600" y="6080125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57200" y="304800"/>
            <a:ext cx="66294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Singly Linked List</a:t>
            </a:r>
          </a:p>
        </p:txBody>
      </p:sp>
      <p:sp>
        <p:nvSpPr>
          <p:cNvPr id="283" name="Shape 283"/>
          <p:cNvSpPr/>
          <p:nvPr/>
        </p:nvSpPr>
        <p:spPr>
          <a:xfrm>
            <a:off x="914400" y="4708525"/>
            <a:ext cx="533399" cy="91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990600" y="4251325"/>
            <a:ext cx="1066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914400" y="990600"/>
            <a:ext cx="7239000" cy="31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from front : first node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at end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in middle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CONTENTS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THE LINKED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457200" y="609600"/>
            <a:ext cx="761999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IN LINKED LIST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533400" y="1447800"/>
            <a:ext cx="8610599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is empty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inserted becomes the first node.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is not empty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inserted is added to the node at a particular position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from front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at end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in middle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381000" y="381000"/>
            <a:ext cx="8305799" cy="380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to Insert an Element from the front</a:t>
            </a:r>
            <a:r>
              <a:rPr b="1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 temp=allocate memory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  temp(info)=item;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 link(temp)=first;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4 call temp as first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5 temp &lt;- newnode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 return first;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105400" y="2971800"/>
            <a:ext cx="3048000" cy="1066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6553200" y="2971800"/>
            <a:ext cx="0" cy="1066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9" name="Shape 299"/>
          <p:cNvSpPr txBox="1"/>
          <p:nvPr/>
        </p:nvSpPr>
        <p:spPr>
          <a:xfrm>
            <a:off x="5257800" y="2133600"/>
            <a:ext cx="2590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953000" y="4648200"/>
            <a:ext cx="3200399" cy="1066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6553200" y="4648200"/>
            <a:ext cx="0" cy="1066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2" name="Shape 302"/>
          <p:cNvSpPr txBox="1"/>
          <p:nvPr/>
        </p:nvSpPr>
        <p:spPr>
          <a:xfrm>
            <a:off x="5181600" y="4876800"/>
            <a:ext cx="1143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495800" y="5911850"/>
            <a:ext cx="434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node with item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629400" y="4876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029200" y="3200400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781800" y="3200400"/>
            <a:ext cx="121919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304800" y="914400"/>
            <a:ext cx="8610599" cy="344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 of memory to newnode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newnode =( NODE ) malloc (sizeof(struct node));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  address of the    location    with   piece of memory of the size struct.  That is for  information field and address field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533400" y="228600"/>
            <a:ext cx="8305799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096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Shape 320"/>
          <p:cNvCxnSpPr/>
          <p:nvPr/>
        </p:nvCxnSpPr>
        <p:spPr>
          <a:xfrm>
            <a:off x="5257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16764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" name="Shape 322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/>
        </p:nvSpPr>
        <p:spPr>
          <a:xfrm>
            <a:off x="914400" y="2971800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676400" y="3048000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066800" y="3810000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447800" y="9906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Operations on Singly Linked List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209800" y="304800"/>
            <a:ext cx="457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from the front</a:t>
            </a:r>
            <a:r>
              <a:rPr b="1" i="0" lang="en-US" sz="24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5" name="Shape 335"/>
          <p:cNvSpPr/>
          <p:nvPr/>
        </p:nvSpPr>
        <p:spPr>
          <a:xfrm>
            <a:off x="2057400" y="1828800"/>
            <a:ext cx="2133599" cy="10667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3657600" y="2057400"/>
            <a:ext cx="1066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33400" y="22098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54075" y="4179887"/>
            <a:ext cx="30130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temp-&gt;link=first,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838200" y="533400"/>
            <a:ext cx="8305799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096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5257800" y="3276600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8" name="Shape 348"/>
          <p:cNvCxnSpPr/>
          <p:nvPr/>
        </p:nvCxnSpPr>
        <p:spPr>
          <a:xfrm>
            <a:off x="16764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1" name="Shape 351"/>
          <p:cNvSpPr txBox="1"/>
          <p:nvPr/>
        </p:nvSpPr>
        <p:spPr>
          <a:xfrm>
            <a:off x="914400" y="2971800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676400" y="3048000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066800" y="3810000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143000" y="10668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Operations on Singly Linked List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981200" y="228600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from the front</a:t>
            </a:r>
            <a:r>
              <a:rPr b="1" i="0" lang="en-US" sz="36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295400" y="2057400"/>
            <a:ext cx="1066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2438400" y="3276600"/>
            <a:ext cx="8381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" name="Shape 364"/>
          <p:cNvSpPr/>
          <p:nvPr/>
        </p:nvSpPr>
        <p:spPr>
          <a:xfrm>
            <a:off x="228600" y="2514600"/>
            <a:ext cx="457200" cy="91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838200" y="4433887"/>
            <a:ext cx="18557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first=temp</a:t>
            </a: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1295400" y="228600"/>
            <a:ext cx="6705599" cy="7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Function to Insert an Element from the front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Insertfront(NODE first  int item)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NODE  temp;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temp=(NODE) malloc(sizeof(struct node));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temp-&gt;info=item;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temp-&gt;link=NULL 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temp-&gt;link=first;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first=temp;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return(temp);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228600" y="609600"/>
            <a:ext cx="8305799" cy="8482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 to Display the content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// Algorithm Display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if (first==NULL)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write list empty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Write “ Contents of the List 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temp=first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While(temp!=NULL)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write (info(temp))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temp=link(temp)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66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99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>
              <a:solidFill>
                <a:srgbClr val="99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>
              <a:solidFill>
                <a:srgbClr val="33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rgbClr val="33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33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25" y="706437"/>
            <a:ext cx="6108700" cy="41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1066800" y="381000"/>
            <a:ext cx="7619999" cy="435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Algorithm to Delete from the front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 if (first==NULL)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Arial"/>
              <a:buAutoNum type="arabicPlain" startAt="2"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Write list empty  and return first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 temp=first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 first=link(first)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5 free(temp)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6 return(first)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381000" y="228600"/>
            <a:ext cx="7467600" cy="67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Function to Delete the element from the front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NODE deletefront(NODE first)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if (first==NULL)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  printf(List is empty..\n”);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return first;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temp=first;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first=first-&gt;link;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printf(“ The ietm deleted is %d”,temp-&gt;info);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free(temp);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return(first);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533400" y="228600"/>
            <a:ext cx="830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6096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Shape 394"/>
          <p:cNvCxnSpPr/>
          <p:nvPr/>
        </p:nvCxnSpPr>
        <p:spPr>
          <a:xfrm>
            <a:off x="5257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5" name="Shape 395"/>
          <p:cNvCxnSpPr/>
          <p:nvPr/>
        </p:nvCxnSpPr>
        <p:spPr>
          <a:xfrm>
            <a:off x="16764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8" name="Shape 398"/>
          <p:cNvSpPr txBox="1"/>
          <p:nvPr/>
        </p:nvSpPr>
        <p:spPr>
          <a:xfrm>
            <a:off x="914400" y="2971800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676400" y="3048000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066800" y="3810000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447800" y="13716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Operations on Singly Linked List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09800" y="228600"/>
            <a:ext cx="457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Delete  from the front 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295400" y="2057400"/>
            <a:ext cx="1066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Temp/First</a:t>
            </a:r>
          </a:p>
        </p:txBody>
      </p:sp>
      <p:cxnSp>
        <p:nvCxnSpPr>
          <p:cNvPr id="410" name="Shape 410"/>
          <p:cNvCxnSpPr/>
          <p:nvPr/>
        </p:nvCxnSpPr>
        <p:spPr>
          <a:xfrm>
            <a:off x="2438400" y="3276600"/>
            <a:ext cx="8381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1" name="Shape 411"/>
          <p:cNvSpPr/>
          <p:nvPr/>
        </p:nvSpPr>
        <p:spPr>
          <a:xfrm>
            <a:off x="228600" y="2514600"/>
            <a:ext cx="457200" cy="91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600075" y="4179887"/>
            <a:ext cx="18557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temp=first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533400" y="228600"/>
            <a:ext cx="8305799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096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5257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2" name="Shape 422"/>
          <p:cNvCxnSpPr/>
          <p:nvPr/>
        </p:nvCxnSpPr>
        <p:spPr>
          <a:xfrm>
            <a:off x="16764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4" name="Shape 424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x="914400" y="2971800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676400" y="3048000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1066800" y="3810000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447800" y="13716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Operations on Singly Linked List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2286000" y="381000"/>
            <a:ext cx="45720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Delete  from the front 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295400" y="2057400"/>
            <a:ext cx="1066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2438400" y="3276600"/>
            <a:ext cx="8381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8" name="Shape 438"/>
          <p:cNvSpPr/>
          <p:nvPr/>
        </p:nvSpPr>
        <p:spPr>
          <a:xfrm>
            <a:off x="0" y="3352800"/>
            <a:ext cx="533399" cy="304799"/>
          </a:xfrm>
          <a:custGeom>
            <a:pathLst>
              <a:path extrusionOk="0" h="120000" w="120000">
                <a:moveTo>
                  <a:pt x="120000" y="33772"/>
                </a:moveTo>
                <a:lnTo>
                  <a:pt x="84033" y="0"/>
                </a:lnTo>
                <a:lnTo>
                  <a:pt x="84033" y="16177"/>
                </a:lnTo>
                <a:lnTo>
                  <a:pt x="69038" y="16177"/>
                </a:lnTo>
                <a:cubicBezTo>
                  <a:pt x="30911" y="16177"/>
                  <a:pt x="0" y="39177"/>
                  <a:pt x="0" y="67544"/>
                </a:cubicBezTo>
                <a:lnTo>
                  <a:pt x="0" y="120000"/>
                </a:lnTo>
                <a:lnTo>
                  <a:pt x="35966" y="120000"/>
                </a:lnTo>
                <a:lnTo>
                  <a:pt x="35966" y="67544"/>
                </a:lnTo>
                <a:cubicBezTo>
                  <a:pt x="35966" y="58611"/>
                  <a:pt x="50772" y="51366"/>
                  <a:pt x="69038" y="51366"/>
                </a:cubicBezTo>
                <a:lnTo>
                  <a:pt x="84033" y="51366"/>
                </a:lnTo>
                <a:lnTo>
                  <a:pt x="84033" y="67544"/>
                </a:lnTo>
                <a:close/>
              </a:path>
            </a:pathLst>
          </a:cu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28600" y="3810000"/>
            <a:ext cx="1143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</a:p>
        </p:txBody>
      </p:sp>
      <p:cxnSp>
        <p:nvCxnSpPr>
          <p:cNvPr id="440" name="Shape 440"/>
          <p:cNvCxnSpPr/>
          <p:nvPr/>
        </p:nvCxnSpPr>
        <p:spPr>
          <a:xfrm>
            <a:off x="609600" y="2514600"/>
            <a:ext cx="2362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1" name="Shape 441"/>
          <p:cNvCxnSpPr/>
          <p:nvPr/>
        </p:nvCxnSpPr>
        <p:spPr>
          <a:xfrm>
            <a:off x="2971800" y="2514600"/>
            <a:ext cx="838199" cy="381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42" name="Shape 442"/>
          <p:cNvCxnSpPr/>
          <p:nvPr/>
        </p:nvCxnSpPr>
        <p:spPr>
          <a:xfrm>
            <a:off x="838200" y="2590800"/>
            <a:ext cx="1219199" cy="1524000"/>
          </a:xfrm>
          <a:prstGeom prst="straightConnector1">
            <a:avLst/>
          </a:prstGeom>
          <a:noFill/>
          <a:ln cap="flat" cmpd="sng" w="76200">
            <a:solidFill>
              <a:srgbClr val="FF0066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3" name="Shape 443"/>
          <p:cNvCxnSpPr/>
          <p:nvPr/>
        </p:nvCxnSpPr>
        <p:spPr>
          <a:xfrm flipH="1">
            <a:off x="761999" y="2590800"/>
            <a:ext cx="1295400" cy="1371599"/>
          </a:xfrm>
          <a:prstGeom prst="straightConnector1">
            <a:avLst/>
          </a:prstGeom>
          <a:noFill/>
          <a:ln cap="flat" cmpd="sng" w="76200">
            <a:solidFill>
              <a:srgbClr val="FF0066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40"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60000">
            <a:off x="2209799" y="2666999"/>
            <a:ext cx="1371600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344487" y="4560887"/>
            <a:ext cx="4170361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temp=first</a:t>
            </a:r>
            <a:r>
              <a:rPr b="0" i="0" lang="en-US" sz="2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first=first-&gt;link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533400" y="228600"/>
            <a:ext cx="8305799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Shape 453"/>
          <p:cNvCxnSpPr/>
          <p:nvPr/>
        </p:nvCxnSpPr>
        <p:spPr>
          <a:xfrm>
            <a:off x="5257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4" name="Shape 454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6" name="Shape 456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447800" y="13716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Operations on Singly Linked List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828800" y="228600"/>
            <a:ext cx="53339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Delete  from the front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2438400" y="2286000"/>
            <a:ext cx="1143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cxnSp>
        <p:nvCxnSpPr>
          <p:cNvPr id="465" name="Shape 465"/>
          <p:cNvCxnSpPr/>
          <p:nvPr/>
        </p:nvCxnSpPr>
        <p:spPr>
          <a:xfrm>
            <a:off x="2438400" y="3276600"/>
            <a:ext cx="8381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381000" y="457200"/>
            <a:ext cx="6324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LINKED LIST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762000" y="1219200"/>
            <a:ext cx="66294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Wastage of memory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random access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Complexity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Reverse Traversing is difficult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Heap Space restriction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81000" y="381000"/>
            <a:ext cx="8534399" cy="717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Linked List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 the problems  with Arrays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is fixed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Items are stored contiguously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Insertions and deletion at particular   position is complex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Linked list  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is not fixed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-Data can be stored at any place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-Insertions and deletions are simple and faster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533400" y="304800"/>
            <a:ext cx="8610599" cy="335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Linked List?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linked list is a collection of nodes with various fields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data field and Address field or Link field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828800" y="3124200"/>
            <a:ext cx="5486399" cy="1981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4495800" y="3124200"/>
            <a:ext cx="0" cy="1981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2133600" y="3352800"/>
            <a:ext cx="20574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field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724400" y="3581400"/>
            <a:ext cx="2362200" cy="180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Field/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Field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9" name="Shape 109"/>
          <p:cNvSpPr/>
          <p:nvPr/>
        </p:nvSpPr>
        <p:spPr>
          <a:xfrm>
            <a:off x="762000" y="2819400"/>
            <a:ext cx="838199" cy="1447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524000" y="2209800"/>
            <a:ext cx="1828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Pointer to the first node</a:t>
            </a:r>
            <a:r>
              <a:rPr b="0" i="0" lang="en-US" sz="1800" u="none">
                <a:solidFill>
                  <a:srgbClr val="33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81000" y="990600"/>
            <a:ext cx="8305799" cy="458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Linked List Types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Singly Linked list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Circular singly linked list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Doubly linked lists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Circular doubly linked lists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81000" y="152400"/>
            <a:ext cx="8305799" cy="572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 Representation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620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2590800" y="3200400"/>
            <a:ext cx="7620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>
            <a:off x="5257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16764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/>
        </p:nvSpPr>
        <p:spPr>
          <a:xfrm>
            <a:off x="914400" y="2971800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828800" y="3048000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66800" y="3810000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057400" y="1371600"/>
            <a:ext cx="48006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Singly Linked List</a:t>
            </a:r>
          </a:p>
        </p:txBody>
      </p:sp>
      <p:sp>
        <p:nvSpPr>
          <p:cNvPr id="139" name="Shape 139"/>
          <p:cNvSpPr/>
          <p:nvPr/>
        </p:nvSpPr>
        <p:spPr>
          <a:xfrm>
            <a:off x="228600" y="2438400"/>
            <a:ext cx="533399" cy="91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1000" y="1905000"/>
            <a:ext cx="1066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04800" y="228600"/>
            <a:ext cx="8305799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 Representation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620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276600" y="2895600"/>
            <a:ext cx="1981199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791200" y="2895600"/>
            <a:ext cx="1828800" cy="6857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2590800" y="3200400"/>
            <a:ext cx="7620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5257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16764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42672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6705600" y="2895600"/>
            <a:ext cx="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/>
        </p:nvSpPr>
        <p:spPr>
          <a:xfrm>
            <a:off x="914400" y="2971800"/>
            <a:ext cx="53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4290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828800" y="3048000"/>
            <a:ext cx="7620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6019800" y="3810000"/>
            <a:ext cx="1600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419600" y="31242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429000" y="3048000"/>
            <a:ext cx="68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858000" y="3048000"/>
            <a:ext cx="838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019800" y="3048000"/>
            <a:ext cx="685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066800" y="3810000"/>
            <a:ext cx="121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85800" y="838200"/>
            <a:ext cx="8001000" cy="113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Singly Linked List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node contains the address of the first node 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7620000" y="3200400"/>
            <a:ext cx="9144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8534400" y="3200400"/>
            <a:ext cx="0" cy="11430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457200" y="3352800"/>
            <a:ext cx="3047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457200" y="3352800"/>
            <a:ext cx="0" cy="990599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457200" y="4343400"/>
            <a:ext cx="80771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381000" y="1828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sp>
        <p:nvSpPr>
          <p:cNvPr id="170" name="Shape 170"/>
          <p:cNvSpPr/>
          <p:nvPr/>
        </p:nvSpPr>
        <p:spPr>
          <a:xfrm>
            <a:off x="228600" y="2362200"/>
            <a:ext cx="533399" cy="91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1143000" y="304800"/>
            <a:ext cx="7162799" cy="170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Doubly Linked list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address of previous node and next node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57200" y="2971800"/>
            <a:ext cx="2514599" cy="838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581400" y="2971800"/>
            <a:ext cx="2514599" cy="838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553200" y="2971800"/>
            <a:ext cx="2362200" cy="838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12192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21336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43434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52578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73914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81534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2971800" y="32004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2971800" y="35052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6096000" y="32258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6095999" y="35052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457200" y="3200400"/>
            <a:ext cx="762000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810000" y="4038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781800" y="4038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38200" y="4114800"/>
            <a:ext cx="2057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762000" y="4038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371600" y="3200400"/>
            <a:ext cx="609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495800" y="3200400"/>
            <a:ext cx="609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543800" y="3200400"/>
            <a:ext cx="457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057400" y="3200400"/>
            <a:ext cx="914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581400" y="3200400"/>
            <a:ext cx="914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553200" y="32004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001000" y="3200400"/>
            <a:ext cx="1143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181600" y="3200400"/>
            <a:ext cx="914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2438400"/>
            <a:ext cx="533399" cy="91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81000" y="1828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04800" y="152400"/>
            <a:ext cx="8534399" cy="212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Doubly Linked list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address of first  node and last  node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2971800"/>
            <a:ext cx="2514599" cy="838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3581400" y="2971800"/>
            <a:ext cx="2514599" cy="838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553200" y="2971800"/>
            <a:ext cx="2362200" cy="838199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Shape 212"/>
          <p:cNvCxnSpPr/>
          <p:nvPr/>
        </p:nvCxnSpPr>
        <p:spPr>
          <a:xfrm>
            <a:off x="12192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21336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43434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52578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73914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8153400" y="2971800"/>
            <a:ext cx="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2971800" y="32639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971800" y="3505200"/>
            <a:ext cx="6095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6096000" y="32639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095999" y="35052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457200" y="3200400"/>
            <a:ext cx="762000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810000" y="4038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781800" y="4038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38200" y="4114800"/>
            <a:ext cx="2057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62000" y="40386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371600" y="3200400"/>
            <a:ext cx="609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495800" y="3200400"/>
            <a:ext cx="609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543800" y="3200400"/>
            <a:ext cx="457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057400" y="3200400"/>
            <a:ext cx="914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581400" y="3200400"/>
            <a:ext cx="914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553200" y="3200400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001000" y="3200400"/>
            <a:ext cx="1143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181600" y="3200400"/>
            <a:ext cx="914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81000" y="2209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</p:txBody>
      </p:sp>
      <p:cxnSp>
        <p:nvCxnSpPr>
          <p:cNvPr id="236" name="Shape 236"/>
          <p:cNvCxnSpPr/>
          <p:nvPr/>
        </p:nvCxnSpPr>
        <p:spPr>
          <a:xfrm rot="10800000">
            <a:off x="152400" y="3581400"/>
            <a:ext cx="304799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152400" y="3581400"/>
            <a:ext cx="0" cy="1600199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>
            <a:off x="152400" y="5181600"/>
            <a:ext cx="8839199" cy="76199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8915400" y="3505200"/>
            <a:ext cx="2286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0" name="Shape 240"/>
          <p:cNvCxnSpPr/>
          <p:nvPr/>
        </p:nvCxnSpPr>
        <p:spPr>
          <a:xfrm>
            <a:off x="8991600" y="3505200"/>
            <a:ext cx="0" cy="17526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228600" y="2667000"/>
            <a:ext cx="0" cy="457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228600" y="3124200"/>
            <a:ext cx="2286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3" name="Shape 243"/>
          <p:cNvCxnSpPr/>
          <p:nvPr/>
        </p:nvCxnSpPr>
        <p:spPr>
          <a:xfrm>
            <a:off x="228600" y="2667000"/>
            <a:ext cx="8763000" cy="76199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>
            <a:off x="8915400" y="31242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>
            <a:off x="8991600" y="2743200"/>
            <a:ext cx="0" cy="457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915399" y="3200400"/>
            <a:ext cx="2286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