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Текст заголовка</a:t>
            </a:r>
          </a:p>
        </p:txBody>
      </p:sp>
      <p:sp>
        <p:nvSpPr>
          <p:cNvPr id="12" name="Уровень текста 1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— Иван Арсентьев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— Иван Арсентьев</a:t>
            </a:r>
          </a:p>
        </p:txBody>
      </p:sp>
      <p:sp>
        <p:nvSpPr>
          <p:cNvPr id="94" name="«Место ввода цитаты».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«Место ввода цитаты».</a:t>
            </a:r>
          </a:p>
        </p:txBody>
      </p:sp>
      <p:sp>
        <p:nvSpPr>
          <p:cNvPr id="9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Изображение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 —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Изображение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Текст заголовка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Текст заголовка</a:t>
            </a:r>
          </a:p>
        </p:txBody>
      </p:sp>
      <p:sp>
        <p:nvSpPr>
          <p:cNvPr id="22" name="Уровень текста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 — по центр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Текст заголовка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 —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Изображение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Текст заголовка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40" name="Уровень текста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 —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4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57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Изображение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67" name="Уровень текста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8" name="Номер слайда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Уровень текста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 — 3 шт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Изображение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Изображение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Изображение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3" name="Уровень текста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Relationship Id="rId3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Пирамида автоматизации тестировани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Пирамида автоматизации тестирования</a:t>
            </a:r>
          </a:p>
        </p:txBody>
      </p:sp>
      <p:sp>
        <p:nvSpPr>
          <p:cNvPr id="120" name="Треугольник"/>
          <p:cNvSpPr/>
          <p:nvPr/>
        </p:nvSpPr>
        <p:spPr>
          <a:xfrm>
            <a:off x="3594099" y="3129880"/>
            <a:ext cx="6452990" cy="50178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1" name="UI"/>
          <p:cNvSpPr txBox="1"/>
          <p:nvPr/>
        </p:nvSpPr>
        <p:spPr>
          <a:xfrm>
            <a:off x="6623744" y="3801352"/>
            <a:ext cx="393701" cy="436396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UI</a:t>
            </a:r>
          </a:p>
        </p:txBody>
      </p:sp>
      <p:sp>
        <p:nvSpPr>
          <p:cNvPr id="122" name="API / Integration"/>
          <p:cNvSpPr txBox="1"/>
          <p:nvPr/>
        </p:nvSpPr>
        <p:spPr>
          <a:xfrm>
            <a:off x="5715275" y="5522202"/>
            <a:ext cx="2210639" cy="436396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API / Integration</a:t>
            </a:r>
          </a:p>
        </p:txBody>
      </p:sp>
      <p:sp>
        <p:nvSpPr>
          <p:cNvPr id="123" name="Unit"/>
          <p:cNvSpPr txBox="1"/>
          <p:nvPr/>
        </p:nvSpPr>
        <p:spPr>
          <a:xfrm>
            <a:off x="6502205" y="7243052"/>
            <a:ext cx="636779" cy="436396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Unit</a:t>
            </a:r>
          </a:p>
        </p:txBody>
      </p:sp>
      <p:sp>
        <p:nvSpPr>
          <p:cNvPr id="124" name="Линия"/>
          <p:cNvSpPr/>
          <p:nvPr/>
        </p:nvSpPr>
        <p:spPr>
          <a:xfrm>
            <a:off x="5571279" y="4828026"/>
            <a:ext cx="2498631" cy="1"/>
          </a:xfrm>
          <a:prstGeom prst="line">
            <a:avLst/>
          </a:prstGeom>
          <a:ln w="165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5" name="Линия"/>
          <p:cNvSpPr/>
          <p:nvPr/>
        </p:nvSpPr>
        <p:spPr>
          <a:xfrm>
            <a:off x="4339379" y="6652773"/>
            <a:ext cx="4962431" cy="1"/>
          </a:xfrm>
          <a:prstGeom prst="line">
            <a:avLst/>
          </a:prstGeom>
          <a:ln w="165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UI-автотест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UI-автотесты</a:t>
            </a:r>
          </a:p>
        </p:txBody>
      </p:sp>
      <p:sp>
        <p:nvSpPr>
          <p:cNvPr id="128" name="Проверка статического контента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Проверка статического контента</a:t>
            </a:r>
          </a:p>
          <a:p>
            <a:pPr/>
            <a:r>
              <a:t>Проверка ссылок</a:t>
            </a:r>
          </a:p>
          <a:p>
            <a:pPr/>
            <a:r>
              <a:t>Функциональные (E2E)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Приложения с U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Приложения с UI</a:t>
            </a:r>
          </a:p>
        </p:txBody>
      </p:sp>
      <p:sp>
        <p:nvSpPr>
          <p:cNvPr id="131" name="Desktop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Desktop</a:t>
            </a:r>
          </a:p>
          <a:p>
            <a:pPr/>
            <a:r>
              <a:t>Browser</a:t>
            </a:r>
          </a:p>
          <a:p>
            <a:pPr/>
            <a:r>
              <a:t>Mobile</a:t>
            </a:r>
          </a:p>
        </p:txBody>
      </p:sp>
      <p:sp>
        <p:nvSpPr>
          <p:cNvPr id="132" name="Стрелка"/>
          <p:cNvSpPr/>
          <p:nvPr/>
        </p:nvSpPr>
        <p:spPr>
          <a:xfrm>
            <a:off x="5867400" y="5099050"/>
            <a:ext cx="1270000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33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05900" y="4168576"/>
            <a:ext cx="1564985" cy="141631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appium-and-perfecto.png" descr="appium-and-perfect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10923" y="5707236"/>
            <a:ext cx="2159001" cy="2159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4" grpId="3"/>
      <p:bldP build="whole" bldLvl="1" animBg="1" rev="0" advAuto="0" spid="133" grpId="2"/>
      <p:bldP build="whole" bldLvl="1" animBg="1" rev="0" advAuto="0" spid="13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eleniu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Selenium</a:t>
            </a:r>
          </a:p>
        </p:txBody>
      </p:sp>
      <p:pic>
        <p:nvPicPr>
          <p:cNvPr id="137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63800" y="600273"/>
            <a:ext cx="1620548" cy="1466596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Java…"/>
          <p:cNvSpPr/>
          <p:nvPr/>
        </p:nvSpPr>
        <p:spPr>
          <a:xfrm>
            <a:off x="624358" y="5171306"/>
            <a:ext cx="2605337" cy="3534420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Java</a:t>
            </a:r>
          </a:p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Python</a:t>
            </a:r>
          </a:p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C#</a:t>
            </a:r>
          </a:p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JavaScript</a:t>
            </a:r>
          </a:p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Ruby</a:t>
            </a:r>
          </a:p>
        </p:txBody>
      </p:sp>
      <p:sp>
        <p:nvSpPr>
          <p:cNvPr id="139" name="ChromeDriver…"/>
          <p:cNvSpPr/>
          <p:nvPr/>
        </p:nvSpPr>
        <p:spPr>
          <a:xfrm>
            <a:off x="6669558" y="5111749"/>
            <a:ext cx="2386460" cy="3653534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ChromeDriver</a:t>
            </a:r>
          </a:p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FirefoxDriver</a:t>
            </a:r>
          </a:p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EdgeDriver</a:t>
            </a:r>
          </a:p>
        </p:txBody>
      </p:sp>
      <p:sp>
        <p:nvSpPr>
          <p:cNvPr id="140" name="Chrome…"/>
          <p:cNvSpPr/>
          <p:nvPr/>
        </p:nvSpPr>
        <p:spPr>
          <a:xfrm>
            <a:off x="9993982" y="5111750"/>
            <a:ext cx="2386460" cy="365353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Chrome</a:t>
            </a:r>
          </a:p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Firefox</a:t>
            </a:r>
          </a:p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Edge</a:t>
            </a:r>
          </a:p>
        </p:txBody>
      </p:sp>
      <p:sp>
        <p:nvSpPr>
          <p:cNvPr id="141" name="JSON Wire Protocol"/>
          <p:cNvSpPr/>
          <p:nvPr/>
        </p:nvSpPr>
        <p:spPr>
          <a:xfrm>
            <a:off x="4053358" y="6107062"/>
            <a:ext cx="1792537" cy="166290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JSON Wire Protocol</a:t>
            </a:r>
          </a:p>
        </p:txBody>
      </p:sp>
      <p:sp>
        <p:nvSpPr>
          <p:cNvPr id="142" name="Линия"/>
          <p:cNvSpPr/>
          <p:nvPr/>
        </p:nvSpPr>
        <p:spPr>
          <a:xfrm>
            <a:off x="3194124" y="6451600"/>
            <a:ext cx="86940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3" name="Линия"/>
          <p:cNvSpPr/>
          <p:nvPr/>
        </p:nvSpPr>
        <p:spPr>
          <a:xfrm>
            <a:off x="3194124" y="6938516"/>
            <a:ext cx="86940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4" name="Линия"/>
          <p:cNvSpPr/>
          <p:nvPr/>
        </p:nvSpPr>
        <p:spPr>
          <a:xfrm>
            <a:off x="3194124" y="7425432"/>
            <a:ext cx="86940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5" name="Стрелка"/>
          <p:cNvSpPr/>
          <p:nvPr/>
        </p:nvSpPr>
        <p:spPr>
          <a:xfrm>
            <a:off x="6023074" y="6637808"/>
            <a:ext cx="545505" cy="601416"/>
          </a:xfrm>
          <a:prstGeom prst="rightArrow">
            <a:avLst>
              <a:gd name="adj1" fmla="val 32000"/>
              <a:gd name="adj2" fmla="val 70559"/>
            </a:avLst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6" name="Двойная стрелка"/>
          <p:cNvSpPr/>
          <p:nvPr/>
        </p:nvSpPr>
        <p:spPr>
          <a:xfrm>
            <a:off x="9169697" y="6637808"/>
            <a:ext cx="723830" cy="601416"/>
          </a:xfrm>
          <a:prstGeom prst="leftRightArrow">
            <a:avLst>
              <a:gd name="adj1" fmla="val 32000"/>
              <a:gd name="adj2" fmla="val 44000"/>
            </a:avLst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7" name="Кроссплатформенность…"/>
          <p:cNvSpPr txBox="1"/>
          <p:nvPr>
            <p:ph type="body" sz="quarter" idx="1"/>
          </p:nvPr>
        </p:nvSpPr>
        <p:spPr>
          <a:xfrm>
            <a:off x="609600" y="2561021"/>
            <a:ext cx="11785600" cy="2115990"/>
          </a:xfrm>
          <a:prstGeom prst="rect">
            <a:avLst/>
          </a:prstGeom>
        </p:spPr>
        <p:txBody>
          <a:bodyPr/>
          <a:lstStyle/>
          <a:p>
            <a:pPr marL="355600" indent="-355600" defTabSz="467359">
              <a:spcBef>
                <a:spcPts val="3300"/>
              </a:spcBef>
              <a:defRPr sz="2560"/>
            </a:pPr>
            <a:r>
              <a:t>Кроссплатформенность</a:t>
            </a:r>
          </a:p>
          <a:p>
            <a:pPr marL="355600" indent="-355600" defTabSz="467359">
              <a:spcBef>
                <a:spcPts val="3300"/>
              </a:spcBef>
              <a:defRPr sz="2560"/>
            </a:pPr>
            <a:r>
              <a:t>Кроссбраузерность</a:t>
            </a:r>
          </a:p>
          <a:p>
            <a:pPr marL="355600" indent="-355600" defTabSz="467359">
              <a:spcBef>
                <a:spcPts val="3300"/>
              </a:spcBef>
              <a:defRPr sz="2560"/>
            </a:pPr>
            <a:r>
              <a:t>Любой язык разработки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Инструмент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Инструменты</a:t>
            </a:r>
          </a:p>
        </p:txBody>
      </p:sp>
      <p:sp>
        <p:nvSpPr>
          <p:cNvPr id="150" name="IDE: IntelliJ IDEA https://www.jetbrains.com/idea/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IDE: </a:t>
            </a:r>
            <a:r>
              <a:rPr b="1"/>
              <a:t>IntelliJ IDEA</a:t>
            </a:r>
            <a:r>
              <a:t> </a:t>
            </a:r>
            <a:r>
              <a:rPr u="sng">
                <a:solidFill>
                  <a:schemeClr val="accent1">
                    <a:lumOff val="-13575"/>
                  </a:schemeClr>
                </a:solidFill>
              </a:rPr>
              <a:t>https://www.jetbrains.com/idea/</a:t>
            </a:r>
          </a:p>
          <a:p>
            <a:pPr/>
            <a:r>
              <a:rPr b="1"/>
              <a:t>Java</a:t>
            </a:r>
            <a:r>
              <a:t> </a:t>
            </a:r>
            <a:r>
              <a:rPr u="sng">
                <a:solidFill>
                  <a:schemeClr val="accent1">
                    <a:lumOff val="-13575"/>
                  </a:schemeClr>
                </a:solidFill>
              </a:rPr>
              <a:t>https://java.com/ru/download/</a:t>
            </a:r>
            <a:endParaRPr>
              <a:solidFill>
                <a:schemeClr val="accent1">
                  <a:hueOff val="114395"/>
                  <a:lumOff val="-24975"/>
                </a:schemeClr>
              </a:solidFill>
            </a:endParaRPr>
          </a:p>
          <a:p>
            <a:pPr>
              <a:defRPr b="1"/>
            </a:pPr>
            <a:r>
              <a:t>ChromeDriver </a:t>
            </a:r>
            <a:r>
              <a:rPr b="0" u="sng">
                <a:solidFill>
                  <a:schemeClr val="accent1">
                    <a:lumOff val="-13575"/>
                  </a:schemeClr>
                </a:solidFill>
              </a:rPr>
              <a:t>http://chromedriver.chromium.org</a:t>
            </a:r>
          </a:p>
          <a:p>
            <a:pPr>
              <a:defRPr b="1"/>
            </a:pPr>
            <a:r>
              <a:t>JUnit</a:t>
            </a:r>
          </a:p>
          <a:p>
            <a:pPr>
              <a:defRPr b="1"/>
            </a:pPr>
            <a:r>
              <a:t>Selenide</a:t>
            </a:r>
          </a:p>
        </p:txBody>
      </p:sp>
      <p:pic>
        <p:nvPicPr>
          <p:cNvPr id="151" name="IntelliJ_IDEA_Logo.svg.png" descr="IntelliJ_IDEA_Logo.sv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02987" y="3083371"/>
            <a:ext cx="1375867" cy="137586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Java_logo.svg.png" descr="Java_logo.svg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65556" y="4140353"/>
            <a:ext cx="551934" cy="1011879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874086.png" descr="874086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798861" y="5956374"/>
            <a:ext cx="1627958" cy="162795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selenide-logo-big.png" descr="selenide-logo-big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717542" y="7191201"/>
            <a:ext cx="2438883" cy="12887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WebEl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WebElement</a:t>
            </a:r>
          </a:p>
        </p:txBody>
      </p:sp>
      <p:sp>
        <p:nvSpPr>
          <p:cNvPr id="157" name="Стратегии поиска:…"/>
          <p:cNvSpPr txBox="1"/>
          <p:nvPr>
            <p:ph type="body" sz="half" idx="1"/>
          </p:nvPr>
        </p:nvSpPr>
        <p:spPr>
          <a:xfrm>
            <a:off x="952500" y="2590800"/>
            <a:ext cx="5589042" cy="62865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Стратегии поиска:</a:t>
            </a:r>
          </a:p>
          <a:p>
            <a:pPr/>
            <a:r>
              <a:t>ID</a:t>
            </a:r>
          </a:p>
          <a:p>
            <a:pPr/>
            <a:r>
              <a:t>Name</a:t>
            </a:r>
          </a:p>
          <a:p>
            <a:pPr/>
            <a:r>
              <a:t>XPath</a:t>
            </a:r>
          </a:p>
        </p:txBody>
      </p:sp>
      <p:sp>
        <p:nvSpPr>
          <p:cNvPr id="158" name="Свойства:…"/>
          <p:cNvSpPr txBox="1"/>
          <p:nvPr/>
        </p:nvSpPr>
        <p:spPr>
          <a:xfrm>
            <a:off x="6908800" y="2590800"/>
            <a:ext cx="5589042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algn="l">
              <a:spcBef>
                <a:spcPts val="4200"/>
              </a:spcBef>
              <a:defRPr b="0" sz="3200"/>
            </a:pPr>
            <a:r>
              <a:t>Свойства:</a:t>
            </a:r>
          </a:p>
          <a:p>
            <a:pPr marL="444500" indent="-444500" algn="l">
              <a:spcBef>
                <a:spcPts val="4200"/>
              </a:spcBef>
              <a:buSzPct val="145000"/>
              <a:buChar char="•"/>
              <a:defRPr b="0" sz="3200"/>
            </a:pPr>
            <a:r>
              <a:t>Attributes</a:t>
            </a:r>
          </a:p>
          <a:p>
            <a:pPr marL="444500" indent="-444500" algn="l">
              <a:spcBef>
                <a:spcPts val="4200"/>
              </a:spcBef>
              <a:buSzPct val="145000"/>
              <a:buChar char="•"/>
              <a:defRPr b="0" sz="3200"/>
            </a:pPr>
            <a:r>
              <a:t>Location</a:t>
            </a:r>
          </a:p>
          <a:p>
            <a:pPr marL="444500" indent="-444500" algn="l">
              <a:spcBef>
                <a:spcPts val="4200"/>
              </a:spcBef>
              <a:buSzPct val="145000"/>
              <a:buChar char="•"/>
              <a:defRPr b="0" sz="3200"/>
            </a:pPr>
            <a:r>
              <a:t>Visibility 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Проблем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Проблема</a:t>
            </a:r>
          </a:p>
        </p:txBody>
      </p:sp>
      <p:sp>
        <p:nvSpPr>
          <p:cNvPr id="161" name="селекторы в коде тестов…"/>
          <p:cNvSpPr txBox="1"/>
          <p:nvPr>
            <p:ph type="body" sz="half" idx="1"/>
          </p:nvPr>
        </p:nvSpPr>
        <p:spPr>
          <a:xfrm>
            <a:off x="952500" y="2590800"/>
            <a:ext cx="10896849" cy="2477741"/>
          </a:xfrm>
          <a:prstGeom prst="rect">
            <a:avLst/>
          </a:prstGeom>
        </p:spPr>
        <p:txBody>
          <a:bodyPr/>
          <a:lstStyle/>
          <a:p>
            <a:pPr/>
            <a:r>
              <a:t>селекторы в коде тестов </a:t>
            </a:r>
          </a:p>
          <a:p>
            <a:pPr/>
            <a:r>
              <a:t>при изменении пути или атрибута придется переписывать все тесты</a:t>
            </a:r>
          </a:p>
        </p:txBody>
      </p:sp>
      <p:sp>
        <p:nvSpPr>
          <p:cNvPr id="162" name="Решение: UI Map…"/>
          <p:cNvSpPr txBox="1"/>
          <p:nvPr/>
        </p:nvSpPr>
        <p:spPr>
          <a:xfrm>
            <a:off x="952500" y="5246340"/>
            <a:ext cx="10896849" cy="3983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algn="l">
              <a:spcBef>
                <a:spcPts val="4200"/>
              </a:spcBef>
              <a:defRPr b="0" sz="32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pPr>
            <a:r>
              <a:t>Решение: </a:t>
            </a:r>
            <a:r>
              <a:rPr b="1"/>
              <a:t>UI Map</a:t>
            </a:r>
          </a:p>
          <a:p>
            <a:pPr marL="444500" indent="-444500" algn="l">
              <a:spcBef>
                <a:spcPts val="4200"/>
              </a:spcBef>
              <a:buSzPct val="145000"/>
              <a:buChar char="•"/>
              <a:defRPr b="0" sz="3200"/>
            </a:pPr>
            <a:r>
              <a:t>файл конфигурации</a:t>
            </a:r>
          </a:p>
          <a:p>
            <a:pPr marL="444500" indent="-444500" algn="l">
              <a:spcBef>
                <a:spcPts val="4200"/>
              </a:spcBef>
              <a:buSzPct val="145000"/>
              <a:buChar char="•"/>
              <a:defRPr b="0" sz="3200"/>
            </a:pPr>
            <a:r>
              <a:t>глобальные константы</a:t>
            </a:r>
          </a:p>
          <a:p>
            <a:pPr marL="444500" indent="-444500" algn="l">
              <a:spcBef>
                <a:spcPts val="4200"/>
              </a:spcBef>
              <a:buSzPct val="145000"/>
              <a:buChar char="•"/>
              <a:defRPr b="0" sz="3200"/>
            </a:pPr>
            <a:r>
              <a:t>статический класс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Проблем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Проблема</a:t>
            </a:r>
          </a:p>
        </p:txBody>
      </p:sp>
      <p:sp>
        <p:nvSpPr>
          <p:cNvPr id="165" name="бизнес-логика в тестах…"/>
          <p:cNvSpPr txBox="1"/>
          <p:nvPr>
            <p:ph type="body" sz="half" idx="1"/>
          </p:nvPr>
        </p:nvSpPr>
        <p:spPr>
          <a:xfrm>
            <a:off x="952500" y="2590800"/>
            <a:ext cx="10896849" cy="2477741"/>
          </a:xfrm>
          <a:prstGeom prst="rect">
            <a:avLst/>
          </a:prstGeom>
        </p:spPr>
        <p:txBody>
          <a:bodyPr/>
          <a:lstStyle/>
          <a:p>
            <a:pPr/>
            <a:r>
              <a:t>бизнес-логика в тестах</a:t>
            </a:r>
          </a:p>
          <a:p>
            <a:pPr/>
            <a:r>
              <a:t>при изменении фичи придется переписывать все тесты</a:t>
            </a:r>
          </a:p>
        </p:txBody>
      </p:sp>
      <p:sp>
        <p:nvSpPr>
          <p:cNvPr id="166" name="Решение: PageObject…"/>
          <p:cNvSpPr txBox="1"/>
          <p:nvPr/>
        </p:nvSpPr>
        <p:spPr>
          <a:xfrm>
            <a:off x="952500" y="5246340"/>
            <a:ext cx="10896849" cy="3983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algn="l">
              <a:spcBef>
                <a:spcPts val="4200"/>
              </a:spcBef>
              <a:defRPr b="0" sz="32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pPr>
            <a:r>
              <a:t>Решение: </a:t>
            </a:r>
            <a:r>
              <a:rPr b="1"/>
              <a:t>PageObject</a:t>
            </a:r>
          </a:p>
          <a:p>
            <a:pPr marL="444500" indent="-444500" algn="l">
              <a:spcBef>
                <a:spcPts val="4200"/>
              </a:spcBef>
              <a:buSzPct val="145000"/>
              <a:buChar char="•"/>
              <a:defRPr b="0" sz="3200"/>
            </a:pPr>
            <a:r>
              <a:t>описываем функции страницы</a:t>
            </a:r>
          </a:p>
          <a:p>
            <a:pPr marL="444500" indent="-444500" algn="l">
              <a:spcBef>
                <a:spcPts val="4200"/>
              </a:spcBef>
              <a:buSzPct val="145000"/>
              <a:buChar char="•"/>
              <a:defRPr b="0" sz="3200"/>
            </a:pPr>
            <a:r>
              <a:t>при изменении логики меняется только PageObject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6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