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4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5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0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24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18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92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3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74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84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78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2867D5-E244-45B1-A19A-E5CBBC1C2AC3}" type="datetimeFigureOut">
              <a:rPr lang="en-CA" smtClean="0"/>
              <a:t>2021-01-11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0D85096-1A22-43B7-A102-F82F919E3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7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5771-B271-428E-913B-A06E689EE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Your Zero Mean? : Understanding Structural, Random, and False Zeros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9B38-5616-41A3-9D91-61A8CC9D0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Blasco</a:t>
            </a:r>
            <a:r>
              <a:rPr lang="fr-CA" dirty="0"/>
              <a:t>-Moreno et al. 2018</a:t>
            </a:r>
          </a:p>
          <a:p>
            <a:r>
              <a:rPr lang="fr-CA" dirty="0"/>
              <a:t>By Beatrice Capolla</a:t>
            </a:r>
          </a:p>
          <a:p>
            <a:r>
              <a:rPr lang="en-CA" dirty="0"/>
              <a:t>February 10</a:t>
            </a:r>
            <a:r>
              <a:rPr lang="en-CA" baseline="30000" dirty="0"/>
              <a:t>th</a:t>
            </a:r>
            <a:r>
              <a:rPr lang="en-CA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981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C0CC-AB28-4142-8F22-F0531B3D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Count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9495-144A-425D-9862-1B8AC4A6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063" y="2228673"/>
            <a:ext cx="5369169" cy="2391509"/>
          </a:xfrm>
        </p:spPr>
        <p:txBody>
          <a:bodyPr>
            <a:normAutofit/>
          </a:bodyPr>
          <a:lstStyle/>
          <a:p>
            <a:r>
              <a:rPr lang="fr-CA" sz="2800" dirty="0" err="1"/>
              <a:t>Frequent</a:t>
            </a:r>
            <a:r>
              <a:rPr lang="fr-CA" sz="2800" dirty="0"/>
              <a:t> in </a:t>
            </a:r>
            <a:r>
              <a:rPr lang="fr-CA" sz="2800" dirty="0" err="1"/>
              <a:t>ecology</a:t>
            </a:r>
            <a:endParaRPr lang="fr-CA" sz="2800" dirty="0"/>
          </a:p>
          <a:p>
            <a:r>
              <a:rPr lang="fr-CA" sz="2800" dirty="0" err="1"/>
              <a:t>Two</a:t>
            </a:r>
            <a:r>
              <a:rPr lang="fr-CA" sz="2800" dirty="0"/>
              <a:t> </a:t>
            </a:r>
            <a:r>
              <a:rPr lang="fr-CA" sz="2800" dirty="0" err="1"/>
              <a:t>common</a:t>
            </a:r>
            <a:r>
              <a:rPr lang="fr-CA" sz="2800" dirty="0"/>
              <a:t> </a:t>
            </a:r>
            <a:r>
              <a:rPr lang="fr-CA" sz="2800" dirty="0" err="1"/>
              <a:t>characteristics</a:t>
            </a:r>
            <a:r>
              <a:rPr lang="fr-CA" sz="2800" dirty="0"/>
              <a:t>:</a:t>
            </a:r>
          </a:p>
          <a:p>
            <a:pPr lvl="1"/>
            <a:r>
              <a:rPr lang="fr-CA" sz="2400" dirty="0" err="1"/>
              <a:t>Overdispersion</a:t>
            </a:r>
            <a:r>
              <a:rPr lang="fr-CA" sz="2400" dirty="0"/>
              <a:t> (variance &gt; </a:t>
            </a:r>
            <a:r>
              <a:rPr lang="fr-CA" sz="2400" dirty="0" err="1"/>
              <a:t>mean</a:t>
            </a:r>
            <a:r>
              <a:rPr lang="fr-CA" sz="2400" dirty="0"/>
              <a:t>);</a:t>
            </a:r>
          </a:p>
          <a:p>
            <a:pPr lvl="1"/>
            <a:r>
              <a:rPr lang="fr-CA" sz="2400" dirty="0" err="1"/>
              <a:t>Zero</a:t>
            </a:r>
            <a:r>
              <a:rPr lang="fr-CA" sz="2400" dirty="0"/>
              <a:t> inflation.</a:t>
            </a:r>
          </a:p>
        </p:txBody>
      </p:sp>
    </p:spTree>
    <p:extLst>
      <p:ext uri="{BB962C8B-B14F-4D97-AF65-F5344CB8AC3E}">
        <p14:creationId xmlns:p14="http://schemas.microsoft.com/office/powerpoint/2010/main" val="46004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BBDB-B0D3-433E-80FA-7E554AA8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Zeros</a:t>
            </a:r>
            <a:r>
              <a:rPr lang="fr-CA" dirty="0"/>
              <a:t> </a:t>
            </a:r>
            <a:r>
              <a:rPr lang="fr-CA" dirty="0" err="1"/>
              <a:t>within</a:t>
            </a:r>
            <a:r>
              <a:rPr lang="fr-CA" dirty="0"/>
              <a:t> Count Data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EBE3CA-44DF-4A2A-B54B-877E54021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" r="3333"/>
          <a:stretch/>
        </p:blipFill>
        <p:spPr>
          <a:xfrm>
            <a:off x="3745523" y="831235"/>
            <a:ext cx="7675684" cy="51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4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BA1A-8BA5-4DE2-9445-B9123601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False </a:t>
            </a:r>
            <a:r>
              <a:rPr lang="fr-CA" dirty="0" err="1"/>
              <a:t>Zeros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EEA4-90DF-4112-B42C-8EBD1AB3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48" y="1669933"/>
            <a:ext cx="4760432" cy="3825513"/>
          </a:xfrm>
        </p:spPr>
        <p:txBody>
          <a:bodyPr>
            <a:normAutofit/>
          </a:bodyPr>
          <a:lstStyle/>
          <a:p>
            <a:r>
              <a:rPr lang="fr-CA" sz="2400" dirty="0"/>
              <a:t>Observer </a:t>
            </a:r>
            <a:r>
              <a:rPr lang="fr-CA" sz="2400" dirty="0" err="1"/>
              <a:t>errors</a:t>
            </a:r>
            <a:r>
              <a:rPr lang="fr-CA" sz="2400" dirty="0"/>
              <a:t>:</a:t>
            </a:r>
          </a:p>
          <a:p>
            <a:pPr lvl="1"/>
            <a:r>
              <a:rPr lang="fr-CA" sz="2400" dirty="0"/>
              <a:t>Sampling </a:t>
            </a:r>
            <a:r>
              <a:rPr lang="fr-CA" sz="2400" dirty="0" err="1"/>
              <a:t>errors</a:t>
            </a:r>
            <a:r>
              <a:rPr lang="fr-CA" sz="2400" dirty="0"/>
              <a:t> due to </a:t>
            </a:r>
            <a:r>
              <a:rPr lang="fr-CA" sz="2400" dirty="0" err="1"/>
              <a:t>poor</a:t>
            </a:r>
            <a:r>
              <a:rPr lang="fr-CA" sz="2400" dirty="0"/>
              <a:t> </a:t>
            </a:r>
            <a:r>
              <a:rPr lang="fr-CA" sz="2400" dirty="0" err="1"/>
              <a:t>experience</a:t>
            </a:r>
            <a:r>
              <a:rPr lang="fr-CA" sz="2400" dirty="0"/>
              <a:t> of the observer</a:t>
            </a:r>
          </a:p>
          <a:p>
            <a:r>
              <a:rPr lang="fr-CA" sz="2400" dirty="0"/>
              <a:t>Design </a:t>
            </a:r>
            <a:r>
              <a:rPr lang="fr-CA" sz="2400" dirty="0" err="1"/>
              <a:t>errors</a:t>
            </a:r>
            <a:r>
              <a:rPr lang="fr-CA" sz="2400" dirty="0"/>
              <a:t>:</a:t>
            </a:r>
          </a:p>
          <a:p>
            <a:pPr lvl="1"/>
            <a:r>
              <a:rPr lang="fr-CA" sz="2400" dirty="0"/>
              <a:t>E.g. Sampling at the </a:t>
            </a:r>
            <a:r>
              <a:rPr lang="fr-CA" sz="2400" dirty="0" err="1"/>
              <a:t>wrong</a:t>
            </a:r>
            <a:r>
              <a:rPr lang="fr-CA" sz="2400" dirty="0"/>
              <a:t> time or place</a:t>
            </a:r>
          </a:p>
          <a:p>
            <a:r>
              <a:rPr lang="fr-CA" sz="2400" dirty="0" err="1"/>
              <a:t>Should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monitored</a:t>
            </a:r>
            <a:r>
              <a:rPr lang="fr-CA" sz="2400" dirty="0"/>
              <a:t> and </a:t>
            </a:r>
            <a:r>
              <a:rPr lang="fr-CA" sz="2400" dirty="0" err="1"/>
              <a:t>removed</a:t>
            </a:r>
            <a:r>
              <a:rPr lang="fr-CA" sz="2400" dirty="0"/>
              <a:t> </a:t>
            </a:r>
            <a:r>
              <a:rPr lang="fr-CA" sz="2400" dirty="0" err="1"/>
              <a:t>when</a:t>
            </a:r>
            <a:r>
              <a:rPr lang="fr-CA" sz="2400" dirty="0"/>
              <a:t> possible</a:t>
            </a:r>
          </a:p>
          <a:p>
            <a:pPr lvl="1"/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330A2-1ED9-4A10-BF66-E6C25AA43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" t="21790" r="52829" b="-14"/>
          <a:stretch/>
        </p:blipFill>
        <p:spPr>
          <a:xfrm>
            <a:off x="8239080" y="1596689"/>
            <a:ext cx="3287635" cy="35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1D4-0EEA-4251-831C-5EFD0D8D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Zeros</a:t>
            </a:r>
            <a:r>
              <a:rPr lang="fr-CA" dirty="0"/>
              <a:t> : Structural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F1F6-B2F7-4462-B07C-E36648E2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1" y="2073221"/>
            <a:ext cx="4686299" cy="2702413"/>
          </a:xfrm>
        </p:spPr>
        <p:txBody>
          <a:bodyPr>
            <a:normAutofit/>
          </a:bodyPr>
          <a:lstStyle/>
          <a:p>
            <a:r>
              <a:rPr lang="fr-CA" sz="2400" dirty="0"/>
              <a:t>Associated </a:t>
            </a:r>
            <a:r>
              <a:rPr lang="fr-CA" sz="2400" dirty="0" err="1"/>
              <a:t>with</a:t>
            </a:r>
            <a:r>
              <a:rPr lang="fr-CA" sz="2400" dirty="0"/>
              <a:t> the </a:t>
            </a:r>
            <a:r>
              <a:rPr lang="fr-CA" sz="2400" dirty="0" err="1"/>
              <a:t>ecological</a:t>
            </a:r>
            <a:r>
              <a:rPr lang="fr-CA" sz="2400" dirty="0"/>
              <a:t> or </a:t>
            </a:r>
            <a:r>
              <a:rPr lang="fr-CA" sz="2400" dirty="0" err="1"/>
              <a:t>evolutionary</a:t>
            </a:r>
            <a:r>
              <a:rPr lang="fr-CA" sz="2400" dirty="0"/>
              <a:t> restrictions of the </a:t>
            </a:r>
            <a:r>
              <a:rPr lang="fr-CA" sz="2400" dirty="0" err="1"/>
              <a:t>biological</a:t>
            </a:r>
            <a:r>
              <a:rPr lang="fr-CA" sz="2400" dirty="0"/>
              <a:t> system </a:t>
            </a:r>
            <a:r>
              <a:rPr lang="fr-CA" sz="2400" dirty="0" err="1"/>
              <a:t>under</a:t>
            </a:r>
            <a:r>
              <a:rPr lang="fr-CA" sz="2400" dirty="0"/>
              <a:t> </a:t>
            </a:r>
            <a:r>
              <a:rPr lang="fr-CA" sz="2400" dirty="0" err="1"/>
              <a:t>study</a:t>
            </a:r>
            <a:endParaRPr lang="fr-CA" sz="2400" dirty="0"/>
          </a:p>
          <a:p>
            <a:pPr lvl="1"/>
            <a:r>
              <a:rPr lang="fr-CA" sz="2400" dirty="0"/>
              <a:t>E.g. </a:t>
            </a:r>
            <a:r>
              <a:rPr lang="en-US" sz="2400" dirty="0"/>
              <a:t>herbivores recognize a plant as a host but prefer to feed on another species</a:t>
            </a:r>
          </a:p>
          <a:p>
            <a:r>
              <a:rPr lang="en-CA" sz="2400" dirty="0"/>
              <a:t>Source of zero inflation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5C9E3-CD00-499A-9816-D00840C22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72"/>
          <a:stretch/>
        </p:blipFill>
        <p:spPr>
          <a:xfrm>
            <a:off x="8361480" y="1167301"/>
            <a:ext cx="3229719" cy="45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1D4-0EEA-4251-831C-5EFD0D8D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Zeros</a:t>
            </a:r>
            <a:r>
              <a:rPr lang="fr-CA" dirty="0"/>
              <a:t> : </a:t>
            </a:r>
            <a:r>
              <a:rPr lang="fr-CA" dirty="0" err="1"/>
              <a:t>Random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F1F6-B2F7-4462-B07C-E36648E2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77" y="1920375"/>
            <a:ext cx="4589585" cy="3008106"/>
          </a:xfrm>
        </p:spPr>
        <p:txBody>
          <a:bodyPr>
            <a:noAutofit/>
          </a:bodyPr>
          <a:lstStyle/>
          <a:p>
            <a:r>
              <a:rPr lang="en-US" sz="2400" dirty="0"/>
              <a:t>Emerge due to the sampling variability and include those events that could potentially occur but do not</a:t>
            </a:r>
          </a:p>
          <a:p>
            <a:pPr lvl="1"/>
            <a:r>
              <a:rPr lang="en-US" sz="2400" dirty="0"/>
              <a:t>E.g. the herbivore population is not large enough to saturate the available plant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5C9E3-CD00-499A-9816-D00840C22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72"/>
          <a:stretch/>
        </p:blipFill>
        <p:spPr>
          <a:xfrm>
            <a:off x="8299938" y="1167301"/>
            <a:ext cx="3229719" cy="45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2379-2E24-409C-820E-B1AE1935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47346"/>
            <a:ext cx="3455376" cy="5372100"/>
          </a:xfrm>
        </p:spPr>
        <p:txBody>
          <a:bodyPr>
            <a:normAutofit/>
          </a:bodyPr>
          <a:lstStyle/>
          <a:p>
            <a:r>
              <a:rPr lang="fr-CA" dirty="0" err="1"/>
              <a:t>Asking</a:t>
            </a:r>
            <a:r>
              <a:rPr lang="fr-CA" dirty="0"/>
              <a:t> for a </a:t>
            </a:r>
            <a:r>
              <a:rPr lang="fr-CA" dirty="0" err="1"/>
              <a:t>Friend</a:t>
            </a:r>
            <a:r>
              <a:rPr lang="fr-CA" dirty="0"/>
              <a:t> : How Do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Analyze</a:t>
            </a:r>
            <a:r>
              <a:rPr lang="fr-CA" dirty="0"/>
              <a:t> Count Data?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B02F1-280A-4AB3-91A6-CA0B229F9E7C}"/>
              </a:ext>
            </a:extLst>
          </p:cNvPr>
          <p:cNvSpPr txBox="1"/>
          <p:nvPr/>
        </p:nvSpPr>
        <p:spPr>
          <a:xfrm>
            <a:off x="6655777" y="1385633"/>
            <a:ext cx="133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DON’Ts</a:t>
            </a:r>
            <a:endParaRPr lang="en-C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5FABF-7196-443D-B88D-D9D1B84EA5DD}"/>
              </a:ext>
            </a:extLst>
          </p:cNvPr>
          <p:cNvSpPr txBox="1"/>
          <p:nvPr/>
        </p:nvSpPr>
        <p:spPr>
          <a:xfrm>
            <a:off x="4722508" y="2366975"/>
            <a:ext cx="5205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Log-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your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in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reduce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overdispersion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mutiple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ANOVA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endParaRPr lang="fr-CA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garantee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assumptions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satisfied</a:t>
            </a:r>
            <a:endParaRPr lang="fr-CA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Fails to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improve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distribution</a:t>
            </a:r>
            <a:endParaRPr lang="en-CA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0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D8E40-16B3-4650-9D3F-BB1C888D9E15}"/>
              </a:ext>
            </a:extLst>
          </p:cNvPr>
          <p:cNvSpPr txBox="1"/>
          <p:nvPr/>
        </p:nvSpPr>
        <p:spPr>
          <a:xfrm>
            <a:off x="7149128" y="165294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</a:t>
            </a:r>
            <a:endParaRPr lang="en-C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FC64D-1640-44B2-8674-D76FDDC5B0E9}"/>
              </a:ext>
            </a:extLst>
          </p:cNvPr>
          <p:cNvSpPr txBox="1"/>
          <p:nvPr/>
        </p:nvSpPr>
        <p:spPr>
          <a:xfrm>
            <a:off x="5040923" y="2554088"/>
            <a:ext cx="5205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generalized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(GLM)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appropriate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distribution (Poisson,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Binomial, etc.)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an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excess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zeros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your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data, and if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specify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fr-CA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your</a:t>
            </a:r>
            <a:r>
              <a:rPr lang="fr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  <a:endParaRPr lang="en-CA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A08418-4F2A-4F17-AB9A-2B7234EA6263}"/>
              </a:ext>
            </a:extLst>
          </p:cNvPr>
          <p:cNvSpPr txBox="1">
            <a:spLocks/>
          </p:cNvSpPr>
          <p:nvPr/>
        </p:nvSpPr>
        <p:spPr>
          <a:xfrm>
            <a:off x="1" y="747346"/>
            <a:ext cx="3455376" cy="537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/>
              <a:t>Asking</a:t>
            </a:r>
            <a:r>
              <a:rPr lang="fr-CA" dirty="0"/>
              <a:t> for a </a:t>
            </a:r>
            <a:r>
              <a:rPr lang="fr-CA" dirty="0" err="1"/>
              <a:t>Friend</a:t>
            </a:r>
            <a:r>
              <a:rPr lang="fr-CA" dirty="0"/>
              <a:t> : How Do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Analyze</a:t>
            </a:r>
            <a:r>
              <a:rPr lang="fr-CA" dirty="0"/>
              <a:t> Count Data?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4501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152</TotalTime>
  <Words>258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What Does Your Zero Mean? : Understanding Structural, Random, and False Zeros</vt:lpstr>
      <vt:lpstr>Count Data</vt:lpstr>
      <vt:lpstr>Zeros within Count Data</vt:lpstr>
      <vt:lpstr>False Zeros</vt:lpstr>
      <vt:lpstr>True Zeros : Structural</vt:lpstr>
      <vt:lpstr>True Zeros : Random</vt:lpstr>
      <vt:lpstr>Asking for a Friend : How Do We Analyze Count Data?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Béatrice Capolla</dc:creator>
  <cp:lastModifiedBy>Béatrice Capolla</cp:lastModifiedBy>
  <cp:revision>14</cp:revision>
  <dcterms:created xsi:type="dcterms:W3CDTF">2021-01-08T15:36:17Z</dcterms:created>
  <dcterms:modified xsi:type="dcterms:W3CDTF">2021-01-11T18:23:09Z</dcterms:modified>
</cp:coreProperties>
</file>