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5" r:id="rId4"/>
    <p:sldId id="266" r:id="rId5"/>
    <p:sldId id="261" r:id="rId6"/>
    <p:sldId id="260" r:id="rId7"/>
    <p:sldId id="264" r:id="rId8"/>
    <p:sldId id="263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3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6B14-C106-4050-83BE-9A8C8E3A5B74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AFD3-A965-49EA-8A42-BCBB1E25A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46CA-CC09-4683-BA8E-ED3035D6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A271-6D71-4C72-8A78-D9741541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D821-C405-433E-A79D-0A0DD0F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A6-3169-46FC-8EBA-8D2C9730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1C48-BD57-4BDB-8156-EBBDCB21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24-5E9B-4E33-84C3-14BCBD6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A330-13B7-499A-85C7-CF815337A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5704-5B4A-4930-96A7-6A855F28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77A9-DDD2-4143-A227-1387E45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161D-BBF1-4345-B46E-9203D21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5CF2-5339-4B2B-8AD8-78E1D0D57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F8938-C252-48A2-AD7F-F478099D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8EE-E435-46FA-8910-0AEC384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3ABF-68FE-4FD7-A024-5D95A9E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214D-B845-4554-BA32-BF20D78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7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485D-914A-4EE8-AF22-D00347E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14D-8C92-4CD9-B9AA-1E391F50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58A2-27C7-4AF6-AB55-9DCE1BB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88BC-0D41-41BD-AC2A-7FF1B1E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6D8A-0C6D-4151-9701-1B3EE1F2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E46-9E8D-4895-97C8-B0C7574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43AA-0C65-4EF9-807D-163F4AE8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4CB-4053-490E-A6C7-44F04D94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7D36-6DAF-4B2A-AB84-D1478D8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1A34-1A2D-4107-9935-BFB9F7D6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76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5FF-57FC-4B0C-A0E5-6D0C3A68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F46D-EBC4-4DA3-BFD7-83BFEA82E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FFE6-CD1A-448B-989B-E083133A8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51DA-2FC8-4A6D-82E0-18C185CB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087C-D526-4791-91D2-0492516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0FA0-5A1D-4EF9-A599-6AFAD95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0EFE-4E0C-42EC-B6F3-595FD63C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E9E7-6A2E-4FB7-A41F-DED08735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9A04-D1BC-444D-A132-DE0E5180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48896-A44E-42A5-B325-03D530E6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E30B8-E9E9-4CAB-84B8-64801F20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B2BAB-FF4C-4573-9681-BB499B1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F60D0-73D4-4B8D-B00A-F1683F0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896CE-01CB-4B61-9782-BA37B7E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98D1-906A-42E4-B1ED-BF0FD750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3F735-00F9-4C69-9FD0-AEA6A9BE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8D35-6152-4350-BCED-8FA6B51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5BD1-0EFD-4FF4-891D-97D7A34F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CE3CF-ACE2-4BC5-88A4-9D99ED5B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BB56-05E2-40C7-830C-8CDC6F7D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71CCF-C0A5-4A5E-80F5-4127E883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0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B38-AAD1-4591-AE45-A5C54794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50D2-7872-48ED-9F24-863DB445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E904-0D28-4BFD-985F-05DA6003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387E-8475-4230-8923-9F8D96E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2799-02B8-4882-A8E0-3990F754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8DD4-8FAB-4BF4-928F-D5AD70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1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A30-34DA-4456-8E18-1B2EC236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64F80-7311-4F44-A658-733449083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2FB7-25AB-40B1-AF03-337CFA91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263A-0B1C-4A92-AF85-89DB8F86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A3F-ADD5-42B5-B9AA-DDCAA8FF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7B17-806F-4D37-806D-7F205B7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4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01C8B-36D8-446D-B12A-CC380085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3E65-8EF9-49C0-AD20-FC45DCB0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027B-0242-45E9-A49F-2914F893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4C5-7D88-455F-9FDA-5633A04D0815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88CE-1FEB-4410-9624-E1A223E0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796F-5E26-4B24-8791-433C08FE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EDCE95-FE67-4982-8033-28C4057E842D}"/>
              </a:ext>
            </a:extLst>
          </p:cNvPr>
          <p:cNvSpPr/>
          <p:nvPr/>
        </p:nvSpPr>
        <p:spPr>
          <a:xfrm>
            <a:off x="-6000" y="1295400"/>
            <a:ext cx="1220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7507-6829-43CE-9E91-BDC48F8B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642" y="771525"/>
            <a:ext cx="5696683" cy="2049707"/>
          </a:xfrm>
        </p:spPr>
        <p:txBody>
          <a:bodyPr>
            <a:normAutofit fontScale="90000"/>
          </a:bodyPr>
          <a:lstStyle/>
          <a:p>
            <a:pPr algn="l"/>
            <a:r>
              <a:rPr lang="fr-CA" dirty="0" err="1">
                <a:solidFill>
                  <a:schemeClr val="bg1"/>
                </a:solidFill>
              </a:rPr>
              <a:t>Bayesian</a:t>
            </a:r>
            <a:r>
              <a:rPr lang="fr-CA" dirty="0">
                <a:solidFill>
                  <a:schemeClr val="bg1"/>
                </a:solidFill>
              </a:rPr>
              <a:t> stats </a:t>
            </a:r>
            <a:r>
              <a:rPr lang="fr-CA" dirty="0" err="1">
                <a:solidFill>
                  <a:schemeClr val="bg1"/>
                </a:solidFill>
              </a:rPr>
              <a:t>with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</a:rPr>
              <a:t> and </a:t>
            </a:r>
            <a:r>
              <a:rPr lang="fr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brms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1BA6-65E2-4B47-8A5E-9D56600C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642" y="2984744"/>
            <a:ext cx="4191000" cy="444256"/>
          </a:xfrm>
        </p:spPr>
        <p:txBody>
          <a:bodyPr>
            <a:normAutofit/>
          </a:bodyPr>
          <a:lstStyle/>
          <a:p>
            <a:pPr algn="l"/>
            <a:r>
              <a:rPr lang="fr-CA" sz="2000" dirty="0"/>
              <a:t>Béatrice </a:t>
            </a:r>
            <a:r>
              <a:rPr lang="fr-CA" sz="2000" dirty="0" err="1"/>
              <a:t>Capolla</a:t>
            </a:r>
            <a:r>
              <a:rPr lang="fr-CA" sz="2000" dirty="0"/>
              <a:t> &amp; Florent Déry</a:t>
            </a:r>
            <a:endParaRPr lang="en-CA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BD4CAE-042E-4906-9AE9-8B212AF4321B}"/>
              </a:ext>
            </a:extLst>
          </p:cNvPr>
          <p:cNvGrpSpPr/>
          <p:nvPr/>
        </p:nvGrpSpPr>
        <p:grpSpPr>
          <a:xfrm>
            <a:off x="5095875" y="3206872"/>
            <a:ext cx="6317764" cy="3338717"/>
            <a:chOff x="7397261" y="80881"/>
            <a:chExt cx="4514850" cy="2397199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95DC2511-6DC0-41C8-8869-4DE9763F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261" y="80881"/>
              <a:ext cx="4514850" cy="2362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96552-59B9-4DE2-BA8B-06F6938C4833}"/>
                </a:ext>
              </a:extLst>
            </p:cNvPr>
            <p:cNvSpPr txBox="1"/>
            <p:nvPr/>
          </p:nvSpPr>
          <p:spPr>
            <a:xfrm>
              <a:off x="7397261" y="2278025"/>
              <a:ext cx="29045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700" b="1" dirty="0"/>
                <a:t>J. </a:t>
              </a:r>
              <a:r>
                <a:rPr lang="fr-CA" sz="700" b="1" dirty="0" err="1"/>
                <a:t>Kulich</a:t>
              </a:r>
              <a:r>
                <a:rPr lang="fr-CA" sz="700" b="1" dirty="0"/>
                <a:t> - https://www.elmhurst.edu/blog/thomas-bayes/</a:t>
              </a:r>
              <a:endParaRPr lang="en-CA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4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Frequentist VS </a:t>
            </a:r>
            <a:r>
              <a:rPr lang="fr-CA" sz="4000" b="1"/>
              <a:t>Bayesian</a:t>
            </a:r>
            <a:endParaRPr lang="en-CA" sz="4000" b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9D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rmal Distribution and Standard Normal (Gaussian) - StatsDirect">
            <a:extLst>
              <a:ext uri="{FF2B5EF4-FFF2-40B4-BE49-F238E27FC236}">
                <a16:creationId xmlns:a16="http://schemas.microsoft.com/office/drawing/2014/main" id="{C92E4DEB-39A0-45FB-99BB-5DD1207ED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324" b="-3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E03E-EE07-4F22-AF0B-ADB3D83D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FF9D00"/>
              </a:buClr>
              <a:buNone/>
            </a:pPr>
            <a:r>
              <a:rPr lang="fr-CA" sz="2400" dirty="0" err="1"/>
              <a:t>Bayesian</a:t>
            </a:r>
            <a:r>
              <a:rPr lang="fr-CA" sz="2400" dirty="0"/>
              <a:t> : </a:t>
            </a:r>
            <a:r>
              <a:rPr lang="en-US" sz="2400" dirty="0"/>
              <a:t>probabilities represent our uncertainty about the value of a quantity. We can therefore speak of a probability distribution even for a presumed fixed value, </a:t>
            </a:r>
            <a:r>
              <a:rPr lang="en-US" sz="2400" dirty="0" err="1"/>
              <a:t>e.g</a:t>
            </a:r>
            <a:r>
              <a:rPr lang="en-US" sz="2400" dirty="0"/>
              <a:t> .: a model parameter.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97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8C7-6DDC-4782-B66A-997196E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bayesian</a:t>
            </a:r>
            <a:r>
              <a:rPr lang="fr-CA" dirty="0"/>
              <a:t> </a:t>
            </a:r>
            <a:r>
              <a:rPr lang="fr-CA" dirty="0" err="1"/>
              <a:t>inference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we have a series of observations of a variable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which we represent by a model including an adjustable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Using the Bayesian approach, we assign a probability distribution </a:t>
                </a:r>
                <a:r>
                  <a:rPr lang="en-US" i="1" dirty="0"/>
                  <a:t>a priori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representing </a:t>
                </a:r>
                <a:r>
                  <a:rPr lang="en-US" b="1" dirty="0"/>
                  <a:t>the uncertainty on the value of the parameter before having observed the data</a:t>
                </a:r>
                <a:r>
                  <a:rPr lang="en-US" dirty="0"/>
                  <a:t>. The probability of observations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conditional on a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value, is given by the function of likelihood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Using this information, we can use Bayes' theorem to deduce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i.e. the </a:t>
                </a:r>
                <a:r>
                  <a:rPr lang="en-US" b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of after observing 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  <a:blipFill>
                <a:blip r:embed="rId2"/>
                <a:stretch>
                  <a:fillRect l="-1217" b="-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/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5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An immersion </a:t>
            </a:r>
            <a:r>
              <a:rPr lang="fr-CA" sz="2800" dirty="0" err="1">
                <a:solidFill>
                  <a:schemeClr val="bg1"/>
                </a:solidFill>
              </a:rPr>
              <a:t>into</a:t>
            </a:r>
            <a:r>
              <a:rPr lang="fr-CA" sz="2800" dirty="0">
                <a:solidFill>
                  <a:schemeClr val="bg1"/>
                </a:solidFill>
              </a:rPr>
              <a:t> british </a:t>
            </a:r>
            <a:r>
              <a:rPr lang="fr-CA" sz="2800" dirty="0" err="1">
                <a:solidFill>
                  <a:schemeClr val="bg1"/>
                </a:solidFill>
              </a:rPr>
              <a:t>philosophy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EEDD43-0C9F-400C-AC12-3F99C8A14073}"/>
              </a:ext>
            </a:extLst>
          </p:cNvPr>
          <p:cNvSpPr txBox="1"/>
          <p:nvPr/>
        </p:nvSpPr>
        <p:spPr>
          <a:xfrm>
            <a:off x="203200" y="939800"/>
            <a:ext cx="451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accent2"/>
                </a:solidFill>
              </a:rPr>
              <a:t>David Hume: a </a:t>
            </a:r>
            <a:r>
              <a:rPr lang="fr-CA" b="1" dirty="0" err="1">
                <a:solidFill>
                  <a:schemeClr val="accent2"/>
                </a:solidFill>
              </a:rPr>
              <a:t>great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  <a:r>
              <a:rPr lang="fr-CA" b="1" dirty="0" err="1">
                <a:solidFill>
                  <a:schemeClr val="accent2"/>
                </a:solidFill>
              </a:rPr>
              <a:t>skeptic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CA" dirty="0" err="1">
                <a:solidFill>
                  <a:schemeClr val="accent2"/>
                </a:solidFill>
              </a:rPr>
              <a:t>Criticizes</a:t>
            </a:r>
            <a:r>
              <a:rPr lang="fr-CA" dirty="0">
                <a:solidFill>
                  <a:schemeClr val="accent2"/>
                </a:solidFill>
              </a:rPr>
              <a:t> Descartes’ </a:t>
            </a:r>
            <a:r>
              <a:rPr lang="fr-CA" dirty="0" err="1">
                <a:solidFill>
                  <a:schemeClr val="accent2"/>
                </a:solidFill>
              </a:rPr>
              <a:t>rationalism</a:t>
            </a:r>
            <a:r>
              <a:rPr lang="fr-CA" dirty="0">
                <a:solidFill>
                  <a:schemeClr val="accent2"/>
                </a:solidFill>
              </a:rPr>
              <a:t>: </a:t>
            </a:r>
            <a:br>
              <a:rPr lang="fr-CA" dirty="0">
                <a:solidFill>
                  <a:schemeClr val="accent2"/>
                </a:solidFill>
              </a:rPr>
            </a:br>
            <a:r>
              <a:rPr lang="fr-CA" dirty="0" err="1">
                <a:solidFill>
                  <a:schemeClr val="accent2"/>
                </a:solidFill>
              </a:rPr>
              <a:t>our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ideas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cannot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be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confirmed</a:t>
            </a:r>
            <a:r>
              <a:rPr lang="fr-CA" dirty="0">
                <a:solidFill>
                  <a:schemeClr val="accent2"/>
                </a:solidFill>
              </a:rPr>
              <a:t> by </a:t>
            </a:r>
            <a:r>
              <a:rPr lang="fr-CA" dirty="0" err="1">
                <a:solidFill>
                  <a:schemeClr val="accent2"/>
                </a:solidFill>
              </a:rPr>
              <a:t>immediate</a:t>
            </a:r>
            <a:r>
              <a:rPr lang="fr-CA" dirty="0">
                <a:solidFill>
                  <a:schemeClr val="accent2"/>
                </a:solidFill>
              </a:rPr>
              <a:t> perceptions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knowledge),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2 + 2 =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35305" y="20400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0DFD38-0154-41E9-B083-43AAF7D881B2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1678224" y="5080000"/>
            <a:ext cx="1293578" cy="509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314A1F-C8D1-4082-A7A4-1BCB452237BC}"/>
              </a:ext>
            </a:extLst>
          </p:cNvPr>
          <p:cNvSpPr txBox="1"/>
          <p:nvPr/>
        </p:nvSpPr>
        <p:spPr>
          <a:xfrm>
            <a:off x="6714695" y="4666163"/>
            <a:ext cx="23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reports of miracles change nothing regarding our understanding of human existence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DDAFD1-EAEE-478D-B85A-EF6B56427DC4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9054695" y="5404827"/>
            <a:ext cx="70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1A21DCD-7380-4682-A1E3-669ADE4F6248}"/>
              </a:ext>
            </a:extLst>
          </p:cNvPr>
          <p:cNvSpPr txBox="1"/>
          <p:nvPr/>
        </p:nvSpPr>
        <p:spPr>
          <a:xfrm>
            <a:off x="9763300" y="5220161"/>
            <a:ext cx="41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Clergy</a:t>
            </a:r>
            <a:r>
              <a:rPr lang="fr-CA" dirty="0"/>
              <a:t> opposes</a:t>
            </a:r>
            <a:endParaRPr lang="en-C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B6B107-EA82-48E8-A81D-D48CD93326DC}"/>
              </a:ext>
            </a:extLst>
          </p:cNvPr>
          <p:cNvSpPr txBox="1"/>
          <p:nvPr/>
        </p:nvSpPr>
        <p:spPr>
          <a:xfrm>
            <a:off x="2720328" y="4716852"/>
            <a:ext cx="3479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- A Treatise of Human Nature: Being an Attempt to introduce the experimental Method of Reasoning into Moral Subjects (1739)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- Enquiries concerning Human Understanding (1748)</a:t>
            </a:r>
            <a:endParaRPr lang="en-CA" sz="1400" dirty="0">
              <a:solidFill>
                <a:schemeClr val="accent2"/>
              </a:solidFill>
            </a:endParaRPr>
          </a:p>
        </p:txBody>
      </p:sp>
      <p:sp>
        <p:nvSpPr>
          <p:cNvPr id="89" name="Speech Bubble: Oval 88">
            <a:extLst>
              <a:ext uri="{FF2B5EF4-FFF2-40B4-BE49-F238E27FC236}">
                <a16:creationId xmlns:a16="http://schemas.microsoft.com/office/drawing/2014/main" id="{081F80A3-108D-40E7-92AB-C51993293013}"/>
              </a:ext>
            </a:extLst>
          </p:cNvPr>
          <p:cNvSpPr/>
          <p:nvPr/>
        </p:nvSpPr>
        <p:spPr>
          <a:xfrm>
            <a:off x="2033841" y="4551095"/>
            <a:ext cx="4521898" cy="1675600"/>
          </a:xfrm>
          <a:prstGeom prst="wedgeEllipseCallout">
            <a:avLst>
              <a:gd name="adj1" fmla="val 30521"/>
              <a:gd name="adj2" fmla="val -5675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995D79-E3D5-4F5D-8907-2DA7B944562A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6B9634-F025-4147-95AC-B9BE3B1BCB2A}"/>
              </a:ext>
            </a:extLst>
          </p:cNvPr>
          <p:cNvSpPr txBox="1"/>
          <p:nvPr/>
        </p:nvSpPr>
        <p:spPr>
          <a:xfrm>
            <a:off x="0" y="4850345"/>
            <a:ext cx="1678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belief is at the center of rationalism, not reason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1B57C2-0D57-47DE-983E-1A39AFB088AA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200122" y="5404827"/>
            <a:ext cx="514573" cy="255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7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4FEDED-A2B2-4C5D-99AD-DE19860A3693}"/>
              </a:ext>
            </a:extLst>
          </p:cNvPr>
          <p:cNvSpPr txBox="1"/>
          <p:nvPr/>
        </p:nvSpPr>
        <p:spPr>
          <a:xfrm>
            <a:off x="7763224" y="1113685"/>
            <a:ext cx="347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 Essay towards solving a Problem in the Doctrine of Chances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(1763)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id="{898C1F33-A8FF-4DF6-88D0-ED7397D4CB6F}"/>
              </a:ext>
            </a:extLst>
          </p:cNvPr>
          <p:cNvSpPr/>
          <p:nvPr/>
        </p:nvSpPr>
        <p:spPr>
          <a:xfrm>
            <a:off x="7570660" y="974831"/>
            <a:ext cx="3830267" cy="1128623"/>
          </a:xfrm>
          <a:prstGeom prst="wedgeEllipseCallout">
            <a:avLst>
              <a:gd name="adj1" fmla="val 16246"/>
              <a:gd name="adj2" fmla="val 7334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3EC4C1-9110-456A-A42D-BAA70D881DDC}"/>
              </a:ext>
            </a:extLst>
          </p:cNvPr>
          <p:cNvCxnSpPr>
            <a:stCxn id="11" idx="0"/>
          </p:cNvCxnSpPr>
          <p:nvPr/>
        </p:nvCxnSpPr>
        <p:spPr>
          <a:xfrm flipV="1">
            <a:off x="8536445" y="2265741"/>
            <a:ext cx="569455" cy="20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7E9127-20D3-4B98-8759-E8331D121491}"/>
              </a:ext>
            </a:extLst>
          </p:cNvPr>
          <p:cNvSpPr txBox="1"/>
          <p:nvPr/>
        </p:nvSpPr>
        <p:spPr>
          <a:xfrm>
            <a:off x="7947314" y="2717234"/>
            <a:ext cx="18002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Compiles and complete abandoned notes and essay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278FC5-9C94-4F84-9019-90B21194D91D}"/>
              </a:ext>
            </a:extLst>
          </p:cNvPr>
          <p:cNvSpPr txBox="1"/>
          <p:nvPr/>
        </p:nvSpPr>
        <p:spPr>
          <a:xfrm>
            <a:off x="1547875" y="1120676"/>
            <a:ext cx="2628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Thomas Bayes :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Highly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skilled</a:t>
            </a:r>
            <a:r>
              <a:rPr lang="fr-CA" dirty="0">
                <a:solidFill>
                  <a:schemeClr val="accent1"/>
                </a:solidFill>
              </a:rPr>
              <a:t> amateur </a:t>
            </a:r>
            <a:r>
              <a:rPr lang="fr-CA" dirty="0" err="1">
                <a:solidFill>
                  <a:schemeClr val="accent1"/>
                </a:solidFill>
              </a:rPr>
              <a:t>mathematician</a:t>
            </a:r>
            <a:r>
              <a:rPr lang="fr-CA" dirty="0">
                <a:solidFill>
                  <a:schemeClr val="accent1"/>
                </a:solidFill>
              </a:rPr>
              <a:t> &amp; clergyman. 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Started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working</a:t>
            </a:r>
            <a:r>
              <a:rPr lang="fr-CA" dirty="0">
                <a:solidFill>
                  <a:schemeClr val="accent1"/>
                </a:solidFill>
              </a:rPr>
              <a:t> on </a:t>
            </a:r>
            <a:r>
              <a:rPr lang="fr-CA" dirty="0" err="1">
                <a:solidFill>
                  <a:schemeClr val="accent1"/>
                </a:solidFill>
              </a:rPr>
              <a:t>his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theorem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shortly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after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Hume’s</a:t>
            </a:r>
            <a:r>
              <a:rPr lang="fr-CA" dirty="0">
                <a:solidFill>
                  <a:schemeClr val="accent1"/>
                </a:solidFill>
              </a:rPr>
              <a:t> conclusion on miracles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E25F5-CAC8-4C35-94CF-4447D34DD112}"/>
              </a:ext>
            </a:extLst>
          </p:cNvPr>
          <p:cNvSpPr txBox="1"/>
          <p:nvPr/>
        </p:nvSpPr>
        <p:spPr>
          <a:xfrm>
            <a:off x="2442322" y="4348972"/>
            <a:ext cx="2476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Richard Price : Clergyman and </a:t>
            </a:r>
            <a:r>
              <a:rPr lang="fr-CA" dirty="0" err="1"/>
              <a:t>pioneer</a:t>
            </a:r>
            <a:r>
              <a:rPr lang="fr-CA" dirty="0"/>
              <a:t> </a:t>
            </a:r>
            <a:r>
              <a:rPr lang="fr-CA" dirty="0" err="1"/>
              <a:t>insurance</a:t>
            </a:r>
            <a:r>
              <a:rPr lang="fr-CA" dirty="0"/>
              <a:t> </a:t>
            </a:r>
            <a:r>
              <a:rPr lang="fr-CA" dirty="0" err="1"/>
              <a:t>statistician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Completed</a:t>
            </a:r>
            <a:r>
              <a:rPr lang="fr-CA" dirty="0"/>
              <a:t> and </a:t>
            </a:r>
            <a:r>
              <a:rPr lang="fr-CA" dirty="0" err="1"/>
              <a:t>published</a:t>
            </a:r>
            <a:r>
              <a:rPr lang="fr-CA" dirty="0"/>
              <a:t> Bayes 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death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2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E2AB61-419B-4834-A6B4-2469C16C5738}"/>
              </a:ext>
            </a:extLst>
          </p:cNvPr>
          <p:cNvCxnSpPr>
            <a:cxnSpLocks/>
            <a:stCxn id="11" idx="1"/>
            <a:endCxn id="16" idx="2"/>
          </p:cNvCxnSpPr>
          <p:nvPr/>
        </p:nvCxnSpPr>
        <p:spPr>
          <a:xfrm flipH="1" flipV="1">
            <a:off x="5915200" y="4068557"/>
            <a:ext cx="1721132" cy="1349799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70325-B9F1-4B1C-BCD4-1FAF7AA801B9}"/>
              </a:ext>
            </a:extLst>
          </p:cNvPr>
          <p:cNvCxnSpPr>
            <a:cxnSpLocks/>
          </p:cNvCxnSpPr>
          <p:nvPr/>
        </p:nvCxnSpPr>
        <p:spPr>
          <a:xfrm flipH="1">
            <a:off x="6763871" y="3650519"/>
            <a:ext cx="3370730" cy="0"/>
          </a:xfrm>
          <a:prstGeom prst="straightConnector1">
            <a:avLst/>
          </a:prstGeom>
          <a:ln w="539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739206" y="1781435"/>
            <a:ext cx="26225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Bayes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combines</a:t>
            </a:r>
            <a:r>
              <a:rPr lang="fr-CA" b="1" dirty="0"/>
              <a:t> </a:t>
            </a:r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54E19-3320-4981-B14B-E105938BB187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19D87-09B2-4A37-A437-D91E6CE4D0C0}"/>
              </a:ext>
            </a:extLst>
          </p:cNvPr>
          <p:cNvSpPr txBox="1"/>
          <p:nvPr/>
        </p:nvSpPr>
        <p:spPr>
          <a:xfrm>
            <a:off x="-19332" y="6564963"/>
            <a:ext cx="1154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https://mindmatters.ai/2020/12/how-bayes-math-rule-can-counter-unreasonable-skepticism/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F2736-68D3-402B-8466-9F96A4D46844}"/>
              </a:ext>
            </a:extLst>
          </p:cNvPr>
          <p:cNvSpPr/>
          <p:nvPr/>
        </p:nvSpPr>
        <p:spPr>
          <a:xfrm rot="5400000">
            <a:off x="1851175" y="3224433"/>
            <a:ext cx="342900" cy="3280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DD8A3-B174-48C9-AB9E-E5A64BE8853A}"/>
              </a:ext>
            </a:extLst>
          </p:cNvPr>
          <p:cNvSpPr txBox="1"/>
          <p:nvPr/>
        </p:nvSpPr>
        <p:spPr>
          <a:xfrm>
            <a:off x="382273" y="5207000"/>
            <a:ext cx="3280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Price</a:t>
            </a:r>
            <a:r>
              <a:rPr lang="fr-CA" dirty="0"/>
              <a:t> uses </a:t>
            </a:r>
            <a:r>
              <a:rPr lang="fr-CA" b="1" dirty="0">
                <a:solidFill>
                  <a:schemeClr val="accent1"/>
                </a:solidFill>
              </a:rPr>
              <a:t>Bayes’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dirty="0"/>
              <a:t>to </a:t>
            </a:r>
            <a:r>
              <a:rPr lang="fr-CA" dirty="0" err="1"/>
              <a:t>explain</a:t>
            </a:r>
            <a:r>
              <a:rPr lang="fr-CA" dirty="0"/>
              <a:t> miracles (improbable </a:t>
            </a:r>
            <a:r>
              <a:rPr lang="fr-CA" dirty="0" err="1"/>
              <a:t>events</a:t>
            </a:r>
            <a:r>
              <a:rPr lang="fr-CA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56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8B9-EDB5-491C-96F7-2A1E5E9A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590"/>
            <a:ext cx="12192000" cy="637809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Did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say</a:t>
            </a:r>
            <a:r>
              <a:rPr lang="fr-CA" dirty="0">
                <a:solidFill>
                  <a:schemeClr val="bg1"/>
                </a:solidFill>
              </a:rPr>
              <a:t> probable(-</a:t>
            </a:r>
            <a:r>
              <a:rPr lang="fr-CA" dirty="0" err="1">
                <a:solidFill>
                  <a:schemeClr val="bg1"/>
                </a:solidFill>
              </a:rPr>
              <a:t>ility</a:t>
            </a:r>
            <a:r>
              <a:rPr lang="fr-CA" dirty="0">
                <a:solidFill>
                  <a:schemeClr val="bg1"/>
                </a:solidFill>
              </a:rPr>
              <a:t>)?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</p:spPr>
            <p:txBody>
              <a:bodyPr>
                <a:normAutofit/>
              </a:bodyPr>
              <a:lstStyle/>
              <a:p>
                <a:r>
                  <a:rPr lang="fr-CA" sz="2400" b="1" dirty="0"/>
                  <a:t>Conditional </a:t>
                </a:r>
                <a:r>
                  <a:rPr lang="fr-CA" sz="2400" b="1" dirty="0" err="1"/>
                  <a:t>probability</a:t>
                </a:r>
                <a:r>
                  <a:rPr lang="fr-CA" sz="2400" b="1" dirty="0"/>
                  <a:t>: </a:t>
                </a:r>
                <a:r>
                  <a:rPr lang="en-US" sz="2400" b="1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random variables</a:t>
                </a:r>
              </a:p>
              <a:p>
                <a:pPr marL="0" indent="0">
                  <a:buNone/>
                </a:pPr>
                <a:r>
                  <a:rPr lang="en-US" sz="2400" dirty="0"/>
                  <a:t>conditional probability = 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</a:t>
                </a:r>
                <a:br>
                  <a:rPr lang="en-US" sz="2400" dirty="0"/>
                </a:br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a given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(or </a:t>
                </a:r>
                <a:r>
                  <a:rPr lang="en-US" sz="2400" b="1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b="1" dirty="0"/>
                  <a:t> knowing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).</a:t>
                </a:r>
                <a:endParaRPr lang="en-CA" sz="2400" dirty="0"/>
              </a:p>
              <a:p>
                <a:r>
                  <a:rPr lang="en-CA" sz="2400" b="1" dirty="0"/>
                  <a:t>Joint probability</a:t>
                </a:r>
                <a:r>
                  <a:rPr lang="en-CA" sz="2400" dirty="0"/>
                  <a:t>: </a:t>
                </a:r>
                <a:r>
                  <a:rPr lang="en-US" sz="2400" dirty="0"/>
                  <a:t>probability of obtaining both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noted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can be calculated in two ways:</a:t>
                </a:r>
                <a:br>
                  <a:rPr lang="en-US" sz="2400" dirty="0"/>
                </a:br>
                <a:endParaRPr lang="en-US" sz="2400" dirty="0"/>
              </a:p>
              <a:p>
                <a:pPr lvl="1"/>
                <a:endParaRPr lang="en-US" sz="20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Marginal probability</a:t>
                </a:r>
                <a:r>
                  <a:rPr lang="en-US" sz="2400" dirty="0"/>
                  <a:t>: probability of a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is its probability if we ignore the value of the other variables. If we do not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directly, but we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for each possible value of another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corresponds to the sum of the joint probabilities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each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  <a:blipFill>
                <a:blip r:embed="rId2"/>
                <a:stretch>
                  <a:fillRect l="-928" t="-1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/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blipFill>
                <a:blip r:embed="rId3"/>
                <a:stretch>
                  <a:fillRect l="-1025" t="-1961" r="-190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/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FC871-CFC3-4C66-9A3A-961F02B8442A}"/>
              </a:ext>
            </a:extLst>
          </p:cNvPr>
          <p:cNvCxnSpPr>
            <a:cxnSpLocks/>
          </p:cNvCxnSpPr>
          <p:nvPr/>
        </p:nvCxnSpPr>
        <p:spPr>
          <a:xfrm flipH="1">
            <a:off x="6921500" y="2944906"/>
            <a:ext cx="420594" cy="15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7487C-CA5F-4A5A-96D7-6CEC5286FFAF}"/>
              </a:ext>
            </a:extLst>
          </p:cNvPr>
          <p:cNvCxnSpPr/>
          <p:nvPr/>
        </p:nvCxnSpPr>
        <p:spPr>
          <a:xfrm>
            <a:off x="7516906" y="2944906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71074-2A8B-4417-B0A5-A2F1915BAEE4}"/>
              </a:ext>
            </a:extLst>
          </p:cNvPr>
          <p:cNvCxnSpPr/>
          <p:nvPr/>
        </p:nvCxnSpPr>
        <p:spPr>
          <a:xfrm>
            <a:off x="4195482" y="2944906"/>
            <a:ext cx="457200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/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blipFill>
                <a:blip r:embed="rId5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/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blipFill>
                <a:blip r:embed="rId6"/>
                <a:stretch>
                  <a:fillRect l="-175"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21EB9-8348-40A8-9683-4D8619F73E3F}"/>
              </a:ext>
            </a:extLst>
          </p:cNvPr>
          <p:cNvCxnSpPr/>
          <p:nvPr/>
        </p:nvCxnSpPr>
        <p:spPr>
          <a:xfrm>
            <a:off x="8465169" y="3604481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DB161D-E7EF-437A-93CB-5C20E4F8DEBA}"/>
              </a:ext>
            </a:extLst>
          </p:cNvPr>
          <p:cNvCxnSpPr>
            <a:cxnSpLocks/>
          </p:cNvCxnSpPr>
          <p:nvPr/>
        </p:nvCxnSpPr>
        <p:spPr>
          <a:xfrm flipH="1">
            <a:off x="5880100" y="3554578"/>
            <a:ext cx="462920" cy="2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9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4680862">
            <a:off x="5868517" y="4418315"/>
            <a:ext cx="748776" cy="878150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752399" y="3948443"/>
            <a:ext cx="1170188" cy="1204397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16039967" flipV="1">
            <a:off x="6248564" y="3547167"/>
            <a:ext cx="826876" cy="1260655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143465" y="3598180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ctr">
                  <a:buNone/>
                </a:pPr>
                <a:r>
                  <a:rPr lang="fr-CA" dirty="0"/>
                  <a:t>Joint </a:t>
                </a:r>
                <a:r>
                  <a:rPr lang="fr-CA" dirty="0" err="1"/>
                  <a:t>probability</a:t>
                </a:r>
                <a:r>
                  <a:rPr lang="fr-CA" dirty="0"/>
                  <a:t> can </a:t>
                </a:r>
                <a:r>
                  <a:rPr lang="fr-CA" dirty="0" err="1"/>
                  <a:t>be</a:t>
                </a:r>
                <a:r>
                  <a:rPr lang="fr-CA" dirty="0"/>
                  <a:t> </a:t>
                </a:r>
                <a:r>
                  <a:rPr lang="fr-CA" dirty="0" err="1"/>
                  <a:t>becomes</a:t>
                </a:r>
                <a:r>
                  <a:rPr lang="fr-CA" dirty="0"/>
                  <a:t> Bayes </a:t>
                </a:r>
                <a:r>
                  <a:rPr lang="fr-CA" dirty="0" err="1"/>
                  <a:t>theorem</a:t>
                </a:r>
                <a:r>
                  <a:rPr lang="fr-CA" dirty="0"/>
                  <a:t> by </a:t>
                </a:r>
                <a:r>
                  <a:rPr lang="fr-CA" dirty="0" err="1"/>
                  <a:t>spli</a:t>
                </a: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:r>
                  <a:rPr lang="fr-CA" dirty="0" err="1"/>
                  <a:t>tting</a:t>
                </a:r>
                <a:r>
                  <a:rPr lang="fr-CA" dirty="0"/>
                  <a:t> the </a:t>
                </a:r>
                <a:r>
                  <a:rPr lang="fr-CA" dirty="0" err="1"/>
                  <a:t>two</a:t>
                </a:r>
                <a:r>
                  <a:rPr lang="fr-CA" dirty="0"/>
                  <a:t> right parts by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CA" dirty="0">
                    <a:latin typeface="Cambria Math" panose="02040503050406030204" pitchFamily="18" charset="0"/>
                  </a:rPr>
                  <a:t>;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becomes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  <a:blipFill>
                <a:blip r:embed="rId4"/>
                <a:stretch>
                  <a:fillRect t="-1075" b="-12145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1179134" y="3937964"/>
            <a:ext cx="223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3040368" y="2135206"/>
            <a:ext cx="22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367097" y="2657954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140819" y="5189958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0C890-5E05-4E75-ACF1-41B44916C88A}"/>
              </a:ext>
            </a:extLst>
          </p:cNvPr>
          <p:cNvSpPr txBox="1"/>
          <p:nvPr/>
        </p:nvSpPr>
        <p:spPr>
          <a:xfrm>
            <a:off x="7140819" y="6082510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(Marginal </a:t>
            </a:r>
            <a:r>
              <a:rPr lang="fr-CA" dirty="0" err="1"/>
              <a:t>probability</a:t>
            </a:r>
            <a:r>
              <a:rPr lang="fr-CA" dirty="0"/>
              <a:t>)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6D38FD-86BE-455F-BD80-ED9B36D256C8}"/>
              </a:ext>
            </a:extLst>
          </p:cNvPr>
          <p:cNvCxnSpPr/>
          <p:nvPr/>
        </p:nvCxnSpPr>
        <p:spPr>
          <a:xfrm flipV="1">
            <a:off x="8527938" y="2068124"/>
            <a:ext cx="825500" cy="63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6E234D-3BB3-4947-9F62-030A712DE2E2}"/>
              </a:ext>
            </a:extLst>
          </p:cNvPr>
          <p:cNvSpPr txBox="1"/>
          <p:nvPr/>
        </p:nvSpPr>
        <p:spPr>
          <a:xfrm>
            <a:off x="9434241" y="1547759"/>
            <a:ext cx="21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Frequentist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!</a:t>
            </a:r>
            <a:endParaRPr lang="en-CA" sz="24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5400000">
            <a:off x="6321701" y="3866213"/>
            <a:ext cx="742983" cy="1953718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418680" y="3763319"/>
            <a:ext cx="1559912" cy="1484595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>
            <a:off x="6062401" y="3794437"/>
            <a:ext cx="1755499" cy="841626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230036" y="3597918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380551" y="3765088"/>
            <a:ext cx="2487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Parameters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estimates</a:t>
            </a:r>
            <a:r>
              <a:rPr lang="en-CA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2970270" y="2157441"/>
            <a:ext cx="318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CA" dirty="0" err="1">
                <a:solidFill>
                  <a:schemeClr val="accent1"/>
                </a:solidFill>
              </a:rPr>
              <a:t>What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we</a:t>
            </a:r>
            <a:r>
              <a:rPr lang="fr-CA" dirty="0">
                <a:solidFill>
                  <a:schemeClr val="accent1"/>
                </a:solidFill>
              </a:rPr>
              <a:t> know A Priori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8318499" y="2782669"/>
            <a:ext cx="232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The model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8318499" y="5262950"/>
            <a:ext cx="232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3004875">
            <a:off x="6176811" y="3318175"/>
            <a:ext cx="704125" cy="841564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4236161" y="2906617"/>
            <a:ext cx="1027890" cy="1068611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3543534">
            <a:off x="6514664" y="2526319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556681" y="2592078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:r>
                  <a:rPr lang="fr-CA" dirty="0"/>
                  <a:t>Joint </a:t>
                </a:r>
                <a:r>
                  <a:rPr lang="fr-CA" dirty="0" err="1"/>
                  <a:t>probability</a:t>
                </a:r>
                <a:r>
                  <a:rPr lang="fr-CA" dirty="0"/>
                  <a:t> can </a:t>
                </a:r>
                <a:r>
                  <a:rPr lang="fr-CA" dirty="0" err="1"/>
                  <a:t>be</a:t>
                </a:r>
                <a:r>
                  <a:rPr lang="fr-CA" dirty="0"/>
                  <a:t> </a:t>
                </a:r>
                <a:r>
                  <a:rPr lang="fr-CA" dirty="0" err="1"/>
                  <a:t>becomes</a:t>
                </a:r>
                <a:r>
                  <a:rPr lang="fr-CA" dirty="0"/>
                  <a:t> Bayes </a:t>
                </a:r>
                <a:r>
                  <a:rPr lang="fr-CA" dirty="0" err="1"/>
                  <a:t>theorem</a:t>
                </a:r>
                <a:r>
                  <a:rPr lang="fr-CA" dirty="0"/>
                  <a:t> by </a:t>
                </a:r>
                <a:r>
                  <a:rPr lang="fr-CA" dirty="0" err="1"/>
                  <a:t>splitting</a:t>
                </a:r>
                <a:r>
                  <a:rPr lang="fr-CA" dirty="0"/>
                  <a:t> the </a:t>
                </a:r>
                <a:r>
                  <a:rPr lang="fr-CA" dirty="0" err="1"/>
                  <a:t>two</a:t>
                </a:r>
                <a:r>
                  <a:rPr lang="fr-CA" dirty="0"/>
                  <a:t> right parts by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CA" dirty="0">
                    <a:latin typeface="Cambria Math" panose="02040503050406030204" pitchFamily="18" charset="0"/>
                  </a:rPr>
                  <a:t>;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becomes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  <a:blipFill>
                <a:blip r:embed="rId4"/>
                <a:stretch>
                  <a:fillRect l="-1106" t="-8602" r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/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We can then calculate 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if we know: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and;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marginal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dirty="0"/>
                  <a:t>As for the denominator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this can be obtained by taking the sum (or the integral)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over the set of possible values ​​of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blipFill>
                <a:blip r:embed="rId6"/>
                <a:stretch>
                  <a:fillRect l="-1101" b="-4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2458757" y="3117756"/>
            <a:ext cx="148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4323891" y="1862446"/>
            <a:ext cx="148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760078" y="2733035"/>
            <a:ext cx="2321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(model)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436094" y="3549104"/>
            <a:ext cx="23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Frequentist</a:t>
            </a:r>
            <a:r>
              <a:rPr lang="fr-CA" dirty="0"/>
              <a:t> VS </a:t>
            </a:r>
            <a:r>
              <a:rPr lang="fr-CA" dirty="0" err="1"/>
              <a:t>Bayesian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dirty="0"/>
                  <a:t>Frequentist:</a:t>
                </a:r>
                <a:r>
                  <a:rPr lang="en-US" dirty="0"/>
                  <a:t> probabilities represent the frequency of events after many repetitions of an observation or experiment</a:t>
                </a:r>
              </a:p>
              <a:p>
                <a:pPr marL="0" indent="0">
                  <a:buNone/>
                </a:pPr>
                <a:r>
                  <a:rPr lang="en-US" dirty="0"/>
                  <a:t>With this approach, we can associate a probability with statistics based on a set of data, such as the mean of a sample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but not to the parameters of a model such as the population mean μ. When we define a 95% confidence interval around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it is not this interval that has a 95% probability of containing μ (after sampling, the interval and μ are both fixed), but this is 95% of possible samples of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which would produce an interval containing the value μ.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9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1023</Words>
  <Application>Microsoft Office PowerPoint</Application>
  <PresentationFormat>Widescreen</PresentationFormat>
  <Paragraphs>176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Bayesian stats with Stan and brms()</vt:lpstr>
      <vt:lpstr>PowerPoint Presentation</vt:lpstr>
      <vt:lpstr>PowerPoint Presentation</vt:lpstr>
      <vt:lpstr>PowerPoint Presentation</vt:lpstr>
      <vt:lpstr>Did you say probable(-ility)?</vt:lpstr>
      <vt:lpstr>Bayes’ theorem</vt:lpstr>
      <vt:lpstr>Bayes’ theorem</vt:lpstr>
      <vt:lpstr>Bayes’ theorem</vt:lpstr>
      <vt:lpstr>Frequentist VS Bayesian</vt:lpstr>
      <vt:lpstr>Frequentist VS Bayesian</vt:lpstr>
      <vt:lpstr>How does bayesian inference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with Stan and brms()</dc:title>
  <dc:creator>Béatrice Capolla</dc:creator>
  <cp:lastModifiedBy>Florent Déry</cp:lastModifiedBy>
  <cp:revision>28</cp:revision>
  <dcterms:created xsi:type="dcterms:W3CDTF">2020-11-29T17:19:11Z</dcterms:created>
  <dcterms:modified xsi:type="dcterms:W3CDTF">2020-12-05T19:09:15Z</dcterms:modified>
</cp:coreProperties>
</file>