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0"/>
  </p:notesMasterIdLst>
  <p:sldIdLst>
    <p:sldId id="256" r:id="rId2"/>
    <p:sldId id="258" r:id="rId3"/>
    <p:sldId id="264" r:id="rId4"/>
    <p:sldId id="263" r:id="rId5"/>
    <p:sldId id="270" r:id="rId6"/>
    <p:sldId id="259" r:id="rId7"/>
    <p:sldId id="266" r:id="rId8"/>
    <p:sldId id="271" r:id="rId9"/>
    <p:sldId id="262" r:id="rId10"/>
    <p:sldId id="305" r:id="rId11"/>
    <p:sldId id="306" r:id="rId12"/>
    <p:sldId id="307" r:id="rId13"/>
    <p:sldId id="308" r:id="rId14"/>
    <p:sldId id="310" r:id="rId15"/>
    <p:sldId id="311" r:id="rId16"/>
    <p:sldId id="312" r:id="rId17"/>
    <p:sldId id="313" r:id="rId18"/>
    <p:sldId id="286" r:id="rId19"/>
  </p:sldIdLst>
  <p:sldSz cx="9144000" cy="5143500" type="screen16x9"/>
  <p:notesSz cx="6858000" cy="9144000"/>
  <p:embeddedFontLst>
    <p:embeddedFont>
      <p:font typeface="Arvo" panose="020B0604020202020204" charset="0"/>
      <p:regular r:id="rId21"/>
      <p:bold r:id="rId22"/>
      <p:italic r:id="rId23"/>
      <p:boldItalic r:id="rId24"/>
    </p:embeddedFont>
    <p:embeddedFont>
      <p:font typeface="Bodoni" panose="020B0604020202020204" charset="0"/>
      <p:regular r:id="rId25"/>
      <p:bold r:id="rId26"/>
      <p:italic r:id="rId27"/>
      <p:boldItalic r:id="rId28"/>
    </p:embeddedFont>
    <p:embeddedFont>
      <p:font typeface="Ubuntu" panose="020B0604020202020204" charset="0"/>
      <p:regular r:id="rId29"/>
      <p:bold r:id="rId30"/>
      <p:italic r:id="rId31"/>
      <p:boldItalic r:id="rId32"/>
    </p:embeddedFont>
    <p:embeddedFont>
      <p:font typeface="Ubuntu Light" panose="020B0604020202020204" charset="0"/>
      <p:regular r:id="rId33"/>
      <p:bold r:id="rId34"/>
      <p:italic r:id="rId35"/>
      <p:boldItalic r:id="rId36"/>
    </p:embeddedFont>
    <p:embeddedFont>
      <p:font typeface="Ubuntu Medium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89A7F6-D51B-452F-A86C-780D8C092833}">
  <a:tblStyle styleId="{2989A7F6-D51B-452F-A86C-780D8C0928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4CF9832-8242-42C9-81CC-D82D94C3B25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260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417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42eb61d9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42eb61d9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777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745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42eb61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42eb61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745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42eb61d9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42eb61d9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646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223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812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42eb61d9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42eb61d9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42eb61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42eb61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9" r:id="rId8"/>
    <p:sldLayoutId id="2147483661" r:id="rId9"/>
    <p:sldLayoutId id="2147483662" r:id="rId10"/>
    <p:sldLayoutId id="2147483664" r:id="rId11"/>
    <p:sldLayoutId id="214748366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1353965" y="633046"/>
            <a:ext cx="6594281" cy="2809098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/>
              <a:t>Journey of a Master’s student trying to complete her stat analyses in less than 10 semesters : </a:t>
            </a:r>
            <a:br>
              <a:rPr lang="en-US" sz="3000" dirty="0"/>
            </a:br>
            <a:r>
              <a:rPr lang="en-US" sz="3000" dirty="0"/>
              <a:t>Dos and Don’ts </a:t>
            </a:r>
            <a:r>
              <a:rPr lang="en-US" sz="3000"/>
              <a:t>when modelling </a:t>
            </a:r>
            <a:r>
              <a:rPr lang="en-US" sz="3000" dirty="0"/>
              <a:t>count data</a:t>
            </a:r>
            <a:endParaRPr sz="3000" i="1" dirty="0"/>
          </a:p>
        </p:txBody>
      </p:sp>
      <p:sp>
        <p:nvSpPr>
          <p:cNvPr id="194" name="Google Shape;194;p32"/>
          <p:cNvSpPr txBox="1"/>
          <p:nvPr/>
        </p:nvSpPr>
        <p:spPr>
          <a:xfrm>
            <a:off x="1269559" y="3669074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B</a:t>
            </a:r>
            <a:r>
              <a:rPr lang="es" sz="18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y Beatrice Capolla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March 10th 2021</a:t>
            </a:r>
            <a:endParaRPr sz="1800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body" idx="1"/>
          </p:nvPr>
        </p:nvSpPr>
        <p:spPr>
          <a:xfrm>
            <a:off x="541604" y="1296579"/>
            <a:ext cx="8088923" cy="555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We are trying to model the abundance of shrubs considering the browsing intensity for each height class. The </a:t>
            </a:r>
            <a:r>
              <a:rPr lang="en-CA" dirty="0" err="1">
                <a:solidFill>
                  <a:schemeClr val="tx1"/>
                </a:solidFill>
              </a:rPr>
              <a:t>dataframe</a:t>
            </a:r>
            <a:r>
              <a:rPr lang="en-CA" dirty="0">
                <a:solidFill>
                  <a:schemeClr val="tx1"/>
                </a:solidFill>
              </a:rPr>
              <a:t> looks like this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 startAt="2"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400929" y="279675"/>
            <a:ext cx="8342142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/>
              <a:t>“Perfect match” issues : an example</a:t>
            </a:r>
          </a:p>
        </p:txBody>
      </p:sp>
      <p:sp>
        <p:nvSpPr>
          <p:cNvPr id="251" name="Google Shape;251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F258A3-F1A9-48CC-B2AE-3339CDEF77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2" t="2682" r="1"/>
          <a:stretch/>
        </p:blipFill>
        <p:spPr>
          <a:xfrm>
            <a:off x="2679895" y="1862508"/>
            <a:ext cx="3428270" cy="18318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7C77D7-614E-4C2F-88DE-8F338364E5AC}"/>
              </a:ext>
            </a:extLst>
          </p:cNvPr>
          <p:cNvSpPr/>
          <p:nvPr/>
        </p:nvSpPr>
        <p:spPr>
          <a:xfrm>
            <a:off x="4290646" y="2207166"/>
            <a:ext cx="1817519" cy="18288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37C02B-C251-437B-A669-C12549DEFC59}"/>
              </a:ext>
            </a:extLst>
          </p:cNvPr>
          <p:cNvSpPr/>
          <p:nvPr/>
        </p:nvSpPr>
        <p:spPr>
          <a:xfrm>
            <a:off x="4290645" y="2929308"/>
            <a:ext cx="1817519" cy="565051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Google Shape;249;p39">
            <a:extLst>
              <a:ext uri="{FF2B5EF4-FFF2-40B4-BE49-F238E27FC236}">
                <a16:creationId xmlns:a16="http://schemas.microsoft.com/office/drawing/2014/main" id="{E1906039-6469-4DBB-84C4-76A2B421172C}"/>
              </a:ext>
            </a:extLst>
          </p:cNvPr>
          <p:cNvSpPr txBox="1">
            <a:spLocks/>
          </p:cNvSpPr>
          <p:nvPr/>
        </p:nvSpPr>
        <p:spPr>
          <a:xfrm>
            <a:off x="541604" y="3677483"/>
            <a:ext cx="8088923" cy="108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Font typeface="Ubuntu Light"/>
              <a:buNone/>
            </a:pPr>
            <a:r>
              <a:rPr lang="en-CA" dirty="0">
                <a:solidFill>
                  <a:schemeClr val="tx1"/>
                </a:solidFill>
              </a:rPr>
              <a:t>As you can see, each time there is no shrub in a certain height class, the browsing intensity is 0 (because we can measure this when there is no individual). Therefore, we can’t use the column “browsing intensity” in our model, because when </a:t>
            </a:r>
            <a:r>
              <a:rPr lang="en-CA" dirty="0" err="1">
                <a:solidFill>
                  <a:schemeClr val="tx1"/>
                </a:solidFill>
              </a:rPr>
              <a:t>shrub_freq</a:t>
            </a:r>
            <a:r>
              <a:rPr lang="en-CA" dirty="0">
                <a:solidFill>
                  <a:schemeClr val="tx1"/>
                </a:solidFill>
              </a:rPr>
              <a:t> = 0, </a:t>
            </a:r>
            <a:r>
              <a:rPr lang="en-CA" dirty="0" err="1">
                <a:solidFill>
                  <a:schemeClr val="tx1"/>
                </a:solidFill>
              </a:rPr>
              <a:t>browsing_intensity</a:t>
            </a:r>
            <a:r>
              <a:rPr lang="en-CA" dirty="0">
                <a:solidFill>
                  <a:schemeClr val="tx1"/>
                </a:solidFill>
              </a:rPr>
              <a:t> =0 necessarily, so our model will perfectly predict this outcome and R won’t like that…</a:t>
            </a:r>
          </a:p>
          <a:p>
            <a:pPr marL="0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42900" indent="-342900" algn="l">
              <a:buFont typeface="Ubuntu Light"/>
              <a:buAutoNum type="arabicPeriod" startAt="2"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0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400929" y="279675"/>
            <a:ext cx="8342142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/>
              <a:t>“Perfect match” issues : an example</a:t>
            </a:r>
          </a:p>
        </p:txBody>
      </p:sp>
      <p:sp>
        <p:nvSpPr>
          <p:cNvPr id="251" name="Google Shape;251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9" name="Google Shape;249;p39">
            <a:extLst>
              <a:ext uri="{FF2B5EF4-FFF2-40B4-BE49-F238E27FC236}">
                <a16:creationId xmlns:a16="http://schemas.microsoft.com/office/drawing/2014/main" id="{E1906039-6469-4DBB-84C4-76A2B421172C}"/>
              </a:ext>
            </a:extLst>
          </p:cNvPr>
          <p:cNvSpPr txBox="1">
            <a:spLocks/>
          </p:cNvSpPr>
          <p:nvPr/>
        </p:nvSpPr>
        <p:spPr>
          <a:xfrm>
            <a:off x="527538" y="1710854"/>
            <a:ext cx="8088923" cy="61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Font typeface="Ubuntu Light"/>
              <a:buNone/>
            </a:pPr>
            <a:r>
              <a:rPr lang="en-CA" dirty="0">
                <a:solidFill>
                  <a:schemeClr val="tx1"/>
                </a:solidFill>
              </a:rPr>
              <a:t>If you do have a “perfect match” issue in your model, R will probably send you this clear as crystal error message (note my sarcasm) :</a:t>
            </a:r>
          </a:p>
          <a:p>
            <a:pPr marL="0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42900" indent="-342900" algn="l">
              <a:buFont typeface="Ubuntu Light"/>
              <a:buAutoNum type="arabicPeriod" startAt="2"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41B0E-4D7C-40FB-A4EC-FCA920761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915" y="2328204"/>
            <a:ext cx="3542168" cy="617349"/>
          </a:xfrm>
          <a:prstGeom prst="rect">
            <a:avLst/>
          </a:prstGeom>
        </p:spPr>
      </p:pic>
      <p:sp>
        <p:nvSpPr>
          <p:cNvPr id="13" name="Google Shape;249;p39">
            <a:extLst>
              <a:ext uri="{FF2B5EF4-FFF2-40B4-BE49-F238E27FC236}">
                <a16:creationId xmlns:a16="http://schemas.microsoft.com/office/drawing/2014/main" id="{CFA698F0-ED67-4641-A38D-76B2A1125460}"/>
              </a:ext>
            </a:extLst>
          </p:cNvPr>
          <p:cNvSpPr txBox="1">
            <a:spLocks/>
          </p:cNvSpPr>
          <p:nvPr/>
        </p:nvSpPr>
        <p:spPr>
          <a:xfrm>
            <a:off x="527538" y="2979713"/>
            <a:ext cx="8088923" cy="61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Font typeface="Ubuntu Light"/>
              <a:buNone/>
            </a:pPr>
            <a:r>
              <a:rPr lang="en-CA" dirty="0">
                <a:solidFill>
                  <a:schemeClr val="tx1"/>
                </a:solidFill>
              </a:rPr>
              <a:t>This can mean a lot of things, so don’t lose your time trying to figure out why R sends you this error message and avoid “perfect match” in the first place!</a:t>
            </a:r>
          </a:p>
          <a:p>
            <a:pPr marL="0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42900" indent="-342900" algn="l">
              <a:buFont typeface="Ubuntu Light"/>
              <a:buAutoNum type="arabicPeriod" startAt="2"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Font typeface="Ubuntu Light"/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15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/>
              <a:t>Hands on example</a:t>
            </a:r>
            <a:endParaRPr sz="7200" dirty="0"/>
          </a:p>
        </p:txBody>
      </p:sp>
      <p:sp>
        <p:nvSpPr>
          <p:cNvPr id="314" name="Google Shape;314;p4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12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15" name="Google Shape;315;p46"/>
          <p:cNvSpPr txBox="1">
            <a:spLocks noGrp="1"/>
          </p:cNvSpPr>
          <p:nvPr>
            <p:ph type="subTitle" idx="1"/>
          </p:nvPr>
        </p:nvSpPr>
        <p:spPr>
          <a:xfrm>
            <a:off x="1546450" y="3015325"/>
            <a:ext cx="6051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Go see the script!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464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body" idx="1"/>
          </p:nvPr>
        </p:nvSpPr>
        <p:spPr>
          <a:xfrm>
            <a:off x="1633500" y="1677346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Simulate how many zeros your model predicts at 2,5% and 97,5% confidence intervals.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CA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Calculate how many zeros you actually have in your data.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CA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Compare those values.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 startAt="2"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400929" y="279675"/>
            <a:ext cx="8342142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How to know if I have an excess of zeros?</a:t>
            </a:r>
          </a:p>
        </p:txBody>
      </p:sp>
      <p:sp>
        <p:nvSpPr>
          <p:cNvPr id="251" name="Google Shape;251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9482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How to address an excess of zeros?</a:t>
            </a:r>
            <a:endParaRPr sz="2400" dirty="0"/>
          </a:p>
        </p:txBody>
      </p:sp>
      <p:cxnSp>
        <p:nvCxnSpPr>
          <p:cNvPr id="276" name="Google Shape;276;p42"/>
          <p:cNvCxnSpPr>
            <a:cxnSpLocks/>
          </p:cNvCxnSpPr>
          <p:nvPr/>
        </p:nvCxnSpPr>
        <p:spPr>
          <a:xfrm>
            <a:off x="3406450" y="1926825"/>
            <a:ext cx="0" cy="254670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42"/>
          <p:cNvCxnSpPr>
            <a:cxnSpLocks/>
          </p:cNvCxnSpPr>
          <p:nvPr/>
        </p:nvCxnSpPr>
        <p:spPr>
          <a:xfrm>
            <a:off x="5737375" y="1926825"/>
            <a:ext cx="0" cy="254670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4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279" name="Google Shape;279;p42"/>
          <p:cNvSpPr txBox="1">
            <a:spLocks noGrp="1"/>
          </p:cNvSpPr>
          <p:nvPr>
            <p:ph type="ctrTitle" idx="2"/>
          </p:nvPr>
        </p:nvSpPr>
        <p:spPr>
          <a:xfrm>
            <a:off x="917750" y="2143575"/>
            <a:ext cx="2301100" cy="482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Modify your model to be zero-inflated</a:t>
            </a:r>
            <a:endParaRPr dirty="0"/>
          </a:p>
        </p:txBody>
      </p:sp>
      <p:sp>
        <p:nvSpPr>
          <p:cNvPr id="280" name="Google Shape;280;p42"/>
          <p:cNvSpPr txBox="1">
            <a:spLocks noGrp="1"/>
          </p:cNvSpPr>
          <p:nvPr>
            <p:ph type="subTitle" idx="1"/>
          </p:nvPr>
        </p:nvSpPr>
        <p:spPr>
          <a:xfrm>
            <a:off x="1026600" y="2580831"/>
            <a:ext cx="22710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Zero-inflated Poisson, zero-inflated negative binomial… They are many options and it is easy to modify your current model to consider the excess of zeros</a:t>
            </a:r>
            <a:endParaRPr dirty="0"/>
          </a:p>
        </p:txBody>
      </p:sp>
      <p:sp>
        <p:nvSpPr>
          <p:cNvPr id="281" name="Google Shape;281;p42"/>
          <p:cNvSpPr txBox="1">
            <a:spLocks noGrp="1"/>
          </p:cNvSpPr>
          <p:nvPr>
            <p:ph type="ctrTitle" idx="3"/>
          </p:nvPr>
        </p:nvSpPr>
        <p:spPr>
          <a:xfrm>
            <a:off x="3436102" y="1927050"/>
            <a:ext cx="2301273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Make it a Hurdle model instead</a:t>
            </a:r>
            <a:endParaRPr dirty="0"/>
          </a:p>
        </p:txBody>
      </p:sp>
      <p:sp>
        <p:nvSpPr>
          <p:cNvPr id="282" name="Google Shape;282;p42"/>
          <p:cNvSpPr txBox="1">
            <a:spLocks noGrp="1"/>
          </p:cNvSpPr>
          <p:nvPr>
            <p:ph type="subTitle" idx="4"/>
          </p:nvPr>
        </p:nvSpPr>
        <p:spPr>
          <a:xfrm>
            <a:off x="3515163" y="2462148"/>
            <a:ext cx="2113500" cy="2080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A Hurdle model initially treats your data as binary (0/1), and then models the abundance (counts &gt; 0). You can model different independant variables in each part of this model.</a:t>
            </a:r>
            <a:endParaRPr dirty="0"/>
          </a:p>
        </p:txBody>
      </p:sp>
      <p:sp>
        <p:nvSpPr>
          <p:cNvPr id="283" name="Google Shape;283;p42"/>
          <p:cNvSpPr txBox="1">
            <a:spLocks noGrp="1"/>
          </p:cNvSpPr>
          <p:nvPr>
            <p:ph type="ctrTitle" idx="5"/>
          </p:nvPr>
        </p:nvSpPr>
        <p:spPr>
          <a:xfrm>
            <a:off x="5925148" y="19268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Make two different models</a:t>
            </a:r>
            <a:endParaRPr dirty="0"/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6"/>
          </p:nvPr>
        </p:nvSpPr>
        <p:spPr>
          <a:xfrm>
            <a:off x="5925148" y="2462148"/>
            <a:ext cx="2192252" cy="201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You can first model your data as binary (0/1) and subsequently model the abundance (</a:t>
            </a:r>
            <a:r>
              <a:rPr lang="es" dirty="0"/>
              <a:t>counts &gt; 0</a:t>
            </a:r>
            <a:r>
              <a:rPr lang="en-US" dirty="0"/>
              <a:t>). This is similar to the Hurdle </a:t>
            </a:r>
            <a:r>
              <a:rPr lang="es" dirty="0"/>
              <a:t>model approach, but it gives you the advantage to use two different dataframes.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656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/>
              <a:t>Hands on example</a:t>
            </a:r>
            <a:endParaRPr sz="7200" dirty="0"/>
          </a:p>
        </p:txBody>
      </p:sp>
      <p:sp>
        <p:nvSpPr>
          <p:cNvPr id="314" name="Google Shape;314;p4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15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15" name="Google Shape;315;p46"/>
          <p:cNvSpPr txBox="1">
            <a:spLocks noGrp="1"/>
          </p:cNvSpPr>
          <p:nvPr>
            <p:ph type="subTitle" idx="1"/>
          </p:nvPr>
        </p:nvSpPr>
        <p:spPr>
          <a:xfrm>
            <a:off x="1546450" y="3015325"/>
            <a:ext cx="6051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Go see the script (for the last time)!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043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body" idx="1"/>
          </p:nvPr>
        </p:nvSpPr>
        <p:spPr>
          <a:xfrm>
            <a:off x="759655" y="1417094"/>
            <a:ext cx="7789003" cy="763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Lets say your experimental unit is a plot, and that the size of this plot is variable… Is it a good idea to divide your count data per plot by its area and use it as a dependant variable?</a:t>
            </a:r>
          </a:p>
          <a:p>
            <a:pPr marL="457200" lvl="1" indent="0" algn="l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400929" y="279675"/>
            <a:ext cx="8342142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Did you say offset?</a:t>
            </a:r>
          </a:p>
        </p:txBody>
      </p:sp>
      <p:sp>
        <p:nvSpPr>
          <p:cNvPr id="251" name="Google Shape;251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pic>
        <p:nvPicPr>
          <p:cNvPr id="2050" name="Picture 2" descr="no-god-please-no-memes - Expat in Croatia">
            <a:extLst>
              <a:ext uri="{FF2B5EF4-FFF2-40B4-BE49-F238E27FC236}">
                <a16:creationId xmlns:a16="http://schemas.microsoft.com/office/drawing/2014/main" id="{A874AAB7-68E0-4ECC-A953-94166AEDA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73" y="2120410"/>
            <a:ext cx="4036454" cy="226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3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body" idx="1"/>
          </p:nvPr>
        </p:nvSpPr>
        <p:spPr>
          <a:xfrm>
            <a:off x="759655" y="1417093"/>
            <a:ext cx="7789003" cy="2915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Using an offset in your model will allow to </a:t>
            </a:r>
            <a:r>
              <a:rPr lang="en-CA">
                <a:solidFill>
                  <a:schemeClr val="tx1"/>
                </a:solidFill>
              </a:rPr>
              <a:t>consider the </a:t>
            </a:r>
            <a:r>
              <a:rPr lang="en-CA" dirty="0">
                <a:solidFill>
                  <a:schemeClr val="tx1"/>
                </a:solidFill>
              </a:rPr>
              <a:t>variable size of your experimental unit without interference. You just have to simply 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Add a column to your </a:t>
            </a:r>
            <a:r>
              <a:rPr lang="en-CA" dirty="0" err="1">
                <a:solidFill>
                  <a:schemeClr val="tx1"/>
                </a:solidFill>
              </a:rPr>
              <a:t>dataframe</a:t>
            </a:r>
            <a:r>
              <a:rPr lang="en-CA" dirty="0">
                <a:solidFill>
                  <a:schemeClr val="tx1"/>
                </a:solidFill>
              </a:rPr>
              <a:t> containing your offset (the </a:t>
            </a:r>
            <a:r>
              <a:rPr lang="en-CA" dirty="0" err="1">
                <a:solidFill>
                  <a:schemeClr val="tx1"/>
                </a:solidFill>
              </a:rPr>
              <a:t>inner_join</a:t>
            </a:r>
            <a:r>
              <a:rPr lang="en-CA" dirty="0">
                <a:solidFill>
                  <a:schemeClr val="tx1"/>
                </a:solidFill>
              </a:rPr>
              <a:t>( ) function must do the trick).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CA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Add </a:t>
            </a:r>
            <a:r>
              <a:rPr lang="en-CA" i="1" dirty="0">
                <a:solidFill>
                  <a:schemeClr val="tx1"/>
                </a:solidFill>
              </a:rPr>
              <a:t>+ offset(log(</a:t>
            </a:r>
            <a:r>
              <a:rPr lang="en-CA" dirty="0" err="1">
                <a:solidFill>
                  <a:schemeClr val="tx1"/>
                </a:solidFill>
              </a:rPr>
              <a:t>your_offset_column</a:t>
            </a:r>
            <a:r>
              <a:rPr lang="en-CA" i="1" dirty="0">
                <a:solidFill>
                  <a:schemeClr val="tx1"/>
                </a:solidFill>
              </a:rPr>
              <a:t> + 1)) </a:t>
            </a:r>
            <a:r>
              <a:rPr lang="en-CA" dirty="0">
                <a:solidFill>
                  <a:schemeClr val="tx1"/>
                </a:solidFill>
              </a:rPr>
              <a:t>at the end of your model equation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CA" i="1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CA" dirty="0">
                <a:solidFill>
                  <a:schemeClr val="tx1"/>
                </a:solidFill>
              </a:rPr>
              <a:t>Why do we need to do a log transformation? Because if you </a:t>
            </a:r>
            <a:r>
              <a:rPr lang="en-US" dirty="0">
                <a:solidFill>
                  <a:schemeClr val="tx1"/>
                </a:solidFill>
              </a:rPr>
              <a:t>specify an offset to a log-link model as a raw searching-effort value, i.e. </a:t>
            </a:r>
            <a:r>
              <a:rPr lang="en-US" i="1" dirty="0">
                <a:solidFill>
                  <a:schemeClr val="tx1"/>
                </a:solidFill>
              </a:rPr>
              <a:t>offset(effort) </a:t>
            </a:r>
            <a:r>
              <a:rPr lang="en-US" dirty="0">
                <a:solidFill>
                  <a:schemeClr val="tx1"/>
                </a:solidFill>
              </a:rPr>
              <a:t>rather than </a:t>
            </a:r>
            <a:r>
              <a:rPr lang="en-US" i="1" dirty="0">
                <a:solidFill>
                  <a:schemeClr val="tx1"/>
                </a:solidFill>
              </a:rPr>
              <a:t>offset(log(effort))</a:t>
            </a:r>
            <a:r>
              <a:rPr lang="en-US" dirty="0">
                <a:solidFill>
                  <a:schemeClr val="tx1"/>
                </a:solidFill>
              </a:rPr>
              <a:t>, it will lead to a model where </a:t>
            </a:r>
            <a:r>
              <a:rPr lang="en-US" i="1" dirty="0">
                <a:solidFill>
                  <a:schemeClr val="tx1"/>
                </a:solidFill>
              </a:rPr>
              <a:t>counts ∝ exp(effort) </a:t>
            </a:r>
            <a:r>
              <a:rPr lang="en-US" dirty="0">
                <a:solidFill>
                  <a:schemeClr val="tx1"/>
                </a:solidFill>
              </a:rPr>
              <a:t>when what we are really trying to do is to fit a model where </a:t>
            </a:r>
            <a:r>
              <a:rPr lang="en-US" i="1" dirty="0">
                <a:solidFill>
                  <a:schemeClr val="tx1"/>
                </a:solidFill>
              </a:rPr>
              <a:t>counts ∝ effort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i="1" dirty="0">
                <a:solidFill>
                  <a:schemeClr val="tx1"/>
                </a:solidFill>
              </a:rPr>
              <a:t>exp(effort) </a:t>
            </a:r>
            <a:r>
              <a:rPr lang="en-US" dirty="0">
                <a:solidFill>
                  <a:schemeClr val="tx1"/>
                </a:solidFill>
              </a:rPr>
              <a:t>is often a huge (and model-destabilizing) number.</a:t>
            </a:r>
            <a:endParaRPr lang="en-CA" i="1" dirty="0">
              <a:solidFill>
                <a:schemeClr val="tx1"/>
              </a:solidFill>
            </a:endParaRPr>
          </a:p>
        </p:txBody>
      </p:sp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400929" y="279675"/>
            <a:ext cx="8342142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Yes, I did say offset !!!</a:t>
            </a:r>
          </a:p>
        </p:txBody>
      </p:sp>
      <p:sp>
        <p:nvSpPr>
          <p:cNvPr id="251" name="Google Shape;251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202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2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62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62"/>
          <p:cNvSpPr txBox="1">
            <a:spLocks noGrp="1"/>
          </p:cNvSpPr>
          <p:nvPr>
            <p:ph type="body" idx="4294967295"/>
          </p:nvPr>
        </p:nvSpPr>
        <p:spPr>
          <a:xfrm>
            <a:off x="2705500" y="2953800"/>
            <a:ext cx="3790500" cy="420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>
                <a:solidFill>
                  <a:schemeClr val="dk1"/>
                </a:solidFill>
              </a:rPr>
              <a:t>Does anyone have any questions?</a:t>
            </a:r>
            <a:endParaRPr sz="1200" dirty="0">
              <a:solidFill>
                <a:schemeClr val="dk1"/>
              </a:solidFill>
            </a:endParaRPr>
          </a:p>
        </p:txBody>
      </p:sp>
      <p:cxnSp>
        <p:nvCxnSpPr>
          <p:cNvPr id="924" name="Google Shape;924;p62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5" name="Google Shape;925;p62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18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26" name="Google Shape;926;p62"/>
          <p:cNvSpPr txBox="1">
            <a:spLocks noGrp="1"/>
          </p:cNvSpPr>
          <p:nvPr>
            <p:ph type="ctrTitle"/>
          </p:nvPr>
        </p:nvSpPr>
        <p:spPr>
          <a:xfrm>
            <a:off x="3094000" y="1515550"/>
            <a:ext cx="2955900" cy="85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/>
              <a:t>T</a:t>
            </a:r>
            <a:r>
              <a:rPr lang="es"/>
              <a:t>hanks</a:t>
            </a:r>
            <a:r>
              <a:rPr lang="es" sz="3600"/>
              <a:t>!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Contents</a:t>
            </a:r>
            <a:endParaRPr dirty="0"/>
          </a:p>
        </p:txBody>
      </p:sp>
      <p:sp>
        <p:nvSpPr>
          <p:cNvPr id="206" name="Google Shape;206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title" idx="2"/>
          </p:nvPr>
        </p:nvSpPr>
        <p:spPr>
          <a:xfrm>
            <a:off x="4696225" y="1471475"/>
            <a:ext cx="1992964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Organising your dataframe</a:t>
            </a:r>
            <a:endParaRPr dirty="0"/>
          </a:p>
        </p:txBody>
      </p:sp>
      <p:sp>
        <p:nvSpPr>
          <p:cNvPr id="209" name="Google Shape;209;p34"/>
          <p:cNvSpPr txBox="1">
            <a:spLocks noGrp="1"/>
          </p:cNvSpPr>
          <p:nvPr>
            <p:ph type="title" idx="4"/>
          </p:nvPr>
        </p:nvSpPr>
        <p:spPr>
          <a:xfrm>
            <a:off x="4696224" y="2598700"/>
            <a:ext cx="2801855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Choosing the right distribution</a:t>
            </a:r>
            <a:endParaRPr dirty="0"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 idx="6"/>
          </p:nvPr>
        </p:nvSpPr>
        <p:spPr>
          <a:xfrm>
            <a:off x="4696224" y="3772725"/>
            <a:ext cx="2379824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Addressing an excess of zeros</a:t>
            </a:r>
            <a:endParaRPr dirty="0"/>
          </a:p>
        </p:txBody>
      </p:sp>
      <p:sp>
        <p:nvSpPr>
          <p:cNvPr id="213" name="Google Shape;213;p34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</a:t>
            </a:r>
            <a:endParaRPr dirty="0"/>
          </a:p>
        </p:txBody>
      </p:sp>
      <p:sp>
        <p:nvSpPr>
          <p:cNvPr id="214" name="Google Shape;214;p34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>
            <a:spLocks noGrp="1"/>
          </p:cNvSpPr>
          <p:nvPr>
            <p:ph type="title" idx="4"/>
          </p:nvPr>
        </p:nvSpPr>
        <p:spPr>
          <a:xfrm>
            <a:off x="0" y="509694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S</a:t>
            </a:r>
            <a:r>
              <a:rPr lang="en-CA" sz="2400" dirty="0"/>
              <a:t>a</a:t>
            </a:r>
            <a:r>
              <a:rPr lang="es" sz="2400" dirty="0"/>
              <a:t>ve time by organising your dataframe the right way!</a:t>
            </a:r>
            <a:endParaRPr sz="2400" dirty="0"/>
          </a:p>
        </p:txBody>
      </p:sp>
      <p:sp>
        <p:nvSpPr>
          <p:cNvPr id="257" name="Google Shape;257;p4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3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258" name="Google Shape;258;p40"/>
          <p:cNvCxnSpPr>
            <a:cxnSpLocks/>
          </p:cNvCxnSpPr>
          <p:nvPr/>
        </p:nvCxnSpPr>
        <p:spPr>
          <a:xfrm>
            <a:off x="4550550" y="1642569"/>
            <a:ext cx="0" cy="275987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40"/>
          <p:cNvSpPr txBox="1">
            <a:spLocks noGrp="1"/>
          </p:cNvSpPr>
          <p:nvPr>
            <p:ph type="ctrTitle"/>
          </p:nvPr>
        </p:nvSpPr>
        <p:spPr>
          <a:xfrm>
            <a:off x="1113227" y="1634947"/>
            <a:ext cx="326936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>
                <a:latin typeface="Ubuntu Medium"/>
                <a:ea typeface="Ubuntu Medium"/>
                <a:cs typeface="Ubuntu Medium"/>
                <a:sym typeface="Ubuntu Medium"/>
              </a:rPr>
              <a:t>One column with frequencies</a:t>
            </a:r>
            <a:endParaRPr dirty="0"/>
          </a:p>
        </p:txBody>
      </p:sp>
      <p:sp>
        <p:nvSpPr>
          <p:cNvPr id="260" name="Google Shape;260;p40"/>
          <p:cNvSpPr txBox="1">
            <a:spLocks noGrp="1"/>
          </p:cNvSpPr>
          <p:nvPr>
            <p:ph type="subTitle" idx="1"/>
          </p:nvPr>
        </p:nvSpPr>
        <p:spPr>
          <a:xfrm>
            <a:off x="1113227" y="2272025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Frequencies should be the count data you want to use as the dependant variable in your model. Ex. </a:t>
            </a:r>
            <a:r>
              <a:rPr lang="en-CA" dirty="0"/>
              <a:t>T</a:t>
            </a:r>
            <a:r>
              <a:rPr lang="es" dirty="0"/>
              <a:t>he number of flowers on a shrub, the number of trees in a plot, </a:t>
            </a:r>
            <a:r>
              <a:rPr lang="en-US" dirty="0"/>
              <a:t>the number of times an animal has been vigilant over a certain period, etc.</a:t>
            </a:r>
            <a:endParaRPr dirty="0"/>
          </a:p>
        </p:txBody>
      </p:sp>
      <p:sp>
        <p:nvSpPr>
          <p:cNvPr id="261" name="Google Shape;261;p40"/>
          <p:cNvSpPr txBox="1">
            <a:spLocks noGrp="1"/>
          </p:cNvSpPr>
          <p:nvPr>
            <p:ph type="ctrTitle" idx="2"/>
          </p:nvPr>
        </p:nvSpPr>
        <p:spPr>
          <a:xfrm>
            <a:off x="4818385" y="1858008"/>
            <a:ext cx="3730273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>
                <a:latin typeface="Ubuntu Medium" panose="020B0604020202020204" charset="0"/>
              </a:rPr>
              <a:t>One column for each variable you want to include in your model</a:t>
            </a:r>
            <a:endParaRPr b="0" dirty="0">
              <a:latin typeface="Ubuntu Medium" panose="020B0604020202020204" charset="0"/>
            </a:endParaRPr>
          </a:p>
        </p:txBody>
      </p:sp>
      <p:sp>
        <p:nvSpPr>
          <p:cNvPr id="262" name="Google Shape;262;p40"/>
          <p:cNvSpPr txBox="1">
            <a:spLocks noGrp="1"/>
          </p:cNvSpPr>
          <p:nvPr>
            <p:ph type="subTitle" idx="3"/>
          </p:nvPr>
        </p:nvSpPr>
        <p:spPr>
          <a:xfrm>
            <a:off x="4818385" y="2428801"/>
            <a:ext cx="3101400" cy="1439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Each independant variable should be in a different column, </a:t>
            </a:r>
            <a:r>
              <a:rPr lang="en-US" dirty="0"/>
              <a:t>and this applies to both fixed and random variables.</a:t>
            </a:r>
            <a:endParaRPr dirty="0"/>
          </a:p>
        </p:txBody>
      </p:sp>
      <p:sp>
        <p:nvSpPr>
          <p:cNvPr id="9" name="Google Shape;256;p40">
            <a:extLst>
              <a:ext uri="{FF2B5EF4-FFF2-40B4-BE49-F238E27FC236}">
                <a16:creationId xmlns:a16="http://schemas.microsoft.com/office/drawing/2014/main" id="{C9C739B4-80D4-4BDA-9A74-F7309BD81CAE}"/>
              </a:ext>
            </a:extLst>
          </p:cNvPr>
          <p:cNvSpPr txBox="1">
            <a:spLocks/>
          </p:cNvSpPr>
          <p:nvPr/>
        </p:nvSpPr>
        <p:spPr>
          <a:xfrm>
            <a:off x="0" y="103337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sz="1800" b="0" dirty="0"/>
              <a:t>In the same </a:t>
            </a:r>
            <a:r>
              <a:rPr lang="en-US" sz="1800" b="0" dirty="0" err="1"/>
              <a:t>dataframe</a:t>
            </a:r>
            <a:r>
              <a:rPr lang="en-US" sz="1800" b="0" dirty="0"/>
              <a:t>, you will need to have: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body" idx="1"/>
          </p:nvPr>
        </p:nvSpPr>
        <p:spPr>
          <a:xfrm>
            <a:off x="1633500" y="1677346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Choose one or more variables to summarize you count data. They must be included in your model. Keep in mind that you want the finished product to be a </a:t>
            </a:r>
            <a:r>
              <a:rPr lang="en-CA" dirty="0">
                <a:solidFill>
                  <a:schemeClr val="tx1"/>
                </a:solidFill>
              </a:rPr>
              <a:t>one-line-per-experimental-unit </a:t>
            </a:r>
            <a:r>
              <a:rPr lang="en-CA" dirty="0" err="1">
                <a:solidFill>
                  <a:schemeClr val="tx1"/>
                </a:solidFill>
              </a:rPr>
              <a:t>dataframe</a:t>
            </a:r>
            <a:r>
              <a:rPr lang="en-CA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r>
              <a:rPr lang="en-CA" dirty="0">
                <a:solidFill>
                  <a:schemeClr val="tx1"/>
                </a:solidFill>
              </a:rPr>
              <a:t>	Ex. Number of trees per height classes per plot.</a:t>
            </a:r>
          </a:p>
          <a:p>
            <a:pPr marL="0" indent="0" algn="l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CA" dirty="0">
                <a:solidFill>
                  <a:schemeClr val="tx1"/>
                </a:solidFill>
              </a:rPr>
              <a:t>Create an empty </a:t>
            </a:r>
            <a:r>
              <a:rPr lang="en-CA" dirty="0" err="1">
                <a:solidFill>
                  <a:schemeClr val="tx1"/>
                </a:solidFill>
              </a:rPr>
              <a:t>dataframe</a:t>
            </a:r>
            <a:r>
              <a:rPr lang="en-CA" dirty="0">
                <a:solidFill>
                  <a:schemeClr val="tx1"/>
                </a:solidFill>
              </a:rPr>
              <a:t> containing all levels of the variables you are using to summarize your count data.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CA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CA" dirty="0">
                <a:solidFill>
                  <a:schemeClr val="tx1"/>
                </a:solidFill>
              </a:rPr>
              <a:t>Use one of the join( ) function (inner, right, or left) to fill in the blanks of your empty data frame.</a:t>
            </a:r>
          </a:p>
          <a:p>
            <a:pPr marL="457200" lvl="1" indent="0" algn="l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 startAt="2"/>
            </a:pPr>
            <a:endParaRPr lang="en-CA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400929" y="279675"/>
            <a:ext cx="8342142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400" dirty="0"/>
              <a:t>How to </a:t>
            </a:r>
            <a:r>
              <a:rPr lang="fr-CA" sz="2400" dirty="0" err="1"/>
              <a:t>transform</a:t>
            </a:r>
            <a:r>
              <a:rPr lang="fr-CA" sz="2400" dirty="0"/>
              <a:t> a one-line-per-</a:t>
            </a:r>
            <a:r>
              <a:rPr lang="fr-CA" sz="2400" dirty="0" err="1"/>
              <a:t>individual</a:t>
            </a:r>
            <a:r>
              <a:rPr lang="fr-CA" sz="2400" dirty="0"/>
              <a:t> </a:t>
            </a:r>
            <a:r>
              <a:rPr lang="fr-CA" sz="2400" dirty="0" err="1"/>
              <a:t>dataframe</a:t>
            </a:r>
            <a:r>
              <a:rPr lang="fr-CA" sz="2400" dirty="0"/>
              <a:t> to a format </a:t>
            </a:r>
            <a:r>
              <a:rPr lang="fr-CA" sz="2400" dirty="0" err="1"/>
              <a:t>that</a:t>
            </a:r>
            <a:r>
              <a:rPr lang="fr-CA" sz="2400" dirty="0"/>
              <a:t> </a:t>
            </a:r>
            <a:r>
              <a:rPr lang="fr-CA" sz="2400" dirty="0" err="1"/>
              <a:t>will</a:t>
            </a:r>
            <a:r>
              <a:rPr lang="fr-CA" sz="2400" dirty="0"/>
              <a:t> fit in </a:t>
            </a:r>
            <a:r>
              <a:rPr lang="fr-CA" sz="2400" dirty="0" err="1"/>
              <a:t>your</a:t>
            </a:r>
            <a:r>
              <a:rPr lang="fr-CA" sz="2400" dirty="0"/>
              <a:t> count data model</a:t>
            </a:r>
            <a:endParaRPr sz="2400" dirty="0"/>
          </a:p>
        </p:txBody>
      </p:sp>
      <p:sp>
        <p:nvSpPr>
          <p:cNvPr id="251" name="Google Shape;251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/>
              <a:t>Hands on example</a:t>
            </a:r>
            <a:endParaRPr sz="7200" dirty="0"/>
          </a:p>
        </p:txBody>
      </p:sp>
      <p:sp>
        <p:nvSpPr>
          <p:cNvPr id="314" name="Google Shape;314;p4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5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15" name="Google Shape;315;p46"/>
          <p:cNvSpPr txBox="1">
            <a:spLocks noGrp="1"/>
          </p:cNvSpPr>
          <p:nvPr>
            <p:ph type="subTitle" idx="1"/>
          </p:nvPr>
        </p:nvSpPr>
        <p:spPr>
          <a:xfrm>
            <a:off x="1546450" y="3015325"/>
            <a:ext cx="6051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Go see the script!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Creating a model and choosing the right distribution</a:t>
            </a:r>
            <a:endParaRPr b="1" dirty="0"/>
          </a:p>
        </p:txBody>
      </p:sp>
      <p:sp>
        <p:nvSpPr>
          <p:cNvPr id="221" name="Google Shape;221;p35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1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 dirty="0"/>
              <a:t>Poisson, Quasi-Poisson, Generalized Poisson, Negative binomial… What is the difference?</a:t>
            </a:r>
            <a:endParaRPr sz="1800" dirty="0"/>
          </a:p>
        </p:txBody>
      </p:sp>
      <p:sp>
        <p:nvSpPr>
          <p:cNvPr id="222" name="Google Shape;222;p3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cxnSp>
        <p:nvCxnSpPr>
          <p:cNvPr id="223" name="Google Shape;223;p35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Dory GIFs - Get the best GIF on GIPHY">
            <a:extLst>
              <a:ext uri="{FF2B5EF4-FFF2-40B4-BE49-F238E27FC236}">
                <a16:creationId xmlns:a16="http://schemas.microsoft.com/office/drawing/2014/main" id="{AD3FDC59-C18B-45A2-889D-F4EAF9193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75" y="593790"/>
            <a:ext cx="3938731" cy="39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239C1E-39A1-41F5-BF6D-057F29C8780D}"/>
              </a:ext>
            </a:extLst>
          </p:cNvPr>
          <p:cNvSpPr txBox="1"/>
          <p:nvPr/>
        </p:nvSpPr>
        <p:spPr>
          <a:xfrm>
            <a:off x="5212729" y="593790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>
                <a:solidFill>
                  <a:schemeClr val="bg1"/>
                </a:solidFill>
                <a:latin typeface="Ubuntu Light" panose="020B0604020202020204" charset="0"/>
              </a:rPr>
              <a:t>Just </a:t>
            </a:r>
            <a:r>
              <a:rPr lang="fr-CA" sz="2000" b="1" dirty="0" err="1">
                <a:solidFill>
                  <a:schemeClr val="bg1"/>
                </a:solidFill>
                <a:latin typeface="Ubuntu Light" panose="020B0604020202020204" charset="0"/>
              </a:rPr>
              <a:t>keep</a:t>
            </a:r>
            <a:r>
              <a:rPr lang="fr-CA" sz="2000" b="1" dirty="0">
                <a:solidFill>
                  <a:schemeClr val="bg1"/>
                </a:solidFill>
                <a:latin typeface="Ubuntu Light" panose="020B0604020202020204" charset="0"/>
              </a:rPr>
              <a:t> </a:t>
            </a:r>
            <a:r>
              <a:rPr lang="fr-CA" sz="2000" b="1" dirty="0" err="1">
                <a:solidFill>
                  <a:schemeClr val="bg1"/>
                </a:solidFill>
                <a:latin typeface="Ubuntu Light" panose="020B0604020202020204" charset="0"/>
              </a:rPr>
              <a:t>modelling</a:t>
            </a:r>
            <a:r>
              <a:rPr lang="fr-CA" sz="2000" b="1" dirty="0">
                <a:solidFill>
                  <a:schemeClr val="bg1"/>
                </a:solidFill>
                <a:latin typeface="Ubuntu Light" panose="020B0604020202020204" charset="0"/>
              </a:rPr>
              <a:t> !!!</a:t>
            </a:r>
            <a:endParaRPr lang="en-CA" sz="2000" b="1" dirty="0">
              <a:solidFill>
                <a:schemeClr val="bg1"/>
              </a:solidFill>
              <a:latin typeface="Ubuntu Light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Choose your distribution based on your data dispersion</a:t>
            </a:r>
            <a:endParaRPr sz="2400" dirty="0"/>
          </a:p>
        </p:txBody>
      </p:sp>
      <p:cxnSp>
        <p:nvCxnSpPr>
          <p:cNvPr id="276" name="Google Shape;276;p42"/>
          <p:cNvCxnSpPr>
            <a:cxnSpLocks/>
          </p:cNvCxnSpPr>
          <p:nvPr/>
        </p:nvCxnSpPr>
        <p:spPr>
          <a:xfrm>
            <a:off x="3406450" y="1926825"/>
            <a:ext cx="0" cy="2289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42"/>
          <p:cNvCxnSpPr>
            <a:cxnSpLocks/>
          </p:cNvCxnSpPr>
          <p:nvPr/>
        </p:nvCxnSpPr>
        <p:spPr>
          <a:xfrm>
            <a:off x="5737375" y="1926825"/>
            <a:ext cx="0" cy="2289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4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279" name="Google Shape;279;p42"/>
          <p:cNvSpPr txBox="1">
            <a:spLocks noGrp="1"/>
          </p:cNvSpPr>
          <p:nvPr>
            <p:ph type="ctrTitle" idx="2"/>
          </p:nvPr>
        </p:nvSpPr>
        <p:spPr>
          <a:xfrm>
            <a:off x="1105350" y="2143575"/>
            <a:ext cx="2113500" cy="482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Underdispersion</a:t>
            </a:r>
            <a:endParaRPr dirty="0"/>
          </a:p>
        </p:txBody>
      </p:sp>
      <p:sp>
        <p:nvSpPr>
          <p:cNvPr id="280" name="Google Shape;280;p42"/>
          <p:cNvSpPr txBox="1">
            <a:spLocks noGrp="1"/>
          </p:cNvSpPr>
          <p:nvPr>
            <p:ph type="subTitle" idx="1"/>
          </p:nvPr>
        </p:nvSpPr>
        <p:spPr>
          <a:xfrm>
            <a:off x="1026600" y="2580831"/>
            <a:ext cx="22710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Your data is underdispersed when the variance is lower than the mean. In this case, the dispersion coefficient is lower than 1.</a:t>
            </a:r>
            <a:endParaRPr dirty="0"/>
          </a:p>
        </p:txBody>
      </p:sp>
      <p:sp>
        <p:nvSpPr>
          <p:cNvPr id="281" name="Google Shape;281;p42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“Normal” dispersion</a:t>
            </a:r>
            <a:endParaRPr dirty="0"/>
          </a:p>
        </p:txBody>
      </p:sp>
      <p:sp>
        <p:nvSpPr>
          <p:cNvPr id="282" name="Google Shape;282;p42"/>
          <p:cNvSpPr txBox="1">
            <a:spLocks noGrp="1"/>
          </p:cNvSpPr>
          <p:nvPr>
            <p:ph type="subTitle" idx="4"/>
          </p:nvPr>
        </p:nvSpPr>
        <p:spPr>
          <a:xfrm>
            <a:off x="3515252" y="2667875"/>
            <a:ext cx="21135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Your data doesn’t have dispersion issues when the variance is equal to the mean. In this case, the dispersion coefficient is equal to 1.</a:t>
            </a:r>
            <a:endParaRPr dirty="0"/>
          </a:p>
        </p:txBody>
      </p:sp>
      <p:sp>
        <p:nvSpPr>
          <p:cNvPr id="283" name="Google Shape;283;p42"/>
          <p:cNvSpPr txBox="1">
            <a:spLocks noGrp="1"/>
          </p:cNvSpPr>
          <p:nvPr>
            <p:ph type="ctrTitle" idx="5"/>
          </p:nvPr>
        </p:nvSpPr>
        <p:spPr>
          <a:xfrm>
            <a:off x="5954800" y="2143575"/>
            <a:ext cx="21135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Overdisperson</a:t>
            </a:r>
            <a:endParaRPr dirty="0"/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6"/>
          </p:nvPr>
        </p:nvSpPr>
        <p:spPr>
          <a:xfrm>
            <a:off x="5925150" y="2571750"/>
            <a:ext cx="21135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Your data is overdispersed when the variance is greater than the mean. In this case, the dispersion coefficient is greater than 1.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Which distribution for which case of dispersion?</a:t>
            </a:r>
            <a:endParaRPr sz="2400" dirty="0"/>
          </a:p>
        </p:txBody>
      </p:sp>
      <p:sp>
        <p:nvSpPr>
          <p:cNvPr id="321" name="Google Shape;321;p4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322" name="Google Shape;322;p47"/>
          <p:cNvSpPr txBox="1"/>
          <p:nvPr/>
        </p:nvSpPr>
        <p:spPr>
          <a:xfrm>
            <a:off x="998300" y="2705600"/>
            <a:ext cx="2073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“NORMAL” DISPERSION</a:t>
            </a:r>
            <a:endParaRPr sz="1000" b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sz="1000" dirty="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Poisson distribution</a:t>
            </a:r>
            <a:endParaRPr sz="1000" dirty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23" name="Google Shape;323;p47"/>
          <p:cNvSpPr txBox="1"/>
          <p:nvPr/>
        </p:nvSpPr>
        <p:spPr>
          <a:xfrm>
            <a:off x="5524450" y="1951825"/>
            <a:ext cx="17481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UNDERDISPERSION</a:t>
            </a:r>
            <a:endParaRPr sz="1000" b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sz="1000" dirty="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Quasi-Poisson or </a:t>
            </a:r>
            <a:r>
              <a:rPr lang="fr-CA" sz="1000" dirty="0" err="1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Generalized</a:t>
            </a:r>
            <a:r>
              <a:rPr lang="fr-CA" sz="1000" dirty="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 Poisson distribution</a:t>
            </a:r>
            <a:endParaRPr sz="1000" dirty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24" name="Google Shape;324;p47"/>
          <p:cNvSpPr txBox="1"/>
          <p:nvPr/>
        </p:nvSpPr>
        <p:spPr>
          <a:xfrm>
            <a:off x="5524450" y="3227275"/>
            <a:ext cx="1839300" cy="1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OVER-DISPERSION</a:t>
            </a:r>
            <a:endParaRPr sz="1000" b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Quasi-Poisson or Negative Binomial distribution</a:t>
            </a:r>
            <a:endParaRPr sz="1000" dirty="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325" name="Google Shape;325;p47"/>
          <p:cNvGrpSpPr/>
          <p:nvPr/>
        </p:nvGrpSpPr>
        <p:grpSpPr>
          <a:xfrm>
            <a:off x="4132675" y="1951813"/>
            <a:ext cx="1356907" cy="1023304"/>
            <a:chOff x="4132675" y="1951813"/>
            <a:chExt cx="1356907" cy="1023304"/>
          </a:xfrm>
        </p:grpSpPr>
        <p:sp>
          <p:nvSpPr>
            <p:cNvPr id="326" name="Google Shape;326;p47"/>
            <p:cNvSpPr/>
            <p:nvPr/>
          </p:nvSpPr>
          <p:spPr>
            <a:xfrm>
              <a:off x="4188008" y="1952264"/>
              <a:ext cx="1243078" cy="1022852"/>
            </a:xfrm>
            <a:custGeom>
              <a:avLst/>
              <a:gdLst/>
              <a:ahLst/>
              <a:cxnLst/>
              <a:rect l="l" t="t" r="r" b="b"/>
              <a:pathLst>
                <a:path w="5504" h="4529" extrusionOk="0">
                  <a:moveTo>
                    <a:pt x="2759" y="1"/>
                  </a:moveTo>
                  <a:cubicBezTo>
                    <a:pt x="2058" y="1"/>
                    <a:pt x="1356" y="154"/>
                    <a:pt x="822" y="460"/>
                  </a:cubicBezTo>
                  <a:cubicBezTo>
                    <a:pt x="267" y="778"/>
                    <a:pt x="0" y="1203"/>
                    <a:pt x="22" y="1622"/>
                  </a:cubicBezTo>
                  <a:lnTo>
                    <a:pt x="22" y="2285"/>
                  </a:lnTo>
                  <a:cubicBezTo>
                    <a:pt x="22" y="2696"/>
                    <a:pt x="289" y="3100"/>
                    <a:pt x="822" y="3410"/>
                  </a:cubicBezTo>
                  <a:lnTo>
                    <a:pt x="2763" y="4528"/>
                  </a:lnTo>
                  <a:lnTo>
                    <a:pt x="4696" y="3410"/>
                  </a:lnTo>
                  <a:cubicBezTo>
                    <a:pt x="5236" y="3100"/>
                    <a:pt x="5503" y="2689"/>
                    <a:pt x="5496" y="2285"/>
                  </a:cubicBezTo>
                  <a:lnTo>
                    <a:pt x="5496" y="1578"/>
                  </a:lnTo>
                  <a:cubicBezTo>
                    <a:pt x="5496" y="1175"/>
                    <a:pt x="5229" y="771"/>
                    <a:pt x="4696" y="460"/>
                  </a:cubicBezTo>
                  <a:cubicBezTo>
                    <a:pt x="4162" y="154"/>
                    <a:pt x="3460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7"/>
            <p:cNvSpPr/>
            <p:nvPr/>
          </p:nvSpPr>
          <p:spPr>
            <a:xfrm>
              <a:off x="4811806" y="1951813"/>
              <a:ext cx="619281" cy="1023304"/>
            </a:xfrm>
            <a:custGeom>
              <a:avLst/>
              <a:gdLst/>
              <a:ahLst/>
              <a:cxnLst/>
              <a:rect l="l" t="t" r="r" b="b"/>
              <a:pathLst>
                <a:path w="2742" h="4531" extrusionOk="0">
                  <a:moveTo>
                    <a:pt x="1" y="1"/>
                  </a:moveTo>
                  <a:lnTo>
                    <a:pt x="1" y="4530"/>
                  </a:lnTo>
                  <a:lnTo>
                    <a:pt x="1934" y="3412"/>
                  </a:lnTo>
                  <a:cubicBezTo>
                    <a:pt x="2467" y="3102"/>
                    <a:pt x="2741" y="2698"/>
                    <a:pt x="2734" y="2287"/>
                  </a:cubicBezTo>
                  <a:lnTo>
                    <a:pt x="2734" y="1580"/>
                  </a:lnTo>
                  <a:cubicBezTo>
                    <a:pt x="2734" y="1177"/>
                    <a:pt x="2467" y="773"/>
                    <a:pt x="1934" y="462"/>
                  </a:cubicBezTo>
                  <a:cubicBezTo>
                    <a:pt x="1400" y="160"/>
                    <a:pt x="700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7"/>
            <p:cNvSpPr/>
            <p:nvPr/>
          </p:nvSpPr>
          <p:spPr>
            <a:xfrm>
              <a:off x="4132675" y="1952264"/>
              <a:ext cx="1356907" cy="861599"/>
            </a:xfrm>
            <a:custGeom>
              <a:avLst/>
              <a:gdLst/>
              <a:ahLst/>
              <a:cxnLst/>
              <a:rect l="l" t="t" r="r" b="b"/>
              <a:pathLst>
                <a:path w="6008" h="3815" extrusionOk="0">
                  <a:moveTo>
                    <a:pt x="3004" y="1"/>
                  </a:moveTo>
                  <a:cubicBezTo>
                    <a:pt x="2303" y="1"/>
                    <a:pt x="1601" y="154"/>
                    <a:pt x="1067" y="460"/>
                  </a:cubicBezTo>
                  <a:cubicBezTo>
                    <a:pt x="0" y="1081"/>
                    <a:pt x="0" y="2083"/>
                    <a:pt x="1067" y="2696"/>
                  </a:cubicBezTo>
                  <a:lnTo>
                    <a:pt x="3008" y="3814"/>
                  </a:lnTo>
                  <a:lnTo>
                    <a:pt x="4941" y="2696"/>
                  </a:lnTo>
                  <a:cubicBezTo>
                    <a:pt x="6008" y="2083"/>
                    <a:pt x="6008" y="1081"/>
                    <a:pt x="4941" y="460"/>
                  </a:cubicBezTo>
                  <a:cubicBezTo>
                    <a:pt x="4407" y="154"/>
                    <a:pt x="3705" y="1"/>
                    <a:pt x="3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7"/>
            <p:cNvSpPr/>
            <p:nvPr/>
          </p:nvSpPr>
          <p:spPr>
            <a:xfrm>
              <a:off x="4435539" y="2092062"/>
              <a:ext cx="751177" cy="433397"/>
            </a:xfrm>
            <a:custGeom>
              <a:avLst/>
              <a:gdLst/>
              <a:ahLst/>
              <a:cxnLst/>
              <a:rect l="l" t="t" r="r" b="b"/>
              <a:pathLst>
                <a:path w="3326" h="1919" extrusionOk="0">
                  <a:moveTo>
                    <a:pt x="1667" y="0"/>
                  </a:moveTo>
                  <a:cubicBezTo>
                    <a:pt x="743" y="0"/>
                    <a:pt x="1" y="433"/>
                    <a:pt x="1" y="959"/>
                  </a:cubicBezTo>
                  <a:cubicBezTo>
                    <a:pt x="1" y="1493"/>
                    <a:pt x="743" y="1919"/>
                    <a:pt x="1667" y="1919"/>
                  </a:cubicBezTo>
                  <a:cubicBezTo>
                    <a:pt x="2583" y="1919"/>
                    <a:pt x="3325" y="1493"/>
                    <a:pt x="3325" y="959"/>
                  </a:cubicBezTo>
                  <a:cubicBezTo>
                    <a:pt x="3325" y="433"/>
                    <a:pt x="2583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7"/>
            <p:cNvSpPr/>
            <p:nvPr/>
          </p:nvSpPr>
          <p:spPr>
            <a:xfrm>
              <a:off x="4422440" y="2092062"/>
              <a:ext cx="777376" cy="246171"/>
            </a:xfrm>
            <a:custGeom>
              <a:avLst/>
              <a:gdLst/>
              <a:ahLst/>
              <a:cxnLst/>
              <a:rect l="l" t="t" r="r" b="b"/>
              <a:pathLst>
                <a:path w="3442" h="1090" extrusionOk="0">
                  <a:moveTo>
                    <a:pt x="1721" y="0"/>
                  </a:moveTo>
                  <a:cubicBezTo>
                    <a:pt x="1294" y="0"/>
                    <a:pt x="866" y="94"/>
                    <a:pt x="542" y="281"/>
                  </a:cubicBezTo>
                  <a:cubicBezTo>
                    <a:pt x="159" y="505"/>
                    <a:pt x="1" y="808"/>
                    <a:pt x="73" y="1089"/>
                  </a:cubicBezTo>
                  <a:cubicBezTo>
                    <a:pt x="123" y="894"/>
                    <a:pt x="282" y="707"/>
                    <a:pt x="542" y="548"/>
                  </a:cubicBezTo>
                  <a:cubicBezTo>
                    <a:pt x="866" y="361"/>
                    <a:pt x="1294" y="267"/>
                    <a:pt x="1721" y="267"/>
                  </a:cubicBezTo>
                  <a:cubicBezTo>
                    <a:pt x="2148" y="267"/>
                    <a:pt x="2576" y="361"/>
                    <a:pt x="2900" y="548"/>
                  </a:cubicBezTo>
                  <a:cubicBezTo>
                    <a:pt x="3160" y="707"/>
                    <a:pt x="3319" y="894"/>
                    <a:pt x="3369" y="1089"/>
                  </a:cubicBezTo>
                  <a:cubicBezTo>
                    <a:pt x="3441" y="801"/>
                    <a:pt x="3282" y="498"/>
                    <a:pt x="2900" y="281"/>
                  </a:cubicBezTo>
                  <a:cubicBezTo>
                    <a:pt x="2576" y="94"/>
                    <a:pt x="2148" y="0"/>
                    <a:pt x="1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47"/>
          <p:cNvGrpSpPr/>
          <p:nvPr/>
        </p:nvGrpSpPr>
        <p:grpSpPr>
          <a:xfrm>
            <a:off x="3098282" y="2621217"/>
            <a:ext cx="1554074" cy="875827"/>
            <a:chOff x="3098282" y="2621217"/>
            <a:chExt cx="1554074" cy="875827"/>
          </a:xfrm>
        </p:grpSpPr>
        <p:sp>
          <p:nvSpPr>
            <p:cNvPr id="332" name="Google Shape;332;p47"/>
            <p:cNvSpPr/>
            <p:nvPr/>
          </p:nvSpPr>
          <p:spPr>
            <a:xfrm>
              <a:off x="3158584" y="2621895"/>
              <a:ext cx="1493772" cy="875149"/>
            </a:xfrm>
            <a:custGeom>
              <a:avLst/>
              <a:gdLst/>
              <a:ahLst/>
              <a:cxnLst/>
              <a:rect l="l" t="t" r="r" b="b"/>
              <a:pathLst>
                <a:path w="6614" h="3875" extrusionOk="0">
                  <a:moveTo>
                    <a:pt x="2740" y="0"/>
                  </a:moveTo>
                  <a:cubicBezTo>
                    <a:pt x="2039" y="0"/>
                    <a:pt x="1338" y="153"/>
                    <a:pt x="801" y="460"/>
                  </a:cubicBezTo>
                  <a:cubicBezTo>
                    <a:pt x="274" y="770"/>
                    <a:pt x="0" y="1174"/>
                    <a:pt x="0" y="1578"/>
                  </a:cubicBezTo>
                  <a:lnTo>
                    <a:pt x="0" y="2292"/>
                  </a:lnTo>
                  <a:cubicBezTo>
                    <a:pt x="0" y="2696"/>
                    <a:pt x="274" y="3107"/>
                    <a:pt x="801" y="3410"/>
                  </a:cubicBezTo>
                  <a:cubicBezTo>
                    <a:pt x="1338" y="3720"/>
                    <a:pt x="2039" y="3875"/>
                    <a:pt x="2741" y="3875"/>
                  </a:cubicBezTo>
                  <a:cubicBezTo>
                    <a:pt x="3442" y="3875"/>
                    <a:pt x="4144" y="3720"/>
                    <a:pt x="4681" y="3410"/>
                  </a:cubicBezTo>
                  <a:lnTo>
                    <a:pt x="6614" y="2292"/>
                  </a:lnTo>
                  <a:lnTo>
                    <a:pt x="6614" y="1578"/>
                  </a:lnTo>
                  <a:lnTo>
                    <a:pt x="4674" y="460"/>
                  </a:lnTo>
                  <a:cubicBezTo>
                    <a:pt x="4140" y="153"/>
                    <a:pt x="3440" y="0"/>
                    <a:pt x="2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7"/>
            <p:cNvSpPr/>
            <p:nvPr/>
          </p:nvSpPr>
          <p:spPr>
            <a:xfrm>
              <a:off x="3098282" y="2621217"/>
              <a:ext cx="1554074" cy="714574"/>
            </a:xfrm>
            <a:custGeom>
              <a:avLst/>
              <a:gdLst/>
              <a:ahLst/>
              <a:cxnLst/>
              <a:rect l="l" t="t" r="r" b="b"/>
              <a:pathLst>
                <a:path w="6881" h="3164" extrusionOk="0">
                  <a:moveTo>
                    <a:pt x="3014" y="0"/>
                  </a:moveTo>
                  <a:cubicBezTo>
                    <a:pt x="2310" y="0"/>
                    <a:pt x="1606" y="155"/>
                    <a:pt x="1068" y="463"/>
                  </a:cubicBezTo>
                  <a:cubicBezTo>
                    <a:pt x="0" y="1076"/>
                    <a:pt x="0" y="2078"/>
                    <a:pt x="1068" y="2699"/>
                  </a:cubicBezTo>
                  <a:cubicBezTo>
                    <a:pt x="1605" y="3009"/>
                    <a:pt x="2306" y="3164"/>
                    <a:pt x="3007" y="3164"/>
                  </a:cubicBezTo>
                  <a:cubicBezTo>
                    <a:pt x="3707" y="3164"/>
                    <a:pt x="4407" y="3009"/>
                    <a:pt x="4941" y="2699"/>
                  </a:cubicBezTo>
                  <a:lnTo>
                    <a:pt x="6881" y="1581"/>
                  </a:lnTo>
                  <a:lnTo>
                    <a:pt x="4948" y="463"/>
                  </a:lnTo>
                  <a:cubicBezTo>
                    <a:pt x="4412" y="154"/>
                    <a:pt x="3713" y="0"/>
                    <a:pt x="3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7"/>
            <p:cNvSpPr/>
            <p:nvPr/>
          </p:nvSpPr>
          <p:spPr>
            <a:xfrm>
              <a:off x="3401146" y="2761467"/>
              <a:ext cx="751177" cy="435203"/>
            </a:xfrm>
            <a:custGeom>
              <a:avLst/>
              <a:gdLst/>
              <a:ahLst/>
              <a:cxnLst/>
              <a:rect l="l" t="t" r="r" b="b"/>
              <a:pathLst>
                <a:path w="3326" h="1927" extrusionOk="0">
                  <a:moveTo>
                    <a:pt x="1667" y="0"/>
                  </a:moveTo>
                  <a:cubicBezTo>
                    <a:pt x="744" y="0"/>
                    <a:pt x="1" y="433"/>
                    <a:pt x="1" y="960"/>
                  </a:cubicBezTo>
                  <a:cubicBezTo>
                    <a:pt x="1" y="1493"/>
                    <a:pt x="744" y="1926"/>
                    <a:pt x="1667" y="1926"/>
                  </a:cubicBezTo>
                  <a:cubicBezTo>
                    <a:pt x="2583" y="1926"/>
                    <a:pt x="3326" y="1493"/>
                    <a:pt x="3326" y="960"/>
                  </a:cubicBezTo>
                  <a:cubicBezTo>
                    <a:pt x="3326" y="433"/>
                    <a:pt x="2583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7"/>
            <p:cNvSpPr/>
            <p:nvPr/>
          </p:nvSpPr>
          <p:spPr>
            <a:xfrm>
              <a:off x="3389854" y="2761467"/>
              <a:ext cx="775569" cy="247752"/>
            </a:xfrm>
            <a:custGeom>
              <a:avLst/>
              <a:gdLst/>
              <a:ahLst/>
              <a:cxnLst/>
              <a:rect l="l" t="t" r="r" b="b"/>
              <a:pathLst>
                <a:path w="3434" h="1097" extrusionOk="0">
                  <a:moveTo>
                    <a:pt x="1717" y="0"/>
                  </a:moveTo>
                  <a:cubicBezTo>
                    <a:pt x="1291" y="0"/>
                    <a:pt x="866" y="94"/>
                    <a:pt x="541" y="282"/>
                  </a:cubicBezTo>
                  <a:cubicBezTo>
                    <a:pt x="152" y="505"/>
                    <a:pt x="0" y="808"/>
                    <a:pt x="72" y="1097"/>
                  </a:cubicBezTo>
                  <a:cubicBezTo>
                    <a:pt x="116" y="895"/>
                    <a:pt x="274" y="707"/>
                    <a:pt x="541" y="556"/>
                  </a:cubicBezTo>
                  <a:cubicBezTo>
                    <a:pt x="866" y="368"/>
                    <a:pt x="1291" y="275"/>
                    <a:pt x="1717" y="275"/>
                  </a:cubicBezTo>
                  <a:cubicBezTo>
                    <a:pt x="2142" y="275"/>
                    <a:pt x="2568" y="368"/>
                    <a:pt x="2892" y="556"/>
                  </a:cubicBezTo>
                  <a:cubicBezTo>
                    <a:pt x="3159" y="707"/>
                    <a:pt x="3311" y="895"/>
                    <a:pt x="3361" y="1097"/>
                  </a:cubicBezTo>
                  <a:cubicBezTo>
                    <a:pt x="3433" y="808"/>
                    <a:pt x="3275" y="498"/>
                    <a:pt x="2892" y="282"/>
                  </a:cubicBezTo>
                  <a:cubicBezTo>
                    <a:pt x="2568" y="94"/>
                    <a:pt x="2142" y="0"/>
                    <a:pt x="1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47"/>
          <p:cNvGrpSpPr/>
          <p:nvPr/>
        </p:nvGrpSpPr>
        <p:grpSpPr>
          <a:xfrm>
            <a:off x="4126125" y="3140886"/>
            <a:ext cx="1360295" cy="1022852"/>
            <a:chOff x="4126125" y="3140886"/>
            <a:chExt cx="1360295" cy="1022852"/>
          </a:xfrm>
        </p:grpSpPr>
        <p:sp>
          <p:nvSpPr>
            <p:cNvPr id="337" name="Google Shape;337;p47"/>
            <p:cNvSpPr/>
            <p:nvPr/>
          </p:nvSpPr>
          <p:spPr>
            <a:xfrm>
              <a:off x="4186427" y="3140886"/>
              <a:ext cx="1238110" cy="1022852"/>
            </a:xfrm>
            <a:custGeom>
              <a:avLst/>
              <a:gdLst/>
              <a:ahLst/>
              <a:cxnLst/>
              <a:rect l="l" t="t" r="r" b="b"/>
              <a:pathLst>
                <a:path w="5482" h="4529" extrusionOk="0">
                  <a:moveTo>
                    <a:pt x="2741" y="1"/>
                  </a:moveTo>
                  <a:lnTo>
                    <a:pt x="808" y="1119"/>
                  </a:lnTo>
                  <a:cubicBezTo>
                    <a:pt x="267" y="1429"/>
                    <a:pt x="0" y="1833"/>
                    <a:pt x="0" y="2237"/>
                  </a:cubicBezTo>
                  <a:lnTo>
                    <a:pt x="0" y="2951"/>
                  </a:lnTo>
                  <a:cubicBezTo>
                    <a:pt x="0" y="3355"/>
                    <a:pt x="274" y="3759"/>
                    <a:pt x="808" y="4069"/>
                  </a:cubicBezTo>
                  <a:cubicBezTo>
                    <a:pt x="1342" y="4375"/>
                    <a:pt x="2041" y="4529"/>
                    <a:pt x="2742" y="4529"/>
                  </a:cubicBezTo>
                  <a:cubicBezTo>
                    <a:pt x="3442" y="4529"/>
                    <a:pt x="4144" y="4375"/>
                    <a:pt x="4681" y="4069"/>
                  </a:cubicBezTo>
                  <a:cubicBezTo>
                    <a:pt x="5215" y="3759"/>
                    <a:pt x="5481" y="3355"/>
                    <a:pt x="5481" y="2951"/>
                  </a:cubicBezTo>
                  <a:lnTo>
                    <a:pt x="5481" y="2165"/>
                  </a:lnTo>
                  <a:lnTo>
                    <a:pt x="5474" y="2165"/>
                  </a:lnTo>
                  <a:cubicBezTo>
                    <a:pt x="5445" y="1782"/>
                    <a:pt x="5179" y="1407"/>
                    <a:pt x="4681" y="1119"/>
                  </a:cubicBezTo>
                  <a:lnTo>
                    <a:pt x="27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7"/>
            <p:cNvSpPr/>
            <p:nvPr/>
          </p:nvSpPr>
          <p:spPr>
            <a:xfrm>
              <a:off x="4126125" y="3140886"/>
              <a:ext cx="1360295" cy="861599"/>
            </a:xfrm>
            <a:custGeom>
              <a:avLst/>
              <a:gdLst/>
              <a:ahLst/>
              <a:cxnLst/>
              <a:rect l="l" t="t" r="r" b="b"/>
              <a:pathLst>
                <a:path w="6023" h="3815" extrusionOk="0">
                  <a:moveTo>
                    <a:pt x="3015" y="1"/>
                  </a:moveTo>
                  <a:lnTo>
                    <a:pt x="1075" y="1119"/>
                  </a:lnTo>
                  <a:cubicBezTo>
                    <a:pt x="0" y="1732"/>
                    <a:pt x="0" y="2734"/>
                    <a:pt x="1075" y="3355"/>
                  </a:cubicBezTo>
                  <a:cubicBezTo>
                    <a:pt x="1609" y="3661"/>
                    <a:pt x="2308" y="3815"/>
                    <a:pt x="3009" y="3815"/>
                  </a:cubicBezTo>
                  <a:cubicBezTo>
                    <a:pt x="3709" y="3815"/>
                    <a:pt x="4411" y="3661"/>
                    <a:pt x="4948" y="3355"/>
                  </a:cubicBezTo>
                  <a:cubicBezTo>
                    <a:pt x="6023" y="2734"/>
                    <a:pt x="6015" y="1732"/>
                    <a:pt x="4948" y="1119"/>
                  </a:cubicBezTo>
                  <a:lnTo>
                    <a:pt x="3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7"/>
            <p:cNvSpPr/>
            <p:nvPr/>
          </p:nvSpPr>
          <p:spPr>
            <a:xfrm>
              <a:off x="4393306" y="3427710"/>
              <a:ext cx="824353" cy="435203"/>
            </a:xfrm>
            <a:custGeom>
              <a:avLst/>
              <a:gdLst/>
              <a:ahLst/>
              <a:cxnLst/>
              <a:rect l="l" t="t" r="r" b="b"/>
              <a:pathLst>
                <a:path w="3650" h="1927" extrusionOk="0">
                  <a:moveTo>
                    <a:pt x="1825" y="0"/>
                  </a:moveTo>
                  <a:cubicBezTo>
                    <a:pt x="1399" y="0"/>
                    <a:pt x="974" y="94"/>
                    <a:pt x="649" y="282"/>
                  </a:cubicBezTo>
                  <a:cubicBezTo>
                    <a:pt x="0" y="664"/>
                    <a:pt x="0" y="1270"/>
                    <a:pt x="649" y="1645"/>
                  </a:cubicBezTo>
                  <a:cubicBezTo>
                    <a:pt x="974" y="1832"/>
                    <a:pt x="1399" y="1926"/>
                    <a:pt x="1825" y="1926"/>
                  </a:cubicBezTo>
                  <a:cubicBezTo>
                    <a:pt x="2250" y="1926"/>
                    <a:pt x="2676" y="1832"/>
                    <a:pt x="3000" y="1645"/>
                  </a:cubicBezTo>
                  <a:cubicBezTo>
                    <a:pt x="3649" y="1270"/>
                    <a:pt x="3649" y="657"/>
                    <a:pt x="3000" y="282"/>
                  </a:cubicBezTo>
                  <a:cubicBezTo>
                    <a:pt x="2676" y="94"/>
                    <a:pt x="2250" y="0"/>
                    <a:pt x="1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7"/>
            <p:cNvSpPr/>
            <p:nvPr/>
          </p:nvSpPr>
          <p:spPr>
            <a:xfrm>
              <a:off x="4417697" y="3427710"/>
              <a:ext cx="775569" cy="247752"/>
            </a:xfrm>
            <a:custGeom>
              <a:avLst/>
              <a:gdLst/>
              <a:ahLst/>
              <a:cxnLst/>
              <a:rect l="l" t="t" r="r" b="b"/>
              <a:pathLst>
                <a:path w="3434" h="1097" extrusionOk="0">
                  <a:moveTo>
                    <a:pt x="1717" y="0"/>
                  </a:moveTo>
                  <a:cubicBezTo>
                    <a:pt x="1291" y="0"/>
                    <a:pt x="866" y="94"/>
                    <a:pt x="541" y="282"/>
                  </a:cubicBezTo>
                  <a:cubicBezTo>
                    <a:pt x="159" y="505"/>
                    <a:pt x="0" y="808"/>
                    <a:pt x="72" y="1097"/>
                  </a:cubicBezTo>
                  <a:cubicBezTo>
                    <a:pt x="123" y="902"/>
                    <a:pt x="274" y="707"/>
                    <a:pt x="541" y="556"/>
                  </a:cubicBezTo>
                  <a:cubicBezTo>
                    <a:pt x="866" y="368"/>
                    <a:pt x="1291" y="274"/>
                    <a:pt x="1717" y="274"/>
                  </a:cubicBezTo>
                  <a:cubicBezTo>
                    <a:pt x="2142" y="274"/>
                    <a:pt x="2568" y="368"/>
                    <a:pt x="2892" y="556"/>
                  </a:cubicBezTo>
                  <a:cubicBezTo>
                    <a:pt x="3159" y="707"/>
                    <a:pt x="3318" y="902"/>
                    <a:pt x="3361" y="1097"/>
                  </a:cubicBezTo>
                  <a:cubicBezTo>
                    <a:pt x="3433" y="808"/>
                    <a:pt x="3282" y="505"/>
                    <a:pt x="2892" y="282"/>
                  </a:cubicBezTo>
                  <a:cubicBezTo>
                    <a:pt x="2568" y="94"/>
                    <a:pt x="2142" y="0"/>
                    <a:pt x="1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2400" dirty="0"/>
              <a:t>NB: Pay attention to “perfect match” issues</a:t>
            </a:r>
            <a:endParaRPr dirty="0"/>
          </a:p>
        </p:txBody>
      </p:sp>
      <p:sp>
        <p:nvSpPr>
          <p:cNvPr id="244" name="Google Shape;244;p38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you have any zeroes in your count data, you should choose you independent variables wisely to avoid a "perfect match" between the dependent and independent variables.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FF737D"/>
      </a:accent1>
      <a:accent2>
        <a:srgbClr val="FDA9AF"/>
      </a:accent2>
      <a:accent3>
        <a:srgbClr val="B8141F"/>
      </a:accent3>
      <a:accent4>
        <a:srgbClr val="8A1E26"/>
      </a:accent4>
      <a:accent5>
        <a:srgbClr val="DF1927"/>
      </a:accent5>
      <a:accent6>
        <a:srgbClr val="F1B5B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1070</Words>
  <Application>Microsoft Office PowerPoint</Application>
  <PresentationFormat>On-screen Show (16:9)</PresentationFormat>
  <Paragraphs>127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Ubuntu</vt:lpstr>
      <vt:lpstr>Bodoni</vt:lpstr>
      <vt:lpstr>Ubuntu Medium</vt:lpstr>
      <vt:lpstr>Arvo</vt:lpstr>
      <vt:lpstr>Arial</vt:lpstr>
      <vt:lpstr>Ubuntu Light</vt:lpstr>
      <vt:lpstr>Minimal Charm</vt:lpstr>
      <vt:lpstr>Journey of a Master’s student trying to complete her stat analyses in less than 10 semesters :  Dos and Don’ts when modelling count data</vt:lpstr>
      <vt:lpstr>Contents</vt:lpstr>
      <vt:lpstr>Save time by organising your dataframe the right way!</vt:lpstr>
      <vt:lpstr>How to transform a one-line-per-individual dataframe to a format that will fit in your count data model</vt:lpstr>
      <vt:lpstr>Hands on example</vt:lpstr>
      <vt:lpstr>Creating a model and choosing the right distribution</vt:lpstr>
      <vt:lpstr>Choose your distribution based on your data dispersion</vt:lpstr>
      <vt:lpstr>Which distribution for which case of dispersion?</vt:lpstr>
      <vt:lpstr>NB: Pay attention to “perfect match” issues</vt:lpstr>
      <vt:lpstr>“Perfect match” issues : an example</vt:lpstr>
      <vt:lpstr>“Perfect match” issues : an example</vt:lpstr>
      <vt:lpstr>Hands on example</vt:lpstr>
      <vt:lpstr>How to know if I have an excess of zeros?</vt:lpstr>
      <vt:lpstr>How to address an excess of zeros?</vt:lpstr>
      <vt:lpstr>Hands on example</vt:lpstr>
      <vt:lpstr>Did you say offset?</vt:lpstr>
      <vt:lpstr>Yes, I did say offset !!!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begins</dc:title>
  <dc:creator>Béatrice Capolla</dc:creator>
  <cp:lastModifiedBy>Béatrice Capolla</cp:lastModifiedBy>
  <cp:revision>34</cp:revision>
  <dcterms:modified xsi:type="dcterms:W3CDTF">2021-03-09T19:42:15Z</dcterms:modified>
</cp:coreProperties>
</file>