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2" r:id="rId3"/>
    <p:sldId id="265" r:id="rId4"/>
    <p:sldId id="266" r:id="rId5"/>
    <p:sldId id="261" r:id="rId6"/>
    <p:sldId id="260" r:id="rId7"/>
    <p:sldId id="264" r:id="rId8"/>
    <p:sldId id="263" r:id="rId9"/>
    <p:sldId id="257" r:id="rId10"/>
    <p:sldId id="258" r:id="rId11"/>
    <p:sldId id="259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06B14-C106-4050-83BE-9A8C8E3A5B74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DAFD3-A965-49EA-8A42-BCBB1E25AA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680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46CA-CC09-4683-BA8E-ED3035D68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EA271-6D71-4C72-8A78-D97415419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5D821-C405-433E-A79D-0A0DD0F0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B58A6-3169-46FC-8EBA-8D2C97307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51C48-BD57-4BDB-8156-EBBDCB21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689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424-5E9B-4E33-84C3-14BCBD64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9A330-13B7-499A-85C7-CF815337A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15704-5B4A-4930-96A7-6A855F28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F77A9-DDD2-4143-A227-1387E45B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9161D-BBF1-4345-B46E-9203D212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6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895CF2-5339-4B2B-8AD8-78E1D0D57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F8938-C252-48A2-AD7F-F478099D6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568EE-E435-46FA-8910-0AEC384D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33ABF-68FE-4FD7-A024-5D95A9EA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B214D-B845-4554-BA32-BF20D781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574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485D-914A-4EE8-AF22-D00347E3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C14D-8C92-4CD9-B9AA-1E391F50B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458A2-27C7-4AF6-AB55-9DCE1BB2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888BC-0D41-41BD-AC2A-7FF1B1E0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76D8A-0C6D-4151-9701-1B3EE1F2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23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AE46-9E8D-4895-97C8-B0C7574F8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C43AA-0C65-4EF9-807D-163F4AE8A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4CB-4053-490E-A6C7-44F04D94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F7D36-6DAF-4B2A-AB84-D1478D8D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1A34-1A2D-4107-9935-BFB9F7D6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676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E5FF-57FC-4B0C-A0E5-6D0C3A68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5F46D-EBC4-4DA3-BFD7-83BFEA82E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CFFE6-CD1A-448B-989B-E083133A8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B51DA-2FC8-4A6D-82E0-18C185CB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1087C-D526-4791-91D2-0492516E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E0FA0-5A1D-4EF9-A599-6AFAD953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51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0EFE-4E0C-42EC-B6F3-595FD63C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AE9E7-6A2E-4FB7-A41F-DED087359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D9A04-D1BC-444D-A132-DE0E5180A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48896-A44E-42A5-B325-03D530E60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E30B8-E9E9-4CAB-84B8-64801F203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B2BAB-FF4C-4573-9681-BB499B1E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4F60D0-73D4-4B8D-B00A-F1683F01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896CE-01CB-4B61-9782-BA37B7E96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486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98D1-906A-42E4-B1ED-BF0FD750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E3F735-00F9-4C69-9FD0-AEA6A9BE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F8D35-6152-4350-BCED-8FA6B51B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F5BD1-0EFD-4FF4-891D-97D7A34F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48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BCE3CF-ACE2-4BC5-88A4-9D99ED5B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DBB56-05E2-40C7-830C-8CDC6F7D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71CCF-C0A5-4A5E-80F5-4127E883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509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9B38-AAD1-4591-AE45-A5C54794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450D2-7872-48ED-9F24-863DB4454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1E904-0D28-4BFD-985F-05DA6003E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7387E-8475-4230-8923-9F8D96E00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02799-02B8-4882-A8E0-3990F754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C8DD4-8FAB-4BF4-928F-D5AD7061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016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9A30-34DA-4456-8E18-1B2EC236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64F80-7311-4F44-A658-733449083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82FB7-25AB-40B1-AF03-337CFA91C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5263A-0B1C-4A92-AF85-89DB8F86B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4C5-7D88-455F-9FDA-5633A04D0815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DAA3F-ADD5-42B5-B9AA-DDCAA8FF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47B17-806F-4D37-806D-7F205B7F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847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01C8B-36D8-446D-B12A-CC380085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D3E65-8EF9-49C0-AD20-FC45DCB04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5027B-0242-45E9-A49F-2914F893E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24C5-7D88-455F-9FDA-5633A04D0815}" type="datetimeFigureOut">
              <a:rPr lang="en-CA" smtClean="0"/>
              <a:t>2020-12-08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88CE-1FEB-4410-9624-E1A223E0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2796F-5E26-4B24-8791-433C08FEA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FBE1E-6EA1-4AF7-BC6D-AAE1389123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51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mc-stan.org/users/interfaces/rsta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BEDCE95-FE67-4982-8033-28C4057E842D}"/>
              </a:ext>
            </a:extLst>
          </p:cNvPr>
          <p:cNvSpPr/>
          <p:nvPr/>
        </p:nvSpPr>
        <p:spPr>
          <a:xfrm>
            <a:off x="-6000" y="1295400"/>
            <a:ext cx="12204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D7507-6829-43CE-9E91-BDC48F8BE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642" y="771525"/>
            <a:ext cx="5696683" cy="2049707"/>
          </a:xfrm>
        </p:spPr>
        <p:txBody>
          <a:bodyPr>
            <a:normAutofit fontScale="90000"/>
          </a:bodyPr>
          <a:lstStyle/>
          <a:p>
            <a:pPr algn="l"/>
            <a:r>
              <a:rPr lang="fr-CA" dirty="0" err="1">
                <a:solidFill>
                  <a:schemeClr val="bg1"/>
                </a:solidFill>
              </a:rPr>
              <a:t>Bayesian</a:t>
            </a:r>
            <a:r>
              <a:rPr lang="fr-CA" dirty="0">
                <a:solidFill>
                  <a:schemeClr val="bg1"/>
                </a:solidFill>
              </a:rPr>
              <a:t> stats </a:t>
            </a:r>
            <a:r>
              <a:rPr lang="fr-CA" dirty="0" err="1">
                <a:solidFill>
                  <a:schemeClr val="bg1"/>
                </a:solidFill>
              </a:rPr>
              <a:t>with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</a:t>
            </a:r>
            <a:r>
              <a:rPr lang="fr-CA" dirty="0">
                <a:solidFill>
                  <a:schemeClr val="bg1"/>
                </a:solidFill>
              </a:rPr>
              <a:t> and </a:t>
            </a:r>
            <a:r>
              <a:rPr lang="fr-CA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brms</a:t>
            </a:r>
            <a:r>
              <a:rPr lang="fr-CA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CA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01BA6-65E2-4B47-8A5E-9D56600C4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642" y="2984744"/>
            <a:ext cx="4191000" cy="444256"/>
          </a:xfrm>
        </p:spPr>
        <p:txBody>
          <a:bodyPr>
            <a:normAutofit/>
          </a:bodyPr>
          <a:lstStyle/>
          <a:p>
            <a:pPr algn="l"/>
            <a:r>
              <a:rPr lang="fr-CA" sz="2000" dirty="0"/>
              <a:t>Béatrice </a:t>
            </a:r>
            <a:r>
              <a:rPr lang="fr-CA" sz="2000" dirty="0" err="1"/>
              <a:t>Capolla</a:t>
            </a:r>
            <a:r>
              <a:rPr lang="fr-CA" sz="2000" dirty="0"/>
              <a:t> &amp; Florent Déry</a:t>
            </a:r>
            <a:endParaRPr lang="en-CA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BD4CAE-042E-4906-9AE9-8B212AF4321B}"/>
              </a:ext>
            </a:extLst>
          </p:cNvPr>
          <p:cNvGrpSpPr/>
          <p:nvPr/>
        </p:nvGrpSpPr>
        <p:grpSpPr>
          <a:xfrm>
            <a:off x="5095875" y="3206872"/>
            <a:ext cx="6317764" cy="3338717"/>
            <a:chOff x="7397261" y="80881"/>
            <a:chExt cx="4514850" cy="2397199"/>
          </a:xfrm>
        </p:grpSpPr>
        <p:pic>
          <p:nvPicPr>
            <p:cNvPr id="6" name="Picture 5" descr="Text&#10;&#10;Description automatically generated">
              <a:extLst>
                <a:ext uri="{FF2B5EF4-FFF2-40B4-BE49-F238E27FC236}">
                  <a16:creationId xmlns:a16="http://schemas.microsoft.com/office/drawing/2014/main" id="{95DC2511-6DC0-41C8-8869-4DE9763F2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7261" y="80881"/>
              <a:ext cx="4514850" cy="2362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C96552-59B9-4DE2-BA8B-06F6938C4833}"/>
                </a:ext>
              </a:extLst>
            </p:cNvPr>
            <p:cNvSpPr txBox="1"/>
            <p:nvPr/>
          </p:nvSpPr>
          <p:spPr>
            <a:xfrm>
              <a:off x="7397261" y="2278025"/>
              <a:ext cx="290455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700" b="1" dirty="0"/>
                <a:t>J. </a:t>
              </a:r>
              <a:r>
                <a:rPr lang="fr-CA" sz="700" b="1" dirty="0" err="1"/>
                <a:t>Kulich</a:t>
              </a:r>
              <a:r>
                <a:rPr lang="fr-CA" sz="700" b="1" dirty="0"/>
                <a:t> - https://www.elmhurst.edu/blog/thomas-bayes/</a:t>
              </a:r>
              <a:endParaRPr lang="en-CA" sz="7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82461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AC4C77-98C8-4F2E-9F95-E6A3ECD4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>
            <a:normAutofit/>
          </a:bodyPr>
          <a:lstStyle/>
          <a:p>
            <a:pPr algn="ctr"/>
            <a:r>
              <a:rPr lang="fr-CA" sz="4000"/>
              <a:t>Frequentist VS </a:t>
            </a:r>
            <a:r>
              <a:rPr lang="fr-CA" sz="4000" b="1"/>
              <a:t>Bayesian</a:t>
            </a:r>
            <a:endParaRPr lang="en-CA" sz="4000" b="1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FF9D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ormal Distribution and Standard Normal (Gaussian) - StatsDirect">
            <a:extLst>
              <a:ext uri="{FF2B5EF4-FFF2-40B4-BE49-F238E27FC236}">
                <a16:creationId xmlns:a16="http://schemas.microsoft.com/office/drawing/2014/main" id="{C92E4DEB-39A0-45FB-99BB-5DD1207ED7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" r="324" b="-3"/>
          <a:stretch/>
        </p:blipFill>
        <p:spPr bwMode="auto">
          <a:xfrm>
            <a:off x="1103257" y="2416047"/>
            <a:ext cx="4626864" cy="3346704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1E03E-EE07-4F22-AF0B-ADB3D83D4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03" y="2228850"/>
            <a:ext cx="5028928" cy="3699669"/>
          </a:xfrm>
        </p:spPr>
        <p:txBody>
          <a:bodyPr anchor="ctr">
            <a:normAutofit/>
          </a:bodyPr>
          <a:lstStyle/>
          <a:p>
            <a:pPr marL="0" indent="0">
              <a:buClr>
                <a:srgbClr val="FF9D00"/>
              </a:buClr>
              <a:buNone/>
            </a:pPr>
            <a:r>
              <a:rPr lang="fr-CA" sz="2400" dirty="0" err="1"/>
              <a:t>Bayesian</a:t>
            </a:r>
            <a:r>
              <a:rPr lang="fr-CA" sz="2400" dirty="0"/>
              <a:t> : </a:t>
            </a:r>
            <a:r>
              <a:rPr lang="en-US" sz="2400" dirty="0"/>
              <a:t>probabilities represent our uncertainty about the value of a quantity. We can therefore speak of a probability distribution even for a presumed fixed value, </a:t>
            </a:r>
            <a:r>
              <a:rPr lang="en-US" sz="2400" dirty="0" err="1"/>
              <a:t>e.g</a:t>
            </a:r>
            <a:r>
              <a:rPr lang="en-US" sz="2400" dirty="0"/>
              <a:t> .: a model parameter.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50974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48C7-6DDC-4782-B66A-997196E4E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</a:t>
            </a:r>
            <a:r>
              <a:rPr lang="fr-CA" dirty="0" err="1"/>
              <a:t>does</a:t>
            </a:r>
            <a:r>
              <a:rPr lang="fr-CA" dirty="0"/>
              <a:t> </a:t>
            </a:r>
            <a:r>
              <a:rPr lang="fr-CA" dirty="0" err="1"/>
              <a:t>bayesian</a:t>
            </a:r>
            <a:r>
              <a:rPr lang="fr-CA" dirty="0"/>
              <a:t> </a:t>
            </a:r>
            <a:r>
              <a:rPr lang="fr-CA" dirty="0" err="1"/>
              <a:t>inference</a:t>
            </a:r>
            <a:r>
              <a:rPr lang="fr-CA" dirty="0"/>
              <a:t> </a:t>
            </a:r>
            <a:r>
              <a:rPr lang="fr-CA" dirty="0" err="1"/>
              <a:t>work</a:t>
            </a:r>
            <a:r>
              <a:rPr lang="fr-CA" dirty="0"/>
              <a:t>?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37C1E2-374E-441A-98F6-22209D24A0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7906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Suppose we have a series of observations of a variable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which we represent by a model including an adjustable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 Using the Bayesian approach, we assign a probability distribution </a:t>
                </a:r>
                <a:r>
                  <a:rPr lang="en-US" i="1" dirty="0"/>
                  <a:t>a priori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representing </a:t>
                </a:r>
                <a:r>
                  <a:rPr lang="en-US" b="1" dirty="0"/>
                  <a:t>the uncertainty on the value of the parameter before having observed the data</a:t>
                </a:r>
                <a:r>
                  <a:rPr lang="en-US" dirty="0"/>
                  <a:t>. The probability of observations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conditional on a given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value, is given by the function of likelihood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Using this information, we can use Bayes' theorem to deduce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i.e. the </a:t>
                </a:r>
                <a:r>
                  <a:rPr lang="en-US" b="1" dirty="0"/>
                  <a:t>posterior distribution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/>
                  <a:t> after observing </a:t>
                </a:r>
                <a14:m>
                  <m:oMath xmlns:m="http://schemas.openxmlformats.org/officeDocument/2006/math">
                    <m:r>
                      <a:rPr lang="fr-CA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.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37C1E2-374E-441A-98F6-22209D24A0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7906"/>
                <a:ext cx="10515600" cy="4351338"/>
              </a:xfrm>
              <a:blipFill>
                <a:blip r:embed="rId2"/>
                <a:stretch>
                  <a:fillRect l="-1217" b="-2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E86DD5-0DC6-48A1-A536-FB47614BD7EC}"/>
                  </a:ext>
                </a:extLst>
              </p:cNvPr>
              <p:cNvSpPr txBox="1"/>
              <p:nvPr/>
            </p:nvSpPr>
            <p:spPr>
              <a:xfrm>
                <a:off x="4454036" y="5650892"/>
                <a:ext cx="3283928" cy="782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r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E86DD5-0DC6-48A1-A536-FB47614BD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036" y="5650892"/>
                <a:ext cx="3283928" cy="782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051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9346A-A6A3-4D00-9F48-2AD1F711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6828" y="6379725"/>
            <a:ext cx="6380284" cy="618637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hlinkClick r:id="rId2"/>
              </a:rPr>
              <a:t>https://mc-stan.org/users/interfaces/rstan</a:t>
            </a:r>
            <a:r>
              <a:rPr lang="en-CA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8A3BD2-85CB-4537-9074-79F4FBF22520}"/>
              </a:ext>
            </a:extLst>
          </p:cNvPr>
          <p:cNvSpPr txBox="1">
            <a:spLocks/>
          </p:cNvSpPr>
          <p:nvPr/>
        </p:nvSpPr>
        <p:spPr>
          <a:xfrm>
            <a:off x="0" y="158923"/>
            <a:ext cx="12192000" cy="789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… </a:t>
            </a:r>
            <a:r>
              <a:rPr lang="fr-CA" dirty="0" err="1">
                <a:solidFill>
                  <a:schemeClr val="bg1"/>
                </a:solidFill>
                <a:cs typeface="Courier New" panose="02070309020205020404" pitchFamily="49" charset="0"/>
              </a:rPr>
              <a:t>who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?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F21BE7-E148-4CF0-AD28-6A779BFB3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564" y="1138810"/>
            <a:ext cx="6706813" cy="536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55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E7AADC-90D6-4A4E-A9C6-87B1FD134E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611" b="40513"/>
          <a:stretch/>
        </p:blipFill>
        <p:spPr>
          <a:xfrm>
            <a:off x="3270738" y="1142999"/>
            <a:ext cx="5336931" cy="534845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B0538D6-8C93-4C69-BCA9-1015B84F2D1D}"/>
              </a:ext>
            </a:extLst>
          </p:cNvPr>
          <p:cNvSpPr txBox="1">
            <a:spLocks/>
          </p:cNvSpPr>
          <p:nvPr/>
        </p:nvSpPr>
        <p:spPr>
          <a:xfrm>
            <a:off x="0" y="158923"/>
            <a:ext cx="12192000" cy="789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To open a new </a:t>
            </a:r>
            <a:r>
              <a:rPr lang="fr-CA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 file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40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F46D68-0052-4595-AB93-F716A78A0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04" y="1201828"/>
            <a:ext cx="6256562" cy="52353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CC7268-B169-4635-8B20-ABAFD06A68B6}"/>
              </a:ext>
            </a:extLst>
          </p:cNvPr>
          <p:cNvSpPr txBox="1">
            <a:spLocks/>
          </p:cNvSpPr>
          <p:nvPr/>
        </p:nvSpPr>
        <p:spPr>
          <a:xfrm>
            <a:off x="0" y="158923"/>
            <a:ext cx="12192000" cy="789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 err="1">
                <a:solidFill>
                  <a:schemeClr val="bg1"/>
                </a:solidFill>
                <a:cs typeface="Courier New" panose="02070309020205020404" pitchFamily="49" charset="0"/>
              </a:rPr>
              <a:t>Empty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fr-CA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 file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94BF6FCB-78B9-4DB8-8117-7E4DC55666F9}"/>
              </a:ext>
            </a:extLst>
          </p:cNvPr>
          <p:cNvSpPr/>
          <p:nvPr/>
        </p:nvSpPr>
        <p:spPr>
          <a:xfrm>
            <a:off x="6392008" y="2145323"/>
            <a:ext cx="254977" cy="562708"/>
          </a:xfrm>
          <a:prstGeom prst="rightBracket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DB8299D9-4852-4FDC-AF5E-6B567B81013B}"/>
              </a:ext>
            </a:extLst>
          </p:cNvPr>
          <p:cNvSpPr/>
          <p:nvPr/>
        </p:nvSpPr>
        <p:spPr>
          <a:xfrm>
            <a:off x="5164016" y="2866292"/>
            <a:ext cx="260838" cy="677008"/>
          </a:xfrm>
          <a:prstGeom prst="rightBracket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EB4F80D5-9D0A-4EF2-BDD9-1DEFB8A16745}"/>
              </a:ext>
            </a:extLst>
          </p:cNvPr>
          <p:cNvSpPr/>
          <p:nvPr/>
        </p:nvSpPr>
        <p:spPr>
          <a:xfrm>
            <a:off x="5164016" y="3722077"/>
            <a:ext cx="260838" cy="814754"/>
          </a:xfrm>
          <a:prstGeom prst="rightBracket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C482A768-9B04-4D57-B4EA-834FF2817109}"/>
              </a:ext>
            </a:extLst>
          </p:cNvPr>
          <p:cNvSpPr/>
          <p:nvPr/>
        </p:nvSpPr>
        <p:spPr>
          <a:xfrm>
            <a:off x="5164016" y="4789939"/>
            <a:ext cx="260838" cy="1004191"/>
          </a:xfrm>
          <a:prstGeom prst="rightBracket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8C0195-9DE7-46FD-82D2-C0869B2FC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464" y="2936233"/>
            <a:ext cx="2625969" cy="537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Define your data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17EAC78-3EE1-47FA-955C-765E849C43CC}"/>
              </a:ext>
            </a:extLst>
          </p:cNvPr>
          <p:cNvSpPr txBox="1">
            <a:spLocks/>
          </p:cNvSpPr>
          <p:nvPr/>
        </p:nvSpPr>
        <p:spPr>
          <a:xfrm>
            <a:off x="7184465" y="3860891"/>
            <a:ext cx="3630073" cy="53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Define your parameters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DBFE9B2-76D3-45C1-89D6-9B9A68526685}"/>
              </a:ext>
            </a:extLst>
          </p:cNvPr>
          <p:cNvSpPr txBox="1">
            <a:spLocks/>
          </p:cNvSpPr>
          <p:nvPr/>
        </p:nvSpPr>
        <p:spPr>
          <a:xfrm>
            <a:off x="7184464" y="5023471"/>
            <a:ext cx="3630073" cy="53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Define your model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B7EA1DB-2CF1-499A-A61C-21CB4028C9DC}"/>
              </a:ext>
            </a:extLst>
          </p:cNvPr>
          <p:cNvSpPr txBox="1">
            <a:spLocks/>
          </p:cNvSpPr>
          <p:nvPr/>
        </p:nvSpPr>
        <p:spPr>
          <a:xfrm>
            <a:off x="7184464" y="2104055"/>
            <a:ext cx="5007537" cy="705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Where to click if you have trouble coding in Stan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4AE63C-A2D8-4065-827C-E882192A65C0}"/>
              </a:ext>
            </a:extLst>
          </p:cNvPr>
          <p:cNvCxnSpPr>
            <a:cxnSpLocks/>
          </p:cNvCxnSpPr>
          <p:nvPr/>
        </p:nvCxnSpPr>
        <p:spPr>
          <a:xfrm flipH="1">
            <a:off x="1679331" y="1279282"/>
            <a:ext cx="56798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36C0A1F-7167-48B0-A7BE-B1A2660ED4C8}"/>
              </a:ext>
            </a:extLst>
          </p:cNvPr>
          <p:cNvSpPr txBox="1">
            <a:spLocks/>
          </p:cNvSpPr>
          <p:nvPr/>
        </p:nvSpPr>
        <p:spPr>
          <a:xfrm>
            <a:off x="7359162" y="948719"/>
            <a:ext cx="4832838" cy="10512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two forward slashes instead of a pound (#) when you want to write text and not code</a:t>
            </a:r>
          </a:p>
        </p:txBody>
      </p:sp>
    </p:spTree>
    <p:extLst>
      <p:ext uri="{BB962C8B-B14F-4D97-AF65-F5344CB8AC3E}">
        <p14:creationId xmlns:p14="http://schemas.microsoft.com/office/powerpoint/2010/main" val="115739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build="p"/>
      <p:bldP spid="12" grpId="0"/>
      <p:bldP spid="13" grpId="0"/>
      <p:bldP spid="14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0CEB46-90BC-437B-8132-9CD5DB6B0B83}"/>
              </a:ext>
            </a:extLst>
          </p:cNvPr>
          <p:cNvSpPr txBox="1">
            <a:spLocks/>
          </p:cNvSpPr>
          <p:nvPr/>
        </p:nvSpPr>
        <p:spPr>
          <a:xfrm>
            <a:off x="0" y="158923"/>
            <a:ext cx="12192000" cy="789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Our data : BTdata.txt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5043F2-6A2E-4D40-9FEE-9D80309213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340"/>
          <a:stretch/>
        </p:blipFill>
        <p:spPr>
          <a:xfrm>
            <a:off x="2455386" y="2870070"/>
            <a:ext cx="7281228" cy="356393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A5B5BE-46E0-40B0-A821-79ED8EB0B403}"/>
              </a:ext>
            </a:extLst>
          </p:cNvPr>
          <p:cNvCxnSpPr>
            <a:cxnSpLocks/>
          </p:cNvCxnSpPr>
          <p:nvPr/>
        </p:nvCxnSpPr>
        <p:spPr>
          <a:xfrm>
            <a:off x="2995191" y="2124778"/>
            <a:ext cx="351693" cy="826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CC064A5-6E6C-451A-A454-A54BD7EB407E}"/>
              </a:ext>
            </a:extLst>
          </p:cNvPr>
          <p:cNvSpPr txBox="1">
            <a:spLocks/>
          </p:cNvSpPr>
          <p:nvPr/>
        </p:nvSpPr>
        <p:spPr>
          <a:xfrm>
            <a:off x="1669620" y="1657509"/>
            <a:ext cx="2166730" cy="53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Tarsus length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B9A154-A9B2-4EEC-B982-31F80B658706}"/>
              </a:ext>
            </a:extLst>
          </p:cNvPr>
          <p:cNvCxnSpPr>
            <a:cxnSpLocks/>
          </p:cNvCxnSpPr>
          <p:nvPr/>
        </p:nvCxnSpPr>
        <p:spPr>
          <a:xfrm>
            <a:off x="5161921" y="2454231"/>
            <a:ext cx="155776" cy="497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3069E00-52D5-47C9-9D12-0189C0EE97B1}"/>
              </a:ext>
            </a:extLst>
          </p:cNvPr>
          <p:cNvSpPr txBox="1">
            <a:spLocks/>
          </p:cNvSpPr>
          <p:nvPr/>
        </p:nvSpPr>
        <p:spPr>
          <a:xfrm>
            <a:off x="4135001" y="1627754"/>
            <a:ext cx="1769388" cy="8264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Bird 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One measure/ID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76DEF9-9317-4A29-808E-CB9D9DA4AD94}"/>
              </a:ext>
            </a:extLst>
          </p:cNvPr>
          <p:cNvCxnSpPr>
            <a:cxnSpLocks/>
          </p:cNvCxnSpPr>
          <p:nvPr/>
        </p:nvCxnSpPr>
        <p:spPr>
          <a:xfrm flipH="1">
            <a:off x="6260462" y="2205962"/>
            <a:ext cx="175507" cy="730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4E8D193-D7A2-41E7-83E6-4216FAEC0A21}"/>
              </a:ext>
            </a:extLst>
          </p:cNvPr>
          <p:cNvSpPr txBox="1">
            <a:spLocks/>
          </p:cNvSpPr>
          <p:nvPr/>
        </p:nvSpPr>
        <p:spPr>
          <a:xfrm>
            <a:off x="5904389" y="1691722"/>
            <a:ext cx="1393225" cy="53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Mom ID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9C821B-7B44-4A53-8BB1-62EA1568C586}"/>
              </a:ext>
            </a:extLst>
          </p:cNvPr>
          <p:cNvCxnSpPr>
            <a:cxnSpLocks/>
          </p:cNvCxnSpPr>
          <p:nvPr/>
        </p:nvCxnSpPr>
        <p:spPr>
          <a:xfrm>
            <a:off x="9234909" y="2228847"/>
            <a:ext cx="1" cy="730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B0B274B-0708-4B72-A516-A4871A858302}"/>
              </a:ext>
            </a:extLst>
          </p:cNvPr>
          <p:cNvSpPr txBox="1">
            <a:spLocks/>
          </p:cNvSpPr>
          <p:nvPr/>
        </p:nvSpPr>
        <p:spPr>
          <a:xfrm>
            <a:off x="8614137" y="1726665"/>
            <a:ext cx="1393225" cy="53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Bird sex</a:t>
            </a:r>
          </a:p>
        </p:txBody>
      </p:sp>
    </p:spTree>
    <p:extLst>
      <p:ext uri="{BB962C8B-B14F-4D97-AF65-F5344CB8AC3E}">
        <p14:creationId xmlns:p14="http://schemas.microsoft.com/office/powerpoint/2010/main" val="281780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8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704035-3512-4E61-B4C7-9EDEDAC80E5C}"/>
              </a:ext>
            </a:extLst>
          </p:cNvPr>
          <p:cNvSpPr txBox="1">
            <a:spLocks/>
          </p:cNvSpPr>
          <p:nvPr/>
        </p:nvSpPr>
        <p:spPr>
          <a:xfrm>
            <a:off x="0" y="158923"/>
            <a:ext cx="12192000" cy="789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fr-CA" dirty="0" err="1">
                <a:solidFill>
                  <a:schemeClr val="bg1"/>
                </a:solidFill>
                <a:cs typeface="Courier New" panose="02070309020205020404" pitchFamily="49" charset="0"/>
              </a:rPr>
              <a:t>hates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 factor… </a:t>
            </a:r>
            <a:r>
              <a:rPr lang="fr-CA" dirty="0" err="1">
                <a:solidFill>
                  <a:schemeClr val="bg1"/>
                </a:solidFill>
                <a:cs typeface="Courier New" panose="02070309020205020404" pitchFamily="49" charset="0"/>
              </a:rPr>
              <a:t>so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fr-CA" dirty="0" err="1">
                <a:solidFill>
                  <a:schemeClr val="bg1"/>
                </a:solidFill>
                <a:cs typeface="Courier New" panose="02070309020205020404" pitchFamily="49" charset="0"/>
              </a:rPr>
              <a:t>make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fr-CA" dirty="0" err="1">
                <a:solidFill>
                  <a:schemeClr val="bg1"/>
                </a:solidFill>
                <a:cs typeface="Courier New" panose="02070309020205020404" pitchFamily="49" charset="0"/>
              </a:rPr>
              <a:t>it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fr-CA" dirty="0" err="1">
                <a:solidFill>
                  <a:schemeClr val="bg1"/>
                </a:solidFill>
                <a:cs typeface="Courier New" panose="02070309020205020404" pitchFamily="49" charset="0"/>
              </a:rPr>
              <a:t>integer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!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474C18-E43A-4650-B215-B7DD846C4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69" y="1233501"/>
            <a:ext cx="4900116" cy="17592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C5A988-A926-48DD-9310-1FB575B41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691" y="3496285"/>
            <a:ext cx="8249354" cy="3202792"/>
          </a:xfrm>
          <a:prstGeom prst="rect">
            <a:avLst/>
          </a:prstGeom>
        </p:spPr>
      </p:pic>
      <p:sp>
        <p:nvSpPr>
          <p:cNvPr id="9" name="Right Bracket 8">
            <a:extLst>
              <a:ext uri="{FF2B5EF4-FFF2-40B4-BE49-F238E27FC236}">
                <a16:creationId xmlns:a16="http://schemas.microsoft.com/office/drawing/2014/main" id="{51C7A6A9-277D-4478-9143-FC045F8BBF97}"/>
              </a:ext>
            </a:extLst>
          </p:cNvPr>
          <p:cNvSpPr/>
          <p:nvPr/>
        </p:nvSpPr>
        <p:spPr>
          <a:xfrm>
            <a:off x="4668715" y="1831782"/>
            <a:ext cx="254977" cy="562708"/>
          </a:xfrm>
          <a:prstGeom prst="rightBracket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D8EE49-8BFE-4DA3-8546-278B3127BAF5}"/>
              </a:ext>
            </a:extLst>
          </p:cNvPr>
          <p:cNvSpPr/>
          <p:nvPr/>
        </p:nvSpPr>
        <p:spPr>
          <a:xfrm>
            <a:off x="9750670" y="3217984"/>
            <a:ext cx="1582615" cy="789796"/>
          </a:xfrm>
          <a:prstGeom prst="ellipse">
            <a:avLst/>
          </a:prstGeom>
          <a:noFill/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62FCBB-AF34-43DA-B87E-C33E03792D54}"/>
              </a:ext>
            </a:extLst>
          </p:cNvPr>
          <p:cNvCxnSpPr>
            <a:cxnSpLocks/>
          </p:cNvCxnSpPr>
          <p:nvPr/>
        </p:nvCxnSpPr>
        <p:spPr>
          <a:xfrm>
            <a:off x="5020408" y="2066192"/>
            <a:ext cx="4826977" cy="1222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85596E-A372-4EBE-8C46-0ADBAD5D7ECA}"/>
              </a:ext>
            </a:extLst>
          </p:cNvPr>
          <p:cNvCxnSpPr>
            <a:cxnSpLocks/>
          </p:cNvCxnSpPr>
          <p:nvPr/>
        </p:nvCxnSpPr>
        <p:spPr>
          <a:xfrm>
            <a:off x="1701703" y="2888114"/>
            <a:ext cx="0" cy="831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AD6816E-8C3F-44E2-9274-792A586268F3}"/>
              </a:ext>
            </a:extLst>
          </p:cNvPr>
          <p:cNvSpPr txBox="1">
            <a:spLocks/>
          </p:cNvSpPr>
          <p:nvPr/>
        </p:nvSpPr>
        <p:spPr>
          <a:xfrm>
            <a:off x="6" y="3631651"/>
            <a:ext cx="3306685" cy="1675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Creates a DF indicating which </a:t>
            </a:r>
            <a:r>
              <a:rPr lang="en-US" dirty="0" err="1"/>
              <a:t>dam_no</a:t>
            </a:r>
            <a:r>
              <a:rPr lang="en-US" dirty="0"/>
              <a:t> corresponds to which dam ID</a:t>
            </a:r>
          </a:p>
        </p:txBody>
      </p:sp>
    </p:spTree>
    <p:extLst>
      <p:ext uri="{BB962C8B-B14F-4D97-AF65-F5344CB8AC3E}">
        <p14:creationId xmlns:p14="http://schemas.microsoft.com/office/powerpoint/2010/main" val="349689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D85C8F-E9EA-4A38-B87E-D333A00C491D}"/>
              </a:ext>
            </a:extLst>
          </p:cNvPr>
          <p:cNvSpPr txBox="1">
            <a:spLocks/>
          </p:cNvSpPr>
          <p:nvPr/>
        </p:nvSpPr>
        <p:spPr>
          <a:xfrm>
            <a:off x="0" y="158923"/>
            <a:ext cx="12192000" cy="789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Our model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DDC6BC-C51C-41BE-8860-6EC4BE1D9E81}"/>
                  </a:ext>
                </a:extLst>
              </p:cNvPr>
              <p:cNvSpPr txBox="1"/>
              <p:nvPr/>
            </p:nvSpPr>
            <p:spPr>
              <a:xfrm>
                <a:off x="2976196" y="2365387"/>
                <a:ext cx="4656980" cy="598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fr-CA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fr-CA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fr-CA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fr-CA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DDC6BC-C51C-41BE-8860-6EC4BE1D9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196" y="2365387"/>
                <a:ext cx="4656980" cy="5985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BFDAFF1-978B-4659-81C8-B635D40211EA}"/>
              </a:ext>
            </a:extLst>
          </p:cNvPr>
          <p:cNvSpPr txBox="1">
            <a:spLocks/>
          </p:cNvSpPr>
          <p:nvPr/>
        </p:nvSpPr>
        <p:spPr>
          <a:xfrm>
            <a:off x="-404440" y="4027561"/>
            <a:ext cx="3306685" cy="1675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Tarsus length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12A820-EA68-461B-A7A6-91A2950AB32F}"/>
              </a:ext>
            </a:extLst>
          </p:cNvPr>
          <p:cNvSpPr txBox="1">
            <a:spLocks/>
          </p:cNvSpPr>
          <p:nvPr/>
        </p:nvSpPr>
        <p:spPr>
          <a:xfrm>
            <a:off x="4146263" y="4027559"/>
            <a:ext cx="3306685" cy="1675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Sex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7C09E7-C39E-4148-80EE-6164DE4E1C22}"/>
              </a:ext>
            </a:extLst>
          </p:cNvPr>
          <p:cNvCxnSpPr/>
          <p:nvPr/>
        </p:nvCxnSpPr>
        <p:spPr>
          <a:xfrm flipH="1">
            <a:off x="1893278" y="3121525"/>
            <a:ext cx="1266092" cy="703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C140CC-6FD3-4E91-9522-EAAC348AB947}"/>
              </a:ext>
            </a:extLst>
          </p:cNvPr>
          <p:cNvCxnSpPr/>
          <p:nvPr/>
        </p:nvCxnSpPr>
        <p:spPr>
          <a:xfrm flipH="1">
            <a:off x="3930162" y="3108122"/>
            <a:ext cx="483577" cy="818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8641160-134C-4C72-94DD-00E0C10177C0}"/>
              </a:ext>
            </a:extLst>
          </p:cNvPr>
          <p:cNvSpPr txBox="1">
            <a:spLocks/>
          </p:cNvSpPr>
          <p:nvPr/>
        </p:nvSpPr>
        <p:spPr>
          <a:xfrm>
            <a:off x="5890458" y="4027559"/>
            <a:ext cx="3306685" cy="1675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Error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2F761F-8BE2-4398-92B5-DC1570128711}"/>
              </a:ext>
            </a:extLst>
          </p:cNvPr>
          <p:cNvCxnSpPr/>
          <p:nvPr/>
        </p:nvCxnSpPr>
        <p:spPr>
          <a:xfrm>
            <a:off x="5799605" y="3121525"/>
            <a:ext cx="0" cy="818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DFA552E-21E7-4F67-9839-0A04B3043E1A}"/>
              </a:ext>
            </a:extLst>
          </p:cNvPr>
          <p:cNvSpPr txBox="1">
            <a:spLocks/>
          </p:cNvSpPr>
          <p:nvPr/>
        </p:nvSpPr>
        <p:spPr>
          <a:xfrm>
            <a:off x="2276819" y="4027559"/>
            <a:ext cx="3306685" cy="1675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Intercept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4B1E34-AE71-4AD7-8F7D-C780937844D2}"/>
              </a:ext>
            </a:extLst>
          </p:cNvPr>
          <p:cNvCxnSpPr/>
          <p:nvPr/>
        </p:nvCxnSpPr>
        <p:spPr>
          <a:xfrm>
            <a:off x="7238952" y="3108122"/>
            <a:ext cx="297486" cy="80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E94561-D2D1-44EA-B470-23B0F661F21E}"/>
                  </a:ext>
                </a:extLst>
              </p:cNvPr>
              <p:cNvSpPr txBox="1"/>
              <p:nvPr/>
            </p:nvSpPr>
            <p:spPr>
              <a:xfrm>
                <a:off x="8682404" y="1969477"/>
                <a:ext cx="25571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𝑜𝑏𝑠𝑒𝑟𝑣𝑎𝑡𝑖𝑜𝑛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E94561-D2D1-44EA-B470-23B0F661F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404" y="1969477"/>
                <a:ext cx="2557110" cy="276999"/>
              </a:xfrm>
              <a:prstGeom prst="rect">
                <a:avLst/>
              </a:prstGeom>
              <a:blipFill>
                <a:blip r:embed="rId3"/>
                <a:stretch>
                  <a:fillRect l="-1905" r="-1667" b="-6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12539A-2A48-4569-A7CD-0ED422CAF4B8}"/>
                  </a:ext>
                </a:extLst>
              </p:cNvPr>
              <p:cNvSpPr txBox="1"/>
              <p:nvPr/>
            </p:nvSpPr>
            <p:spPr>
              <a:xfrm>
                <a:off x="8682404" y="2365387"/>
                <a:ext cx="2394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𝑔𝑟𝑜𝑢𝑝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𝑚𝑜𝑡h𝑒𝑟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12539A-2A48-4569-A7CD-0ED422CAF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404" y="2365387"/>
                <a:ext cx="2394245" cy="276999"/>
              </a:xfrm>
              <a:prstGeom prst="rect">
                <a:avLst/>
              </a:prstGeom>
              <a:blipFill>
                <a:blip r:embed="rId4"/>
                <a:stretch>
                  <a:fillRect l="-3053" t="-2222" r="-3053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DEE8CE-BB3A-4D77-A19F-612523A26B10}"/>
                  </a:ext>
                </a:extLst>
              </p:cNvPr>
              <p:cNvSpPr txBox="1"/>
              <p:nvPr/>
            </p:nvSpPr>
            <p:spPr>
              <a:xfrm>
                <a:off x="8682404" y="2762347"/>
                <a:ext cx="1496820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DEE8CE-BB3A-4D77-A19F-612523A26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404" y="2762347"/>
                <a:ext cx="1496820" cy="299313"/>
              </a:xfrm>
              <a:prstGeom prst="rect">
                <a:avLst/>
              </a:prstGeom>
              <a:blipFill>
                <a:blip r:embed="rId5"/>
                <a:stretch>
                  <a:fillRect l="-5285" r="-2033" b="-265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8DBC363-DD72-42F7-8450-DA06306E1BB7}"/>
                  </a:ext>
                </a:extLst>
              </p:cNvPr>
              <p:cNvSpPr txBox="1"/>
              <p:nvPr/>
            </p:nvSpPr>
            <p:spPr>
              <a:xfrm>
                <a:off x="8682404" y="3180571"/>
                <a:ext cx="1537151" cy="307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8DBC363-DD72-42F7-8450-DA06306E1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404" y="3180571"/>
                <a:ext cx="1537151" cy="307841"/>
              </a:xfrm>
              <a:prstGeom prst="rect">
                <a:avLst/>
              </a:prstGeom>
              <a:blipFill>
                <a:blip r:embed="rId6"/>
                <a:stretch>
                  <a:fillRect l="-3175" r="-5556" b="-26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A274A3-7431-4A6B-9C74-89CA5F7FF366}"/>
                  </a:ext>
                </a:extLst>
              </p:cNvPr>
              <p:cNvSpPr txBox="1"/>
              <p:nvPr/>
            </p:nvSpPr>
            <p:spPr>
              <a:xfrm>
                <a:off x="8682404" y="3607323"/>
                <a:ext cx="1452577" cy="307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A274A3-7431-4A6B-9C74-89CA5F7FF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404" y="3607323"/>
                <a:ext cx="1452577" cy="307841"/>
              </a:xfrm>
              <a:prstGeom prst="rect">
                <a:avLst/>
              </a:prstGeom>
              <a:blipFill>
                <a:blip r:embed="rId7"/>
                <a:stretch>
                  <a:fillRect l="-2092" r="-5439" b="-26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70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D85C8F-E9EA-4A38-B87E-D333A00C491D}"/>
              </a:ext>
            </a:extLst>
          </p:cNvPr>
          <p:cNvSpPr txBox="1">
            <a:spLocks/>
          </p:cNvSpPr>
          <p:nvPr/>
        </p:nvSpPr>
        <p:spPr>
          <a:xfrm>
            <a:off x="0" y="158923"/>
            <a:ext cx="12192000" cy="789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Coding data in </a:t>
            </a:r>
            <a:r>
              <a:rPr lang="fr-CA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702C41-8084-4DD7-A0FD-C6F967100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71" y="1187413"/>
            <a:ext cx="10587457" cy="335820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FC61D5-6DE6-4306-8119-A94FCA92EA8F}"/>
              </a:ext>
            </a:extLst>
          </p:cNvPr>
          <p:cNvSpPr txBox="1">
            <a:spLocks/>
          </p:cNvSpPr>
          <p:nvPr/>
        </p:nvSpPr>
        <p:spPr>
          <a:xfrm>
            <a:off x="6189790" y="4833032"/>
            <a:ext cx="3306685" cy="1675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Use brackets to indicate the length of your data!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C7494FE-0FAB-4860-9F2B-D3325F903A50}"/>
              </a:ext>
            </a:extLst>
          </p:cNvPr>
          <p:cNvSpPr txBox="1">
            <a:spLocks/>
          </p:cNvSpPr>
          <p:nvPr/>
        </p:nvSpPr>
        <p:spPr>
          <a:xfrm>
            <a:off x="2350482" y="4833033"/>
            <a:ext cx="3306685" cy="1675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Use chevrons to indicate boundaries!</a:t>
            </a:r>
          </a:p>
        </p:txBody>
      </p:sp>
    </p:spTree>
    <p:extLst>
      <p:ext uri="{BB962C8B-B14F-4D97-AF65-F5344CB8AC3E}">
        <p14:creationId xmlns:p14="http://schemas.microsoft.com/office/powerpoint/2010/main" val="45672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D85C8F-E9EA-4A38-B87E-D333A00C491D}"/>
              </a:ext>
            </a:extLst>
          </p:cNvPr>
          <p:cNvSpPr txBox="1">
            <a:spLocks/>
          </p:cNvSpPr>
          <p:nvPr/>
        </p:nvSpPr>
        <p:spPr>
          <a:xfrm>
            <a:off x="0" y="158923"/>
            <a:ext cx="12192000" cy="789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Coding </a:t>
            </a:r>
            <a:r>
              <a:rPr lang="fr-CA" dirty="0" err="1">
                <a:solidFill>
                  <a:schemeClr val="bg1"/>
                </a:solidFill>
                <a:cs typeface="Courier New" panose="02070309020205020404" pitchFamily="49" charset="0"/>
              </a:rPr>
              <a:t>parameters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 in </a:t>
            </a:r>
            <a:r>
              <a:rPr lang="fr-CA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44FE06-BC44-48F1-9FB2-DD8D97A5B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45" y="1372592"/>
            <a:ext cx="10541510" cy="445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7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shirt&#10;&#10;Description automatically generated">
            <a:extLst>
              <a:ext uri="{FF2B5EF4-FFF2-40B4-BE49-F238E27FC236}">
                <a16:creationId xmlns:a16="http://schemas.microsoft.com/office/drawing/2014/main" id="{62092BDC-C5C0-4CB5-A822-FCD46BD00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65217" y="2064786"/>
            <a:ext cx="1511905" cy="200025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BAE547-50E3-4CF7-87A7-771D842F8C82}"/>
              </a:ext>
            </a:extLst>
          </p:cNvPr>
          <p:cNvSpPr txBox="1"/>
          <p:nvPr/>
        </p:nvSpPr>
        <p:spPr>
          <a:xfrm>
            <a:off x="5089519" y="3968530"/>
            <a:ext cx="1116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700" i="1" dirty="0"/>
              <a:t>Georgios </a:t>
            </a:r>
            <a:r>
              <a:rPr lang="en-CA" sz="700" i="1" dirty="0" err="1"/>
              <a:t>Magkakis</a:t>
            </a:r>
            <a:r>
              <a:rPr lang="en-CA" sz="700" i="1" dirty="0"/>
              <a:t>.</a:t>
            </a:r>
            <a:endParaRPr lang="en-CA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DFE8C3-B8CE-4556-A80C-B5387346C94B}"/>
              </a:ext>
            </a:extLst>
          </p:cNvPr>
          <p:cNvSpPr txBox="1"/>
          <p:nvPr/>
        </p:nvSpPr>
        <p:spPr>
          <a:xfrm>
            <a:off x="4886500" y="369922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/>
              <a:t>David Hume</a:t>
            </a:r>
            <a:endParaRPr lang="en-CA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3ABF04-4E90-4C92-9D2F-0C95BB73077F}"/>
              </a:ext>
            </a:extLst>
          </p:cNvPr>
          <p:cNvSpPr txBox="1"/>
          <p:nvPr/>
        </p:nvSpPr>
        <p:spPr>
          <a:xfrm>
            <a:off x="7504185" y="619563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Richard Price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769F42-F3C5-4C54-B0AB-4C3871607B80}"/>
              </a:ext>
            </a:extLst>
          </p:cNvPr>
          <p:cNvSpPr txBox="1"/>
          <p:nvPr/>
        </p:nvSpPr>
        <p:spPr>
          <a:xfrm>
            <a:off x="9919448" y="362131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Thomas Bayes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BDEBC8-AE15-4BDF-9C4E-42AF04A65192}"/>
              </a:ext>
            </a:extLst>
          </p:cNvPr>
          <p:cNvSpPr txBox="1"/>
          <p:nvPr/>
        </p:nvSpPr>
        <p:spPr>
          <a:xfrm>
            <a:off x="0" y="304800"/>
            <a:ext cx="12191999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2800" dirty="0">
                <a:solidFill>
                  <a:schemeClr val="bg1"/>
                </a:solidFill>
              </a:rPr>
              <a:t>An immersion </a:t>
            </a:r>
            <a:r>
              <a:rPr lang="fr-CA" sz="2800" dirty="0" err="1">
                <a:solidFill>
                  <a:schemeClr val="bg1"/>
                </a:solidFill>
              </a:rPr>
              <a:t>into</a:t>
            </a:r>
            <a:r>
              <a:rPr lang="fr-CA" sz="2800" dirty="0">
                <a:solidFill>
                  <a:schemeClr val="bg1"/>
                </a:solidFill>
              </a:rPr>
              <a:t> british </a:t>
            </a:r>
            <a:r>
              <a:rPr lang="fr-CA" sz="2800" dirty="0" err="1">
                <a:solidFill>
                  <a:schemeClr val="bg1"/>
                </a:solidFill>
              </a:rPr>
              <a:t>philosophy</a:t>
            </a:r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EEDD43-0C9F-400C-AC12-3F99C8A14073}"/>
              </a:ext>
            </a:extLst>
          </p:cNvPr>
          <p:cNvSpPr txBox="1"/>
          <p:nvPr/>
        </p:nvSpPr>
        <p:spPr>
          <a:xfrm>
            <a:off x="203200" y="939800"/>
            <a:ext cx="4515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solidFill>
                  <a:schemeClr val="accent2"/>
                </a:solidFill>
              </a:rPr>
              <a:t>David Hume: a </a:t>
            </a:r>
            <a:r>
              <a:rPr lang="fr-CA" b="1" dirty="0" err="1">
                <a:solidFill>
                  <a:schemeClr val="accent2"/>
                </a:solidFill>
              </a:rPr>
              <a:t>great</a:t>
            </a:r>
            <a:r>
              <a:rPr lang="fr-CA" b="1" dirty="0">
                <a:solidFill>
                  <a:schemeClr val="accent2"/>
                </a:solidFill>
              </a:rPr>
              <a:t> </a:t>
            </a:r>
            <a:r>
              <a:rPr lang="fr-CA" b="1" dirty="0" err="1">
                <a:solidFill>
                  <a:schemeClr val="accent2"/>
                </a:solidFill>
              </a:rPr>
              <a:t>skeptic</a:t>
            </a:r>
            <a:r>
              <a:rPr lang="fr-CA" b="1" dirty="0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fr-CA" dirty="0" err="1">
                <a:solidFill>
                  <a:schemeClr val="accent2"/>
                </a:solidFill>
              </a:rPr>
              <a:t>Criticizes</a:t>
            </a:r>
            <a:r>
              <a:rPr lang="fr-CA" dirty="0">
                <a:solidFill>
                  <a:schemeClr val="accent2"/>
                </a:solidFill>
              </a:rPr>
              <a:t> Descartes’ </a:t>
            </a:r>
            <a:r>
              <a:rPr lang="fr-CA" dirty="0" err="1">
                <a:solidFill>
                  <a:schemeClr val="accent2"/>
                </a:solidFill>
              </a:rPr>
              <a:t>rationalism</a:t>
            </a:r>
            <a:r>
              <a:rPr lang="fr-CA" dirty="0">
                <a:solidFill>
                  <a:schemeClr val="accent2"/>
                </a:solidFill>
              </a:rPr>
              <a:t>: </a:t>
            </a:r>
            <a:br>
              <a:rPr lang="fr-CA" dirty="0">
                <a:solidFill>
                  <a:schemeClr val="accent2"/>
                </a:solidFill>
              </a:rPr>
            </a:br>
            <a:r>
              <a:rPr lang="fr-CA" dirty="0" err="1">
                <a:solidFill>
                  <a:schemeClr val="accent2"/>
                </a:solidFill>
              </a:rPr>
              <a:t>our</a:t>
            </a:r>
            <a:r>
              <a:rPr lang="fr-CA" dirty="0">
                <a:solidFill>
                  <a:schemeClr val="accent2"/>
                </a:solidFill>
              </a:rPr>
              <a:t> </a:t>
            </a:r>
            <a:r>
              <a:rPr lang="fr-CA" dirty="0" err="1">
                <a:solidFill>
                  <a:schemeClr val="accent2"/>
                </a:solidFill>
              </a:rPr>
              <a:t>ideas</a:t>
            </a:r>
            <a:r>
              <a:rPr lang="fr-CA" dirty="0">
                <a:solidFill>
                  <a:schemeClr val="accent2"/>
                </a:solidFill>
              </a:rPr>
              <a:t> </a:t>
            </a:r>
            <a:r>
              <a:rPr lang="fr-CA" dirty="0" err="1">
                <a:solidFill>
                  <a:schemeClr val="accent2"/>
                </a:solidFill>
              </a:rPr>
              <a:t>cannot</a:t>
            </a:r>
            <a:r>
              <a:rPr lang="fr-CA" dirty="0">
                <a:solidFill>
                  <a:schemeClr val="accent2"/>
                </a:solidFill>
              </a:rPr>
              <a:t> </a:t>
            </a:r>
            <a:r>
              <a:rPr lang="fr-CA" dirty="0" err="1">
                <a:solidFill>
                  <a:schemeClr val="accent2"/>
                </a:solidFill>
              </a:rPr>
              <a:t>be</a:t>
            </a:r>
            <a:r>
              <a:rPr lang="fr-CA" dirty="0">
                <a:solidFill>
                  <a:schemeClr val="accent2"/>
                </a:solidFill>
              </a:rPr>
              <a:t> </a:t>
            </a:r>
            <a:r>
              <a:rPr lang="fr-CA" dirty="0" err="1">
                <a:solidFill>
                  <a:schemeClr val="accent2"/>
                </a:solidFill>
              </a:rPr>
              <a:t>confirmed</a:t>
            </a:r>
            <a:r>
              <a:rPr lang="fr-CA" dirty="0">
                <a:solidFill>
                  <a:schemeClr val="accent2"/>
                </a:solidFill>
              </a:rPr>
              <a:t> by </a:t>
            </a:r>
            <a:r>
              <a:rPr lang="fr-CA" dirty="0" err="1">
                <a:solidFill>
                  <a:schemeClr val="accent2"/>
                </a:solidFill>
              </a:rPr>
              <a:t>immediate</a:t>
            </a:r>
            <a:r>
              <a:rPr lang="fr-CA" dirty="0">
                <a:solidFill>
                  <a:schemeClr val="accent2"/>
                </a:solidFill>
              </a:rPr>
              <a:t> perceptions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760717-BB2B-4377-B598-0AD1C485EA82}"/>
              </a:ext>
            </a:extLst>
          </p:cNvPr>
          <p:cNvSpPr txBox="1"/>
          <p:nvPr/>
        </p:nvSpPr>
        <p:spPr>
          <a:xfrm>
            <a:off x="382273" y="2837929"/>
            <a:ext cx="1612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</a:rPr>
              <a:t>Demonstrative statement </a:t>
            </a:r>
            <a:br>
              <a:rPr lang="en-CA" b="1" dirty="0">
                <a:solidFill>
                  <a:schemeClr val="accent2"/>
                </a:solidFill>
              </a:rPr>
            </a:br>
            <a:r>
              <a:rPr lang="en-CA" dirty="0">
                <a:solidFill>
                  <a:schemeClr val="accent2"/>
                </a:solidFill>
              </a:rPr>
              <a:t>– </a:t>
            </a:r>
            <a:br>
              <a:rPr lang="en-CA" dirty="0">
                <a:solidFill>
                  <a:schemeClr val="accent2"/>
                </a:solidFill>
              </a:rPr>
            </a:br>
            <a:r>
              <a:rPr lang="en-CA" dirty="0">
                <a:solidFill>
                  <a:schemeClr val="accent2"/>
                </a:solidFill>
              </a:rPr>
              <a:t>irrefutable</a:t>
            </a:r>
          </a:p>
          <a:p>
            <a:pPr algn="ctr"/>
            <a:r>
              <a:rPr lang="en-CA" dirty="0">
                <a:solidFill>
                  <a:schemeClr val="accent2"/>
                </a:solidFill>
              </a:rPr>
              <a:t>(a priori knowledge), </a:t>
            </a:r>
            <a:br>
              <a:rPr lang="en-CA" dirty="0">
                <a:solidFill>
                  <a:schemeClr val="accent2"/>
                </a:solidFill>
              </a:rPr>
            </a:br>
            <a:r>
              <a:rPr lang="en-CA" dirty="0">
                <a:solidFill>
                  <a:schemeClr val="accent2"/>
                </a:solidFill>
              </a:rPr>
              <a:t>2 + 2 = 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637649-26C2-4B2F-B69D-9F20DD7002BF}"/>
              </a:ext>
            </a:extLst>
          </p:cNvPr>
          <p:cNvSpPr txBox="1"/>
          <p:nvPr/>
        </p:nvSpPr>
        <p:spPr>
          <a:xfrm>
            <a:off x="2050077" y="2837929"/>
            <a:ext cx="1612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</a:rPr>
              <a:t>Probable statement </a:t>
            </a:r>
            <a:br>
              <a:rPr lang="en-CA" b="1" dirty="0">
                <a:solidFill>
                  <a:schemeClr val="accent2"/>
                </a:solidFill>
              </a:rPr>
            </a:br>
            <a:r>
              <a:rPr lang="en-CA" dirty="0">
                <a:solidFill>
                  <a:schemeClr val="accent2"/>
                </a:solidFill>
              </a:rPr>
              <a:t>– </a:t>
            </a:r>
            <a:br>
              <a:rPr lang="en-CA" dirty="0">
                <a:solidFill>
                  <a:schemeClr val="accent2"/>
                </a:solidFill>
              </a:rPr>
            </a:br>
            <a:r>
              <a:rPr lang="en-CA" dirty="0">
                <a:solidFill>
                  <a:schemeClr val="accent2"/>
                </a:solidFill>
              </a:rPr>
              <a:t>refutable , needs empirical proof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A363C6-DCAC-4515-BAC2-85E68146B120}"/>
              </a:ext>
            </a:extLst>
          </p:cNvPr>
          <p:cNvSpPr txBox="1"/>
          <p:nvPr/>
        </p:nvSpPr>
        <p:spPr>
          <a:xfrm>
            <a:off x="35305" y="204000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 err="1">
                <a:solidFill>
                  <a:schemeClr val="accent2"/>
                </a:solidFill>
              </a:rPr>
              <a:t>Hume’s</a:t>
            </a:r>
            <a:r>
              <a:rPr lang="fr-CA" b="1" dirty="0">
                <a:solidFill>
                  <a:schemeClr val="accent2"/>
                </a:solidFill>
              </a:rPr>
              <a:t> fork:</a:t>
            </a:r>
            <a:endParaRPr lang="en-CA" b="1" dirty="0">
              <a:solidFill>
                <a:schemeClr val="accent2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4FA512-0192-4369-8522-F0A7B44A6956}"/>
              </a:ext>
            </a:extLst>
          </p:cNvPr>
          <p:cNvCxnSpPr>
            <a:endCxn id="44" idx="0"/>
          </p:cNvCxnSpPr>
          <p:nvPr/>
        </p:nvCxnSpPr>
        <p:spPr>
          <a:xfrm flipH="1">
            <a:off x="1188723" y="2565400"/>
            <a:ext cx="806450" cy="27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BE2822-273D-48DB-A209-82F830EB842C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2050076" y="2565400"/>
            <a:ext cx="806451" cy="27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951C4C4-2BA5-468A-8EBE-A727E5324402}"/>
              </a:ext>
            </a:extLst>
          </p:cNvPr>
          <p:cNvCxnSpPr/>
          <p:nvPr/>
        </p:nvCxnSpPr>
        <p:spPr>
          <a:xfrm>
            <a:off x="5033122" y="1197352"/>
            <a:ext cx="23400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B67E8C8-718C-494A-8DA5-E61E53F8D1D4}"/>
              </a:ext>
            </a:extLst>
          </p:cNvPr>
          <p:cNvSpPr txBox="1"/>
          <p:nvPr/>
        </p:nvSpPr>
        <p:spPr>
          <a:xfrm>
            <a:off x="4718605" y="828020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2"/>
                </a:solidFill>
              </a:rPr>
              <a:t>1711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690DF2-A721-479A-8A0A-AC859CDB8F12}"/>
              </a:ext>
            </a:extLst>
          </p:cNvPr>
          <p:cNvSpPr txBox="1"/>
          <p:nvPr/>
        </p:nvSpPr>
        <p:spPr>
          <a:xfrm>
            <a:off x="7055405" y="854892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2"/>
                </a:solidFill>
              </a:rPr>
              <a:t>1776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7038139-01A9-4FF9-96E6-A1D512548CC2}"/>
              </a:ext>
            </a:extLst>
          </p:cNvPr>
          <p:cNvSpPr/>
          <p:nvPr/>
        </p:nvSpPr>
        <p:spPr>
          <a:xfrm>
            <a:off x="6073139" y="1054380"/>
            <a:ext cx="0" cy="2575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C0DFD38-0154-41E9-B083-43AAF7D881B2}"/>
              </a:ext>
            </a:extLst>
          </p:cNvPr>
          <p:cNvCxnSpPr>
            <a:cxnSpLocks/>
            <a:endCxn id="110" idx="3"/>
          </p:cNvCxnSpPr>
          <p:nvPr/>
        </p:nvCxnSpPr>
        <p:spPr>
          <a:xfrm flipH="1">
            <a:off x="1678224" y="5080000"/>
            <a:ext cx="1293578" cy="50900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8314A1F-C8D1-4082-A7A4-1BCB452237BC}"/>
              </a:ext>
            </a:extLst>
          </p:cNvPr>
          <p:cNvSpPr txBox="1"/>
          <p:nvPr/>
        </p:nvSpPr>
        <p:spPr>
          <a:xfrm>
            <a:off x="6714695" y="4666163"/>
            <a:ext cx="234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Concludes that reports of miracles change nothing regarding our understanding of human existence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7DDAFD1-EAEE-478D-B85A-EF6B56427DC4}"/>
              </a:ext>
            </a:extLst>
          </p:cNvPr>
          <p:cNvCxnSpPr>
            <a:cxnSpLocks/>
            <a:stCxn id="80" idx="3"/>
            <a:endCxn id="87" idx="1"/>
          </p:cNvCxnSpPr>
          <p:nvPr/>
        </p:nvCxnSpPr>
        <p:spPr>
          <a:xfrm>
            <a:off x="9054695" y="5404827"/>
            <a:ext cx="708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1A21DCD-7380-4682-A1E3-669ADE4F6248}"/>
              </a:ext>
            </a:extLst>
          </p:cNvPr>
          <p:cNvSpPr txBox="1"/>
          <p:nvPr/>
        </p:nvSpPr>
        <p:spPr>
          <a:xfrm>
            <a:off x="9763300" y="5220161"/>
            <a:ext cx="416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Clergy</a:t>
            </a:r>
            <a:r>
              <a:rPr lang="fr-CA" dirty="0"/>
              <a:t> opposes</a:t>
            </a:r>
            <a:endParaRPr lang="en-CA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FB6B107-EA82-48E8-A81D-D48CD93326DC}"/>
              </a:ext>
            </a:extLst>
          </p:cNvPr>
          <p:cNvSpPr txBox="1"/>
          <p:nvPr/>
        </p:nvSpPr>
        <p:spPr>
          <a:xfrm>
            <a:off x="2720328" y="4716852"/>
            <a:ext cx="34797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- A Treatise of Human Nature: Being an Attempt to introduce the experimental Method of Reasoning into Moral Subjects (1739)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- Enquiries concerning Human Understanding (1748)</a:t>
            </a:r>
            <a:endParaRPr lang="en-CA" sz="1400" dirty="0">
              <a:solidFill>
                <a:schemeClr val="accent2"/>
              </a:solidFill>
            </a:endParaRPr>
          </a:p>
        </p:txBody>
      </p:sp>
      <p:sp>
        <p:nvSpPr>
          <p:cNvPr id="89" name="Speech Bubble: Oval 88">
            <a:extLst>
              <a:ext uri="{FF2B5EF4-FFF2-40B4-BE49-F238E27FC236}">
                <a16:creationId xmlns:a16="http://schemas.microsoft.com/office/drawing/2014/main" id="{081F80A3-108D-40E7-92AB-C51993293013}"/>
              </a:ext>
            </a:extLst>
          </p:cNvPr>
          <p:cNvSpPr/>
          <p:nvPr/>
        </p:nvSpPr>
        <p:spPr>
          <a:xfrm>
            <a:off x="2033841" y="4551095"/>
            <a:ext cx="4521898" cy="1675600"/>
          </a:xfrm>
          <a:prstGeom prst="wedgeEllipseCallout">
            <a:avLst>
              <a:gd name="adj1" fmla="val 30521"/>
              <a:gd name="adj2" fmla="val -5675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3995D79-E3D5-4F5D-8907-2DA7B944562A}"/>
              </a:ext>
            </a:extLst>
          </p:cNvPr>
          <p:cNvSpPr/>
          <p:nvPr/>
        </p:nvSpPr>
        <p:spPr>
          <a:xfrm>
            <a:off x="6555739" y="1068577"/>
            <a:ext cx="0" cy="2575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76B9634-F025-4147-95AC-B9BE3B1BCB2A}"/>
              </a:ext>
            </a:extLst>
          </p:cNvPr>
          <p:cNvSpPr txBox="1"/>
          <p:nvPr/>
        </p:nvSpPr>
        <p:spPr>
          <a:xfrm>
            <a:off x="0" y="4850345"/>
            <a:ext cx="16782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Concludes that belief is at the center of rationalism, not reason</a:t>
            </a:r>
            <a:endParaRPr lang="en-CA" dirty="0">
              <a:solidFill>
                <a:schemeClr val="accent2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31B57C2-0D57-47DE-983E-1A39AFB088AA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6200122" y="5404827"/>
            <a:ext cx="514573" cy="25582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572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D85C8F-E9EA-4A38-B87E-D333A00C491D}"/>
              </a:ext>
            </a:extLst>
          </p:cNvPr>
          <p:cNvSpPr txBox="1">
            <a:spLocks/>
          </p:cNvSpPr>
          <p:nvPr/>
        </p:nvSpPr>
        <p:spPr>
          <a:xfrm>
            <a:off x="0" y="158923"/>
            <a:ext cx="12192000" cy="789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Coding </a:t>
            </a:r>
            <a:r>
              <a:rPr lang="fr-CA" dirty="0" err="1">
                <a:solidFill>
                  <a:schemeClr val="bg1"/>
                </a:solidFill>
                <a:cs typeface="Courier New" panose="02070309020205020404" pitchFamily="49" charset="0"/>
              </a:rPr>
              <a:t>models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 in </a:t>
            </a:r>
            <a:r>
              <a:rPr lang="fr-CA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04B15-DD60-4A25-8121-93B40FFA3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78" y="1645550"/>
            <a:ext cx="11396244" cy="356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99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D85C8F-E9EA-4A38-B87E-D333A00C491D}"/>
              </a:ext>
            </a:extLst>
          </p:cNvPr>
          <p:cNvSpPr txBox="1">
            <a:spLocks/>
          </p:cNvSpPr>
          <p:nvPr/>
        </p:nvSpPr>
        <p:spPr>
          <a:xfrm>
            <a:off x="0" y="158923"/>
            <a:ext cx="12192000" cy="789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Run </a:t>
            </a:r>
            <a:r>
              <a:rPr lang="fr-CA" dirty="0" err="1">
                <a:solidFill>
                  <a:schemeClr val="bg1"/>
                </a:solidFill>
                <a:cs typeface="Courier New" panose="02070309020205020404" pitchFamily="49" charset="0"/>
              </a:rPr>
              <a:t>your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fr-CA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</a:t>
            </a:r>
            <a:r>
              <a:rPr lang="fr-CA" dirty="0">
                <a:solidFill>
                  <a:schemeClr val="bg1"/>
                </a:solidFill>
                <a:cs typeface="Courier New" panose="02070309020205020404" pitchFamily="49" charset="0"/>
              </a:rPr>
              <a:t> model in R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A7A46E-9C0C-4C5D-A672-621B80987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98" y="1890346"/>
            <a:ext cx="11092203" cy="232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3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F2D09AC-9E4D-4338-AB0D-074A11A19D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6" t="11713" r="18021" b="34856"/>
          <a:stretch/>
        </p:blipFill>
        <p:spPr>
          <a:xfrm>
            <a:off x="7636332" y="4271749"/>
            <a:ext cx="1800225" cy="22932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3ABF04-4E90-4C92-9D2F-0C95BB73077F}"/>
              </a:ext>
            </a:extLst>
          </p:cNvPr>
          <p:cNvSpPr txBox="1"/>
          <p:nvPr/>
        </p:nvSpPr>
        <p:spPr>
          <a:xfrm>
            <a:off x="7504185" y="619563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Richard Price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769F42-F3C5-4C54-B0AB-4C3871607B80}"/>
              </a:ext>
            </a:extLst>
          </p:cNvPr>
          <p:cNvSpPr txBox="1"/>
          <p:nvPr/>
        </p:nvSpPr>
        <p:spPr>
          <a:xfrm>
            <a:off x="9919448" y="362131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Thomas Bayes</a:t>
            </a:r>
            <a:endParaRPr lang="en-CA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E5FE99-28F1-422A-A63D-AA3FEE00131C}"/>
              </a:ext>
            </a:extLst>
          </p:cNvPr>
          <p:cNvCxnSpPr>
            <a:cxnSpLocks/>
            <a:stCxn id="18" idx="2"/>
            <a:endCxn id="11" idx="3"/>
          </p:cNvCxnSpPr>
          <p:nvPr/>
        </p:nvCxnSpPr>
        <p:spPr>
          <a:xfrm flipH="1">
            <a:off x="9436557" y="3990646"/>
            <a:ext cx="1511591" cy="1427710"/>
          </a:xfrm>
          <a:prstGeom prst="straightConnector1">
            <a:avLst/>
          </a:prstGeom>
          <a:ln w="539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2BDEBC8-AE15-4BDF-9C4E-42AF04A65192}"/>
              </a:ext>
            </a:extLst>
          </p:cNvPr>
          <p:cNvSpPr txBox="1"/>
          <p:nvPr/>
        </p:nvSpPr>
        <p:spPr>
          <a:xfrm>
            <a:off x="0" y="304800"/>
            <a:ext cx="12191999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2800" dirty="0">
                <a:solidFill>
                  <a:schemeClr val="bg1"/>
                </a:solidFill>
              </a:rPr>
              <a:t>Thomas Bayes’ </a:t>
            </a:r>
            <a:r>
              <a:rPr lang="fr-CA" sz="2800" dirty="0" err="1">
                <a:solidFill>
                  <a:schemeClr val="bg1"/>
                </a:solidFill>
              </a:rPr>
              <a:t>theorem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might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be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seen</a:t>
            </a:r>
            <a:r>
              <a:rPr lang="fr-CA" sz="2800" dirty="0">
                <a:solidFill>
                  <a:schemeClr val="bg1"/>
                </a:solidFill>
              </a:rPr>
              <a:t> as a </a:t>
            </a:r>
            <a:r>
              <a:rPr lang="fr-CA" sz="2800" dirty="0" err="1">
                <a:solidFill>
                  <a:schemeClr val="bg1"/>
                </a:solidFill>
              </a:rPr>
              <a:t>rebuttal</a:t>
            </a:r>
            <a:r>
              <a:rPr lang="fr-CA" sz="2800" dirty="0">
                <a:solidFill>
                  <a:schemeClr val="bg1"/>
                </a:solidFill>
              </a:rPr>
              <a:t> of David </a:t>
            </a:r>
            <a:r>
              <a:rPr lang="fr-CA" sz="2800" dirty="0" err="1">
                <a:solidFill>
                  <a:schemeClr val="bg1"/>
                </a:solidFill>
              </a:rPr>
              <a:t>Hume’s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work</a:t>
            </a:r>
            <a:endParaRPr lang="en-CA" sz="2800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9D65354-47FE-4D77-ACF4-D730971BA857}"/>
              </a:ext>
            </a:extLst>
          </p:cNvPr>
          <p:cNvCxnSpPr/>
          <p:nvPr/>
        </p:nvCxnSpPr>
        <p:spPr>
          <a:xfrm>
            <a:off x="4918822" y="1502152"/>
            <a:ext cx="212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57A0869-7A9B-433B-A768-F64170E3981A}"/>
              </a:ext>
            </a:extLst>
          </p:cNvPr>
          <p:cNvSpPr txBox="1"/>
          <p:nvPr/>
        </p:nvSpPr>
        <p:spPr>
          <a:xfrm>
            <a:off x="4584700" y="1551789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1"/>
                </a:solidFill>
              </a:rPr>
              <a:t>1702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6FBD40-7795-4789-A905-290049308857}"/>
              </a:ext>
            </a:extLst>
          </p:cNvPr>
          <p:cNvSpPr txBox="1"/>
          <p:nvPr/>
        </p:nvSpPr>
        <p:spPr>
          <a:xfrm>
            <a:off x="6731002" y="1550858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1"/>
                </a:solidFill>
              </a:rPr>
              <a:t>1761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92C36E-976A-4C96-AF91-BA2ED5D836D8}"/>
              </a:ext>
            </a:extLst>
          </p:cNvPr>
          <p:cNvSpPr txBox="1"/>
          <p:nvPr/>
        </p:nvSpPr>
        <p:spPr>
          <a:xfrm>
            <a:off x="5089519" y="1896409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1723</a:t>
            </a:r>
            <a:endParaRPr lang="en-CA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6F4444-A07A-45F6-B9AB-C620B61EC391}"/>
              </a:ext>
            </a:extLst>
          </p:cNvPr>
          <p:cNvSpPr txBox="1"/>
          <p:nvPr/>
        </p:nvSpPr>
        <p:spPr>
          <a:xfrm>
            <a:off x="7510177" y="1896409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1791</a:t>
            </a:r>
            <a:endParaRPr lang="en-CA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0017B07-BE2E-4EC7-B0A7-CBA70FF0D359}"/>
              </a:ext>
            </a:extLst>
          </p:cNvPr>
          <p:cNvCxnSpPr/>
          <p:nvPr/>
        </p:nvCxnSpPr>
        <p:spPr>
          <a:xfrm>
            <a:off x="5376858" y="1896409"/>
            <a:ext cx="2448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3393D1F4-7646-40D3-AD02-EAA215FA8D7B}"/>
              </a:ext>
            </a:extLst>
          </p:cNvPr>
          <p:cNvSpPr/>
          <p:nvPr/>
        </p:nvSpPr>
        <p:spPr>
          <a:xfrm>
            <a:off x="7106422" y="1364321"/>
            <a:ext cx="0" cy="25754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A4FEDED-A2B2-4C5D-99AD-DE19860A3693}"/>
              </a:ext>
            </a:extLst>
          </p:cNvPr>
          <p:cNvSpPr txBox="1"/>
          <p:nvPr/>
        </p:nvSpPr>
        <p:spPr>
          <a:xfrm>
            <a:off x="7763224" y="1113685"/>
            <a:ext cx="3479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An Essay towards solving a Problem in the Doctrine of Chances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(1763)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70" name="Speech Bubble: Oval 69">
            <a:extLst>
              <a:ext uri="{FF2B5EF4-FFF2-40B4-BE49-F238E27FC236}">
                <a16:creationId xmlns:a16="http://schemas.microsoft.com/office/drawing/2014/main" id="{898C1F33-A8FF-4DF6-88D0-ED7397D4CB6F}"/>
              </a:ext>
            </a:extLst>
          </p:cNvPr>
          <p:cNvSpPr/>
          <p:nvPr/>
        </p:nvSpPr>
        <p:spPr>
          <a:xfrm>
            <a:off x="7570660" y="974831"/>
            <a:ext cx="3830267" cy="1128623"/>
          </a:xfrm>
          <a:prstGeom prst="wedgeEllipseCallout">
            <a:avLst>
              <a:gd name="adj1" fmla="val 16246"/>
              <a:gd name="adj2" fmla="val 73348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63EC4C1-9110-456A-A42D-BAA70D881DDC}"/>
              </a:ext>
            </a:extLst>
          </p:cNvPr>
          <p:cNvCxnSpPr>
            <a:stCxn id="11" idx="0"/>
          </p:cNvCxnSpPr>
          <p:nvPr/>
        </p:nvCxnSpPr>
        <p:spPr>
          <a:xfrm flipV="1">
            <a:off x="8536445" y="2265741"/>
            <a:ext cx="569455" cy="20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A7E9127-20D3-4B98-8759-E8331D121491}"/>
              </a:ext>
            </a:extLst>
          </p:cNvPr>
          <p:cNvSpPr txBox="1"/>
          <p:nvPr/>
        </p:nvSpPr>
        <p:spPr>
          <a:xfrm>
            <a:off x="7947314" y="2717234"/>
            <a:ext cx="180022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Compiles and complete abandoned notes and essay</a:t>
            </a: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B4FF6F99-9947-4D68-8B3A-7E7F1FE011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274" b="94758" l="50633" r="90717">
                        <a14:foregroundMark x1="63291" y1="87903" x2="74051" y2="86290"/>
                        <a14:foregroundMark x1="74051" y1="86290" x2="52532" y2="94758"/>
                        <a14:foregroundMark x1="52532" y1="94758" x2="59072" y2="76613"/>
                        <a14:foregroundMark x1="59072" y1="76613" x2="51055" y2="94355"/>
                        <a14:foregroundMark x1="51055" y1="94355" x2="50633" y2="95161"/>
                        <a14:foregroundMark x1="66878" y1="36290" x2="72363" y2="35887"/>
                        <a14:foregroundMark x1="88819" y1="83065" x2="90717" y2="91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860" t="28246" r="14884" b="5222"/>
          <a:stretch/>
        </p:blipFill>
        <p:spPr>
          <a:xfrm>
            <a:off x="10134600" y="1781435"/>
            <a:ext cx="1674353" cy="21383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278FC5-9C94-4F84-9019-90B21194D91D}"/>
              </a:ext>
            </a:extLst>
          </p:cNvPr>
          <p:cNvSpPr txBox="1"/>
          <p:nvPr/>
        </p:nvSpPr>
        <p:spPr>
          <a:xfrm>
            <a:off x="1547875" y="1120676"/>
            <a:ext cx="2628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1"/>
                </a:solidFill>
              </a:rPr>
              <a:t>Thomas Bayes :</a:t>
            </a:r>
          </a:p>
          <a:p>
            <a:r>
              <a:rPr lang="fr-CA" dirty="0" err="1">
                <a:solidFill>
                  <a:schemeClr val="accent1"/>
                </a:solidFill>
              </a:rPr>
              <a:t>Highly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skilled</a:t>
            </a:r>
            <a:r>
              <a:rPr lang="fr-CA" dirty="0">
                <a:solidFill>
                  <a:schemeClr val="accent1"/>
                </a:solidFill>
              </a:rPr>
              <a:t> amateur </a:t>
            </a:r>
            <a:r>
              <a:rPr lang="fr-CA" dirty="0" err="1">
                <a:solidFill>
                  <a:schemeClr val="accent1"/>
                </a:solidFill>
              </a:rPr>
              <a:t>mathematician</a:t>
            </a:r>
            <a:r>
              <a:rPr lang="fr-CA" dirty="0">
                <a:solidFill>
                  <a:schemeClr val="accent1"/>
                </a:solidFill>
              </a:rPr>
              <a:t> &amp; clergyman. </a:t>
            </a:r>
          </a:p>
          <a:p>
            <a:r>
              <a:rPr lang="fr-CA" dirty="0" err="1">
                <a:solidFill>
                  <a:schemeClr val="accent1"/>
                </a:solidFill>
              </a:rPr>
              <a:t>Started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working</a:t>
            </a:r>
            <a:r>
              <a:rPr lang="fr-CA" dirty="0">
                <a:solidFill>
                  <a:schemeClr val="accent1"/>
                </a:solidFill>
              </a:rPr>
              <a:t> on </a:t>
            </a:r>
            <a:r>
              <a:rPr lang="fr-CA" dirty="0" err="1">
                <a:solidFill>
                  <a:schemeClr val="accent1"/>
                </a:solidFill>
              </a:rPr>
              <a:t>his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theorem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shortly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after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Hume’s</a:t>
            </a:r>
            <a:r>
              <a:rPr lang="fr-CA" dirty="0">
                <a:solidFill>
                  <a:schemeClr val="accent1"/>
                </a:solidFill>
              </a:rPr>
              <a:t> conclusion on miracles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BE25F5-CAC8-4C35-94CF-4447D34DD112}"/>
              </a:ext>
            </a:extLst>
          </p:cNvPr>
          <p:cNvSpPr txBox="1"/>
          <p:nvPr/>
        </p:nvSpPr>
        <p:spPr>
          <a:xfrm>
            <a:off x="2442322" y="4348972"/>
            <a:ext cx="2476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Richard Price : Clergyman and </a:t>
            </a:r>
            <a:r>
              <a:rPr lang="fr-CA" dirty="0" err="1"/>
              <a:t>pioneer</a:t>
            </a:r>
            <a:r>
              <a:rPr lang="fr-CA" dirty="0"/>
              <a:t> </a:t>
            </a:r>
            <a:r>
              <a:rPr lang="fr-CA" dirty="0" err="1"/>
              <a:t>insurance</a:t>
            </a:r>
            <a:r>
              <a:rPr lang="fr-CA" dirty="0"/>
              <a:t> </a:t>
            </a:r>
            <a:r>
              <a:rPr lang="fr-CA" dirty="0" err="1"/>
              <a:t>statistician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 err="1"/>
              <a:t>Completed</a:t>
            </a:r>
            <a:r>
              <a:rPr lang="fr-CA" dirty="0"/>
              <a:t> and </a:t>
            </a:r>
            <a:r>
              <a:rPr lang="fr-CA" dirty="0" err="1"/>
              <a:t>published</a:t>
            </a:r>
            <a:r>
              <a:rPr lang="fr-CA" dirty="0"/>
              <a:t> Bayes </a:t>
            </a:r>
            <a:r>
              <a:rPr lang="fr-CA" dirty="0" err="1"/>
              <a:t>works</a:t>
            </a:r>
            <a:r>
              <a:rPr lang="fr-CA" dirty="0"/>
              <a:t> </a:t>
            </a:r>
            <a:r>
              <a:rPr lang="fr-CA" dirty="0" err="1"/>
              <a:t>after</a:t>
            </a:r>
            <a:r>
              <a:rPr lang="fr-CA" dirty="0"/>
              <a:t> </a:t>
            </a:r>
            <a:r>
              <a:rPr lang="fr-CA" dirty="0" err="1"/>
              <a:t>his</a:t>
            </a:r>
            <a:r>
              <a:rPr lang="fr-CA" dirty="0"/>
              <a:t> </a:t>
            </a:r>
            <a:r>
              <a:rPr lang="fr-CA" dirty="0" err="1"/>
              <a:t>death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821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shirt&#10;&#10;Description automatically generated">
            <a:extLst>
              <a:ext uri="{FF2B5EF4-FFF2-40B4-BE49-F238E27FC236}">
                <a16:creationId xmlns:a16="http://schemas.microsoft.com/office/drawing/2014/main" id="{62092BDC-C5C0-4CB5-A822-FCD46BD00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65217" y="2064786"/>
            <a:ext cx="1511905" cy="200025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BAE547-50E3-4CF7-87A7-771D842F8C82}"/>
              </a:ext>
            </a:extLst>
          </p:cNvPr>
          <p:cNvSpPr txBox="1"/>
          <p:nvPr/>
        </p:nvSpPr>
        <p:spPr>
          <a:xfrm>
            <a:off x="5089519" y="3968530"/>
            <a:ext cx="1116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700" i="1" dirty="0"/>
              <a:t>Georgios </a:t>
            </a:r>
            <a:r>
              <a:rPr lang="en-CA" sz="700" i="1" dirty="0" err="1"/>
              <a:t>Magkakis</a:t>
            </a:r>
            <a:r>
              <a:rPr lang="en-CA" sz="700" i="1" dirty="0"/>
              <a:t>.</a:t>
            </a:r>
            <a:endParaRPr lang="en-CA" sz="700" dirty="0"/>
          </a:p>
        </p:txBody>
      </p:sp>
      <p:pic>
        <p:nvPicPr>
          <p:cNvPr id="11" name="Picture 10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F2D09AC-9E4D-4338-AB0D-074A11A19D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6" t="11713" r="18021" b="34856"/>
          <a:stretch/>
        </p:blipFill>
        <p:spPr>
          <a:xfrm>
            <a:off x="7636332" y="4271749"/>
            <a:ext cx="1800225" cy="2293214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B4FF6F99-9947-4D68-8B3A-7E7F1FE011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274" b="94758" l="50633" r="90717">
                        <a14:foregroundMark x1="63291" y1="87903" x2="74051" y2="86290"/>
                        <a14:foregroundMark x1="74051" y1="86290" x2="52532" y2="94758"/>
                        <a14:foregroundMark x1="52532" y1="94758" x2="59072" y2="76613"/>
                        <a14:foregroundMark x1="59072" y1="76613" x2="51055" y2="94355"/>
                        <a14:foregroundMark x1="51055" y1="94355" x2="50633" y2="95161"/>
                        <a14:foregroundMark x1="66878" y1="36290" x2="72363" y2="35887"/>
                        <a14:foregroundMark x1="88819" y1="83065" x2="90717" y2="91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860" t="28246" r="14884" b="5222"/>
          <a:stretch/>
        </p:blipFill>
        <p:spPr>
          <a:xfrm>
            <a:off x="10134600" y="1781435"/>
            <a:ext cx="1674353" cy="21383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DFE8C3-B8CE-4556-A80C-B5387346C94B}"/>
              </a:ext>
            </a:extLst>
          </p:cNvPr>
          <p:cNvSpPr txBox="1"/>
          <p:nvPr/>
        </p:nvSpPr>
        <p:spPr>
          <a:xfrm>
            <a:off x="4886500" y="369922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/>
              <a:t>David Hume</a:t>
            </a:r>
            <a:endParaRPr lang="en-CA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3ABF04-4E90-4C92-9D2F-0C95BB73077F}"/>
              </a:ext>
            </a:extLst>
          </p:cNvPr>
          <p:cNvSpPr txBox="1"/>
          <p:nvPr/>
        </p:nvSpPr>
        <p:spPr>
          <a:xfrm>
            <a:off x="7504185" y="619563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Richard Price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769F42-F3C5-4C54-B0AB-4C3871607B80}"/>
              </a:ext>
            </a:extLst>
          </p:cNvPr>
          <p:cNvSpPr txBox="1"/>
          <p:nvPr/>
        </p:nvSpPr>
        <p:spPr>
          <a:xfrm>
            <a:off x="9919448" y="362131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chemeClr val="bg1"/>
                </a:solidFill>
              </a:rPr>
              <a:t>Thomas Bayes</a:t>
            </a:r>
            <a:endParaRPr lang="en-CA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E5FE99-28F1-422A-A63D-AA3FEE00131C}"/>
              </a:ext>
            </a:extLst>
          </p:cNvPr>
          <p:cNvCxnSpPr>
            <a:cxnSpLocks/>
            <a:stCxn id="18" idx="2"/>
            <a:endCxn id="11" idx="3"/>
          </p:cNvCxnSpPr>
          <p:nvPr/>
        </p:nvCxnSpPr>
        <p:spPr>
          <a:xfrm flipH="1">
            <a:off x="9436557" y="3990646"/>
            <a:ext cx="1511591" cy="1427710"/>
          </a:xfrm>
          <a:prstGeom prst="straightConnector1">
            <a:avLst/>
          </a:prstGeom>
          <a:ln w="539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E2AB61-419B-4834-A6B4-2469C16C5738}"/>
              </a:ext>
            </a:extLst>
          </p:cNvPr>
          <p:cNvCxnSpPr>
            <a:cxnSpLocks/>
            <a:stCxn id="11" idx="1"/>
            <a:endCxn id="16" idx="2"/>
          </p:cNvCxnSpPr>
          <p:nvPr/>
        </p:nvCxnSpPr>
        <p:spPr>
          <a:xfrm flipH="1" flipV="1">
            <a:off x="5915200" y="4068557"/>
            <a:ext cx="1721132" cy="1349799"/>
          </a:xfrm>
          <a:prstGeom prst="straightConnector1">
            <a:avLst/>
          </a:prstGeom>
          <a:ln w="539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470325-B9F1-4B1C-BCD4-1FAF7AA801B9}"/>
              </a:ext>
            </a:extLst>
          </p:cNvPr>
          <p:cNvCxnSpPr>
            <a:cxnSpLocks/>
          </p:cNvCxnSpPr>
          <p:nvPr/>
        </p:nvCxnSpPr>
        <p:spPr>
          <a:xfrm flipH="1">
            <a:off x="6763871" y="3650519"/>
            <a:ext cx="3370730" cy="0"/>
          </a:xfrm>
          <a:prstGeom prst="straightConnector1">
            <a:avLst/>
          </a:prstGeom>
          <a:ln w="53975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2BDEBC8-AE15-4BDF-9C4E-42AF04A65192}"/>
              </a:ext>
            </a:extLst>
          </p:cNvPr>
          <p:cNvSpPr txBox="1"/>
          <p:nvPr/>
        </p:nvSpPr>
        <p:spPr>
          <a:xfrm>
            <a:off x="0" y="304800"/>
            <a:ext cx="12191999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2800" dirty="0">
                <a:solidFill>
                  <a:schemeClr val="bg1"/>
                </a:solidFill>
              </a:rPr>
              <a:t>Thomas Bayes’ </a:t>
            </a:r>
            <a:r>
              <a:rPr lang="fr-CA" sz="2800" dirty="0" err="1">
                <a:solidFill>
                  <a:schemeClr val="bg1"/>
                </a:solidFill>
              </a:rPr>
              <a:t>theorem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might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be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seen</a:t>
            </a:r>
            <a:r>
              <a:rPr lang="fr-CA" sz="2800" dirty="0">
                <a:solidFill>
                  <a:schemeClr val="bg1"/>
                </a:solidFill>
              </a:rPr>
              <a:t> as a </a:t>
            </a:r>
            <a:r>
              <a:rPr lang="fr-CA" sz="2800" dirty="0" err="1">
                <a:solidFill>
                  <a:schemeClr val="bg1"/>
                </a:solidFill>
              </a:rPr>
              <a:t>rebuttal</a:t>
            </a:r>
            <a:r>
              <a:rPr lang="fr-CA" sz="2800" dirty="0">
                <a:solidFill>
                  <a:schemeClr val="bg1"/>
                </a:solidFill>
              </a:rPr>
              <a:t> of David </a:t>
            </a:r>
            <a:r>
              <a:rPr lang="fr-CA" sz="2800" dirty="0" err="1">
                <a:solidFill>
                  <a:schemeClr val="bg1"/>
                </a:solidFill>
              </a:rPr>
              <a:t>Hume’s</a:t>
            </a:r>
            <a:r>
              <a:rPr lang="fr-CA" sz="2800" dirty="0">
                <a:solidFill>
                  <a:schemeClr val="bg1"/>
                </a:solidFill>
              </a:rPr>
              <a:t> </a:t>
            </a:r>
            <a:r>
              <a:rPr lang="fr-CA" sz="2800" dirty="0" err="1">
                <a:solidFill>
                  <a:schemeClr val="bg1"/>
                </a:solidFill>
              </a:rPr>
              <a:t>work</a:t>
            </a:r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760717-BB2B-4377-B598-0AD1C485EA82}"/>
              </a:ext>
            </a:extLst>
          </p:cNvPr>
          <p:cNvSpPr txBox="1"/>
          <p:nvPr/>
        </p:nvSpPr>
        <p:spPr>
          <a:xfrm>
            <a:off x="382273" y="2837929"/>
            <a:ext cx="1612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</a:rPr>
              <a:t>Demonstrative statement </a:t>
            </a:r>
            <a:br>
              <a:rPr lang="en-CA" b="1" dirty="0">
                <a:solidFill>
                  <a:schemeClr val="accent2"/>
                </a:solidFill>
              </a:rPr>
            </a:br>
            <a:r>
              <a:rPr lang="en-CA" dirty="0">
                <a:solidFill>
                  <a:schemeClr val="accent2"/>
                </a:solidFill>
              </a:rPr>
              <a:t>– </a:t>
            </a:r>
            <a:br>
              <a:rPr lang="en-CA" dirty="0">
                <a:solidFill>
                  <a:schemeClr val="accent2"/>
                </a:solidFill>
              </a:rPr>
            </a:br>
            <a:r>
              <a:rPr lang="en-CA" dirty="0">
                <a:solidFill>
                  <a:schemeClr val="accent2"/>
                </a:solidFill>
              </a:rPr>
              <a:t>irrefutable</a:t>
            </a:r>
          </a:p>
          <a:p>
            <a:pPr algn="ctr"/>
            <a:r>
              <a:rPr lang="en-CA" dirty="0">
                <a:solidFill>
                  <a:schemeClr val="accent2"/>
                </a:solidFill>
              </a:rPr>
              <a:t>(a priori knowledge)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637649-26C2-4B2F-B69D-9F20DD7002BF}"/>
              </a:ext>
            </a:extLst>
          </p:cNvPr>
          <p:cNvSpPr txBox="1"/>
          <p:nvPr/>
        </p:nvSpPr>
        <p:spPr>
          <a:xfrm>
            <a:off x="2050077" y="2837929"/>
            <a:ext cx="1612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2"/>
                </a:solidFill>
              </a:rPr>
              <a:t>Probable statement </a:t>
            </a:r>
            <a:br>
              <a:rPr lang="en-CA" b="1" dirty="0">
                <a:solidFill>
                  <a:schemeClr val="accent2"/>
                </a:solidFill>
              </a:rPr>
            </a:br>
            <a:r>
              <a:rPr lang="en-CA" dirty="0">
                <a:solidFill>
                  <a:schemeClr val="accent2"/>
                </a:solidFill>
              </a:rPr>
              <a:t>– </a:t>
            </a:r>
            <a:br>
              <a:rPr lang="en-CA" dirty="0">
                <a:solidFill>
                  <a:schemeClr val="accent2"/>
                </a:solidFill>
              </a:rPr>
            </a:br>
            <a:r>
              <a:rPr lang="en-CA" dirty="0">
                <a:solidFill>
                  <a:schemeClr val="accent2"/>
                </a:solidFill>
              </a:rPr>
              <a:t>refutable , needs empirical proof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A363C6-DCAC-4515-BAC2-85E68146B120}"/>
              </a:ext>
            </a:extLst>
          </p:cNvPr>
          <p:cNvSpPr txBox="1"/>
          <p:nvPr/>
        </p:nvSpPr>
        <p:spPr>
          <a:xfrm>
            <a:off x="739206" y="1781435"/>
            <a:ext cx="26225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chemeClr val="accent1"/>
                </a:solidFill>
              </a:rPr>
              <a:t>Bayes </a:t>
            </a:r>
            <a:r>
              <a:rPr lang="fr-CA" b="1" dirty="0" err="1">
                <a:solidFill>
                  <a:schemeClr val="accent1"/>
                </a:solidFill>
              </a:rPr>
              <a:t>theorem</a:t>
            </a:r>
            <a:r>
              <a:rPr lang="fr-CA" b="1" dirty="0">
                <a:solidFill>
                  <a:schemeClr val="accent1"/>
                </a:solidFill>
              </a:rPr>
              <a:t> combines</a:t>
            </a:r>
            <a:r>
              <a:rPr lang="fr-CA" b="1" dirty="0"/>
              <a:t> </a:t>
            </a:r>
            <a:r>
              <a:rPr lang="fr-CA" b="1" dirty="0" err="1">
                <a:solidFill>
                  <a:schemeClr val="accent2"/>
                </a:solidFill>
              </a:rPr>
              <a:t>Hume’s</a:t>
            </a:r>
            <a:r>
              <a:rPr lang="fr-CA" b="1" dirty="0">
                <a:solidFill>
                  <a:schemeClr val="accent2"/>
                </a:solidFill>
              </a:rPr>
              <a:t> fork:</a:t>
            </a:r>
            <a:endParaRPr lang="en-CA" b="1" dirty="0">
              <a:solidFill>
                <a:schemeClr val="accent2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4FA512-0192-4369-8522-F0A7B44A6956}"/>
              </a:ext>
            </a:extLst>
          </p:cNvPr>
          <p:cNvCxnSpPr>
            <a:endCxn id="44" idx="0"/>
          </p:cNvCxnSpPr>
          <p:nvPr/>
        </p:nvCxnSpPr>
        <p:spPr>
          <a:xfrm flipH="1">
            <a:off x="1188723" y="2565400"/>
            <a:ext cx="806450" cy="27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BE2822-273D-48DB-A209-82F830EB842C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2050076" y="2565400"/>
            <a:ext cx="806451" cy="272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951C4C4-2BA5-468A-8EBE-A727E5324402}"/>
              </a:ext>
            </a:extLst>
          </p:cNvPr>
          <p:cNvCxnSpPr/>
          <p:nvPr/>
        </p:nvCxnSpPr>
        <p:spPr>
          <a:xfrm>
            <a:off x="5033122" y="1197352"/>
            <a:ext cx="23400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B67E8C8-718C-494A-8DA5-E61E53F8D1D4}"/>
              </a:ext>
            </a:extLst>
          </p:cNvPr>
          <p:cNvSpPr txBox="1"/>
          <p:nvPr/>
        </p:nvSpPr>
        <p:spPr>
          <a:xfrm>
            <a:off x="4718605" y="828020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2"/>
                </a:solidFill>
              </a:rPr>
              <a:t>1711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690DF2-A721-479A-8A0A-AC859CDB8F12}"/>
              </a:ext>
            </a:extLst>
          </p:cNvPr>
          <p:cNvSpPr txBox="1"/>
          <p:nvPr/>
        </p:nvSpPr>
        <p:spPr>
          <a:xfrm>
            <a:off x="7055405" y="854892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2"/>
                </a:solidFill>
              </a:rPr>
              <a:t>1776</a:t>
            </a:r>
            <a:endParaRPr lang="en-CA" dirty="0">
              <a:solidFill>
                <a:schemeClr val="accent2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9D65354-47FE-4D77-ACF4-D730971BA857}"/>
              </a:ext>
            </a:extLst>
          </p:cNvPr>
          <p:cNvCxnSpPr/>
          <p:nvPr/>
        </p:nvCxnSpPr>
        <p:spPr>
          <a:xfrm>
            <a:off x="4918822" y="1502152"/>
            <a:ext cx="2124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57A0869-7A9B-433B-A768-F64170E3981A}"/>
              </a:ext>
            </a:extLst>
          </p:cNvPr>
          <p:cNvSpPr txBox="1"/>
          <p:nvPr/>
        </p:nvSpPr>
        <p:spPr>
          <a:xfrm>
            <a:off x="4584700" y="1551789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1"/>
                </a:solidFill>
              </a:rPr>
              <a:t>1702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6FBD40-7795-4789-A905-290049308857}"/>
              </a:ext>
            </a:extLst>
          </p:cNvPr>
          <p:cNvSpPr txBox="1"/>
          <p:nvPr/>
        </p:nvSpPr>
        <p:spPr>
          <a:xfrm>
            <a:off x="6731002" y="1550858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accent1"/>
                </a:solidFill>
              </a:rPr>
              <a:t>1761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92C36E-976A-4C96-AF91-BA2ED5D836D8}"/>
              </a:ext>
            </a:extLst>
          </p:cNvPr>
          <p:cNvSpPr txBox="1"/>
          <p:nvPr/>
        </p:nvSpPr>
        <p:spPr>
          <a:xfrm>
            <a:off x="5089519" y="1896409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1723</a:t>
            </a:r>
            <a:endParaRPr lang="en-CA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6F4444-A07A-45F6-B9AB-C620B61EC391}"/>
              </a:ext>
            </a:extLst>
          </p:cNvPr>
          <p:cNvSpPr txBox="1"/>
          <p:nvPr/>
        </p:nvSpPr>
        <p:spPr>
          <a:xfrm>
            <a:off x="7510177" y="1896409"/>
            <a:ext cx="74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1791</a:t>
            </a:r>
            <a:endParaRPr lang="en-CA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0017B07-BE2E-4EC7-B0A7-CBA70FF0D359}"/>
              </a:ext>
            </a:extLst>
          </p:cNvPr>
          <p:cNvCxnSpPr/>
          <p:nvPr/>
        </p:nvCxnSpPr>
        <p:spPr>
          <a:xfrm>
            <a:off x="5376858" y="1896409"/>
            <a:ext cx="2448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7038139-01A9-4FF9-96E6-A1D512548CC2}"/>
              </a:ext>
            </a:extLst>
          </p:cNvPr>
          <p:cNvSpPr/>
          <p:nvPr/>
        </p:nvSpPr>
        <p:spPr>
          <a:xfrm>
            <a:off x="6073139" y="1054380"/>
            <a:ext cx="0" cy="2575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393D1F4-7646-40D3-AD02-EAA215FA8D7B}"/>
              </a:ext>
            </a:extLst>
          </p:cNvPr>
          <p:cNvSpPr/>
          <p:nvPr/>
        </p:nvSpPr>
        <p:spPr>
          <a:xfrm>
            <a:off x="7106422" y="1364321"/>
            <a:ext cx="0" cy="25754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154E19-3320-4981-B14B-E105938BB187}"/>
              </a:ext>
            </a:extLst>
          </p:cNvPr>
          <p:cNvSpPr/>
          <p:nvPr/>
        </p:nvSpPr>
        <p:spPr>
          <a:xfrm>
            <a:off x="6555739" y="1068577"/>
            <a:ext cx="0" cy="2575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119D87-09B2-4A37-A437-D91E6CE4D0C0}"/>
              </a:ext>
            </a:extLst>
          </p:cNvPr>
          <p:cNvSpPr txBox="1"/>
          <p:nvPr/>
        </p:nvSpPr>
        <p:spPr>
          <a:xfrm>
            <a:off x="-19332" y="6564963"/>
            <a:ext cx="11549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https://mindmatters.ai/2020/12/how-bayes-math-rule-can-counter-unreasonable-skepticism/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25F2736-68D3-402B-8466-9F96A4D46844}"/>
              </a:ext>
            </a:extLst>
          </p:cNvPr>
          <p:cNvSpPr/>
          <p:nvPr/>
        </p:nvSpPr>
        <p:spPr>
          <a:xfrm rot="5400000">
            <a:off x="1851175" y="3224433"/>
            <a:ext cx="342900" cy="32807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4DD8A3-B174-48C9-AB9E-E5A64BE8853A}"/>
              </a:ext>
            </a:extLst>
          </p:cNvPr>
          <p:cNvSpPr txBox="1"/>
          <p:nvPr/>
        </p:nvSpPr>
        <p:spPr>
          <a:xfrm>
            <a:off x="382273" y="5207000"/>
            <a:ext cx="3280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Price</a:t>
            </a:r>
            <a:r>
              <a:rPr lang="fr-CA" dirty="0"/>
              <a:t> uses </a:t>
            </a:r>
            <a:r>
              <a:rPr lang="fr-CA" b="1" dirty="0">
                <a:solidFill>
                  <a:schemeClr val="accent1"/>
                </a:solidFill>
              </a:rPr>
              <a:t>Bayes’ </a:t>
            </a:r>
            <a:r>
              <a:rPr lang="fr-CA" b="1" dirty="0" err="1">
                <a:solidFill>
                  <a:schemeClr val="accent1"/>
                </a:solidFill>
              </a:rPr>
              <a:t>theorem</a:t>
            </a:r>
            <a:r>
              <a:rPr lang="fr-CA" b="1" dirty="0">
                <a:solidFill>
                  <a:schemeClr val="accent1"/>
                </a:solidFill>
              </a:rPr>
              <a:t> </a:t>
            </a:r>
            <a:r>
              <a:rPr lang="fr-CA" dirty="0"/>
              <a:t>to </a:t>
            </a:r>
            <a:r>
              <a:rPr lang="fr-CA" dirty="0" err="1"/>
              <a:t>explain</a:t>
            </a:r>
            <a:r>
              <a:rPr lang="fr-CA" dirty="0"/>
              <a:t> miracles (improbable </a:t>
            </a:r>
            <a:r>
              <a:rPr lang="fr-CA" dirty="0" err="1"/>
              <a:t>events</a:t>
            </a:r>
            <a:r>
              <a:rPr lang="fr-CA" dirty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568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B8B9-EDB5-491C-96F7-2A1E5E9A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7590"/>
            <a:ext cx="12192000" cy="637809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fr-CA" dirty="0" err="1">
                <a:solidFill>
                  <a:schemeClr val="bg1"/>
                </a:solidFill>
              </a:rPr>
              <a:t>Did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you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say</a:t>
            </a:r>
            <a:r>
              <a:rPr lang="fr-CA" dirty="0">
                <a:solidFill>
                  <a:schemeClr val="bg1"/>
                </a:solidFill>
              </a:rPr>
              <a:t> probable(-</a:t>
            </a:r>
            <a:r>
              <a:rPr lang="fr-CA" dirty="0" err="1">
                <a:solidFill>
                  <a:schemeClr val="bg1"/>
                </a:solidFill>
              </a:rPr>
              <a:t>ility</a:t>
            </a:r>
            <a:r>
              <a:rPr lang="fr-CA" dirty="0">
                <a:solidFill>
                  <a:schemeClr val="bg1"/>
                </a:solidFill>
              </a:rPr>
              <a:t>)?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F097EC-BE87-426E-8B4C-7217A67B1E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5525"/>
                <a:ext cx="10515600" cy="5929190"/>
              </a:xfrm>
            </p:spPr>
            <p:txBody>
              <a:bodyPr>
                <a:normAutofit/>
              </a:bodyPr>
              <a:lstStyle/>
              <a:p>
                <a:r>
                  <a:rPr lang="fr-CA" sz="2400" b="1" dirty="0"/>
                  <a:t>Conditional </a:t>
                </a:r>
                <a:r>
                  <a:rPr lang="fr-CA" sz="2400" b="1" dirty="0" err="1"/>
                  <a:t>probability</a:t>
                </a:r>
                <a:r>
                  <a:rPr lang="fr-CA" sz="2400" b="1" dirty="0"/>
                  <a:t>: </a:t>
                </a:r>
                <a:r>
                  <a:rPr lang="en-US" sz="2400" b="1" dirty="0"/>
                  <a:t>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fr-CA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fr-CA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A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are two random variables</a:t>
                </a:r>
              </a:p>
              <a:p>
                <a:pPr marL="0" indent="0">
                  <a:buNone/>
                </a:pPr>
                <a:r>
                  <a:rPr lang="en-US" sz="2400" dirty="0"/>
                  <a:t>conditional probability = 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; </a:t>
                </a:r>
                <a:br>
                  <a:rPr lang="en-US" sz="2400" dirty="0"/>
                </a:br>
                <a:r>
                  <a:rPr lang="en-US" sz="2400" dirty="0"/>
                  <a:t>the probability of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for a given value of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(or </a:t>
                </a:r>
                <a:r>
                  <a:rPr lang="en-US" sz="2400" b="1" dirty="0"/>
                  <a:t>the probability of </a:t>
                </a:r>
                <a14:m>
                  <m:oMath xmlns:m="http://schemas.openxmlformats.org/officeDocument/2006/math">
                    <m:r>
                      <a:rPr lang="fr-CA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400" b="1" dirty="0"/>
                  <a:t> knowing </a:t>
                </a:r>
                <a14:m>
                  <m:oMath xmlns:m="http://schemas.openxmlformats.org/officeDocument/2006/math">
                    <m:r>
                      <a:rPr lang="fr-CA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/>
                  <a:t>).</a:t>
                </a:r>
                <a:endParaRPr lang="en-CA" sz="2400" dirty="0"/>
              </a:p>
              <a:p>
                <a:r>
                  <a:rPr lang="en-CA" sz="2400" b="1" dirty="0"/>
                  <a:t>Joint probability</a:t>
                </a:r>
                <a:r>
                  <a:rPr lang="en-CA" sz="2400" dirty="0"/>
                  <a:t>: </a:t>
                </a:r>
                <a:r>
                  <a:rPr lang="en-US" sz="2400" dirty="0"/>
                  <a:t>probability of obtaining both a certain value of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a certain value of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, noted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can be calculated in two ways:</a:t>
                </a:r>
                <a:br>
                  <a:rPr lang="en-US" sz="2400" dirty="0"/>
                </a:br>
                <a:endParaRPr lang="en-US" sz="2400" dirty="0"/>
              </a:p>
              <a:p>
                <a:pPr lvl="1"/>
                <a:endParaRPr lang="en-US" sz="2000" dirty="0"/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r>
                  <a:rPr lang="en-US" sz="2400" b="1" dirty="0"/>
                  <a:t>Marginal probability</a:t>
                </a:r>
                <a:r>
                  <a:rPr lang="en-US" sz="2400" dirty="0"/>
                  <a:t>: probability of a variable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is its probability if we ignore the value of the other variables. If we do not know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directly, but we know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for each possible value of another variable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corresponds to the sum of the joint probabilities of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for each value of 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F097EC-BE87-426E-8B4C-7217A67B1E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5525"/>
                <a:ext cx="10515600" cy="5929190"/>
              </a:xfrm>
              <a:blipFill>
                <a:blip r:embed="rId2"/>
                <a:stretch>
                  <a:fillRect l="-928" t="-14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A6902C-0A40-44A3-9901-4569BDCF63F1}"/>
                  </a:ext>
                </a:extLst>
              </p:cNvPr>
              <p:cNvSpPr txBox="1"/>
              <p:nvPr/>
            </p:nvSpPr>
            <p:spPr>
              <a:xfrm>
                <a:off x="4545363" y="3171755"/>
                <a:ext cx="41685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A6902C-0A40-44A3-9901-4569BDCF6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363" y="3171755"/>
                <a:ext cx="4168577" cy="307777"/>
              </a:xfrm>
              <a:prstGeom prst="rect">
                <a:avLst/>
              </a:prstGeom>
              <a:blipFill>
                <a:blip r:embed="rId3"/>
                <a:stretch>
                  <a:fillRect l="-1025" t="-1961" r="-1903" b="-3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2CD7DF-8E7E-4F8B-9551-F403D025F631}"/>
                  </a:ext>
                </a:extLst>
              </p:cNvPr>
              <p:cNvSpPr txBox="1"/>
              <p:nvPr/>
            </p:nvSpPr>
            <p:spPr>
              <a:xfrm>
                <a:off x="3682626" y="5933539"/>
                <a:ext cx="4092146" cy="74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CA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CA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fr-CA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CA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r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fr-CA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CA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2CD7DF-8E7E-4F8B-9551-F403D025F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626" y="5933539"/>
                <a:ext cx="4092146" cy="7468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FFC871-CFC3-4C66-9A3A-961F02B8442A}"/>
              </a:ext>
            </a:extLst>
          </p:cNvPr>
          <p:cNvCxnSpPr>
            <a:cxnSpLocks/>
          </p:cNvCxnSpPr>
          <p:nvPr/>
        </p:nvCxnSpPr>
        <p:spPr>
          <a:xfrm flipH="1">
            <a:off x="6921500" y="2944906"/>
            <a:ext cx="420594" cy="15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37487C-CA5F-4A5A-96D7-6CEC5286FFAF}"/>
              </a:ext>
            </a:extLst>
          </p:cNvPr>
          <p:cNvCxnSpPr/>
          <p:nvPr/>
        </p:nvCxnSpPr>
        <p:spPr>
          <a:xfrm>
            <a:off x="7516906" y="2944906"/>
            <a:ext cx="497541" cy="22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271074-2A8B-4417-B0A5-A2F1915BAEE4}"/>
              </a:ext>
            </a:extLst>
          </p:cNvPr>
          <p:cNvCxnSpPr/>
          <p:nvPr/>
        </p:nvCxnSpPr>
        <p:spPr>
          <a:xfrm>
            <a:off x="4195482" y="2944906"/>
            <a:ext cx="457200" cy="22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ED79A4-A731-4EBC-BD79-BE8BC236062A}"/>
                  </a:ext>
                </a:extLst>
              </p:cNvPr>
              <p:cNvSpPr txBox="1"/>
              <p:nvPr/>
            </p:nvSpPr>
            <p:spPr>
              <a:xfrm>
                <a:off x="3682626" y="3831330"/>
                <a:ext cx="347806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algn="ctr">
                  <a:buNone/>
                </a:pPr>
                <a:r>
                  <a:rPr lang="en-US" sz="1800" dirty="0"/>
                  <a:t>probability of getting </a:t>
                </a:r>
                <a14:m>
                  <m:oMath xmlns:m="http://schemas.openxmlformats.org/officeDocument/2006/math">
                    <m:r>
                      <a:rPr lang="fr-CA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*</a:t>
                </a:r>
                <a:r>
                  <a:rPr lang="en-US" sz="1800" dirty="0"/>
                  <a:t> probability of getting </a:t>
                </a:r>
                <a14:m>
                  <m:oMath xmlns:m="http://schemas.openxmlformats.org/officeDocument/2006/math">
                    <m:r>
                      <a:rPr lang="fr-CA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/>
                  <a:t> knowing </a:t>
                </a:r>
                <a14:m>
                  <m:oMath xmlns:m="http://schemas.openxmlformats.org/officeDocument/2006/math">
                    <m:r>
                      <a:rPr lang="fr-CA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ED79A4-A731-4EBC-BD79-BE8BC2360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626" y="3831330"/>
                <a:ext cx="3478060" cy="646331"/>
              </a:xfrm>
              <a:prstGeom prst="rect">
                <a:avLst/>
              </a:prstGeom>
              <a:blipFill>
                <a:blip r:embed="rId5"/>
                <a:stretch>
                  <a:fillRect t="-4673" b="-130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92A7E-9BA6-4BF8-8D9E-02ED33743932}"/>
                  </a:ext>
                </a:extLst>
              </p:cNvPr>
              <p:cNvSpPr txBox="1"/>
              <p:nvPr/>
            </p:nvSpPr>
            <p:spPr>
              <a:xfrm>
                <a:off x="7516906" y="3831330"/>
                <a:ext cx="34776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algn="ctr">
                  <a:buNone/>
                </a:pPr>
                <a:r>
                  <a:rPr lang="en-US" sz="1800" dirty="0"/>
                  <a:t>probability of getting </a:t>
                </a:r>
                <a14:m>
                  <m:oMath xmlns:m="http://schemas.openxmlformats.org/officeDocument/2006/math">
                    <m:r>
                      <a:rPr lang="fr-CA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*</a:t>
                </a:r>
                <a:r>
                  <a:rPr lang="en-US" sz="1800" dirty="0"/>
                  <a:t> </a:t>
                </a:r>
                <a:br>
                  <a:rPr lang="en-US" sz="1800" dirty="0"/>
                </a:br>
                <a:r>
                  <a:rPr lang="en-US" sz="1800" dirty="0"/>
                  <a:t>probability of getting </a:t>
                </a:r>
                <a14:m>
                  <m:oMath xmlns:m="http://schemas.openxmlformats.org/officeDocument/2006/math">
                    <m:r>
                      <a:rPr lang="fr-CA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 knowing </a:t>
                </a:r>
                <a14:m>
                  <m:oMath xmlns:m="http://schemas.openxmlformats.org/officeDocument/2006/math">
                    <m:r>
                      <a:rPr lang="fr-CA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92A7E-9BA6-4BF8-8D9E-02ED33743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906" y="3831330"/>
                <a:ext cx="3477600" cy="646331"/>
              </a:xfrm>
              <a:prstGeom prst="rect">
                <a:avLst/>
              </a:prstGeom>
              <a:blipFill>
                <a:blip r:embed="rId6"/>
                <a:stretch>
                  <a:fillRect l="-175" t="-4673" b="-130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621EB9-8348-40A8-9683-4D8619F73E3F}"/>
              </a:ext>
            </a:extLst>
          </p:cNvPr>
          <p:cNvCxnSpPr/>
          <p:nvPr/>
        </p:nvCxnSpPr>
        <p:spPr>
          <a:xfrm>
            <a:off x="8465169" y="3604481"/>
            <a:ext cx="497541" cy="22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DB161D-E7EF-437A-93CB-5C20E4F8DEBA}"/>
              </a:ext>
            </a:extLst>
          </p:cNvPr>
          <p:cNvCxnSpPr>
            <a:cxnSpLocks/>
          </p:cNvCxnSpPr>
          <p:nvPr/>
        </p:nvCxnSpPr>
        <p:spPr>
          <a:xfrm flipH="1">
            <a:off x="5880100" y="3554578"/>
            <a:ext cx="462920" cy="276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79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36D6DE45-72D3-491E-926B-5D0C10506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758" b="95161" l="52532" r="89662">
                        <a14:foregroundMark x1="52954" y1="89516" x2="63502" y2="95161"/>
                        <a14:foregroundMark x1="63502" y1="95161" x2="87553" y2="90726"/>
                        <a14:foregroundMark x1="87553" y1="90726" x2="62869" y2="93952"/>
                        <a14:foregroundMark x1="62869" y1="93952" x2="86498" y2="95968"/>
                        <a14:foregroundMark x1="86498" y1="95968" x2="73207" y2="93548"/>
                        <a14:foregroundMark x1="73207" y1="93548" x2="69198" y2="951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042" t="10906" r="5626" b="3572"/>
          <a:stretch/>
        </p:blipFill>
        <p:spPr>
          <a:xfrm rot="10800000">
            <a:off x="474266" y="828210"/>
            <a:ext cx="2091837" cy="2020174"/>
          </a:xfrm>
          <a:prstGeom prst="rect">
            <a:avLst/>
          </a:prstGeom>
        </p:spPr>
      </p:pic>
      <p:sp>
        <p:nvSpPr>
          <p:cNvPr id="5" name="Teardrop 4">
            <a:extLst>
              <a:ext uri="{FF2B5EF4-FFF2-40B4-BE49-F238E27FC236}">
                <a16:creationId xmlns:a16="http://schemas.microsoft.com/office/drawing/2014/main" id="{E4A02AD8-5636-4FFA-B3D7-FDDEA53341F4}"/>
              </a:ext>
            </a:extLst>
          </p:cNvPr>
          <p:cNvSpPr/>
          <p:nvPr/>
        </p:nvSpPr>
        <p:spPr>
          <a:xfrm rot="4680862">
            <a:off x="5868517" y="4418315"/>
            <a:ext cx="748776" cy="878150"/>
          </a:xfrm>
          <a:prstGeom prst="teardrop">
            <a:avLst>
              <a:gd name="adj" fmla="val 192753"/>
            </a:avLst>
          </a:prstGeom>
          <a:solidFill>
            <a:schemeClr val="accent6"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FFD0F37F-450E-4BB7-B9DF-89E463D1D239}"/>
              </a:ext>
            </a:extLst>
          </p:cNvPr>
          <p:cNvSpPr/>
          <p:nvPr/>
        </p:nvSpPr>
        <p:spPr>
          <a:xfrm rot="13535898">
            <a:off x="3752399" y="3948443"/>
            <a:ext cx="1170188" cy="1204397"/>
          </a:xfrm>
          <a:prstGeom prst="teardrop">
            <a:avLst>
              <a:gd name="adj" fmla="val 166167"/>
            </a:avLst>
          </a:pr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45A2DAFB-F43C-4BFB-860F-C7998B696CA3}"/>
              </a:ext>
            </a:extLst>
          </p:cNvPr>
          <p:cNvSpPr/>
          <p:nvPr/>
        </p:nvSpPr>
        <p:spPr>
          <a:xfrm rot="16039967" flipV="1">
            <a:off x="6248564" y="3547167"/>
            <a:ext cx="826876" cy="1260655"/>
          </a:xfrm>
          <a:prstGeom prst="teardrop">
            <a:avLst>
              <a:gd name="adj" fmla="val 200000"/>
            </a:avLst>
          </a:prstGeom>
          <a:solidFill>
            <a:schemeClr val="accent4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F802541E-2C28-4366-A205-CDA587EA877C}"/>
              </a:ext>
            </a:extLst>
          </p:cNvPr>
          <p:cNvSpPr/>
          <p:nvPr/>
        </p:nvSpPr>
        <p:spPr>
          <a:xfrm rot="16468925">
            <a:off x="5143465" y="3598180"/>
            <a:ext cx="909301" cy="1100647"/>
          </a:xfrm>
          <a:prstGeom prst="teardrop">
            <a:avLst>
              <a:gd name="adj" fmla="val 200000"/>
            </a:avLst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C4C77-98C8-4F2E-9F95-E6A3ECD4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923"/>
            <a:ext cx="12192000" cy="789796"/>
          </a:xfrm>
          <a:solidFill>
            <a:schemeClr val="accent1"/>
          </a:solidFill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Bayes’ </a:t>
            </a:r>
            <a:r>
              <a:rPr lang="fr-CA" dirty="0" err="1">
                <a:solidFill>
                  <a:schemeClr val="bg1"/>
                </a:solidFill>
              </a:rPr>
              <a:t>theorem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D3CEE1-0966-461A-AFAE-C5334B749F56}"/>
                  </a:ext>
                </a:extLst>
              </p:cNvPr>
              <p:cNvSpPr txBox="1"/>
              <p:nvPr/>
            </p:nvSpPr>
            <p:spPr>
              <a:xfrm>
                <a:off x="3829134" y="4017311"/>
                <a:ext cx="3459986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D3CEE1-0966-461A-AFAE-C5334B749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134" y="4017311"/>
                <a:ext cx="3459986" cy="9126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E2B60EE-1485-4E3F-B602-1B1FC9617D1B}"/>
              </a:ext>
            </a:extLst>
          </p:cNvPr>
          <p:cNvSpPr txBox="1"/>
          <p:nvPr/>
        </p:nvSpPr>
        <p:spPr>
          <a:xfrm>
            <a:off x="1179134" y="3937964"/>
            <a:ext cx="223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Posterior </a:t>
            </a:r>
            <a:br>
              <a:rPr lang="en-CA" sz="3200" b="1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</a:br>
            <a:r>
              <a:rPr lang="en-CA" sz="3200" b="1" dirty="0">
                <a:ln>
                  <a:solidFill>
                    <a:sysClr val="windowText" lastClr="000000"/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distribution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54ABE-82B9-460E-BCAA-0F9A8B7C7590}"/>
              </a:ext>
            </a:extLst>
          </p:cNvPr>
          <p:cNvSpPr txBox="1"/>
          <p:nvPr/>
        </p:nvSpPr>
        <p:spPr>
          <a:xfrm>
            <a:off x="3040368" y="2135206"/>
            <a:ext cx="223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b="1" dirty="0">
                <a:ln>
                  <a:solidFill>
                    <a:sysClr val="windowText" lastClr="000000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Prior distribution</a:t>
            </a:r>
            <a:endParaRPr lang="en-CA" sz="3200" b="1" dirty="0">
              <a:ln>
                <a:solidFill>
                  <a:sysClr val="windowText" lastClr="000000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F568B7-9AEB-4545-9F78-4AEADA813BF1}"/>
              </a:ext>
            </a:extLst>
          </p:cNvPr>
          <p:cNvSpPr txBox="1"/>
          <p:nvPr/>
        </p:nvSpPr>
        <p:spPr>
          <a:xfrm>
            <a:off x="7367097" y="2657954"/>
            <a:ext cx="23216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b="1" dirty="0" err="1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Likelihood</a:t>
            </a:r>
            <a:r>
              <a:rPr lang="fr-CA" sz="3200" b="1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fr-CA" sz="3200" b="1" dirty="0" err="1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function</a:t>
            </a:r>
            <a:endParaRPr lang="en-CA" sz="3200" b="1" dirty="0">
              <a:ln>
                <a:solidFill>
                  <a:sysClr val="windowText" lastClr="000000"/>
                </a:solidFill>
              </a:ln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4A7BAC-14E6-41B3-9F8E-B28AA3DC0A71}"/>
              </a:ext>
            </a:extLst>
          </p:cNvPr>
          <p:cNvSpPr txBox="1"/>
          <p:nvPr/>
        </p:nvSpPr>
        <p:spPr>
          <a:xfrm>
            <a:off x="7140819" y="5189958"/>
            <a:ext cx="23216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200" b="1" dirty="0" err="1">
                <a:ln>
                  <a:solidFill>
                    <a:sysClr val="windowText" lastClr="000000"/>
                  </a:solidFill>
                </a:ln>
                <a:solidFill>
                  <a:schemeClr val="accent6"/>
                </a:solidFill>
              </a:rPr>
              <a:t>Probability</a:t>
            </a:r>
            <a:r>
              <a:rPr lang="fr-CA" sz="3200" b="1" dirty="0">
                <a:ln>
                  <a:solidFill>
                    <a:sysClr val="windowText" lastClr="000000"/>
                  </a:solidFill>
                </a:ln>
                <a:solidFill>
                  <a:schemeClr val="accent6"/>
                </a:solidFill>
              </a:rPr>
              <a:t> of data</a:t>
            </a:r>
            <a:endParaRPr lang="en-CA" sz="3200" b="1" dirty="0">
              <a:ln>
                <a:solidFill>
                  <a:sysClr val="windowText" lastClr="000000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60C890-5E05-4E75-ACF1-41B44916C88A}"/>
              </a:ext>
            </a:extLst>
          </p:cNvPr>
          <p:cNvSpPr txBox="1"/>
          <p:nvPr/>
        </p:nvSpPr>
        <p:spPr>
          <a:xfrm>
            <a:off x="7140819" y="6082510"/>
            <a:ext cx="227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(Marginal </a:t>
            </a:r>
            <a:r>
              <a:rPr lang="fr-CA" dirty="0" err="1"/>
              <a:t>probability</a:t>
            </a:r>
            <a:r>
              <a:rPr lang="fr-CA" dirty="0"/>
              <a:t>)</a:t>
            </a:r>
            <a:endParaRPr lang="en-CA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6D38FD-86BE-455F-BD80-ED9B36D256C8}"/>
              </a:ext>
            </a:extLst>
          </p:cNvPr>
          <p:cNvCxnSpPr/>
          <p:nvPr/>
        </p:nvCxnSpPr>
        <p:spPr>
          <a:xfrm flipV="1">
            <a:off x="8527938" y="2068124"/>
            <a:ext cx="825500" cy="63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16E234D-3BB3-4947-9F62-030A712DE2E2}"/>
              </a:ext>
            </a:extLst>
          </p:cNvPr>
          <p:cNvSpPr txBox="1"/>
          <p:nvPr/>
        </p:nvSpPr>
        <p:spPr>
          <a:xfrm>
            <a:off x="9434241" y="1547759"/>
            <a:ext cx="2160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 dirty="0" err="1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Frequentist</a:t>
            </a:r>
            <a:r>
              <a:rPr lang="fr-CA" sz="2400" b="1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fr-CA" sz="2400" b="1" dirty="0" err="1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approach</a:t>
            </a:r>
            <a:r>
              <a:rPr lang="fr-CA" sz="2400" b="1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 !</a:t>
            </a:r>
            <a:endParaRPr lang="en-CA" sz="2400" b="1" dirty="0">
              <a:ln>
                <a:solidFill>
                  <a:sysClr val="windowText" lastClr="000000"/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67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36D6DE45-72D3-491E-926B-5D0C10506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758" b="95161" l="52532" r="89662">
                        <a14:foregroundMark x1="52954" y1="89516" x2="63502" y2="95161"/>
                        <a14:foregroundMark x1="63502" y1="95161" x2="87553" y2="90726"/>
                        <a14:foregroundMark x1="87553" y1="90726" x2="62869" y2="93952"/>
                        <a14:foregroundMark x1="62869" y1="93952" x2="86498" y2="95968"/>
                        <a14:foregroundMark x1="86498" y1="95968" x2="73207" y2="93548"/>
                        <a14:foregroundMark x1="73207" y1="93548" x2="69198" y2="951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042" t="10906" r="5626" b="3572"/>
          <a:stretch/>
        </p:blipFill>
        <p:spPr>
          <a:xfrm rot="10800000">
            <a:off x="474266" y="828210"/>
            <a:ext cx="2091837" cy="2020174"/>
          </a:xfrm>
          <a:prstGeom prst="rect">
            <a:avLst/>
          </a:prstGeom>
        </p:spPr>
      </p:pic>
      <p:sp>
        <p:nvSpPr>
          <p:cNvPr id="5" name="Teardrop 4">
            <a:extLst>
              <a:ext uri="{FF2B5EF4-FFF2-40B4-BE49-F238E27FC236}">
                <a16:creationId xmlns:a16="http://schemas.microsoft.com/office/drawing/2014/main" id="{E4A02AD8-5636-4FFA-B3D7-FDDEA53341F4}"/>
              </a:ext>
            </a:extLst>
          </p:cNvPr>
          <p:cNvSpPr/>
          <p:nvPr/>
        </p:nvSpPr>
        <p:spPr>
          <a:xfrm rot="5400000">
            <a:off x="6321701" y="3866213"/>
            <a:ext cx="742983" cy="1953718"/>
          </a:xfrm>
          <a:prstGeom prst="teardrop">
            <a:avLst>
              <a:gd name="adj" fmla="val 192753"/>
            </a:avLst>
          </a:prstGeom>
          <a:solidFill>
            <a:schemeClr val="accent6"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FFD0F37F-450E-4BB7-B9DF-89E463D1D239}"/>
              </a:ext>
            </a:extLst>
          </p:cNvPr>
          <p:cNvSpPr/>
          <p:nvPr/>
        </p:nvSpPr>
        <p:spPr>
          <a:xfrm rot="13535898">
            <a:off x="3418680" y="3763319"/>
            <a:ext cx="1559912" cy="1484595"/>
          </a:xfrm>
          <a:prstGeom prst="teardrop">
            <a:avLst>
              <a:gd name="adj" fmla="val 166167"/>
            </a:avLst>
          </a:pr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45A2DAFB-F43C-4BFB-860F-C7998B696CA3}"/>
              </a:ext>
            </a:extLst>
          </p:cNvPr>
          <p:cNvSpPr/>
          <p:nvPr/>
        </p:nvSpPr>
        <p:spPr>
          <a:xfrm>
            <a:off x="6062401" y="3794437"/>
            <a:ext cx="1755499" cy="841626"/>
          </a:xfrm>
          <a:prstGeom prst="teardrop">
            <a:avLst>
              <a:gd name="adj" fmla="val 200000"/>
            </a:avLst>
          </a:prstGeom>
          <a:solidFill>
            <a:schemeClr val="accent4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F802541E-2C28-4366-A205-CDA587EA877C}"/>
              </a:ext>
            </a:extLst>
          </p:cNvPr>
          <p:cNvSpPr/>
          <p:nvPr/>
        </p:nvSpPr>
        <p:spPr>
          <a:xfrm rot="16468925">
            <a:off x="5230036" y="3597918"/>
            <a:ext cx="909301" cy="1100647"/>
          </a:xfrm>
          <a:prstGeom prst="teardrop">
            <a:avLst>
              <a:gd name="adj" fmla="val 200000"/>
            </a:avLst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C4C77-98C8-4F2E-9F95-E6A3ECD4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923"/>
            <a:ext cx="12192000" cy="789796"/>
          </a:xfrm>
          <a:solidFill>
            <a:schemeClr val="accent1"/>
          </a:solidFill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Bayes’ </a:t>
            </a:r>
            <a:r>
              <a:rPr lang="fr-CA" dirty="0" err="1">
                <a:solidFill>
                  <a:schemeClr val="bg1"/>
                </a:solidFill>
              </a:rPr>
              <a:t>theorem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D3CEE1-0966-461A-AFAE-C5334B749F56}"/>
                  </a:ext>
                </a:extLst>
              </p:cNvPr>
              <p:cNvSpPr txBox="1"/>
              <p:nvPr/>
            </p:nvSpPr>
            <p:spPr>
              <a:xfrm>
                <a:off x="3275588" y="4058557"/>
                <a:ext cx="4645054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</m:e>
                      </m:d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D3CEE1-0966-461A-AFAE-C5334B749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588" y="4058557"/>
                <a:ext cx="4645054" cy="9126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E2B60EE-1485-4E3F-B602-1B1FC9617D1B}"/>
              </a:ext>
            </a:extLst>
          </p:cNvPr>
          <p:cNvSpPr txBox="1"/>
          <p:nvPr/>
        </p:nvSpPr>
        <p:spPr>
          <a:xfrm>
            <a:off x="380551" y="3765088"/>
            <a:ext cx="24873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b="1" dirty="0">
                <a:ln>
                  <a:solidFill>
                    <a:sysClr val="windowText" lastClr="000000"/>
                  </a:solidFill>
                </a:ln>
                <a:solidFill>
                  <a:schemeClr val="accent2"/>
                </a:solidFill>
              </a:rPr>
              <a:t>Parameters</a:t>
            </a:r>
            <a:r>
              <a:rPr lang="en-CA" dirty="0">
                <a:solidFill>
                  <a:schemeClr val="accent2"/>
                </a:solidFill>
              </a:rPr>
              <a:t> </a:t>
            </a:r>
            <a:r>
              <a:rPr lang="en-CA" sz="3600" b="1" dirty="0">
                <a:ln>
                  <a:solidFill>
                    <a:sysClr val="windowText" lastClr="000000"/>
                  </a:solidFill>
                </a:ln>
                <a:solidFill>
                  <a:schemeClr val="accent2"/>
                </a:solidFill>
              </a:rPr>
              <a:t>estimates</a:t>
            </a:r>
            <a:r>
              <a:rPr lang="en-CA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54ABE-82B9-460E-BCAA-0F9A8B7C7590}"/>
              </a:ext>
            </a:extLst>
          </p:cNvPr>
          <p:cNvSpPr txBox="1"/>
          <p:nvPr/>
        </p:nvSpPr>
        <p:spPr>
          <a:xfrm>
            <a:off x="2970270" y="2157441"/>
            <a:ext cx="3188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fr-CA" dirty="0" err="1">
                <a:solidFill>
                  <a:schemeClr val="accent1"/>
                </a:solidFill>
              </a:rPr>
              <a:t>What</a:t>
            </a:r>
            <a:r>
              <a:rPr lang="fr-CA" dirty="0">
                <a:solidFill>
                  <a:schemeClr val="accent1"/>
                </a:solidFill>
              </a:rPr>
              <a:t> </a:t>
            </a:r>
            <a:r>
              <a:rPr lang="fr-CA" dirty="0" err="1">
                <a:solidFill>
                  <a:schemeClr val="accent1"/>
                </a:solidFill>
              </a:rPr>
              <a:t>we</a:t>
            </a:r>
            <a:r>
              <a:rPr lang="fr-CA" dirty="0">
                <a:solidFill>
                  <a:schemeClr val="accent1"/>
                </a:solidFill>
              </a:rPr>
              <a:t> know A Priori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F568B7-9AEB-4545-9F78-4AEADA813BF1}"/>
              </a:ext>
            </a:extLst>
          </p:cNvPr>
          <p:cNvSpPr txBox="1"/>
          <p:nvPr/>
        </p:nvSpPr>
        <p:spPr>
          <a:xfrm>
            <a:off x="8318499" y="2782669"/>
            <a:ext cx="2321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b="1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The model</a:t>
            </a:r>
            <a:endParaRPr lang="en-CA" sz="3600" b="1" dirty="0">
              <a:ln>
                <a:solidFill>
                  <a:sysClr val="windowText" lastClr="000000"/>
                </a:solidFill>
              </a:ln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4A7BAC-14E6-41B3-9F8E-B28AA3DC0A71}"/>
              </a:ext>
            </a:extLst>
          </p:cNvPr>
          <p:cNvSpPr txBox="1"/>
          <p:nvPr/>
        </p:nvSpPr>
        <p:spPr>
          <a:xfrm>
            <a:off x="8318499" y="5262950"/>
            <a:ext cx="2321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b="1" dirty="0" err="1">
                <a:ln>
                  <a:solidFill>
                    <a:sysClr val="windowText" lastClr="000000"/>
                  </a:solidFill>
                </a:ln>
                <a:solidFill>
                  <a:schemeClr val="accent6"/>
                </a:solidFill>
              </a:rPr>
              <a:t>Probability</a:t>
            </a:r>
            <a:r>
              <a:rPr lang="fr-CA" sz="3600" b="1" dirty="0">
                <a:ln>
                  <a:solidFill>
                    <a:sysClr val="windowText" lastClr="000000"/>
                  </a:solidFill>
                </a:ln>
                <a:solidFill>
                  <a:schemeClr val="accent6"/>
                </a:solidFill>
              </a:rPr>
              <a:t> of data</a:t>
            </a:r>
            <a:endParaRPr lang="en-CA" sz="3600" b="1" dirty="0">
              <a:ln>
                <a:solidFill>
                  <a:sysClr val="windowText" lastClr="000000"/>
                </a:solidFill>
              </a:ln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853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36D6DE45-72D3-491E-926B-5D0C10506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758" b="95161" l="52532" r="89662">
                        <a14:foregroundMark x1="52954" y1="89516" x2="63502" y2="95161"/>
                        <a14:foregroundMark x1="63502" y1="95161" x2="87553" y2="90726"/>
                        <a14:foregroundMark x1="87553" y1="90726" x2="62869" y2="93952"/>
                        <a14:foregroundMark x1="62869" y1="93952" x2="86498" y2="95968"/>
                        <a14:foregroundMark x1="86498" y1="95968" x2="73207" y2="93548"/>
                        <a14:foregroundMark x1="73207" y1="93548" x2="69198" y2="951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042" t="10906" r="5626" b="3572"/>
          <a:stretch/>
        </p:blipFill>
        <p:spPr>
          <a:xfrm rot="10800000">
            <a:off x="474266" y="828210"/>
            <a:ext cx="2091837" cy="2020174"/>
          </a:xfrm>
          <a:prstGeom prst="rect">
            <a:avLst/>
          </a:prstGeom>
        </p:spPr>
      </p:pic>
      <p:sp>
        <p:nvSpPr>
          <p:cNvPr id="5" name="Teardrop 4">
            <a:extLst>
              <a:ext uri="{FF2B5EF4-FFF2-40B4-BE49-F238E27FC236}">
                <a16:creationId xmlns:a16="http://schemas.microsoft.com/office/drawing/2014/main" id="{E4A02AD8-5636-4FFA-B3D7-FDDEA53341F4}"/>
              </a:ext>
            </a:extLst>
          </p:cNvPr>
          <p:cNvSpPr/>
          <p:nvPr/>
        </p:nvSpPr>
        <p:spPr>
          <a:xfrm rot="3004875">
            <a:off x="6176811" y="3318175"/>
            <a:ext cx="704125" cy="841564"/>
          </a:xfrm>
          <a:prstGeom prst="teardrop">
            <a:avLst>
              <a:gd name="adj" fmla="val 192753"/>
            </a:avLst>
          </a:prstGeom>
          <a:solidFill>
            <a:schemeClr val="accent6"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FFD0F37F-450E-4BB7-B9DF-89E463D1D239}"/>
              </a:ext>
            </a:extLst>
          </p:cNvPr>
          <p:cNvSpPr/>
          <p:nvPr/>
        </p:nvSpPr>
        <p:spPr>
          <a:xfrm rot="13535898">
            <a:off x="4236161" y="2906617"/>
            <a:ext cx="1027890" cy="1068611"/>
          </a:xfrm>
          <a:prstGeom prst="teardrop">
            <a:avLst>
              <a:gd name="adj" fmla="val 166167"/>
            </a:avLst>
          </a:pr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45A2DAFB-F43C-4BFB-860F-C7998B696CA3}"/>
              </a:ext>
            </a:extLst>
          </p:cNvPr>
          <p:cNvSpPr/>
          <p:nvPr/>
        </p:nvSpPr>
        <p:spPr>
          <a:xfrm rot="3543534">
            <a:off x="6514664" y="2526319"/>
            <a:ext cx="790175" cy="1012411"/>
          </a:xfrm>
          <a:prstGeom prst="teardrop">
            <a:avLst>
              <a:gd name="adj" fmla="val 166167"/>
            </a:avLst>
          </a:prstGeom>
          <a:solidFill>
            <a:schemeClr val="accent4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F802541E-2C28-4366-A205-CDA587EA877C}"/>
              </a:ext>
            </a:extLst>
          </p:cNvPr>
          <p:cNvSpPr/>
          <p:nvPr/>
        </p:nvSpPr>
        <p:spPr>
          <a:xfrm rot="16468925">
            <a:off x="5556681" y="2592078"/>
            <a:ext cx="790175" cy="1012411"/>
          </a:xfrm>
          <a:prstGeom prst="teardrop">
            <a:avLst>
              <a:gd name="adj" fmla="val 166167"/>
            </a:avLst>
          </a:prstGeom>
          <a:solidFill>
            <a:schemeClr val="accent1">
              <a:alpha val="69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C4C77-98C8-4F2E-9F95-E6A3ECD4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923"/>
            <a:ext cx="12192000" cy="789796"/>
          </a:xfrm>
          <a:solidFill>
            <a:schemeClr val="accent1"/>
          </a:solidFill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Bayes’ </a:t>
            </a:r>
            <a:r>
              <a:rPr lang="fr-CA" dirty="0" err="1">
                <a:solidFill>
                  <a:schemeClr val="bg1"/>
                </a:solidFill>
              </a:rPr>
              <a:t>theorem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1E03E-EE07-4F22-AF0B-ADB3D83D4A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97870" y="982225"/>
                <a:ext cx="4964724" cy="113106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ctr">
                  <a:buNone/>
                </a:pPr>
                <a:r>
                  <a:rPr lang="fr-CA" dirty="0"/>
                  <a:t>Joint </a:t>
                </a:r>
                <a:r>
                  <a:rPr lang="fr-CA" dirty="0" err="1"/>
                  <a:t>probability</a:t>
                </a:r>
                <a:r>
                  <a:rPr lang="fr-CA" dirty="0"/>
                  <a:t> can </a:t>
                </a:r>
                <a:r>
                  <a:rPr lang="fr-CA" dirty="0" err="1"/>
                  <a:t>becomes</a:t>
                </a:r>
                <a:r>
                  <a:rPr lang="fr-CA" dirty="0"/>
                  <a:t> Bayes </a:t>
                </a:r>
                <a:r>
                  <a:rPr lang="fr-CA" dirty="0" err="1"/>
                  <a:t>theorem</a:t>
                </a:r>
                <a:r>
                  <a:rPr lang="fr-CA" dirty="0"/>
                  <a:t> by </a:t>
                </a:r>
                <a:r>
                  <a:rPr lang="fr-CA" dirty="0" err="1"/>
                  <a:t>splitting</a:t>
                </a:r>
                <a:r>
                  <a:rPr lang="fr-CA" dirty="0"/>
                  <a:t> the </a:t>
                </a:r>
                <a:r>
                  <a:rPr lang="fr-CA" dirty="0" err="1"/>
                  <a:t>two</a:t>
                </a:r>
                <a:r>
                  <a:rPr lang="fr-CA" dirty="0"/>
                  <a:t> right parts by</a:t>
                </a:r>
                <a14:m>
                  <m:oMath xmlns:m="http://schemas.openxmlformats.org/officeDocument/2006/math">
                    <m:r>
                      <a:rPr lang="fr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fr-CA" dirty="0">
                    <a:latin typeface="Cambria Math" panose="02040503050406030204" pitchFamily="18" charset="0"/>
                  </a:rPr>
                  <a:t>;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A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CA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becomes </a:t>
                </a: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1E03E-EE07-4F22-AF0B-ADB3D83D4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7870" y="982225"/>
                <a:ext cx="4964724" cy="1131068"/>
              </a:xfrm>
              <a:blipFill>
                <a:blip r:embed="rId4"/>
                <a:stretch>
                  <a:fillRect l="-369" t="-9677" r="-246" b="-53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D3CEE1-0966-461A-AFAE-C5334B749F56}"/>
                  </a:ext>
                </a:extLst>
              </p:cNvPr>
              <p:cNvSpPr txBox="1"/>
              <p:nvPr/>
            </p:nvSpPr>
            <p:spPr>
              <a:xfrm>
                <a:off x="4143459" y="2904262"/>
                <a:ext cx="3459986" cy="912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D3CEE1-0966-461A-AFAE-C5334B749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459" y="2904262"/>
                <a:ext cx="3459986" cy="9126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EC1A82-3412-4822-874F-FDA472B8D957}"/>
                  </a:ext>
                </a:extLst>
              </p:cNvPr>
              <p:cNvSpPr txBox="1"/>
              <p:nvPr/>
            </p:nvSpPr>
            <p:spPr>
              <a:xfrm>
                <a:off x="279888" y="3531722"/>
                <a:ext cx="11632223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800" dirty="0"/>
              </a:p>
              <a:p>
                <a:r>
                  <a:rPr lang="en-US" sz="2800" dirty="0"/>
                  <a:t>We can then calculate the probability distribution of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conditional of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if we know: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probability distribution of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conditional of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, and;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marginal probability distribution of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. </a:t>
                </a:r>
              </a:p>
              <a:p>
                <a:r>
                  <a:rPr lang="en-US" sz="2800" dirty="0"/>
                  <a:t>As for the denominator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, this can be obtained by taking the sum (or the integral) of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C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/>
                  <a:t>over the set of possible values ​​of </a:t>
                </a:r>
                <a14:m>
                  <m:oMath xmlns:m="http://schemas.openxmlformats.org/officeDocument/2006/math">
                    <m:r>
                      <a:rPr lang="fr-CA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.</a:t>
                </a:r>
                <a:endParaRPr lang="en-CA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EC1A82-3412-4822-874F-FDA472B8D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88" y="3531722"/>
                <a:ext cx="11632223" cy="3108543"/>
              </a:xfrm>
              <a:prstGeom prst="rect">
                <a:avLst/>
              </a:prstGeom>
              <a:blipFill>
                <a:blip r:embed="rId6"/>
                <a:stretch>
                  <a:fillRect l="-1101" b="-47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E2B60EE-1485-4E3F-B602-1B1FC9617D1B}"/>
              </a:ext>
            </a:extLst>
          </p:cNvPr>
          <p:cNvSpPr txBox="1"/>
          <p:nvPr/>
        </p:nvSpPr>
        <p:spPr>
          <a:xfrm>
            <a:off x="2458757" y="3117756"/>
            <a:ext cx="14826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Posterior </a:t>
            </a:r>
            <a:br>
              <a:rPr lang="en-CA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distribution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54ABE-82B9-460E-BCAA-0F9A8B7C7590}"/>
              </a:ext>
            </a:extLst>
          </p:cNvPr>
          <p:cNvSpPr txBox="1"/>
          <p:nvPr/>
        </p:nvSpPr>
        <p:spPr>
          <a:xfrm>
            <a:off x="4323891" y="1862446"/>
            <a:ext cx="148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Prior distribution</a:t>
            </a: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F568B7-9AEB-4545-9F78-4AEADA813BF1}"/>
              </a:ext>
            </a:extLst>
          </p:cNvPr>
          <p:cNvSpPr txBox="1"/>
          <p:nvPr/>
        </p:nvSpPr>
        <p:spPr>
          <a:xfrm>
            <a:off x="7760078" y="2733035"/>
            <a:ext cx="2321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b="1" dirty="0" err="1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Likelihood</a:t>
            </a:r>
            <a:r>
              <a:rPr lang="fr-CA" sz="2000" b="1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fr-CA" sz="2000" b="1" dirty="0" err="1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function</a:t>
            </a:r>
            <a:r>
              <a:rPr lang="fr-CA" sz="2000" b="1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</a:rPr>
              <a:t> (model)</a:t>
            </a:r>
            <a:endParaRPr lang="en-CA" sz="2000" b="1" dirty="0">
              <a:ln>
                <a:solidFill>
                  <a:sysClr val="windowText" lastClr="000000"/>
                </a:solidFill>
              </a:ln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4A7BAC-14E6-41B3-9F8E-B28AA3DC0A71}"/>
              </a:ext>
            </a:extLst>
          </p:cNvPr>
          <p:cNvSpPr txBox="1"/>
          <p:nvPr/>
        </p:nvSpPr>
        <p:spPr>
          <a:xfrm>
            <a:off x="7436094" y="3549104"/>
            <a:ext cx="2321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b="1" dirty="0" err="1">
                <a:ln>
                  <a:solidFill>
                    <a:sysClr val="windowText" lastClr="000000"/>
                  </a:solidFill>
                </a:ln>
                <a:solidFill>
                  <a:schemeClr val="accent6"/>
                </a:solidFill>
              </a:rPr>
              <a:t>Probability</a:t>
            </a:r>
            <a:r>
              <a:rPr lang="fr-CA" sz="2000" b="1" dirty="0">
                <a:ln>
                  <a:solidFill>
                    <a:sysClr val="windowText" lastClr="000000"/>
                  </a:solidFill>
                </a:ln>
                <a:solidFill>
                  <a:schemeClr val="accent6"/>
                </a:solidFill>
              </a:rPr>
              <a:t> of data</a:t>
            </a:r>
            <a:endParaRPr lang="en-CA" sz="2000" b="1" dirty="0">
              <a:ln>
                <a:solidFill>
                  <a:sysClr val="windowText" lastClr="000000"/>
                </a:solidFill>
              </a:ln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229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C4C77-98C8-4F2E-9F95-E6A3ECD4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err="1"/>
              <a:t>Frequentist</a:t>
            </a:r>
            <a:r>
              <a:rPr lang="fr-CA" dirty="0"/>
              <a:t> VS </a:t>
            </a:r>
            <a:r>
              <a:rPr lang="fr-CA" dirty="0" err="1"/>
              <a:t>Bayesian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1E03E-EE07-4F22-AF0B-ADB3D83D4A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CA" dirty="0"/>
                  <a:t>Frequentist:</a:t>
                </a:r>
                <a:r>
                  <a:rPr lang="en-US" dirty="0"/>
                  <a:t> probabilities represent the frequency of events after many repetitions of an observation or experiment</a:t>
                </a:r>
              </a:p>
              <a:p>
                <a:pPr marL="0" indent="0">
                  <a:buNone/>
                </a:pPr>
                <a:r>
                  <a:rPr lang="en-US" dirty="0"/>
                  <a:t>With this approach, we can associate a probability with statistics based on a set of data, such as the mean of a sample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dirty="0"/>
                  <a:t>, but not to the parameters of a model such as the population mean μ. When we define a 95% confidence interval around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dirty="0"/>
                  <a:t>, it is not this interval that has a 95% probability of containing μ (after sampling, the interval and μ are both fixed), but this is 95% of possible samples of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which would produce an interval containing the value μ.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1E03E-EE07-4F22-AF0B-ADB3D83D4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7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91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1170</Words>
  <Application>Microsoft Office PowerPoint</Application>
  <PresentationFormat>Widescreen</PresentationFormat>
  <Paragraphs>136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Office Theme</vt:lpstr>
      <vt:lpstr>Bayesian stats with Stan and brms()</vt:lpstr>
      <vt:lpstr>PowerPoint Presentation</vt:lpstr>
      <vt:lpstr>PowerPoint Presentation</vt:lpstr>
      <vt:lpstr>PowerPoint Presentation</vt:lpstr>
      <vt:lpstr>Did you say probable(-ility)?</vt:lpstr>
      <vt:lpstr>Bayes’ theorem</vt:lpstr>
      <vt:lpstr>Bayes’ theorem</vt:lpstr>
      <vt:lpstr>Bayes’ theorem</vt:lpstr>
      <vt:lpstr>Frequentist VS Bayesian</vt:lpstr>
      <vt:lpstr>Frequentist VS Bayesian</vt:lpstr>
      <vt:lpstr>How does bayesian inference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stats with Stan and brms()</dc:title>
  <dc:creator>Béatrice Capolla</dc:creator>
  <cp:lastModifiedBy>Florent Déry</cp:lastModifiedBy>
  <cp:revision>43</cp:revision>
  <dcterms:created xsi:type="dcterms:W3CDTF">2020-11-29T17:19:11Z</dcterms:created>
  <dcterms:modified xsi:type="dcterms:W3CDTF">2020-12-08T20:26:43Z</dcterms:modified>
</cp:coreProperties>
</file>