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6B14-C106-4050-83BE-9A8C8E3A5B74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FD3-A965-49EA-8A42-BCBB1E25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6CA-CC09-4683-BA8E-ED3035D6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A271-6D71-4C72-8A78-D9741541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821-C405-433E-A79D-0A0DD0F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A6-3169-46FC-8EBA-8D2C9730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1C48-BD57-4BDB-8156-EBBDCB2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24-5E9B-4E33-84C3-14BCBD6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330-13B7-499A-85C7-CF815337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5704-5B4A-4930-96A7-6A855F2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7A9-DDD2-4143-A227-1387E45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61D-BBF1-4345-B46E-9203D21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5CF2-5339-4B2B-8AD8-78E1D0D5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8938-C252-48A2-AD7F-F478099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8EE-E435-46FA-8910-0AEC384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ABF-68FE-4FD7-A024-5D95A9E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214D-B845-4554-BA32-BF20D7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7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85D-914A-4EE8-AF22-D00347E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14D-8C92-4CD9-B9AA-1E391F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58A2-27C7-4AF6-AB55-9DCE1B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88BC-0D41-41BD-AC2A-7FF1B1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6D8A-0C6D-4151-9701-1B3EE1F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E46-9E8D-4895-97C8-B0C7574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43AA-0C65-4EF9-807D-163F4AE8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4CB-4053-490E-A6C7-44F04D94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D36-6DAF-4B2A-AB84-D1478D8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1A34-1A2D-4107-9935-BFB9F7D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5FF-57FC-4B0C-A0E5-6D0C3A68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46D-EBC4-4DA3-BFD7-83BFEA82E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FFE6-CD1A-448B-989B-E083133A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51DA-2FC8-4A6D-82E0-18C185CB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087C-D526-4791-91D2-0492516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FA0-5A1D-4EF9-A599-6AFAD95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EFE-4E0C-42EC-B6F3-595FD63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E9E7-6A2E-4FB7-A41F-DED08735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9A04-D1BC-444D-A132-DE0E518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8896-A44E-42A5-B325-03D530E6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30B8-E9E9-4CAB-84B8-64801F20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2BAB-FF4C-4573-9681-BB499B1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60D0-73D4-4B8D-B00A-F1683F0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896CE-01CB-4B61-9782-BA37B7E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8D1-906A-42E4-B1ED-BF0FD750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F735-00F9-4C69-9FD0-AEA6A9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8D35-6152-4350-BCED-8FA6B5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5BD1-0EFD-4FF4-891D-97D7A34F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E3CF-ACE2-4BC5-88A4-9D99ED5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BB56-05E2-40C7-830C-8CDC6F7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1CCF-C0A5-4A5E-80F5-4127E88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B38-AAD1-4591-AE45-A5C5479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0D2-7872-48ED-9F24-863DB44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E904-0D28-4BFD-985F-05DA600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87E-8475-4230-8923-9F8D96E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2799-02B8-4882-A8E0-3990F754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DD4-8FAB-4BF4-928F-D5AD70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A30-34DA-4456-8E18-1B2EC23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4F80-7311-4F44-A658-73344908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2FB7-25AB-40B1-AF03-337CFA91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263A-0B1C-4A92-AF85-89DB8F86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3F-ADD5-42B5-B9AA-DDCAA8FF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7B17-806F-4D37-806D-7F205B7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1C8B-36D8-446D-B12A-CC38008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3E65-8EF9-49C0-AD20-FC45DCB0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027B-0242-45E9-A49F-2914F893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4C5-7D88-455F-9FDA-5633A04D0815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88CE-1FEB-4410-9624-E1A223E0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796F-5E26-4B24-8791-433C08F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7507-6829-43CE-9E91-BDC48F8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642" y="2066192"/>
            <a:ext cx="7716715" cy="102174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Bayesian</a:t>
            </a:r>
            <a:r>
              <a:rPr lang="fr-CA" dirty="0"/>
              <a:t> stats </a:t>
            </a:r>
            <a:r>
              <a:rPr lang="fr-CA" dirty="0" err="1"/>
              <a:t>with</a:t>
            </a:r>
            <a:r>
              <a:rPr lang="fr-CA" dirty="0"/>
              <a:t> Stan and </a:t>
            </a:r>
            <a:r>
              <a:rPr lang="fr-CA" dirty="0" err="1"/>
              <a:t>brms</a:t>
            </a:r>
            <a:r>
              <a:rPr lang="fr-CA" dirty="0"/>
              <a:t>()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1BA6-65E2-4B47-8A5E-9D56600C4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Florent Déry and Béatrice Capolla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46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8B9-EDB5-491C-96F7-2A1E5E9A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829"/>
            <a:ext cx="10515600" cy="1325563"/>
          </a:xfrm>
        </p:spPr>
        <p:txBody>
          <a:bodyPr/>
          <a:lstStyle/>
          <a:p>
            <a:r>
              <a:rPr lang="fr-CA" dirty="0" err="1"/>
              <a:t>Did</a:t>
            </a:r>
            <a:r>
              <a:rPr lang="fr-CA" dirty="0"/>
              <a:t> </a:t>
            </a:r>
            <a:r>
              <a:rPr lang="fr-CA" dirty="0" err="1"/>
              <a:t>you</a:t>
            </a:r>
            <a:r>
              <a:rPr lang="fr-CA" dirty="0"/>
              <a:t> </a:t>
            </a:r>
            <a:r>
              <a:rPr lang="fr-CA" dirty="0" err="1"/>
              <a:t>say</a:t>
            </a:r>
            <a:r>
              <a:rPr lang="fr-CA" dirty="0"/>
              <a:t> </a:t>
            </a:r>
            <a:r>
              <a:rPr lang="fr-CA" dirty="0" err="1"/>
              <a:t>probability</a:t>
            </a:r>
            <a:r>
              <a:rPr lang="fr-CA" dirty="0"/>
              <a:t>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</p:spPr>
            <p:txBody>
              <a:bodyPr>
                <a:normAutofit/>
              </a:bodyPr>
              <a:lstStyle/>
              <a:p>
                <a:r>
                  <a:rPr lang="fr-CA" sz="2400" dirty="0"/>
                  <a:t>Conditional </a:t>
                </a:r>
                <a:r>
                  <a:rPr lang="fr-CA" sz="2400" dirty="0" err="1"/>
                  <a:t>probability</a:t>
                </a:r>
                <a:r>
                  <a:rPr lang="fr-CA" sz="2400" dirty="0"/>
                  <a:t>: </a:t>
                </a:r>
                <a:r>
                  <a:rPr lang="en-US" sz="2400" dirty="0"/>
                  <a:t> If x and y are two random variables, the conditional probability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probability of a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(we also say the probability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knowing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).</a:t>
                </a:r>
                <a:endParaRPr lang="en-CA" sz="2400" dirty="0"/>
              </a:p>
              <a:p>
                <a:r>
                  <a:rPr lang="en-CA" sz="2400" dirty="0"/>
                  <a:t>Joint probability: </a:t>
                </a:r>
                <a:r>
                  <a:rPr lang="en-US" sz="2400" dirty="0"/>
                  <a:t>probability of obtaining both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noted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can be calculated in two ways:</a:t>
                </a:r>
              </a:p>
              <a:p>
                <a:pPr lvl="1"/>
                <a:r>
                  <a:rPr lang="en-US" sz="2000" dirty="0"/>
                  <a:t>the probability of getting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multiplied by the probability of getting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knowing that we have obtained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or</a:t>
                </a:r>
              </a:p>
              <a:p>
                <a:pPr lvl="1"/>
                <a:r>
                  <a:rPr lang="en-US" sz="2000" dirty="0"/>
                  <a:t>the probability of getting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multiplied by the probability of getting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knowing that we got </a:t>
                </a:r>
                <a14:m>
                  <m:oMath xmlns:m="http://schemas.openxmlformats.org/officeDocument/2006/math">
                    <m:r>
                      <a:rPr lang="fr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Marginal probability: probability of a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its probability if we ignore the value of the other variables. If we do not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directly, but we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 each possible value of another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corresponds to the sum of the joint probabilities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each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  <a:blipFill>
                <a:blip r:embed="rId2"/>
                <a:stretch>
                  <a:fillRect l="-812" t="-1439" r="-6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/>
              <p:nvPr/>
            </p:nvSpPr>
            <p:spPr>
              <a:xfrm>
                <a:off x="3644411" y="3990120"/>
                <a:ext cx="4168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11" y="3990120"/>
                <a:ext cx="4168577" cy="307777"/>
              </a:xfrm>
              <a:prstGeom prst="rect">
                <a:avLst/>
              </a:prstGeom>
              <a:blipFill>
                <a:blip r:embed="rId3"/>
                <a:stretch>
                  <a:fillRect l="-1023" t="-4000" r="-1754" b="-3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/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9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88" y="-28315"/>
            <a:ext cx="10515600" cy="1325563"/>
          </a:xfrm>
        </p:spPr>
        <p:txBody>
          <a:bodyPr/>
          <a:lstStyle/>
          <a:p>
            <a:r>
              <a:rPr lang="fr-CA" dirty="0"/>
              <a:t>Bayes’ </a:t>
            </a:r>
            <a:r>
              <a:rPr lang="fr-CA" dirty="0" err="1"/>
              <a:t>theorem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872" y="1227947"/>
            <a:ext cx="4964724" cy="60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 err="1"/>
              <a:t>Considering</a:t>
            </a:r>
            <a:r>
              <a:rPr lang="fr-CA" dirty="0"/>
              <a:t> the joint </a:t>
            </a:r>
            <a:r>
              <a:rPr lang="fr-CA" dirty="0" err="1"/>
              <a:t>probability</a:t>
            </a:r>
            <a:r>
              <a:rPr lang="fr-CA" dirty="0"/>
              <a:t>: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CFF591-2256-45A1-B853-7128426639F0}"/>
                  </a:ext>
                </a:extLst>
              </p:cNvPr>
              <p:cNvSpPr txBox="1"/>
              <p:nvPr/>
            </p:nvSpPr>
            <p:spPr>
              <a:xfrm>
                <a:off x="4005880" y="1837792"/>
                <a:ext cx="39487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CFF591-2256-45A1-B853-7128426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80" y="1837792"/>
                <a:ext cx="3948710" cy="307777"/>
              </a:xfrm>
              <a:prstGeom prst="rect">
                <a:avLst/>
              </a:prstGeom>
              <a:blipFill>
                <a:blip r:embed="rId2"/>
                <a:stretch>
                  <a:fillRect l="-1080" t="-1961" r="-1852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0BD8F7-AF3F-40B2-A2E6-21E9901BA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888" y="2431272"/>
                <a:ext cx="11632223" cy="609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CA" dirty="0"/>
                  <a:t>If </a:t>
                </a:r>
                <a:r>
                  <a:rPr lang="fr-CA" dirty="0" err="1"/>
                  <a:t>you</a:t>
                </a:r>
                <a:r>
                  <a:rPr lang="fr-CA" dirty="0"/>
                  <a:t> </a:t>
                </a:r>
                <a:r>
                  <a:rPr lang="fr-CA" dirty="0" err="1"/>
                  <a:t>divide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parts on the right by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you obtain the Bayes’ theorem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0BD8F7-AF3F-40B2-A2E6-21E9901B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2431272"/>
                <a:ext cx="11632223" cy="609845"/>
              </a:xfrm>
              <a:prstGeom prst="rect">
                <a:avLst/>
              </a:prstGeom>
              <a:blipFill>
                <a:blip r:embed="rId3"/>
                <a:stretch>
                  <a:fillRect l="-1101" t="-17000" r="-262" b="-7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4744351" y="3103045"/>
                <a:ext cx="2471767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51" y="3103045"/>
                <a:ext cx="2471767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/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This indicates that we can calculate 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if we know: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and;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marginal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As for the denominator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this can be obtained by taking the sum (or the integral)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over the set of possible values ​​of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blipFill>
                <a:blip r:embed="rId5"/>
                <a:stretch>
                  <a:fillRect l="-1101" r="-1205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Frequentist</a:t>
            </a:r>
            <a:r>
              <a:rPr lang="fr-CA" dirty="0"/>
              <a:t> VS </a:t>
            </a:r>
            <a:r>
              <a:rPr lang="fr-CA" dirty="0" err="1"/>
              <a:t>Bayesian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Frequentist:</a:t>
                </a:r>
                <a:r>
                  <a:rPr lang="en-US" dirty="0"/>
                  <a:t> probabilities represent the frequency of events after many repetitions of an observation or experiment</a:t>
                </a:r>
              </a:p>
              <a:p>
                <a:pPr marL="0" indent="0">
                  <a:buNone/>
                </a:pPr>
                <a:r>
                  <a:rPr lang="en-US" dirty="0"/>
                  <a:t>With this approach, we can associate a probability with statistics based on a set of data, such as the mean of a sample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but not to the parameters of a model such as the population mean μ. When we define a 95% confidence interval around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it is not this interval that has a 95% probability of containing μ (after sampling, the interval and μ are both fixed), but this is 95% of possible samples of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would produce an interval containing the value μ.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1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Frequentist VS </a:t>
            </a:r>
            <a:r>
              <a:rPr lang="fr-CA" sz="4000" b="1"/>
              <a:t>Bayesian</a:t>
            </a:r>
            <a:endParaRPr lang="en-CA" sz="4000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D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mal Distribution and Standard Normal (Gaussian) - StatsDirect">
            <a:extLst>
              <a:ext uri="{FF2B5EF4-FFF2-40B4-BE49-F238E27FC236}">
                <a16:creationId xmlns:a16="http://schemas.microsoft.com/office/drawing/2014/main" id="{C92E4DEB-39A0-45FB-99BB-5DD1207E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24" b="-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9D00"/>
              </a:buClr>
              <a:buNone/>
            </a:pPr>
            <a:r>
              <a:rPr lang="fr-CA" sz="2400" dirty="0" err="1"/>
              <a:t>Bayesian</a:t>
            </a:r>
            <a:r>
              <a:rPr lang="fr-CA" sz="2400" dirty="0"/>
              <a:t> : </a:t>
            </a:r>
            <a:r>
              <a:rPr lang="en-US" sz="2400" dirty="0"/>
              <a:t>probabilities represent our uncertainty about the value of a quantity. We can therefore speak of a probability distribution even for a presumed fixed value, </a:t>
            </a:r>
            <a:r>
              <a:rPr lang="en-US" sz="2400" dirty="0" err="1"/>
              <a:t>e.g</a:t>
            </a:r>
            <a:r>
              <a:rPr lang="en-US" sz="2400" dirty="0"/>
              <a:t> .: a model parameter.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97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8C7-6DDC-4782-B66A-997196E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bayesian</a:t>
            </a:r>
            <a:r>
              <a:rPr lang="fr-CA" dirty="0"/>
              <a:t> </a:t>
            </a:r>
            <a:r>
              <a:rPr lang="fr-CA" dirty="0" err="1"/>
              <a:t>inference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?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have a series of observations of a variable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we represent by a model including an adjustable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Using the Bayesian approach, we assign a probability distribution </a:t>
                </a:r>
                <a:r>
                  <a:rPr lang="en-US" i="1" dirty="0"/>
                  <a:t>a priori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representing </a:t>
                </a:r>
                <a:r>
                  <a:rPr lang="en-US" b="1" dirty="0"/>
                  <a:t>the uncertainty on the value of the parameter before having observed the data</a:t>
                </a:r>
                <a:r>
                  <a:rPr lang="en-US" dirty="0"/>
                  <a:t>. The probability of observations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conditional on a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value, is given by the function of likelihood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Using this information, we can use Bayes' theorem to deduce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the </a:t>
                </a:r>
                <a:r>
                  <a:rPr lang="en-US" b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of after observing 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 l="-1217" b="-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/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5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Bayesian stats with Stan and brms()</vt:lpstr>
      <vt:lpstr>Did you say probability?</vt:lpstr>
      <vt:lpstr>Bayes’ theorem</vt:lpstr>
      <vt:lpstr>Frequentist VS Bayesian</vt:lpstr>
      <vt:lpstr>Frequentist VS Bayesian</vt:lpstr>
      <vt:lpstr>How does bayesian inference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with Stan and brms()</dc:title>
  <dc:creator>Béatrice Capolla</dc:creator>
  <cp:lastModifiedBy>Béatrice Capolla</cp:lastModifiedBy>
  <cp:revision>7</cp:revision>
  <dcterms:created xsi:type="dcterms:W3CDTF">2020-11-29T17:19:11Z</dcterms:created>
  <dcterms:modified xsi:type="dcterms:W3CDTF">2020-11-29T18:42:14Z</dcterms:modified>
</cp:coreProperties>
</file>