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5" r:id="rId4"/>
    <p:sldId id="266" r:id="rId5"/>
    <p:sldId id="261" r:id="rId6"/>
    <p:sldId id="260" r:id="rId7"/>
    <p:sldId id="264" r:id="rId8"/>
    <p:sldId id="263" r:id="rId9"/>
    <p:sldId id="257" r:id="rId10"/>
    <p:sldId id="278" r:id="rId11"/>
    <p:sldId id="277" r:id="rId12"/>
    <p:sldId id="258" r:id="rId13"/>
    <p:sldId id="279" r:id="rId14"/>
    <p:sldId id="280" r:id="rId15"/>
    <p:sldId id="267" r:id="rId16"/>
    <p:sldId id="268" r:id="rId17"/>
    <p:sldId id="269" r:id="rId18"/>
    <p:sldId id="271" r:id="rId19"/>
    <p:sldId id="273" r:id="rId20"/>
    <p:sldId id="27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5:45:52.040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82158.33594"/>
      <inkml:brushProperty name="anchorY" value="-57216.79688"/>
      <inkml:brushProperty name="scaleFactor" value="0.5"/>
    </inkml:brush>
  </inkml:definitions>
  <inkml:trace contextRef="#ctx0" brushRef="#br0">1 11 24575,'32'-4'0,"40"3"0,-32-5 0,21 6 0,0 6 0,-36-5 0,69 9 0,-69-8 0,20 3 0,11 5 0,-2-3 0,7 5 0,9-2 0,-55-9 0,45 4 0,45 0 0,-43-3-2790,41 4 2790,-89-6 0,3 0 0,-4 0 0,5 0 0,4 0 0,-2 0 0,41 4 0,-37-3 0,63 4 0,-70-5 0,69 0 0,-66 0 0,66 4 0,-64-3 0,62 9 0,-56-8 0,77 3 0,-74-5 0,26 2 0,1 1 0,-29-2 0,27 3 0,-1 4 0,-26-3 0,33 1 0,0 0 0,-29 1 0,29-1 0,-1-2 0,-31-3 0,31 5 0,-2 0 0,-27-5 0,38 4 0,2 0 0,-31-3 0,42 1 0,-2-2 0,-39-1 0,43 3 0,0 0 0,-43-2 0,40 5 0,2 0 0,-39-5 0,28 2 0,0-2 0,-27-1 0,14 0 0,-2 0 0,-22 0 0,57 0 0,-71 0 0,70 0 0,-68 0 0,32 0 0,2 0 0,-26 0 0,34 0 0,1 0 0,-35 0 0,47 6 0,1 0 0,-37-3 0,44 4 0,0 1 0,-41 0 0,39 2 0,1-2 0,-38 1 0,35 2 0,0-1 0,-38-7 0,39 9 0,1-2 0,-42-8 0,39 10 0,-1-1 0,-47-9 0,24 8 0,7 3 0,9-1 0,30 3 0,-37-1 0,1-7 0,-61-1 2790,14 3-2790,-38-2 0,-33 14 0,13-5 0,-36 5 0,-6-2 0,21-8 0,-18 2 0,-20 2 0,17-7-435,-1-5 435,8 0 0,-23 1 0,0 1 0,21-4 0,-16-1 0,15 0 0,-20 0 0,1 0 0,23 0 0,-2 0 0,-12 1 0,-18 1 0,18 1 0,17 4 0,-10 0 0,-15 2 0,18 1 0,14 5 0,-46 2 0,4 2 0,53-5 0,-44 11 0,1-2 435,44-11-435,-17 7 0,-16 7 0,13-9 0,6-8 0,-9 9 0,-16 5 0,14-6 0,10-11 0,-44 11 0,0-1 0,45-13 0,-44 8 0,1 1 0,48-9 0,-41 4 0,3 3 0,53-5 0,-43 5 0,1-1 0,43 0-1639,-49 3 1,-2 3-1639,41-5 1638,-38 6 1,1 2 439,48-4-123,-34 6 0,0-1 1322,36-9 0,-43 19 0,-1-4 0,34-16 0,-35 18 0,1 0 0,44-15 0,-44 9 0,0 4 0,45-10 0,-41 7 0,0-4 0,47-9-1075,-75 17 1075,85-19 2838,-44 14-2838,52-13 3276,-17 2-2702,22-10 2702,8 0-1726,14 0 1685,-2 0-3235,9 0 0,71-12 0,-48 9 0,24-1 0,19 0 0,-12 1 0,3 3 0,11 0 0,20 0 0,-19 0 0,-3 0 0,6 0 0,19 0 0,-22 0 0,-15 0 0,-1 1 0,15 2 0,-21-1 0,-25-1 0,25 2 0,-3 0 0,-40-3 0,55 0 0,-65 0 0,55-5 0,-48 4 0,59-9 0,-54 9 0,74-9 0,-68 2 0,27 6 0,0-1 0,-28-3 0,24 3 0,0 0 0,-26 2 0,33-4 0,-1 0 0,-27 3 0,39-1 0,2 1 0,-35 2 0,47-2 0,2-2 0,-38 2-1639,49 0 1,2-1-1639,-44 3 3200,11 0 0,16 0 1,-13 0 76,-5 0 0,12 0 0,18 0 0,-17 0 0,-15 0 0,8 0 0,19 0 0,-21 0 0,-19 0 0,41 3 0,-3-1 3276,-46 0-1638,27 1 0,-5 0-1406,-35-3-232,34 0 0,-16 0 0,8 0 0,0 0 0,12 0 0,-53 0 0,38 0 0,-42 0 0,36 0 0,-33 0 0,54 0 0,-47 0 0,66 0 0,-66 0 0,58 0 0,-61 0 0,40 0 0,-42 0 0,13 0 0,-28 4 0,1 2 0,-11 5 0,-13 15 0,6-12 0,-60 49 0,44-43 0,-39 24 0,-1-1 0,29-20-1639,-52 20 1,-2-1-1639,45-21 1638,-50 12 1,1-3 148,51-18-27,-59 8 0,-1-2 1517,53-8-677,-19 0 1,-18 0 0,17 0 676,14 5 0,-16-7 0,-19-2 0,17-2 0,10 5 0,-8-3 0,-18-1 0,20 1 0,15-3 0,-43 8 0,3-1 0,54-7 80,-39 9 1,2-1-81,42-8 199,-37 7 0,2 1-199,41-9 463,-26 5 1,0 2-464,33-2 1836,-51 4-1836,60-5 3255,-19 0-3255,37-6 3276,0 0-2629,17 0 2629,-5 0-2948,42-6-328,-31 4 0,35 1 0,4-2 0,-21 3 2280,57 0-2280,-23 4 0,-2 4 0,-3 0 0,11 4 0,20 2 0,-17-3 0,-6 2 0,6 2 0,16 3 0,-17-4 0,-7-1 0,-2 0 0,12 3 0,-16-3 0,-18-3 0,25 3 0,-5-3 0,-47-9 0,47 9 0,-42-8 0,3 2 0,3-4 0,-23 0 0,30 4 0,-27-2 0,73 13 0,-60-13 0,45 11 0,5 1 0,-34-4-1639,48 4 1,-1 1-1639,-40-1 1638,31-1 1,-3-3 1080,-45-2 558,40 2 0,-67-4 0,1 0 0,-11 4 3276,0 1-1554,-4-5 1554,-1 4-1161,-38 20-2115,19-11 0,-37 12 0,-4 2 0,21-14-1093,-17 2 1,-17 2 0,13-3-2185,7 0 3200,-23-1 0,-23 5 1,21-7-85,12-2 161,-11 0 0,-19 4 0,21-6 0,23-9-1093,-8 8 1,-16 2 0,19-4-115,16-6 1207,-15 6 0,-5 2 0,-16 6 0,28-3 0,-1 0 0,-29 7 0,23-2 0,9-3 0,26-9 0,-59 21 0,68-22 3276,-22 9-2068,41-15-1047,0 4-161,17-5 0,7 5 0,1-3 0,30 8 0,5 1 0,-9-6 0,31 8 0,23 7 0,-16-6 0,0-6 0,13 10 0,24 6 0,-26-4 0,-19-7 0,-6 3 0,12 2 0,-19-4 0,-20-3 0,49 6 0,-84-13 0,4 2 0,-18 1 0,2 1 3276,-22 8 0,15-3-3044,-79 30-232,48-26-1639,-61 13 1,-9-1-1639,24-16 3219,8 4 1,-24 7-1,-2 1 1,21-8-417,22-10 0,1-1 474,-15 8 0,-21 6 0,-5 3 0,6-3 0,21-6 0,-34 3 0,21-1 0,-22 4 0,1 0 0,25-3 0,-3 3 0,-8 2 0,-21 4 0,27-5 0,30-1 0,-41 12 0,4-1 0,57-14 0,-27 10 0,0 1 0,28-11 0,-35 11 0,-2-2 0,36-9 0,-43 6 0,1-1 0,45-8 0,-32 3 0,1 0 0,34-8 0,-76 17 0,79-18 3276,-37 4-237,58-8-1622,-3-4-1417,30 0 0,-2 0 0,9-4 0,82 2 0,-60-4 0,24 5 0,21 2 0,-17-1-776,2 0 776,-6 3 0,21 3 0,2 1 0,-20-2 0,27-1 0,-16 6 0,26 6 0,-1-1 0,-23-3 0,18 2 0,-29-3 0,20 4 0,-3 1 0,-23-6 0,-2 1 0,35 5 0,-8-3 0,-59-11 0,49 10 0,-71-12 0,7 0 776,-14 0-776,-1 0 0,1 0 0,-2 0 0,5 0 0,-3 0 0,3 0 0,-11 4 0,-9 2 0,-3 5 0,-54 17 0,35-18-1639,-54 11 1,-7 1-1639,22-10 3200,-19 3 0,-24 0 1,19-2-426,2-1 502,-6-2 0,-21 1 0,22-1-3277,12-1 2730,9-2 1,-6 0-916,5 3 1,10-1 1461,16-6 0,-52 4 0,1 1 0,59 0-729,-36-3 0,1 1 729,34 1 260,-26 2 1,1-2-261,30-4 1229,-18 4 0,1 1-1229,20-2 3276,-15 0-2875,30 0 2875,12-2-2350,-1-3 2350,-3 9-1373,3-10-1903,-7 10 0,7-8 0,5 2 0,19 2 0,-3-5 0,42 9 0,-28-8-1639,71 13 1,12 1-1639,-29-10 3219,6 5 1,30 7-1,1 0 1,-25-5-415,-35-6 1,2 2 471,23 4 0,26 2 0,8 4 0,-7-2 0,-26-4 0,-23-4 0,0-1 0,31 5 0,23 6 0,-3-4 0,-29-3 0,-15-8 0,37 9 0,-11-2 0,-67-9 0,50 8 0,-64-10 3276,15 6-234,-18-6-3042,34 4 0,-27-3 0,90 15 0,-71-14-1639,57 10 1,6 3-460,-43-5 459,51 8 1,-1-1 378,-57-6 18,35 3 1,-4-1 1241,-46-10 0,53 12 0,-80-9 3276,8 5-3246,-23 1-30,-22 8 0,13-7 0,-87 30 0,65-26 0,-54 3 0,-5-1 0,39-4 0,-23-6 0,-21-1 0,18 1 3276,8 0-3228,7-2 0,-23 1 0,-1 1 0,22-2-48,-14 3 0,-8 3 0,-22 4 0,23-3 0,20-2 0,-3 2 0,-16 2 0,19-3 0,13-3 0,-7 3 0,-16 2 0,18-2 0,20-1 0,-37 6 0,6 1 0,51-10 0,-68 16 0,78-17 0,-34 10 0,39-15 3276,-20 11 0,19-12-2798,0 2-478,31-4 0,-1 0 0,21 0 0,70 0 0,-48 0 0,27 4 0,23 1 0,-19-1-1249,4 0 1249,-19 3 0,20 5 0,0-1 0,-20-2-3277,27-3 1730,-14 9 0,10 2 1547,14-4 0,-10 2-139,-17 3 139,11-3 0,21 2 0,-25-4 0,-31-3 0,40 0 0,-8-3 0,-58-7 0,57 0 0,-75 0 826,19 0-826,-32 4 3276,-2 2 0,-14 5-2895,-8 1-381,4-1 0,-56 16 0,39-11 0,-44 6 0,-3-4 0,28-8 0,-37 2 0,2-2 0,44-3 0,-21-2 0,3 1 0,36 0 0,-32 4 0,45-9 0,-13 4 0,12-5 0,-16 4 0,20 3 0,-12-1 0,22-2 0,17-4 0,11 0 0,11 6-1639,39 1 1,5 0-1639,-12 2 3219,2-1 1,26 5-1,0 0 1,-20-3-491,20-1 548,-20 2 0,22 5 0,-1 1 0,-26-6 0,-1 2 0,0-1 0,17 1 0,-23 0 0,-27 1 0,30-3 0,-5 1 0,-44 1 0,59 8 0,-69-14 3276,33 8-40,-41-10-2416,10 5-820,-21-3 0,-27 28 0,12-28 0,-81 43 0,64-38-1639,-54 9 1,-2 3-1639,32-7 3200,-18-2 0,-22 1 1,20-4-120,7 6 196,-12-4 0,-21 2 0,21-4 0,17 0 0,-5 7 0,-14 3 0,18 0 0,20-2 0,-21 11 0,9 4 0,45-14 3276,-25 9 0,44-24-2848,-5 0-428,19-6 0,-1 0 0,2 0 0,79 15 0,-52-10 0,22 6 0,19 5 0,-13-3 0,-3-2 0,24 8 0,23 5 0,-22-4 0,-14-5 0,9 6 0,21 5 0,-24-6 0,-26-7 0,25 8 0,-4-1 0,-52-11 0,23 5 0,-50-8 0,1 5 0,-11-5 0,-1 8 0,-4-12 0,-32 32 0,20-27 0,-35 27 0,-3 5 0,21-20-1093,-22 14 1,-17 12 0,13-7-2185,5-4 3200,-21 10 0,-20 12 1,19-9-204,12-2 280,-11 5 0,-18 11 0,19-11 0,21-7 0,-3 5 0,-13 9 0,17-10 0,25-14 0,-19 20 0,10-5 0,40-36 0,-9 18 3276,22-30 0,7 0-2764,1-6-512,61-1 0,-44 1 0,49 1 0,5 5 0,-35 5 0,23 3 0,21 2 0,-16-2-538,0 4 538,-5 2 0,22 3 0,2 0 0,-22-2 0,16 0 0,-18-2 0,20 3 0,-1 0 0,-25-3 0,-4 4 0,39-4 0,-6-2 0,-60-4 0,42 3 0,-73-10 0,-1 6 0,-22-2 0,-77-2 0,47 3 0,-24-5 0,-19-3 0,16 1-528,5 0 528,-28-6 0,-25-7 0,22 5 0,13 5 0,13-5 0,-19-5 0,-1 0 0,21 3 0,-10 1 0,-9-2 0,-18-2 0,23 4 523,24 1-523,-10 4 0,-14-1 0,19 3 0,22 2 0,-35-2 0,4-2 0,45 5 0,-51-3 0,71 4 543,-7 0-543,46 0 0,-11 0 0,17 0 0,36 0 0,-28 5-1639,47 4 1,6 2-1639,-28 5 2184,12-2 1,19 2 0,-19-3-398,-14 0-27,43 7 0,-5 0 1517,-58-11-643,20 5 1,-3 0 642,-33-7 2397,39 9-2397,-60-10 3276,7 5-2968,-19 1 2968,-1-2-1192,-29 10-2084,23-6 0,-83 16 0,66-21 0,-52 4 0,-6-5 0,38-6-829,-29 0 1,-23 0 0,16-1 828,7-1 0,-20-1 0,-24-2 0,22 2-341,17-2 341,-13-2 0,-20-3 0,22 2 0,19 3 0,-10-4 0,-18-3 0,19 3 0,22 4 0,-39-6 0,8 1 0,58 6 3276,-49-3 0,80 5-3214,-7 0 449,30 4-511,3-3 0,4 5 0,70 11 0,-56-7-1093,27 2 1,22 4 0,-17-2-2185,-3 3 3200,14 0 0,20 3 1,-19-3 76,-11 2 0,19 5 0,-7-1 0,-44-8 0,19 2 0,-55-9 0,-2-6 0,-10 12 3276,-1-7 0,-2 5-3044,-19 2-232,-35 5 0,-8-1 0,-11 5 0,-13-1 0,1-1-895,19 0 895,1 1 0,-22 7 0,-1-1 0,21-4 0,-14 5 0,7 1 0,-25 12 0,0-1 0,26-8 0,-9 4 0,13-2 0,-22 10 0,0 1 0,23-10 0,-1 8 0,-1-1 0,-17 7 0,22-10 0,27-10 0,-19 15 0,4-4 0,40-26 0,-31 25 0,52-39 0,-2 3 0,18-4 895,-5 0-895,11-5 0,43 3 0,-23-2-1093,26 2 1,21 5 0,-12 2-2185,15 3 3219,-8-1 1,23 2-1,2 1 1,-21-1-473,-26 1 1,0 1 529,15-1 0,19 3 0,8 0 0,-8-2 0,-17-2 0,-11-2 0,1 0 0,28 5 0,23 3 0,-1 0 0,-27-5 0,14-3 0,-19 3 0,12 1 0,-25-2 0,-34-8 0,46 5 0,-73-6 0,12 0 3276,-16 0-292,0 0-1401,1 0-1583,-25 10 0,12-7 0,-20 7 0,-27 6 0,28-12 0,-51 10 0,-7-1 0,27-10 0,-25 4 0,-21 3 0,16-3-560,4-4 560,4 0 0,-23 0 0,-2 1 0,22-2 0,-20-2 0,21 0 0,-21-3 0,2 1 0,22 1 0,-5-1 0,3-3 0,-13-2 0,18 1 0,21 3 0,-25-6 0,6 1 0,46 6 0,-45-3 0,65 5 560,-6 0-560,30-5 0,7 4 0,1-3 0,33-1 0,2 4 0,-10-1 0,26 2 0,21 0 0,-16 0-711,-2 2 711,-6 4 0,23 2 0,2 2 0,-22-1-1281,26 4 1281,-14 1 0,25 3 0,1 0 0,-24-2 0,-35-8 0,1 0 0,17 6 0,23 3 0,6 2 0,-7-2 0,-21-6 0,-19-4 0,-2-2 0,30 10 0,20 5 0,-2-1 0,-24-5 0,-2-7 0,-4 4 0,14 4 0,-20-4 0,-23-7 0,20 3 0,-9 4 665,-44-4-665,15 4 1327,-32 1-1327,-3-1 0,-1-3 0,-35 18 0,22-15 0,-51 15 0,-8 0 0,27-12 0,-29 4 0,-24 3 0,18-4-965,5-4 965,6-1 0,-22 1 0,-3 1 0,22-1 0,-24 6 0,15-8 0,-24 3 0,-1-1 0,25-1 0,-18 9 0,32-10 0,-19 2 0,3 0 0,22-2 0,7 6 0,-20-4 0,9 1 0,57-2 0,-15-4 0,37-3 0,22-8 0,-9 3 965,14-9-965,34 8 0,-32-3-1639,60 3 1,8 4-1639,-30-2 3200,24 7 0,25 6 1,-21-1-393,-7 3 469,-12-1 0,24 6 0,0 0 0,-24-3 0,17 5 0,4-1 0,21 4 0,-25-7 0,-24-5 0,32 10 0,-6 0 0,-54-19 0,12 9 0,-6 1 3276,-37-8-1,13 1-2573,-30 3-702,-13 0 0,8-3 0,-72 19 0,46-22-1093,-32 6 1,-20 3 0,14-3-2185,1-5 3200,-28 2 0,-25 0 1,21-3-229,16-4 305,-7 0 0,-22 0 0,25 0 0,20 0 0,-27-3 0,8 1 0,58 0 0,-31-4 0,61 6 3276,2 0 0,12 0-3195,21 0-81,-7 0 0,41 9 0,4 1 0,-13 0 0,21 3 0,23 3 0,-19-1 6,-8 4-6,18-3 0,22 4 0,-24-6 0,-24-1 0,4 0 0,16 4 0,-21-6 0,-30-6 0,66 20 0,-99-17 0,14 9 0,-25-12 0,-46 24 0,23-22-1639,-51 10 1,-7 2-1419,20-10 3057,-23-2 0,-27-2 0,21 3-581,0 6 581,19-5 0,-22 1 0,0 0 0,24 0 0,-8 11 0,-1 1 0,-17 6 0,24-5 0,32-7 0,-24 20 0,10-2 0,44-27 0,-16 27 0,32-32 3276,5 2-56,7-4-3220,37 0 0,-22 0 0,46-1 0,3 2 0,-29 5 0,27 0 0,21 1 0,-16-2-3277,-5 5 2119,4 2 1,11 1 1157,11 4 0,-10-1 0,-12-2 0,15 5 0,20 5 0,-22-6 0,-28-5 0,43 10 0,-6 2 0,-61-10 0,65 7 0,-89-11 0,12 1 0,-32-2 3276,-4-5-91,-23 15-3185,14-11 0,-39 8 0,-5-1 0,18-7-1639,-53 1 1,-3-5-1639,49-5 1638,-53 0 1,-1 0 148,54 0 185,-40 2 0,5-4 1305,52-2 0,-52 3 0,82-4 3243,1 5-3243,17 0 3276,7 0-1701,4 0-1575,-10 0 0,46 0 0,-39 0 0,67 15 0,-66-11 3276,25 12-715,-39-12-2561,-5 2 0,-1 5 0,-6-1 0,-9 6 0,1-5 0,-44 21 0,27-22 0,-38 6 0,-5-2 0,17-6-1639,-38 4 1,2-1-1639,41-2 2826,-16 1 0,6-3 451,39-6 0,-12 4 0,32-5 0,24 5 0,-7-3 0,36 2 0,-29-4 0,34 7 0,4 3 0,-19-5 0,45 13 0,0 2 0,-45-14 0,28 11 0,-4 0 0,-44-15 3276,30 14-100,-49-11-2172,-4 1-1004,-4 4 0,-8 1 0,3-3 0,-35 20 0,24-23 0,-61 30 0,54-26 0,-22 8 0,-9-3 0,34-11 0,-78 13 0,77-10 0,-76 11 0,77-6 0,-57 11 0,61-14 0,-15 1 0,23-9 0,7 6 0,-7-6 0,0 5 0,2-5 0,2 0 0,23 0 0,2-5 0,7 3 0,4-3 0,-11 5 0,51 0 0,-43 0 0,30 0 0,-47 0 0,5 0 0,-6 0 0,2 5 0,14-3 0,-15 6 0,14-6 0,-18 2 0,5-4 0,-1 0 0,-3 6 0,2-5 0,-3 3 0,5-4 0,-4 5 0,-2 0 0,-3 7 0,0-2 0,-18 11 0,10-8 0,-51 27 0,43-28 0,-64 26 0,63-29 0,-66 17 0,64-19 0,-59 9 0,62-15 0,-43 9 0,46-9 0,-18 4 0,30-5 0,-2 0 0,18 0 0,7 0 0,1 0 0,50 6 0,-38-5 0,21 3 0,1 2 0,-22 1 0,32 0 0,1 3 0,-32 3 0,36-3 0,-2-1 0,-43 2 0,53-5 0,-68-2 0,7 2 0,-19 0 0,-5 4 0,-3 1 0,0-1 0,-4 2 0,2-7 0,-29 14 0,24-10 0,-50 21 0,48-22 0,-45 16 0,48-16 0,-29 7 0,32-9 0,-12 4 0,14-8 0,0 8 0,2-10 0,-1 10 0,-2-9 0,-24 13 0,19-11 0,-46 17 0,44-18 0,-46 18 0,49-17 0,-13 11 0,20-13 0,9 4 0,10-5 0,4 0 0,20 0 0,-19 0 0,15 0 0,9 0 0,-5 0 0,6 0 0,-27 5 0,-12 1 0,-3 4 0,0 1 0,0-1 0,0 2 0,-3-2 0,2 1 0,-7-5 0,7 4 0,-10-4 0,6 0 0,-15 8 0,10-11 0,-10 15 0,11-15 0,0 12 0,2-15 0,5 10 0,-4-9 0,0 3 0,-1 2 0,1 0 0,0-1 0,0 0 0,-2-5 0,4 5 0,-8-5 0,6 10 0,-9-8 0,9 8 0,-5-10 0,6 6 0,0-2 0,16-3 0,-3 4 0,11-5 0,-10 0 0,-2 0 0,2 0 0,-1 0 0,1 0 0,-2 0 0,2 0 0,-1 0 0,4 0 0,-2 0 0,9 0 0,-9 0 0,9 0 0,-10 0 0,3 5 0,-4-5 0,1 6 0,-1-6 0,-3 4 0,-2 2 0,-6 6 0,-2-7 0,0 5 0,-6 0 0,6-3 0,-15 8 0,10-14 0,-7 14 0,10-13 0,-2 7 0,0-9 0,1 6 0,0-6 0,0 5 0,-1-5 0,5 5 0,-12-4 0,10 3 0,-14 2 0,11-6 0,5 6 0,15-2 0,0-2 0,8 2 0,-11-4 0,-2 6 0,0-6 0,-1 5 0,0 0 0,2-4 0,-2 3 0,0 2 0,1-6 0,0 6 0,-2-2 0,0 2 0,-8 5 0,-1-5 0,-3 4 0,-1-4 0,1-1 0,3 5 0,2-28 0,3 12 0,0-18 0,0 12 0,0 1 0,3 5 0,-2-4 0,2 4 0,5-4 0,-6-1 0,5 0 0,-7 5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6B14-C106-4050-83BE-9A8C8E3A5B74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AFD3-A965-49EA-8A42-BCBB1E25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46CA-CC09-4683-BA8E-ED3035D6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A271-6D71-4C72-8A78-D9741541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821-C405-433E-A79D-0A0DD0F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A6-3169-46FC-8EBA-8D2C9730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1C48-BD57-4BDB-8156-EBBDCB21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24-5E9B-4E33-84C3-14BCBD6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A330-13B7-499A-85C7-CF815337A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5704-5B4A-4930-96A7-6A855F2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77A9-DDD2-4143-A227-1387E45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161D-BBF1-4345-B46E-9203D21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5CF2-5339-4B2B-8AD8-78E1D0D5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F8938-C252-48A2-AD7F-F478099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8EE-E435-46FA-8910-0AEC384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3ABF-68FE-4FD7-A024-5D95A9E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214D-B845-4554-BA32-BF20D78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7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485D-914A-4EE8-AF22-D00347E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14D-8C92-4CD9-B9AA-1E391F50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58A2-27C7-4AF6-AB55-9DCE1BB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88BC-0D41-41BD-AC2A-7FF1B1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6D8A-0C6D-4151-9701-1B3EE1F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E46-9E8D-4895-97C8-B0C7574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43AA-0C65-4EF9-807D-163F4AE8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4CB-4053-490E-A6C7-44F04D94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7D36-6DAF-4B2A-AB84-D1478D8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1A34-1A2D-4107-9935-BFB9F7D6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5FF-57FC-4B0C-A0E5-6D0C3A68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F46D-EBC4-4DA3-BFD7-83BFEA82E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FFE6-CD1A-448B-989B-E083133A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51DA-2FC8-4A6D-82E0-18C185CB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087C-D526-4791-91D2-0492516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FA0-5A1D-4EF9-A599-6AFAD95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EFE-4E0C-42EC-B6F3-595FD63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E9E7-6A2E-4FB7-A41F-DED08735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9A04-D1BC-444D-A132-DE0E5180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48896-A44E-42A5-B325-03D530E6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E30B8-E9E9-4CAB-84B8-64801F20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B2BAB-FF4C-4573-9681-BB499B1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60D0-73D4-4B8D-B00A-F1683F0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896CE-01CB-4B61-9782-BA37B7E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98D1-906A-42E4-B1ED-BF0FD750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3F735-00F9-4C69-9FD0-AEA6A9B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8D35-6152-4350-BCED-8FA6B51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5BD1-0EFD-4FF4-891D-97D7A34F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CE3CF-ACE2-4BC5-88A4-9D99ED5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BB56-05E2-40C7-830C-8CDC6F7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71CCF-C0A5-4A5E-80F5-4127E88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B38-AAD1-4591-AE45-A5C5479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50D2-7872-48ED-9F24-863DB445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E904-0D28-4BFD-985F-05DA6003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387E-8475-4230-8923-9F8D96E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2799-02B8-4882-A8E0-3990F754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DD4-8FAB-4BF4-928F-D5AD70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1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A30-34DA-4456-8E18-1B2EC236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64F80-7311-4F44-A658-733449083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2FB7-25AB-40B1-AF03-337CFA91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263A-0B1C-4A92-AF85-89DB8F86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A3F-ADD5-42B5-B9AA-DDCAA8FF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7B17-806F-4D37-806D-7F205B7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4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1C8B-36D8-446D-B12A-CC380085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3E65-8EF9-49C0-AD20-FC45DCB0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027B-0242-45E9-A49F-2914F893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4C5-7D88-455F-9FDA-5633A04D0815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88CE-1FEB-4410-9624-E1A223E0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796F-5E26-4B24-8791-433C08FE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c-stan.org/users/interfaces/rst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EDCE95-FE67-4982-8033-28C4057E842D}"/>
              </a:ext>
            </a:extLst>
          </p:cNvPr>
          <p:cNvSpPr/>
          <p:nvPr/>
        </p:nvSpPr>
        <p:spPr>
          <a:xfrm>
            <a:off x="-6000" y="1295400"/>
            <a:ext cx="1220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7507-6829-43CE-9E91-BDC48F8B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42" y="771525"/>
            <a:ext cx="5696683" cy="2049707"/>
          </a:xfrm>
        </p:spPr>
        <p:txBody>
          <a:bodyPr>
            <a:normAutofit fontScale="90000"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</a:rPr>
              <a:t>Bayesian</a:t>
            </a:r>
            <a:r>
              <a:rPr lang="fr-CA" dirty="0">
                <a:solidFill>
                  <a:schemeClr val="bg1"/>
                </a:solidFill>
              </a:rPr>
              <a:t> stats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</a:rPr>
              <a:t> and </a:t>
            </a:r>
            <a:r>
              <a:rPr lang="fr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brms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1BA6-65E2-4B47-8A5E-9D56600C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42" y="2984744"/>
            <a:ext cx="4191000" cy="444256"/>
          </a:xfrm>
        </p:spPr>
        <p:txBody>
          <a:bodyPr>
            <a:normAutofit/>
          </a:bodyPr>
          <a:lstStyle/>
          <a:p>
            <a:pPr algn="l"/>
            <a:r>
              <a:rPr lang="fr-CA" sz="2000" dirty="0"/>
              <a:t>Béatrice </a:t>
            </a:r>
            <a:r>
              <a:rPr lang="fr-CA" sz="2000" dirty="0" err="1"/>
              <a:t>Capolla</a:t>
            </a:r>
            <a:r>
              <a:rPr lang="fr-CA" sz="2000" dirty="0"/>
              <a:t> &amp; Florent Déry</a:t>
            </a:r>
            <a:endParaRPr lang="en-CA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BD4CAE-042E-4906-9AE9-8B212AF4321B}"/>
              </a:ext>
            </a:extLst>
          </p:cNvPr>
          <p:cNvGrpSpPr/>
          <p:nvPr/>
        </p:nvGrpSpPr>
        <p:grpSpPr>
          <a:xfrm>
            <a:off x="5095875" y="3206872"/>
            <a:ext cx="6317764" cy="3338717"/>
            <a:chOff x="7397261" y="80881"/>
            <a:chExt cx="4514850" cy="2397199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5DC2511-6DC0-41C8-8869-4DE9763F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261" y="80881"/>
              <a:ext cx="4514850" cy="2362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96552-59B9-4DE2-BA8B-06F6938C4833}"/>
                </a:ext>
              </a:extLst>
            </p:cNvPr>
            <p:cNvSpPr txBox="1"/>
            <p:nvPr/>
          </p:nvSpPr>
          <p:spPr>
            <a:xfrm>
              <a:off x="7397261" y="2278025"/>
              <a:ext cx="29045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700" b="1" dirty="0"/>
                <a:t>J. </a:t>
              </a:r>
              <a:r>
                <a:rPr lang="fr-CA" sz="700" b="1" dirty="0" err="1"/>
                <a:t>Kulich</a:t>
              </a:r>
              <a:r>
                <a:rPr lang="fr-CA" sz="700" b="1" dirty="0"/>
                <a:t> - https://www.elmhurst.edu/blog/thomas-bayes/</a:t>
              </a:r>
              <a:endParaRPr lang="en-CA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4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21B6EA-71DA-4825-A5F2-168DD703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75234" y="603194"/>
            <a:ext cx="1761897" cy="57630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EE8364-AD80-45BE-9709-66F217134E1F}"/>
              </a:ext>
            </a:extLst>
          </p:cNvPr>
          <p:cNvSpPr/>
          <p:nvPr/>
        </p:nvSpPr>
        <p:spPr>
          <a:xfrm>
            <a:off x="8839211" y="3167784"/>
            <a:ext cx="2034305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fr-CA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|𝐷𝑎𝑡𝑎)</a:t>
            </a:r>
            <a:endParaRPr lang="fr-FR" sz="3600" i="1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2A078-4193-48D9-A343-E7B89A1BF5C1}"/>
              </a:ext>
            </a:extLst>
          </p:cNvPr>
          <p:cNvSpPr txBox="1"/>
          <p:nvPr/>
        </p:nvSpPr>
        <p:spPr>
          <a:xfrm>
            <a:off x="1554487" y="4134859"/>
            <a:ext cx="1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3590C-756C-44BC-97F2-9A889FB82070}"/>
              </a:ext>
            </a:extLst>
          </p:cNvPr>
          <p:cNvSpPr txBox="1"/>
          <p:nvPr/>
        </p:nvSpPr>
        <p:spPr>
          <a:xfrm>
            <a:off x="1216141" y="2129491"/>
            <a:ext cx="172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Prior </a:t>
            </a: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knowledge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18A82-F3F9-4F44-8BD6-54D478D0B5EC}"/>
              </a:ext>
            </a:extLst>
          </p:cNvPr>
          <p:cNvSpPr/>
          <p:nvPr/>
        </p:nvSpPr>
        <p:spPr>
          <a:xfrm>
            <a:off x="8537732" y="3852150"/>
            <a:ext cx="2637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Posterior distribution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2C68DF-2237-45A9-A724-5C02AC080639}"/>
                  </a:ext>
                </a:extLst>
              </p14:cNvPr>
              <p14:cNvContentPartPr/>
              <p14:nvPr/>
            </p14:nvContentPartPr>
            <p14:xfrm rot="16200000">
              <a:off x="4621941" y="814670"/>
              <a:ext cx="2148887" cy="5070764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2C68DF-2237-45A9-A724-5C02AC0806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585934" y="778671"/>
                <a:ext cx="2220541" cy="51424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8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502FAA-35BC-4F7F-A4FC-F85A6D5F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b="1" dirty="0" err="1">
                <a:solidFill>
                  <a:schemeClr val="bg1"/>
                </a:solidFill>
              </a:rPr>
              <a:t>Frequentist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u="sng" dirty="0" err="1"/>
                  <a:t>Parameter</a:t>
                </a:r>
                <a:r>
                  <a:rPr lang="fr-CA" u="sng" dirty="0"/>
                  <a:t> </a:t>
                </a:r>
                <a:r>
                  <a:rPr lang="fr-CA" u="sng" dirty="0" err="1"/>
                  <a:t>is</a:t>
                </a:r>
                <a:r>
                  <a:rPr lang="fr-CA" u="sng" dirty="0"/>
                  <a:t> a </a:t>
                </a:r>
                <a:r>
                  <a:rPr lang="fr-CA" u="sng" dirty="0" err="1"/>
                  <a:t>known</a:t>
                </a:r>
                <a:r>
                  <a:rPr lang="fr-CA" u="sng" dirty="0"/>
                  <a:t> value </a:t>
                </a:r>
                <a:r>
                  <a:rPr lang="fr-CA" dirty="0"/>
                  <a:t>for a </a:t>
                </a:r>
                <a:r>
                  <a:rPr lang="fr-CA" dirty="0" err="1"/>
                  <a:t>given</a:t>
                </a:r>
                <a:r>
                  <a:rPr lang="fr-CA" dirty="0"/>
                  <a:t> population. The </a:t>
                </a:r>
                <a:r>
                  <a:rPr lang="fr-CA" dirty="0" err="1"/>
                  <a:t>sample</a:t>
                </a:r>
                <a:r>
                  <a:rPr lang="fr-CA" dirty="0"/>
                  <a:t> serves </a:t>
                </a:r>
                <a:r>
                  <a:rPr lang="fr-CA" u="sng" dirty="0"/>
                  <a:t>to </a:t>
                </a:r>
                <a:r>
                  <a:rPr lang="fr-CA" u="sng" dirty="0" err="1"/>
                  <a:t>estimate</a:t>
                </a:r>
                <a:r>
                  <a:rPr lang="fr-CA" u="sng" dirty="0"/>
                  <a:t> </a:t>
                </a:r>
                <a:r>
                  <a:rPr lang="fr-CA" u="sng" dirty="0" err="1"/>
                  <a:t>this</a:t>
                </a:r>
                <a:r>
                  <a:rPr lang="fr-CA" u="sng" dirty="0"/>
                  <a:t> </a:t>
                </a:r>
                <a:r>
                  <a:rPr lang="fr-CA" u="sng" dirty="0" err="1"/>
                  <a:t>parameter</a:t>
                </a:r>
                <a:r>
                  <a:rPr lang="fr-CA" dirty="0"/>
                  <a:t>.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 err="1"/>
                  <a:t>Sample</a:t>
                </a:r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one of </a:t>
                </a:r>
                <a:r>
                  <a:rPr lang="fr-CA" dirty="0" err="1"/>
                  <a:t>many</a:t>
                </a:r>
                <a:r>
                  <a:rPr lang="fr-CA" dirty="0"/>
                  <a:t> </a:t>
                </a:r>
                <a:r>
                  <a:rPr lang="fr-CA" dirty="0" err="1"/>
                  <a:t>sample</a:t>
                </a:r>
                <a:r>
                  <a:rPr lang="fr-CA" dirty="0"/>
                  <a:t> possibles </a:t>
                </a:r>
                <a:r>
                  <a:rPr lang="fr-CA" dirty="0" err="1"/>
                  <a:t>from</a:t>
                </a:r>
                <a:r>
                  <a:rPr lang="fr-CA" dirty="0"/>
                  <a:t> a population.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95% confidence intervals: 95% of possible samples of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would produce an interval containing the said value.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00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 Distribution and Standard Normal (Gaussian) - StatsDirect">
            <a:extLst>
              <a:ext uri="{FF2B5EF4-FFF2-40B4-BE49-F238E27FC236}">
                <a16:creationId xmlns:a16="http://schemas.microsoft.com/office/drawing/2014/main" id="{C92E4DEB-39A0-45FB-99BB-5DD1207ED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24" b="-3"/>
          <a:stretch/>
        </p:blipFill>
        <p:spPr bwMode="auto">
          <a:xfrm>
            <a:off x="7359814" y="3158836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64509E9D-0803-4407-A5B7-C639256D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b="1" dirty="0" err="1">
                <a:solidFill>
                  <a:schemeClr val="bg1"/>
                </a:solidFill>
              </a:rPr>
              <a:t>Bayesian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611564A-BDEB-4B40-82EC-B5D8B336C01E}"/>
              </a:ext>
            </a:extLst>
          </p:cNvPr>
          <p:cNvSpPr txBox="1">
            <a:spLocks/>
          </p:cNvSpPr>
          <p:nvPr/>
        </p:nvSpPr>
        <p:spPr>
          <a:xfrm>
            <a:off x="838200" y="16489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u="sng" dirty="0"/>
              <a:t>Parameter </a:t>
            </a:r>
            <a:r>
              <a:rPr lang="fr-CA" u="sng" dirty="0" err="1"/>
              <a:t>is</a:t>
            </a:r>
            <a:r>
              <a:rPr lang="fr-CA" u="sng" dirty="0"/>
              <a:t> a </a:t>
            </a:r>
            <a:r>
              <a:rPr lang="fr-CA" u="sng" dirty="0" err="1"/>
              <a:t>random</a:t>
            </a:r>
            <a:r>
              <a:rPr lang="fr-CA" u="sng" dirty="0"/>
              <a:t> value </a:t>
            </a:r>
            <a:r>
              <a:rPr lang="fr-CA" dirty="0" err="1"/>
              <a:t>drawn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a </a:t>
            </a:r>
            <a:r>
              <a:rPr lang="fr-CA" u="sng" dirty="0"/>
              <a:t>distribution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CA" dirty="0" err="1"/>
              <a:t>Sample</a:t>
            </a:r>
            <a:r>
              <a:rPr lang="fr-CA" dirty="0"/>
              <a:t> </a:t>
            </a:r>
            <a:r>
              <a:rPr lang="fr-CA" dirty="0" err="1"/>
              <a:t>represents</a:t>
            </a:r>
            <a:r>
              <a:rPr lang="fr-CA" dirty="0"/>
              <a:t> </a:t>
            </a:r>
            <a:r>
              <a:rPr lang="fr-CA" dirty="0" err="1"/>
              <a:t>truth</a:t>
            </a:r>
            <a:r>
              <a:rPr lang="fr-CA" dirty="0"/>
              <a:t> (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actually</a:t>
            </a:r>
            <a:r>
              <a:rPr lang="fr-CA" dirty="0"/>
              <a:t> know)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95% confidence intervals: </a:t>
            </a:r>
            <a:r>
              <a:rPr lang="fr-CA" dirty="0" err="1"/>
              <a:t>Probability</a:t>
            </a:r>
            <a:r>
              <a:rPr lang="fr-CA" dirty="0"/>
              <a:t> to </a:t>
            </a:r>
            <a:br>
              <a:rPr lang="fr-CA" dirty="0"/>
            </a:br>
            <a:r>
              <a:rPr lang="fr-CA" dirty="0"/>
              <a:t>observe the </a:t>
            </a:r>
            <a:r>
              <a:rPr lang="fr-CA" dirty="0" err="1"/>
              <a:t>parameter</a:t>
            </a:r>
            <a:r>
              <a:rPr lang="fr-CA" dirty="0"/>
              <a:t> </a:t>
            </a:r>
            <a:r>
              <a:rPr lang="fr-CA" dirty="0" err="1"/>
              <a:t>within</a:t>
            </a:r>
            <a:r>
              <a:rPr lang="fr-CA" dirty="0"/>
              <a:t> the </a:t>
            </a:r>
            <a:r>
              <a:rPr lang="fr-CA" dirty="0" err="1"/>
              <a:t>interval’s</a:t>
            </a:r>
            <a:r>
              <a:rPr lang="fr-CA" dirty="0"/>
              <a:t> </a:t>
            </a:r>
            <a:br>
              <a:rPr lang="fr-CA" dirty="0"/>
            </a:br>
            <a:r>
              <a:rPr lang="fr-CA" dirty="0" err="1"/>
              <a:t>boundary</a:t>
            </a:r>
            <a:r>
              <a:rPr lang="fr-CA" dirty="0"/>
              <a:t>.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 err="1">
                <a:sym typeface="Wingdings" panose="05000000000000000000" pitchFamily="2" charset="2"/>
              </a:rPr>
              <a:t>credible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interval</a:t>
            </a:r>
            <a:r>
              <a:rPr lang="fr-CA" dirty="0">
                <a:sym typeface="Wingdings" panose="05000000000000000000" pitchFamily="2" charset="2"/>
              </a:rPr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7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CEB46-90BC-437B-8132-9CD5DB6B0B83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Our data : BTdata.txt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043F2-6A2E-4D40-9FEE-9D803092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0"/>
          <a:stretch/>
        </p:blipFill>
        <p:spPr>
          <a:xfrm>
            <a:off x="2455386" y="2870070"/>
            <a:ext cx="7281228" cy="35639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5B5BE-46E0-40B0-A821-79ED8EB0B403}"/>
              </a:ext>
            </a:extLst>
          </p:cNvPr>
          <p:cNvCxnSpPr>
            <a:cxnSpLocks/>
          </p:cNvCxnSpPr>
          <p:nvPr/>
        </p:nvCxnSpPr>
        <p:spPr>
          <a:xfrm>
            <a:off x="2995191" y="2124778"/>
            <a:ext cx="351693" cy="82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C064A5-6E6C-451A-A454-A54BD7EB407E}"/>
              </a:ext>
            </a:extLst>
          </p:cNvPr>
          <p:cNvSpPr txBox="1">
            <a:spLocks/>
          </p:cNvSpPr>
          <p:nvPr/>
        </p:nvSpPr>
        <p:spPr>
          <a:xfrm>
            <a:off x="1669620" y="1657509"/>
            <a:ext cx="2166730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Tarsus length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B9A154-A9B2-4EEC-B982-31F80B658706}"/>
              </a:ext>
            </a:extLst>
          </p:cNvPr>
          <p:cNvCxnSpPr>
            <a:cxnSpLocks/>
          </p:cNvCxnSpPr>
          <p:nvPr/>
        </p:nvCxnSpPr>
        <p:spPr>
          <a:xfrm>
            <a:off x="5161921" y="2454231"/>
            <a:ext cx="155776" cy="49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069E00-52D5-47C9-9D12-0189C0EE97B1}"/>
              </a:ext>
            </a:extLst>
          </p:cNvPr>
          <p:cNvSpPr txBox="1">
            <a:spLocks/>
          </p:cNvSpPr>
          <p:nvPr/>
        </p:nvSpPr>
        <p:spPr>
          <a:xfrm>
            <a:off x="4135001" y="1627754"/>
            <a:ext cx="1769388" cy="826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Bird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One measure/ID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6DEF9-9317-4A29-808E-CB9D9DA4AD94}"/>
              </a:ext>
            </a:extLst>
          </p:cNvPr>
          <p:cNvCxnSpPr>
            <a:cxnSpLocks/>
          </p:cNvCxnSpPr>
          <p:nvPr/>
        </p:nvCxnSpPr>
        <p:spPr>
          <a:xfrm flipH="1">
            <a:off x="6260462" y="2205962"/>
            <a:ext cx="175507" cy="730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E8D193-D7A2-41E7-83E6-4216FAEC0A21}"/>
              </a:ext>
            </a:extLst>
          </p:cNvPr>
          <p:cNvSpPr txBox="1">
            <a:spLocks/>
          </p:cNvSpPr>
          <p:nvPr/>
        </p:nvSpPr>
        <p:spPr>
          <a:xfrm>
            <a:off x="5904389" y="1691722"/>
            <a:ext cx="1393225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Mom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821B-7B44-4A53-8BB1-62EA1568C586}"/>
              </a:ext>
            </a:extLst>
          </p:cNvPr>
          <p:cNvCxnSpPr>
            <a:cxnSpLocks/>
          </p:cNvCxnSpPr>
          <p:nvPr/>
        </p:nvCxnSpPr>
        <p:spPr>
          <a:xfrm>
            <a:off x="9234909" y="2228847"/>
            <a:ext cx="1" cy="730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B0B274B-0708-4B72-A516-A4871A858302}"/>
              </a:ext>
            </a:extLst>
          </p:cNvPr>
          <p:cNvSpPr txBox="1">
            <a:spLocks/>
          </p:cNvSpPr>
          <p:nvPr/>
        </p:nvSpPr>
        <p:spPr>
          <a:xfrm>
            <a:off x="8614137" y="1726665"/>
            <a:ext cx="1393225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Bird sex</a:t>
            </a:r>
          </a:p>
        </p:txBody>
      </p:sp>
    </p:spTree>
    <p:extLst>
      <p:ext uri="{BB962C8B-B14F-4D97-AF65-F5344CB8AC3E}">
        <p14:creationId xmlns:p14="http://schemas.microsoft.com/office/powerpoint/2010/main" val="7960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38CC-01D0-4309-95D1-9F507FD1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5107"/>
            <a:ext cx="10515600" cy="1696893"/>
          </a:xfrm>
        </p:spPr>
        <p:txBody>
          <a:bodyPr/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mod_freq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(Tarsus ~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 + (1|dam),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’, data=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BTdata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50D986-FA6C-4655-98A2-55C89343BBAA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A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typical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frequentist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model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346A-A6A3-4D00-9F48-2AD1F711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828" y="6379725"/>
            <a:ext cx="6380284" cy="618637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https://mc-stan.org/users/interfaces/rstan</a:t>
            </a:r>
            <a:r>
              <a:rPr lang="en-CA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8A3BD2-85CB-4537-9074-79F4FBF22520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…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who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?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21BE7-E148-4CF0-AD28-6A779BFB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64" y="1138810"/>
            <a:ext cx="6706813" cy="53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7AADC-90D6-4A4E-A9C6-87B1FD134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11" b="40513"/>
          <a:stretch/>
        </p:blipFill>
        <p:spPr>
          <a:xfrm>
            <a:off x="3270738" y="1142999"/>
            <a:ext cx="5336931" cy="53484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0538D6-8C93-4C69-BCA9-1015B84F2D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To open a new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file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46D68-0052-4595-AB93-F716A78A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" y="1201828"/>
            <a:ext cx="6256562" cy="52353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CC7268-B169-4635-8B20-ABAFD06A68B6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Empty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file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94BF6FCB-78B9-4DB8-8117-7E4DC55666F9}"/>
              </a:ext>
            </a:extLst>
          </p:cNvPr>
          <p:cNvSpPr/>
          <p:nvPr/>
        </p:nvSpPr>
        <p:spPr>
          <a:xfrm>
            <a:off x="6392008" y="2145323"/>
            <a:ext cx="254977" cy="5627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B8299D9-4852-4FDC-AF5E-6B567B81013B}"/>
              </a:ext>
            </a:extLst>
          </p:cNvPr>
          <p:cNvSpPr/>
          <p:nvPr/>
        </p:nvSpPr>
        <p:spPr>
          <a:xfrm>
            <a:off x="5164016" y="2866292"/>
            <a:ext cx="260838" cy="6770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EB4F80D5-9D0A-4EF2-BDD9-1DEFB8A16745}"/>
              </a:ext>
            </a:extLst>
          </p:cNvPr>
          <p:cNvSpPr/>
          <p:nvPr/>
        </p:nvSpPr>
        <p:spPr>
          <a:xfrm>
            <a:off x="5164016" y="3722077"/>
            <a:ext cx="260838" cy="814754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C482A768-9B04-4D57-B4EA-834FF2817109}"/>
              </a:ext>
            </a:extLst>
          </p:cNvPr>
          <p:cNvSpPr/>
          <p:nvPr/>
        </p:nvSpPr>
        <p:spPr>
          <a:xfrm>
            <a:off x="5164016" y="4789939"/>
            <a:ext cx="260838" cy="1004191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C0195-9DE7-46FD-82D2-C0869B2F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464" y="2936233"/>
            <a:ext cx="2625969" cy="5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your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7EAC78-3EE1-47FA-955C-765E849C43CC}"/>
              </a:ext>
            </a:extLst>
          </p:cNvPr>
          <p:cNvSpPr txBox="1">
            <a:spLocks/>
          </p:cNvSpPr>
          <p:nvPr/>
        </p:nvSpPr>
        <p:spPr>
          <a:xfrm>
            <a:off x="7184465" y="3860891"/>
            <a:ext cx="3630073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Define your parameters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BFE9B2-76D3-45C1-89D6-9B9A68526685}"/>
              </a:ext>
            </a:extLst>
          </p:cNvPr>
          <p:cNvSpPr txBox="1">
            <a:spLocks/>
          </p:cNvSpPr>
          <p:nvPr/>
        </p:nvSpPr>
        <p:spPr>
          <a:xfrm>
            <a:off x="7184464" y="5023471"/>
            <a:ext cx="3630073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Define your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EA1DB-2CF1-499A-A61C-21CB4028C9DC}"/>
              </a:ext>
            </a:extLst>
          </p:cNvPr>
          <p:cNvSpPr txBox="1">
            <a:spLocks/>
          </p:cNvSpPr>
          <p:nvPr/>
        </p:nvSpPr>
        <p:spPr>
          <a:xfrm>
            <a:off x="7184464" y="2104055"/>
            <a:ext cx="5007537" cy="70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to click if you have trouble coding in Stan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4AE63C-A2D8-4065-827C-E882192A65C0}"/>
              </a:ext>
            </a:extLst>
          </p:cNvPr>
          <p:cNvCxnSpPr>
            <a:cxnSpLocks/>
          </p:cNvCxnSpPr>
          <p:nvPr/>
        </p:nvCxnSpPr>
        <p:spPr>
          <a:xfrm flipH="1">
            <a:off x="1679331" y="1279282"/>
            <a:ext cx="5679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6C0A1F-7167-48B0-A7BE-B1A2660ED4C8}"/>
              </a:ext>
            </a:extLst>
          </p:cNvPr>
          <p:cNvSpPr txBox="1">
            <a:spLocks/>
          </p:cNvSpPr>
          <p:nvPr/>
        </p:nvSpPr>
        <p:spPr>
          <a:xfrm>
            <a:off x="7359162" y="948719"/>
            <a:ext cx="4832838" cy="1051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two forward slashes instead of a pound (#) when you want to write text and not code</a:t>
            </a:r>
          </a:p>
        </p:txBody>
      </p:sp>
    </p:spTree>
    <p:extLst>
      <p:ext uri="{BB962C8B-B14F-4D97-AF65-F5344CB8AC3E}">
        <p14:creationId xmlns:p14="http://schemas.microsoft.com/office/powerpoint/2010/main" val="11573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build="p"/>
      <p:bldP spid="12" grpId="0"/>
      <p:bldP spid="13" grpId="0"/>
      <p:bldP spid="1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704035-3512-4E61-B4C7-9EDEDAC80E5C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hates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factor…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so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make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it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integer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!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74C18-E43A-4650-B215-B7DD846C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" y="1233501"/>
            <a:ext cx="4900116" cy="1759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5A988-A926-48DD-9310-1FB575B4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91" y="3496285"/>
            <a:ext cx="8249354" cy="3202792"/>
          </a:xfrm>
          <a:prstGeom prst="rect">
            <a:avLst/>
          </a:prstGeom>
        </p:spPr>
      </p:pic>
      <p:sp>
        <p:nvSpPr>
          <p:cNvPr id="9" name="Right Bracket 8">
            <a:extLst>
              <a:ext uri="{FF2B5EF4-FFF2-40B4-BE49-F238E27FC236}">
                <a16:creationId xmlns:a16="http://schemas.microsoft.com/office/drawing/2014/main" id="{51C7A6A9-277D-4478-9143-FC045F8BBF97}"/>
              </a:ext>
            </a:extLst>
          </p:cNvPr>
          <p:cNvSpPr/>
          <p:nvPr/>
        </p:nvSpPr>
        <p:spPr>
          <a:xfrm>
            <a:off x="4668715" y="1831782"/>
            <a:ext cx="254977" cy="5627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D8EE49-8BFE-4DA3-8546-278B3127BAF5}"/>
              </a:ext>
            </a:extLst>
          </p:cNvPr>
          <p:cNvSpPr/>
          <p:nvPr/>
        </p:nvSpPr>
        <p:spPr>
          <a:xfrm>
            <a:off x="9750670" y="3217984"/>
            <a:ext cx="1582615" cy="789796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2FCBB-AF34-43DA-B87E-C33E03792D54}"/>
              </a:ext>
            </a:extLst>
          </p:cNvPr>
          <p:cNvCxnSpPr>
            <a:cxnSpLocks/>
          </p:cNvCxnSpPr>
          <p:nvPr/>
        </p:nvCxnSpPr>
        <p:spPr>
          <a:xfrm>
            <a:off x="5020408" y="2066192"/>
            <a:ext cx="4826977" cy="122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5596E-A372-4EBE-8C46-0ADBAD5D7ECA}"/>
              </a:ext>
            </a:extLst>
          </p:cNvPr>
          <p:cNvCxnSpPr>
            <a:cxnSpLocks/>
          </p:cNvCxnSpPr>
          <p:nvPr/>
        </p:nvCxnSpPr>
        <p:spPr>
          <a:xfrm>
            <a:off x="1701703" y="2888114"/>
            <a:ext cx="0" cy="831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D6816E-8C3F-44E2-9274-792A586268F3}"/>
              </a:ext>
            </a:extLst>
          </p:cNvPr>
          <p:cNvSpPr txBox="1">
            <a:spLocks/>
          </p:cNvSpPr>
          <p:nvPr/>
        </p:nvSpPr>
        <p:spPr>
          <a:xfrm>
            <a:off x="6" y="3631651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Creates a DF indicating which </a:t>
            </a:r>
            <a:r>
              <a:rPr lang="en-US" dirty="0" err="1"/>
              <a:t>dam_no</a:t>
            </a:r>
            <a:r>
              <a:rPr lang="en-US" dirty="0"/>
              <a:t> corresponds to which dam ID</a:t>
            </a:r>
          </a:p>
        </p:txBody>
      </p:sp>
    </p:spTree>
    <p:extLst>
      <p:ext uri="{BB962C8B-B14F-4D97-AF65-F5344CB8AC3E}">
        <p14:creationId xmlns:p14="http://schemas.microsoft.com/office/powerpoint/2010/main" val="34968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Our model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DC6BC-C51C-41BE-8860-6EC4BE1D9E81}"/>
                  </a:ext>
                </a:extLst>
              </p:cNvPr>
              <p:cNvSpPr txBox="1"/>
              <p:nvPr/>
            </p:nvSpPr>
            <p:spPr>
              <a:xfrm>
                <a:off x="2976196" y="2365387"/>
                <a:ext cx="465698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DC6BC-C51C-41BE-8860-6EC4BE1D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96" y="2365387"/>
                <a:ext cx="4656980" cy="598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FDAFF1-978B-4659-81C8-B635D40211EA}"/>
              </a:ext>
            </a:extLst>
          </p:cNvPr>
          <p:cNvSpPr txBox="1">
            <a:spLocks/>
          </p:cNvSpPr>
          <p:nvPr/>
        </p:nvSpPr>
        <p:spPr>
          <a:xfrm>
            <a:off x="-404440" y="4027561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Tarsus length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2A820-EA68-461B-A7A6-91A2950AB32F}"/>
              </a:ext>
            </a:extLst>
          </p:cNvPr>
          <p:cNvSpPr txBox="1">
            <a:spLocks/>
          </p:cNvSpPr>
          <p:nvPr/>
        </p:nvSpPr>
        <p:spPr>
          <a:xfrm>
            <a:off x="4146263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C09E7-C39E-4148-80EE-6164DE4E1C22}"/>
              </a:ext>
            </a:extLst>
          </p:cNvPr>
          <p:cNvCxnSpPr/>
          <p:nvPr/>
        </p:nvCxnSpPr>
        <p:spPr>
          <a:xfrm flipH="1">
            <a:off x="1893278" y="3121525"/>
            <a:ext cx="1266092" cy="703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140CC-6FD3-4E91-9522-EAAC348AB947}"/>
              </a:ext>
            </a:extLst>
          </p:cNvPr>
          <p:cNvCxnSpPr/>
          <p:nvPr/>
        </p:nvCxnSpPr>
        <p:spPr>
          <a:xfrm flipH="1">
            <a:off x="3930162" y="3108122"/>
            <a:ext cx="483577" cy="818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8641160-134C-4C72-94DD-00E0C10177C0}"/>
              </a:ext>
            </a:extLst>
          </p:cNvPr>
          <p:cNvSpPr txBox="1">
            <a:spLocks/>
          </p:cNvSpPr>
          <p:nvPr/>
        </p:nvSpPr>
        <p:spPr>
          <a:xfrm>
            <a:off x="5890458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F761F-8BE2-4398-92B5-DC1570128711}"/>
              </a:ext>
            </a:extLst>
          </p:cNvPr>
          <p:cNvCxnSpPr/>
          <p:nvPr/>
        </p:nvCxnSpPr>
        <p:spPr>
          <a:xfrm>
            <a:off x="5799605" y="3121525"/>
            <a:ext cx="0" cy="81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FA552E-21E7-4F67-9839-0A04B3043E1A}"/>
              </a:ext>
            </a:extLst>
          </p:cNvPr>
          <p:cNvSpPr txBox="1">
            <a:spLocks/>
          </p:cNvSpPr>
          <p:nvPr/>
        </p:nvSpPr>
        <p:spPr>
          <a:xfrm>
            <a:off x="2276819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Intercept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4B1E34-AE71-4AD7-8F7D-C780937844D2}"/>
              </a:ext>
            </a:extLst>
          </p:cNvPr>
          <p:cNvCxnSpPr/>
          <p:nvPr/>
        </p:nvCxnSpPr>
        <p:spPr>
          <a:xfrm>
            <a:off x="7238952" y="3108122"/>
            <a:ext cx="297486" cy="80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94561-D2D1-44EA-B470-23B0F661F21E}"/>
                  </a:ext>
                </a:extLst>
              </p:cNvPr>
              <p:cNvSpPr txBox="1"/>
              <p:nvPr/>
            </p:nvSpPr>
            <p:spPr>
              <a:xfrm>
                <a:off x="8682404" y="1969477"/>
                <a:ext cx="25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94561-D2D1-44EA-B470-23B0F661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1969477"/>
                <a:ext cx="2557110" cy="276999"/>
              </a:xfrm>
              <a:prstGeom prst="rect">
                <a:avLst/>
              </a:prstGeom>
              <a:blipFill>
                <a:blip r:embed="rId3"/>
                <a:stretch>
                  <a:fillRect l="-1905" r="-1667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2539A-2A48-4569-A7CD-0ED422CAF4B8}"/>
                  </a:ext>
                </a:extLst>
              </p:cNvPr>
              <p:cNvSpPr txBox="1"/>
              <p:nvPr/>
            </p:nvSpPr>
            <p:spPr>
              <a:xfrm>
                <a:off x="8682404" y="2365387"/>
                <a:ext cx="2394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𝑚𝑜𝑡h𝑒𝑟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2539A-2A48-4569-A7CD-0ED422CAF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2365387"/>
                <a:ext cx="2394245" cy="276999"/>
              </a:xfrm>
              <a:prstGeom prst="rect">
                <a:avLst/>
              </a:prstGeom>
              <a:blipFill>
                <a:blip r:embed="rId4"/>
                <a:stretch>
                  <a:fillRect l="-3053" t="-2222" r="-3053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DEE8CE-BB3A-4D77-A19F-612523A26B10}"/>
                  </a:ext>
                </a:extLst>
              </p:cNvPr>
              <p:cNvSpPr txBox="1"/>
              <p:nvPr/>
            </p:nvSpPr>
            <p:spPr>
              <a:xfrm>
                <a:off x="8682404" y="2762347"/>
                <a:ext cx="14968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DEE8CE-BB3A-4D77-A19F-612523A2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2762347"/>
                <a:ext cx="1496820" cy="299313"/>
              </a:xfrm>
              <a:prstGeom prst="rect">
                <a:avLst/>
              </a:prstGeom>
              <a:blipFill>
                <a:blip r:embed="rId5"/>
                <a:stretch>
                  <a:fillRect l="-5285" r="-2033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BC363-DD72-42F7-8450-DA06306E1BB7}"/>
                  </a:ext>
                </a:extLst>
              </p:cNvPr>
              <p:cNvSpPr txBox="1"/>
              <p:nvPr/>
            </p:nvSpPr>
            <p:spPr>
              <a:xfrm>
                <a:off x="8682404" y="3180571"/>
                <a:ext cx="1537151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BC363-DD72-42F7-8450-DA06306E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3180571"/>
                <a:ext cx="1537151" cy="307841"/>
              </a:xfrm>
              <a:prstGeom prst="rect">
                <a:avLst/>
              </a:prstGeom>
              <a:blipFill>
                <a:blip r:embed="rId6"/>
                <a:stretch>
                  <a:fillRect l="-3175" r="-5556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A274A3-7431-4A6B-9C74-89CA5F7FF366}"/>
                  </a:ext>
                </a:extLst>
              </p:cNvPr>
              <p:cNvSpPr txBox="1"/>
              <p:nvPr/>
            </p:nvSpPr>
            <p:spPr>
              <a:xfrm>
                <a:off x="8682404" y="3607323"/>
                <a:ext cx="1452577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A274A3-7431-4A6B-9C74-89CA5F7F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3607323"/>
                <a:ext cx="1452577" cy="307841"/>
              </a:xfrm>
              <a:prstGeom prst="rect">
                <a:avLst/>
              </a:prstGeom>
              <a:blipFill>
                <a:blip r:embed="rId7"/>
                <a:stretch>
                  <a:fillRect l="-2092" r="-5439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7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An immersion </a:t>
            </a:r>
            <a:r>
              <a:rPr lang="fr-CA" sz="2800" dirty="0" err="1">
                <a:solidFill>
                  <a:schemeClr val="bg1"/>
                </a:solidFill>
              </a:rPr>
              <a:t>into</a:t>
            </a:r>
            <a:r>
              <a:rPr lang="fr-CA" sz="2800" dirty="0">
                <a:solidFill>
                  <a:schemeClr val="bg1"/>
                </a:solidFill>
              </a:rPr>
              <a:t> british </a:t>
            </a:r>
            <a:r>
              <a:rPr lang="fr-CA" sz="2800" dirty="0" err="1">
                <a:solidFill>
                  <a:schemeClr val="bg1"/>
                </a:solidFill>
              </a:rPr>
              <a:t>philosophy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EEDD43-0C9F-400C-AC12-3F99C8A14073}"/>
              </a:ext>
            </a:extLst>
          </p:cNvPr>
          <p:cNvSpPr txBox="1"/>
          <p:nvPr/>
        </p:nvSpPr>
        <p:spPr>
          <a:xfrm>
            <a:off x="203200" y="939800"/>
            <a:ext cx="451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accent2"/>
                </a:solidFill>
              </a:rPr>
              <a:t>David Hume: a </a:t>
            </a:r>
            <a:r>
              <a:rPr lang="fr-CA" b="1" dirty="0" err="1">
                <a:solidFill>
                  <a:schemeClr val="accent2"/>
                </a:solidFill>
              </a:rPr>
              <a:t>great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  <a:r>
              <a:rPr lang="fr-CA" b="1" dirty="0" err="1">
                <a:solidFill>
                  <a:schemeClr val="accent2"/>
                </a:solidFill>
              </a:rPr>
              <a:t>skeptic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CA" dirty="0" err="1">
                <a:solidFill>
                  <a:schemeClr val="accent2"/>
                </a:solidFill>
              </a:rPr>
              <a:t>Criticizes</a:t>
            </a:r>
            <a:r>
              <a:rPr lang="fr-CA" dirty="0">
                <a:solidFill>
                  <a:schemeClr val="accent2"/>
                </a:solidFill>
              </a:rPr>
              <a:t> Descartes’ </a:t>
            </a:r>
            <a:r>
              <a:rPr lang="fr-CA" dirty="0" err="1">
                <a:solidFill>
                  <a:schemeClr val="accent2"/>
                </a:solidFill>
              </a:rPr>
              <a:t>rationalism</a:t>
            </a:r>
            <a:r>
              <a:rPr lang="fr-CA" dirty="0">
                <a:solidFill>
                  <a:schemeClr val="accent2"/>
                </a:solidFill>
              </a:rPr>
              <a:t>: </a:t>
            </a:r>
            <a:br>
              <a:rPr lang="fr-CA" dirty="0">
                <a:solidFill>
                  <a:schemeClr val="accent2"/>
                </a:solidFill>
              </a:rPr>
            </a:br>
            <a:r>
              <a:rPr lang="fr-CA" dirty="0" err="1">
                <a:solidFill>
                  <a:schemeClr val="accent2"/>
                </a:solidFill>
              </a:rPr>
              <a:t>our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ideas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cannot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be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confirmed</a:t>
            </a:r>
            <a:r>
              <a:rPr lang="fr-CA" dirty="0">
                <a:solidFill>
                  <a:schemeClr val="accent2"/>
                </a:solidFill>
              </a:rPr>
              <a:t> by </a:t>
            </a:r>
            <a:r>
              <a:rPr lang="fr-CA" dirty="0" err="1">
                <a:solidFill>
                  <a:schemeClr val="accent2"/>
                </a:solidFill>
              </a:rPr>
              <a:t>immediate</a:t>
            </a:r>
            <a:r>
              <a:rPr lang="fr-CA" dirty="0">
                <a:solidFill>
                  <a:schemeClr val="accent2"/>
                </a:solidFill>
              </a:rPr>
              <a:t> perceptions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knowledge),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2 + 2 =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35305" y="20400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0DFD38-0154-41E9-B083-43AAF7D881B2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1678224" y="5080000"/>
            <a:ext cx="1293578" cy="509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314A1F-C8D1-4082-A7A4-1BCB452237BC}"/>
              </a:ext>
            </a:extLst>
          </p:cNvPr>
          <p:cNvSpPr txBox="1"/>
          <p:nvPr/>
        </p:nvSpPr>
        <p:spPr>
          <a:xfrm>
            <a:off x="6714695" y="4666163"/>
            <a:ext cx="23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reports of miracles change nothing regarding our understanding of human existence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DDAFD1-EAEE-478D-B85A-EF6B56427DC4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9054695" y="5404827"/>
            <a:ext cx="70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A21DCD-7380-4682-A1E3-669ADE4F6248}"/>
              </a:ext>
            </a:extLst>
          </p:cNvPr>
          <p:cNvSpPr txBox="1"/>
          <p:nvPr/>
        </p:nvSpPr>
        <p:spPr>
          <a:xfrm>
            <a:off x="9763300" y="5220161"/>
            <a:ext cx="41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Clergy</a:t>
            </a:r>
            <a:r>
              <a:rPr lang="fr-CA" dirty="0"/>
              <a:t> opposes</a:t>
            </a:r>
            <a:endParaRPr lang="en-C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B6B107-EA82-48E8-A81D-D48CD93326DC}"/>
              </a:ext>
            </a:extLst>
          </p:cNvPr>
          <p:cNvSpPr txBox="1"/>
          <p:nvPr/>
        </p:nvSpPr>
        <p:spPr>
          <a:xfrm>
            <a:off x="2720328" y="4716852"/>
            <a:ext cx="3479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- A Treatise of Human Nature: Being an Attempt to introduce the experimental Method of Reasoning into Moral Subjects (1739)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- Enquiries concerning Human Understanding (1748)</a:t>
            </a:r>
            <a:endParaRPr lang="en-CA" sz="1400" dirty="0">
              <a:solidFill>
                <a:schemeClr val="accent2"/>
              </a:solidFill>
            </a:endParaRPr>
          </a:p>
        </p:txBody>
      </p:sp>
      <p:sp>
        <p:nvSpPr>
          <p:cNvPr id="89" name="Speech Bubble: Oval 88">
            <a:extLst>
              <a:ext uri="{FF2B5EF4-FFF2-40B4-BE49-F238E27FC236}">
                <a16:creationId xmlns:a16="http://schemas.microsoft.com/office/drawing/2014/main" id="{081F80A3-108D-40E7-92AB-C51993293013}"/>
              </a:ext>
            </a:extLst>
          </p:cNvPr>
          <p:cNvSpPr/>
          <p:nvPr/>
        </p:nvSpPr>
        <p:spPr>
          <a:xfrm>
            <a:off x="2033841" y="4551095"/>
            <a:ext cx="4521898" cy="1675600"/>
          </a:xfrm>
          <a:prstGeom prst="wedgeEllipseCallout">
            <a:avLst>
              <a:gd name="adj1" fmla="val 30521"/>
              <a:gd name="adj2" fmla="val -5675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995D79-E3D5-4F5D-8907-2DA7B944562A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6B9634-F025-4147-95AC-B9BE3B1BCB2A}"/>
              </a:ext>
            </a:extLst>
          </p:cNvPr>
          <p:cNvSpPr txBox="1"/>
          <p:nvPr/>
        </p:nvSpPr>
        <p:spPr>
          <a:xfrm>
            <a:off x="0" y="4850345"/>
            <a:ext cx="1678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belief is at the center of rationalism, not reason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1B57C2-0D57-47DE-983E-1A39AFB088AA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200122" y="5404827"/>
            <a:ext cx="514573" cy="255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7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data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02C41-8084-4DD7-A0FD-C6F96710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1" y="1187413"/>
            <a:ext cx="10587457" cy="33582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C61D5-6DE6-4306-8119-A94FCA92EA8F}"/>
              </a:ext>
            </a:extLst>
          </p:cNvPr>
          <p:cNvSpPr txBox="1">
            <a:spLocks/>
          </p:cNvSpPr>
          <p:nvPr/>
        </p:nvSpPr>
        <p:spPr>
          <a:xfrm>
            <a:off x="6189790" y="4833032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brackets to indicate the length of your data!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7494FE-0FAB-4860-9F2B-D3325F903A50}"/>
              </a:ext>
            </a:extLst>
          </p:cNvPr>
          <p:cNvSpPr txBox="1">
            <a:spLocks/>
          </p:cNvSpPr>
          <p:nvPr/>
        </p:nvSpPr>
        <p:spPr>
          <a:xfrm>
            <a:off x="2350482" y="4833033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chevrons to indicate boundaries!</a:t>
            </a:r>
          </a:p>
        </p:txBody>
      </p:sp>
    </p:spTree>
    <p:extLst>
      <p:ext uri="{BB962C8B-B14F-4D97-AF65-F5344CB8AC3E}">
        <p14:creationId xmlns:p14="http://schemas.microsoft.com/office/powerpoint/2010/main" val="4567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parameters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4FE06-BC44-48F1-9FB2-DD8D97A5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5" y="1372592"/>
            <a:ext cx="10541510" cy="44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7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models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04B15-DD60-4A25-8121-93B40FF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8" y="1645550"/>
            <a:ext cx="11396244" cy="35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Run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your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model in R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A46E-9C0C-4C5D-A672-621B8098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8" y="1890346"/>
            <a:ext cx="11092203" cy="23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4FEDED-A2B2-4C5D-99AD-DE19860A3693}"/>
              </a:ext>
            </a:extLst>
          </p:cNvPr>
          <p:cNvSpPr txBox="1"/>
          <p:nvPr/>
        </p:nvSpPr>
        <p:spPr>
          <a:xfrm>
            <a:off x="7763224" y="1113685"/>
            <a:ext cx="347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 Essay towards solving a Problem in the Doctrine of Chances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(1763)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898C1F33-A8FF-4DF6-88D0-ED7397D4CB6F}"/>
              </a:ext>
            </a:extLst>
          </p:cNvPr>
          <p:cNvSpPr/>
          <p:nvPr/>
        </p:nvSpPr>
        <p:spPr>
          <a:xfrm>
            <a:off x="7570660" y="974831"/>
            <a:ext cx="3830267" cy="1128623"/>
          </a:xfrm>
          <a:prstGeom prst="wedgeEllipseCallout">
            <a:avLst>
              <a:gd name="adj1" fmla="val 16246"/>
              <a:gd name="adj2" fmla="val 7334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3EC4C1-9110-456A-A42D-BAA70D881DDC}"/>
              </a:ext>
            </a:extLst>
          </p:cNvPr>
          <p:cNvCxnSpPr>
            <a:stCxn id="11" idx="0"/>
          </p:cNvCxnSpPr>
          <p:nvPr/>
        </p:nvCxnSpPr>
        <p:spPr>
          <a:xfrm flipV="1">
            <a:off x="8536445" y="2265741"/>
            <a:ext cx="569455" cy="20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7E9127-20D3-4B98-8759-E8331D121491}"/>
              </a:ext>
            </a:extLst>
          </p:cNvPr>
          <p:cNvSpPr txBox="1"/>
          <p:nvPr/>
        </p:nvSpPr>
        <p:spPr>
          <a:xfrm>
            <a:off x="7947314" y="2717234"/>
            <a:ext cx="18002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Compiles and complete abandoned notes and essay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278FC5-9C94-4F84-9019-90B21194D91D}"/>
              </a:ext>
            </a:extLst>
          </p:cNvPr>
          <p:cNvSpPr txBox="1"/>
          <p:nvPr/>
        </p:nvSpPr>
        <p:spPr>
          <a:xfrm>
            <a:off x="1547875" y="1120676"/>
            <a:ext cx="2628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Thomas Bayes :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Highly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skilled</a:t>
            </a:r>
            <a:r>
              <a:rPr lang="fr-CA" dirty="0">
                <a:solidFill>
                  <a:schemeClr val="accent1"/>
                </a:solidFill>
              </a:rPr>
              <a:t> amateur </a:t>
            </a:r>
            <a:r>
              <a:rPr lang="fr-CA" dirty="0" err="1">
                <a:solidFill>
                  <a:schemeClr val="accent1"/>
                </a:solidFill>
              </a:rPr>
              <a:t>mathematician</a:t>
            </a:r>
            <a:r>
              <a:rPr lang="fr-CA" dirty="0">
                <a:solidFill>
                  <a:schemeClr val="accent1"/>
                </a:solidFill>
              </a:rPr>
              <a:t> &amp; clergyman. 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Started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working</a:t>
            </a:r>
            <a:r>
              <a:rPr lang="fr-CA" dirty="0">
                <a:solidFill>
                  <a:schemeClr val="accent1"/>
                </a:solidFill>
              </a:rPr>
              <a:t> on </a:t>
            </a:r>
            <a:r>
              <a:rPr lang="fr-CA" dirty="0" err="1">
                <a:solidFill>
                  <a:schemeClr val="accent1"/>
                </a:solidFill>
              </a:rPr>
              <a:t>his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theorem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shortly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after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Hume’s</a:t>
            </a:r>
            <a:r>
              <a:rPr lang="fr-CA" dirty="0">
                <a:solidFill>
                  <a:schemeClr val="accent1"/>
                </a:solidFill>
              </a:rPr>
              <a:t> conclusion on miracles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E25F5-CAC8-4C35-94CF-4447D34DD112}"/>
              </a:ext>
            </a:extLst>
          </p:cNvPr>
          <p:cNvSpPr txBox="1"/>
          <p:nvPr/>
        </p:nvSpPr>
        <p:spPr>
          <a:xfrm>
            <a:off x="2442322" y="4348972"/>
            <a:ext cx="2476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Richard Price : Clergyman and </a:t>
            </a:r>
            <a:r>
              <a:rPr lang="fr-CA" dirty="0" err="1"/>
              <a:t>pioneer</a:t>
            </a:r>
            <a:r>
              <a:rPr lang="fr-CA" dirty="0"/>
              <a:t> </a:t>
            </a:r>
            <a:r>
              <a:rPr lang="fr-CA" dirty="0" err="1"/>
              <a:t>insurance</a:t>
            </a:r>
            <a:r>
              <a:rPr lang="fr-CA" dirty="0"/>
              <a:t> </a:t>
            </a:r>
            <a:r>
              <a:rPr lang="fr-CA" dirty="0" err="1"/>
              <a:t>statistician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Completed</a:t>
            </a:r>
            <a:r>
              <a:rPr lang="fr-CA" dirty="0"/>
              <a:t> and </a:t>
            </a:r>
            <a:r>
              <a:rPr lang="fr-CA" dirty="0" err="1"/>
              <a:t>published</a:t>
            </a:r>
            <a:r>
              <a:rPr lang="fr-CA" dirty="0"/>
              <a:t> Bayes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death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2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E2AB61-419B-4834-A6B4-2469C16C5738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flipH="1" flipV="1">
            <a:off x="5915200" y="4068557"/>
            <a:ext cx="1721132" cy="1349799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0325-B9F1-4B1C-BCD4-1FAF7AA801B9}"/>
              </a:ext>
            </a:extLst>
          </p:cNvPr>
          <p:cNvCxnSpPr>
            <a:cxnSpLocks/>
          </p:cNvCxnSpPr>
          <p:nvPr/>
        </p:nvCxnSpPr>
        <p:spPr>
          <a:xfrm flipH="1">
            <a:off x="6763871" y="3650519"/>
            <a:ext cx="3370730" cy="0"/>
          </a:xfrm>
          <a:prstGeom prst="straightConnector1">
            <a:avLst/>
          </a:prstGeom>
          <a:ln w="539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739206" y="1781435"/>
            <a:ext cx="26225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Bayes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combines</a:t>
            </a:r>
            <a:r>
              <a:rPr lang="fr-CA" b="1" dirty="0"/>
              <a:t> </a:t>
            </a:r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54E19-3320-4981-B14B-E105938BB187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19D87-09B2-4A37-A437-D91E6CE4D0C0}"/>
              </a:ext>
            </a:extLst>
          </p:cNvPr>
          <p:cNvSpPr txBox="1"/>
          <p:nvPr/>
        </p:nvSpPr>
        <p:spPr>
          <a:xfrm>
            <a:off x="-19332" y="6564963"/>
            <a:ext cx="1154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https://mindmatters.ai/2020/12/how-bayes-math-rule-can-counter-unreasonable-skepticism/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F2736-68D3-402B-8466-9F96A4D46844}"/>
              </a:ext>
            </a:extLst>
          </p:cNvPr>
          <p:cNvSpPr/>
          <p:nvPr/>
        </p:nvSpPr>
        <p:spPr>
          <a:xfrm rot="5400000">
            <a:off x="1851175" y="3224433"/>
            <a:ext cx="342900" cy="3280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DD8A3-B174-48C9-AB9E-E5A64BE8853A}"/>
              </a:ext>
            </a:extLst>
          </p:cNvPr>
          <p:cNvSpPr txBox="1"/>
          <p:nvPr/>
        </p:nvSpPr>
        <p:spPr>
          <a:xfrm>
            <a:off x="382273" y="5207000"/>
            <a:ext cx="3280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Price</a:t>
            </a:r>
            <a:r>
              <a:rPr lang="fr-CA" dirty="0"/>
              <a:t> uses </a:t>
            </a:r>
            <a:r>
              <a:rPr lang="fr-CA" b="1" dirty="0">
                <a:solidFill>
                  <a:schemeClr val="accent1"/>
                </a:solidFill>
              </a:rPr>
              <a:t>Bayes’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dirty="0"/>
              <a:t>to </a:t>
            </a:r>
            <a:r>
              <a:rPr lang="fr-CA" dirty="0" err="1"/>
              <a:t>explain</a:t>
            </a:r>
            <a:r>
              <a:rPr lang="fr-CA" dirty="0"/>
              <a:t> miracles (improbable </a:t>
            </a:r>
            <a:r>
              <a:rPr lang="fr-CA" dirty="0" err="1"/>
              <a:t>events</a:t>
            </a:r>
            <a:r>
              <a:rPr lang="fr-CA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56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8B9-EDB5-491C-96F7-2A1E5E9A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90"/>
            <a:ext cx="12192000" cy="637809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Did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say</a:t>
            </a:r>
            <a:r>
              <a:rPr lang="fr-CA" dirty="0">
                <a:solidFill>
                  <a:schemeClr val="bg1"/>
                </a:solidFill>
              </a:rPr>
              <a:t> probable(-</a:t>
            </a:r>
            <a:r>
              <a:rPr lang="fr-CA" dirty="0" err="1">
                <a:solidFill>
                  <a:schemeClr val="bg1"/>
                </a:solidFill>
              </a:rPr>
              <a:t>ility</a:t>
            </a:r>
            <a:r>
              <a:rPr lang="fr-CA" dirty="0">
                <a:solidFill>
                  <a:schemeClr val="bg1"/>
                </a:solidFill>
              </a:rPr>
              <a:t>)?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</p:spPr>
            <p:txBody>
              <a:bodyPr>
                <a:normAutofit/>
              </a:bodyPr>
              <a:lstStyle/>
              <a:p>
                <a:r>
                  <a:rPr lang="fr-CA" sz="2400" b="1" dirty="0"/>
                  <a:t>Conditional </a:t>
                </a:r>
                <a:r>
                  <a:rPr lang="fr-CA" sz="2400" b="1" dirty="0" err="1"/>
                  <a:t>probability</a:t>
                </a:r>
                <a:r>
                  <a:rPr lang="fr-CA" sz="2400" b="1" dirty="0"/>
                  <a:t>: </a:t>
                </a:r>
                <a:r>
                  <a:rPr lang="en-US" sz="2400" b="1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random variables</a:t>
                </a:r>
              </a:p>
              <a:p>
                <a:pPr marL="0" indent="0">
                  <a:buNone/>
                </a:pPr>
                <a:r>
                  <a:rPr lang="en-US" sz="2400" dirty="0"/>
                  <a:t>conditional probability = 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</a:t>
                </a:r>
                <a:br>
                  <a:rPr lang="en-US" sz="2400" dirty="0"/>
                </a:br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(or </a:t>
                </a:r>
                <a:r>
                  <a:rPr lang="en-US" sz="2400" b="1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b="1" dirty="0"/>
                  <a:t> knowing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).</a:t>
                </a:r>
                <a:endParaRPr lang="en-CA" sz="2400" dirty="0"/>
              </a:p>
              <a:p>
                <a:r>
                  <a:rPr lang="en-CA" sz="2400" b="1" dirty="0"/>
                  <a:t>Joint probability</a:t>
                </a:r>
                <a:r>
                  <a:rPr lang="en-CA" sz="2400" dirty="0"/>
                  <a:t>: </a:t>
                </a:r>
                <a:r>
                  <a:rPr lang="en-US" sz="2400" dirty="0"/>
                  <a:t>probability of obtaining both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noted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can be calculated in two ways:</a:t>
                </a:r>
                <a:br>
                  <a:rPr lang="en-US" sz="2400" dirty="0"/>
                </a:br>
                <a:endParaRPr lang="en-US" sz="2400" dirty="0"/>
              </a:p>
              <a:p>
                <a:pPr lvl="1"/>
                <a:endParaRPr lang="en-US" sz="20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Marginal probability</a:t>
                </a:r>
                <a:r>
                  <a:rPr lang="en-US" sz="2400" dirty="0"/>
                  <a:t>: probability of a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is its probability if we ignore the value of the other variables. If we do not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directly, but we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 each possible value of another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corresponds to the sum of the joint probabilities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each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  <a:blipFill>
                <a:blip r:embed="rId2"/>
                <a:stretch>
                  <a:fillRect l="-928" t="-1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/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blipFill>
                <a:blip r:embed="rId3"/>
                <a:stretch>
                  <a:fillRect l="-1025" t="-1961" r="-190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/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FC871-CFC3-4C66-9A3A-961F02B8442A}"/>
              </a:ext>
            </a:extLst>
          </p:cNvPr>
          <p:cNvCxnSpPr>
            <a:cxnSpLocks/>
          </p:cNvCxnSpPr>
          <p:nvPr/>
        </p:nvCxnSpPr>
        <p:spPr>
          <a:xfrm flipH="1">
            <a:off x="6921500" y="2944906"/>
            <a:ext cx="420594" cy="15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7487C-CA5F-4A5A-96D7-6CEC5286FFAF}"/>
              </a:ext>
            </a:extLst>
          </p:cNvPr>
          <p:cNvCxnSpPr/>
          <p:nvPr/>
        </p:nvCxnSpPr>
        <p:spPr>
          <a:xfrm>
            <a:off x="7516906" y="2944906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71074-2A8B-4417-B0A5-A2F1915BAEE4}"/>
              </a:ext>
            </a:extLst>
          </p:cNvPr>
          <p:cNvCxnSpPr/>
          <p:nvPr/>
        </p:nvCxnSpPr>
        <p:spPr>
          <a:xfrm>
            <a:off x="4195482" y="2944906"/>
            <a:ext cx="457200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/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blipFill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/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blipFill>
                <a:blip r:embed="rId6"/>
                <a:stretch>
                  <a:fillRect l="-175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21EB9-8348-40A8-9683-4D8619F73E3F}"/>
              </a:ext>
            </a:extLst>
          </p:cNvPr>
          <p:cNvCxnSpPr/>
          <p:nvPr/>
        </p:nvCxnSpPr>
        <p:spPr>
          <a:xfrm>
            <a:off x="8465169" y="3604481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DB161D-E7EF-437A-93CB-5C20E4F8DEBA}"/>
              </a:ext>
            </a:extLst>
          </p:cNvPr>
          <p:cNvCxnSpPr>
            <a:cxnSpLocks/>
          </p:cNvCxnSpPr>
          <p:nvPr/>
        </p:nvCxnSpPr>
        <p:spPr>
          <a:xfrm flipH="1">
            <a:off x="5880100" y="3554578"/>
            <a:ext cx="462920" cy="2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4680862">
            <a:off x="5868517" y="4418315"/>
            <a:ext cx="748776" cy="878150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752399" y="3948443"/>
            <a:ext cx="1170188" cy="1204397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16039967" flipV="1">
            <a:off x="6248564" y="3547167"/>
            <a:ext cx="826876" cy="1260655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143465" y="3598180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1179134" y="3937964"/>
            <a:ext cx="223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3040368" y="2135206"/>
            <a:ext cx="22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367097" y="2657954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140819" y="5189958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0C890-5E05-4E75-ACF1-41B44916C88A}"/>
              </a:ext>
            </a:extLst>
          </p:cNvPr>
          <p:cNvSpPr txBox="1"/>
          <p:nvPr/>
        </p:nvSpPr>
        <p:spPr>
          <a:xfrm>
            <a:off x="5051182" y="6074603"/>
            <a:ext cx="658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Marginal </a:t>
            </a:r>
            <a:r>
              <a:rPr lang="fr-CA" dirty="0" err="1"/>
              <a:t>probability</a:t>
            </a:r>
            <a:r>
              <a:rPr lang="fr-CA" dirty="0"/>
              <a:t> </a:t>
            </a:r>
            <a:br>
              <a:rPr lang="fr-CA" dirty="0"/>
            </a:br>
            <a:r>
              <a:rPr lang="fr-CA" sz="1200" dirty="0"/>
              <a:t>constant </a:t>
            </a:r>
            <a:r>
              <a:rPr lang="fr-CA" sz="1200" dirty="0" err="1"/>
              <a:t>often</a:t>
            </a:r>
            <a:r>
              <a:rPr lang="fr-CA" sz="1200" dirty="0"/>
              <a:t> </a:t>
            </a:r>
            <a:r>
              <a:rPr lang="fr-CA" sz="1200" dirty="0" err="1"/>
              <a:t>omitted</a:t>
            </a:r>
            <a:r>
              <a:rPr lang="fr-CA" sz="1200" dirty="0"/>
              <a:t> as </a:t>
            </a:r>
            <a:r>
              <a:rPr lang="fr-CA" sz="1200" dirty="0" err="1"/>
              <a:t>it</a:t>
            </a:r>
            <a:r>
              <a:rPr lang="fr-CA" sz="1200" dirty="0"/>
              <a:t> </a:t>
            </a:r>
            <a:r>
              <a:rPr lang="fr-CA" sz="1200" dirty="0" err="1"/>
              <a:t>does</a:t>
            </a:r>
            <a:r>
              <a:rPr lang="fr-CA" sz="1200" dirty="0"/>
              <a:t> not change the </a:t>
            </a:r>
            <a:r>
              <a:rPr lang="fr-CA" sz="1200" dirty="0" err="1"/>
              <a:t>outcomes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6D38FD-86BE-455F-BD80-ED9B36D256C8}"/>
              </a:ext>
            </a:extLst>
          </p:cNvPr>
          <p:cNvCxnSpPr/>
          <p:nvPr/>
        </p:nvCxnSpPr>
        <p:spPr>
          <a:xfrm flipV="1">
            <a:off x="8527938" y="2068124"/>
            <a:ext cx="825500" cy="63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6E234D-3BB3-4947-9F62-030A712DE2E2}"/>
              </a:ext>
            </a:extLst>
          </p:cNvPr>
          <p:cNvSpPr txBox="1"/>
          <p:nvPr/>
        </p:nvSpPr>
        <p:spPr>
          <a:xfrm>
            <a:off x="9434241" y="1547759"/>
            <a:ext cx="21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Frequentist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!</a:t>
            </a:r>
            <a:endParaRPr lang="en-CA" sz="24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5400000">
            <a:off x="6321701" y="3866213"/>
            <a:ext cx="742983" cy="1953718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418680" y="3763319"/>
            <a:ext cx="1559912" cy="1484595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>
            <a:off x="6062401" y="3794437"/>
            <a:ext cx="1755499" cy="841626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230036" y="3597918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380551" y="3765088"/>
            <a:ext cx="2487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Parameters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estimates</a:t>
            </a:r>
            <a:r>
              <a:rPr lang="en-CA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2970270" y="2157441"/>
            <a:ext cx="318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CA" dirty="0" err="1">
                <a:solidFill>
                  <a:schemeClr val="accent1"/>
                </a:solidFill>
              </a:rPr>
              <a:t>What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we</a:t>
            </a:r>
            <a:r>
              <a:rPr lang="fr-CA" dirty="0">
                <a:solidFill>
                  <a:schemeClr val="accent1"/>
                </a:solidFill>
              </a:rPr>
              <a:t> know A Priori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8318499" y="2782669"/>
            <a:ext cx="232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The model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8318499" y="5262950"/>
            <a:ext cx="232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3004875">
            <a:off x="6176811" y="3318175"/>
            <a:ext cx="704125" cy="841564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4236161" y="2906617"/>
            <a:ext cx="1027890" cy="1068611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3543534">
            <a:off x="6514664" y="2526319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556681" y="2592078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fr-CA" dirty="0"/>
                  <a:t>Joint </a:t>
                </a:r>
                <a:r>
                  <a:rPr lang="fr-CA" dirty="0" err="1"/>
                  <a:t>probability</a:t>
                </a:r>
                <a:r>
                  <a:rPr lang="fr-CA" dirty="0"/>
                  <a:t> can </a:t>
                </a:r>
                <a:r>
                  <a:rPr lang="fr-CA" dirty="0" err="1"/>
                  <a:t>becomes</a:t>
                </a:r>
                <a:r>
                  <a:rPr lang="fr-CA" dirty="0"/>
                  <a:t> Bayes </a:t>
                </a:r>
                <a:r>
                  <a:rPr lang="fr-CA" dirty="0" err="1"/>
                  <a:t>theorem</a:t>
                </a:r>
                <a:r>
                  <a:rPr lang="fr-CA" dirty="0"/>
                  <a:t> by </a:t>
                </a:r>
                <a:r>
                  <a:rPr lang="fr-CA" dirty="0" err="1"/>
                  <a:t>splitting</a:t>
                </a:r>
                <a:r>
                  <a:rPr lang="fr-CA" dirty="0"/>
                  <a:t> the </a:t>
                </a:r>
                <a:r>
                  <a:rPr lang="fr-CA" dirty="0" err="1"/>
                  <a:t>two</a:t>
                </a:r>
                <a:r>
                  <a:rPr lang="fr-CA" dirty="0"/>
                  <a:t> right parts by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CA" dirty="0">
                    <a:latin typeface="Cambria Math" panose="02040503050406030204" pitchFamily="18" charset="0"/>
                  </a:rPr>
                  <a:t>;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becomes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  <a:blipFill>
                <a:blip r:embed="rId4"/>
                <a:stretch>
                  <a:fillRect l="-369" t="-9677" r="-246" b="-5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/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We can then calculate 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if we know: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and;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marginal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dirty="0"/>
                  <a:t>As for the denominator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this can be obtained by taking the sum (or the integral)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over the set of possible values ​​of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  <a:endParaRPr lang="en-CA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blipFill>
                <a:blip r:embed="rId6"/>
                <a:stretch>
                  <a:fillRect l="-1101" b="-4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2458757" y="3117756"/>
            <a:ext cx="148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4323891" y="1862446"/>
            <a:ext cx="148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760078" y="2733035"/>
            <a:ext cx="2321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(model)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436094" y="3549104"/>
            <a:ext cx="23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12A661-E9B7-4841-9A00-C5B0E5B6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So, how do </a:t>
            </a:r>
            <a:r>
              <a:rPr lang="fr-CA" dirty="0" err="1">
                <a:solidFill>
                  <a:schemeClr val="bg1"/>
                </a:solidFill>
              </a:rPr>
              <a:t>we</a:t>
            </a:r>
            <a:r>
              <a:rPr lang="fr-CA" dirty="0">
                <a:solidFill>
                  <a:schemeClr val="bg1"/>
                </a:solidFill>
              </a:rPr>
              <a:t> solve 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r>
              <a:rPr lang="fr-CA" dirty="0">
                <a:solidFill>
                  <a:schemeClr val="bg1"/>
                </a:solidFill>
              </a:rPr>
              <a:t>?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E03E-EE07-4F22-AF0B-ADB3D83D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Bayes </a:t>
            </a:r>
            <a:r>
              <a:rPr lang="fr-CA" dirty="0" err="1"/>
              <a:t>theorem</a:t>
            </a:r>
            <a:r>
              <a:rPr lang="fr-CA" dirty="0"/>
              <a:t>: can </a:t>
            </a:r>
            <a:r>
              <a:rPr lang="fr-CA" dirty="0" err="1"/>
              <a:t>be</a:t>
            </a:r>
            <a:r>
              <a:rPr lang="fr-CA" dirty="0"/>
              <a:t> hand </a:t>
            </a:r>
            <a:r>
              <a:rPr lang="fr-CA" dirty="0" err="1"/>
              <a:t>solved</a:t>
            </a:r>
            <a:r>
              <a:rPr lang="fr-CA" dirty="0"/>
              <a:t> for simple cases, but not for </a:t>
            </a:r>
            <a:r>
              <a:rPr lang="fr-CA" dirty="0" err="1"/>
              <a:t>most</a:t>
            </a:r>
            <a:r>
              <a:rPr lang="fr-CA" dirty="0"/>
              <a:t> of modern </a:t>
            </a:r>
            <a:r>
              <a:rPr lang="fr-CA" dirty="0" err="1"/>
              <a:t>day</a:t>
            </a:r>
            <a:r>
              <a:rPr lang="fr-CA" dirty="0"/>
              <a:t> use. --&gt; Need a </a:t>
            </a:r>
            <a:r>
              <a:rPr lang="fr-CA" dirty="0" err="1"/>
              <a:t>powerful</a:t>
            </a:r>
            <a:r>
              <a:rPr lang="fr-CA" dirty="0"/>
              <a:t> computer. 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resolving</a:t>
            </a:r>
            <a:r>
              <a:rPr lang="fr-CA" dirty="0"/>
              <a:t> </a:t>
            </a:r>
            <a:r>
              <a:rPr lang="fr-CA" dirty="0" err="1"/>
              <a:t>complex</a:t>
            </a:r>
            <a:r>
              <a:rPr lang="fr-CA" dirty="0"/>
              <a:t> </a:t>
            </a:r>
            <a:r>
              <a:rPr lang="fr-CA" dirty="0" err="1"/>
              <a:t>integrals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estimated</a:t>
            </a:r>
            <a:r>
              <a:rPr lang="fr-CA" dirty="0"/>
              <a:t> by 	</a:t>
            </a:r>
            <a:r>
              <a:rPr lang="fr-CA" dirty="0" err="1"/>
              <a:t>simulating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, </a:t>
            </a:r>
            <a:r>
              <a:rPr lang="fr-CA" dirty="0" err="1"/>
              <a:t>many</a:t>
            </a:r>
            <a:r>
              <a:rPr lang="fr-CA" dirty="0"/>
              <a:t>,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posterior</a:t>
            </a:r>
            <a:r>
              <a:rPr lang="fr-CA" dirty="0"/>
              <a:t> distributions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Widely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algorithms</a:t>
            </a:r>
            <a:r>
              <a:rPr lang="fr-CA" dirty="0"/>
              <a:t>: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WinBUGS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, BUGS, JAGS, STAN,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Nimble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1098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Georgia</vt:lpstr>
      <vt:lpstr>Office Theme</vt:lpstr>
      <vt:lpstr>Bayesian stats with Stan and brms()</vt:lpstr>
      <vt:lpstr>PowerPoint Presentation</vt:lpstr>
      <vt:lpstr>PowerPoint Presentation</vt:lpstr>
      <vt:lpstr>PowerPoint Presentation</vt:lpstr>
      <vt:lpstr>Did you say probable(-ility)?</vt:lpstr>
      <vt:lpstr>Bayes’ theorem</vt:lpstr>
      <vt:lpstr>Bayes’ theorem</vt:lpstr>
      <vt:lpstr>Bayes’ theorem</vt:lpstr>
      <vt:lpstr>So, how do we solve Bayes’ theorem?</vt:lpstr>
      <vt:lpstr>PowerPoint Presentation</vt:lpstr>
      <vt:lpstr>Frequentist</vt:lpstr>
      <vt:lpstr>Bayesian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with Stan and brms()</dc:title>
  <dc:creator>Béatrice Capolla</dc:creator>
  <cp:lastModifiedBy>Florent Déry</cp:lastModifiedBy>
  <cp:revision>52</cp:revision>
  <dcterms:created xsi:type="dcterms:W3CDTF">2020-11-29T17:19:11Z</dcterms:created>
  <dcterms:modified xsi:type="dcterms:W3CDTF">2020-12-09T16:42:10Z</dcterms:modified>
</cp:coreProperties>
</file>