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803" r:id="rId3"/>
  </p:sldMasterIdLst>
  <p:notesMasterIdLst>
    <p:notesMasterId r:id="rId29"/>
  </p:notesMasterIdLst>
  <p:handoutMasterIdLst>
    <p:handoutMasterId r:id="rId30"/>
  </p:handoutMasterIdLst>
  <p:sldIdLst>
    <p:sldId id="277" r:id="rId4"/>
    <p:sldId id="257" r:id="rId5"/>
    <p:sldId id="399" r:id="rId6"/>
    <p:sldId id="400" r:id="rId7"/>
    <p:sldId id="411" r:id="rId8"/>
    <p:sldId id="401" r:id="rId9"/>
    <p:sldId id="402" r:id="rId10"/>
    <p:sldId id="403" r:id="rId11"/>
    <p:sldId id="414" r:id="rId12"/>
    <p:sldId id="409" r:id="rId13"/>
    <p:sldId id="413" r:id="rId14"/>
    <p:sldId id="423" r:id="rId15"/>
    <p:sldId id="404" r:id="rId16"/>
    <p:sldId id="415" r:id="rId17"/>
    <p:sldId id="416" r:id="rId18"/>
    <p:sldId id="417" r:id="rId19"/>
    <p:sldId id="418" r:id="rId20"/>
    <p:sldId id="419" r:id="rId21"/>
    <p:sldId id="420" r:id="rId22"/>
    <p:sldId id="421" r:id="rId23"/>
    <p:sldId id="422" r:id="rId24"/>
    <p:sldId id="405" r:id="rId25"/>
    <p:sldId id="406" r:id="rId26"/>
    <p:sldId id="407" r:id="rId27"/>
    <p:sldId id="4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9EB"/>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5256" autoAdjust="0"/>
  </p:normalViewPr>
  <p:slideViewPr>
    <p:cSldViewPr snapToGrid="0">
      <p:cViewPr varScale="1">
        <p:scale>
          <a:sx n="82" d="100"/>
          <a:sy n="82" d="100"/>
        </p:scale>
        <p:origin x="57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30" name="Google Shape;30;p6"/>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6"/>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1140367"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34" name="Google Shape;34;p6"/>
          <p:cNvSpPr txBox="1">
            <a:spLocks noGrp="1"/>
          </p:cNvSpPr>
          <p:nvPr>
            <p:ph type="body" idx="2"/>
          </p:nvPr>
        </p:nvSpPr>
        <p:spPr>
          <a:xfrm>
            <a:off x="6420799"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35" name="Google Shape;35;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380513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733474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055205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6998244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56084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361773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42437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121134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104058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0562729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890543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92478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442017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8736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765821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802421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4270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660" r:id="rId14"/>
    <p:sldLayoutId id="2147483820" r:id="rId15"/>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6357034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hyperlink" Target="https://www.geeksforgeeks.org/rand-and-srand-in-ccpp/" TargetMode="External"/><Relationship Id="rId3" Type="http://schemas.openxmlformats.org/officeDocument/2006/relationships/hyperlink" Target="https://en.wikipedia.org/wiki/Tic-tac-toe" TargetMode="External"/><Relationship Id="rId7" Type="http://schemas.openxmlformats.org/officeDocument/2006/relationships/hyperlink" Target="https://www.geeksforgeeks.org/minimax-algorithm-in-game-theory-set-3-tic-tac-toe-ai-finding-optimal-mov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geeksforgeeks.org/implementation-of-tic-tac-toe-game/" TargetMode="External"/><Relationship Id="rId5" Type="http://schemas.openxmlformats.org/officeDocument/2006/relationships/hyperlink" Target="https://www.exploratorium.edu/brain_explorer/tictactoe.html" TargetMode="External"/><Relationship Id="rId10" Type="http://schemas.openxmlformats.org/officeDocument/2006/relationships/hyperlink" Target="https://www.codegrepper.com/code-examples/cpp/c%2B%2B+sleep+function" TargetMode="External"/><Relationship Id="rId4" Type="http://schemas.openxmlformats.org/officeDocument/2006/relationships/hyperlink" Target="https://www.thesprucecrafts.com/tic-tac-toe-game-rules-412170" TargetMode="External"/><Relationship Id="rId9" Type="http://schemas.openxmlformats.org/officeDocument/2006/relationships/hyperlink" Target="https://www.includehelp.com/c-programming-questions/how-to-clear-output-screen-in-c.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08718" y="1476029"/>
            <a:ext cx="778266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 ARTIFICIAL INTELLIGENCE AND MACHINE LEARNING</a:t>
            </a:r>
            <a:endParaRPr lang="en-US" sz="2400" dirty="0">
              <a:solidFill>
                <a:srgbClr val="000000"/>
              </a:solidFill>
            </a:endParaRPr>
          </a:p>
        </p:txBody>
      </p:sp>
      <p:sp>
        <p:nvSpPr>
          <p:cNvPr id="43" name="Right Triangle 42"/>
          <p:cNvSpPr/>
          <p:nvPr/>
        </p:nvSpPr>
        <p:spPr>
          <a:xfrm rot="10800000" flipV="1">
            <a:off x="9823050" y="5243545"/>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855240" y="294276"/>
            <a:ext cx="847709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latin typeface="Arial Black" pitchFamily="34" charset="0"/>
              </a:rPr>
              <a:t>TIC-TAC-TOE</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Raleway ExtraBold" pitchFamily="34" charset="-52"/>
            </a:endParaRPr>
          </a:p>
        </p:txBody>
      </p:sp>
      <p:sp>
        <p:nvSpPr>
          <p:cNvPr id="5" name="TextBox 4"/>
          <p:cNvSpPr txBox="1"/>
          <p:nvPr/>
        </p:nvSpPr>
        <p:spPr>
          <a:xfrm>
            <a:off x="1856200" y="4713444"/>
            <a:ext cx="3210322" cy="1323439"/>
          </a:xfrm>
          <a:prstGeom prst="rect">
            <a:avLst/>
          </a:prstGeom>
          <a:noFill/>
        </p:spPr>
        <p:txBody>
          <a:bodyPr wrap="square" rtlCol="0">
            <a:spAutoFit/>
          </a:bodyPr>
          <a:lstStyle/>
          <a:p>
            <a:r>
              <a:rPr lang="en-US" sz="2000" b="1" dirty="0"/>
              <a:t>Submitted by: </a:t>
            </a:r>
          </a:p>
          <a:p>
            <a:r>
              <a:rPr lang="en-US" sz="2000" dirty="0"/>
              <a:t>NRIPESH KUMAR</a:t>
            </a:r>
          </a:p>
          <a:p>
            <a:r>
              <a:rPr lang="en-US" sz="2000" dirty="0"/>
              <a:t>20BCS6465</a:t>
            </a:r>
          </a:p>
          <a:p>
            <a:endParaRPr lang="en-US" sz="2000" dirty="0"/>
          </a:p>
        </p:txBody>
      </p:sp>
      <p:sp>
        <p:nvSpPr>
          <p:cNvPr id="6" name="TextBox 5"/>
          <p:cNvSpPr txBox="1"/>
          <p:nvPr/>
        </p:nvSpPr>
        <p:spPr>
          <a:xfrm>
            <a:off x="7681250" y="4725655"/>
            <a:ext cx="3305713" cy="1015663"/>
          </a:xfrm>
          <a:prstGeom prst="rect">
            <a:avLst/>
          </a:prstGeom>
          <a:noFill/>
        </p:spPr>
        <p:txBody>
          <a:bodyPr wrap="none" rtlCol="0">
            <a:spAutoFit/>
          </a:bodyPr>
          <a:lstStyle/>
          <a:p>
            <a:r>
              <a:rPr lang="en-US" sz="2000" b="1" dirty="0"/>
              <a:t>Under the Supervision of: </a:t>
            </a:r>
            <a:endParaRPr lang="en-US" sz="2000" dirty="0"/>
          </a:p>
          <a:p>
            <a:r>
              <a:rPr lang="en-US" sz="2000" dirty="0"/>
              <a:t>Er. </a:t>
            </a:r>
            <a:r>
              <a:rPr lang="en-US" sz="2000" dirty="0" err="1"/>
              <a:t>Harmandeep</a:t>
            </a:r>
            <a:r>
              <a:rPr lang="en-US" sz="2000" dirty="0"/>
              <a:t> Kaur</a:t>
            </a:r>
          </a:p>
          <a:p>
            <a:endParaRPr lang="en-US" sz="2000" dirty="0"/>
          </a:p>
        </p:txBody>
      </p:sp>
      <p:pic>
        <p:nvPicPr>
          <p:cNvPr id="16" name="Picture 15">
            <a:extLst>
              <a:ext uri="{FF2B5EF4-FFF2-40B4-BE49-F238E27FC236}">
                <a16:creationId xmlns:a16="http://schemas.microsoft.com/office/drawing/2014/main" id="{E7B67874-D865-496D-9D5F-47DD6E3316AC}"/>
              </a:ext>
            </a:extLst>
          </p:cNvPr>
          <p:cNvPicPr>
            <a:picLocks noChangeAspect="1"/>
          </p:cNvPicPr>
          <p:nvPr/>
        </p:nvPicPr>
        <p:blipFill>
          <a:blip r:embed="rId2"/>
          <a:stretch>
            <a:fillRect/>
          </a:stretch>
        </p:blipFill>
        <p:spPr>
          <a:xfrm>
            <a:off x="98734" y="97456"/>
            <a:ext cx="734047" cy="1290502"/>
          </a:xfrm>
          <a:prstGeom prst="rect">
            <a:avLst/>
          </a:prstGeom>
        </p:spPr>
      </p:pic>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1E69C-2A14-4BCD-BC3A-F60D726A6EA6}"/>
              </a:ext>
            </a:extLst>
          </p:cNvPr>
          <p:cNvSpPr>
            <a:spLocks noGrp="1"/>
          </p:cNvSpPr>
          <p:nvPr>
            <p:ph idx="1"/>
          </p:nvPr>
        </p:nvSpPr>
        <p:spPr>
          <a:xfrm>
            <a:off x="1207363" y="701336"/>
            <a:ext cx="9969624" cy="5353235"/>
          </a:xfrm>
          <a:ln w="28575"/>
        </p:spPr>
        <p:style>
          <a:lnRef idx="2">
            <a:schemeClr val="accent6"/>
          </a:lnRef>
          <a:fillRef idx="1">
            <a:schemeClr val="lt1"/>
          </a:fillRef>
          <a:effectRef idx="0">
            <a:schemeClr val="accent6"/>
          </a:effectRef>
          <a:fontRef idx="minor">
            <a:schemeClr val="dk1"/>
          </a:fontRef>
        </p:style>
        <p:txBody>
          <a:bodyPr>
            <a:normAutofit/>
          </a:bodyPr>
          <a:lstStyle/>
          <a:p>
            <a:pPr marL="114300" indent="0" algn="l">
              <a:spcBef>
                <a:spcPts val="300"/>
              </a:spcBef>
              <a:buNone/>
              <a:tabLst>
                <a:tab pos="273685" algn="l"/>
              </a:tabLst>
            </a:pPr>
            <a:r>
              <a:rPr lang="en-US" sz="2500" b="1" dirty="0">
                <a:effectLst/>
                <a:latin typeface="Times New Roman" panose="02020603050405020304" pitchFamily="18" charset="0"/>
                <a:ea typeface="Times New Roman" panose="02020603050405020304" pitchFamily="18" charset="0"/>
              </a:rPr>
              <a:t>Following functions were used for implementation of tic tac toe game:</a:t>
            </a:r>
          </a:p>
          <a:p>
            <a:pPr marL="114300" indent="0" algn="l">
              <a:spcBef>
                <a:spcPts val="300"/>
              </a:spcBef>
              <a:buNone/>
              <a:tabLst>
                <a:tab pos="273685" algn="l"/>
              </a:tabLst>
            </a:pPr>
            <a:endParaRPr lang="en-US" sz="18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	void </a:t>
            </a:r>
            <a:r>
              <a:rPr lang="en-US" sz="1600" b="1" dirty="0" err="1">
                <a:effectLst/>
                <a:latin typeface="Times New Roman" panose="02020603050405020304" pitchFamily="18" charset="0"/>
                <a:ea typeface="Times New Roman" panose="02020603050405020304" pitchFamily="18" charset="0"/>
              </a:rPr>
              <a:t>createNewBoard</a:t>
            </a:r>
            <a:r>
              <a:rPr lang="en-US" sz="1600" b="1" dirty="0">
                <a:effectLst/>
                <a:latin typeface="Times New Roman" panose="02020603050405020304" pitchFamily="18" charset="0"/>
                <a:ea typeface="Times New Roman" panose="02020603050405020304" pitchFamily="18" charset="0"/>
              </a:rPr>
              <a:t>(char </a:t>
            </a:r>
            <a:r>
              <a:rPr lang="en-US" sz="1600" b="1" dirty="0" err="1">
                <a:effectLst/>
                <a:latin typeface="Times New Roman" panose="02020603050405020304" pitchFamily="18" charset="0"/>
                <a:ea typeface="Times New Roman" panose="02020603050405020304" pitchFamily="18" charset="0"/>
              </a:rPr>
              <a:t>arr</a:t>
            </a:r>
            <a:r>
              <a:rPr lang="en-US" sz="1600" b="1" dirty="0">
                <a:effectLst/>
                <a:latin typeface="Times New Roman" panose="02020603050405020304" pitchFamily="18" charset="0"/>
                <a:ea typeface="Times New Roman" panose="02020603050405020304" pitchFamily="18" charset="0"/>
              </a:rPr>
              <a:t>[N][N])</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1.1.	Creates an empty 3 x 3 board to play the game</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1.2.	It also prints the new board		</a:t>
            </a:r>
          </a:p>
          <a:p>
            <a:pPr marL="114300" indent="0" algn="l">
              <a:spcBef>
                <a:spcPts val="300"/>
              </a:spcBef>
              <a:buNone/>
              <a:tabLst>
                <a:tab pos="273685" algn="l"/>
              </a:tabLst>
            </a:pPr>
            <a:endParaRPr lang="en-US" sz="16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2	void </a:t>
            </a:r>
            <a:r>
              <a:rPr lang="en-US" sz="1600" b="1" dirty="0" err="1">
                <a:effectLst/>
                <a:latin typeface="Times New Roman" panose="02020603050405020304" pitchFamily="18" charset="0"/>
                <a:ea typeface="Times New Roman" panose="02020603050405020304" pitchFamily="18" charset="0"/>
              </a:rPr>
              <a:t>printBoard</a:t>
            </a:r>
            <a:r>
              <a:rPr lang="en-US" sz="1600" b="1" dirty="0">
                <a:effectLst/>
                <a:latin typeface="Times New Roman" panose="02020603050405020304" pitchFamily="18" charset="0"/>
                <a:ea typeface="Times New Roman" panose="02020603050405020304" pitchFamily="18" charset="0"/>
              </a:rPr>
              <a:t>(char </a:t>
            </a:r>
            <a:r>
              <a:rPr lang="en-US" sz="1600" b="1" dirty="0" err="1">
                <a:effectLst/>
                <a:latin typeface="Times New Roman" panose="02020603050405020304" pitchFamily="18" charset="0"/>
                <a:ea typeface="Times New Roman" panose="02020603050405020304" pitchFamily="18" charset="0"/>
              </a:rPr>
              <a:t>arr</a:t>
            </a:r>
            <a:r>
              <a:rPr lang="en-US" sz="1600" b="1" dirty="0">
                <a:effectLst/>
                <a:latin typeface="Times New Roman" panose="02020603050405020304" pitchFamily="18" charset="0"/>
                <a:ea typeface="Times New Roman" panose="02020603050405020304" pitchFamily="18" charset="0"/>
              </a:rPr>
              <a:t>[N][N])</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2.1.	Prints the current board with updated moves</a:t>
            </a:r>
          </a:p>
          <a:p>
            <a:pPr marL="114300" indent="0" algn="l">
              <a:spcBef>
                <a:spcPts val="300"/>
              </a:spcBef>
              <a:buNone/>
              <a:tabLst>
                <a:tab pos="273685" algn="l"/>
              </a:tabLst>
            </a:pPr>
            <a:endParaRPr lang="en-US" sz="16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3	void </a:t>
            </a:r>
            <a:r>
              <a:rPr lang="en-US" sz="1600" b="1" dirty="0" err="1">
                <a:effectLst/>
                <a:latin typeface="Times New Roman" panose="02020603050405020304" pitchFamily="18" charset="0"/>
                <a:ea typeface="Times New Roman" panose="02020603050405020304" pitchFamily="18" charset="0"/>
              </a:rPr>
              <a:t>userMove</a:t>
            </a:r>
            <a:r>
              <a:rPr lang="en-US" sz="1600" b="1" dirty="0">
                <a:effectLst/>
                <a:latin typeface="Times New Roman" panose="02020603050405020304" pitchFamily="18" charset="0"/>
                <a:ea typeface="Times New Roman" panose="02020603050405020304" pitchFamily="18" charset="0"/>
              </a:rPr>
              <a:t>( int *</a:t>
            </a:r>
            <a:r>
              <a:rPr lang="en-US" sz="1600" b="1" dirty="0" err="1">
                <a:effectLst/>
                <a:latin typeface="Times New Roman" panose="02020603050405020304" pitchFamily="18" charset="0"/>
                <a:ea typeface="Times New Roman" panose="02020603050405020304" pitchFamily="18" charset="0"/>
              </a:rPr>
              <a:t>userRow</a:t>
            </a:r>
            <a:r>
              <a:rPr lang="en-US" sz="1600" b="1" dirty="0">
                <a:effectLst/>
                <a:latin typeface="Times New Roman" panose="02020603050405020304" pitchFamily="18" charset="0"/>
                <a:ea typeface="Times New Roman" panose="02020603050405020304" pitchFamily="18" charset="0"/>
              </a:rPr>
              <a:t>, int *</a:t>
            </a:r>
            <a:r>
              <a:rPr lang="en-US" sz="1600" b="1" dirty="0" err="1">
                <a:effectLst/>
                <a:latin typeface="Times New Roman" panose="02020603050405020304" pitchFamily="18" charset="0"/>
                <a:ea typeface="Times New Roman" panose="02020603050405020304" pitchFamily="18" charset="0"/>
              </a:rPr>
              <a:t>userCol</a:t>
            </a:r>
            <a:r>
              <a:rPr lang="en-US" sz="1600" b="1" dirty="0">
                <a:effectLst/>
                <a:latin typeface="Times New Roman" panose="02020603050405020304" pitchFamily="18" charset="0"/>
                <a:ea typeface="Times New Roman" panose="02020603050405020304" pitchFamily="18" charset="0"/>
              </a:rPr>
              <a:t> , int *</a:t>
            </a:r>
            <a:r>
              <a:rPr lang="en-US" sz="1600" b="1" dirty="0" err="1">
                <a:effectLst/>
                <a:latin typeface="Times New Roman" panose="02020603050405020304" pitchFamily="18" charset="0"/>
                <a:ea typeface="Times New Roman" panose="02020603050405020304" pitchFamily="18" charset="0"/>
              </a:rPr>
              <a:t>stepsWon</a:t>
            </a:r>
            <a:r>
              <a:rPr lang="en-US" sz="16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3.1.	Reads the input from user for the row or column where he/she want to move</a:t>
            </a:r>
          </a:p>
          <a:p>
            <a:pPr marL="114300" indent="0" algn="l">
              <a:spcBef>
                <a:spcPts val="300"/>
              </a:spcBef>
              <a:buNone/>
              <a:tabLst>
                <a:tab pos="273685" algn="l"/>
              </a:tabLst>
            </a:pPr>
            <a:endParaRPr lang="en-US" sz="1600" dirty="0">
              <a:effectLst/>
              <a:latin typeface="Times New Roman" panose="02020603050405020304" pitchFamily="18" charset="0"/>
              <a:ea typeface="Times New Roman" panose="02020603050405020304" pitchFamily="18" charset="0"/>
            </a:endParaRPr>
          </a:p>
          <a:p>
            <a:pPr marL="457200" indent="-342900" algn="l">
              <a:spcBef>
                <a:spcPts val="300"/>
              </a:spcBef>
              <a:buAutoNum type="arabicPlain" startAt="4"/>
              <a:tabLst>
                <a:tab pos="273685" algn="l"/>
              </a:tabLst>
            </a:pPr>
            <a:r>
              <a:rPr lang="en-US" sz="1600" b="1" dirty="0">
                <a:effectLst/>
                <a:latin typeface="Times New Roman" panose="02020603050405020304" pitchFamily="18" charset="0"/>
                <a:ea typeface="Times New Roman" panose="02020603050405020304" pitchFamily="18" charset="0"/>
              </a:rPr>
              <a:t>int </a:t>
            </a:r>
            <a:r>
              <a:rPr lang="en-US" sz="1600" b="1" dirty="0" err="1">
                <a:effectLst/>
                <a:latin typeface="Times New Roman" panose="02020603050405020304" pitchFamily="18" charset="0"/>
                <a:ea typeface="Times New Roman" panose="02020603050405020304" pitchFamily="18" charset="0"/>
              </a:rPr>
              <a:t>generateComputerMove</a:t>
            </a:r>
            <a:r>
              <a:rPr lang="en-US" sz="1600" b="1" dirty="0">
                <a:effectLst/>
                <a:latin typeface="Times New Roman" panose="02020603050405020304" pitchFamily="18" charset="0"/>
                <a:ea typeface="Times New Roman" panose="02020603050405020304" pitchFamily="18" charset="0"/>
              </a:rPr>
              <a:t> (char board[N][N], int * </a:t>
            </a:r>
            <a:r>
              <a:rPr lang="en-US" sz="1600" b="1" dirty="0" err="1">
                <a:effectLst/>
                <a:latin typeface="Times New Roman" panose="02020603050405020304" pitchFamily="18" charset="0"/>
                <a:ea typeface="Times New Roman" panose="02020603050405020304" pitchFamily="18" charset="0"/>
              </a:rPr>
              <a:t>computerRow</a:t>
            </a:r>
            <a:r>
              <a:rPr lang="en-US" sz="1600" b="1" dirty="0">
                <a:effectLst/>
                <a:latin typeface="Times New Roman" panose="02020603050405020304" pitchFamily="18" charset="0"/>
                <a:ea typeface="Times New Roman" panose="02020603050405020304" pitchFamily="18" charset="0"/>
              </a:rPr>
              <a:t>, int * </a:t>
            </a:r>
            <a:r>
              <a:rPr lang="en-US" sz="1600" b="1" dirty="0" err="1">
                <a:effectLst/>
                <a:latin typeface="Times New Roman" panose="02020603050405020304" pitchFamily="18" charset="0"/>
                <a:ea typeface="Times New Roman" panose="02020603050405020304" pitchFamily="18" charset="0"/>
              </a:rPr>
              <a:t>computerCol</a:t>
            </a:r>
            <a:r>
              <a:rPr lang="en-US" sz="1600" b="1" dirty="0">
                <a:effectLst/>
                <a:latin typeface="Times New Roman" panose="02020603050405020304" pitchFamily="18" charset="0"/>
                <a:ea typeface="Times New Roman" panose="02020603050405020304" pitchFamily="18" charset="0"/>
              </a:rPr>
              <a:t>, char d);</a:t>
            </a:r>
          </a:p>
          <a:p>
            <a:pPr marL="457200" indent="-342900" algn="l">
              <a:spcBef>
                <a:spcPts val="300"/>
              </a:spcBef>
              <a:buAutoNum type="arabicPlain" startAt="4"/>
              <a:tabLst>
                <a:tab pos="273685" algn="l"/>
              </a:tabLst>
            </a:pPr>
            <a:endParaRPr lang="en-US" sz="16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4.1.	It generates a move for the computer based on given difficulty level</a:t>
            </a:r>
          </a:p>
          <a:p>
            <a:pPr marL="114300" indent="0" algn="l">
              <a:spcBef>
                <a:spcPts val="300"/>
              </a:spcBef>
              <a:buNone/>
              <a:tabLst>
                <a:tab pos="273685" algn="l"/>
              </a:tabLst>
            </a:pPr>
            <a:endParaRPr lang="en-US" sz="16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5	void </a:t>
            </a:r>
            <a:r>
              <a:rPr lang="en-US" sz="1600" b="1" dirty="0" err="1">
                <a:effectLst/>
                <a:latin typeface="Times New Roman" panose="02020603050405020304" pitchFamily="18" charset="0"/>
                <a:ea typeface="Times New Roman" panose="02020603050405020304" pitchFamily="18" charset="0"/>
              </a:rPr>
              <a:t>compPlaysRandom</a:t>
            </a:r>
            <a:r>
              <a:rPr lang="en-US" sz="1600" b="1" dirty="0">
                <a:effectLst/>
                <a:latin typeface="Times New Roman" panose="02020603050405020304" pitchFamily="18" charset="0"/>
                <a:ea typeface="Times New Roman" panose="02020603050405020304" pitchFamily="18" charset="0"/>
              </a:rPr>
              <a:t>(char board[N][N], int * </a:t>
            </a:r>
            <a:r>
              <a:rPr lang="en-US" sz="1600" b="1" dirty="0" err="1">
                <a:effectLst/>
                <a:latin typeface="Times New Roman" panose="02020603050405020304" pitchFamily="18" charset="0"/>
                <a:ea typeface="Times New Roman" panose="02020603050405020304" pitchFamily="18" charset="0"/>
              </a:rPr>
              <a:t>cRow</a:t>
            </a:r>
            <a:r>
              <a:rPr lang="en-US" sz="1600" b="1" dirty="0">
                <a:effectLst/>
                <a:latin typeface="Times New Roman" panose="02020603050405020304" pitchFamily="18" charset="0"/>
                <a:ea typeface="Times New Roman" panose="02020603050405020304" pitchFamily="18" charset="0"/>
              </a:rPr>
              <a:t>, int * </a:t>
            </a:r>
            <a:r>
              <a:rPr lang="en-US" sz="1600" b="1" dirty="0" err="1">
                <a:effectLst/>
                <a:latin typeface="Times New Roman" panose="02020603050405020304" pitchFamily="18" charset="0"/>
                <a:ea typeface="Times New Roman" panose="02020603050405020304" pitchFamily="18" charset="0"/>
              </a:rPr>
              <a:t>cCol</a:t>
            </a:r>
            <a:r>
              <a:rPr lang="en-US" sz="1600" b="1" dirty="0">
                <a:effectLst/>
                <a:latin typeface="Times New Roman" panose="02020603050405020304" pitchFamily="18" charset="0"/>
                <a:ea typeface="Times New Roman" panose="02020603050405020304" pitchFamily="18" charset="0"/>
              </a:rPr>
              <a:t>);</a:t>
            </a: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5.1.	Find a random spot for computer to move, considering the spot is valid</a:t>
            </a:r>
          </a:p>
          <a:p>
            <a:pPr marL="114300" indent="0" algn="l">
              <a:spcBef>
                <a:spcPts val="300"/>
              </a:spcBef>
              <a:buNone/>
              <a:tabLst>
                <a:tab pos="273685" algn="l"/>
              </a:tabLst>
            </a:pPr>
            <a:endParaRPr lang="en-IN" sz="14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945CAB2-8C74-487F-A21E-A954CADA6437}"/>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938861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1E69C-2A14-4BCD-BC3A-F60D726A6EA6}"/>
              </a:ext>
            </a:extLst>
          </p:cNvPr>
          <p:cNvSpPr>
            <a:spLocks noGrp="1"/>
          </p:cNvSpPr>
          <p:nvPr>
            <p:ph idx="1"/>
          </p:nvPr>
        </p:nvSpPr>
        <p:spPr>
          <a:xfrm>
            <a:off x="1376038" y="559292"/>
            <a:ext cx="9472475" cy="5797057"/>
          </a:xfrm>
          <a:ln w="28575"/>
        </p:spPr>
        <p:style>
          <a:lnRef idx="2">
            <a:schemeClr val="accent6"/>
          </a:lnRef>
          <a:fillRef idx="1">
            <a:schemeClr val="lt1"/>
          </a:fillRef>
          <a:effectRef idx="0">
            <a:schemeClr val="accent6"/>
          </a:effectRef>
          <a:fontRef idx="minor">
            <a:schemeClr val="dk1"/>
          </a:fontRef>
        </p:style>
        <p:txBody>
          <a:bodyPr>
            <a:noAutofit/>
          </a:bodyPr>
          <a:lstStyle/>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6	int </a:t>
            </a:r>
            <a:r>
              <a:rPr lang="en-US" sz="1500" b="1" dirty="0" err="1">
                <a:effectLst/>
                <a:latin typeface="Times New Roman" panose="02020603050405020304" pitchFamily="18" charset="0"/>
                <a:ea typeface="Times New Roman" panose="02020603050405020304" pitchFamily="18" charset="0"/>
              </a:rPr>
              <a:t>compPlaysToWin</a:t>
            </a:r>
            <a:r>
              <a:rPr lang="en-US" sz="1500" b="1" dirty="0">
                <a:effectLst/>
                <a:latin typeface="Times New Roman" panose="02020603050405020304" pitchFamily="18" charset="0"/>
                <a:ea typeface="Times New Roman" panose="02020603050405020304" pitchFamily="18" charset="0"/>
              </a:rPr>
              <a:t>(char </a:t>
            </a:r>
            <a:r>
              <a:rPr lang="en-US" sz="1500" b="1" dirty="0" err="1">
                <a:effectLst/>
                <a:latin typeface="Times New Roman" panose="02020603050405020304" pitchFamily="18" charset="0"/>
                <a:ea typeface="Times New Roman" panose="02020603050405020304" pitchFamily="18" charset="0"/>
              </a:rPr>
              <a:t>arr</a:t>
            </a:r>
            <a:r>
              <a:rPr lang="en-US" sz="1500" b="1" dirty="0">
                <a:effectLst/>
                <a:latin typeface="Times New Roman" panose="02020603050405020304" pitchFamily="18" charset="0"/>
                <a:ea typeface="Times New Roman" panose="02020603050405020304" pitchFamily="18" charset="0"/>
              </a:rPr>
              <a:t>[N][N], int *</a:t>
            </a:r>
            <a:r>
              <a:rPr lang="en-US" sz="1500" b="1" dirty="0" err="1">
                <a:effectLst/>
                <a:latin typeface="Times New Roman" panose="02020603050405020304" pitchFamily="18" charset="0"/>
                <a:ea typeface="Times New Roman" panose="02020603050405020304" pitchFamily="18" charset="0"/>
              </a:rPr>
              <a:t>cRow</a:t>
            </a:r>
            <a:r>
              <a:rPr lang="en-US" sz="1500" b="1" dirty="0">
                <a:effectLst/>
                <a:latin typeface="Times New Roman" panose="02020603050405020304" pitchFamily="18" charset="0"/>
                <a:ea typeface="Times New Roman" panose="02020603050405020304" pitchFamily="18" charset="0"/>
              </a:rPr>
              <a:t>, int *</a:t>
            </a:r>
            <a:r>
              <a:rPr lang="en-US" sz="1500" b="1" dirty="0" err="1">
                <a:effectLst/>
                <a:latin typeface="Times New Roman" panose="02020603050405020304" pitchFamily="18" charset="0"/>
                <a:ea typeface="Times New Roman" panose="02020603050405020304" pitchFamily="18" charset="0"/>
              </a:rPr>
              <a:t>cCol</a:t>
            </a:r>
            <a:r>
              <a:rPr lang="en-US" sz="15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6.1.	Used to find a spot for computer in case it can win</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6.2.	If computer can win, it returns 1; otherwise, it return 0</a:t>
            </a:r>
          </a:p>
          <a:p>
            <a:pPr marL="114300" indent="0" algn="l">
              <a:spcBef>
                <a:spcPts val="300"/>
              </a:spcBef>
              <a:buNone/>
              <a:tabLst>
                <a:tab pos="273685" algn="l"/>
              </a:tabLst>
            </a:pPr>
            <a:endParaRPr lang="en-US" sz="15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7	int </a:t>
            </a:r>
            <a:r>
              <a:rPr lang="en-US" sz="1500" b="1" dirty="0" err="1">
                <a:effectLst/>
                <a:latin typeface="Times New Roman" panose="02020603050405020304" pitchFamily="18" charset="0"/>
                <a:ea typeface="Times New Roman" panose="02020603050405020304" pitchFamily="18" charset="0"/>
              </a:rPr>
              <a:t>compPlaysToBlock</a:t>
            </a:r>
            <a:r>
              <a:rPr lang="en-US" sz="1500" b="1" dirty="0">
                <a:effectLst/>
                <a:latin typeface="Times New Roman" panose="02020603050405020304" pitchFamily="18" charset="0"/>
                <a:ea typeface="Times New Roman" panose="02020603050405020304" pitchFamily="18" charset="0"/>
              </a:rPr>
              <a:t>(char </a:t>
            </a:r>
            <a:r>
              <a:rPr lang="en-US" sz="1500" b="1" dirty="0" err="1">
                <a:effectLst/>
                <a:latin typeface="Times New Roman" panose="02020603050405020304" pitchFamily="18" charset="0"/>
                <a:ea typeface="Times New Roman" panose="02020603050405020304" pitchFamily="18" charset="0"/>
              </a:rPr>
              <a:t>arr</a:t>
            </a:r>
            <a:r>
              <a:rPr lang="en-US" sz="1500" b="1" dirty="0">
                <a:effectLst/>
                <a:latin typeface="Times New Roman" panose="02020603050405020304" pitchFamily="18" charset="0"/>
                <a:ea typeface="Times New Roman" panose="02020603050405020304" pitchFamily="18" charset="0"/>
              </a:rPr>
              <a:t>[N][N], int *</a:t>
            </a:r>
            <a:r>
              <a:rPr lang="en-US" sz="1500" b="1" dirty="0" err="1">
                <a:effectLst/>
                <a:latin typeface="Times New Roman" panose="02020603050405020304" pitchFamily="18" charset="0"/>
                <a:ea typeface="Times New Roman" panose="02020603050405020304" pitchFamily="18" charset="0"/>
              </a:rPr>
              <a:t>cRow</a:t>
            </a:r>
            <a:r>
              <a:rPr lang="en-US" sz="1500" b="1" dirty="0">
                <a:effectLst/>
                <a:latin typeface="Times New Roman" panose="02020603050405020304" pitchFamily="18" charset="0"/>
                <a:ea typeface="Times New Roman" panose="02020603050405020304" pitchFamily="18" charset="0"/>
              </a:rPr>
              <a:t>, int *</a:t>
            </a:r>
            <a:r>
              <a:rPr lang="en-US" sz="1500" b="1" dirty="0" err="1">
                <a:effectLst/>
                <a:latin typeface="Times New Roman" panose="02020603050405020304" pitchFamily="18" charset="0"/>
                <a:ea typeface="Times New Roman" panose="02020603050405020304" pitchFamily="18" charset="0"/>
              </a:rPr>
              <a:t>cCol</a:t>
            </a:r>
            <a:r>
              <a:rPr lang="en-US" sz="15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7.1.	Used to find a spot for computer in case it can block user from winning</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7.2.	If computer can block, it returns 1; otherwise, it return 0</a:t>
            </a:r>
          </a:p>
          <a:p>
            <a:pPr marL="114300" indent="0" algn="l">
              <a:spcBef>
                <a:spcPts val="300"/>
              </a:spcBef>
              <a:buNone/>
              <a:tabLst>
                <a:tab pos="273685" algn="l"/>
              </a:tabLst>
            </a:pPr>
            <a:endParaRPr lang="en-US" sz="15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8	bool </a:t>
            </a:r>
            <a:r>
              <a:rPr lang="en-US" sz="1500" b="1" dirty="0" err="1">
                <a:effectLst/>
                <a:latin typeface="Times New Roman" panose="02020603050405020304" pitchFamily="18" charset="0"/>
                <a:ea typeface="Times New Roman" panose="02020603050405020304" pitchFamily="18" charset="0"/>
              </a:rPr>
              <a:t>isInputValid</a:t>
            </a:r>
            <a:r>
              <a:rPr lang="en-US" sz="1500" b="1" dirty="0">
                <a:effectLst/>
                <a:latin typeface="Times New Roman" panose="02020603050405020304" pitchFamily="18" charset="0"/>
                <a:ea typeface="Times New Roman" panose="02020603050405020304" pitchFamily="18" charset="0"/>
              </a:rPr>
              <a:t>(int a, int </a:t>
            </a:r>
            <a:r>
              <a:rPr lang="en-US" sz="1500" b="1" dirty="0" err="1">
                <a:effectLst/>
                <a:latin typeface="Times New Roman" panose="02020603050405020304" pitchFamily="18" charset="0"/>
                <a:ea typeface="Times New Roman" panose="02020603050405020304" pitchFamily="18" charset="0"/>
              </a:rPr>
              <a:t>i</a:t>
            </a:r>
            <a:r>
              <a:rPr lang="en-US" sz="1500" b="1" dirty="0">
                <a:effectLst/>
                <a:latin typeface="Times New Roman" panose="02020603050405020304" pitchFamily="18" charset="0"/>
                <a:ea typeface="Times New Roman" panose="02020603050405020304" pitchFamily="18" charset="0"/>
              </a:rPr>
              <a:t>, int j);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8.1.	It checks whether the given move is valid or not </a:t>
            </a:r>
            <a:r>
              <a:rPr lang="en-US" sz="1500" dirty="0" err="1">
                <a:effectLst/>
                <a:latin typeface="Times New Roman" panose="02020603050405020304" pitchFamily="18" charset="0"/>
                <a:ea typeface="Times New Roman" panose="02020603050405020304" pitchFamily="18" charset="0"/>
              </a:rPr>
              <a:t>i.e</a:t>
            </a:r>
            <a:r>
              <a:rPr lang="en-US" sz="1500" dirty="0">
                <a:effectLst/>
                <a:latin typeface="Times New Roman" panose="02020603050405020304" pitchFamily="18" charset="0"/>
                <a:ea typeface="Times New Roman" panose="02020603050405020304" pitchFamily="18" charset="0"/>
              </a:rPr>
              <a:t> given row and column is possible and it is not already taken</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8.2.	Returns 1 in case of valid input, else returns 0</a:t>
            </a:r>
          </a:p>
          <a:p>
            <a:pPr marL="114300" indent="0" algn="l">
              <a:spcBef>
                <a:spcPts val="300"/>
              </a:spcBef>
              <a:buNone/>
              <a:tabLst>
                <a:tab pos="273685" algn="l"/>
              </a:tabLst>
            </a:pPr>
            <a:endParaRPr lang="en-US" sz="15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9	 bool </a:t>
            </a:r>
            <a:r>
              <a:rPr lang="en-US" sz="1500" b="1" dirty="0" err="1">
                <a:effectLst/>
                <a:latin typeface="Times New Roman" panose="02020603050405020304" pitchFamily="18" charset="0"/>
                <a:ea typeface="Times New Roman" panose="02020603050405020304" pitchFamily="18" charset="0"/>
              </a:rPr>
              <a:t>isGameWon</a:t>
            </a:r>
            <a:r>
              <a:rPr lang="en-US" sz="1500" b="1" dirty="0">
                <a:effectLst/>
                <a:latin typeface="Times New Roman" panose="02020603050405020304" pitchFamily="18" charset="0"/>
                <a:ea typeface="Times New Roman" panose="02020603050405020304" pitchFamily="18" charset="0"/>
              </a:rPr>
              <a:t>(char </a:t>
            </a:r>
            <a:r>
              <a:rPr lang="en-US" sz="1500" b="1" dirty="0" err="1">
                <a:effectLst/>
                <a:latin typeface="Times New Roman" panose="02020603050405020304" pitchFamily="18" charset="0"/>
                <a:ea typeface="Times New Roman" panose="02020603050405020304" pitchFamily="18" charset="0"/>
              </a:rPr>
              <a:t>arr</a:t>
            </a:r>
            <a:r>
              <a:rPr lang="en-US" sz="1500" b="1" dirty="0">
                <a:effectLst/>
                <a:latin typeface="Times New Roman" panose="02020603050405020304" pitchFamily="18" charset="0"/>
                <a:ea typeface="Times New Roman" panose="02020603050405020304" pitchFamily="18" charset="0"/>
              </a:rPr>
              <a:t>[N][N], char b);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9.1.	Used to check if there is a winner.</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9.2.	Returns 1 if there is a winner, else returns 0 if no one wins</a:t>
            </a:r>
          </a:p>
          <a:p>
            <a:pPr marL="114300" indent="0" algn="l">
              <a:spcBef>
                <a:spcPts val="300"/>
              </a:spcBef>
              <a:buNone/>
              <a:tabLst>
                <a:tab pos="273685" algn="l"/>
              </a:tabLst>
            </a:pPr>
            <a:endParaRPr lang="en-US" sz="15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10 bool </a:t>
            </a:r>
            <a:r>
              <a:rPr lang="en-US" sz="1500" b="1" dirty="0" err="1">
                <a:effectLst/>
                <a:latin typeface="Times New Roman" panose="02020603050405020304" pitchFamily="18" charset="0"/>
                <a:ea typeface="Times New Roman" panose="02020603050405020304" pitchFamily="18" charset="0"/>
              </a:rPr>
              <a:t>isBoardFull</a:t>
            </a:r>
            <a:r>
              <a:rPr lang="en-US" sz="1500" b="1" dirty="0">
                <a:effectLst/>
                <a:latin typeface="Times New Roman" panose="02020603050405020304" pitchFamily="18" charset="0"/>
                <a:ea typeface="Times New Roman" panose="02020603050405020304" pitchFamily="18" charset="0"/>
              </a:rPr>
              <a:t> (char board [N][N]);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10.1.	Check whether the board is full or not</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10.2.	Returns 1 is case of board is full</a:t>
            </a:r>
          </a:p>
          <a:p>
            <a:pPr marL="114300" indent="0" algn="l">
              <a:spcBef>
                <a:spcPts val="300"/>
              </a:spcBef>
              <a:buNone/>
              <a:tabLst>
                <a:tab pos="273685" algn="l"/>
              </a:tabLst>
            </a:pPr>
            <a:endParaRPr lang="en-US" sz="1500"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500" b="1" dirty="0">
                <a:effectLst/>
                <a:latin typeface="Times New Roman" panose="02020603050405020304" pitchFamily="18" charset="0"/>
                <a:ea typeface="Times New Roman" panose="02020603050405020304" pitchFamily="18" charset="0"/>
              </a:rPr>
              <a:t>11 void </a:t>
            </a:r>
            <a:r>
              <a:rPr lang="en-US" sz="1500" b="1" dirty="0" err="1">
                <a:effectLst/>
                <a:latin typeface="Times New Roman" panose="02020603050405020304" pitchFamily="18" charset="0"/>
                <a:ea typeface="Times New Roman" panose="02020603050405020304" pitchFamily="18" charset="0"/>
              </a:rPr>
              <a:t>computerIsThinking</a:t>
            </a:r>
            <a:r>
              <a:rPr lang="en-US" sz="15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500" dirty="0">
                <a:effectLst/>
                <a:latin typeface="Times New Roman" panose="02020603050405020304" pitchFamily="18" charset="0"/>
                <a:ea typeface="Times New Roman" panose="02020603050405020304" pitchFamily="18" charset="0"/>
              </a:rPr>
              <a:t>	11.1.	Used to give user an experience that computer is actually thinking and taking time for the next move</a:t>
            </a:r>
          </a:p>
          <a:p>
            <a:pPr marL="114300" indent="0" algn="l">
              <a:spcBef>
                <a:spcPts val="300"/>
              </a:spcBef>
              <a:buNone/>
              <a:tabLst>
                <a:tab pos="273685" algn="l"/>
              </a:tabLst>
            </a:pPr>
            <a:endParaRPr lang="en-US" sz="14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945CAB2-8C74-487F-A21E-A954CADA6437}"/>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6782343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1E69C-2A14-4BCD-BC3A-F60D726A6EA6}"/>
              </a:ext>
            </a:extLst>
          </p:cNvPr>
          <p:cNvSpPr>
            <a:spLocks noGrp="1"/>
          </p:cNvSpPr>
          <p:nvPr>
            <p:ph idx="1"/>
          </p:nvPr>
        </p:nvSpPr>
        <p:spPr>
          <a:xfrm>
            <a:off x="1571348" y="577049"/>
            <a:ext cx="9072978" cy="5708341"/>
          </a:xfrm>
          <a:ln w="28575"/>
        </p:spPr>
        <p:style>
          <a:lnRef idx="2">
            <a:schemeClr val="accent6"/>
          </a:lnRef>
          <a:fillRef idx="1">
            <a:schemeClr val="lt1"/>
          </a:fillRef>
          <a:effectRef idx="0">
            <a:schemeClr val="accent6"/>
          </a:effectRef>
          <a:fontRef idx="minor">
            <a:schemeClr val="dk1"/>
          </a:fontRef>
        </p:style>
        <p:txBody>
          <a:bodyPr>
            <a:noAutofit/>
          </a:bodyPr>
          <a:lstStyle/>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12 void intro(string n1, string n2) ;	</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12.1.	Used to keep displaying name and player's symbol at top</a:t>
            </a:r>
          </a:p>
          <a:p>
            <a:pPr marL="114300" indent="0" algn="l">
              <a:spcBef>
                <a:spcPts val="300"/>
              </a:spcBef>
              <a:buNone/>
              <a:tabLst>
                <a:tab pos="273685" algn="l"/>
              </a:tabLst>
            </a:pPr>
            <a:endParaRPr lang="en-US" sz="16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13 char </a:t>
            </a:r>
            <a:r>
              <a:rPr lang="en-US" sz="1600" b="1" dirty="0" err="1">
                <a:effectLst/>
                <a:latin typeface="Times New Roman" panose="02020603050405020304" pitchFamily="18" charset="0"/>
                <a:ea typeface="Times New Roman" panose="02020603050405020304" pitchFamily="18" charset="0"/>
              </a:rPr>
              <a:t>gameDifficulty</a:t>
            </a:r>
            <a:r>
              <a:rPr lang="en-US" sz="16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13.1.	Used to select the game difficulty</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13.2.	Returns 'e', 'm', 'h' for easy, medium and difficult mode respectively</a:t>
            </a:r>
          </a:p>
          <a:p>
            <a:pPr marL="114300" indent="0" algn="l">
              <a:spcBef>
                <a:spcPts val="300"/>
              </a:spcBef>
              <a:buNone/>
              <a:tabLst>
                <a:tab pos="273685" algn="l"/>
              </a:tabLst>
            </a:pPr>
            <a:endParaRPr lang="en-US" sz="16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14 int opponent();</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14.1.	Used to find if player wants to play with computer or another player</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14.2.	Returns 1 if computer is selected and 0 otherwise</a:t>
            </a:r>
          </a:p>
          <a:p>
            <a:pPr marL="114300" indent="0" algn="l">
              <a:spcBef>
                <a:spcPts val="300"/>
              </a:spcBef>
              <a:buNone/>
              <a:tabLst>
                <a:tab pos="273685" algn="l"/>
              </a:tabLst>
            </a:pPr>
            <a:endParaRPr lang="en-US" sz="16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15 </a:t>
            </a:r>
            <a:r>
              <a:rPr lang="en-US" sz="1600" b="1" dirty="0">
                <a:latin typeface="Times New Roman" panose="02020603050405020304" pitchFamily="18" charset="0"/>
                <a:ea typeface="Times New Roman" panose="02020603050405020304" pitchFamily="18" charset="0"/>
              </a:rPr>
              <a:t>bool</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wantRematch</a:t>
            </a:r>
            <a:r>
              <a:rPr lang="en-US" sz="1600" b="1" dirty="0">
                <a:effectLst/>
                <a:latin typeface="Times New Roman" panose="02020603050405020304" pitchFamily="18" charset="0"/>
                <a:ea typeface="Times New Roman" panose="02020603050405020304" pitchFamily="18" charset="0"/>
              </a:rPr>
              <a:t>();		</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15.1.	Used to check if player wants a rematch or not</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15.2.	Returns 1 if rematch is needed; 0 otherwise</a:t>
            </a:r>
          </a:p>
          <a:p>
            <a:pPr marL="114300" indent="0" algn="l">
              <a:spcBef>
                <a:spcPts val="300"/>
              </a:spcBef>
              <a:buNone/>
              <a:tabLst>
                <a:tab pos="273685" algn="l"/>
              </a:tabLst>
            </a:pPr>
            <a:endParaRPr lang="en-US" sz="1600" b="1" dirty="0">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16 void </a:t>
            </a:r>
            <a:r>
              <a:rPr lang="en-US" sz="1600" b="1" dirty="0" err="1">
                <a:effectLst/>
                <a:latin typeface="Times New Roman" panose="02020603050405020304" pitchFamily="18" charset="0"/>
                <a:ea typeface="Times New Roman" panose="02020603050405020304" pitchFamily="18" charset="0"/>
              </a:rPr>
              <a:t>frontPage</a:t>
            </a:r>
            <a:r>
              <a:rPr lang="en-US" sz="1600" b="1" dirty="0">
                <a:effectLst/>
                <a:latin typeface="Times New Roman" panose="02020603050405020304" pitchFamily="18" charset="0"/>
                <a:ea typeface="Times New Roman" panose="02020603050405020304" pitchFamily="18" charset="0"/>
              </a:rPr>
              <a:t>();</a:t>
            </a:r>
          </a:p>
          <a:p>
            <a:pPr marL="114300" indent="0" algn="l">
              <a:spcBef>
                <a:spcPts val="300"/>
              </a:spcBef>
              <a:buNone/>
              <a:tabLst>
                <a:tab pos="273685" algn="l"/>
              </a:tabLst>
            </a:pPr>
            <a:r>
              <a:rPr lang="en-US" sz="1600" dirty="0">
                <a:effectLst/>
                <a:latin typeface="Times New Roman" panose="02020603050405020304" pitchFamily="18" charset="0"/>
                <a:ea typeface="Times New Roman" panose="02020603050405020304" pitchFamily="18" charset="0"/>
              </a:rPr>
              <a:t>	16.1.	Used to show the first screen containing the project name and members </a:t>
            </a:r>
          </a:p>
          <a:p>
            <a:pPr marL="114300" indent="0" algn="l">
              <a:spcBef>
                <a:spcPts val="300"/>
              </a:spcBef>
              <a:buNone/>
              <a:tabLst>
                <a:tab pos="273685" algn="l"/>
              </a:tabLst>
            </a:pPr>
            <a:endParaRPr lang="en-US" sz="1600" b="1" dirty="0">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r>
              <a:rPr lang="en-US" sz="1600" b="1" dirty="0">
                <a:latin typeface="Times New Roman" panose="02020603050405020304" pitchFamily="18" charset="0"/>
                <a:ea typeface="Times New Roman" panose="02020603050405020304" pitchFamily="18" charset="0"/>
              </a:rPr>
              <a:t>17 bool </a:t>
            </a:r>
            <a:r>
              <a:rPr lang="en-US" sz="1600" b="1" dirty="0" err="1">
                <a:latin typeface="Times New Roman" panose="02020603050405020304" pitchFamily="18" charset="0"/>
                <a:ea typeface="Times New Roman" panose="02020603050405020304" pitchFamily="18" charset="0"/>
              </a:rPr>
              <a:t>wishToQuit</a:t>
            </a:r>
            <a:r>
              <a:rPr lang="en-US" sz="1600" b="1" dirty="0">
                <a:latin typeface="Times New Roman" panose="02020603050405020304" pitchFamily="18" charset="0"/>
                <a:ea typeface="Times New Roman" panose="02020603050405020304" pitchFamily="18" charset="0"/>
              </a:rPr>
              <a:t>();</a:t>
            </a: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17.1	Used to either return to main menu or quit the game</a:t>
            </a:r>
          </a:p>
          <a:p>
            <a:pPr marL="114300" indent="0" algn="l">
              <a:spcBef>
                <a:spcPts val="300"/>
              </a:spcBef>
              <a:buNone/>
              <a:tabLst>
                <a:tab pos="273685" algn="l"/>
              </a:tabLst>
            </a:pPr>
            <a:r>
              <a:rPr lang="en-US" sz="1600" b="1"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17.2	Returns 1 in case player wants to quit and 0 for returning to main menu</a:t>
            </a:r>
            <a:endParaRPr lang="en-US" sz="1600" b="1" dirty="0">
              <a:effectLst/>
              <a:latin typeface="Times New Roman" panose="02020603050405020304" pitchFamily="18" charset="0"/>
              <a:ea typeface="Times New Roman" panose="02020603050405020304" pitchFamily="18" charset="0"/>
            </a:endParaRPr>
          </a:p>
          <a:p>
            <a:pPr marL="114300" indent="0" algn="l">
              <a:spcBef>
                <a:spcPts val="300"/>
              </a:spcBef>
              <a:buNone/>
              <a:tabLst>
                <a:tab pos="273685" algn="l"/>
              </a:tabLst>
            </a:pPr>
            <a:endParaRPr lang="en-US" sz="14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945CAB2-8C74-487F-A21E-A954CADA6437}"/>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5745825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9820" y="365125"/>
            <a:ext cx="8442665" cy="1325563"/>
          </a:xfrm>
          <a:ln>
            <a:solidFill>
              <a:schemeClr val="tx1"/>
            </a:solidFill>
          </a:ln>
        </p:spPr>
        <p:txBody>
          <a:bodyPr>
            <a:norm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RESULTS &amp;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2">
            <a:extLst>
              <a:ext uri="{FF2B5EF4-FFF2-40B4-BE49-F238E27FC236}">
                <a16:creationId xmlns:a16="http://schemas.microsoft.com/office/drawing/2014/main" id="{04191A03-F895-4CB2-9842-F6EB3B41C70A}"/>
              </a:ext>
            </a:extLst>
          </p:cNvPr>
          <p:cNvSpPr>
            <a:spLocks noChangeArrowheads="1"/>
          </p:cNvSpPr>
          <p:nvPr/>
        </p:nvSpPr>
        <p:spPr bwMode="auto">
          <a:xfrm>
            <a:off x="1899819" y="2288278"/>
            <a:ext cx="84426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FRONT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is the first screen that a user sees when he or she runs the program</a:t>
            </a: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3" name="Picture 2">
            <a:extLst>
              <a:ext uri="{FF2B5EF4-FFF2-40B4-BE49-F238E27FC236}">
                <a16:creationId xmlns:a16="http://schemas.microsoft.com/office/drawing/2014/main" id="{D9CA49E9-AC5E-47EC-A202-4CBD1DBE9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818" y="3298627"/>
            <a:ext cx="8442664" cy="32402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3">
            <a:extLst>
              <a:ext uri="{FF2B5EF4-FFF2-40B4-BE49-F238E27FC236}">
                <a16:creationId xmlns:a16="http://schemas.microsoft.com/office/drawing/2014/main" id="{51A1F2C6-374A-4F65-852D-A4F9055827C2}"/>
              </a:ext>
            </a:extLst>
          </p:cNvPr>
          <p:cNvSpPr>
            <a:spLocks noChangeArrowheads="1"/>
          </p:cNvSpPr>
          <p:nvPr/>
        </p:nvSpPr>
        <p:spPr bwMode="auto">
          <a:xfrm>
            <a:off x="3029949" y="5994410"/>
            <a:ext cx="116220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036627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4013B0-90F5-43A5-815C-4B8FFF246240}"/>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4" name="TextBox 3">
            <a:extLst>
              <a:ext uri="{FF2B5EF4-FFF2-40B4-BE49-F238E27FC236}">
                <a16:creationId xmlns:a16="http://schemas.microsoft.com/office/drawing/2014/main" id="{D3534110-5846-4F1C-9A81-B9F2F5FBD3C1}"/>
              </a:ext>
            </a:extLst>
          </p:cNvPr>
          <p:cNvSpPr txBox="1"/>
          <p:nvPr/>
        </p:nvSpPr>
        <p:spPr>
          <a:xfrm>
            <a:off x="2328539" y="841769"/>
            <a:ext cx="8306910" cy="1015663"/>
          </a:xfrm>
          <a:prstGeom prst="rect">
            <a:avLst/>
          </a:prstGeom>
          <a:noFill/>
        </p:spPr>
        <p:txBody>
          <a:bodyPr wrap="square">
            <a:spAutoFit/>
          </a:bodyPr>
          <a:lstStyle/>
          <a:p>
            <a:pPr marL="342900" lvl="0" indent="-342900">
              <a:spcBef>
                <a:spcPts val="195"/>
              </a:spcBef>
              <a:buFont typeface="Symbol" panose="05050102010706020507" pitchFamily="18" charset="2"/>
              <a:buChar char=""/>
              <a:tabLst>
                <a:tab pos="1565275" algn="l"/>
              </a:tabLst>
            </a:pPr>
            <a:r>
              <a:rPr lang="en-US" sz="2000" b="1" i="1" dirty="0">
                <a:effectLst/>
                <a:latin typeface="Times New Roman" panose="02020603050405020304" pitchFamily="18" charset="0"/>
                <a:ea typeface="Times New Roman" panose="02020603050405020304" pitchFamily="18" charset="0"/>
              </a:rPr>
              <a:t>MAIN MENU:</a:t>
            </a:r>
            <a:endParaRPr lang="en-IN" sz="2000" dirty="0">
              <a:effectLst/>
              <a:latin typeface="Times New Roman" panose="02020603050405020304" pitchFamily="18" charset="0"/>
              <a:ea typeface="Times New Roman" panose="02020603050405020304" pitchFamily="18" charset="0"/>
            </a:endParaRPr>
          </a:p>
          <a:p>
            <a:pPr>
              <a:tabLst>
                <a:tab pos="1565275" algn="l"/>
              </a:tabLst>
            </a:pPr>
            <a:r>
              <a:rPr lang="en-US" sz="2000" i="1" dirty="0">
                <a:effectLst/>
                <a:latin typeface="Times New Roman" panose="02020603050405020304" pitchFamily="18" charset="0"/>
                <a:ea typeface="Times New Roman" panose="02020603050405020304" pitchFamily="18" charset="0"/>
              </a:rPr>
              <a:t>User needs to select whether he needs to play against a computer or another player.</a:t>
            </a:r>
            <a:endParaRPr lang="en-IN"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346C1DE-48C7-4DB6-8580-49969F78D7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7669" y="2527666"/>
            <a:ext cx="8688650" cy="31895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98603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4EBD8D-77BC-4D53-9D2A-10B1190807E5}"/>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4097" name="Picture 6">
            <a:extLst>
              <a:ext uri="{FF2B5EF4-FFF2-40B4-BE49-F238E27FC236}">
                <a16:creationId xmlns:a16="http://schemas.microsoft.com/office/drawing/2014/main" id="{80C4A06D-15DF-434C-BE27-915B672C0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62" y="2601662"/>
            <a:ext cx="5152487" cy="367091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0E8D91B5-DD76-4F6A-8D46-E06EA2529355}"/>
              </a:ext>
            </a:extLst>
          </p:cNvPr>
          <p:cNvSpPr/>
          <p:nvPr/>
        </p:nvSpPr>
        <p:spPr>
          <a:xfrm>
            <a:off x="320092" y="4252959"/>
            <a:ext cx="4038843" cy="100516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3">
            <a:extLst>
              <a:ext uri="{FF2B5EF4-FFF2-40B4-BE49-F238E27FC236}">
                <a16:creationId xmlns:a16="http://schemas.microsoft.com/office/drawing/2014/main" id="{5CBE8531-72DE-4CC8-A447-17F5AF49D836}"/>
              </a:ext>
            </a:extLst>
          </p:cNvPr>
          <p:cNvSpPr>
            <a:spLocks noChangeArrowheads="1"/>
          </p:cNvSpPr>
          <p:nvPr/>
        </p:nvSpPr>
        <p:spPr bwMode="auto">
          <a:xfrm>
            <a:off x="585926" y="1204311"/>
            <a:ext cx="482945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en-US" altLang="en-US" sz="19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ENTERING DATA (Against Computer):</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selecting computer as opponent, the user needs to enter his or her name and select the difficulty level according to his preference.</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F06D5C-4BA8-438B-9D62-039C8EC4E5C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6219AE41-3D35-446E-8B1D-076CD54ED9E6}"/>
              </a:ext>
            </a:extLst>
          </p:cNvPr>
          <p:cNvSpPr txBox="1"/>
          <p:nvPr/>
        </p:nvSpPr>
        <p:spPr>
          <a:xfrm>
            <a:off x="5376492" y="3429000"/>
            <a:ext cx="1057182" cy="584775"/>
          </a:xfrm>
          <a:prstGeom prst="rect">
            <a:avLst/>
          </a:prstGeom>
          <a:noFill/>
        </p:spPr>
        <p:txBody>
          <a:bodyPr wrap="square">
            <a:spAutoFit/>
          </a:bodyPr>
          <a:lstStyle/>
          <a:p>
            <a:pPr algn="ctr"/>
            <a:r>
              <a:rPr lang="en-US" sz="3200" b="1" dirty="0">
                <a:effectLst/>
                <a:latin typeface="Times New Roman" panose="02020603050405020304" pitchFamily="18" charset="0"/>
                <a:ea typeface="Times New Roman" panose="02020603050405020304" pitchFamily="18" charset="0"/>
              </a:rPr>
              <a:t>OR</a:t>
            </a:r>
            <a:endParaRPr lang="en-IN" sz="20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5B9430CC-BD45-446C-8ECD-CC4F7C5F4550}"/>
              </a:ext>
            </a:extLst>
          </p:cNvPr>
          <p:cNvSpPr txBox="1"/>
          <p:nvPr/>
        </p:nvSpPr>
        <p:spPr>
          <a:xfrm>
            <a:off x="6436218" y="1216670"/>
            <a:ext cx="5466863" cy="1292662"/>
          </a:xfrm>
          <a:prstGeom prst="rect">
            <a:avLst/>
          </a:prstGeom>
          <a:noFill/>
        </p:spPr>
        <p:txBody>
          <a:bodyPr wrap="square">
            <a:spAutoFit/>
          </a:bodyPr>
          <a:lstStyle/>
          <a:p>
            <a:pPr marL="342900" lvl="0" indent="-342900">
              <a:spcBef>
                <a:spcPts val="195"/>
              </a:spcBef>
              <a:buFont typeface="Symbol" panose="05050102010706020507" pitchFamily="18" charset="2"/>
              <a:buChar char=""/>
            </a:pPr>
            <a:r>
              <a:rPr lang="en-US" sz="1900" b="1" i="1" dirty="0">
                <a:effectLst/>
                <a:latin typeface="Times New Roman" panose="02020603050405020304" pitchFamily="18" charset="0"/>
                <a:ea typeface="Times New Roman" panose="02020603050405020304" pitchFamily="18" charset="0"/>
              </a:rPr>
              <a:t>ENTERING DATA</a:t>
            </a:r>
            <a:r>
              <a:rPr lang="en-US" sz="1900" i="1" dirty="0">
                <a:effectLst/>
                <a:latin typeface="Times New Roman" panose="02020603050405020304" pitchFamily="18" charset="0"/>
                <a:ea typeface="Times New Roman" panose="02020603050405020304" pitchFamily="18" charset="0"/>
              </a:rPr>
              <a:t> </a:t>
            </a:r>
            <a:r>
              <a:rPr lang="en-US" sz="1900" b="1" i="1" dirty="0">
                <a:effectLst/>
                <a:latin typeface="Times New Roman" panose="02020603050405020304" pitchFamily="18" charset="0"/>
                <a:ea typeface="Times New Roman" panose="02020603050405020304" pitchFamily="18" charset="0"/>
              </a:rPr>
              <a:t>(Against another player):</a:t>
            </a:r>
            <a:endParaRPr lang="en-IN" sz="1900" dirty="0">
              <a:effectLst/>
              <a:latin typeface="Times New Roman" panose="02020603050405020304" pitchFamily="18" charset="0"/>
              <a:ea typeface="Times New Roman" panose="02020603050405020304" pitchFamily="18" charset="0"/>
            </a:endParaRPr>
          </a:p>
          <a:p>
            <a:r>
              <a:rPr lang="en-US" sz="1900" i="1" dirty="0">
                <a:effectLst/>
                <a:latin typeface="Times New Roman" panose="02020603050405020304" pitchFamily="18" charset="0"/>
                <a:ea typeface="Times New Roman" panose="02020603050405020304" pitchFamily="18" charset="0"/>
              </a:rPr>
              <a:t>After selecting another person as opponent, both the users need to enter their respective names.</a:t>
            </a:r>
            <a:endParaRPr lang="en-IN" sz="1900" dirty="0">
              <a:effectLst/>
              <a:latin typeface="Times New Roman" panose="02020603050405020304" pitchFamily="18" charset="0"/>
              <a:ea typeface="Times New Roman" panose="02020603050405020304" pitchFamily="18" charset="0"/>
            </a:endParaRPr>
          </a:p>
          <a:p>
            <a:pPr>
              <a:tabLst>
                <a:tab pos="1565275" algn="l"/>
              </a:tabLst>
            </a:pPr>
            <a:r>
              <a:rPr lang="en-US" sz="1800" i="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4A5CB0FA-E839-4049-AE14-5AA286FAB139}"/>
              </a:ext>
            </a:extLst>
          </p:cNvPr>
          <p:cNvPicPr/>
          <p:nvPr/>
        </p:nvPicPr>
        <p:blipFill>
          <a:blip r:embed="rId4"/>
          <a:stretch>
            <a:fillRect/>
          </a:stretch>
        </p:blipFill>
        <p:spPr>
          <a:xfrm>
            <a:off x="6436217" y="2601662"/>
            <a:ext cx="5593025" cy="36709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Rectangle 9">
            <a:extLst>
              <a:ext uri="{FF2B5EF4-FFF2-40B4-BE49-F238E27FC236}">
                <a16:creationId xmlns:a16="http://schemas.microsoft.com/office/drawing/2014/main" id="{74E9C7FF-2781-4A37-A90F-B82D375CD0E2}"/>
              </a:ext>
            </a:extLst>
          </p:cNvPr>
          <p:cNvSpPr/>
          <p:nvPr/>
        </p:nvSpPr>
        <p:spPr>
          <a:xfrm>
            <a:off x="6433674" y="4430860"/>
            <a:ext cx="3056556" cy="100516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36376671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9D01EE-DAC4-4869-82EC-1AE4004CD31B}"/>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3" name="Rectangle 2">
            <a:extLst>
              <a:ext uri="{FF2B5EF4-FFF2-40B4-BE49-F238E27FC236}">
                <a16:creationId xmlns:a16="http://schemas.microsoft.com/office/drawing/2014/main" id="{37167710-9526-43B9-8EFF-C57F0DA473BA}"/>
              </a:ext>
            </a:extLst>
          </p:cNvPr>
          <p:cNvSpPr>
            <a:spLocks noChangeArrowheads="1"/>
          </p:cNvSpPr>
          <p:nvPr/>
        </p:nvSpPr>
        <p:spPr bwMode="auto">
          <a:xfrm>
            <a:off x="0" y="2104858"/>
            <a:ext cx="52733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GAME BEGINS (Against Computer):</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1" name="Picture 18">
            <a:extLst>
              <a:ext uri="{FF2B5EF4-FFF2-40B4-BE49-F238E27FC236}">
                <a16:creationId xmlns:a16="http://schemas.microsoft.com/office/drawing/2014/main" id="{1397DF4C-97C8-4FF3-B215-FFB7572E7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31" y="2836415"/>
            <a:ext cx="4961606" cy="28654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699608E5-AB25-49D4-86BC-6B69CC73A3FD}"/>
              </a:ext>
            </a:extLst>
          </p:cNvPr>
          <p:cNvSpPr>
            <a:spLocks noChangeArrowheads="1"/>
          </p:cNvSpPr>
          <p:nvPr/>
        </p:nvSpPr>
        <p:spPr bwMode="auto">
          <a:xfrm>
            <a:off x="0" y="3322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05ECCF9F-8E88-499B-8C26-784C16FC84FE}"/>
              </a:ext>
            </a:extLst>
          </p:cNvPr>
          <p:cNvSpPr>
            <a:spLocks noChangeArrowheads="1"/>
          </p:cNvSpPr>
          <p:nvPr/>
        </p:nvSpPr>
        <p:spPr bwMode="auto">
          <a:xfrm>
            <a:off x="6513870" y="1943276"/>
            <a:ext cx="4790094" cy="56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65275" algn="l"/>
              </a:tabLst>
              <a:defRPr>
                <a:solidFill>
                  <a:schemeClr val="tx1"/>
                </a:solidFill>
                <a:latin typeface="Arial" panose="020B0604020202020204" pitchFamily="34" charset="0"/>
              </a:defRPr>
            </a:lvl1pPr>
            <a:lvl2pPr eaLnBrk="0" fontAlgn="base" hangingPunct="0">
              <a:spcBef>
                <a:spcPct val="0"/>
              </a:spcBef>
              <a:spcAft>
                <a:spcPct val="0"/>
              </a:spcAft>
              <a:tabLst>
                <a:tab pos="1565275" algn="l"/>
              </a:tabLst>
              <a:defRPr>
                <a:solidFill>
                  <a:schemeClr val="tx1"/>
                </a:solidFill>
                <a:latin typeface="Arial" panose="020B0604020202020204" pitchFamily="34" charset="0"/>
              </a:defRPr>
            </a:lvl2pPr>
            <a:lvl3pPr eaLnBrk="0" fontAlgn="base" hangingPunct="0">
              <a:spcBef>
                <a:spcPct val="0"/>
              </a:spcBef>
              <a:spcAft>
                <a:spcPct val="0"/>
              </a:spcAft>
              <a:tabLst>
                <a:tab pos="1565275" algn="l"/>
              </a:tabLst>
              <a:defRPr>
                <a:solidFill>
                  <a:schemeClr val="tx1"/>
                </a:solidFill>
                <a:latin typeface="Arial" panose="020B0604020202020204" pitchFamily="34" charset="0"/>
              </a:defRPr>
            </a:lvl3pPr>
            <a:lvl4pPr eaLnBrk="0" fontAlgn="base" hangingPunct="0">
              <a:spcBef>
                <a:spcPct val="0"/>
              </a:spcBef>
              <a:spcAft>
                <a:spcPct val="0"/>
              </a:spcAft>
              <a:tabLst>
                <a:tab pos="1565275" algn="l"/>
              </a:tabLst>
              <a:defRPr>
                <a:solidFill>
                  <a:schemeClr val="tx1"/>
                </a:solidFill>
                <a:latin typeface="Arial" panose="020B0604020202020204" pitchFamily="34" charset="0"/>
              </a:defRPr>
            </a:lvl4pPr>
            <a:lvl5pPr eaLnBrk="0" fontAlgn="base" hangingPunct="0">
              <a:spcBef>
                <a:spcPct val="0"/>
              </a:spcBef>
              <a:spcAft>
                <a:spcPct val="0"/>
              </a:spcAft>
              <a:tabLst>
                <a:tab pos="1565275" algn="l"/>
              </a:tabLst>
              <a:defRPr>
                <a:solidFill>
                  <a:schemeClr val="tx1"/>
                </a:solidFill>
                <a:latin typeface="Arial" panose="020B0604020202020204" pitchFamily="34" charset="0"/>
              </a:defRPr>
            </a:lvl5pPr>
            <a:lvl6pPr eaLnBrk="0" fontAlgn="base" hangingPunct="0">
              <a:spcBef>
                <a:spcPct val="0"/>
              </a:spcBef>
              <a:spcAft>
                <a:spcPct val="0"/>
              </a:spcAft>
              <a:tabLst>
                <a:tab pos="1565275" algn="l"/>
              </a:tabLst>
              <a:defRPr>
                <a:solidFill>
                  <a:schemeClr val="tx1"/>
                </a:solidFill>
                <a:latin typeface="Arial" panose="020B0604020202020204" pitchFamily="34" charset="0"/>
              </a:defRPr>
            </a:lvl6pPr>
            <a:lvl7pPr eaLnBrk="0" fontAlgn="base" hangingPunct="0">
              <a:spcBef>
                <a:spcPct val="0"/>
              </a:spcBef>
              <a:spcAft>
                <a:spcPct val="0"/>
              </a:spcAft>
              <a:tabLst>
                <a:tab pos="1565275" algn="l"/>
              </a:tabLst>
              <a:defRPr>
                <a:solidFill>
                  <a:schemeClr val="tx1"/>
                </a:solidFill>
                <a:latin typeface="Arial" panose="020B0604020202020204" pitchFamily="34" charset="0"/>
              </a:defRPr>
            </a:lvl7pPr>
            <a:lvl8pPr eaLnBrk="0" fontAlgn="base" hangingPunct="0">
              <a:spcBef>
                <a:spcPct val="0"/>
              </a:spcBef>
              <a:spcAft>
                <a:spcPct val="0"/>
              </a:spcAft>
              <a:tabLst>
                <a:tab pos="1565275" algn="l"/>
              </a:tabLst>
              <a:defRPr>
                <a:solidFill>
                  <a:schemeClr val="tx1"/>
                </a:solidFill>
                <a:latin typeface="Arial" panose="020B0604020202020204" pitchFamily="34" charset="0"/>
              </a:defRPr>
            </a:lvl8pPr>
            <a:lvl9pPr eaLnBrk="0" fontAlgn="base" hangingPunct="0">
              <a:spcBef>
                <a:spcPct val="0"/>
              </a:spcBef>
              <a:spcAft>
                <a:spcPct val="0"/>
              </a:spcAft>
              <a:tabLst>
                <a:tab pos="15652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65275" algn="l"/>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565275" algn="l"/>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GAME BEGINS</a:t>
            </a:r>
            <a:r>
              <a:rPr kumimoji="0" lang="en-US" altLang="en-US"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(Against another player):</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45" name="Picture 20">
            <a:extLst>
              <a:ext uri="{FF2B5EF4-FFF2-40B4-BE49-F238E27FC236}">
                <a16:creationId xmlns:a16="http://schemas.microsoft.com/office/drawing/2014/main" id="{7CAFB344-98FA-4D9F-B702-BB7DCD828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011" y="2806251"/>
            <a:ext cx="5111317" cy="29257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3">
            <a:extLst>
              <a:ext uri="{FF2B5EF4-FFF2-40B4-BE49-F238E27FC236}">
                <a16:creationId xmlns:a16="http://schemas.microsoft.com/office/drawing/2014/main" id="{9447AADE-E357-4B3F-9633-195CFEDC3D31}"/>
              </a:ext>
            </a:extLst>
          </p:cNvPr>
          <p:cNvSpPr>
            <a:spLocks noChangeArrowheads="1"/>
          </p:cNvSpPr>
          <p:nvPr/>
        </p:nvSpPr>
        <p:spPr bwMode="auto">
          <a:xfrm>
            <a:off x="5912529" y="5701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96C0CB92-BEE2-4EF8-85A1-BD75D5831F7B}"/>
              </a:ext>
            </a:extLst>
          </p:cNvPr>
          <p:cNvSpPr txBox="1"/>
          <p:nvPr/>
        </p:nvSpPr>
        <p:spPr>
          <a:xfrm>
            <a:off x="1944210" y="681310"/>
            <a:ext cx="8158578"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entering the required data, the game starts like this by displaying the empty Tic tac toe 3X3 grid and score are also mentioned simultaneously.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C2F29A-91A3-49C2-B320-0236136728BE}"/>
              </a:ext>
            </a:extLst>
          </p:cNvPr>
          <p:cNvSpPr txBox="1"/>
          <p:nvPr/>
        </p:nvSpPr>
        <p:spPr>
          <a:xfrm>
            <a:off x="5425737" y="4038301"/>
            <a:ext cx="973584" cy="461665"/>
          </a:xfrm>
          <a:prstGeom prst="rect">
            <a:avLst/>
          </a:prstGeom>
          <a:noFill/>
        </p:spPr>
        <p:txBody>
          <a:bodyPr wrap="square">
            <a:spAutoFit/>
          </a:bodyPr>
          <a:lstStyle/>
          <a:p>
            <a:pPr algn="ctr"/>
            <a:r>
              <a:rPr lang="en-US" sz="2400" b="1" dirty="0">
                <a:effectLst/>
                <a:latin typeface="Times New Roman" panose="02020603050405020304" pitchFamily="18" charset="0"/>
                <a:ea typeface="Times New Roman" panose="02020603050405020304" pitchFamily="18" charset="0"/>
              </a:rPr>
              <a:t>OR</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3955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9D5B2-6341-4F54-8F40-E9410A6162B2}"/>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7169" name="Picture 23">
            <a:extLst>
              <a:ext uri="{FF2B5EF4-FFF2-40B4-BE49-F238E27FC236}">
                <a16:creationId xmlns:a16="http://schemas.microsoft.com/office/drawing/2014/main" id="{01DF62AB-13A0-4FD1-9E44-870E2A070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166" y="2360476"/>
            <a:ext cx="8384249" cy="39194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106DDD81-E4B7-469D-ACD0-B1739B4ABB43}"/>
              </a:ext>
            </a:extLst>
          </p:cNvPr>
          <p:cNvSpPr/>
          <p:nvPr/>
        </p:nvSpPr>
        <p:spPr>
          <a:xfrm>
            <a:off x="1802166" y="5042100"/>
            <a:ext cx="2330922" cy="51054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3">
            <a:extLst>
              <a:ext uri="{FF2B5EF4-FFF2-40B4-BE49-F238E27FC236}">
                <a16:creationId xmlns:a16="http://schemas.microsoft.com/office/drawing/2014/main" id="{BF299238-460F-4D6D-BF94-7B02BC382A57}"/>
              </a:ext>
            </a:extLst>
          </p:cNvPr>
          <p:cNvSpPr>
            <a:spLocks noChangeArrowheads="1"/>
          </p:cNvSpPr>
          <p:nvPr/>
        </p:nvSpPr>
        <p:spPr bwMode="auto">
          <a:xfrm>
            <a:off x="1802167" y="1175262"/>
            <a:ext cx="83842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 TURN: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take a turn user needs to enter the row and column number in which he needs to place his marker.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0399927-2165-46C9-AD06-C16C337EE826}"/>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F9044759-A5D1-435E-942A-ACEBE65AA594}"/>
              </a:ext>
            </a:extLst>
          </p:cNvPr>
          <p:cNvSpPr>
            <a:spLocks noChangeArrowheads="1"/>
          </p:cNvSpPr>
          <p:nvPr/>
        </p:nvSpPr>
        <p:spPr bwMode="auto">
          <a:xfrm>
            <a:off x="0" y="2674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162332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014C5A-6712-478A-A4ED-D8D9401AA9D2}"/>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8194" name="Picture 24">
            <a:extLst>
              <a:ext uri="{FF2B5EF4-FFF2-40B4-BE49-F238E27FC236}">
                <a16:creationId xmlns:a16="http://schemas.microsoft.com/office/drawing/2014/main" id="{40FE4C05-12FA-4A80-A880-EF942DBB6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60" y="1698841"/>
            <a:ext cx="6049020" cy="23682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193" name="Picture 28">
            <a:extLst>
              <a:ext uri="{FF2B5EF4-FFF2-40B4-BE49-F238E27FC236}">
                <a16:creationId xmlns:a16="http://schemas.microsoft.com/office/drawing/2014/main" id="{6DA23775-A169-454C-8C58-A34837DA5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059" y="4255616"/>
            <a:ext cx="6049020" cy="23682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D219E8F3-E4D7-430E-AA96-C79794378CBE}"/>
              </a:ext>
            </a:extLst>
          </p:cNvPr>
          <p:cNvSpPr/>
          <p:nvPr/>
        </p:nvSpPr>
        <p:spPr>
          <a:xfrm>
            <a:off x="3116062" y="3648457"/>
            <a:ext cx="2909834" cy="27096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solidFill>
                <a:srgbClr val="FF0000"/>
              </a:solidFill>
            </a:endParaRPr>
          </a:p>
        </p:txBody>
      </p:sp>
      <p:cxnSp>
        <p:nvCxnSpPr>
          <p:cNvPr id="6" name="Connector: Curved 5">
            <a:extLst>
              <a:ext uri="{FF2B5EF4-FFF2-40B4-BE49-F238E27FC236}">
                <a16:creationId xmlns:a16="http://schemas.microsoft.com/office/drawing/2014/main" id="{BE6B0728-EE8F-44AD-8349-4C7217376435}"/>
              </a:ext>
            </a:extLst>
          </p:cNvPr>
          <p:cNvCxnSpPr>
            <a:cxnSpLocks/>
            <a:stCxn id="5" idx="1"/>
          </p:cNvCxnSpPr>
          <p:nvPr/>
        </p:nvCxnSpPr>
        <p:spPr>
          <a:xfrm rot="10800000" flipH="1" flipV="1">
            <a:off x="3116062" y="3783938"/>
            <a:ext cx="1721114" cy="1360334"/>
          </a:xfrm>
          <a:prstGeom prst="curvedConnector3">
            <a:avLst>
              <a:gd name="adj1" fmla="val -1328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 name="Rectangle 5">
            <a:extLst>
              <a:ext uri="{FF2B5EF4-FFF2-40B4-BE49-F238E27FC236}">
                <a16:creationId xmlns:a16="http://schemas.microsoft.com/office/drawing/2014/main" id="{89F79325-31F3-434A-A9B0-A46559B8B27C}"/>
              </a:ext>
            </a:extLst>
          </p:cNvPr>
          <p:cNvSpPr>
            <a:spLocks noChangeArrowheads="1"/>
          </p:cNvSpPr>
          <p:nvPr/>
        </p:nvSpPr>
        <p:spPr bwMode="auto">
          <a:xfrm>
            <a:off x="2192518" y="365966"/>
            <a:ext cx="809448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PLAYS TO BLOCK:</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had to choose row-2 and column-2 to block the user from wining in next move and it does it successfully by placing its marker on that particular spot.</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94D77836-77F3-447F-9BC0-6678C14DE112}"/>
              </a:ext>
            </a:extLst>
          </p:cNvPr>
          <p:cNvSpPr>
            <a:spLocks noChangeArrowheads="1"/>
          </p:cNvSpPr>
          <p:nvPr/>
        </p:nvSpPr>
        <p:spPr bwMode="auto">
          <a:xfrm>
            <a:off x="3116062" y="19664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06330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D24AC-4282-4421-B360-35BB6BFA9F85}"/>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9218" name="Picture 34">
            <a:extLst>
              <a:ext uri="{FF2B5EF4-FFF2-40B4-BE49-F238E27FC236}">
                <a16:creationId xmlns:a16="http://schemas.microsoft.com/office/drawing/2014/main" id="{D01B8D27-EF65-47F9-8B27-F79727D47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992" y="1562882"/>
            <a:ext cx="5340096" cy="2475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17" name="Picture 35">
            <a:extLst>
              <a:ext uri="{FF2B5EF4-FFF2-40B4-BE49-F238E27FC236}">
                <a16:creationId xmlns:a16="http://schemas.microsoft.com/office/drawing/2014/main" id="{56578071-2D39-4B4F-B067-080184FCF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992" y="4246422"/>
            <a:ext cx="5340096" cy="2475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A76D6681-93C5-401C-9B72-E7A2412491EE}"/>
              </a:ext>
            </a:extLst>
          </p:cNvPr>
          <p:cNvSpPr/>
          <p:nvPr/>
        </p:nvSpPr>
        <p:spPr>
          <a:xfrm>
            <a:off x="3338068" y="3429001"/>
            <a:ext cx="2532380" cy="25523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 name="Connector: Curved 5">
            <a:extLst>
              <a:ext uri="{FF2B5EF4-FFF2-40B4-BE49-F238E27FC236}">
                <a16:creationId xmlns:a16="http://schemas.microsoft.com/office/drawing/2014/main" id="{BE4E7A18-9BAA-4572-A9F2-5294481CF932}"/>
              </a:ext>
            </a:extLst>
          </p:cNvPr>
          <p:cNvCxnSpPr>
            <a:cxnSpLocks/>
            <a:stCxn id="5" idx="1"/>
          </p:cNvCxnSpPr>
          <p:nvPr/>
        </p:nvCxnSpPr>
        <p:spPr>
          <a:xfrm rot="10800000" flipH="1" flipV="1">
            <a:off x="3338068" y="3556617"/>
            <a:ext cx="1766592" cy="2489076"/>
          </a:xfrm>
          <a:prstGeom prst="curvedConnector4">
            <a:avLst>
              <a:gd name="adj1" fmla="val -12940"/>
              <a:gd name="adj2" fmla="val 1000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 name="Rectangle 5">
            <a:extLst>
              <a:ext uri="{FF2B5EF4-FFF2-40B4-BE49-F238E27FC236}">
                <a16:creationId xmlns:a16="http://schemas.microsoft.com/office/drawing/2014/main" id="{44EF03A0-B264-450E-A32E-84F4E55AE392}"/>
              </a:ext>
            </a:extLst>
          </p:cNvPr>
          <p:cNvSpPr>
            <a:spLocks noChangeArrowheads="1"/>
          </p:cNvSpPr>
          <p:nvPr/>
        </p:nvSpPr>
        <p:spPr bwMode="auto">
          <a:xfrm>
            <a:off x="2370338" y="148004"/>
            <a:ext cx="796327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PLAYS TO WIN:</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had to choose row-3 and column-2 to win against the user and it does it successfully by placing its marker on that particular spot and therefore defeats the user.</a:t>
            </a: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6">
            <a:extLst>
              <a:ext uri="{FF2B5EF4-FFF2-40B4-BE49-F238E27FC236}">
                <a16:creationId xmlns:a16="http://schemas.microsoft.com/office/drawing/2014/main" id="{3E91A8EC-D27C-46D8-BD66-08961CC7120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1104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6"/>
        <p:cNvGrpSpPr/>
        <p:nvPr/>
      </p:nvGrpSpPr>
      <p:grpSpPr>
        <a:xfrm>
          <a:off x="0" y="0"/>
          <a:ext cx="0" cy="0"/>
          <a:chOff x="0" y="0"/>
          <a:chExt cx="0" cy="0"/>
        </a:xfrm>
      </p:grpSpPr>
      <p:sp>
        <p:nvSpPr>
          <p:cNvPr id="78" name="Google Shape;78;p12"/>
          <p:cNvSpPr txBox="1">
            <a:spLocks noGrp="1"/>
          </p:cNvSpPr>
          <p:nvPr>
            <p:ph type="body" idx="1"/>
          </p:nvPr>
        </p:nvSpPr>
        <p:spPr>
          <a:xfrm>
            <a:off x="254555" y="2229895"/>
            <a:ext cx="8117088" cy="4264040"/>
          </a:xfrm>
          <a:prstGeom prst="rect">
            <a:avLst/>
          </a:prstGeom>
        </p:spPr>
        <p:txBody>
          <a:bodyPr spcFirstLastPara="1" vert="horz" wrap="square" lIns="0" tIns="0" rIns="0" bIns="0" rtlCol="0" anchor="t" anchorCtr="0">
            <a:noAutofit/>
          </a:bodyPr>
          <a:lstStyle/>
          <a:p>
            <a:pPr marL="135463" indent="0">
              <a:buNone/>
            </a:pPr>
            <a:r>
              <a:rPr lang="en-US" sz="3733" b="1" dirty="0"/>
              <a:t>			</a:t>
            </a:r>
            <a:r>
              <a:rPr lang="en-US" sz="3733" b="1" u="sng" dirty="0"/>
              <a:t>Group 3:</a:t>
            </a:r>
          </a:p>
          <a:p>
            <a:endParaRPr lang="en-US" sz="3733" dirty="0"/>
          </a:p>
          <a:p>
            <a:pPr indent="-609585">
              <a:lnSpc>
                <a:spcPct val="100000"/>
              </a:lnSpc>
              <a:buFont typeface="Wingdings" panose="05000000000000000000" pitchFamily="2" charset="2"/>
              <a:buChar char="v"/>
            </a:pPr>
            <a:r>
              <a:rPr lang="en-US" sz="3733" dirty="0"/>
              <a:t>Manpreet Singh : 20BCS6444</a:t>
            </a:r>
          </a:p>
          <a:p>
            <a:pPr indent="-609585">
              <a:lnSpc>
                <a:spcPct val="100000"/>
              </a:lnSpc>
              <a:buFont typeface="Wingdings" panose="05000000000000000000" pitchFamily="2" charset="2"/>
              <a:buChar char="v"/>
            </a:pPr>
            <a:r>
              <a:rPr lang="en-US" sz="3733" dirty="0"/>
              <a:t>Nripesh Kumar   : 20BCS6465</a:t>
            </a:r>
          </a:p>
          <a:p>
            <a:pPr indent="-609585">
              <a:lnSpc>
                <a:spcPct val="100000"/>
              </a:lnSpc>
              <a:buFont typeface="Wingdings" panose="05000000000000000000" pitchFamily="2" charset="2"/>
              <a:buChar char="v"/>
            </a:pPr>
            <a:r>
              <a:rPr lang="en-US" sz="3733" dirty="0"/>
              <a:t>Shreya Kohli	 : 20BCS6451</a:t>
            </a:r>
            <a:endParaRPr lang="en-IN" sz="3733" dirty="0"/>
          </a:p>
          <a:p>
            <a:pPr marL="0" indent="0">
              <a:spcBef>
                <a:spcPts val="1067"/>
              </a:spcBef>
              <a:spcAft>
                <a:spcPts val="1067"/>
              </a:spcAft>
              <a:buClr>
                <a:schemeClr val="dk1"/>
              </a:buClr>
              <a:buSzPts val="1100"/>
              <a:buNone/>
            </a:pPr>
            <a:endParaRPr sz="1600" b="1" dirty="0"/>
          </a:p>
        </p:txBody>
      </p:sp>
      <p:sp>
        <p:nvSpPr>
          <p:cNvPr id="81" name="Google Shape;81;p12"/>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a:t>
            </a:fld>
            <a:endParaRPr/>
          </a:p>
        </p:txBody>
      </p:sp>
      <p:grpSp>
        <p:nvGrpSpPr>
          <p:cNvPr id="82" name="Google Shape;82;p12"/>
          <p:cNvGrpSpPr/>
          <p:nvPr/>
        </p:nvGrpSpPr>
        <p:grpSpPr>
          <a:xfrm>
            <a:off x="257842" y="982884"/>
            <a:ext cx="679039" cy="564901"/>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121900" tIns="121900" rIns="121900" bIns="121900" anchor="ctr" anchorCtr="0">
              <a:noAutofit/>
            </a:bodyPr>
            <a:lstStyle/>
            <a:p>
              <a:endParaRPr sz="2400">
                <a:solidFill>
                  <a:schemeClr val="dk1"/>
                </a:solidFill>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121900" tIns="121900" rIns="121900" bIns="121900" anchor="ctr" anchorCtr="0">
              <a:noAutofit/>
            </a:bodyPr>
            <a:lstStyle/>
            <a:p>
              <a:endParaRPr sz="2400">
                <a:solidFill>
                  <a:schemeClr val="dk1"/>
                </a:solidFill>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121900" tIns="121900" rIns="121900" bIns="121900" anchor="ctr" anchorCtr="0">
              <a:noAutofit/>
            </a:bodyPr>
            <a:lstStyle/>
            <a:p>
              <a:endParaRPr sz="2400">
                <a:solidFill>
                  <a:schemeClr val="dk1"/>
                </a:solidFill>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121900" tIns="121900" rIns="121900" bIns="121900" anchor="ctr" anchorCtr="0">
              <a:noAutofit/>
            </a:bodyPr>
            <a:lstStyle/>
            <a:p>
              <a:endParaRPr sz="2400">
                <a:solidFill>
                  <a:schemeClr val="dk1"/>
                </a:solidFill>
              </a:endParaRPr>
            </a:p>
          </p:txBody>
        </p:sp>
      </p:grpSp>
      <p:pic>
        <p:nvPicPr>
          <p:cNvPr id="10" name="Picture 9">
            <a:extLst>
              <a:ext uri="{FF2B5EF4-FFF2-40B4-BE49-F238E27FC236}">
                <a16:creationId xmlns:a16="http://schemas.microsoft.com/office/drawing/2014/main" id="{FFE3C422-C273-42F3-89F3-6E5715F1FBC1}"/>
              </a:ext>
            </a:extLst>
          </p:cNvPr>
          <p:cNvPicPr>
            <a:picLocks noChangeAspect="1"/>
          </p:cNvPicPr>
          <p:nvPr/>
        </p:nvPicPr>
        <p:blipFill>
          <a:blip r:embed="rId3"/>
          <a:stretch>
            <a:fillRect/>
          </a:stretch>
        </p:blipFill>
        <p:spPr>
          <a:xfrm>
            <a:off x="131647" y="129942"/>
            <a:ext cx="787400" cy="1384300"/>
          </a:xfrm>
          <a:prstGeom prst="rect">
            <a:avLst/>
          </a:prstGeom>
        </p:spPr>
      </p:pic>
      <p:pic>
        <p:nvPicPr>
          <p:cNvPr id="11" name="Picture 10">
            <a:extLst>
              <a:ext uri="{FF2B5EF4-FFF2-40B4-BE49-F238E27FC236}">
                <a16:creationId xmlns:a16="http://schemas.microsoft.com/office/drawing/2014/main" id="{86603971-77B4-4DDE-89A6-1E88A703B2E3}"/>
              </a:ext>
            </a:extLst>
          </p:cNvPr>
          <p:cNvPicPr>
            <a:picLocks noChangeAspect="1"/>
          </p:cNvPicPr>
          <p:nvPr/>
        </p:nvPicPr>
        <p:blipFill>
          <a:blip r:embed="rId4"/>
          <a:stretch>
            <a:fillRect/>
          </a:stretch>
        </p:blipFill>
        <p:spPr>
          <a:xfrm>
            <a:off x="11660143" y="5312234"/>
            <a:ext cx="317500" cy="1435100"/>
          </a:xfrm>
          <a:prstGeom prst="rect">
            <a:avLst/>
          </a:prstGeom>
        </p:spPr>
      </p:pic>
      <p:pic>
        <p:nvPicPr>
          <p:cNvPr id="12" name="Picture 11">
            <a:extLst>
              <a:ext uri="{FF2B5EF4-FFF2-40B4-BE49-F238E27FC236}">
                <a16:creationId xmlns:a16="http://schemas.microsoft.com/office/drawing/2014/main" id="{C82840E5-A860-49FE-A444-649351303DFC}"/>
              </a:ext>
            </a:extLst>
          </p:cNvPr>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7345914" y="1547785"/>
            <a:ext cx="4349241" cy="37824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32FDF-611D-47AC-9FB7-CF646C14AC3A}"/>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4" name="TextBox 3">
            <a:extLst>
              <a:ext uri="{FF2B5EF4-FFF2-40B4-BE49-F238E27FC236}">
                <a16:creationId xmlns:a16="http://schemas.microsoft.com/office/drawing/2014/main" id="{11BE5E51-55D4-4872-AC46-67C49E5BA541}"/>
              </a:ext>
            </a:extLst>
          </p:cNvPr>
          <p:cNvSpPr txBox="1"/>
          <p:nvPr/>
        </p:nvSpPr>
        <p:spPr>
          <a:xfrm>
            <a:off x="2281561" y="881523"/>
            <a:ext cx="7688061" cy="1015663"/>
          </a:xfrm>
          <a:prstGeom prst="rect">
            <a:avLst/>
          </a:prstGeom>
          <a:noFill/>
        </p:spPr>
        <p:txBody>
          <a:bodyPr wrap="square">
            <a:spAutoFit/>
          </a:bodyPr>
          <a:lstStyle/>
          <a:p>
            <a:pPr marL="342900" lvl="0" indent="-342900">
              <a:spcBef>
                <a:spcPts val="195"/>
              </a:spcBef>
              <a:buFont typeface="Symbol" panose="05050102010706020507" pitchFamily="18" charset="2"/>
              <a:buChar char=""/>
            </a:pPr>
            <a:r>
              <a:rPr lang="en-US" sz="2000" b="1" i="1" dirty="0">
                <a:effectLst/>
                <a:latin typeface="Times New Roman" panose="02020603050405020304" pitchFamily="18" charset="0"/>
                <a:ea typeface="Times New Roman" panose="02020603050405020304" pitchFamily="18" charset="0"/>
              </a:rPr>
              <a:t>REMATCH OPTION:</a:t>
            </a:r>
            <a:endParaRPr lang="en-IN" sz="2000" dirty="0">
              <a:effectLst/>
              <a:latin typeface="Times New Roman" panose="02020603050405020304" pitchFamily="18" charset="0"/>
              <a:ea typeface="Times New Roman" panose="02020603050405020304" pitchFamily="18" charset="0"/>
            </a:endParaRPr>
          </a:p>
          <a:p>
            <a:r>
              <a:rPr lang="en-US" sz="2000" i="1" dirty="0">
                <a:effectLst/>
                <a:latin typeface="Times New Roman" panose="02020603050405020304" pitchFamily="18" charset="0"/>
                <a:ea typeface="Times New Roman" panose="02020603050405020304" pitchFamily="18" charset="0"/>
              </a:rPr>
              <a:t>When the game is over, the game asks the user if he or she wants a rematch. </a:t>
            </a:r>
            <a:endParaRPr lang="en-IN"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776A750-114A-479A-8910-52D8540E3D85}"/>
              </a:ext>
            </a:extLst>
          </p:cNvPr>
          <p:cNvPicPr/>
          <p:nvPr/>
        </p:nvPicPr>
        <p:blipFill>
          <a:blip r:embed="rId3"/>
          <a:stretch>
            <a:fillRect/>
          </a:stretch>
        </p:blipFill>
        <p:spPr>
          <a:xfrm>
            <a:off x="2281561" y="2299318"/>
            <a:ext cx="7910004" cy="34267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A19C4916-927F-4700-96C6-3F11716EB10E}"/>
              </a:ext>
            </a:extLst>
          </p:cNvPr>
          <p:cNvSpPr/>
          <p:nvPr/>
        </p:nvSpPr>
        <p:spPr>
          <a:xfrm>
            <a:off x="2104008" y="4891596"/>
            <a:ext cx="3195961" cy="603682"/>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5491569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B040CA-78A4-41E7-814C-F40C19FAE982}"/>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8" name="TextBox 7">
            <a:extLst>
              <a:ext uri="{FF2B5EF4-FFF2-40B4-BE49-F238E27FC236}">
                <a16:creationId xmlns:a16="http://schemas.microsoft.com/office/drawing/2014/main" id="{AD4DAAC5-541B-4240-9076-05C7D4DAA3BC}"/>
              </a:ext>
            </a:extLst>
          </p:cNvPr>
          <p:cNvSpPr txBox="1"/>
          <p:nvPr/>
        </p:nvSpPr>
        <p:spPr>
          <a:xfrm>
            <a:off x="2871186" y="833579"/>
            <a:ext cx="6876496" cy="1015663"/>
          </a:xfrm>
          <a:prstGeom prst="rect">
            <a:avLst/>
          </a:prstGeom>
          <a:noFill/>
        </p:spPr>
        <p:txBody>
          <a:bodyPr wrap="square">
            <a:spAutoFit/>
          </a:bodyPr>
          <a:lstStyle/>
          <a:p>
            <a:pPr marL="342900" lvl="0" indent="-342900">
              <a:spcBef>
                <a:spcPts val="195"/>
              </a:spcBef>
              <a:buFont typeface="Symbol" panose="05050102010706020507" pitchFamily="18" charset="2"/>
              <a:buChar char=""/>
            </a:pPr>
            <a:r>
              <a:rPr lang="en-US" sz="2000" b="1" i="1" dirty="0">
                <a:effectLst/>
                <a:latin typeface="Times New Roman" panose="02020603050405020304" pitchFamily="18" charset="0"/>
                <a:ea typeface="Times New Roman" panose="02020603050405020304" pitchFamily="18" charset="0"/>
              </a:rPr>
              <a:t>MATCH DRAWN:</a:t>
            </a:r>
            <a:endParaRPr lang="en-IN" sz="2000" dirty="0">
              <a:effectLst/>
              <a:latin typeface="Times New Roman" panose="02020603050405020304" pitchFamily="18" charset="0"/>
              <a:ea typeface="Times New Roman" panose="02020603050405020304" pitchFamily="18" charset="0"/>
            </a:endParaRPr>
          </a:p>
          <a:p>
            <a:r>
              <a:rPr lang="en-US" sz="2000" i="1" dirty="0">
                <a:effectLst/>
                <a:latin typeface="Times New Roman" panose="02020603050405020304" pitchFamily="18" charset="0"/>
                <a:ea typeface="Times New Roman" panose="02020603050405020304" pitchFamily="18" charset="0"/>
              </a:rPr>
              <a:t>When the game is tied, the game asks the user if he or she wants a rematch</a:t>
            </a:r>
            <a:endParaRPr lang="en-IN" sz="2000" dirty="0"/>
          </a:p>
        </p:txBody>
      </p:sp>
      <p:pic>
        <p:nvPicPr>
          <p:cNvPr id="6" name="Picture 5">
            <a:extLst>
              <a:ext uri="{FF2B5EF4-FFF2-40B4-BE49-F238E27FC236}">
                <a16:creationId xmlns:a16="http://schemas.microsoft.com/office/drawing/2014/main" id="{A8DA8FF5-2A87-48BE-9B87-DF70C5FF7394}"/>
              </a:ext>
            </a:extLst>
          </p:cNvPr>
          <p:cNvPicPr>
            <a:picLocks noChangeAspect="1"/>
          </p:cNvPicPr>
          <p:nvPr/>
        </p:nvPicPr>
        <p:blipFill>
          <a:blip r:embed="rId3"/>
          <a:stretch>
            <a:fillRect/>
          </a:stretch>
        </p:blipFill>
        <p:spPr>
          <a:xfrm>
            <a:off x="2143216" y="2321945"/>
            <a:ext cx="8031927" cy="343078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9DC8630D-2DF6-4C37-97FB-1166923E4013}"/>
              </a:ext>
            </a:extLst>
          </p:cNvPr>
          <p:cNvSpPr/>
          <p:nvPr/>
        </p:nvSpPr>
        <p:spPr>
          <a:xfrm>
            <a:off x="1970843" y="4492100"/>
            <a:ext cx="2601157" cy="87888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11500784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7BB049-5673-423D-80AF-86A07E01E77E}"/>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2565647" y="584695"/>
            <a:ext cx="6995603" cy="6083919"/>
          </a:xfrm>
          <a:prstGeom prst="rect">
            <a:avLst/>
          </a:prstGeom>
        </p:spPr>
      </p:pic>
      <p:sp>
        <p:nvSpPr>
          <p:cNvPr id="2" name="Title 1"/>
          <p:cNvSpPr>
            <a:spLocks noGrp="1"/>
          </p:cNvSpPr>
          <p:nvPr>
            <p:ph type="title"/>
          </p:nvPr>
        </p:nvSpPr>
        <p:spPr>
          <a:xfrm>
            <a:off x="1695634" y="365126"/>
            <a:ext cx="9419209" cy="1126324"/>
          </a:xfrm>
          <a:ln>
            <a:solidFill>
              <a:schemeClr val="tx1"/>
            </a:solidFill>
          </a:ln>
        </p:spPr>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5634" y="1278294"/>
            <a:ext cx="9419209" cy="4820665"/>
          </a:xfrm>
        </p:spPr>
        <p:txBody>
          <a:bodyPr>
            <a:normAutofit/>
          </a:bodyPr>
          <a:lstStyle/>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The Tic Tac Toe game is most familiar among all the age groups. Intelligence can be a property of any purpose-driven decision maker. This basic idea has been suggested many times. An algorithm of playing Tic Tac Toe has been presented and tested that works in efficient way. Overall the system works without any bugs.</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dirty="0">
                <a:solidFill>
                  <a:srgbClr val="000000"/>
                </a:solidFill>
                <a:latin typeface="Times New Roman" panose="02020603050405020304" pitchFamily="18" charset="0"/>
                <a:ea typeface="Times New Roman" panose="02020603050405020304" pitchFamily="18" charset="0"/>
              </a:rPr>
              <a:t>Pros:</a:t>
            </a:r>
            <a:endParaRPr lang="en-US" sz="1400" dirty="0">
              <a:solidFill>
                <a:srgbClr val="000000"/>
              </a:solidFill>
              <a:latin typeface="Times New Roman" panose="02020603050405020304" pitchFamily="18" charset="0"/>
              <a:ea typeface="Times New Roman" panose="02020603050405020304" pitchFamily="18" charset="0"/>
            </a:endParaRPr>
          </a:p>
          <a:p>
            <a:pPr lvl="1">
              <a:buFont typeface="Wingdings" panose="05000000000000000000" pitchFamily="2" charset="2"/>
              <a:buChar char="ü"/>
            </a:pPr>
            <a:r>
              <a:rPr lang="en-US" sz="1800" dirty="0">
                <a:latin typeface="Times New Roman" panose="02020603050405020304" pitchFamily="18" charset="0"/>
                <a:ea typeface="Times New Roman" panose="02020603050405020304" pitchFamily="18" charset="0"/>
              </a:rPr>
              <a:t>It can be played as PVP as well as against a computer</a:t>
            </a:r>
          </a:p>
          <a:p>
            <a:pPr lvl="1">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Difficulty level of the game can be set according to the user.</a:t>
            </a:r>
            <a:endParaRPr lang="en-IN" sz="1800" dirty="0">
              <a:latin typeface="Times New Roman" panose="02020603050405020304" pitchFamily="18" charset="0"/>
              <a:ea typeface="Times New Roman" panose="02020603050405020304" pitchFamily="18" charset="0"/>
            </a:endParaRPr>
          </a:p>
          <a:p>
            <a:pPr lvl="1">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Can Keep track of scores.</a:t>
            </a:r>
            <a:endParaRPr lang="en-IN" sz="1800" dirty="0">
              <a:latin typeface="Times New Roman" panose="02020603050405020304" pitchFamily="18" charset="0"/>
              <a:ea typeface="Times New Roman" panose="02020603050405020304" pitchFamily="18" charset="0"/>
            </a:endParaRPr>
          </a:p>
          <a:p>
            <a:pPr lvl="1">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Cannot win by unfair means.</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dirty="0">
                <a:solidFill>
                  <a:srgbClr val="000000"/>
                </a:solidFill>
                <a:latin typeface="Times New Roman" panose="02020603050405020304" pitchFamily="18" charset="0"/>
                <a:ea typeface="Times New Roman" panose="02020603050405020304" pitchFamily="18" charset="0"/>
              </a:rPr>
              <a:t>Cons:</a:t>
            </a:r>
          </a:p>
          <a:p>
            <a:pPr lvl="1">
              <a:buFont typeface="Wingdings" panose="05000000000000000000" pitchFamily="2" charset="2"/>
              <a:buChar char="ü"/>
            </a:pPr>
            <a:r>
              <a:rPr lang="en-US" sz="1800" dirty="0">
                <a:solidFill>
                  <a:srgbClr val="000000"/>
                </a:solidFill>
                <a:effectLst/>
                <a:latin typeface="Times New Roman" panose="02020603050405020304" pitchFamily="18" charset="0"/>
                <a:ea typeface="Times New Roman" panose="02020603050405020304" pitchFamily="18" charset="0"/>
              </a:rPr>
              <a:t>Does not have a GUI, it currently works on console.</a:t>
            </a:r>
          </a:p>
          <a:p>
            <a:pPr lvl="1">
              <a:buFont typeface="Wingdings" panose="05000000000000000000" pitchFamily="2" charset="2"/>
              <a:buChar char="ü"/>
            </a:pPr>
            <a:r>
              <a:rPr lang="en-US" sz="1800" dirty="0">
                <a:solidFill>
                  <a:srgbClr val="000000"/>
                </a:solidFill>
                <a:latin typeface="Times New Roman" panose="02020603050405020304" pitchFamily="18" charset="0"/>
                <a:ea typeface="Times New Roman" panose="02020603050405020304" pitchFamily="18" charset="0"/>
              </a:rPr>
              <a:t>Both players need to be on same device to play it.</a:t>
            </a: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5534" y="365126"/>
            <a:ext cx="9010835" cy="993158"/>
          </a:xfrm>
          <a:ln>
            <a:solidFill>
              <a:schemeClr val="tx1"/>
            </a:solidFill>
          </a:ln>
        </p:spPr>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FUTURE</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SCOPE</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0214" y="1633491"/>
            <a:ext cx="10431260" cy="1890944"/>
          </a:xfrm>
        </p:spPr>
        <p:txBody>
          <a:bodyPr>
            <a:normAutofit fontScale="92500" lnSpcReduction="20000"/>
          </a:bodyPr>
          <a:lstStyle/>
          <a:p>
            <a:pPr marL="0" indent="0">
              <a:spcBef>
                <a:spcPts val="325"/>
              </a:spcBef>
              <a:buNone/>
              <a:tabLst>
                <a:tab pos="215265" algn="l"/>
              </a:tabLst>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325"/>
              </a:spcBef>
              <a:spcAft>
                <a:spcPts val="0"/>
              </a:spcAft>
              <a:buFont typeface="+mj-lt"/>
              <a:buAutoNum type="arabicParenR"/>
              <a:tabLst>
                <a:tab pos="215265" algn="l"/>
              </a:tabLst>
            </a:pPr>
            <a:r>
              <a:rPr lang="en-US" sz="1800" dirty="0">
                <a:effectLst/>
                <a:latin typeface="Times New Roman" panose="02020603050405020304" pitchFamily="18" charset="0"/>
                <a:ea typeface="Times New Roman" panose="02020603050405020304" pitchFamily="18" charset="0"/>
              </a:rPr>
              <a:t>Graphical User Interface (GUI) can be added to make the game look more presentable and appealing.</a:t>
            </a:r>
          </a:p>
          <a:p>
            <a:pPr marL="342900" lvl="0" indent="-342900">
              <a:lnSpc>
                <a:spcPct val="150000"/>
              </a:lnSpc>
              <a:spcBef>
                <a:spcPts val="325"/>
              </a:spcBef>
              <a:spcAft>
                <a:spcPts val="0"/>
              </a:spcAft>
              <a:buFont typeface="+mj-lt"/>
              <a:buAutoNum type="arabicParenR"/>
              <a:tabLst>
                <a:tab pos="215265" algn="l"/>
              </a:tabLst>
            </a:pPr>
            <a:r>
              <a:rPr lang="en-US" sz="1800" dirty="0">
                <a:effectLst/>
                <a:latin typeface="Times New Roman" panose="02020603050405020304" pitchFamily="18" charset="0"/>
                <a:ea typeface="Times New Roman" panose="02020603050405020304" pitchFamily="18" charset="0"/>
              </a:rPr>
              <a:t>The grid size can be made expandable i.e. not fixed at 3x3.</a:t>
            </a:r>
            <a:endParaRPr lang="en-IN" sz="1800" dirty="0">
              <a:latin typeface="Times New Roman" panose="02020603050405020304" pitchFamily="18" charset="0"/>
              <a:ea typeface="Times New Roman" panose="02020603050405020304" pitchFamily="18" charset="0"/>
            </a:endParaRPr>
          </a:p>
          <a:p>
            <a:pPr marL="342900" lvl="0" indent="-342900">
              <a:lnSpc>
                <a:spcPct val="150000"/>
              </a:lnSpc>
              <a:spcBef>
                <a:spcPts val="325"/>
              </a:spcBef>
              <a:spcAft>
                <a:spcPts val="0"/>
              </a:spcAft>
              <a:buFont typeface="+mj-lt"/>
              <a:buAutoNum type="arabicParenR"/>
              <a:tabLst>
                <a:tab pos="215265" algn="l"/>
              </a:tabLst>
            </a:pPr>
            <a:r>
              <a:rPr lang="en-US" sz="1800" dirty="0">
                <a:effectLst/>
                <a:latin typeface="Times New Roman" panose="02020603050405020304" pitchFamily="18" charset="0"/>
                <a:ea typeface="Times New Roman" panose="02020603050405020304" pitchFamily="18" charset="0"/>
              </a:rPr>
              <a:t>It can be made to play among multiple devices and not just against the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325"/>
              </a:spcBef>
              <a:spcAft>
                <a:spcPts val="0"/>
              </a:spcAft>
              <a:buFont typeface="+mj-lt"/>
              <a:buAutoNum type="arabicParenR"/>
              <a:tabLst>
                <a:tab pos="215265" algn="l"/>
              </a:tabLst>
            </a:pPr>
            <a:r>
              <a:rPr lang="en-US" sz="1800" dirty="0">
                <a:effectLst/>
                <a:latin typeface="Times New Roman" panose="02020603050405020304" pitchFamily="18" charset="0"/>
                <a:ea typeface="Times New Roman" panose="02020603050405020304" pitchFamily="18" charset="0"/>
              </a:rPr>
              <a:t>It can be implemented using Artificial Intelligence.</a:t>
            </a:r>
            <a:endParaRPr lang="en-IN" sz="1800" dirty="0">
              <a:effectLst/>
              <a:latin typeface="Times New Roman" panose="02020603050405020304" pitchFamily="18" charset="0"/>
              <a:ea typeface="Times New Roman" panose="02020603050405020304" pitchFamily="18" charset="0"/>
            </a:endParaRPr>
          </a:p>
          <a:p>
            <a:pPr marL="0" lvl="0" indent="0">
              <a:spcBef>
                <a:spcPts val="325"/>
              </a:spcBef>
              <a:spcAft>
                <a:spcPts val="0"/>
              </a:spcAft>
              <a:buNone/>
              <a:tabLst>
                <a:tab pos="215265" algn="l"/>
              </a:tabLst>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2050" name="Picture 2" descr="8 Legit Ways to Get Free Laptops in 2021">
            <a:extLst>
              <a:ext uri="{FF2B5EF4-FFF2-40B4-BE49-F238E27FC236}">
                <a16:creationId xmlns:a16="http://schemas.microsoft.com/office/drawing/2014/main" id="{44F5BE1D-7ABD-4DE6-9989-48D1DAA56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522" y="3781887"/>
            <a:ext cx="3409037" cy="2506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descr="Tic Tac Toe Game using C#">
            <a:extLst>
              <a:ext uri="{FF2B5EF4-FFF2-40B4-BE49-F238E27FC236}">
                <a16:creationId xmlns:a16="http://schemas.microsoft.com/office/drawing/2014/main" id="{FF429425-8BC6-41A0-AD6E-26C830011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20" y="3781887"/>
            <a:ext cx="3251823" cy="2506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7D12D15-5523-4079-B24D-A3D92556EE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2438" y="3806493"/>
            <a:ext cx="3409036" cy="2506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24283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5634" y="365125"/>
            <a:ext cx="9854214" cy="1325563"/>
          </a:xfrm>
          <a:ln>
            <a:solidFill>
              <a:schemeClr val="tx1"/>
            </a:solidFill>
          </a:ln>
        </p:spPr>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711649" cy="4667250"/>
          </a:xfrm>
        </p:spPr>
        <p:txBody>
          <a:bodyPr>
            <a:normAutofit fontScale="92500" lnSpcReduction="20000"/>
          </a:bodyPr>
          <a:lstStyle/>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https://en.wikipedia.org/wiki/Tic-tac-toe</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https://www.thesprucecrafts.com/tic-tac-toe-game-rules-412170</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https://www.exploratorium.edu/brain_explorer/tictactoe.html</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https://www.geeksforgeeks.org/implementation-of-tic-tac-toe-game/</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https://www.geeksforgeeks.org/minimax-algorithm-in-game-theory-set-3-tic-tac-toe-ai-finding-optimal-move/</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https://www.geeksforgeeks.org/rand-and-srand-in-ccpp/</a:t>
            </a:r>
            <a:endParaRPr lang="en-IN" sz="1800" spc="-25" dirty="0">
              <a:solidFill>
                <a:srgbClr val="3219EB"/>
              </a:solidFill>
              <a:effectLst/>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spc="-25" dirty="0">
                <a:solidFill>
                  <a:srgbClr val="3219EB"/>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https://www.includehelp.com/c-programming-questions/how-to-clear-output-screen-in-c.aspx</a:t>
            </a:r>
            <a:endParaRPr lang="en-IN" sz="1800" spc="-25" dirty="0">
              <a:solidFill>
                <a:srgbClr val="3219EB"/>
              </a:solidFill>
              <a:latin typeface="Times New Roman" panose="02020603050405020304" pitchFamily="18" charset="0"/>
              <a:ea typeface="Times New Roman" panose="02020603050405020304" pitchFamily="18" charset="0"/>
            </a:endParaRPr>
          </a:p>
          <a:p>
            <a:pPr marL="342900" marR="104775" lvl="0" indent="-342900">
              <a:lnSpc>
                <a:spcPct val="200000"/>
              </a:lnSpc>
              <a:spcBef>
                <a:spcPts val="790"/>
              </a:spcBef>
              <a:spcAft>
                <a:spcPts val="0"/>
              </a:spcAft>
              <a:buSzPts val="1600"/>
              <a:buFont typeface="Times New Roman" panose="02020603050405020304" pitchFamily="18" charset="0"/>
              <a:buAutoNum type="arabicPeriod"/>
              <a:tabLst>
                <a:tab pos="521335" algn="l"/>
                <a:tab pos="521970" algn="l"/>
              </a:tabLst>
            </a:pPr>
            <a:r>
              <a:rPr lang="en-US" sz="1800" u="sng" dirty="0">
                <a:solidFill>
                  <a:srgbClr val="3219EB"/>
                </a:solidFill>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https://www.codegrepper.com/code-examples/cpp/c%2B%2B+sleep+function</a:t>
            </a:r>
            <a:endParaRPr lang="en-US" dirty="0">
              <a:solidFill>
                <a:srgbClr val="3219EB"/>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D52149-CA7B-4DB2-9926-60C55C4FFD9E}"/>
              </a:ext>
            </a:extLst>
          </p:cNvPr>
          <p:cNvSpPr>
            <a:spLocks noGrp="1"/>
          </p:cNvSpPr>
          <p:nvPr>
            <p:ph type="sldNum" sz="quarter" idx="12"/>
          </p:nvPr>
        </p:nvSpPr>
        <p:spPr/>
        <p:txBody>
          <a:bodyPr/>
          <a:lstStyle/>
          <a:p>
            <a:fld id="{BDCDBBEF-AA6C-4BA6-85B2-A17D7F280E38}" type="slidenum">
              <a:rPr lang="en-US" smtClean="0"/>
              <a:pPr/>
              <a:t>25</a:t>
            </a:fld>
            <a:endParaRPr lang="en-US"/>
          </a:p>
        </p:txBody>
      </p:sp>
      <p:pic>
        <p:nvPicPr>
          <p:cNvPr id="3" name="Picture 2">
            <a:extLst>
              <a:ext uri="{FF2B5EF4-FFF2-40B4-BE49-F238E27FC236}">
                <a16:creationId xmlns:a16="http://schemas.microsoft.com/office/drawing/2014/main" id="{2B442D17-52B0-4F82-997C-F63F96969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5355018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3188" y="319088"/>
            <a:ext cx="9072979" cy="1193098"/>
          </a:xfr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OUTLINE OF PROJECT</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p:txBody>
      </p:sp>
      <p:sp>
        <p:nvSpPr>
          <p:cNvPr id="3" name="Content Placeholder 2"/>
          <p:cNvSpPr>
            <a:spLocks noGrp="1"/>
          </p:cNvSpPr>
          <p:nvPr>
            <p:ph idx="1"/>
          </p:nvPr>
        </p:nvSpPr>
        <p:spPr>
          <a:xfrm>
            <a:off x="1873187" y="1905748"/>
            <a:ext cx="9072979" cy="3767084"/>
          </a:xfrm>
        </p:spPr>
        <p:txBody>
          <a:bodyPr>
            <a:normAutofit lnSpcReduction="10000"/>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51B683F7-676D-4EC9-8953-CE49A1A0A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013" y="2477267"/>
            <a:ext cx="2794153" cy="2794153"/>
          </a:xfrm>
          <a:prstGeom prst="rect">
            <a:avLst/>
          </a:prstGeom>
          <a:ln>
            <a:noFill/>
          </a:ln>
          <a:effectLst>
            <a:softEdge rad="112500"/>
          </a:effectLst>
        </p:spPr>
      </p:pic>
    </p:spTree>
    <p:extLst>
      <p:ext uri="{BB962C8B-B14F-4D97-AF65-F5344CB8AC3E}">
        <p14:creationId xmlns:p14="http://schemas.microsoft.com/office/powerpoint/2010/main" val="26059825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9720" y="187912"/>
            <a:ext cx="9019713" cy="1325563"/>
          </a:xfrm>
          <a:ln>
            <a:solidFill>
              <a:schemeClr val="tx1">
                <a:lumMod val="85000"/>
                <a:lumOff val="15000"/>
              </a:schemeClr>
            </a:solidFill>
          </a:ln>
        </p:spPr>
        <p:txBody>
          <a:bodyPr>
            <a:norm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9600" y="2005012"/>
            <a:ext cx="6637538" cy="3490266"/>
          </a:xfrm>
        </p:spPr>
        <p:txBody>
          <a:bodyPr>
            <a:normAutofit/>
          </a:bodyPr>
          <a:lstStyle/>
          <a:p>
            <a:pPr marL="457200" indent="-457200">
              <a:buFont typeface="+mj-lt"/>
              <a:buAutoNum type="arabicPeriod"/>
            </a:pPr>
            <a:endParaRPr lang="en-US" sz="2400" dirty="0">
              <a:effectLst/>
              <a:latin typeface="Times New Roman" panose="02020603050405020304" pitchFamily="18" charset="0"/>
              <a:ea typeface="Times New Roman" panose="02020603050405020304" pitchFamily="18" charset="0"/>
            </a:endParaRPr>
          </a:p>
          <a:p>
            <a:pPr marL="457200" indent="-457200">
              <a:buFont typeface="+mj-lt"/>
              <a:buAutoNum type="arabicPeriod"/>
            </a:pPr>
            <a:r>
              <a:rPr lang="en-US" sz="2400" dirty="0">
                <a:effectLst/>
                <a:latin typeface="Times New Roman" panose="02020603050405020304" pitchFamily="18" charset="0"/>
                <a:ea typeface="Times New Roman" panose="02020603050405020304" pitchFamily="18" charset="0"/>
              </a:rPr>
              <a:t>Tic-Tac-Toe is a popular traditional board game which is played between 2 players using a 3 X 3 board.</a:t>
            </a:r>
          </a:p>
          <a:p>
            <a:pPr marL="457200" indent="-457200">
              <a:buFont typeface="+mj-lt"/>
              <a:buAutoNum type="arabicPeriod"/>
            </a:pPr>
            <a:endParaRPr lang="en-US" sz="2400" dirty="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US" sz="2400" dirty="0">
              <a:effectLst/>
              <a:latin typeface="Times New Roman" panose="02020603050405020304" pitchFamily="18" charset="0"/>
              <a:ea typeface="Times New Roman" panose="02020603050405020304" pitchFamily="18" charset="0"/>
            </a:endParaRPr>
          </a:p>
          <a:p>
            <a:pPr marL="457200" indent="-457200">
              <a:buFont typeface="+mj-lt"/>
              <a:buAutoNum type="arabicPeriod"/>
            </a:pPr>
            <a:r>
              <a:rPr lang="en-US" sz="2400" dirty="0">
                <a:effectLst/>
                <a:latin typeface="Times New Roman" panose="02020603050405020304" pitchFamily="18" charset="0"/>
                <a:ea typeface="Times New Roman" panose="02020603050405020304" pitchFamily="18" charset="0"/>
              </a:rPr>
              <a:t> Each player chooses a symbol – usually a ‘X’ or an ‘O’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026" name="Picture 2" descr="Tic tac toe game, linear outline icon Neon style Light - stock vector |  Crushpixel">
            <a:extLst>
              <a:ext uri="{FF2B5EF4-FFF2-40B4-BE49-F238E27FC236}">
                <a16:creationId xmlns:a16="http://schemas.microsoft.com/office/drawing/2014/main" id="{633339B4-85FA-471D-AF42-BFAB7059D8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7553" y="2005012"/>
            <a:ext cx="3671656" cy="3671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987" y="656949"/>
            <a:ext cx="10515600" cy="5894772"/>
          </a:xfrm>
        </p:spPr>
        <p:txBody>
          <a:bodyPr>
            <a:normAutofit/>
          </a:bodyPr>
          <a:lstStyle/>
          <a:p>
            <a:pPr marL="457200" indent="-457200">
              <a:buFont typeface="+mj-lt"/>
              <a:buAutoNum type="arabicPeriod" startAt="3"/>
            </a:pPr>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 </a:t>
            </a:r>
            <a:r>
              <a:rPr lang="en-US" sz="2400" dirty="0">
                <a:latin typeface="Times New Roman" panose="02020603050405020304" pitchFamily="18" charset="0"/>
                <a:ea typeface="Times New Roman" panose="02020603050405020304" pitchFamily="18" charset="0"/>
              </a:rPr>
              <a:t>f</a:t>
            </a:r>
            <a:r>
              <a:rPr lang="en-US" sz="2400" dirty="0">
                <a:effectLst/>
                <a:latin typeface="Times New Roman" panose="02020603050405020304" pitchFamily="18" charset="0"/>
                <a:ea typeface="Times New Roman" panose="02020603050405020304" pitchFamily="18" charset="0"/>
              </a:rPr>
              <a:t>irst player to get three of his or her symbol in a straight line either horizontally, vertically or diagonally wins. </a:t>
            </a:r>
          </a:p>
          <a:p>
            <a:pPr marL="457200" indent="-457200">
              <a:buFont typeface="+mj-lt"/>
              <a:buAutoNum type="arabicPeriod" startAt="3"/>
            </a:pPr>
            <a:endParaRPr lang="en-US" sz="2400" dirty="0">
              <a:effectLst/>
              <a:latin typeface="Times New Roman" panose="02020603050405020304" pitchFamily="18" charset="0"/>
              <a:ea typeface="Times New Roman" panose="02020603050405020304" pitchFamily="18" charset="0"/>
            </a:endParaRPr>
          </a:p>
          <a:p>
            <a:pPr marL="457200" indent="-457200">
              <a:buFont typeface="+mj-lt"/>
              <a:buAutoNum type="arabicPeriod" startAt="3"/>
            </a:pPr>
            <a:r>
              <a:rPr lang="en-US" sz="2400" dirty="0">
                <a:effectLst/>
                <a:latin typeface="Times New Roman" panose="02020603050405020304" pitchFamily="18" charset="0"/>
                <a:ea typeface="Times New Roman" panose="02020603050405020304" pitchFamily="18" charset="0"/>
              </a:rPr>
              <a:t>In each turn the aim of both sides  is to either strike  three consecutive symbols or to prevent other side from doing so. If none of the sides is able to win until the grid is full, the game ends in a draw.</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a:extLst>
              <a:ext uri="{FF2B5EF4-FFF2-40B4-BE49-F238E27FC236}">
                <a16:creationId xmlns:a16="http://schemas.microsoft.com/office/drawing/2014/main" id="{AB1D9FDC-F22F-46C5-9AFD-EAAE15798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8072" y="3604335"/>
            <a:ext cx="3997928" cy="2469094"/>
          </a:xfrm>
          <a:prstGeom prst="rect">
            <a:avLst/>
          </a:prstGeom>
          <a:ln>
            <a:noFill/>
          </a:ln>
          <a:effectLst>
            <a:softEdge rad="112500"/>
          </a:effectLst>
        </p:spPr>
      </p:pic>
      <p:pic>
        <p:nvPicPr>
          <p:cNvPr id="7" name="Picture 6">
            <a:extLst>
              <a:ext uri="{FF2B5EF4-FFF2-40B4-BE49-F238E27FC236}">
                <a16:creationId xmlns:a16="http://schemas.microsoft.com/office/drawing/2014/main" id="{CBF2ECD7-293A-43F8-A738-68A192C9869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1292"/>
          <a:stretch/>
        </p:blipFill>
        <p:spPr>
          <a:xfrm>
            <a:off x="6513730" y="3604335"/>
            <a:ext cx="3239451" cy="2315139"/>
          </a:xfrm>
          <a:prstGeom prst="rect">
            <a:avLst/>
          </a:prstGeom>
          <a:ln>
            <a:noFill/>
          </a:ln>
          <a:effectLst>
            <a:softEdge rad="112500"/>
          </a:effectLst>
        </p:spPr>
      </p:pic>
    </p:spTree>
    <p:extLst>
      <p:ext uri="{BB962C8B-B14F-4D97-AF65-F5344CB8AC3E}">
        <p14:creationId xmlns:p14="http://schemas.microsoft.com/office/powerpoint/2010/main" val="22213185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3188" y="319596"/>
            <a:ext cx="8629096" cy="1076821"/>
          </a:xfrm>
          <a:ln>
            <a:solidFill>
              <a:schemeClr val="tx1"/>
            </a:solidFill>
          </a:ln>
        </p:spPr>
        <p:txBody>
          <a:bodyPr>
            <a:norm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FORMULATION</a:t>
            </a:r>
          </a:p>
        </p:txBody>
      </p:sp>
      <p:sp>
        <p:nvSpPr>
          <p:cNvPr id="3" name="Content Placeholder 2"/>
          <p:cNvSpPr>
            <a:spLocks noGrp="1"/>
          </p:cNvSpPr>
          <p:nvPr>
            <p:ph idx="1"/>
          </p:nvPr>
        </p:nvSpPr>
        <p:spPr>
          <a:xfrm>
            <a:off x="838200" y="1580225"/>
            <a:ext cx="10515600" cy="5141250"/>
          </a:xfrm>
        </p:spPr>
        <p:txBody>
          <a:bodyPr/>
          <a:lstStyle/>
          <a:p>
            <a:pPr>
              <a:spcBef>
                <a:spcPts val="45"/>
              </a:spcBef>
            </a:pPr>
            <a:r>
              <a:rPr lang="en-US" sz="2000" dirty="0">
                <a:effectLst/>
                <a:latin typeface="Times New Roman" panose="02020603050405020304" pitchFamily="18" charset="0"/>
                <a:ea typeface="Times New Roman" panose="02020603050405020304" pitchFamily="18" charset="0"/>
              </a:rPr>
              <a:t>Tic Tac Toe can be played either at home or on-the-go. It’s great for calming down after some energetic playtime, or to play during travel, and it also works great as a waiting activity.</a:t>
            </a:r>
            <a:endParaRPr lang="en-IN" sz="2000" dirty="0">
              <a:effectLst/>
              <a:latin typeface="Times New Roman" panose="02020603050405020304" pitchFamily="18" charset="0"/>
              <a:ea typeface="Times New Roman" panose="02020603050405020304" pitchFamily="18" charset="0"/>
            </a:endParaRPr>
          </a:p>
          <a:p>
            <a:pPr marL="0" indent="0">
              <a:spcBef>
                <a:spcPts val="45"/>
              </a:spcBef>
              <a:buNone/>
            </a:pPr>
            <a:endParaRPr lang="en-IN" sz="2000" dirty="0">
              <a:effectLst/>
              <a:latin typeface="Times New Roman" panose="02020603050405020304" pitchFamily="18" charset="0"/>
              <a:ea typeface="Times New Roman" panose="02020603050405020304" pitchFamily="18" charset="0"/>
            </a:endParaRPr>
          </a:p>
          <a:p>
            <a:pPr>
              <a:spcBef>
                <a:spcPts val="45"/>
              </a:spcBef>
            </a:pPr>
            <a:r>
              <a:rPr lang="en-US" sz="2000" dirty="0">
                <a:effectLst/>
                <a:latin typeface="Times New Roman" panose="02020603050405020304" pitchFamily="18" charset="0"/>
                <a:ea typeface="Times New Roman" panose="02020603050405020304" pitchFamily="18" charset="0"/>
              </a:rPr>
              <a:t>In the traditional method of playing Tic Tac Toe we needed a pen and paper to play the game and a lot of papers used to get wasted. But by upgrading the game to play it virtually it would prove to be a better alternative.</a:t>
            </a:r>
          </a:p>
          <a:p>
            <a:pPr marL="0" indent="0">
              <a:spcBef>
                <a:spcPts val="45"/>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spcBef>
                <a:spcPts val="45"/>
              </a:spcBef>
            </a:pPr>
            <a:r>
              <a:rPr lang="en-US" sz="2000" dirty="0">
                <a:effectLst/>
                <a:latin typeface="Times New Roman" panose="02020603050405020304" pitchFamily="18" charset="0"/>
                <a:ea typeface="Times New Roman" panose="02020603050405020304" pitchFamily="18" charset="0"/>
              </a:rPr>
              <a:t>Moreover, since this game is for two persons, one cannot play it on its own. But since our game has an option of PVP as well as to play the game against a computer, so it doesn’t really matter if one is alone or with a friend.</a:t>
            </a:r>
            <a:endParaRPr lang="en-IN" sz="20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FAD1A5CC-FF48-4365-8CBD-9082FCB17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277" y="4552377"/>
            <a:ext cx="3283193" cy="2113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Premium Photo | Elegant attractive man executive manager holds modern  digital tablet">
            <a:extLst>
              <a:ext uri="{FF2B5EF4-FFF2-40B4-BE49-F238E27FC236}">
                <a16:creationId xmlns:a16="http://schemas.microsoft.com/office/drawing/2014/main" id="{A8E924B6-4E39-49BA-9E9B-A33470969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871" y="4552377"/>
            <a:ext cx="3283193" cy="2113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B28DB-985B-43DA-9E0C-CA5E9F683B1F}"/>
              </a:ext>
            </a:extLst>
          </p:cNvPr>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3696642" y="2030449"/>
            <a:ext cx="4349241" cy="3782437"/>
          </a:xfrm>
          <a:prstGeom prst="rect">
            <a:avLst/>
          </a:prstGeom>
        </p:spPr>
      </p:pic>
      <p:sp>
        <p:nvSpPr>
          <p:cNvPr id="2" name="Title 1"/>
          <p:cNvSpPr>
            <a:spLocks noGrp="1"/>
          </p:cNvSpPr>
          <p:nvPr>
            <p:ph type="title"/>
          </p:nvPr>
        </p:nvSpPr>
        <p:spPr>
          <a:xfrm>
            <a:off x="1864312" y="365125"/>
            <a:ext cx="8771138" cy="1325563"/>
          </a:xfrm>
          <a:ln>
            <a:solidFill>
              <a:schemeClr val="tx1"/>
            </a:solidFill>
          </a:ln>
        </p:spPr>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OBJECTIVE</a:t>
            </a:r>
            <a:endParaRPr lang="en-US" b="1" dirty="0"/>
          </a:p>
        </p:txBody>
      </p:sp>
      <p:sp>
        <p:nvSpPr>
          <p:cNvPr id="3" name="Content Placeholder 2"/>
          <p:cNvSpPr>
            <a:spLocks noGrp="1"/>
          </p:cNvSpPr>
          <p:nvPr>
            <p:ph idx="1"/>
          </p:nvPr>
        </p:nvSpPr>
        <p:spPr>
          <a:xfrm>
            <a:off x="1376039" y="1914401"/>
            <a:ext cx="9792070" cy="4351338"/>
          </a:xfrm>
        </p:spPr>
        <p:txBody>
          <a:bodyPr>
            <a:normAutofit fontScale="92500"/>
          </a:bodyPr>
          <a:lstStyle/>
          <a:p>
            <a:pPr>
              <a:lnSpc>
                <a:spcPct val="150000"/>
              </a:lnSpc>
            </a:pPr>
            <a:r>
              <a:rPr lang="en-US" sz="2400" dirty="0">
                <a:effectLst/>
                <a:latin typeface="Times New Roman" panose="02020603050405020304" pitchFamily="18" charset="0"/>
                <a:ea typeface="Times New Roman" panose="02020603050405020304" pitchFamily="18" charset="0"/>
              </a:rPr>
              <a:t>The objective of this project was to change the basic board game Tic Tac Toe to a simpler and advanced version. </a:t>
            </a:r>
          </a:p>
          <a:p>
            <a:pPr>
              <a:lnSpc>
                <a:spcPct val="150000"/>
              </a:lnSpc>
            </a:pPr>
            <a:r>
              <a:rPr lang="en-US" sz="2400" dirty="0">
                <a:latin typeface="Times New Roman" panose="02020603050405020304" pitchFamily="18" charset="0"/>
                <a:ea typeface="Times New Roman" panose="02020603050405020304" pitchFamily="18" charset="0"/>
              </a:rPr>
              <a:t>In the ‘versus player’ mode, user can challenge another person.</a:t>
            </a:r>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In the ‘versus computer’ mode, we need not only to enable the computer to win but also to prevent the user from winning.</a:t>
            </a:r>
          </a:p>
          <a:p>
            <a:pPr>
              <a:lnSpc>
                <a:spcPct val="150000"/>
              </a:lnSpc>
            </a:pPr>
            <a:r>
              <a:rPr lang="en-US" sz="2400" dirty="0">
                <a:latin typeface="Times New Roman" panose="02020603050405020304" pitchFamily="18" charset="0"/>
                <a:ea typeface="Times New Roman" panose="02020603050405020304" pitchFamily="18" charset="0"/>
              </a:rPr>
              <a:t>Different difficulty levels for different types of players.</a:t>
            </a:r>
          </a:p>
          <a:p>
            <a:pPr>
              <a:lnSpc>
                <a:spcPct val="150000"/>
              </a:lnSpc>
            </a:pPr>
            <a:r>
              <a:rPr lang="en-US" sz="2400" dirty="0">
                <a:latin typeface="Times New Roman" panose="02020603050405020304" pitchFamily="18" charset="0"/>
                <a:ea typeface="Times New Roman" panose="02020603050405020304" pitchFamily="18" charset="0"/>
              </a:rPr>
              <a:t>If the player is not satisfied with result he can challenge his opponent for a rematch.</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3355" y="104374"/>
            <a:ext cx="6365289" cy="1065790"/>
          </a:xfrm>
          <a:ln>
            <a:solidFill>
              <a:schemeClr val="tx1"/>
            </a:solidFill>
          </a:ln>
        </p:spPr>
        <p:txBody>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METHODOLOGY</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 name="Picture 9">
            <a:extLst>
              <a:ext uri="{FF2B5EF4-FFF2-40B4-BE49-F238E27FC236}">
                <a16:creationId xmlns:a16="http://schemas.microsoft.com/office/drawing/2014/main" id="{87F412A6-0C4B-43DE-A95C-7B6DE71E1E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5758"/>
          <a:stretch/>
        </p:blipFill>
        <p:spPr>
          <a:xfrm>
            <a:off x="4291445" y="1278383"/>
            <a:ext cx="4052455" cy="5443091"/>
          </a:xfrm>
          <a:prstGeom prst="rect">
            <a:avLst/>
          </a:prstGeom>
        </p:spPr>
      </p:pic>
    </p:spTree>
    <p:extLst>
      <p:ext uri="{BB962C8B-B14F-4D97-AF65-F5344CB8AC3E}">
        <p14:creationId xmlns:p14="http://schemas.microsoft.com/office/powerpoint/2010/main" val="2285240125"/>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BD364-EE00-47FE-AE88-4E0165AADE79}"/>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a:extLst>
              <a:ext uri="{FF2B5EF4-FFF2-40B4-BE49-F238E27FC236}">
                <a16:creationId xmlns:a16="http://schemas.microsoft.com/office/drawing/2014/main" id="{16B84342-BE15-4FC0-B678-5EFF98604C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7879"/>
          <a:stretch/>
        </p:blipFill>
        <p:spPr>
          <a:xfrm>
            <a:off x="4249882" y="366882"/>
            <a:ext cx="4175588" cy="6243985"/>
          </a:xfrm>
          <a:prstGeom prst="rect">
            <a:avLst/>
          </a:prstGeom>
        </p:spPr>
      </p:pic>
    </p:spTree>
    <p:extLst>
      <p:ext uri="{BB962C8B-B14F-4D97-AF65-F5344CB8AC3E}">
        <p14:creationId xmlns:p14="http://schemas.microsoft.com/office/powerpoint/2010/main" val="3971261960"/>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theme/theme1.xml><?xml version="1.0" encoding="utf-8"?>
<a:theme xmlns:a="http://schemas.openxmlformats.org/drawingml/2006/main" name="2_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6396</TotalTime>
  <Words>1714</Words>
  <Application>Microsoft Office PowerPoint</Application>
  <PresentationFormat>Widescreen</PresentationFormat>
  <Paragraphs>189</Paragraphs>
  <Slides>25</Slides>
  <Notes>1</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25</vt:i4>
      </vt:variant>
    </vt:vector>
  </HeadingPairs>
  <TitlesOfParts>
    <vt:vector size="39" baseType="lpstr">
      <vt:lpstr>Arial</vt:lpstr>
      <vt:lpstr>Arial Black</vt:lpstr>
      <vt:lpstr>Calibri</vt:lpstr>
      <vt:lpstr>Calibri Light</vt:lpstr>
      <vt:lpstr>Casper</vt:lpstr>
      <vt:lpstr>Century Gothic</vt:lpstr>
      <vt:lpstr>Raleway ExtraBold</vt:lpstr>
      <vt:lpstr>Symbol</vt:lpstr>
      <vt:lpstr>Times New Roman</vt:lpstr>
      <vt:lpstr>Wingdings</vt:lpstr>
      <vt:lpstr>Wingdings 3</vt:lpstr>
      <vt:lpstr>2_Office Theme</vt:lpstr>
      <vt:lpstr>Contents Slide Master</vt:lpstr>
      <vt:lpstr>Wisp</vt:lpstr>
      <vt:lpstr>PowerPoint Presentation</vt:lpstr>
      <vt:lpstr>PowerPoint Presentation</vt:lpstr>
      <vt:lpstr>OUTLINE OF PROJECT</vt:lpstr>
      <vt:lpstr>INTRODUCTION</vt:lpstr>
      <vt:lpstr>PowerPoint Presentation</vt:lpstr>
      <vt:lpstr>PROBLEM FORMULATION</vt:lpstr>
      <vt:lpstr>OBJECTIVE</vt:lpstr>
      <vt:lpstr>METHODOLOGY</vt:lpstr>
      <vt:lpstr>PowerPoint Presentation</vt:lpstr>
      <vt:lpstr>PowerPoint Presentation</vt:lpstr>
      <vt:lpstr>PowerPoint Presentation</vt:lpstr>
      <vt:lpstr>PowerPoint Presentation</vt:lpstr>
      <vt:lpstr>RESULTS &amp;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Nripesh Kumar</dc:creator>
  <cp:lastModifiedBy>NRIPESH KUMAR</cp:lastModifiedBy>
  <cp:revision>516</cp:revision>
  <dcterms:created xsi:type="dcterms:W3CDTF">2019-01-09T10:33:58Z</dcterms:created>
  <dcterms:modified xsi:type="dcterms:W3CDTF">2021-07-27T15:32:41Z</dcterms:modified>
</cp:coreProperties>
</file>