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2.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F5F0C"/>
          </a:solidFill>
        </a:fill>
      </a:tcStyle>
    </a:firstCol>
    <a:la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365C0"/>
          </a:solid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365C0"/>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wholeTbl>
    <a:band2H>
      <a:tcTxStyle b="def" i="def"/>
      <a:tcStyle>
        <a:tcBdr/>
        <a:fill>
          <a:solidFill>
            <a:srgbClr val="87CED4">
              <a:alpha val="20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398CCE"/>
          </a:solidFill>
        </a:fill>
      </a:tcStyle>
    </a:firstCol>
    <a:la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254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lastRow>
    <a:fir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0365C0"/>
          </a:solidFill>
        </a:fill>
      </a:tcStyle>
    </a:firstRow>
  </a:tblStyle>
  <a:tblStyle styleId="{EEE7283C-3CF3-47DC-8721-378D4A62B228}"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noFill/>
              <a:miter lim="400000"/>
            </a:ln>
          </a:insideV>
        </a:tcBdr>
        <a:fill>
          <a:noFill/>
        </a:fill>
      </a:tcStyle>
    </a:wholeTbl>
    <a:band2H>
      <a:tcTxStyle b="def" i="def"/>
      <a:tcStyle>
        <a:tcBdr/>
        <a:fill>
          <a:solidFill>
            <a:srgbClr val="5DC123">
              <a:alpha val="19000"/>
            </a:srgbClr>
          </a:solidFill>
        </a:fill>
      </a:tcStyle>
    </a:band2H>
    <a:firstCol>
      <a:tcTxStyle b="off" i="off">
        <a:fontRef idx="minor">
          <a:srgbClr val="FFFFFF"/>
        </a:fontRef>
        <a:srgbClr val="FFFFFF"/>
      </a:tcTxStyle>
      <a:tcStyle>
        <a:tcBdr>
          <a:left>
            <a:ln w="12700" cap="flat">
              <a:solidFill>
                <a:srgbClr val="FFFFFF"/>
              </a:solidFill>
              <a:prstDash val="solid"/>
              <a:miter lim="400000"/>
            </a:ln>
          </a:left>
          <a:right>
            <a:ln w="25400" cap="flat">
              <a:solidFill>
                <a:srgbClr val="CBCBCB"/>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33632E"/>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33632E"/>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000000"/>
        </a:fontRef>
        <a:srgbClr val="000000"/>
      </a:tcTxStyle>
      <a:tcStyle>
        <a:tcBdr>
          <a:left>
            <a:ln w="12700" cap="flat">
              <a:solidFill>
                <a:srgbClr val="FFFFFF"/>
              </a:solidFill>
              <a:prstDash val="solid"/>
              <a:miter lim="400000"/>
            </a:ln>
          </a:left>
          <a:right>
            <a:ln w="25400" cap="flat">
              <a:solidFill>
                <a:srgbClr val="FFFFFF"/>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05381"/>
              <a:satOff val="14341"/>
              <a:lumOff val="10801"/>
            </a:scheme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noFill/>
        </a:fill>
      </a:tcStyle>
    </a:lastRow>
    <a:fir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FFFFFF"/>
              </a:solidFill>
              <a:prstDash val="solid"/>
              <a:miter lim="400000"/>
            </a:ln>
          </a:top>
          <a:bottom>
            <a:ln w="25400" cap="flat">
              <a:solidFill>
                <a:srgbClr val="FFFFFF"/>
              </a:solidFill>
              <a:prstDash val="solid"/>
              <a:miter lim="400000"/>
            </a:ln>
          </a:bottom>
          <a:insideH>
            <a:ln w="12700" cap="flat">
              <a:noFill/>
              <a:miter lim="400000"/>
            </a:ln>
          </a:insideH>
          <a:insideV>
            <a:ln w="12700" cap="flat">
              <a:noFill/>
              <a:miter lim="400000"/>
            </a:ln>
          </a:insideV>
        </a:tcBdr>
        <a:fill>
          <a:solidFill>
            <a:schemeClr val="accent6">
              <a:hueOff val="105381"/>
              <a:satOff val="14341"/>
              <a:lumOff val="10801"/>
            </a:schemeClr>
          </a:solidFill>
        </a:fill>
      </a:tcStyle>
    </a:firstRow>
  </a:tblStyle>
  <a:tblStyle styleId="{33BA23B1-9221-436E-865A-0063620EA4FD}"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solidFill>
            <a:srgbClr val="545761"/>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noFill/>
              <a:miter lim="400000"/>
            </a:ln>
          </a:insideH>
          <a:insideV>
            <a:ln w="12700" cap="flat">
              <a:noFill/>
              <a:miter lim="400000"/>
            </a:ln>
          </a:insideV>
        </a:tcBdr>
        <a:fill>
          <a:solidFill>
            <a:srgbClr val="777C8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777C83"/>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wholeTbl>
    <a:band2H>
      <a:tcTxStyle b="def" i="def"/>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12700" cap="flat">
              <a:solidFill>
                <a:srgbClr val="FFFFFF"/>
              </a:solidFill>
              <a:prstDash val="solid"/>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firstCol>
    <a:lastRow>
      <a:tcTxStyle b="on" i="off">
        <a:font>
          <a:latin typeface="Helvetica"/>
          <a:ea typeface="Helvetica"/>
          <a:cs typeface="Helvetica"/>
        </a:font>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solidFill>
                <a:srgbClr val="FFFFFF"/>
              </a:solidFill>
              <a:prstDash val="solid"/>
              <a:miter lim="400000"/>
            </a:ln>
          </a:top>
          <a:bottom>
            <a:ln w="12700" cap="flat">
              <a:noFill/>
              <a:miter lim="400000"/>
            </a:ln>
          </a:bottom>
          <a:insideH>
            <a:ln w="12700" cap="flat">
              <a:noFill/>
              <a:miter lim="400000"/>
            </a:ln>
          </a:insideH>
          <a:insideV>
            <a:ln w="12700" cap="flat">
              <a:solidFill>
                <a:srgbClr val="FFFFFF"/>
              </a:solidFill>
              <a:custDash>
                <a:ds d="200000" sp="200000"/>
              </a:custDash>
              <a:miter lim="400000"/>
            </a:ln>
          </a:insideV>
        </a:tcBdr>
        <a:fill>
          <a:noFill/>
        </a:fill>
      </a:tcStyle>
    </a:lastRow>
    <a:firstRow>
      <a:tcTxStyle b="on" i="off">
        <a:font>
          <a:latin typeface="Helvetica"/>
          <a:ea typeface="Helvetica"/>
          <a:cs typeface="Helvetica"/>
        </a:font>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noFill/>
              <a:miter lim="400000"/>
            </a:ln>
          </a:top>
          <a:bottom>
            <a:ln w="12700" cap="flat">
              <a:solidFill>
                <a:srgbClr val="FFFFFF"/>
              </a:solidFill>
              <a:prstDash val="solid"/>
              <a:miter lim="400000"/>
            </a:ln>
          </a:bottom>
          <a:insideH>
            <a:ln w="12700" cap="flat">
              <a:noFill/>
              <a:miter lim="400000"/>
            </a:ln>
          </a:insideH>
          <a:insideV>
            <a:ln w="12700" cap="flat">
              <a:solidFill>
                <a:srgbClr val="FFFFFF"/>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标题与副标题">
    <p:spTree>
      <p:nvGrpSpPr>
        <p:cNvPr id="1" name=""/>
        <p:cNvGrpSpPr/>
        <p:nvPr/>
      </p:nvGrpSpPr>
      <p:grpSpPr>
        <a:xfrm>
          <a:off x="0" y="0"/>
          <a:ext cx="0" cy="0"/>
          <a:chOff x="0" y="0"/>
          <a:chExt cx="0" cy="0"/>
        </a:xfrm>
      </p:grpSpPr>
      <p:sp>
        <p:nvSpPr>
          <p:cNvPr id="11" name="Shape 11"/>
          <p:cNvSpPr/>
          <p:nvPr>
            <p:ph type="title"/>
          </p:nvPr>
        </p:nvSpPr>
        <p:spPr>
          <a:xfrm>
            <a:off x="1270000" y="1638300"/>
            <a:ext cx="10464800" cy="3302000"/>
          </a:xfrm>
          <a:prstGeom prst="rect">
            <a:avLst/>
          </a:prstGeom>
        </p:spPr>
        <p:txBody>
          <a:bodyPr anchor="b"/>
          <a:lstStyle/>
          <a:p>
            <a:pPr/>
            <a:r>
              <a:t>标题文本</a:t>
            </a:r>
          </a:p>
        </p:txBody>
      </p:sp>
      <p:sp>
        <p:nvSpPr>
          <p:cNvPr id="12" name="Shape 12"/>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正文级别 1</a:t>
            </a:r>
          </a:p>
          <a:p>
            <a:pPr lvl="1"/>
            <a:r>
              <a:t>正文级别 2</a:t>
            </a:r>
          </a:p>
          <a:p>
            <a:pPr lvl="2"/>
            <a:r>
              <a:t>正文级别 3</a:t>
            </a:r>
          </a:p>
          <a:p>
            <a:pPr lvl="3"/>
            <a:r>
              <a:t>正文级别 4</a:t>
            </a:r>
          </a:p>
          <a:p>
            <a:pPr lvl="4"/>
            <a:r>
              <a:t>正文级别 5</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引文">
    <p:spTree>
      <p:nvGrpSpPr>
        <p:cNvPr id="1" name=""/>
        <p:cNvGrpSpPr/>
        <p:nvPr/>
      </p:nvGrpSpPr>
      <p:grpSpPr>
        <a:xfrm>
          <a:off x="0" y="0"/>
          <a:ext cx="0" cy="0"/>
          <a:chOff x="0" y="0"/>
          <a:chExt cx="0" cy="0"/>
        </a:xfrm>
      </p:grpSpPr>
      <p:sp>
        <p:nvSpPr>
          <p:cNvPr id="93" name="Shape 93"/>
          <p:cNvSpPr/>
          <p:nvPr>
            <p:ph type="body" sz="quarter" idx="13"/>
          </p:nvPr>
        </p:nvSpPr>
        <p:spPr>
          <a:xfrm>
            <a:off x="1270000" y="6362700"/>
            <a:ext cx="10464800" cy="533400"/>
          </a:xfrm>
          <a:prstGeom prst="rect">
            <a:avLst/>
          </a:prstGeom>
        </p:spPr>
        <p:txBody>
          <a:bodyPr anchor="t">
            <a:spAutoFit/>
          </a:bodyPr>
          <a:lstStyle>
            <a:lvl1pPr marL="0" indent="0" algn="ctr">
              <a:spcBef>
                <a:spcPts val="0"/>
              </a:spcBef>
              <a:buSzTx/>
              <a:buNone/>
              <a:defRPr b="1" sz="2800">
                <a:latin typeface="Helvetica"/>
                <a:ea typeface="Helvetica"/>
                <a:cs typeface="Helvetica"/>
                <a:sym typeface="Helvetica"/>
              </a:defRPr>
            </a:lvl1pPr>
          </a:lstStyle>
          <a:p>
            <a:pPr/>
            <a:r>
              <a:t>–Johnny Appleseed</a:t>
            </a:r>
          </a:p>
        </p:txBody>
      </p:sp>
      <p:sp>
        <p:nvSpPr>
          <p:cNvPr id="94" name="Shape 94"/>
          <p:cNvSpPr/>
          <p:nvPr>
            <p:ph type="body" sz="quarter" idx="14"/>
          </p:nvPr>
        </p:nvSpPr>
        <p:spPr>
          <a:xfrm>
            <a:off x="1270000" y="4203699"/>
            <a:ext cx="10464800" cy="812801"/>
          </a:xfrm>
          <a:prstGeom prst="rect">
            <a:avLst/>
          </a:prstGeom>
        </p:spPr>
        <p:txBody>
          <a:bodyPr>
            <a:spAutoFit/>
          </a:bodyPr>
          <a:lstStyle>
            <a:lvl1pPr marL="0" indent="0" algn="ctr">
              <a:spcBef>
                <a:spcPts val="2400"/>
              </a:spcBef>
              <a:buSzTx/>
              <a:buNone/>
              <a:defRPr sz="4000"/>
            </a:lvl1pPr>
          </a:lstStyle>
          <a:p>
            <a:pPr/>
            <a:r>
              <a:t>“在此键入引文。”</a:t>
            </a:r>
          </a:p>
        </p:txBody>
      </p:sp>
      <p:sp>
        <p:nvSpPr>
          <p:cNvPr id="95" name="Shape 9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照片">
    <p:spTree>
      <p:nvGrpSpPr>
        <p:cNvPr id="1" name=""/>
        <p:cNvGrpSpPr/>
        <p:nvPr/>
      </p:nvGrpSpPr>
      <p:grpSpPr>
        <a:xfrm>
          <a:off x="0" y="0"/>
          <a:ext cx="0" cy="0"/>
          <a:chOff x="0" y="0"/>
          <a:chExt cx="0" cy="0"/>
        </a:xfrm>
      </p:grpSpPr>
      <p:sp>
        <p:nvSpPr>
          <p:cNvPr id="102" name="Shape 102"/>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空白">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照片 - 水平">
    <p:spTree>
      <p:nvGrpSpPr>
        <p:cNvPr id="1" name=""/>
        <p:cNvGrpSpPr/>
        <p:nvPr/>
      </p:nvGrpSpPr>
      <p:grpSpPr>
        <a:xfrm>
          <a:off x="0" y="0"/>
          <a:ext cx="0" cy="0"/>
          <a:chOff x="0" y="0"/>
          <a:chExt cx="0" cy="0"/>
        </a:xfrm>
      </p:grpSpPr>
      <p:sp>
        <p:nvSpPr>
          <p:cNvPr id="20" name="Shape 20"/>
          <p:cNvSpPr/>
          <p:nvPr>
            <p:ph type="pic" idx="13"/>
          </p:nvPr>
        </p:nvSpPr>
        <p:spPr>
          <a:xfrm>
            <a:off x="1600200" y="635000"/>
            <a:ext cx="9779000" cy="5918200"/>
          </a:xfrm>
          <a:prstGeom prst="rect">
            <a:avLst/>
          </a:prstGeom>
        </p:spPr>
        <p:txBody>
          <a:bodyPr lIns="91439" tIns="45719" rIns="91439" bIns="45719" anchor="t">
            <a:noAutofit/>
          </a:bodyPr>
          <a:lstStyle/>
          <a:p>
            <a:pPr/>
          </a:p>
        </p:txBody>
      </p:sp>
      <p:sp>
        <p:nvSpPr>
          <p:cNvPr id="21" name="Shape 21"/>
          <p:cNvSpPr/>
          <p:nvPr>
            <p:ph type="title"/>
          </p:nvPr>
        </p:nvSpPr>
        <p:spPr>
          <a:xfrm>
            <a:off x="1270000" y="6718300"/>
            <a:ext cx="10464800" cy="1422400"/>
          </a:xfrm>
          <a:prstGeom prst="rect">
            <a:avLst/>
          </a:prstGeom>
        </p:spPr>
        <p:txBody>
          <a:bodyPr anchor="b"/>
          <a:lstStyle/>
          <a:p>
            <a:pPr/>
            <a:r>
              <a:t>标题文本</a:t>
            </a:r>
          </a:p>
        </p:txBody>
      </p:sp>
      <p:sp>
        <p:nvSpPr>
          <p:cNvPr id="22" name="Shape 22"/>
          <p:cNvSpPr/>
          <p:nvPr>
            <p:ph type="body" sz="quarter" idx="1"/>
          </p:nvPr>
        </p:nvSpPr>
        <p:spPr>
          <a:xfrm>
            <a:off x="1270000" y="8191500"/>
            <a:ext cx="10464800" cy="12192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正文级别 1</a:t>
            </a:r>
          </a:p>
          <a:p>
            <a:pPr lvl="1"/>
            <a:r>
              <a:t>正文级别 2</a:t>
            </a:r>
          </a:p>
          <a:p>
            <a:pPr lvl="2"/>
            <a:r>
              <a:t>正文级别 3</a:t>
            </a:r>
          </a:p>
          <a:p>
            <a:pPr lvl="3"/>
            <a:r>
              <a:t>正文级别 4</a:t>
            </a:r>
          </a:p>
          <a:p>
            <a:pPr lvl="4"/>
            <a:r>
              <a:t>正文级别 5</a:t>
            </a:r>
          </a:p>
        </p:txBody>
      </p:sp>
      <p:sp>
        <p:nvSpPr>
          <p:cNvPr id="23" name="Shape 2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标题 - 居中">
    <p:spTree>
      <p:nvGrpSpPr>
        <p:cNvPr id="1" name=""/>
        <p:cNvGrpSpPr/>
        <p:nvPr/>
      </p:nvGrpSpPr>
      <p:grpSpPr>
        <a:xfrm>
          <a:off x="0" y="0"/>
          <a:ext cx="0" cy="0"/>
          <a:chOff x="0" y="0"/>
          <a:chExt cx="0" cy="0"/>
        </a:xfrm>
      </p:grpSpPr>
      <p:sp>
        <p:nvSpPr>
          <p:cNvPr id="30" name="Shape 30"/>
          <p:cNvSpPr/>
          <p:nvPr>
            <p:ph type="title"/>
          </p:nvPr>
        </p:nvSpPr>
        <p:spPr>
          <a:xfrm>
            <a:off x="1270000" y="3225800"/>
            <a:ext cx="10464800" cy="3302000"/>
          </a:xfrm>
          <a:prstGeom prst="rect">
            <a:avLst/>
          </a:prstGeom>
        </p:spPr>
        <p:txBody>
          <a:bodyPr/>
          <a:lstStyle/>
          <a:p>
            <a:pPr/>
            <a:r>
              <a:t>标题文本</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照片 - 垂直">
    <p:spTree>
      <p:nvGrpSpPr>
        <p:cNvPr id="1" name=""/>
        <p:cNvGrpSpPr/>
        <p:nvPr/>
      </p:nvGrpSpPr>
      <p:grpSpPr>
        <a:xfrm>
          <a:off x="0" y="0"/>
          <a:ext cx="0" cy="0"/>
          <a:chOff x="0" y="0"/>
          <a:chExt cx="0" cy="0"/>
        </a:xfrm>
      </p:grpSpPr>
      <p:sp>
        <p:nvSpPr>
          <p:cNvPr id="38" name="Shape 38"/>
          <p:cNvSpPr/>
          <p:nvPr>
            <p:ph type="pic" sz="half" idx="13"/>
          </p:nvPr>
        </p:nvSpPr>
        <p:spPr>
          <a:xfrm>
            <a:off x="6718300" y="762000"/>
            <a:ext cx="5334000" cy="8242300"/>
          </a:xfrm>
          <a:prstGeom prst="rect">
            <a:avLst/>
          </a:prstGeom>
        </p:spPr>
        <p:txBody>
          <a:bodyPr lIns="91439" tIns="45719" rIns="91439" bIns="45719" anchor="t">
            <a:noAutofit/>
          </a:bodyPr>
          <a:lstStyle/>
          <a:p>
            <a:pPr/>
          </a:p>
        </p:txBody>
      </p:sp>
      <p:sp>
        <p:nvSpPr>
          <p:cNvPr id="39" name="Shape 39"/>
          <p:cNvSpPr/>
          <p:nvPr>
            <p:ph type="title"/>
          </p:nvPr>
        </p:nvSpPr>
        <p:spPr>
          <a:xfrm>
            <a:off x="952500" y="762000"/>
            <a:ext cx="5334000" cy="4000500"/>
          </a:xfrm>
          <a:prstGeom prst="rect">
            <a:avLst/>
          </a:prstGeom>
        </p:spPr>
        <p:txBody>
          <a:bodyPr anchor="b"/>
          <a:lstStyle>
            <a:lvl1pPr>
              <a:defRPr sz="6000"/>
            </a:lvl1pPr>
          </a:lstStyle>
          <a:p>
            <a:pPr/>
            <a:r>
              <a:t>标题文本</a:t>
            </a:r>
          </a:p>
        </p:txBody>
      </p:sp>
      <p:sp>
        <p:nvSpPr>
          <p:cNvPr id="40" name="Shape 40"/>
          <p:cNvSpPr/>
          <p:nvPr>
            <p:ph type="body" sz="quarter" idx="1"/>
          </p:nvPr>
        </p:nvSpPr>
        <p:spPr>
          <a:xfrm>
            <a:off x="952500" y="5003800"/>
            <a:ext cx="5334000" cy="40005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正文级别 1</a:t>
            </a:r>
          </a:p>
          <a:p>
            <a:pPr lvl="1"/>
            <a:r>
              <a:t>正文级别 2</a:t>
            </a:r>
          </a:p>
          <a:p>
            <a:pPr lvl="2"/>
            <a:r>
              <a:t>正文级别 3</a:t>
            </a:r>
          </a:p>
          <a:p>
            <a:pPr lvl="3"/>
            <a:r>
              <a:t>正文级别 4</a:t>
            </a:r>
          </a:p>
          <a:p>
            <a:pPr lvl="4"/>
            <a:r>
              <a:t>正文级别 5</a:t>
            </a:r>
          </a:p>
        </p:txBody>
      </p:sp>
      <p:sp>
        <p:nvSpPr>
          <p:cNvPr id="41" name="Shape 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标题 - 顶部对齐">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a:lstStyle/>
          <a:p>
            <a:pPr/>
            <a:r>
              <a:t>标题文本</a:t>
            </a:r>
          </a:p>
        </p:txBody>
      </p:sp>
      <p:sp>
        <p:nvSpPr>
          <p:cNvPr id="49" name="Shape 4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标题与项目符号">
    <p:spTree>
      <p:nvGrpSpPr>
        <p:cNvPr id="1" name=""/>
        <p:cNvGrpSpPr/>
        <p:nvPr/>
      </p:nvGrpSpPr>
      <p:grpSpPr>
        <a:xfrm>
          <a:off x="0" y="0"/>
          <a:ext cx="0" cy="0"/>
          <a:chOff x="0" y="0"/>
          <a:chExt cx="0" cy="0"/>
        </a:xfrm>
      </p:grpSpPr>
      <p:sp>
        <p:nvSpPr>
          <p:cNvPr id="56" name="Shape 56"/>
          <p:cNvSpPr/>
          <p:nvPr>
            <p:ph type="title"/>
          </p:nvPr>
        </p:nvSpPr>
        <p:spPr>
          <a:prstGeom prst="rect">
            <a:avLst/>
          </a:prstGeom>
        </p:spPr>
        <p:txBody>
          <a:bodyPr/>
          <a:lstStyle/>
          <a:p>
            <a:pPr/>
            <a:r>
              <a:t>标题文本</a:t>
            </a:r>
          </a:p>
        </p:txBody>
      </p:sp>
      <p:sp>
        <p:nvSpPr>
          <p:cNvPr id="57" name="Shape 57"/>
          <p:cNvSpPr/>
          <p:nvPr>
            <p:ph type="body" idx="1"/>
          </p:nvPr>
        </p:nvSpPr>
        <p:spPr>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标题、项目符号与照片">
    <p:spTree>
      <p:nvGrpSpPr>
        <p:cNvPr id="1" name=""/>
        <p:cNvGrpSpPr/>
        <p:nvPr/>
      </p:nvGrpSpPr>
      <p:grpSpPr>
        <a:xfrm>
          <a:off x="0" y="0"/>
          <a:ext cx="0" cy="0"/>
          <a:chOff x="0" y="0"/>
          <a:chExt cx="0" cy="0"/>
        </a:xfrm>
      </p:grpSpPr>
      <p:sp>
        <p:nvSpPr>
          <p:cNvPr id="65" name="Shape 65"/>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Shape 66"/>
          <p:cNvSpPr/>
          <p:nvPr>
            <p:ph type="title"/>
          </p:nvPr>
        </p:nvSpPr>
        <p:spPr>
          <a:prstGeom prst="rect">
            <a:avLst/>
          </a:prstGeom>
        </p:spPr>
        <p:txBody>
          <a:bodyPr/>
          <a:lstStyle/>
          <a:p>
            <a:pPr/>
            <a:r>
              <a:t>标题文本</a:t>
            </a:r>
          </a:p>
        </p:txBody>
      </p:sp>
      <p:sp>
        <p:nvSpPr>
          <p:cNvPr id="67" name="Shape 67"/>
          <p:cNvSpPr/>
          <p:nvPr>
            <p:ph type="body" sz="half" idx="1"/>
          </p:nvPr>
        </p:nvSpPr>
        <p:spPr>
          <a:xfrm>
            <a:off x="952500" y="2590800"/>
            <a:ext cx="5334000" cy="6286500"/>
          </a:xfrm>
          <a:prstGeom prst="rect">
            <a:avLst/>
          </a:prstGeom>
        </p:spPr>
        <p:txBody>
          <a:bodyPr/>
          <a:lstStyle>
            <a:lvl1pPr marL="381000" indent="-381000">
              <a:spcBef>
                <a:spcPts val="3800"/>
              </a:spcBef>
              <a:defRPr sz="2800"/>
            </a:lvl1pPr>
            <a:lvl2pPr marL="762000" indent="-381000">
              <a:spcBef>
                <a:spcPts val="3800"/>
              </a:spcBef>
              <a:defRPr sz="2800"/>
            </a:lvl2pPr>
            <a:lvl3pPr marL="1143000" indent="-381000">
              <a:spcBef>
                <a:spcPts val="3800"/>
              </a:spcBef>
              <a:defRPr sz="2800"/>
            </a:lvl3pPr>
            <a:lvl4pPr marL="1524000" indent="-381000">
              <a:spcBef>
                <a:spcPts val="3800"/>
              </a:spcBef>
              <a:defRPr sz="2800"/>
            </a:lvl4pPr>
            <a:lvl5pPr marL="1905000" indent="-381000">
              <a:spcBef>
                <a:spcPts val="3800"/>
              </a:spcBef>
              <a:defRPr sz="2800"/>
            </a:lvl5pPr>
          </a:lstStyle>
          <a:p>
            <a:pPr/>
            <a:r>
              <a:t>正文级别 1</a:t>
            </a:r>
          </a:p>
          <a:p>
            <a:pPr lvl="1"/>
            <a:r>
              <a:t>正文级别 2</a:t>
            </a:r>
          </a:p>
          <a:p>
            <a:pPr lvl="2"/>
            <a:r>
              <a:t>正文级别 3</a:t>
            </a:r>
          </a:p>
          <a:p>
            <a:pPr lvl="3"/>
            <a:r>
              <a:t>正文级别 4</a:t>
            </a:r>
          </a:p>
          <a:p>
            <a:pPr lvl="4"/>
            <a:r>
              <a:t>正文级别 5</a:t>
            </a:r>
          </a:p>
        </p:txBody>
      </p:sp>
      <p:sp>
        <p:nvSpPr>
          <p:cNvPr id="68" name="Shape 6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项目符号">
    <p:spTree>
      <p:nvGrpSpPr>
        <p:cNvPr id="1" name=""/>
        <p:cNvGrpSpPr/>
        <p:nvPr/>
      </p:nvGrpSpPr>
      <p:grpSpPr>
        <a:xfrm>
          <a:off x="0" y="0"/>
          <a:ext cx="0" cy="0"/>
          <a:chOff x="0" y="0"/>
          <a:chExt cx="0" cy="0"/>
        </a:xfrm>
      </p:grpSpPr>
      <p:sp>
        <p:nvSpPr>
          <p:cNvPr id="75" name="Shape 75"/>
          <p:cNvSpPr/>
          <p:nvPr>
            <p:ph type="body" idx="1"/>
          </p:nvPr>
        </p:nvSpPr>
        <p:spPr>
          <a:xfrm>
            <a:off x="952500" y="1270000"/>
            <a:ext cx="11099800" cy="7213600"/>
          </a:xfrm>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76" name="Shape 7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照片 - 3 联">
    <p:spTree>
      <p:nvGrpSpPr>
        <p:cNvPr id="1" name=""/>
        <p:cNvGrpSpPr/>
        <p:nvPr/>
      </p:nvGrpSpPr>
      <p:grpSpPr>
        <a:xfrm>
          <a:off x="0" y="0"/>
          <a:ext cx="0" cy="0"/>
          <a:chOff x="0" y="0"/>
          <a:chExt cx="0" cy="0"/>
        </a:xfrm>
      </p:grpSpPr>
      <p:sp>
        <p:nvSpPr>
          <p:cNvPr id="83" name="Shape 83"/>
          <p:cNvSpPr/>
          <p:nvPr>
            <p:ph type="pic" sz="quarter" idx="13"/>
          </p:nvPr>
        </p:nvSpPr>
        <p:spPr>
          <a:xfrm>
            <a:off x="6718300" y="5092700"/>
            <a:ext cx="5334000" cy="3898900"/>
          </a:xfrm>
          <a:prstGeom prst="rect">
            <a:avLst/>
          </a:prstGeom>
        </p:spPr>
        <p:txBody>
          <a:bodyPr lIns="91439" tIns="45719" rIns="91439" bIns="45719" anchor="t">
            <a:noAutofit/>
          </a:bodyPr>
          <a:lstStyle/>
          <a:p>
            <a:pPr/>
          </a:p>
        </p:txBody>
      </p:sp>
      <p:sp>
        <p:nvSpPr>
          <p:cNvPr id="84" name="Shape 84"/>
          <p:cNvSpPr/>
          <p:nvPr>
            <p:ph type="pic" sz="quarter" idx="14"/>
          </p:nvPr>
        </p:nvSpPr>
        <p:spPr>
          <a:xfrm>
            <a:off x="6718300" y="762000"/>
            <a:ext cx="5334000" cy="3898900"/>
          </a:xfrm>
          <a:prstGeom prst="rect">
            <a:avLst/>
          </a:prstGeom>
        </p:spPr>
        <p:txBody>
          <a:bodyPr lIns="91439" tIns="45719" rIns="91439" bIns="45719" anchor="t">
            <a:noAutofit/>
          </a:bodyPr>
          <a:lstStyle/>
          <a:p>
            <a:pPr/>
          </a:p>
        </p:txBody>
      </p:sp>
      <p:sp>
        <p:nvSpPr>
          <p:cNvPr id="85" name="Shape 85"/>
          <p:cNvSpPr/>
          <p:nvPr>
            <p:ph type="pic" sz="half" idx="15"/>
          </p:nvPr>
        </p:nvSpPr>
        <p:spPr>
          <a:xfrm>
            <a:off x="952500" y="762884"/>
            <a:ext cx="5334000" cy="8229601"/>
          </a:xfrm>
          <a:prstGeom prst="rect">
            <a:avLst/>
          </a:prstGeom>
        </p:spPr>
        <p:txBody>
          <a:bodyPr lIns="91439" tIns="45719" rIns="91439" bIns="45719" anchor="t">
            <a:noAutofit/>
          </a:bodyPr>
          <a:lstStyle/>
          <a:p>
            <a:pPr/>
          </a:p>
        </p:txBody>
      </p:sp>
      <p:sp>
        <p:nvSpPr>
          <p:cNvPr id="86" name="Shape 8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Shape 2"/>
          <p:cNvSpPr/>
          <p:nvPr>
            <p:ph type="title"/>
          </p:nvPr>
        </p:nvSpPr>
        <p:spPr>
          <a:xfrm>
            <a:off x="952500" y="406400"/>
            <a:ext cx="11099800" cy="2120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标题文本</a:t>
            </a:r>
          </a:p>
        </p:txBody>
      </p:sp>
      <p:sp>
        <p:nvSpPr>
          <p:cNvPr id="3" name="Shape 3"/>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正文级别 1</a:t>
            </a:r>
          </a:p>
          <a:p>
            <a:pPr lvl="1"/>
            <a:r>
              <a:t>正文级别 2</a:t>
            </a:r>
          </a:p>
          <a:p>
            <a:pPr lvl="2"/>
            <a:r>
              <a:t>正文级别 3</a:t>
            </a:r>
          </a:p>
          <a:p>
            <a:pPr lvl="3"/>
            <a:r>
              <a:t>正文级别 4</a:t>
            </a:r>
          </a:p>
          <a:p>
            <a:pPr lvl="4"/>
            <a:r>
              <a:t>正文级别 5</a:t>
            </a:r>
          </a:p>
        </p:txBody>
      </p:sp>
      <p:sp>
        <p:nvSpPr>
          <p:cNvPr id="4" name="Shape 4"/>
          <p:cNvSpPr/>
          <p:nvPr>
            <p:ph type="sldNum" sz="quarter" idx="2"/>
          </p:nvPr>
        </p:nvSpPr>
        <p:spPr>
          <a:xfrm>
            <a:off x="6311798" y="9245600"/>
            <a:ext cx="368504" cy="381000"/>
          </a:xfrm>
          <a:prstGeom prst="rect">
            <a:avLst/>
          </a:prstGeom>
          <a:ln w="12700">
            <a:miter lim="400000"/>
          </a:ln>
        </p:spPr>
        <p:txBody>
          <a:bodyPr wrap="none" lIns="50800" tIns="50800" rIns="50800" bIns="50800">
            <a:spAutoFit/>
          </a:bodyPr>
          <a:lstStyle>
            <a:lvl1pPr>
              <a:defRPr sz="1800"/>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9pPr>
    </p:titleStyle>
    <p:bodyStyle>
      <a:lvl1pPr marL="4572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1pPr>
      <a:lvl2pPr marL="9144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2pPr>
      <a:lvl3pPr marL="13716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3pPr>
      <a:lvl4pPr marL="18288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4pPr>
      <a:lvl5pPr marL="22860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5pPr>
      <a:lvl6pPr marL="27432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6pPr>
      <a:lvl7pPr marL="32004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7pPr>
      <a:lvl8pPr marL="36576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8pPr>
      <a:lvl9pPr marL="41148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e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Shape 119"/>
          <p:cNvSpPr/>
          <p:nvPr>
            <p:ph type="ctrTitle"/>
          </p:nvPr>
        </p:nvSpPr>
        <p:spPr>
          <a:prstGeom prst="rect">
            <a:avLst/>
          </a:prstGeom>
        </p:spPr>
        <p:txBody>
          <a:bodyPr/>
          <a:lstStyle/>
          <a:p>
            <a:pPr/>
            <a:r>
              <a:t>漫漫入学路 ABC</a:t>
            </a:r>
          </a:p>
        </p:txBody>
      </p:sp>
      <p:sp>
        <p:nvSpPr>
          <p:cNvPr id="120" name="Shape 120"/>
          <p:cNvSpPr/>
          <p:nvPr>
            <p:ph type="subTitle" sz="quarter" idx="1"/>
          </p:nvPr>
        </p:nvSpPr>
        <p:spPr>
          <a:prstGeom prst="rect">
            <a:avLst/>
          </a:prstGeom>
        </p:spPr>
        <p:txBody>
          <a:bodyPr/>
          <a:lstStyle/>
          <a:p>
            <a:pPr/>
            <a:r>
              <a:t>深圳人口政策培训会.韩呈祥</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7" name="Shape 147"/>
          <p:cNvSpPr/>
          <p:nvPr>
            <p:ph type="title"/>
          </p:nvPr>
        </p:nvSpPr>
        <p:spPr>
          <a:prstGeom prst="rect">
            <a:avLst/>
          </a:prstGeom>
        </p:spPr>
        <p:txBody>
          <a:bodyPr/>
          <a:lstStyle/>
          <a:p>
            <a:pPr defTabSz="414781">
              <a:defRPr sz="5680"/>
            </a:pPr>
            <a:r>
              <a:t>问题9:哪些限制是有依据的？</a:t>
            </a:r>
          </a:p>
          <a:p>
            <a:pPr defTabSz="414781">
              <a:defRPr sz="5680"/>
            </a:pPr>
            <a:r>
              <a:t>哪些是不合适的？</a:t>
            </a:r>
          </a:p>
        </p:txBody>
      </p:sp>
      <p:sp>
        <p:nvSpPr>
          <p:cNvPr id="148" name="Shape 148"/>
          <p:cNvSpPr/>
          <p:nvPr>
            <p:ph type="body" sz="half" idx="1"/>
          </p:nvPr>
        </p:nvSpPr>
        <p:spPr>
          <a:prstGeom prst="rect">
            <a:avLst/>
          </a:prstGeom>
        </p:spPr>
        <p:txBody>
          <a:bodyPr/>
          <a:lstStyle/>
          <a:p>
            <a:pPr marL="255270" indent="-255270" defTabSz="391414">
              <a:spcBef>
                <a:spcPts val="2500"/>
              </a:spcBef>
              <a:defRPr sz="1876"/>
            </a:pPr>
            <a:r>
              <a:t>《居住证暂行条例》第十二条 居住证持有人在居住地依法享受劳动就业，参加社会保险，缴存、提取和使用住房公积金的权利。县级以上人民政府及其有关部门应当为居住证持有人提供下列基本公共服务：</a:t>
            </a:r>
          </a:p>
          <a:p>
            <a:pPr marL="255270" indent="-255270" defTabSz="391414">
              <a:spcBef>
                <a:spcPts val="2500"/>
              </a:spcBef>
              <a:defRPr sz="1876"/>
            </a:pPr>
            <a:r>
              <a:t>（一）义务教育；</a:t>
            </a:r>
          </a:p>
          <a:p>
            <a:pPr marL="255270" indent="-255270" defTabSz="391414">
              <a:spcBef>
                <a:spcPts val="2500"/>
              </a:spcBef>
              <a:defRPr sz="1876"/>
            </a:pPr>
            <a:r>
              <a:t>（二）基本公共就业服务；</a:t>
            </a:r>
          </a:p>
          <a:p>
            <a:pPr marL="255270" indent="-255270" defTabSz="391414">
              <a:spcBef>
                <a:spcPts val="2500"/>
              </a:spcBef>
              <a:defRPr sz="1876"/>
            </a:pPr>
            <a:r>
              <a:t>（三）基本公共卫生服务和计划生育服务；</a:t>
            </a:r>
          </a:p>
          <a:p>
            <a:pPr marL="255270" indent="-255270" defTabSz="391414">
              <a:spcBef>
                <a:spcPts val="2500"/>
              </a:spcBef>
              <a:defRPr sz="1876"/>
            </a:pPr>
            <a:r>
              <a:t>（四）公共文化体育服务；</a:t>
            </a:r>
          </a:p>
          <a:p>
            <a:pPr marL="255270" indent="-255270" defTabSz="391414">
              <a:spcBef>
                <a:spcPts val="2500"/>
              </a:spcBef>
              <a:defRPr sz="1876"/>
            </a:pPr>
            <a:r>
              <a:t>（五）法律援助和其他法律服务；</a:t>
            </a:r>
          </a:p>
          <a:p>
            <a:pPr marL="255270" indent="-255270" defTabSz="391414">
              <a:spcBef>
                <a:spcPts val="2500"/>
              </a:spcBef>
              <a:defRPr sz="1876"/>
            </a:pPr>
            <a:r>
              <a:t>（六）国家规定的其他基本公共服务。</a:t>
            </a:r>
          </a:p>
        </p:txBody>
      </p:sp>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Shape 122"/>
          <p:cNvSpPr/>
          <p:nvPr>
            <p:ph type="title"/>
          </p:nvPr>
        </p:nvSpPr>
        <p:spPr>
          <a:prstGeom prst="rect">
            <a:avLst/>
          </a:prstGeom>
        </p:spPr>
        <p:txBody>
          <a:bodyPr/>
          <a:lstStyle>
            <a:lvl1pPr>
              <a:defRPr sz="5600"/>
            </a:lvl1pPr>
          </a:lstStyle>
          <a:p>
            <a:pPr/>
            <a:r>
              <a:t>问题1:本地户口儿童上学需要哪些条件？</a:t>
            </a:r>
          </a:p>
        </p:txBody>
      </p:sp>
      <p:sp>
        <p:nvSpPr>
          <p:cNvPr id="123" name="Shape 123"/>
          <p:cNvSpPr/>
          <p:nvPr>
            <p:ph type="body" sz="half" idx="1"/>
          </p:nvPr>
        </p:nvSpPr>
        <p:spPr>
          <a:prstGeom prst="rect">
            <a:avLst/>
          </a:prstGeom>
        </p:spPr>
        <p:txBody>
          <a:bodyPr/>
          <a:lstStyle/>
          <a:p>
            <a:pPr/>
            <a:r>
              <a:t>出生证</a:t>
            </a:r>
          </a:p>
          <a:p>
            <a:pPr/>
            <a:r>
              <a:t>户口本</a:t>
            </a:r>
          </a:p>
          <a:p>
            <a:pPr/>
            <a:r>
              <a:t>接种证明</a:t>
            </a:r>
          </a:p>
          <a:p>
            <a:pPr/>
            <a:r>
              <a:t>房产地址证明—学区（房产证、自建房、公租房）</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5" name="Shape 125"/>
          <p:cNvSpPr/>
          <p:nvPr>
            <p:ph type="title"/>
          </p:nvPr>
        </p:nvSpPr>
        <p:spPr>
          <a:prstGeom prst="rect">
            <a:avLst/>
          </a:prstGeom>
        </p:spPr>
        <p:txBody>
          <a:bodyPr/>
          <a:lstStyle>
            <a:lvl1pPr algn="l" defTabSz="457200">
              <a:defRPr sz="5000" u="sng">
                <a:latin typeface="Helvetica"/>
                <a:ea typeface="Helvetica"/>
                <a:cs typeface="Helvetica"/>
                <a:sym typeface="Helvetica"/>
              </a:defRPr>
            </a:lvl1pPr>
          </a:lstStyle>
          <a:p>
            <a:pPr/>
            <a:r>
              <a:t>问题2:流动儿童有多少？</a:t>
            </a:r>
          </a:p>
        </p:txBody>
      </p:sp>
      <p:sp>
        <p:nvSpPr>
          <p:cNvPr id="126" name="Shape 126"/>
          <p:cNvSpPr/>
          <p:nvPr>
            <p:ph type="body" sz="quarter" idx="1"/>
          </p:nvPr>
        </p:nvSpPr>
        <p:spPr>
          <a:prstGeom prst="rect">
            <a:avLst/>
          </a:prstGeom>
        </p:spPr>
        <p:txBody>
          <a:bodyPr/>
          <a:lstStyle/>
          <a:p>
            <a:pPr defTabSz="391414">
              <a:defRPr sz="2144"/>
            </a:pPr>
            <a:r>
              <a:t>新公民计划：《中国流动儿童数据报告》（2014）</a:t>
            </a:r>
          </a:p>
          <a:p>
            <a:pPr defTabSz="391414">
              <a:defRPr sz="2144"/>
            </a:pPr>
            <a:r>
              <a:t>数量：3581万流动儿童，全国儿童的13%，城镇儿童的4%</a:t>
            </a:r>
          </a:p>
          <a:p>
            <a:pPr defTabSz="391414">
              <a:defRPr sz="2144"/>
            </a:pPr>
            <a:r>
              <a:t>在过去的10年间，流动儿童数量持续、快速增长，2000-2005年间，0-17周岁流动儿童规模从1982万增加到2533万，截止到2010年11月1日，全国0-17周岁流动儿童规模已达3581万。每8个儿童中就有1个流动儿童，每4个城镇儿童中就有一个流动儿童。</a:t>
            </a: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8" name="Shape 128"/>
          <p:cNvSpPr/>
          <p:nvPr>
            <p:ph type="title"/>
          </p:nvPr>
        </p:nvSpPr>
        <p:spPr>
          <a:prstGeom prst="rect">
            <a:avLst/>
          </a:prstGeom>
        </p:spPr>
        <p:txBody>
          <a:bodyPr/>
          <a:lstStyle>
            <a:lvl1pPr algn="l" defTabSz="457200">
              <a:defRPr sz="4600" u="sng">
                <a:latin typeface="Helvetica"/>
                <a:ea typeface="Helvetica"/>
                <a:cs typeface="Helvetica"/>
                <a:sym typeface="Helvetica"/>
              </a:defRPr>
            </a:lvl1pPr>
          </a:lstStyle>
          <a:p>
            <a:pPr/>
            <a:r>
              <a:t>问题3:不同城市在国家层面是怎么区分的？</a:t>
            </a:r>
          </a:p>
        </p:txBody>
      </p:sp>
      <p:sp>
        <p:nvSpPr>
          <p:cNvPr id="129" name="Shape 129"/>
          <p:cNvSpPr/>
          <p:nvPr>
            <p:ph type="body" sz="quarter" idx="1"/>
          </p:nvPr>
        </p:nvSpPr>
        <p:spPr>
          <a:prstGeom prst="rect">
            <a:avLst/>
          </a:prstGeom>
        </p:spPr>
        <p:txBody>
          <a:bodyPr/>
          <a:lstStyle/>
          <a:p>
            <a:pPr defTabSz="408940">
              <a:defRPr sz="2240"/>
            </a:pPr>
            <a:r>
              <a:t>《国务院关于进一步推进</a:t>
            </a:r>
          </a:p>
          <a:p>
            <a:pPr defTabSz="408940">
              <a:defRPr sz="2240"/>
            </a:pPr>
            <a:r>
              <a:t>户 籍 制 度 改 革 的 意 见》（2014）</a:t>
            </a:r>
          </a:p>
          <a:p>
            <a:pPr defTabSz="408940">
              <a:defRPr sz="2240"/>
            </a:pPr>
            <a:r>
              <a:t>《居住证暂行条例》（国务院）</a:t>
            </a:r>
          </a:p>
          <a:p>
            <a:pPr defTabSz="408940">
              <a:defRPr sz="2240"/>
            </a:pPr>
            <a:r>
              <a:t>（一）建制镇和城区人口50万以下的小城市</a:t>
            </a:r>
          </a:p>
          <a:p>
            <a:pPr defTabSz="408940">
              <a:defRPr sz="2240"/>
            </a:pPr>
            <a:r>
              <a:t>  （二）城区人口50万至100万的中等城市（三）城区人口100万至500万的大城市</a:t>
            </a:r>
          </a:p>
          <a:p>
            <a:pPr defTabSz="408940">
              <a:defRPr sz="2240"/>
            </a:pPr>
            <a:r>
              <a:t>（四）城区人口500万以上的特大城市和超大城市</a:t>
            </a:r>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1" name="Shape 131"/>
          <p:cNvSpPr/>
          <p:nvPr>
            <p:ph type="title"/>
          </p:nvPr>
        </p:nvSpPr>
        <p:spPr>
          <a:prstGeom prst="rect">
            <a:avLst/>
          </a:prstGeom>
        </p:spPr>
        <p:txBody>
          <a:bodyPr/>
          <a:lstStyle>
            <a:lvl1pPr defTabSz="414781">
              <a:defRPr sz="5680"/>
            </a:lvl1pPr>
          </a:lstStyle>
          <a:p>
            <a:pPr/>
            <a:r>
              <a:t>问题4：我们关注的城市（28城市）</a:t>
            </a:r>
          </a:p>
        </p:txBody>
      </p:sp>
      <p:sp>
        <p:nvSpPr>
          <p:cNvPr id="132" name="Shape 132"/>
          <p:cNvSpPr/>
          <p:nvPr>
            <p:ph type="body" sz="half" idx="1"/>
          </p:nvPr>
        </p:nvSpPr>
        <p:spPr>
          <a:xfrm>
            <a:off x="1231900" y="2463800"/>
            <a:ext cx="5334000" cy="6286500"/>
          </a:xfrm>
          <a:prstGeom prst="rect">
            <a:avLst/>
          </a:prstGeom>
        </p:spPr>
        <p:txBody>
          <a:bodyPr/>
          <a:lstStyle/>
          <a:p>
            <a:pPr marL="262890" indent="-262890" defTabSz="403097">
              <a:spcBef>
                <a:spcPts val="2600"/>
              </a:spcBef>
              <a:defRPr sz="1932"/>
            </a:pPr>
            <a:r>
              <a:t>流动人口数量</a:t>
            </a:r>
          </a:p>
          <a:p>
            <a:pPr marL="262890" indent="-262890" defTabSz="403097">
              <a:spcBef>
                <a:spcPts val="2600"/>
              </a:spcBef>
              <a:defRPr sz="1932"/>
            </a:pPr>
            <a:r>
              <a:t>流动人口占常住人口比例</a:t>
            </a:r>
          </a:p>
          <a:p>
            <a:pPr marL="262890" indent="-262890" defTabSz="403097">
              <a:spcBef>
                <a:spcPts val="2600"/>
              </a:spcBef>
              <a:defRPr sz="1932"/>
            </a:pPr>
            <a:r>
              <a:t>特大、超大城市</a:t>
            </a:r>
          </a:p>
          <a:p>
            <a:pPr marL="262890" indent="-262890" defTabSz="403097">
              <a:spcBef>
                <a:spcPts val="2600"/>
              </a:spcBef>
              <a:defRPr sz="1932"/>
            </a:pPr>
            <a:r>
              <a:t>北京、上海、广州、深圳、</a:t>
            </a:r>
          </a:p>
          <a:p>
            <a:pPr marL="262890" indent="-262890" defTabSz="403097">
              <a:spcBef>
                <a:spcPts val="2600"/>
              </a:spcBef>
              <a:defRPr sz="1932"/>
            </a:pPr>
            <a:r>
              <a:t>佛山、惠州、中山、东莞</a:t>
            </a:r>
          </a:p>
          <a:p>
            <a:pPr marL="262890" indent="-262890" defTabSz="403097">
              <a:spcBef>
                <a:spcPts val="2600"/>
              </a:spcBef>
              <a:defRPr sz="1932"/>
            </a:pPr>
            <a:r>
              <a:t>天津、重庆、成都、武汉、郑州、西安 沈阳</a:t>
            </a:r>
          </a:p>
          <a:p>
            <a:pPr marL="262890" indent="-262890" defTabSz="403097">
              <a:spcBef>
                <a:spcPts val="2600"/>
              </a:spcBef>
              <a:defRPr sz="1932"/>
            </a:pPr>
            <a:r>
              <a:t>杭州、金华、宁波、南京、苏州、温州、无锡</a:t>
            </a:r>
          </a:p>
          <a:p>
            <a:pPr marL="262890" indent="-262890" defTabSz="403097">
              <a:spcBef>
                <a:spcPts val="2600"/>
              </a:spcBef>
              <a:defRPr sz="1932"/>
            </a:pPr>
            <a:r>
              <a:t>福州、泉州、厦门</a:t>
            </a:r>
          </a:p>
          <a:p>
            <a:pPr marL="262890" indent="-262890" defTabSz="403097">
              <a:spcBef>
                <a:spcPts val="2600"/>
              </a:spcBef>
              <a:defRPr sz="1932"/>
            </a:pPr>
            <a:r>
              <a:t>乌鲁木齐、呼和浩特、 鄂尔多斯</a:t>
            </a: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4" name="Shape 134"/>
          <p:cNvSpPr/>
          <p:nvPr>
            <p:ph type="title"/>
          </p:nvPr>
        </p:nvSpPr>
        <p:spPr>
          <a:prstGeom prst="rect">
            <a:avLst/>
          </a:prstGeom>
        </p:spPr>
        <p:txBody>
          <a:bodyPr/>
          <a:lstStyle>
            <a:lvl1pPr defTabSz="578358">
              <a:defRPr sz="7919"/>
            </a:lvl1pPr>
          </a:lstStyle>
          <a:p>
            <a:pPr/>
            <a:r>
              <a:t>问题5:流动儿童入学模式</a:t>
            </a:r>
          </a:p>
        </p:txBody>
      </p:sp>
      <p:sp>
        <p:nvSpPr>
          <p:cNvPr id="135" name="Shape 135"/>
          <p:cNvSpPr/>
          <p:nvPr>
            <p:ph type="body" sz="half" idx="1"/>
          </p:nvPr>
        </p:nvSpPr>
        <p:spPr>
          <a:prstGeom prst="rect">
            <a:avLst/>
          </a:prstGeom>
        </p:spPr>
        <p:txBody>
          <a:bodyPr/>
          <a:lstStyle/>
          <a:p>
            <a:pPr/>
            <a:r>
              <a:t>积分入学（准入）＋标准</a:t>
            </a:r>
          </a:p>
          <a:p>
            <a:pPr/>
            <a:r>
              <a:t>确定标准：居住证＋（五证？四证？）</a:t>
            </a:r>
          </a:p>
          <a:p>
            <a:pPr/>
            <a:r>
              <a:t>和当地户籍儿童平等招录</a:t>
            </a: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37" name="120614_familyalaskaoutdoorssummer_tg_02157_1230x1845.jpeg"/>
          <p:cNvPicPr>
            <a:picLocks noChangeAspect="1"/>
          </p:cNvPicPr>
          <p:nvPr>
            <p:ph type="pic" idx="13"/>
          </p:nvPr>
        </p:nvPicPr>
        <p:blipFill>
          <a:blip r:embed="rId2">
            <a:extLst/>
          </a:blip>
          <a:srcRect l="0" t="19206" r="0" b="2222"/>
          <a:stretch>
            <a:fillRect/>
          </a:stretch>
        </p:blipFill>
        <p:spPr>
          <a:prstGeom prst="rect">
            <a:avLst/>
          </a:prstGeom>
        </p:spPr>
      </p:pic>
      <p:sp>
        <p:nvSpPr>
          <p:cNvPr id="138" name="Shape 138"/>
          <p:cNvSpPr/>
          <p:nvPr>
            <p:ph type="title"/>
          </p:nvPr>
        </p:nvSpPr>
        <p:spPr>
          <a:prstGeom prst="rect">
            <a:avLst/>
          </a:prstGeom>
        </p:spPr>
        <p:txBody>
          <a:bodyPr/>
          <a:lstStyle/>
          <a:p>
            <a:pPr/>
            <a:r>
              <a:t>“居住证＋”入学模式</a:t>
            </a:r>
          </a:p>
        </p:txBody>
      </p:sp>
      <p:sp>
        <p:nvSpPr>
          <p:cNvPr id="139" name="Shape 139"/>
          <p:cNvSpPr/>
          <p:nvPr>
            <p:ph type="body" sz="half" idx="1"/>
          </p:nvPr>
        </p:nvSpPr>
        <p:spPr>
          <a:prstGeom prst="rect">
            <a:avLst/>
          </a:prstGeom>
        </p:spPr>
        <p:txBody>
          <a:bodyPr/>
          <a:lstStyle/>
          <a:p>
            <a:pPr marL="270509" indent="-270509" defTabSz="414781">
              <a:spcBef>
                <a:spcPts val="2600"/>
              </a:spcBef>
              <a:defRPr sz="1987"/>
            </a:pPr>
            <a:r>
              <a:t>北京“5证”（在京务工证明＋住所证明＋户口）＋在京居住证＋没监护证明）</a:t>
            </a:r>
          </a:p>
          <a:p>
            <a:pPr marL="270509" indent="-270509" defTabSz="414781">
              <a:spcBef>
                <a:spcPts val="2600"/>
              </a:spcBef>
              <a:defRPr sz="1987"/>
            </a:pPr>
            <a:r>
              <a:t>上海：居住证</a:t>
            </a:r>
          </a:p>
          <a:p>
            <a:pPr marL="270509" indent="-270509" defTabSz="414781">
              <a:spcBef>
                <a:spcPts val="2600"/>
              </a:spcBef>
              <a:defRPr sz="1987"/>
            </a:pPr>
            <a:r>
              <a:t>无锡（居住证半年＋劳动合同＋务工证明（社保一年）＋流动证明）＋计生证明）</a:t>
            </a:r>
          </a:p>
          <a:p>
            <a:pPr marL="270509" indent="-270509" defTabSz="414781">
              <a:spcBef>
                <a:spcPts val="2600"/>
              </a:spcBef>
              <a:defRPr sz="1987"/>
            </a:pPr>
            <a:r>
              <a:t>西安：（居住证半年＋劳动合同＋务工证明（社保一年）＋流动证明））</a:t>
            </a:r>
          </a:p>
          <a:p>
            <a:pPr marL="270509" indent="-270509" defTabSz="414781">
              <a:spcBef>
                <a:spcPts val="2600"/>
              </a:spcBef>
              <a:defRPr sz="1987"/>
            </a:pPr>
            <a:r>
              <a:t>南京、宁波：（居住证1＋劳动合同＋务工证明（社保一年）＋流动证明）＋计生证明）</a:t>
            </a:r>
          </a:p>
          <a:p>
            <a:pPr marL="270509" indent="-270509" defTabSz="414781">
              <a:spcBef>
                <a:spcPts val="2600"/>
              </a:spcBef>
              <a:defRPr sz="1987"/>
            </a:pPr>
            <a:r>
              <a:t>武汉、成都、、天津（住房备案）</a:t>
            </a:r>
          </a:p>
          <a:p>
            <a:pPr marL="270509" indent="-270509" defTabSz="414781">
              <a:spcBef>
                <a:spcPts val="2600"/>
              </a:spcBef>
              <a:defRPr sz="1987"/>
            </a:pPr>
            <a:r>
              <a:t>重庆（入学安排承诺）</a:t>
            </a:r>
          </a:p>
        </p:txBody>
      </p:sp>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1" name="Shape 141"/>
          <p:cNvSpPr/>
          <p:nvPr>
            <p:ph type="title"/>
          </p:nvPr>
        </p:nvSpPr>
        <p:spPr>
          <a:prstGeom prst="rect">
            <a:avLst/>
          </a:prstGeom>
        </p:spPr>
        <p:txBody>
          <a:bodyPr/>
          <a:lstStyle/>
          <a:p>
            <a:pPr/>
            <a:r>
              <a:t>条件＋积分并用</a:t>
            </a:r>
          </a:p>
        </p:txBody>
      </p:sp>
      <p:sp>
        <p:nvSpPr>
          <p:cNvPr id="142" name="Shape 142"/>
          <p:cNvSpPr/>
          <p:nvPr>
            <p:ph type="body" sz="half" idx="1"/>
          </p:nvPr>
        </p:nvSpPr>
        <p:spPr>
          <a:prstGeom prst="rect">
            <a:avLst/>
          </a:prstGeom>
        </p:spPr>
        <p:txBody>
          <a:bodyPr/>
          <a:lstStyle/>
          <a:p>
            <a:pPr marL="209550" indent="-209550" defTabSz="321310">
              <a:spcBef>
                <a:spcPts val="2000"/>
              </a:spcBef>
              <a:defRPr sz="1540"/>
            </a:pPr>
            <a:r>
              <a:t>积分入学——深圳、广州、东莞、温州、苏州、佛山、惠州、厦门</a:t>
            </a:r>
          </a:p>
          <a:p>
            <a:pPr marL="209550" indent="-209550" defTabSz="321310">
              <a:spcBef>
                <a:spcPts val="2000"/>
              </a:spcBef>
              <a:defRPr sz="1540"/>
            </a:pPr>
            <a:r>
              <a:t>深圳：类别＋积分（6类）＋分配原则（本地户籍——政策照顾—符合1+5文件）；</a:t>
            </a:r>
          </a:p>
          <a:p>
            <a:pPr marL="209550" indent="-209550" defTabSz="321310">
              <a:spcBef>
                <a:spcPts val="2000"/>
              </a:spcBef>
              <a:defRPr sz="1540"/>
            </a:pPr>
            <a:r>
              <a:t>广州：普通积分；分配原则：省五年——普通积分</a:t>
            </a:r>
          </a:p>
          <a:p>
            <a:pPr marL="209550" indent="-209550" defTabSz="321310">
              <a:spcBef>
                <a:spcPts val="2000"/>
              </a:spcBef>
              <a:defRPr sz="1540"/>
            </a:pPr>
            <a:r>
              <a:t>东莞（3年居住证、社保或房产；其它）</a:t>
            </a:r>
          </a:p>
          <a:p>
            <a:pPr marL="209550" indent="-209550" defTabSz="321310">
              <a:spcBef>
                <a:spcPts val="2000"/>
              </a:spcBef>
              <a:defRPr sz="1540"/>
            </a:pPr>
            <a:r>
              <a:t>佛山（政策照顾16类）政策照顾——普通借读生，</a:t>
            </a:r>
          </a:p>
          <a:p>
            <a:pPr marL="209550" indent="-209550" defTabSz="321310">
              <a:spcBef>
                <a:spcPts val="2000"/>
              </a:spcBef>
              <a:defRPr sz="1540"/>
            </a:pPr>
            <a:r>
              <a:t>惠州（有基本积分的说法）</a:t>
            </a:r>
          </a:p>
          <a:p>
            <a:pPr marL="209550" indent="-209550" defTabSz="321310">
              <a:spcBef>
                <a:spcPts val="2000"/>
              </a:spcBef>
              <a:defRPr sz="1540"/>
            </a:pPr>
            <a:r>
              <a:t>温州（人才、房＋它区户籍、房、其它）</a:t>
            </a:r>
          </a:p>
          <a:p>
            <a:pPr marL="209550" indent="-209550" defTabSz="321310">
              <a:spcBef>
                <a:spcPts val="2000"/>
              </a:spcBef>
              <a:defRPr sz="1540"/>
            </a:pPr>
            <a:r>
              <a:t>苏州（只能一年级）</a:t>
            </a:r>
          </a:p>
          <a:p>
            <a:pPr marL="209550" indent="-209550" defTabSz="321310">
              <a:spcBef>
                <a:spcPts val="2000"/>
              </a:spcBef>
              <a:defRPr sz="1540"/>
            </a:pPr>
            <a:r>
              <a:t>金华：外地有房，购房年限，社保</a:t>
            </a:r>
          </a:p>
          <a:p>
            <a:pPr marL="209550" indent="-209550" defTabSz="321310">
              <a:spcBef>
                <a:spcPts val="2000"/>
              </a:spcBef>
              <a:defRPr sz="1540"/>
            </a:pPr>
            <a:r>
              <a:t>厦门：（核心区与非核心区的区分）</a:t>
            </a:r>
          </a:p>
          <a:p>
            <a:pPr marL="209550" indent="-209550" defTabSz="321310">
              <a:spcBef>
                <a:spcPts val="2000"/>
              </a:spcBef>
              <a:defRPr sz="1540"/>
            </a:pPr>
            <a:r>
              <a:t>福州、泉州</a:t>
            </a:r>
          </a:p>
        </p:txBody>
      </p:sp>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4" name="Shape 144"/>
          <p:cNvSpPr/>
          <p:nvPr>
            <p:ph type="title"/>
          </p:nvPr>
        </p:nvSpPr>
        <p:spPr>
          <a:prstGeom prst="rect">
            <a:avLst/>
          </a:prstGeom>
        </p:spPr>
        <p:txBody>
          <a:bodyPr/>
          <a:lstStyle>
            <a:lvl1pPr defTabSz="414781">
              <a:defRPr sz="5680"/>
            </a:lvl1pPr>
          </a:lstStyle>
          <a:p>
            <a:pPr/>
            <a:r>
              <a:t>问题7:准备好材料后能上哪些学校？</a:t>
            </a:r>
          </a:p>
        </p:txBody>
      </p:sp>
      <p:sp>
        <p:nvSpPr>
          <p:cNvPr id="145" name="Shape 145"/>
          <p:cNvSpPr/>
          <p:nvPr>
            <p:ph type="body" sz="half" idx="1"/>
          </p:nvPr>
        </p:nvSpPr>
        <p:spPr>
          <a:prstGeom prst="rect">
            <a:avLst/>
          </a:prstGeom>
        </p:spPr>
        <p:txBody>
          <a:bodyPr/>
          <a:lstStyle/>
          <a:p>
            <a:pPr/>
            <a:r>
              <a:t>原则——两为主：流入地为主，公办学校为主</a:t>
            </a:r>
          </a:p>
          <a:p>
            <a:pPr/>
            <a:r>
              <a:t>公办学校—积分中强势人群，偏远公办</a:t>
            </a:r>
          </a:p>
          <a:p>
            <a:pPr/>
            <a:r>
              <a:t>民办</a:t>
            </a:r>
          </a:p>
        </p:txBody>
      </p:sp>
    </p:spTree>
  </p:cSld>
  <p:clrMapOvr>
    <a:masterClrMapping/>
  </p:clrMapOvr>
  <p:transition xmlns:p14="http://schemas.microsoft.com/office/powerpoint/2010/main" spd="med" advClick="1" p14:dur="1000"/>
</p:sld>
</file>

<file path=ppt/theme/theme1.xml><?xml version="1.0" encoding="utf-8"?>
<a:theme xmlns:a="http://schemas.openxmlformats.org/drawingml/2006/main" xmlns:r="http://schemas.openxmlformats.org/officeDocument/2006/relationships" name="Gradient">
  <a:themeElements>
    <a:clrScheme name="Gradient">
      <a:dk1>
        <a:srgbClr val="FF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Light"/>
        <a:ea typeface="Helvetica Light"/>
        <a:cs typeface="Helvetica Light"/>
      </a:majorFont>
      <a:minorFont>
        <a:latin typeface="Helvetica Light"/>
        <a:ea typeface="Helvetica Light"/>
        <a:cs typeface="Helvetica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sx="100000" sy="100000" kx="0" ky="0" algn="b" rotWithShape="0" blurRad="76200" dist="0" dir="18900000">
            <a:srgbClr val="000000">
              <a:alpha val="8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outerShdw sx="100000" sy="100000" kx="0" ky="0" algn="b" rotWithShape="0" blurRad="25400" dist="23998" dir="2700000">
                <a:srgbClr val="000000">
                  <a:alpha val="31034"/>
                </a:srgbClr>
              </a:outerShdw>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Gradient">
  <a:themeElements>
    <a:clrScheme name="Gradient">
      <a:dk1>
        <a:srgbClr val="00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Light"/>
        <a:ea typeface="Helvetica Light"/>
        <a:cs typeface="Helvetica Light"/>
      </a:majorFont>
      <a:minorFont>
        <a:latin typeface="Helvetica Light"/>
        <a:ea typeface="Helvetica Light"/>
        <a:cs typeface="Helvetica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sx="100000" sy="100000" kx="0" ky="0" algn="b" rotWithShape="0" blurRad="76200" dist="0" dir="18900000">
            <a:srgbClr val="000000">
              <a:alpha val="8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outerShdw sx="100000" sy="100000" kx="0" ky="0" algn="b" rotWithShape="0" blurRad="25400" dist="23998" dir="2700000">
                <a:srgbClr val="000000">
                  <a:alpha val="31034"/>
                </a:srgbClr>
              </a:outerShdw>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