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DM Sans Bold" charset="1" panose="00000000000000000000"/>
      <p:regular r:id="rId16"/>
    </p:embeddedFont>
    <p:embeddedFont>
      <p:font typeface="DM Sans Bold Italics" charset="1" panose="00000000000000000000"/>
      <p:regular r:id="rId17"/>
    </p:embeddedFont>
    <p:embeddedFont>
      <p:font typeface="Canva Sans Italics" charset="1" panose="020B0503030501040103"/>
      <p:regular r:id="rId18"/>
    </p:embeddedFont>
    <p:embeddedFont>
      <p:font typeface="Canva Sans" charset="1" panose="020B0503030501040103"/>
      <p:regular r:id="rId19"/>
    </p:embeddedFont>
    <p:embeddedFont>
      <p:font typeface="DM Sans" charset="1" panose="00000000000000000000"/>
      <p:regular r:id="rId20"/>
    </p:embeddedFont>
    <p:embeddedFont>
      <p:font typeface="Canva Sans Bold" charset="1" panose="020B0803030501040103"/>
      <p:regular r:id="rId21"/>
    </p:embeddedFont>
    <p:embeddedFont>
      <p:font typeface="DM Sans Italic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https://arxiv.org/pdf/2310.17439" TargetMode="External" Type="http://schemas.openxmlformats.org/officeDocument/2006/relationships/hyperlink"/></Relationships>
</file>

<file path=ppt/slides/slide1.xml><?xml version="1.0" encoding="utf-8"?>
<p:sld xmlns:p="http://schemas.openxmlformats.org/presentationml/2006/main" xmlns:a="http://schemas.openxmlformats.org/drawingml/2006/main">
  <p:cSld>
    <p:bg>
      <p:bgPr>
        <a:solidFill>
          <a:srgbClr val="FFDE59"/>
        </a:solidFill>
      </p:bgPr>
    </p:bg>
    <p:spTree>
      <p:nvGrpSpPr>
        <p:cNvPr id="1" name=""/>
        <p:cNvGrpSpPr/>
        <p:nvPr/>
      </p:nvGrpSpPr>
      <p:grpSpPr>
        <a:xfrm>
          <a:off x="0" y="0"/>
          <a:ext cx="0" cy="0"/>
          <a:chOff x="0" y="0"/>
          <a:chExt cx="0" cy="0"/>
        </a:xfrm>
      </p:grpSpPr>
      <p:sp>
        <p:nvSpPr>
          <p:cNvPr name="TextBox 2" id="2"/>
          <p:cNvSpPr txBox="true"/>
          <p:nvPr/>
        </p:nvSpPr>
        <p:spPr>
          <a:xfrm rot="0">
            <a:off x="2698740" y="3410340"/>
            <a:ext cx="12890520" cy="1947897"/>
          </a:xfrm>
          <a:prstGeom prst="rect">
            <a:avLst/>
          </a:prstGeom>
        </p:spPr>
        <p:txBody>
          <a:bodyPr anchor="t" rtlCol="false" tIns="0" lIns="0" bIns="0" rIns="0">
            <a:spAutoFit/>
          </a:bodyPr>
          <a:lstStyle/>
          <a:p>
            <a:pPr algn="ctr">
              <a:lnSpc>
                <a:spcPts val="7414"/>
              </a:lnSpc>
            </a:pPr>
            <a:r>
              <a:rPr lang="en-US" sz="8147" b="true">
                <a:solidFill>
                  <a:srgbClr val="000000"/>
                </a:solidFill>
                <a:latin typeface="DM Sans Bold"/>
                <a:ea typeface="DM Sans Bold"/>
                <a:cs typeface="DM Sans Bold"/>
                <a:sym typeface="DM Sans Bold"/>
              </a:rPr>
              <a:t>A </a:t>
            </a:r>
            <a:r>
              <a:rPr lang="en-US" b="true" sz="8147" i="true">
                <a:solidFill>
                  <a:srgbClr val="000000"/>
                </a:solidFill>
                <a:latin typeface="DM Sans Bold Italics"/>
                <a:ea typeface="DM Sans Bold Italics"/>
                <a:cs typeface="DM Sans Bold Italics"/>
                <a:sym typeface="DM Sans Bold Italics"/>
              </a:rPr>
              <a:t>Newish</a:t>
            </a:r>
            <a:r>
              <a:rPr lang="en-US" sz="8147" b="true">
                <a:solidFill>
                  <a:srgbClr val="000000"/>
                </a:solidFill>
                <a:latin typeface="DM Sans Bold"/>
                <a:ea typeface="DM Sans Bold"/>
                <a:cs typeface="DM Sans Bold"/>
                <a:sym typeface="DM Sans Bold"/>
              </a:rPr>
              <a:t> Approach to </a:t>
            </a:r>
          </a:p>
          <a:p>
            <a:pPr algn="ctr">
              <a:lnSpc>
                <a:spcPts val="7414"/>
              </a:lnSpc>
            </a:pPr>
            <a:r>
              <a:rPr lang="en-US" sz="8147" b="true">
                <a:solidFill>
                  <a:srgbClr val="000000"/>
                </a:solidFill>
                <a:latin typeface="DM Sans Bold"/>
                <a:ea typeface="DM Sans Bold"/>
                <a:cs typeface="DM Sans Bold"/>
                <a:sym typeface="DM Sans Bold"/>
              </a:rPr>
              <a:t>Quantum Hash Function</a:t>
            </a:r>
          </a:p>
        </p:txBody>
      </p:sp>
      <p:sp>
        <p:nvSpPr>
          <p:cNvPr name="TextBox 3" id="3"/>
          <p:cNvSpPr txBox="true"/>
          <p:nvPr/>
        </p:nvSpPr>
        <p:spPr>
          <a:xfrm rot="0">
            <a:off x="13390034" y="6060712"/>
            <a:ext cx="1910060" cy="389353"/>
          </a:xfrm>
          <a:prstGeom prst="rect">
            <a:avLst/>
          </a:prstGeom>
        </p:spPr>
        <p:txBody>
          <a:bodyPr anchor="t" rtlCol="false" tIns="0" lIns="0" bIns="0" rIns="0">
            <a:spAutoFit/>
          </a:bodyPr>
          <a:lstStyle/>
          <a:p>
            <a:pPr algn="ctr">
              <a:lnSpc>
                <a:spcPts val="3214"/>
              </a:lnSpc>
            </a:pPr>
            <a:r>
              <a:rPr lang="en-US" sz="2296" b="true">
                <a:solidFill>
                  <a:srgbClr val="000000"/>
                </a:solidFill>
                <a:latin typeface="DM Sans Bold"/>
                <a:ea typeface="DM Sans Bold"/>
                <a:cs typeface="DM Sans Bold"/>
                <a:sym typeface="DM Sans Bold"/>
              </a:rPr>
              <a:t>by - Samradh</a:t>
            </a:r>
          </a:p>
        </p:txBody>
      </p:sp>
      <p:sp>
        <p:nvSpPr>
          <p:cNvPr name="TextBox 4" id="4"/>
          <p:cNvSpPr txBox="true"/>
          <p:nvPr/>
        </p:nvSpPr>
        <p:spPr>
          <a:xfrm rot="0">
            <a:off x="2987906" y="5282037"/>
            <a:ext cx="12312189" cy="728151"/>
          </a:xfrm>
          <a:prstGeom prst="rect">
            <a:avLst/>
          </a:prstGeom>
        </p:spPr>
        <p:txBody>
          <a:bodyPr anchor="t" rtlCol="false" tIns="0" lIns="0" bIns="0" rIns="0">
            <a:spAutoFit/>
          </a:bodyPr>
          <a:lstStyle/>
          <a:p>
            <a:pPr algn="ctr">
              <a:lnSpc>
                <a:spcPts val="5993"/>
              </a:lnSpc>
            </a:pPr>
            <a:r>
              <a:rPr lang="en-US" sz="4281" b="true">
                <a:solidFill>
                  <a:srgbClr val="000000"/>
                </a:solidFill>
                <a:latin typeface="DM Sans Bold"/>
                <a:ea typeface="DM Sans Bold"/>
                <a:cs typeface="DM Sans Bold"/>
                <a:sym typeface="DM Sans Bold"/>
              </a:rPr>
              <a:t>Exploring</a:t>
            </a:r>
            <a:r>
              <a:rPr lang="en-US" sz="4281" b="true">
                <a:solidFill>
                  <a:srgbClr val="000000"/>
                </a:solidFill>
                <a:latin typeface="DM Sans Bold"/>
                <a:ea typeface="DM Sans Bold"/>
                <a:cs typeface="DM Sans Bold"/>
                <a:sym typeface="DM Sans Bold"/>
              </a:rPr>
              <a:t> Quantum Circuits for Secure Hashing</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DE59"/>
        </a:solidFill>
      </p:bgPr>
    </p:bg>
    <p:spTree>
      <p:nvGrpSpPr>
        <p:cNvPr id="1" name=""/>
        <p:cNvGrpSpPr/>
        <p:nvPr/>
      </p:nvGrpSpPr>
      <p:grpSpPr>
        <a:xfrm>
          <a:off x="0" y="0"/>
          <a:ext cx="0" cy="0"/>
          <a:chOff x="0" y="0"/>
          <a:chExt cx="0" cy="0"/>
        </a:xfrm>
      </p:grpSpPr>
      <p:sp>
        <p:nvSpPr>
          <p:cNvPr name="TextBox 2" id="2"/>
          <p:cNvSpPr txBox="true"/>
          <p:nvPr/>
        </p:nvSpPr>
        <p:spPr>
          <a:xfrm rot="0">
            <a:off x="6212309" y="4274503"/>
            <a:ext cx="5863382"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Thank You</a:t>
            </a:r>
          </a:p>
        </p:txBody>
      </p:sp>
      <p:sp>
        <p:nvSpPr>
          <p:cNvPr name="TextBox 3" id="3"/>
          <p:cNvSpPr txBox="true"/>
          <p:nvPr/>
        </p:nvSpPr>
        <p:spPr>
          <a:xfrm rot="0">
            <a:off x="5517549" y="5937464"/>
            <a:ext cx="762029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code is more detailed. promise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DE59"/>
        </a:solidFill>
      </p:bgPr>
    </p:bg>
    <p:spTree>
      <p:nvGrpSpPr>
        <p:cNvPr id="1" name=""/>
        <p:cNvGrpSpPr/>
        <p:nvPr/>
      </p:nvGrpSpPr>
      <p:grpSpPr>
        <a:xfrm>
          <a:off x="0" y="0"/>
          <a:ext cx="0" cy="0"/>
          <a:chOff x="0" y="0"/>
          <a:chExt cx="0" cy="0"/>
        </a:xfrm>
      </p:grpSpPr>
      <p:sp>
        <p:nvSpPr>
          <p:cNvPr name="TextBox 2" id="2"/>
          <p:cNvSpPr txBox="true"/>
          <p:nvPr/>
        </p:nvSpPr>
        <p:spPr>
          <a:xfrm rot="0">
            <a:off x="1007776" y="942975"/>
            <a:ext cx="7427714" cy="795783"/>
          </a:xfrm>
          <a:prstGeom prst="rect">
            <a:avLst/>
          </a:prstGeom>
        </p:spPr>
        <p:txBody>
          <a:bodyPr anchor="t" rtlCol="false" tIns="0" lIns="0" bIns="0" rIns="0">
            <a:spAutoFit/>
          </a:bodyPr>
          <a:lstStyle/>
          <a:p>
            <a:pPr algn="ctr">
              <a:lnSpc>
                <a:spcPts val="6537"/>
              </a:lnSpc>
            </a:pPr>
            <a:r>
              <a:rPr lang="en-US" b="true" sz="4669" i="true">
                <a:solidFill>
                  <a:srgbClr val="000000"/>
                </a:solidFill>
                <a:latin typeface="DM Sans Bold Italics"/>
                <a:ea typeface="DM Sans Bold Italics"/>
                <a:cs typeface="DM Sans Bold Italics"/>
                <a:sym typeface="DM Sans Bold Italics"/>
              </a:rPr>
              <a:t>The Goal of the challenge:</a:t>
            </a:r>
          </a:p>
        </p:txBody>
      </p:sp>
      <p:sp>
        <p:nvSpPr>
          <p:cNvPr name="TextBox 3" id="3"/>
          <p:cNvSpPr txBox="true"/>
          <p:nvPr/>
        </p:nvSpPr>
        <p:spPr>
          <a:xfrm rot="0">
            <a:off x="1028700" y="1918851"/>
            <a:ext cx="16230600" cy="2373859"/>
          </a:xfrm>
          <a:prstGeom prst="rect">
            <a:avLst/>
          </a:prstGeom>
        </p:spPr>
        <p:txBody>
          <a:bodyPr anchor="t" rtlCol="false" tIns="0" lIns="0" bIns="0" rIns="0">
            <a:spAutoFit/>
          </a:bodyPr>
          <a:lstStyle/>
          <a:p>
            <a:pPr algn="l">
              <a:lnSpc>
                <a:spcPts val="3799"/>
              </a:lnSpc>
            </a:pPr>
            <a:r>
              <a:rPr lang="en-US" sz="2714" i="true">
                <a:solidFill>
                  <a:srgbClr val="000000"/>
                </a:solidFill>
                <a:latin typeface="Canva Sans Italics"/>
                <a:ea typeface="Canva Sans Italics"/>
                <a:cs typeface="Canva Sans Italics"/>
                <a:sym typeface="Canva Sans Italics"/>
              </a:rPr>
              <a:t>the stu</a:t>
            </a:r>
            <a:r>
              <a:rPr lang="en-US" sz="2714" i="true">
                <a:solidFill>
                  <a:srgbClr val="000000"/>
                </a:solidFill>
                <a:latin typeface="Canva Sans Italics"/>
                <a:ea typeface="Canva Sans Italics"/>
                <a:cs typeface="Canva Sans Italics"/>
                <a:sym typeface="Canva Sans Italics"/>
              </a:rPr>
              <a:t>dents will be required to develop a hash function in Python using their quantum simulator of choice. The input to this function will be an array of 2</a:t>
            </a:r>
            <a:r>
              <a:rPr lang="en-US" sz="2714" i="true">
                <a:solidFill>
                  <a:srgbClr val="000000"/>
                </a:solidFill>
                <a:latin typeface="Canva Sans Italics"/>
                <a:ea typeface="Canva Sans Italics"/>
                <a:cs typeface="Canva Sans Italics"/>
                <a:sym typeface="Canva Sans Italics"/>
              </a:rPr>
              <a:t>N</a:t>
            </a:r>
            <a:r>
              <a:rPr lang="en-US" sz="2714" i="true">
                <a:solidFill>
                  <a:srgbClr val="000000"/>
                </a:solidFill>
                <a:latin typeface="Canva Sans Italics"/>
                <a:ea typeface="Canva Sans Italics"/>
                <a:cs typeface="Canva Sans Italics"/>
                <a:sym typeface="Canva Sans Italics"/>
              </a:rPr>
              <a:t> bytes, where N can be any natural number greater than or equal to 5, and the function must produce the byte output of the same size. The function can only utilize the resulting expectation values for each qubit after conducting quantum simulations.</a:t>
            </a:r>
          </a:p>
        </p:txBody>
      </p:sp>
      <p:sp>
        <p:nvSpPr>
          <p:cNvPr name="TextBox 4" id="4"/>
          <p:cNvSpPr txBox="true"/>
          <p:nvPr/>
        </p:nvSpPr>
        <p:spPr>
          <a:xfrm rot="0">
            <a:off x="1028700" y="4703698"/>
            <a:ext cx="4423572" cy="793879"/>
          </a:xfrm>
          <a:prstGeom prst="rect">
            <a:avLst/>
          </a:prstGeom>
        </p:spPr>
        <p:txBody>
          <a:bodyPr anchor="t" rtlCol="false" tIns="0" lIns="0" bIns="0" rIns="0">
            <a:spAutoFit/>
          </a:bodyPr>
          <a:lstStyle/>
          <a:p>
            <a:pPr algn="ctr">
              <a:lnSpc>
                <a:spcPts val="6537"/>
              </a:lnSpc>
            </a:pPr>
            <a:r>
              <a:rPr lang="en-US" sz="4669" b="true">
                <a:solidFill>
                  <a:srgbClr val="000000"/>
                </a:solidFill>
                <a:latin typeface="DM Sans Bold"/>
                <a:ea typeface="DM Sans Bold"/>
                <a:cs typeface="DM Sans Bold"/>
                <a:sym typeface="DM Sans Bold"/>
              </a:rPr>
              <a:t>Why it matters:</a:t>
            </a:r>
          </a:p>
        </p:txBody>
      </p:sp>
      <p:sp>
        <p:nvSpPr>
          <p:cNvPr name="TextBox 5" id="5"/>
          <p:cNvSpPr txBox="true"/>
          <p:nvPr/>
        </p:nvSpPr>
        <p:spPr>
          <a:xfrm rot="0">
            <a:off x="1028700" y="5678552"/>
            <a:ext cx="16230600" cy="1883685"/>
          </a:xfrm>
          <a:prstGeom prst="rect">
            <a:avLst/>
          </a:prstGeom>
        </p:spPr>
        <p:txBody>
          <a:bodyPr anchor="t" rtlCol="false" tIns="0" lIns="0" bIns="0" rIns="0">
            <a:spAutoFit/>
          </a:bodyPr>
          <a:lstStyle/>
          <a:p>
            <a:pPr algn="l">
              <a:lnSpc>
                <a:spcPts val="3799"/>
              </a:lnSpc>
            </a:pPr>
            <a:r>
              <a:rPr lang="en-US" sz="2714">
                <a:solidFill>
                  <a:srgbClr val="000000"/>
                </a:solidFill>
                <a:latin typeface="Canva Sans"/>
                <a:ea typeface="Canva Sans"/>
                <a:cs typeface="Canva Sans"/>
                <a:sym typeface="Canva Sans"/>
              </a:rPr>
              <a:t>Qua</a:t>
            </a:r>
            <a:r>
              <a:rPr lang="en-US" sz="2714">
                <a:solidFill>
                  <a:srgbClr val="000000"/>
                </a:solidFill>
                <a:latin typeface="Canva Sans"/>
                <a:ea typeface="Canva Sans"/>
                <a:cs typeface="Canva Sans"/>
                <a:sym typeface="Canva Sans"/>
              </a:rPr>
              <a:t>ntum hash functions matter because they offer stronger security by leveraging quantum properties like superposition and entanglement. They can resist quantum attacks that break classical hashes, enabling secure communication, authentication, and blockchain applications in the quantum era. They're key to building quantum-safe cryptographic systems for the future.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DE59"/>
        </a:solidFill>
      </p:bgPr>
    </p:bg>
    <p:spTree>
      <p:nvGrpSpPr>
        <p:cNvPr id="1" name=""/>
        <p:cNvGrpSpPr/>
        <p:nvPr/>
      </p:nvGrpSpPr>
      <p:grpSpPr>
        <a:xfrm>
          <a:off x="0" y="0"/>
          <a:ext cx="0" cy="0"/>
          <a:chOff x="0" y="0"/>
          <a:chExt cx="0" cy="0"/>
        </a:xfrm>
      </p:grpSpPr>
      <p:sp>
        <p:nvSpPr>
          <p:cNvPr name="TextBox 2" id="2"/>
          <p:cNvSpPr txBox="true"/>
          <p:nvPr/>
        </p:nvSpPr>
        <p:spPr>
          <a:xfrm rot="0">
            <a:off x="991186" y="914400"/>
            <a:ext cx="12813804" cy="1011557"/>
          </a:xfrm>
          <a:prstGeom prst="rect">
            <a:avLst/>
          </a:prstGeom>
        </p:spPr>
        <p:txBody>
          <a:bodyPr anchor="t" rtlCol="false" tIns="0" lIns="0" bIns="0" rIns="0">
            <a:spAutoFit/>
          </a:bodyPr>
          <a:lstStyle/>
          <a:p>
            <a:pPr algn="ctr">
              <a:lnSpc>
                <a:spcPts val="8294"/>
              </a:lnSpc>
              <a:spcBef>
                <a:spcPct val="0"/>
              </a:spcBef>
            </a:pPr>
            <a:r>
              <a:rPr lang="en-US" b="true" sz="5924" i="true">
                <a:solidFill>
                  <a:srgbClr val="000000"/>
                </a:solidFill>
                <a:latin typeface="DM Sans Bold Italics"/>
                <a:ea typeface="DM Sans Bold Italics"/>
                <a:cs typeface="DM Sans Bold Italics"/>
                <a:sym typeface="DM Sans Bold Italics"/>
              </a:rPr>
              <a:t>What is a Quantum Hash Function?</a:t>
            </a:r>
          </a:p>
        </p:txBody>
      </p:sp>
      <p:sp>
        <p:nvSpPr>
          <p:cNvPr name="TextBox 3" id="3"/>
          <p:cNvSpPr txBox="true"/>
          <p:nvPr/>
        </p:nvSpPr>
        <p:spPr>
          <a:xfrm rot="0">
            <a:off x="1028700" y="2077214"/>
            <a:ext cx="16200231" cy="1744843"/>
          </a:xfrm>
          <a:prstGeom prst="rect">
            <a:avLst/>
          </a:prstGeom>
        </p:spPr>
        <p:txBody>
          <a:bodyPr anchor="t" rtlCol="false" tIns="0" lIns="0" bIns="0" rIns="0">
            <a:spAutoFit/>
          </a:bodyPr>
          <a:lstStyle/>
          <a:p>
            <a:pPr algn="l">
              <a:lnSpc>
                <a:spcPts val="4674"/>
              </a:lnSpc>
            </a:pPr>
            <a:r>
              <a:rPr lang="en-US" sz="3338">
                <a:solidFill>
                  <a:srgbClr val="000000"/>
                </a:solidFill>
                <a:latin typeface="Canva Sans"/>
                <a:ea typeface="Canva Sans"/>
                <a:cs typeface="Canva Sans"/>
                <a:sym typeface="Canva Sans"/>
              </a:rPr>
              <a:t>A quantum hash function uses quantum circuits to encode classical input into quantum states and generate a fixed-length output based on measurement or expectation values.</a:t>
            </a:r>
          </a:p>
        </p:txBody>
      </p:sp>
      <p:sp>
        <p:nvSpPr>
          <p:cNvPr name="TextBox 4" id="4"/>
          <p:cNvSpPr txBox="true"/>
          <p:nvPr/>
        </p:nvSpPr>
        <p:spPr>
          <a:xfrm rot="0">
            <a:off x="1028700" y="4095667"/>
            <a:ext cx="4110970" cy="809788"/>
          </a:xfrm>
          <a:prstGeom prst="rect">
            <a:avLst/>
          </a:prstGeom>
        </p:spPr>
        <p:txBody>
          <a:bodyPr anchor="t" rtlCol="false" tIns="0" lIns="0" bIns="0" rIns="0">
            <a:spAutoFit/>
          </a:bodyPr>
          <a:lstStyle/>
          <a:p>
            <a:pPr algn="ctr">
              <a:lnSpc>
                <a:spcPts val="6666"/>
              </a:lnSpc>
              <a:spcBef>
                <a:spcPct val="0"/>
              </a:spcBef>
            </a:pPr>
            <a:r>
              <a:rPr lang="en-US" b="true" sz="4762">
                <a:solidFill>
                  <a:srgbClr val="000000"/>
                </a:solidFill>
                <a:latin typeface="DM Sans Bold"/>
                <a:ea typeface="DM Sans Bold"/>
                <a:cs typeface="DM Sans Bold"/>
                <a:sym typeface="DM Sans Bold"/>
              </a:rPr>
              <a:t>Core</a:t>
            </a:r>
            <a:r>
              <a:rPr lang="en-US" b="true" sz="4762">
                <a:solidFill>
                  <a:srgbClr val="000000"/>
                </a:solidFill>
                <a:latin typeface="DM Sans Bold"/>
                <a:ea typeface="DM Sans Bold"/>
                <a:cs typeface="DM Sans Bold"/>
                <a:sym typeface="DM Sans Bold"/>
              </a:rPr>
              <a:t> Features</a:t>
            </a:r>
          </a:p>
        </p:txBody>
      </p:sp>
      <p:sp>
        <p:nvSpPr>
          <p:cNvPr name="TextBox 5" id="5"/>
          <p:cNvSpPr txBox="true"/>
          <p:nvPr/>
        </p:nvSpPr>
        <p:spPr>
          <a:xfrm rot="0">
            <a:off x="1059069" y="5057855"/>
            <a:ext cx="16200231" cy="1744843"/>
          </a:xfrm>
          <a:prstGeom prst="rect">
            <a:avLst/>
          </a:prstGeom>
        </p:spPr>
        <p:txBody>
          <a:bodyPr anchor="t" rtlCol="false" tIns="0" lIns="0" bIns="0" rIns="0">
            <a:spAutoFit/>
          </a:bodyPr>
          <a:lstStyle/>
          <a:p>
            <a:pPr algn="l" marL="720863" indent="-360432" lvl="1">
              <a:lnSpc>
                <a:spcPts val="4674"/>
              </a:lnSpc>
              <a:buFont typeface="Arial"/>
              <a:buChar char="•"/>
            </a:pPr>
            <a:r>
              <a:rPr lang="en-US" sz="3338">
                <a:solidFill>
                  <a:srgbClr val="000000"/>
                </a:solidFill>
                <a:latin typeface="Canva Sans"/>
                <a:ea typeface="Canva Sans"/>
                <a:cs typeface="Canva Sans"/>
                <a:sym typeface="Canva Sans"/>
              </a:rPr>
              <a:t>Leverages</a:t>
            </a:r>
            <a:r>
              <a:rPr lang="en-US" sz="3338">
                <a:solidFill>
                  <a:srgbClr val="000000"/>
                </a:solidFill>
                <a:latin typeface="Canva Sans"/>
                <a:ea typeface="Canva Sans"/>
                <a:cs typeface="Canva Sans"/>
                <a:sym typeface="Canva Sans"/>
              </a:rPr>
              <a:t> quantum properties: superposition, entanglement, measurement</a:t>
            </a:r>
          </a:p>
          <a:p>
            <a:pPr algn="l" marL="720863" indent="-360432" lvl="1">
              <a:lnSpc>
                <a:spcPts val="4674"/>
              </a:lnSpc>
              <a:buFont typeface="Arial"/>
              <a:buChar char="•"/>
            </a:pPr>
            <a:r>
              <a:rPr lang="en-US" sz="3338">
                <a:solidFill>
                  <a:srgbClr val="000000"/>
                </a:solidFill>
                <a:latin typeface="Canva Sans"/>
                <a:ea typeface="Canva Sans"/>
                <a:cs typeface="Canva Sans"/>
                <a:sym typeface="Canva Sans"/>
              </a:rPr>
              <a:t>Can offer stronger security guarantees</a:t>
            </a:r>
          </a:p>
          <a:p>
            <a:pPr algn="l" marL="720863" indent="-360432" lvl="1">
              <a:lnSpc>
                <a:spcPts val="4674"/>
              </a:lnSpc>
              <a:buFont typeface="Arial"/>
              <a:buChar char="•"/>
            </a:pPr>
            <a:r>
              <a:rPr lang="en-US" sz="3338">
                <a:solidFill>
                  <a:srgbClr val="000000"/>
                </a:solidFill>
                <a:latin typeface="Canva Sans"/>
                <a:ea typeface="Canva Sans"/>
                <a:cs typeface="Canva Sans"/>
                <a:sym typeface="Canva Sans"/>
              </a:rPr>
              <a:t>Can increase complexity exponentially with circuit size</a:t>
            </a:r>
          </a:p>
        </p:txBody>
      </p:sp>
      <p:sp>
        <p:nvSpPr>
          <p:cNvPr name="TextBox 6" id="6"/>
          <p:cNvSpPr txBox="true"/>
          <p:nvPr/>
        </p:nvSpPr>
        <p:spPr>
          <a:xfrm rot="0">
            <a:off x="764855" y="6936048"/>
            <a:ext cx="4638660" cy="809788"/>
          </a:xfrm>
          <a:prstGeom prst="rect">
            <a:avLst/>
          </a:prstGeom>
        </p:spPr>
        <p:txBody>
          <a:bodyPr anchor="t" rtlCol="false" tIns="0" lIns="0" bIns="0" rIns="0">
            <a:spAutoFit/>
          </a:bodyPr>
          <a:lstStyle/>
          <a:p>
            <a:pPr algn="ctr">
              <a:lnSpc>
                <a:spcPts val="6666"/>
              </a:lnSpc>
              <a:spcBef>
                <a:spcPct val="0"/>
              </a:spcBef>
            </a:pPr>
            <a:r>
              <a:rPr lang="en-US" b="true" sz="4762">
                <a:solidFill>
                  <a:srgbClr val="000000"/>
                </a:solidFill>
                <a:latin typeface="DM Sans Bold"/>
                <a:ea typeface="DM Sans Bold"/>
                <a:cs typeface="DM Sans Bold"/>
                <a:sym typeface="DM Sans Bold"/>
              </a:rPr>
              <a:t>My Approach</a:t>
            </a:r>
          </a:p>
        </p:txBody>
      </p:sp>
      <p:sp>
        <p:nvSpPr>
          <p:cNvPr name="TextBox 7" id="7"/>
          <p:cNvSpPr txBox="true"/>
          <p:nvPr/>
        </p:nvSpPr>
        <p:spPr>
          <a:xfrm rot="0">
            <a:off x="1059069" y="8041111"/>
            <a:ext cx="16200231" cy="1157185"/>
          </a:xfrm>
          <a:prstGeom prst="rect">
            <a:avLst/>
          </a:prstGeom>
        </p:spPr>
        <p:txBody>
          <a:bodyPr anchor="t" rtlCol="false" tIns="0" lIns="0" bIns="0" rIns="0">
            <a:spAutoFit/>
          </a:bodyPr>
          <a:lstStyle/>
          <a:p>
            <a:pPr algn="l">
              <a:lnSpc>
                <a:spcPts val="4674"/>
              </a:lnSpc>
            </a:pPr>
            <a:r>
              <a:rPr lang="en-US" sz="3338">
                <a:solidFill>
                  <a:srgbClr val="000000"/>
                </a:solidFill>
                <a:latin typeface="Canva Sans"/>
                <a:ea typeface="Canva Sans"/>
                <a:cs typeface="Canva Sans"/>
                <a:sym typeface="Canva Sans"/>
              </a:rPr>
              <a:t>Uses</a:t>
            </a:r>
            <a:r>
              <a:rPr lang="en-US" sz="3338">
                <a:solidFill>
                  <a:srgbClr val="000000"/>
                </a:solidFill>
                <a:latin typeface="Canva Sans"/>
                <a:ea typeface="Canva Sans"/>
                <a:cs typeface="Canva Sans"/>
                <a:sym typeface="Canva Sans"/>
              </a:rPr>
              <a:t> expectation values (Pauli-Z) and parameterized circuits, not measurements, with some other techniques.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DE59"/>
        </a:solidFill>
      </p:bgPr>
    </p:bg>
    <p:spTree>
      <p:nvGrpSpPr>
        <p:cNvPr id="1" name=""/>
        <p:cNvGrpSpPr/>
        <p:nvPr/>
      </p:nvGrpSpPr>
      <p:grpSpPr>
        <a:xfrm>
          <a:off x="0" y="0"/>
          <a:ext cx="0" cy="0"/>
          <a:chOff x="0" y="0"/>
          <a:chExt cx="0" cy="0"/>
        </a:xfrm>
      </p:grpSpPr>
      <p:sp>
        <p:nvSpPr>
          <p:cNvPr name="TextBox 2" id="2"/>
          <p:cNvSpPr txBox="true"/>
          <p:nvPr/>
        </p:nvSpPr>
        <p:spPr>
          <a:xfrm rot="0">
            <a:off x="1002123" y="914400"/>
            <a:ext cx="9452967" cy="1011557"/>
          </a:xfrm>
          <a:prstGeom prst="rect">
            <a:avLst/>
          </a:prstGeom>
        </p:spPr>
        <p:txBody>
          <a:bodyPr anchor="t" rtlCol="false" tIns="0" lIns="0" bIns="0" rIns="0">
            <a:spAutoFit/>
          </a:bodyPr>
          <a:lstStyle/>
          <a:p>
            <a:pPr algn="ctr">
              <a:lnSpc>
                <a:spcPts val="8294"/>
              </a:lnSpc>
              <a:spcBef>
                <a:spcPct val="0"/>
              </a:spcBef>
            </a:pPr>
            <a:r>
              <a:rPr lang="en-US" b="true" sz="5924" i="true">
                <a:solidFill>
                  <a:srgbClr val="000000"/>
                </a:solidFill>
                <a:latin typeface="DM Sans Bold Italics"/>
                <a:ea typeface="DM Sans Bold Italics"/>
                <a:cs typeface="DM Sans Bold Italics"/>
                <a:sym typeface="DM Sans Bold Italics"/>
              </a:rPr>
              <a:t>Overview of my Approach</a:t>
            </a:r>
          </a:p>
        </p:txBody>
      </p:sp>
      <p:sp>
        <p:nvSpPr>
          <p:cNvPr name="TextBox 3" id="3"/>
          <p:cNvSpPr txBox="true"/>
          <p:nvPr/>
        </p:nvSpPr>
        <p:spPr>
          <a:xfrm rot="0">
            <a:off x="1028700" y="2252687"/>
            <a:ext cx="16230600" cy="5613339"/>
          </a:xfrm>
          <a:prstGeom prst="rect">
            <a:avLst/>
          </a:prstGeom>
        </p:spPr>
        <p:txBody>
          <a:bodyPr anchor="t" rtlCol="false" tIns="0" lIns="0" bIns="0" rIns="0">
            <a:spAutoFit/>
          </a:bodyPr>
          <a:lstStyle/>
          <a:p>
            <a:pPr algn="l" marL="985592" indent="-492796" lvl="1">
              <a:lnSpc>
                <a:spcPts val="6391"/>
              </a:lnSpc>
              <a:buFont typeface="Arial"/>
              <a:buChar char="•"/>
            </a:pPr>
            <a:r>
              <a:rPr lang="en-US" sz="4565">
                <a:solidFill>
                  <a:srgbClr val="000000"/>
                </a:solidFill>
                <a:latin typeface="DM Sans"/>
                <a:ea typeface="DM Sans"/>
                <a:cs typeface="DM Sans"/>
                <a:sym typeface="DM Sans"/>
              </a:rPr>
              <a:t>Takes input </a:t>
            </a:r>
            <a:r>
              <a:rPr lang="en-US" sz="4565">
                <a:solidFill>
                  <a:srgbClr val="000000"/>
                </a:solidFill>
                <a:latin typeface="DM Sans"/>
                <a:ea typeface="DM Sans"/>
                <a:cs typeface="DM Sans"/>
                <a:sym typeface="DM Sans"/>
              </a:rPr>
              <a:t>data of size 2^N bytes</a:t>
            </a:r>
          </a:p>
          <a:p>
            <a:pPr algn="l" marL="985592" indent="-492796" lvl="1">
              <a:lnSpc>
                <a:spcPts val="6391"/>
              </a:lnSpc>
              <a:buFont typeface="Arial"/>
              <a:buChar char="•"/>
            </a:pPr>
            <a:r>
              <a:rPr lang="en-US" sz="4565">
                <a:solidFill>
                  <a:srgbClr val="000000"/>
                </a:solidFill>
                <a:latin typeface="DM Sans"/>
                <a:ea typeface="DM Sans"/>
                <a:cs typeface="DM Sans"/>
                <a:sym typeface="DM Sans"/>
              </a:rPr>
              <a:t>Produces a hash output of the same size (2^N bytes)</a:t>
            </a:r>
          </a:p>
          <a:p>
            <a:pPr algn="l" marL="985592" indent="-492796" lvl="1">
              <a:lnSpc>
                <a:spcPts val="6391"/>
              </a:lnSpc>
              <a:buFont typeface="Arial"/>
              <a:buChar char="•"/>
            </a:pPr>
            <a:r>
              <a:rPr lang="en-US" sz="4565">
                <a:solidFill>
                  <a:srgbClr val="000000"/>
                </a:solidFill>
                <a:latin typeface="DM Sans"/>
                <a:ea typeface="DM Sans"/>
                <a:cs typeface="DM Sans"/>
                <a:sym typeface="DM Sans"/>
              </a:rPr>
              <a:t>Uses a parameterized quantum circuit</a:t>
            </a:r>
          </a:p>
          <a:p>
            <a:pPr algn="l" marL="985592" indent="-492796" lvl="1">
              <a:lnSpc>
                <a:spcPts val="6391"/>
              </a:lnSpc>
              <a:buFont typeface="Arial"/>
              <a:buChar char="•"/>
            </a:pPr>
            <a:r>
              <a:rPr lang="en-US" sz="4565">
                <a:solidFill>
                  <a:srgbClr val="000000"/>
                </a:solidFill>
                <a:latin typeface="DM Sans"/>
                <a:ea typeface="DM Sans"/>
                <a:cs typeface="DM Sans"/>
                <a:sym typeface="DM Sans"/>
              </a:rPr>
              <a:t>Each layer uses rotation gates rx, ry, rz</a:t>
            </a:r>
          </a:p>
          <a:p>
            <a:pPr algn="l" marL="985592" indent="-492796" lvl="1">
              <a:lnSpc>
                <a:spcPts val="6391"/>
              </a:lnSpc>
              <a:buFont typeface="Arial"/>
              <a:buChar char="•"/>
            </a:pPr>
            <a:r>
              <a:rPr lang="en-US" sz="4565">
                <a:solidFill>
                  <a:srgbClr val="000000"/>
                </a:solidFill>
                <a:latin typeface="DM Sans"/>
                <a:ea typeface="DM Sans"/>
                <a:cs typeface="DM Sans"/>
                <a:sym typeface="DM Sans"/>
              </a:rPr>
              <a:t>Entanglement via cx (CNOT) gates</a:t>
            </a:r>
          </a:p>
          <a:p>
            <a:pPr algn="l" marL="985592" indent="-492796" lvl="1">
              <a:lnSpc>
                <a:spcPts val="6391"/>
              </a:lnSpc>
              <a:buFont typeface="Arial"/>
              <a:buChar char="•"/>
            </a:pPr>
            <a:r>
              <a:rPr lang="en-US" sz="4565">
                <a:solidFill>
                  <a:srgbClr val="000000"/>
                </a:solidFill>
                <a:latin typeface="DM Sans"/>
                <a:ea typeface="DM Sans"/>
                <a:cs typeface="DM Sans"/>
                <a:sym typeface="DM Sans"/>
              </a:rPr>
              <a:t>*</a:t>
            </a:r>
            <a:r>
              <a:rPr lang="en-US" b="true" sz="4565">
                <a:solidFill>
                  <a:srgbClr val="000000"/>
                </a:solidFill>
                <a:latin typeface="DM Sans Bold"/>
                <a:ea typeface="DM Sans Bold"/>
                <a:cs typeface="DM Sans Bold"/>
                <a:sym typeface="DM Sans Bold"/>
              </a:rPr>
              <a:t>Output is iteratively rehashed to increase complexity</a:t>
            </a:r>
          </a:p>
          <a:p>
            <a:pPr algn="l">
              <a:lnSpc>
                <a:spcPts val="6391"/>
              </a:lnSpc>
            </a:pPr>
          </a:p>
        </p:txBody>
      </p:sp>
      <p:sp>
        <p:nvSpPr>
          <p:cNvPr name="TextBox 4" id="4"/>
          <p:cNvSpPr txBox="true"/>
          <p:nvPr/>
        </p:nvSpPr>
        <p:spPr>
          <a:xfrm rot="0">
            <a:off x="1028700" y="8434647"/>
            <a:ext cx="16230600" cy="1233336"/>
          </a:xfrm>
          <a:prstGeom prst="rect">
            <a:avLst/>
          </a:prstGeom>
        </p:spPr>
        <p:txBody>
          <a:bodyPr anchor="t" rtlCol="false" tIns="0" lIns="0" bIns="0" rIns="0">
            <a:spAutoFit/>
          </a:bodyPr>
          <a:lstStyle/>
          <a:p>
            <a:pPr algn="l">
              <a:lnSpc>
                <a:spcPts val="4932"/>
              </a:lnSpc>
            </a:pPr>
            <a:r>
              <a:rPr lang="en-US" sz="3523">
                <a:solidFill>
                  <a:srgbClr val="000000"/>
                </a:solidFill>
                <a:latin typeface="DM Sans"/>
                <a:ea typeface="DM Sans"/>
                <a:cs typeface="DM Sans"/>
                <a:sym typeface="DM Sans"/>
              </a:rPr>
              <a:t>*This approach makes it different from most of the currently available quantum hash functions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DE59"/>
        </a:solidFill>
      </p:bgPr>
    </p:bg>
    <p:spTree>
      <p:nvGrpSpPr>
        <p:cNvPr id="1" name=""/>
        <p:cNvGrpSpPr/>
        <p:nvPr/>
      </p:nvGrpSpPr>
      <p:grpSpPr>
        <a:xfrm>
          <a:off x="0" y="0"/>
          <a:ext cx="0" cy="0"/>
          <a:chOff x="0" y="0"/>
          <a:chExt cx="0" cy="0"/>
        </a:xfrm>
      </p:grpSpPr>
      <p:sp>
        <p:nvSpPr>
          <p:cNvPr name="TextBox 2" id="2"/>
          <p:cNvSpPr txBox="true"/>
          <p:nvPr/>
        </p:nvSpPr>
        <p:spPr>
          <a:xfrm rot="0">
            <a:off x="1028700" y="1209675"/>
            <a:ext cx="15604012" cy="1652551"/>
          </a:xfrm>
          <a:prstGeom prst="rect">
            <a:avLst/>
          </a:prstGeom>
        </p:spPr>
        <p:txBody>
          <a:bodyPr anchor="t" rtlCol="false" tIns="0" lIns="0" bIns="0" rIns="0">
            <a:spAutoFit/>
          </a:bodyPr>
          <a:lstStyle/>
          <a:p>
            <a:pPr algn="l">
              <a:lnSpc>
                <a:spcPts val="6328"/>
              </a:lnSpc>
            </a:pPr>
            <a:r>
              <a:rPr lang="en-US" b="true" sz="6804" i="true">
                <a:solidFill>
                  <a:srgbClr val="000000"/>
                </a:solidFill>
                <a:latin typeface="DM Sans Bold Italics"/>
                <a:ea typeface="DM Sans Bold Italics"/>
                <a:cs typeface="DM Sans Bold Italics"/>
                <a:sym typeface="DM Sans Bold Italics"/>
              </a:rPr>
              <a:t>Architecture of the Quantum Hash Function</a:t>
            </a:r>
          </a:p>
        </p:txBody>
      </p:sp>
      <p:sp>
        <p:nvSpPr>
          <p:cNvPr name="TextBox 3" id="3"/>
          <p:cNvSpPr txBox="true"/>
          <p:nvPr/>
        </p:nvSpPr>
        <p:spPr>
          <a:xfrm rot="0">
            <a:off x="737845" y="3274513"/>
            <a:ext cx="16521455" cy="5429649"/>
          </a:xfrm>
          <a:prstGeom prst="rect">
            <a:avLst/>
          </a:prstGeom>
        </p:spPr>
        <p:txBody>
          <a:bodyPr anchor="t" rtlCol="false" tIns="0" lIns="0" bIns="0" rIns="0">
            <a:spAutoFit/>
          </a:bodyPr>
          <a:lstStyle/>
          <a:p>
            <a:pPr algn="l" marL="960877" indent="-480438" lvl="1">
              <a:lnSpc>
                <a:spcPts val="6230"/>
              </a:lnSpc>
              <a:buFont typeface="Arial"/>
              <a:buChar char="•"/>
            </a:pPr>
            <a:r>
              <a:rPr lang="en-US" sz="4450">
                <a:solidFill>
                  <a:srgbClr val="000000"/>
                </a:solidFill>
                <a:latin typeface="Canva Sans"/>
                <a:ea typeface="Canva Sans"/>
                <a:cs typeface="Canva Sans"/>
                <a:sym typeface="Canva Sans"/>
              </a:rPr>
              <a:t>Input </a:t>
            </a:r>
            <a:r>
              <a:rPr lang="en-US" sz="4450">
                <a:solidFill>
                  <a:srgbClr val="000000"/>
                </a:solidFill>
                <a:latin typeface="Canva Sans"/>
                <a:ea typeface="Canva Sans"/>
                <a:cs typeface="Canva Sans"/>
                <a:sym typeface="Canva Sans"/>
              </a:rPr>
              <a:t>data → Convert to angles for parameterized gates</a:t>
            </a:r>
          </a:p>
          <a:p>
            <a:pPr algn="l" marL="960877" indent="-480438" lvl="1">
              <a:lnSpc>
                <a:spcPts val="6230"/>
              </a:lnSpc>
              <a:buFont typeface="Arial"/>
              <a:buChar char="•"/>
            </a:pPr>
            <a:r>
              <a:rPr lang="en-US" sz="4450">
                <a:solidFill>
                  <a:srgbClr val="000000"/>
                </a:solidFill>
                <a:latin typeface="Canva Sans"/>
                <a:ea typeface="Canva Sans"/>
                <a:cs typeface="Canva Sans"/>
                <a:sym typeface="Canva Sans"/>
              </a:rPr>
              <a:t>Build circuit with N qubits, 4 layers of gates</a:t>
            </a:r>
          </a:p>
          <a:p>
            <a:pPr algn="l" marL="960877" indent="-480438" lvl="1">
              <a:lnSpc>
                <a:spcPts val="6230"/>
              </a:lnSpc>
              <a:buFont typeface="Arial"/>
              <a:buChar char="•"/>
            </a:pPr>
            <a:r>
              <a:rPr lang="en-US" sz="4450">
                <a:solidFill>
                  <a:srgbClr val="000000"/>
                </a:solidFill>
                <a:latin typeface="Canva Sans"/>
                <a:ea typeface="Canva Sans"/>
                <a:cs typeface="Canva Sans"/>
                <a:sym typeface="Canva Sans"/>
              </a:rPr>
              <a:t>Run the circuit → obtain statevector</a:t>
            </a:r>
          </a:p>
          <a:p>
            <a:pPr algn="l" marL="960877" indent="-480438" lvl="1">
              <a:lnSpc>
                <a:spcPts val="6230"/>
              </a:lnSpc>
              <a:buFont typeface="Arial"/>
              <a:buChar char="•"/>
            </a:pPr>
            <a:r>
              <a:rPr lang="en-US" sz="4450">
                <a:solidFill>
                  <a:srgbClr val="000000"/>
                </a:solidFill>
                <a:latin typeface="Canva Sans"/>
                <a:ea typeface="Canva Sans"/>
                <a:cs typeface="Canva Sans"/>
                <a:sym typeface="Canva Sans"/>
              </a:rPr>
              <a:t>Compute Pauli-Z expectation values</a:t>
            </a:r>
          </a:p>
          <a:p>
            <a:pPr algn="l" marL="960877" indent="-480438" lvl="1">
              <a:lnSpc>
                <a:spcPts val="6230"/>
              </a:lnSpc>
              <a:buFont typeface="Arial"/>
              <a:buChar char="•"/>
            </a:pPr>
            <a:r>
              <a:rPr lang="en-US" sz="4450">
                <a:solidFill>
                  <a:srgbClr val="000000"/>
                </a:solidFill>
                <a:latin typeface="Canva Sans"/>
                <a:ea typeface="Canva Sans"/>
                <a:cs typeface="Canva Sans"/>
                <a:sym typeface="Canva Sans"/>
              </a:rPr>
              <a:t>Convert to fixed-point → output bytes</a:t>
            </a:r>
          </a:p>
          <a:p>
            <a:pPr algn="l" marL="960877" indent="-480438" lvl="1">
              <a:lnSpc>
                <a:spcPts val="6230"/>
              </a:lnSpc>
              <a:buFont typeface="Arial"/>
              <a:buChar char="•"/>
            </a:pPr>
            <a:r>
              <a:rPr lang="en-US" sz="4450">
                <a:solidFill>
                  <a:srgbClr val="000000"/>
                </a:solidFill>
                <a:latin typeface="Canva Sans"/>
                <a:ea typeface="Canva Sans"/>
                <a:cs typeface="Canva Sans"/>
                <a:sym typeface="Canva Sans"/>
              </a:rPr>
              <a:t>Feed output back as input → repeat until output full</a:t>
            </a:r>
          </a:p>
          <a:p>
            <a:pPr algn="l">
              <a:lnSpc>
                <a:spcPts val="6230"/>
              </a:lnSpc>
            </a:pPr>
          </a:p>
        </p:txBody>
      </p:sp>
      <p:sp>
        <p:nvSpPr>
          <p:cNvPr name="TextBox 4" id="4"/>
          <p:cNvSpPr txBox="true"/>
          <p:nvPr/>
        </p:nvSpPr>
        <p:spPr>
          <a:xfrm rot="0">
            <a:off x="1028700" y="8637487"/>
            <a:ext cx="16521455" cy="620813"/>
          </a:xfrm>
          <a:prstGeom prst="rect">
            <a:avLst/>
          </a:prstGeom>
        </p:spPr>
        <p:txBody>
          <a:bodyPr anchor="t" rtlCol="false" tIns="0" lIns="0" bIns="0" rIns="0">
            <a:spAutoFit/>
          </a:bodyPr>
          <a:lstStyle/>
          <a:p>
            <a:pPr algn="l">
              <a:lnSpc>
                <a:spcPts val="5156"/>
              </a:lnSpc>
            </a:pPr>
            <a:r>
              <a:rPr lang="en-US" sz="3683" b="true">
                <a:solidFill>
                  <a:srgbClr val="000000"/>
                </a:solidFill>
                <a:latin typeface="Canva Sans Bold"/>
                <a:ea typeface="Canva Sans Bold"/>
                <a:cs typeface="Canva Sans Bold"/>
                <a:sym typeface="Canva Sans Bold"/>
              </a:rPr>
              <a:t>IMP</a:t>
            </a:r>
            <a:r>
              <a:rPr lang="en-US" sz="3683">
                <a:solidFill>
                  <a:srgbClr val="000000"/>
                </a:solidFill>
                <a:latin typeface="Canva Sans"/>
                <a:ea typeface="Canva Sans"/>
                <a:cs typeface="Canva Sans"/>
                <a:sym typeface="Canva Sans"/>
              </a:rPr>
              <a:t>: H</a:t>
            </a:r>
            <a:r>
              <a:rPr lang="en-US" sz="3683">
                <a:solidFill>
                  <a:srgbClr val="000000"/>
                </a:solidFill>
                <a:latin typeface="Canva Sans"/>
                <a:ea typeface="Canva Sans"/>
                <a:cs typeface="Canva Sans"/>
                <a:sym typeface="Canva Sans"/>
              </a:rPr>
              <a:t>ash output = Same size as input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FDE59"/>
        </a:solidFill>
      </p:bgPr>
    </p:bg>
    <p:spTree>
      <p:nvGrpSpPr>
        <p:cNvPr id="1" name=""/>
        <p:cNvGrpSpPr/>
        <p:nvPr/>
      </p:nvGrpSpPr>
      <p:grpSpPr>
        <a:xfrm>
          <a:off x="0" y="0"/>
          <a:ext cx="0" cy="0"/>
          <a:chOff x="0" y="0"/>
          <a:chExt cx="0" cy="0"/>
        </a:xfrm>
      </p:grpSpPr>
      <p:sp>
        <p:nvSpPr>
          <p:cNvPr name="TextBox 2" id="2"/>
          <p:cNvSpPr txBox="true"/>
          <p:nvPr/>
        </p:nvSpPr>
        <p:spPr>
          <a:xfrm rot="0">
            <a:off x="1028700" y="904875"/>
            <a:ext cx="11570452" cy="1058685"/>
          </a:xfrm>
          <a:prstGeom prst="rect">
            <a:avLst/>
          </a:prstGeom>
        </p:spPr>
        <p:txBody>
          <a:bodyPr anchor="t" rtlCol="false" tIns="0" lIns="0" bIns="0" rIns="0">
            <a:spAutoFit/>
          </a:bodyPr>
          <a:lstStyle/>
          <a:p>
            <a:pPr algn="ctr">
              <a:lnSpc>
                <a:spcPts val="8607"/>
              </a:lnSpc>
              <a:spcBef>
                <a:spcPct val="0"/>
              </a:spcBef>
            </a:pPr>
            <a:r>
              <a:rPr lang="en-US" b="true" sz="6148">
                <a:solidFill>
                  <a:srgbClr val="000000"/>
                </a:solidFill>
                <a:latin typeface="DM Sans Bold"/>
                <a:ea typeface="DM Sans Bold"/>
                <a:cs typeface="DM Sans Bold"/>
                <a:sym typeface="DM Sans Bold"/>
              </a:rPr>
              <a:t>Feedback Loop for Complexity</a:t>
            </a:r>
          </a:p>
        </p:txBody>
      </p:sp>
      <p:sp>
        <p:nvSpPr>
          <p:cNvPr name="TextBox 3" id="3"/>
          <p:cNvSpPr txBox="true"/>
          <p:nvPr/>
        </p:nvSpPr>
        <p:spPr>
          <a:xfrm rot="0">
            <a:off x="1028700" y="2374561"/>
            <a:ext cx="16230600" cy="2487423"/>
          </a:xfrm>
          <a:prstGeom prst="rect">
            <a:avLst/>
          </a:prstGeom>
        </p:spPr>
        <p:txBody>
          <a:bodyPr anchor="t" rtlCol="false" tIns="0" lIns="0" bIns="0" rIns="0">
            <a:spAutoFit/>
          </a:bodyPr>
          <a:lstStyle/>
          <a:p>
            <a:pPr algn="l">
              <a:lnSpc>
                <a:spcPts val="4944"/>
              </a:lnSpc>
              <a:spcBef>
                <a:spcPct val="0"/>
              </a:spcBef>
            </a:pPr>
            <a:r>
              <a:rPr lang="en-US" sz="3532">
                <a:solidFill>
                  <a:srgbClr val="000000"/>
                </a:solidFill>
                <a:latin typeface="DM Sans"/>
                <a:ea typeface="DM Sans"/>
                <a:cs typeface="DM Sans"/>
                <a:sym typeface="DM Sans"/>
              </a:rPr>
              <a:t>Output of the circuit is re-used as input for next iteration</a:t>
            </a:r>
          </a:p>
          <a:p>
            <a:pPr algn="l">
              <a:lnSpc>
                <a:spcPts val="4944"/>
              </a:lnSpc>
              <a:spcBef>
                <a:spcPct val="0"/>
              </a:spcBef>
            </a:pPr>
            <a:r>
              <a:rPr lang="en-US" sz="3532">
                <a:solidFill>
                  <a:srgbClr val="000000"/>
                </a:solidFill>
                <a:latin typeface="DM Sans"/>
                <a:ea typeface="DM Sans"/>
                <a:cs typeface="DM Sans"/>
                <a:sym typeface="DM Sans"/>
              </a:rPr>
              <a:t>Increases diffusion and cryptographic complexity</a:t>
            </a:r>
          </a:p>
          <a:p>
            <a:pPr algn="l">
              <a:lnSpc>
                <a:spcPts val="4944"/>
              </a:lnSpc>
              <a:spcBef>
                <a:spcPct val="0"/>
              </a:spcBef>
            </a:pPr>
            <a:r>
              <a:rPr lang="en-US" sz="3532">
                <a:solidFill>
                  <a:srgbClr val="000000"/>
                </a:solidFill>
                <a:latin typeface="DM Sans"/>
                <a:ea typeface="DM Sans"/>
                <a:cs typeface="DM Sans"/>
                <a:sym typeface="DM Sans"/>
              </a:rPr>
              <a:t>Inspired by multi-round designs in classical cryptography (e.g., Keccak rounds)</a:t>
            </a:r>
          </a:p>
          <a:p>
            <a:pPr algn="l">
              <a:lnSpc>
                <a:spcPts val="4944"/>
              </a:lnSpc>
              <a:spcBef>
                <a:spcPct val="0"/>
              </a:spcBef>
            </a:pPr>
            <a:r>
              <a:rPr lang="en-US" sz="3532">
                <a:solidFill>
                  <a:srgbClr val="000000"/>
                </a:solidFill>
                <a:latin typeface="DM Sans"/>
                <a:ea typeface="DM Sans"/>
                <a:cs typeface="DM Sans"/>
                <a:sym typeface="DM Sans"/>
              </a:rPr>
              <a:t>Prevents straightforward reverse-engineering</a:t>
            </a:r>
          </a:p>
        </p:txBody>
      </p:sp>
      <p:sp>
        <p:nvSpPr>
          <p:cNvPr name="TextBox 4" id="4"/>
          <p:cNvSpPr txBox="true"/>
          <p:nvPr/>
        </p:nvSpPr>
        <p:spPr>
          <a:xfrm rot="0">
            <a:off x="1028700" y="5985574"/>
            <a:ext cx="16230600" cy="509554"/>
          </a:xfrm>
          <a:prstGeom prst="rect">
            <a:avLst/>
          </a:prstGeom>
        </p:spPr>
        <p:txBody>
          <a:bodyPr anchor="t" rtlCol="false" tIns="0" lIns="0" bIns="0" rIns="0">
            <a:spAutoFit/>
          </a:bodyPr>
          <a:lstStyle/>
          <a:p>
            <a:pPr algn="ctr">
              <a:lnSpc>
                <a:spcPts val="4165"/>
              </a:lnSpc>
              <a:spcBef>
                <a:spcPct val="0"/>
              </a:spcBef>
            </a:pPr>
            <a:r>
              <a:rPr lang="en-US" b="true" sz="2975">
                <a:solidFill>
                  <a:srgbClr val="000000"/>
                </a:solidFill>
                <a:latin typeface="DM Sans Bold"/>
                <a:ea typeface="DM Sans Bold"/>
                <a:cs typeface="DM Sans Bold"/>
                <a:sym typeface="DM Sans Bold"/>
              </a:rPr>
              <a:t>Input → Circuit → Output₁ → Circuit again → Output₂ … until full hash generated</a:t>
            </a:r>
          </a:p>
        </p:txBody>
      </p:sp>
      <p:sp>
        <p:nvSpPr>
          <p:cNvPr name="TextBox 5" id="5"/>
          <p:cNvSpPr txBox="true"/>
          <p:nvPr/>
        </p:nvSpPr>
        <p:spPr>
          <a:xfrm rot="0">
            <a:off x="1028700" y="5233146"/>
            <a:ext cx="1746796" cy="595580"/>
          </a:xfrm>
          <a:prstGeom prst="rect">
            <a:avLst/>
          </a:prstGeom>
        </p:spPr>
        <p:txBody>
          <a:bodyPr anchor="t" rtlCol="false" tIns="0" lIns="0" bIns="0" rIns="0">
            <a:spAutoFit/>
          </a:bodyPr>
          <a:lstStyle/>
          <a:p>
            <a:pPr algn="ctr">
              <a:lnSpc>
                <a:spcPts val="4972"/>
              </a:lnSpc>
            </a:pPr>
            <a:r>
              <a:rPr lang="en-US" sz="3551" i="true">
                <a:solidFill>
                  <a:srgbClr val="000000"/>
                </a:solidFill>
                <a:latin typeface="DM Sans Italics"/>
                <a:ea typeface="DM Sans Italics"/>
                <a:cs typeface="DM Sans Italics"/>
                <a:sym typeface="DM Sans Italics"/>
              </a:rPr>
              <a:t>Example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DE59"/>
        </a:solidFill>
      </p:bgPr>
    </p:bg>
    <p:spTree>
      <p:nvGrpSpPr>
        <p:cNvPr id="1" name=""/>
        <p:cNvGrpSpPr/>
        <p:nvPr/>
      </p:nvGrpSpPr>
      <p:grpSpPr>
        <a:xfrm>
          <a:off x="0" y="0"/>
          <a:ext cx="0" cy="0"/>
          <a:chOff x="0" y="0"/>
          <a:chExt cx="0" cy="0"/>
        </a:xfrm>
      </p:grpSpPr>
      <p:sp>
        <p:nvSpPr>
          <p:cNvPr name="Freeform 2" id="2"/>
          <p:cNvSpPr/>
          <p:nvPr/>
        </p:nvSpPr>
        <p:spPr>
          <a:xfrm flipH="false" flipV="false" rot="0">
            <a:off x="10155532" y="6133605"/>
            <a:ext cx="6959862" cy="3403390"/>
          </a:xfrm>
          <a:custGeom>
            <a:avLst/>
            <a:gdLst/>
            <a:ahLst/>
            <a:cxnLst/>
            <a:rect r="r" b="b" t="t" l="l"/>
            <a:pathLst>
              <a:path h="3403390" w="6959862">
                <a:moveTo>
                  <a:pt x="0" y="0"/>
                </a:moveTo>
                <a:lnTo>
                  <a:pt x="6959862" y="0"/>
                </a:lnTo>
                <a:lnTo>
                  <a:pt x="6959862" y="3403390"/>
                </a:lnTo>
                <a:lnTo>
                  <a:pt x="0" y="3403390"/>
                </a:lnTo>
                <a:lnTo>
                  <a:pt x="0" y="0"/>
                </a:lnTo>
                <a:close/>
              </a:path>
            </a:pathLst>
          </a:custGeom>
          <a:blipFill>
            <a:blip r:embed="rId2"/>
            <a:stretch>
              <a:fillRect l="0" t="0" r="0" b="-2248"/>
            </a:stretch>
          </a:blipFill>
        </p:spPr>
      </p:sp>
      <p:sp>
        <p:nvSpPr>
          <p:cNvPr name="Freeform 3" id="3"/>
          <p:cNvSpPr/>
          <p:nvPr/>
        </p:nvSpPr>
        <p:spPr>
          <a:xfrm flipH="false" flipV="false" rot="0">
            <a:off x="1028700" y="5143500"/>
            <a:ext cx="8786991" cy="4393495"/>
          </a:xfrm>
          <a:custGeom>
            <a:avLst/>
            <a:gdLst/>
            <a:ahLst/>
            <a:cxnLst/>
            <a:rect r="r" b="b" t="t" l="l"/>
            <a:pathLst>
              <a:path h="4393495" w="8786991">
                <a:moveTo>
                  <a:pt x="0" y="0"/>
                </a:moveTo>
                <a:lnTo>
                  <a:pt x="8786991" y="0"/>
                </a:lnTo>
                <a:lnTo>
                  <a:pt x="8786991" y="4393495"/>
                </a:lnTo>
                <a:lnTo>
                  <a:pt x="0" y="4393495"/>
                </a:lnTo>
                <a:lnTo>
                  <a:pt x="0" y="0"/>
                </a:lnTo>
                <a:close/>
              </a:path>
            </a:pathLst>
          </a:custGeom>
          <a:blipFill>
            <a:blip r:embed="rId3"/>
            <a:stretch>
              <a:fillRect l="0" t="0" r="0" b="0"/>
            </a:stretch>
          </a:blipFill>
        </p:spPr>
      </p:sp>
      <p:sp>
        <p:nvSpPr>
          <p:cNvPr name="TextBox 4" id="4"/>
          <p:cNvSpPr txBox="true"/>
          <p:nvPr/>
        </p:nvSpPr>
        <p:spPr>
          <a:xfrm rot="0">
            <a:off x="1028700" y="904875"/>
            <a:ext cx="8655063" cy="1147361"/>
          </a:xfrm>
          <a:prstGeom prst="rect">
            <a:avLst/>
          </a:prstGeom>
        </p:spPr>
        <p:txBody>
          <a:bodyPr anchor="t" rtlCol="false" tIns="0" lIns="0" bIns="0" rIns="0">
            <a:spAutoFit/>
          </a:bodyPr>
          <a:lstStyle/>
          <a:p>
            <a:pPr algn="ctr">
              <a:lnSpc>
                <a:spcPts val="9513"/>
              </a:lnSpc>
              <a:spcBef>
                <a:spcPct val="0"/>
              </a:spcBef>
            </a:pPr>
            <a:r>
              <a:rPr lang="en-US" b="true" sz="6795">
                <a:solidFill>
                  <a:srgbClr val="000000"/>
                </a:solidFill>
                <a:latin typeface="DM Sans Bold"/>
                <a:ea typeface="DM Sans Bold"/>
                <a:cs typeface="DM Sans Bold"/>
                <a:sym typeface="DM Sans Bold"/>
              </a:rPr>
              <a:t>Analysis and Metrics</a:t>
            </a:r>
          </a:p>
        </p:txBody>
      </p:sp>
      <p:sp>
        <p:nvSpPr>
          <p:cNvPr name="TextBox 5" id="5"/>
          <p:cNvSpPr txBox="true"/>
          <p:nvPr/>
        </p:nvSpPr>
        <p:spPr>
          <a:xfrm rot="0">
            <a:off x="1028700" y="2253231"/>
            <a:ext cx="13335893" cy="3012734"/>
          </a:xfrm>
          <a:prstGeom prst="rect">
            <a:avLst/>
          </a:prstGeom>
        </p:spPr>
        <p:txBody>
          <a:bodyPr anchor="t" rtlCol="false" tIns="0" lIns="0" bIns="0" rIns="0">
            <a:spAutoFit/>
          </a:bodyPr>
          <a:lstStyle/>
          <a:p>
            <a:pPr algn="l" marL="623607" indent="-311804" lvl="1">
              <a:lnSpc>
                <a:spcPts val="4043"/>
              </a:lnSpc>
              <a:buFont typeface="Arial"/>
              <a:buChar char="•"/>
            </a:pPr>
            <a:r>
              <a:rPr lang="en-US" b="true" sz="2888">
                <a:solidFill>
                  <a:srgbClr val="000000"/>
                </a:solidFill>
                <a:latin typeface="Canva Sans Bold"/>
                <a:ea typeface="Canva Sans Bold"/>
                <a:cs typeface="Canva Sans Bold"/>
                <a:sym typeface="Canva Sans Bold"/>
              </a:rPr>
              <a:t>Determinism</a:t>
            </a:r>
            <a:r>
              <a:rPr lang="en-US" sz="2888">
                <a:solidFill>
                  <a:srgbClr val="000000"/>
                </a:solidFill>
                <a:latin typeface="Canva Sans"/>
                <a:ea typeface="Canva Sans"/>
                <a:cs typeface="Canva Sans"/>
                <a:sym typeface="Canva Sans"/>
              </a:rPr>
              <a:t>: </a:t>
            </a:r>
            <a:r>
              <a:rPr lang="en-US" sz="2888">
                <a:solidFill>
                  <a:srgbClr val="000000"/>
                </a:solidFill>
                <a:latin typeface="Canva Sans"/>
                <a:ea typeface="Canva Sans"/>
                <a:cs typeface="Canva Sans"/>
                <a:sym typeface="Canva Sans"/>
              </a:rPr>
              <a:t>Always same output for same input</a:t>
            </a:r>
          </a:p>
          <a:p>
            <a:pPr algn="l" marL="623607" indent="-311804" lvl="1">
              <a:lnSpc>
                <a:spcPts val="4043"/>
              </a:lnSpc>
              <a:buFont typeface="Arial"/>
              <a:buChar char="•"/>
            </a:pPr>
            <a:r>
              <a:rPr lang="en-US" b="true" sz="2888">
                <a:solidFill>
                  <a:srgbClr val="000000"/>
                </a:solidFill>
                <a:latin typeface="Canva Sans Bold"/>
                <a:ea typeface="Canva Sans Bold"/>
                <a:cs typeface="Canva Sans Bold"/>
                <a:sym typeface="Canva Sans Bold"/>
              </a:rPr>
              <a:t>Entropy</a:t>
            </a:r>
            <a:r>
              <a:rPr lang="en-US" sz="2888">
                <a:solidFill>
                  <a:srgbClr val="000000"/>
                </a:solidFill>
                <a:latin typeface="Canva Sans"/>
                <a:ea typeface="Canva Sans"/>
                <a:cs typeface="Canva Sans"/>
                <a:sym typeface="Canva Sans"/>
              </a:rPr>
              <a:t>: ~5.65 bits per byte</a:t>
            </a:r>
          </a:p>
          <a:p>
            <a:pPr algn="l" marL="623607" indent="-311804" lvl="1">
              <a:lnSpc>
                <a:spcPts val="4043"/>
              </a:lnSpc>
              <a:buFont typeface="Arial"/>
              <a:buChar char="•"/>
            </a:pPr>
            <a:r>
              <a:rPr lang="en-US" b="true" sz="2888">
                <a:solidFill>
                  <a:srgbClr val="000000"/>
                </a:solidFill>
                <a:latin typeface="Canva Sans Bold"/>
                <a:ea typeface="Canva Sans Bold"/>
                <a:cs typeface="Canva Sans Bold"/>
                <a:sym typeface="Canva Sans Bold"/>
              </a:rPr>
              <a:t>Pre-image Resistance</a:t>
            </a:r>
            <a:r>
              <a:rPr lang="en-US" sz="2888">
                <a:solidFill>
                  <a:srgbClr val="000000"/>
                </a:solidFill>
                <a:latin typeface="Canva Sans"/>
                <a:ea typeface="Canva Sans"/>
                <a:cs typeface="Canva Sans"/>
                <a:sym typeface="Canva Sans"/>
              </a:rPr>
              <a:t>: No input found for given hash in 1000 trials (N=7)</a:t>
            </a:r>
          </a:p>
          <a:p>
            <a:pPr algn="l" marL="623607" indent="-311804" lvl="1">
              <a:lnSpc>
                <a:spcPts val="4043"/>
              </a:lnSpc>
              <a:buFont typeface="Arial"/>
              <a:buChar char="•"/>
            </a:pPr>
            <a:r>
              <a:rPr lang="en-US" b="true" sz="2888">
                <a:solidFill>
                  <a:srgbClr val="000000"/>
                </a:solidFill>
                <a:latin typeface="Canva Sans Bold"/>
                <a:ea typeface="Canva Sans Bold"/>
                <a:cs typeface="Canva Sans Bold"/>
                <a:sym typeface="Canva Sans Bold"/>
              </a:rPr>
              <a:t>Collision Resistance</a:t>
            </a:r>
            <a:r>
              <a:rPr lang="en-US" sz="2888">
                <a:solidFill>
                  <a:srgbClr val="000000"/>
                </a:solidFill>
                <a:latin typeface="Canva Sans"/>
                <a:ea typeface="Canva Sans"/>
                <a:cs typeface="Canva Sans"/>
                <a:sym typeface="Canva Sans"/>
              </a:rPr>
              <a:t>: No collisions in 500 trials</a:t>
            </a:r>
          </a:p>
          <a:p>
            <a:pPr algn="l" marL="623607" indent="-311804" lvl="1">
              <a:lnSpc>
                <a:spcPts val="4043"/>
              </a:lnSpc>
              <a:buFont typeface="Arial"/>
              <a:buChar char="•"/>
            </a:pPr>
            <a:r>
              <a:rPr lang="en-US" b="true" sz="2888">
                <a:solidFill>
                  <a:srgbClr val="000000"/>
                </a:solidFill>
                <a:latin typeface="Canva Sans Bold"/>
                <a:ea typeface="Canva Sans Bold"/>
                <a:cs typeface="Canva Sans Bold"/>
                <a:sym typeface="Canva Sans Bold"/>
              </a:rPr>
              <a:t>Computational Complexity</a:t>
            </a:r>
            <a:r>
              <a:rPr lang="en-US" sz="2888">
                <a:solidFill>
                  <a:srgbClr val="000000"/>
                </a:solidFill>
                <a:latin typeface="Canva Sans"/>
                <a:ea typeface="Canva Sans"/>
                <a:cs typeface="Canva Sans"/>
                <a:sym typeface="Canva Sans"/>
              </a:rPr>
              <a:t>: Time grows exponentially with N</a:t>
            </a:r>
          </a:p>
          <a:p>
            <a:pPr algn="l">
              <a:lnSpc>
                <a:spcPts val="4043"/>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FDE59"/>
        </a:solidFill>
      </p:bgPr>
    </p:bg>
    <p:spTree>
      <p:nvGrpSpPr>
        <p:cNvPr id="1" name=""/>
        <p:cNvGrpSpPr/>
        <p:nvPr/>
      </p:nvGrpSpPr>
      <p:grpSpPr>
        <a:xfrm>
          <a:off x="0" y="0"/>
          <a:ext cx="0" cy="0"/>
          <a:chOff x="0" y="0"/>
          <a:chExt cx="0" cy="0"/>
        </a:xfrm>
      </p:grpSpPr>
      <p:sp>
        <p:nvSpPr>
          <p:cNvPr name="TextBox 2" id="2"/>
          <p:cNvSpPr txBox="true"/>
          <p:nvPr/>
        </p:nvSpPr>
        <p:spPr>
          <a:xfrm rot="0">
            <a:off x="1028700" y="923925"/>
            <a:ext cx="13242591" cy="892799"/>
          </a:xfrm>
          <a:prstGeom prst="rect">
            <a:avLst/>
          </a:prstGeom>
        </p:spPr>
        <p:txBody>
          <a:bodyPr anchor="t" rtlCol="false" tIns="0" lIns="0" bIns="0" rIns="0">
            <a:spAutoFit/>
          </a:bodyPr>
          <a:lstStyle/>
          <a:p>
            <a:pPr algn="ctr">
              <a:lnSpc>
                <a:spcPts val="7324"/>
              </a:lnSpc>
              <a:spcBef>
                <a:spcPct val="0"/>
              </a:spcBef>
            </a:pPr>
            <a:r>
              <a:rPr lang="en-US" b="true" sz="5232">
                <a:solidFill>
                  <a:srgbClr val="000000"/>
                </a:solidFill>
                <a:latin typeface="DM Sans Bold"/>
                <a:ea typeface="DM Sans Bold"/>
                <a:cs typeface="DM Sans Bold"/>
                <a:sym typeface="DM Sans Bold"/>
              </a:rPr>
              <a:t>Currently Used Quantum Hash Strategies</a:t>
            </a:r>
          </a:p>
        </p:txBody>
      </p:sp>
      <p:sp>
        <p:nvSpPr>
          <p:cNvPr name="TextBox 3" id="3"/>
          <p:cNvSpPr txBox="true"/>
          <p:nvPr/>
        </p:nvSpPr>
        <p:spPr>
          <a:xfrm rot="0">
            <a:off x="1028700" y="2100369"/>
            <a:ext cx="16230600" cy="4780378"/>
          </a:xfrm>
          <a:prstGeom prst="rect">
            <a:avLst/>
          </a:prstGeom>
        </p:spPr>
        <p:txBody>
          <a:bodyPr anchor="t" rtlCol="false" tIns="0" lIns="0" bIns="0" rIns="0">
            <a:spAutoFit/>
          </a:bodyPr>
          <a:lstStyle/>
          <a:p>
            <a:pPr algn="l">
              <a:lnSpc>
                <a:spcPts val="4264"/>
              </a:lnSpc>
              <a:spcBef>
                <a:spcPct val="0"/>
              </a:spcBef>
            </a:pPr>
            <a:r>
              <a:rPr lang="en-US" sz="3046" i="true">
                <a:solidFill>
                  <a:srgbClr val="000000"/>
                </a:solidFill>
                <a:latin typeface="DM Sans Italics"/>
                <a:ea typeface="DM Sans Italics"/>
                <a:cs typeface="DM Sans Italics"/>
                <a:sym typeface="DM Sans Italics"/>
              </a:rPr>
              <a:t>1. Quantum Fingerprinting </a:t>
            </a:r>
          </a:p>
          <a:p>
            <a:pPr algn="l">
              <a:lnSpc>
                <a:spcPts val="4264"/>
              </a:lnSpc>
              <a:spcBef>
                <a:spcPct val="0"/>
              </a:spcBef>
            </a:pPr>
            <a:r>
              <a:rPr lang="en-US" sz="3046">
                <a:solidFill>
                  <a:srgbClr val="000000"/>
                </a:solidFill>
                <a:latin typeface="DM Sans"/>
                <a:ea typeface="DM Sans"/>
                <a:cs typeface="DM Sans"/>
                <a:sym typeface="DM Sans"/>
              </a:rPr>
              <a:t>→ Compares quantum states efficiently</a:t>
            </a:r>
          </a:p>
          <a:p>
            <a:pPr algn="l">
              <a:lnSpc>
                <a:spcPts val="4264"/>
              </a:lnSpc>
              <a:spcBef>
                <a:spcPct val="0"/>
              </a:spcBef>
            </a:pPr>
            <a:r>
              <a:rPr lang="en-US" sz="3046">
                <a:solidFill>
                  <a:srgbClr val="000000"/>
                </a:solidFill>
                <a:latin typeface="DM Sans"/>
                <a:ea typeface="DM Sans"/>
                <a:cs typeface="DM Sans"/>
                <a:sym typeface="DM Sans"/>
              </a:rPr>
              <a:t>-&gt;Not used for secure hashing</a:t>
            </a:r>
          </a:p>
          <a:p>
            <a:pPr algn="l">
              <a:lnSpc>
                <a:spcPts val="4264"/>
              </a:lnSpc>
              <a:spcBef>
                <a:spcPct val="0"/>
              </a:spcBef>
            </a:pPr>
            <a:r>
              <a:rPr lang="en-US" sz="3046" i="true">
                <a:solidFill>
                  <a:srgbClr val="000000"/>
                </a:solidFill>
                <a:latin typeface="DM Sans Italics"/>
                <a:ea typeface="DM Sans Italics"/>
                <a:cs typeface="DM Sans Italics"/>
                <a:sym typeface="DM Sans Italics"/>
              </a:rPr>
              <a:t>2. Phase Estimation-Based Hashing</a:t>
            </a:r>
          </a:p>
          <a:p>
            <a:pPr algn="l">
              <a:lnSpc>
                <a:spcPts val="4264"/>
              </a:lnSpc>
              <a:spcBef>
                <a:spcPct val="0"/>
              </a:spcBef>
            </a:pPr>
            <a:r>
              <a:rPr lang="en-US" sz="3046">
                <a:solidFill>
                  <a:srgbClr val="000000"/>
                </a:solidFill>
                <a:latin typeface="DM Sans"/>
                <a:ea typeface="DM Sans"/>
                <a:cs typeface="DM Sans"/>
                <a:sym typeface="DM Sans"/>
              </a:rPr>
              <a:t>-&gt;Uses eigenvalue mapping to encode data</a:t>
            </a:r>
          </a:p>
          <a:p>
            <a:pPr algn="l">
              <a:lnSpc>
                <a:spcPts val="4264"/>
              </a:lnSpc>
              <a:spcBef>
                <a:spcPct val="0"/>
              </a:spcBef>
            </a:pPr>
            <a:r>
              <a:rPr lang="en-US" sz="3046">
                <a:solidFill>
                  <a:srgbClr val="000000"/>
                </a:solidFill>
                <a:latin typeface="DM Sans"/>
                <a:ea typeface="DM Sans"/>
                <a:cs typeface="DM Sans"/>
                <a:sym typeface="DM Sans"/>
              </a:rPr>
              <a:t>-&gt;More abstract, hard to implement on NISQ devices</a:t>
            </a:r>
          </a:p>
          <a:p>
            <a:pPr algn="l">
              <a:lnSpc>
                <a:spcPts val="4264"/>
              </a:lnSpc>
              <a:spcBef>
                <a:spcPct val="0"/>
              </a:spcBef>
            </a:pPr>
            <a:r>
              <a:rPr lang="en-US" sz="3046" i="true">
                <a:solidFill>
                  <a:srgbClr val="000000"/>
                </a:solidFill>
                <a:latin typeface="DM Sans Italics"/>
                <a:ea typeface="DM Sans Italics"/>
                <a:cs typeface="DM Sans Italics"/>
                <a:sym typeface="DM Sans Italics"/>
              </a:rPr>
              <a:t>3. Grover-Resistant Hashing</a:t>
            </a:r>
          </a:p>
          <a:p>
            <a:pPr algn="l">
              <a:lnSpc>
                <a:spcPts val="4264"/>
              </a:lnSpc>
              <a:spcBef>
                <a:spcPct val="0"/>
              </a:spcBef>
            </a:pPr>
            <a:r>
              <a:rPr lang="en-US" sz="3046">
                <a:solidFill>
                  <a:srgbClr val="000000"/>
                </a:solidFill>
                <a:latin typeface="DM Sans"/>
                <a:ea typeface="DM Sans"/>
                <a:cs typeface="DM Sans"/>
                <a:sym typeface="DM Sans"/>
              </a:rPr>
              <a:t>-&gt;Uses classical hash with large search space</a:t>
            </a:r>
          </a:p>
          <a:p>
            <a:pPr algn="l">
              <a:lnSpc>
                <a:spcPts val="4264"/>
              </a:lnSpc>
              <a:spcBef>
                <a:spcPct val="0"/>
              </a:spcBef>
            </a:pPr>
            <a:r>
              <a:rPr lang="en-US" sz="3046">
                <a:solidFill>
                  <a:srgbClr val="000000"/>
                </a:solidFill>
                <a:latin typeface="DM Sans"/>
                <a:ea typeface="DM Sans"/>
                <a:cs typeface="DM Sans"/>
                <a:sym typeface="DM Sans"/>
              </a:rPr>
              <a:t>-&gt;Only slows down quantum attackers</a:t>
            </a:r>
          </a:p>
        </p:txBody>
      </p:sp>
      <p:sp>
        <p:nvSpPr>
          <p:cNvPr name="TextBox 4" id="4"/>
          <p:cNvSpPr txBox="true"/>
          <p:nvPr/>
        </p:nvSpPr>
        <p:spPr>
          <a:xfrm rot="0">
            <a:off x="1028700" y="7166497"/>
            <a:ext cx="16230600" cy="2113200"/>
          </a:xfrm>
          <a:prstGeom prst="rect">
            <a:avLst/>
          </a:prstGeom>
        </p:spPr>
        <p:txBody>
          <a:bodyPr anchor="t" rtlCol="false" tIns="0" lIns="0" bIns="0" rIns="0">
            <a:spAutoFit/>
          </a:bodyPr>
          <a:lstStyle/>
          <a:p>
            <a:pPr algn="ctr">
              <a:lnSpc>
                <a:spcPts val="4274"/>
              </a:lnSpc>
              <a:spcBef>
                <a:spcPct val="0"/>
              </a:spcBef>
            </a:pPr>
            <a:r>
              <a:rPr lang="en-US" b="true" sz="3053">
                <a:solidFill>
                  <a:srgbClr val="000000"/>
                </a:solidFill>
                <a:latin typeface="DM Sans Bold"/>
                <a:ea typeface="DM Sans Bold"/>
                <a:cs typeface="DM Sans Bold"/>
                <a:sym typeface="DM Sans Bold"/>
              </a:rPr>
              <a:t>My </a:t>
            </a:r>
            <a:r>
              <a:rPr lang="en-US" b="true" sz="3053">
                <a:solidFill>
                  <a:srgbClr val="000000"/>
                </a:solidFill>
                <a:latin typeface="DM Sans Bold"/>
                <a:ea typeface="DM Sans Bold"/>
                <a:cs typeface="DM Sans Bold"/>
                <a:sym typeface="DM Sans Bold"/>
              </a:rPr>
              <a:t>Approach:</a:t>
            </a:r>
          </a:p>
          <a:p>
            <a:pPr algn="ctr">
              <a:lnSpc>
                <a:spcPts val="4274"/>
              </a:lnSpc>
              <a:spcBef>
                <a:spcPct val="0"/>
              </a:spcBef>
            </a:pPr>
            <a:r>
              <a:rPr lang="en-US" sz="3053">
                <a:solidFill>
                  <a:srgbClr val="000000"/>
                </a:solidFill>
                <a:latin typeface="DM Sans"/>
                <a:ea typeface="DM Sans"/>
                <a:cs typeface="DM Sans"/>
                <a:sym typeface="DM Sans"/>
              </a:rPr>
              <a:t>Combines structured determinism with iterative depth</a:t>
            </a:r>
          </a:p>
          <a:p>
            <a:pPr algn="ctr">
              <a:lnSpc>
                <a:spcPts val="4274"/>
              </a:lnSpc>
              <a:spcBef>
                <a:spcPct val="0"/>
              </a:spcBef>
            </a:pPr>
            <a:r>
              <a:rPr lang="en-US" sz="3053">
                <a:solidFill>
                  <a:srgbClr val="000000"/>
                </a:solidFill>
                <a:latin typeface="DM Sans"/>
                <a:ea typeface="DM Sans"/>
                <a:cs typeface="DM Sans"/>
                <a:sym typeface="DM Sans"/>
              </a:rPr>
              <a:t>Uses expectation values → interpretable and circuit-friendly</a:t>
            </a:r>
          </a:p>
          <a:p>
            <a:pPr algn="ctr">
              <a:lnSpc>
                <a:spcPts val="4274"/>
              </a:lnSpc>
              <a:spcBef>
                <a:spcPct val="0"/>
              </a:spcBef>
            </a:pPr>
            <a:r>
              <a:rPr lang="en-US" sz="3053">
                <a:solidFill>
                  <a:srgbClr val="000000"/>
                </a:solidFill>
                <a:latin typeface="DM Sans"/>
                <a:ea typeface="DM Sans"/>
                <a:cs typeface="DM Sans"/>
                <a:sym typeface="DM Sans"/>
              </a:rPr>
              <a:t>Compatible with NISQ hardware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DE59"/>
        </a:solidFill>
      </p:bgPr>
    </p:bg>
    <p:spTree>
      <p:nvGrpSpPr>
        <p:cNvPr id="1" name=""/>
        <p:cNvGrpSpPr/>
        <p:nvPr/>
      </p:nvGrpSpPr>
      <p:grpSpPr>
        <a:xfrm>
          <a:off x="0" y="0"/>
          <a:ext cx="0" cy="0"/>
          <a:chOff x="0" y="0"/>
          <a:chExt cx="0" cy="0"/>
        </a:xfrm>
      </p:grpSpPr>
      <p:sp>
        <p:nvSpPr>
          <p:cNvPr name="Freeform 2" id="2"/>
          <p:cNvSpPr/>
          <p:nvPr/>
        </p:nvSpPr>
        <p:spPr>
          <a:xfrm flipH="false" flipV="false" rot="0">
            <a:off x="8601799" y="6903308"/>
            <a:ext cx="8657501" cy="3041825"/>
          </a:xfrm>
          <a:custGeom>
            <a:avLst/>
            <a:gdLst/>
            <a:ahLst/>
            <a:cxnLst/>
            <a:rect r="r" b="b" t="t" l="l"/>
            <a:pathLst>
              <a:path h="3041825" w="8657501">
                <a:moveTo>
                  <a:pt x="0" y="0"/>
                </a:moveTo>
                <a:lnTo>
                  <a:pt x="8657501" y="0"/>
                </a:lnTo>
                <a:lnTo>
                  <a:pt x="8657501" y="3041825"/>
                </a:lnTo>
                <a:lnTo>
                  <a:pt x="0" y="3041825"/>
                </a:lnTo>
                <a:lnTo>
                  <a:pt x="0" y="0"/>
                </a:lnTo>
                <a:close/>
              </a:path>
            </a:pathLst>
          </a:custGeom>
          <a:blipFill>
            <a:blip r:embed="rId2"/>
            <a:stretch>
              <a:fillRect l="0" t="0" r="0" b="0"/>
            </a:stretch>
          </a:blipFill>
        </p:spPr>
      </p:sp>
      <p:sp>
        <p:nvSpPr>
          <p:cNvPr name="TextBox 3" id="3"/>
          <p:cNvSpPr txBox="true"/>
          <p:nvPr/>
        </p:nvSpPr>
        <p:spPr>
          <a:xfrm rot="0">
            <a:off x="1028700" y="904875"/>
            <a:ext cx="14818566" cy="1135207"/>
          </a:xfrm>
          <a:prstGeom prst="rect">
            <a:avLst/>
          </a:prstGeom>
        </p:spPr>
        <p:txBody>
          <a:bodyPr anchor="t" rtlCol="false" tIns="0" lIns="0" bIns="0" rIns="0">
            <a:spAutoFit/>
          </a:bodyPr>
          <a:lstStyle/>
          <a:p>
            <a:pPr algn="l">
              <a:lnSpc>
                <a:spcPts val="9354"/>
              </a:lnSpc>
              <a:spcBef>
                <a:spcPct val="0"/>
              </a:spcBef>
            </a:pPr>
            <a:r>
              <a:rPr lang="en-US" b="true" sz="6681">
                <a:solidFill>
                  <a:srgbClr val="000000"/>
                </a:solidFill>
                <a:latin typeface="DM Sans Bold"/>
                <a:ea typeface="DM Sans Bold"/>
                <a:cs typeface="DM Sans Bold"/>
                <a:sym typeface="DM Sans Bold"/>
              </a:rPr>
              <a:t>Some works worth to mention</a:t>
            </a:r>
          </a:p>
        </p:txBody>
      </p:sp>
      <p:sp>
        <p:nvSpPr>
          <p:cNvPr name="TextBox 4" id="4"/>
          <p:cNvSpPr txBox="true"/>
          <p:nvPr/>
        </p:nvSpPr>
        <p:spPr>
          <a:xfrm rot="0">
            <a:off x="1115244" y="2382568"/>
            <a:ext cx="6497687" cy="580390"/>
          </a:xfrm>
          <a:prstGeom prst="rect">
            <a:avLst/>
          </a:prstGeom>
        </p:spPr>
        <p:txBody>
          <a:bodyPr anchor="t" rtlCol="false" tIns="0" lIns="0" bIns="0" rIns="0">
            <a:spAutoFit/>
          </a:bodyPr>
          <a:lstStyle/>
          <a:p>
            <a:pPr algn="ctr">
              <a:lnSpc>
                <a:spcPts val="4759"/>
              </a:lnSpc>
            </a:pPr>
            <a:r>
              <a:rPr lang="en-US" sz="3399">
                <a:solidFill>
                  <a:srgbClr val="000000"/>
                </a:solidFill>
                <a:latin typeface="DM Sans"/>
                <a:ea typeface="DM Sans"/>
                <a:cs typeface="DM Sans"/>
                <a:sym typeface="DM Sans"/>
              </a:rPr>
              <a:t>https://arxiv.org/pdf/2408.03672</a:t>
            </a:r>
          </a:p>
        </p:txBody>
      </p:sp>
      <p:sp>
        <p:nvSpPr>
          <p:cNvPr name="TextBox 5" id="5"/>
          <p:cNvSpPr txBox="true"/>
          <p:nvPr/>
        </p:nvSpPr>
        <p:spPr>
          <a:xfrm rot="0">
            <a:off x="1115244" y="2988132"/>
            <a:ext cx="6788368" cy="580390"/>
          </a:xfrm>
          <a:prstGeom prst="rect">
            <a:avLst/>
          </a:prstGeom>
        </p:spPr>
        <p:txBody>
          <a:bodyPr anchor="t" rtlCol="false" tIns="0" lIns="0" bIns="0" rIns="0">
            <a:spAutoFit/>
          </a:bodyPr>
          <a:lstStyle/>
          <a:p>
            <a:pPr algn="l">
              <a:lnSpc>
                <a:spcPts val="4759"/>
              </a:lnSpc>
            </a:pPr>
            <a:r>
              <a:rPr lang="en-US" sz="3399" u="sng">
                <a:solidFill>
                  <a:srgbClr val="000000"/>
                </a:solidFill>
                <a:latin typeface="DM Sans"/>
                <a:ea typeface="DM Sans"/>
                <a:cs typeface="DM Sans"/>
                <a:sym typeface="DM Sans"/>
                <a:hlinkClick r:id="rId3" tooltip="https://arxiv.org/pdf/2310.17439"/>
              </a:rPr>
              <a:t>https://arxiv.org/pdf/2310.17439</a:t>
            </a:r>
          </a:p>
        </p:txBody>
      </p:sp>
      <p:sp>
        <p:nvSpPr>
          <p:cNvPr name="TextBox 6" id="6"/>
          <p:cNvSpPr txBox="true"/>
          <p:nvPr/>
        </p:nvSpPr>
        <p:spPr>
          <a:xfrm rot="0">
            <a:off x="1115244" y="3597097"/>
            <a:ext cx="10753184" cy="580390"/>
          </a:xfrm>
          <a:prstGeom prst="rect">
            <a:avLst/>
          </a:prstGeom>
        </p:spPr>
        <p:txBody>
          <a:bodyPr anchor="t" rtlCol="false" tIns="0" lIns="0" bIns="0" rIns="0">
            <a:spAutoFit/>
          </a:bodyPr>
          <a:lstStyle/>
          <a:p>
            <a:pPr algn="l">
              <a:lnSpc>
                <a:spcPts val="4759"/>
              </a:lnSpc>
            </a:pPr>
            <a:r>
              <a:rPr lang="en-US" sz="3399" u="sng">
                <a:solidFill>
                  <a:srgbClr val="000000"/>
                </a:solidFill>
                <a:latin typeface="DM Sans"/>
                <a:ea typeface="DM Sans"/>
                <a:cs typeface="DM Sans"/>
                <a:sym typeface="DM Sans"/>
              </a:rPr>
              <a:t>https://www.nature.com/articles/s41598-023-33119-w</a:t>
            </a:r>
          </a:p>
        </p:txBody>
      </p:sp>
      <p:sp>
        <p:nvSpPr>
          <p:cNvPr name="TextBox 7" id="7"/>
          <p:cNvSpPr txBox="true"/>
          <p:nvPr/>
        </p:nvSpPr>
        <p:spPr>
          <a:xfrm rot="0">
            <a:off x="1007302" y="4815662"/>
            <a:ext cx="16251998" cy="2380408"/>
          </a:xfrm>
          <a:prstGeom prst="rect">
            <a:avLst/>
          </a:prstGeom>
        </p:spPr>
        <p:txBody>
          <a:bodyPr anchor="t" rtlCol="false" tIns="0" lIns="0" bIns="0" rIns="0">
            <a:spAutoFit/>
          </a:bodyPr>
          <a:lstStyle/>
          <a:p>
            <a:pPr algn="just">
              <a:lnSpc>
                <a:spcPts val="4771"/>
              </a:lnSpc>
            </a:pPr>
            <a:r>
              <a:rPr lang="en-US" sz="3408">
                <a:solidFill>
                  <a:srgbClr val="000000"/>
                </a:solidFill>
                <a:latin typeface="Canva Sans"/>
                <a:ea typeface="Canva Sans"/>
                <a:cs typeface="Canva Sans"/>
                <a:sym typeface="Canva Sans"/>
              </a:rPr>
              <a:t>While these papers provide really helpful insights into designing hash functions, most of them lack necessary properties required. One of such is Quantum walks, it brings in complexity, but it often produce different hash for same input.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DAGkhnrPhqo</dc:identifier>
  <dcterms:modified xsi:type="dcterms:W3CDTF">2011-08-01T06:04:30Z</dcterms:modified>
  <cp:revision>1</cp:revision>
  <dc:title>Quantum Hash Functions</dc:title>
</cp:coreProperties>
</file>