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28" r:id="rId9"/>
    <p:sldId id="263" r:id="rId10"/>
    <p:sldId id="264" r:id="rId11"/>
    <p:sldId id="265" r:id="rId12"/>
    <p:sldId id="329" r:id="rId13"/>
    <p:sldId id="267" r:id="rId14"/>
    <p:sldId id="268" r:id="rId15"/>
    <p:sldId id="269" r:id="rId16"/>
    <p:sldId id="270" r:id="rId17"/>
    <p:sldId id="330" r:id="rId18"/>
    <p:sldId id="271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2" r:id="rId40"/>
    <p:sldId id="313" r:id="rId41"/>
    <p:sldId id="314" r:id="rId42"/>
    <p:sldId id="331" r:id="rId43"/>
    <p:sldId id="315" r:id="rId44"/>
    <p:sldId id="316" r:id="rId45"/>
    <p:sldId id="317" r:id="rId46"/>
    <p:sldId id="318" r:id="rId47"/>
    <p:sldId id="319" r:id="rId48"/>
    <p:sldId id="320" r:id="rId49"/>
    <p:sldId id="332" r:id="rId50"/>
    <p:sldId id="333" r:id="rId51"/>
    <p:sldId id="321" r:id="rId52"/>
    <p:sldId id="322" r:id="rId53"/>
    <p:sldId id="334" r:id="rId54"/>
    <p:sldId id="323" r:id="rId55"/>
    <p:sldId id="324" r:id="rId56"/>
    <p:sldId id="325" r:id="rId57"/>
    <p:sldId id="326" r:id="rId58"/>
    <p:sldId id="327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97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Ja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 snapToGrid="0">
      <p:cViewPr varScale="1">
        <p:scale>
          <a:sx n="119" d="100"/>
          <a:sy n="119" d="100"/>
        </p:scale>
        <p:origin x="1888" y="192"/>
      </p:cViewPr>
      <p:guideLst>
        <p:guide orient="horz" pos="1536"/>
        <p:guide pos="3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32534DB-6607-4EAB-25EE-C6396160FE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EE141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6862765-3FDA-3A82-C470-0B6929F710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3188" y="0"/>
            <a:ext cx="29305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algn="r"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F3105382-C973-1672-8311-7DE93BB2E5E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78863"/>
            <a:ext cx="30067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F5F2432D-D945-1400-9C12-F8C4D11E642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3188" y="8678863"/>
            <a:ext cx="29305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fld id="{31AB5EEE-4602-8546-8A5E-D97CBBC537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569D297-2740-B947-988C-2B3EDED810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EE141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879F9A3-F502-4A01-836D-B832E963FBC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3188" y="0"/>
            <a:ext cx="29305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>
            <a:lvl1pPr algn="r"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7CD3749A-1954-F2AA-2B6D-E1F07D118C9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9663" y="679450"/>
            <a:ext cx="4629150" cy="3471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7EC83D25-9799-6970-750E-BBD1137085F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376738"/>
            <a:ext cx="5037138" cy="407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BE72B64A-2D9C-7380-C286-6B728006CA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8863"/>
            <a:ext cx="30067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50B0181F-971E-D7C3-D5DF-8FDFEC9FF1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3188" y="8678863"/>
            <a:ext cx="29305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0" rIns="90404" bIns="4520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300" i="0">
                <a:latin typeface="Times New Roman" panose="02020603050405020304" pitchFamily="18" charset="0"/>
              </a:defRPr>
            </a:lvl1pPr>
          </a:lstStyle>
          <a:p>
            <a:fld id="{A0F7C1D0-33E8-C14D-B6BD-8FC9CEBF7F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EEA6E0A-7150-075C-8015-256D8F9E02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EE141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4378605-124A-C928-7F55-221C7A8869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EE3CF-04D0-8F46-BD7E-CD6045016AB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AC909994-4F9B-07AF-2CD3-EA760FF79B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FA08D233-0949-2D96-5419-B13E59A33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10A3-926E-ACD6-E337-A47693B8D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7ADFB-318E-95C9-CE00-02F37A0E1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84486-26F8-7242-C62F-5A7834BA54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ED7A83-82CE-9A45-8925-FF9AA513B0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15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BAC2-30EE-4A5C-2BC8-A463C569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A63CF-31D0-252F-00A4-B6D29CFCD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FA277-460B-49CD-88BE-297AA3D66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3A60F0-5E50-B343-9F01-13CE98195A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27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A0689-EF4A-D74C-F8DC-09B930783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08750" y="441325"/>
            <a:ext cx="1949450" cy="5426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D519F-6EFA-DAB9-77D2-2F7346319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0400" y="441325"/>
            <a:ext cx="5695950" cy="5426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B0C4E-7E2A-33C6-1677-8AEF997A4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3D6AA8-F159-754B-90DF-5015AB44D0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74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295B-B1AA-3205-E92D-93BC0F7A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B52CF-43CA-8451-F74C-BB0184FA6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3D550-8411-E1DE-CFB2-3CCC0B24DC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184A74-4BDB-D249-A687-4DF110D9C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86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6EB5-D461-7B87-8114-6197DCD6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9CEDB-457F-87EB-21D4-6EAB52F7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5027F-BADC-A871-B229-0F9896B3E0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451A66-2892-BA4A-B582-9870AC4215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12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8A64-0565-C0F9-F16B-FC48F999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00D1-35FB-E1CA-6399-4792CFBFD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2479C-C2F7-4330-C850-B96332A91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B0A3E-F76D-8AE5-3AE0-EEE4CA2CBA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211C6D-58B3-2548-8005-F0769964B7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8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7FC9-4390-0DAD-1E99-F8D83455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8CF30-A47C-7CF6-1AFD-4C5361562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383EB-5335-17C7-9DF6-5CAC343CC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698FE-FDE1-E6C4-18FD-44B48021A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6C524-ED36-3049-2B87-65851D0EB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A2D6-EE52-D820-D5E5-FBCCC4B69C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D55BBB-EB3F-984B-9273-E3A44CF8DA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29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D869-F0FB-9915-6C82-35E2DDB3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09DFE2-75ED-E070-74BC-9FC1664A31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6122AB-02E5-4D4C-8C16-AFD77CDD9E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88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AC7D8A-7608-A41A-15B4-26056782EB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48AADB-51E1-E94D-B208-159994D34E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17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BA39-16EF-EAB7-A2AA-A0EA8935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FF13-5185-A07A-4387-2C3AF91DE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ADC60-B206-06F5-A648-78273DFBC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69574-8DBB-FBA7-2D9F-F8D7D8024E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7F6DFC-E3C8-4F42-9C92-6E56DCF158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75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F52A-19B0-0DF9-2B4B-6D8EB3B4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AF611-C955-98AA-5DD8-ED5EA06EB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B7DB9-B7A9-51F0-4D4D-515E97FFB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D8958-C625-FC9E-03F0-52F9D29E79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936555-89F3-A142-8C66-1E3B996176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63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029">
            <a:extLst>
              <a:ext uri="{FF2B5EF4-FFF2-40B4-BE49-F238E27FC236}">
                <a16:creationId xmlns:a16="http://schemas.microsoft.com/office/drawing/2014/main" id="{D3B0179E-28D3-BD0F-ABD5-2476AC302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41325"/>
            <a:ext cx="77724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8" name="Rectangle 1030">
            <a:extLst>
              <a:ext uri="{FF2B5EF4-FFF2-40B4-BE49-F238E27FC236}">
                <a16:creationId xmlns:a16="http://schemas.microsoft.com/office/drawing/2014/main" id="{6D21C8CE-3A7E-EA01-C2B6-F09E76325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9" name="Text Box 1031">
            <a:extLst>
              <a:ext uri="{FF2B5EF4-FFF2-40B4-BE49-F238E27FC236}">
                <a16:creationId xmlns:a16="http://schemas.microsoft.com/office/drawing/2014/main" id="{FDC3EFE6-AC20-0C0B-BAB0-0CE1CB895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73825"/>
            <a:ext cx="639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i="0">
                <a:solidFill>
                  <a:srgbClr val="000082"/>
                </a:solidFill>
              </a:rPr>
              <a:t>EE141</a:t>
            </a:r>
            <a:endParaRPr lang="en-US" altLang="en-US" sz="2000" i="0">
              <a:solidFill>
                <a:srgbClr val="00008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2" name="Rectangle 1034">
            <a:extLst>
              <a:ext uri="{FF2B5EF4-FFF2-40B4-BE49-F238E27FC236}">
                <a16:creationId xmlns:a16="http://schemas.microsoft.com/office/drawing/2014/main" id="{2627A16B-6657-1406-FE23-8B0FF7FA08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rgbClr val="0000B6"/>
                </a:solidFill>
                <a:latin typeface="Book Antiqua" panose="02040602050305030304" pitchFamily="18" charset="0"/>
              </a:defRPr>
            </a:lvl1pPr>
          </a:lstStyle>
          <a:p>
            <a:fld id="{925EBC4D-1544-4A47-930E-5B296C3DC2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84" name="Rectangle 1036">
            <a:extLst>
              <a:ext uri="{FF2B5EF4-FFF2-40B4-BE49-F238E27FC236}">
                <a16:creationId xmlns:a16="http://schemas.microsoft.com/office/drawing/2014/main" id="{67E462D9-2B35-832F-1B53-F3E3EAF53E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7B84C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086" name="Text Box 1038">
            <a:extLst>
              <a:ext uri="{FF2B5EF4-FFF2-40B4-BE49-F238E27FC236}">
                <a16:creationId xmlns:a16="http://schemas.microsoft.com/office/drawing/2014/main" id="{C701AE1B-5F44-55FD-9267-9029D6D39C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750" y="6408738"/>
            <a:ext cx="2681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latin typeface="Arial Narrow" panose="020B0604020202020204" pitchFamily="34" charset="0"/>
              </a:rPr>
              <a:t>© Digital Integrated Circuits</a:t>
            </a:r>
            <a:r>
              <a:rPr lang="en-US" altLang="en-US" sz="1800" i="0" baseline="30000">
                <a:latin typeface="Arial Narrow" panose="020B0604020202020204" pitchFamily="34" charset="0"/>
              </a:rPr>
              <a:t>2nd</a:t>
            </a:r>
          </a:p>
        </p:txBody>
      </p:sp>
      <p:sp>
        <p:nvSpPr>
          <p:cNvPr id="3087" name="Text Box 1039">
            <a:extLst>
              <a:ext uri="{FF2B5EF4-FFF2-40B4-BE49-F238E27FC236}">
                <a16:creationId xmlns:a16="http://schemas.microsoft.com/office/drawing/2014/main" id="{8ED141A5-A9A1-78CA-B33A-64C8884484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51700" y="6491288"/>
            <a:ext cx="1693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latin typeface="Arial Narrow" panose="020B0604020202020204" pitchFamily="34" charset="0"/>
              </a:rPr>
              <a:t>Arithmetic Circuits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 kern="1200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15263"/>
        </a:buClr>
        <a:buSzPct val="75000"/>
        <a:buFont typeface="Wingdings" pitchFamily="2" charset="2"/>
        <a:buChar char="q"/>
        <a:defRPr sz="3200" kern="1200">
          <a:solidFill>
            <a:srgbClr val="31526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C9D1E"/>
        </a:buClr>
        <a:buSzPct val="65000"/>
        <a:buFont typeface="Monotype Sort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anose="02020603050405020304" pitchFamily="18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emf"/><Relationship Id="rId4" Type="http://schemas.openxmlformats.org/officeDocument/2006/relationships/oleObject" Target="../embeddings/oleObject1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EBF6668-41AC-068E-E5D7-AEA981877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BE977-6F06-9448-B042-D74703142A6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CB9E58E-3404-C545-D219-252E5B8019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43400" y="1371600"/>
            <a:ext cx="4800600" cy="1143000"/>
          </a:xfrm>
        </p:spPr>
        <p:txBody>
          <a:bodyPr/>
          <a:lstStyle/>
          <a:p>
            <a:pPr algn="l"/>
            <a:r>
              <a:rPr lang="en-US" altLang="en-US" sz="4400"/>
              <a:t>Digital Integrated Circuits</a:t>
            </a:r>
            <a:br>
              <a:rPr lang="en-US" altLang="en-US" sz="4400"/>
            </a:br>
            <a:r>
              <a:rPr lang="en-US" altLang="en-US" sz="3600"/>
              <a:t>A Design Perspective</a:t>
            </a:r>
            <a:endParaRPr lang="en-US" altLang="en-US" sz="4800"/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492E9187-96CA-190F-3507-8F1DE5A5E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36766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Text Box 10">
            <a:extLst>
              <a:ext uri="{FF2B5EF4-FFF2-40B4-BE49-F238E27FC236}">
                <a16:creationId xmlns:a16="http://schemas.microsoft.com/office/drawing/2014/main" id="{26603342-C2F9-C252-5EE3-6E9B2E86A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538" y="4318000"/>
            <a:ext cx="4686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i="0">
                <a:solidFill>
                  <a:srgbClr val="31526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Arithmetic Circuits</a:t>
            </a:r>
          </a:p>
        </p:txBody>
      </p:sp>
      <p:sp>
        <p:nvSpPr>
          <p:cNvPr id="2059" name="Text Box 11">
            <a:extLst>
              <a:ext uri="{FF2B5EF4-FFF2-40B4-BE49-F238E27FC236}">
                <a16:creationId xmlns:a16="http://schemas.microsoft.com/office/drawing/2014/main" id="{2FD2FE0D-130A-6C43-AF3B-EE8D3ABD3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90800"/>
            <a:ext cx="3390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Jan M. Rabaey</a:t>
            </a:r>
          </a:p>
          <a:p>
            <a:r>
              <a:rPr lang="en-US" altLang="en-US" i="0"/>
              <a:t>Anantha Chandrakasan</a:t>
            </a:r>
          </a:p>
          <a:p>
            <a:r>
              <a:rPr lang="en-US" altLang="en-US" i="0"/>
              <a:t>Borivoje Nikolic</a:t>
            </a:r>
          </a:p>
        </p:txBody>
      </p:sp>
      <p:sp>
        <p:nvSpPr>
          <p:cNvPr id="2060" name="Text Box 12">
            <a:extLst>
              <a:ext uri="{FF2B5EF4-FFF2-40B4-BE49-F238E27FC236}">
                <a16:creationId xmlns:a16="http://schemas.microsoft.com/office/drawing/2014/main" id="{38D54D67-2C47-36B7-5235-BF2FBB18E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163" y="5087938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January, 2003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C39FFB7-FF3B-DA29-19C3-4E3237D9E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BE6C-1214-A348-9EEA-188D9042CA6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80258" name="Rectangle 2">
            <a:extLst>
              <a:ext uri="{FF2B5EF4-FFF2-40B4-BE49-F238E27FC236}">
                <a16:creationId xmlns:a16="http://schemas.microsoft.com/office/drawing/2014/main" id="{403B5278-22B8-8702-AD0B-DF3AA4589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838200"/>
          </a:xfrm>
        </p:spPr>
        <p:txBody>
          <a:bodyPr/>
          <a:lstStyle/>
          <a:p>
            <a:r>
              <a:rPr lang="en-US" altLang="en-US"/>
              <a:t>The Binary Adder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80259" name="Picture 3">
            <a:extLst>
              <a:ext uri="{FF2B5EF4-FFF2-40B4-BE49-F238E27FC236}">
                <a16:creationId xmlns:a16="http://schemas.microsoft.com/office/drawing/2014/main" id="{E11343F8-1C3A-1CB0-7562-98FDB0E03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04938"/>
            <a:ext cx="4941888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6644038B-B3F7-5C13-5E66-732574A304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0704F-5D80-0249-896D-01DD2C521D9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81282" name="Rectangle 2">
            <a:extLst>
              <a:ext uri="{FF2B5EF4-FFF2-40B4-BE49-F238E27FC236}">
                <a16:creationId xmlns:a16="http://schemas.microsoft.com/office/drawing/2014/main" id="{B743261A-5E0C-0F06-82C7-C4697D0A0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 sz="3200"/>
              <a:t>Express Sum and Carry as a function of P, G, D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id="{1896304A-164D-8669-73E3-FF4A1586F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1757363"/>
            <a:ext cx="6661150" cy="3165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284" name="Rectangle 4">
            <a:extLst>
              <a:ext uri="{FF2B5EF4-FFF2-40B4-BE49-F238E27FC236}">
                <a16:creationId xmlns:a16="http://schemas.microsoft.com/office/drawing/2014/main" id="{8103B7F0-C4A5-2106-22F4-8D61BD0AC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1701800"/>
            <a:ext cx="60213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i="0">
                <a:solidFill>
                  <a:srgbClr val="000000"/>
                </a:solidFill>
              </a:rPr>
              <a:t>Define 3 new variable which ONLY depend on A, B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81285" name="Rectangle 5">
            <a:extLst>
              <a:ext uri="{FF2B5EF4-FFF2-40B4-BE49-F238E27FC236}">
                <a16:creationId xmlns:a16="http://schemas.microsoft.com/office/drawing/2014/main" id="{75F079E1-B97A-D090-AF9E-8223FF34C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2136775"/>
            <a:ext cx="23034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1">
                <a:solidFill>
                  <a:srgbClr val="FF0000"/>
                </a:solidFill>
              </a:rPr>
              <a:t>Generate (G) = AB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81286" name="Rectangle 6">
            <a:extLst>
              <a:ext uri="{FF2B5EF4-FFF2-40B4-BE49-F238E27FC236}">
                <a16:creationId xmlns:a16="http://schemas.microsoft.com/office/drawing/2014/main" id="{FC455FDB-62C5-5EBF-2DAB-1C85A0A7F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2581275"/>
            <a:ext cx="2305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1">
                <a:solidFill>
                  <a:srgbClr val="FF0000"/>
                </a:solidFill>
              </a:rPr>
              <a:t>Propagate (P) = A 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81287" name="Rectangle 7">
            <a:extLst>
              <a:ext uri="{FF2B5EF4-FFF2-40B4-BE49-F238E27FC236}">
                <a16:creationId xmlns:a16="http://schemas.microsoft.com/office/drawing/2014/main" id="{F98210D7-B102-587B-1782-B704E7ABA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663" y="2592388"/>
            <a:ext cx="2047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i="0">
                <a:solidFill>
                  <a:srgbClr val="FF0000"/>
                </a:solidFill>
                <a:latin typeface="Symbol" pitchFamily="2" charset="2"/>
              </a:rPr>
              <a:t>Å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81288" name="Rectangle 8">
            <a:extLst>
              <a:ext uri="{FF2B5EF4-FFF2-40B4-BE49-F238E27FC236}">
                <a16:creationId xmlns:a16="http://schemas.microsoft.com/office/drawing/2014/main" id="{4A7C541F-5F6E-D8F4-19F1-2A1C2462F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2581275"/>
            <a:ext cx="2667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1">
                <a:solidFill>
                  <a:srgbClr val="FF0000"/>
                </a:solidFill>
              </a:rPr>
              <a:t> B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81289" name="Rectangle 9">
            <a:extLst>
              <a:ext uri="{FF2B5EF4-FFF2-40B4-BE49-F238E27FC236}">
                <a16:creationId xmlns:a16="http://schemas.microsoft.com/office/drawing/2014/main" id="{6FDC3FFB-5A8D-6847-B1B1-1B59A71F4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3027363"/>
            <a:ext cx="11033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1">
                <a:solidFill>
                  <a:srgbClr val="FF0000"/>
                </a:solidFill>
              </a:rPr>
              <a:t>Delete = 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81290" name="Rectangle 10">
            <a:extLst>
              <a:ext uri="{FF2B5EF4-FFF2-40B4-BE49-F238E27FC236}">
                <a16:creationId xmlns:a16="http://schemas.microsoft.com/office/drawing/2014/main" id="{4909C2E8-FC12-8941-F9CC-F5583831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338" y="3027363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1">
                <a:solidFill>
                  <a:srgbClr val="FF0000"/>
                </a:solidFill>
              </a:rPr>
              <a:t>A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81291" name="Rectangle 11">
            <a:extLst>
              <a:ext uri="{FF2B5EF4-FFF2-40B4-BE49-F238E27FC236}">
                <a16:creationId xmlns:a16="http://schemas.microsoft.com/office/drawing/2014/main" id="{C6B85202-173B-FBD1-6478-4133AD844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338" y="2960688"/>
            <a:ext cx="188912" cy="3333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292" name="Rectangle 12">
            <a:extLst>
              <a:ext uri="{FF2B5EF4-FFF2-40B4-BE49-F238E27FC236}">
                <a16:creationId xmlns:a16="http://schemas.microsoft.com/office/drawing/2014/main" id="{011FA3C6-FBB1-0818-12FA-B7058297D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0" y="3027363"/>
            <a:ext cx="74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1">
                <a:solidFill>
                  <a:srgbClr val="FF0000"/>
                </a:solidFill>
              </a:rPr>
              <a:t> 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81293" name="Rectangle 13">
            <a:extLst>
              <a:ext uri="{FF2B5EF4-FFF2-40B4-BE49-F238E27FC236}">
                <a16:creationId xmlns:a16="http://schemas.microsoft.com/office/drawing/2014/main" id="{B6B63D74-AF34-F147-D5D3-7514D4697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8" y="3027363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1">
                <a:solidFill>
                  <a:srgbClr val="FF0000"/>
                </a:solidFill>
              </a:rPr>
              <a:t>B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81294" name="Rectangle 14">
            <a:extLst>
              <a:ext uri="{FF2B5EF4-FFF2-40B4-BE49-F238E27FC236}">
                <a16:creationId xmlns:a16="http://schemas.microsoft.com/office/drawing/2014/main" id="{CA72CF95-93ED-5665-0FD6-D933821F1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8" y="2960688"/>
            <a:ext cx="188912" cy="3333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295" name="Rectangle 15">
            <a:extLst>
              <a:ext uri="{FF2B5EF4-FFF2-40B4-BE49-F238E27FC236}">
                <a16:creationId xmlns:a16="http://schemas.microsoft.com/office/drawing/2014/main" id="{2252A936-0D49-7653-37D5-F5C05E695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5219700"/>
            <a:ext cx="38020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i="0">
                <a:solidFill>
                  <a:srgbClr val="000000"/>
                </a:solidFill>
              </a:rPr>
              <a:t>Can also derive expressions for 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81296" name="Rectangle 16">
            <a:extLst>
              <a:ext uri="{FF2B5EF4-FFF2-40B4-BE49-F238E27FC236}">
                <a16:creationId xmlns:a16="http://schemas.microsoft.com/office/drawing/2014/main" id="{505EABE8-B675-CCBE-9C35-6273C4D34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5" y="5208588"/>
            <a:ext cx="177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>
                <a:solidFill>
                  <a:srgbClr val="000000"/>
                </a:solidFill>
              </a:rPr>
              <a:t>S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81297" name="Rectangle 17">
            <a:extLst>
              <a:ext uri="{FF2B5EF4-FFF2-40B4-BE49-F238E27FC236}">
                <a16:creationId xmlns:a16="http://schemas.microsoft.com/office/drawing/2014/main" id="{B319B11F-E072-EAB7-42F1-43D14D984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5219700"/>
            <a:ext cx="5921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i="0">
                <a:solidFill>
                  <a:srgbClr val="000000"/>
                </a:solidFill>
              </a:rPr>
              <a:t> and 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81298" name="Rectangle 18">
            <a:extLst>
              <a:ext uri="{FF2B5EF4-FFF2-40B4-BE49-F238E27FC236}">
                <a16:creationId xmlns:a16="http://schemas.microsoft.com/office/drawing/2014/main" id="{1C111A9D-5843-FA0E-A535-6037F6A85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75" y="5208588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>
                <a:solidFill>
                  <a:srgbClr val="000000"/>
                </a:solidFill>
              </a:rPr>
              <a:t>C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81299" name="Rectangle 19">
            <a:extLst>
              <a:ext uri="{FF2B5EF4-FFF2-40B4-BE49-F238E27FC236}">
                <a16:creationId xmlns:a16="http://schemas.microsoft.com/office/drawing/2014/main" id="{8A876D35-0A27-1C2A-DB49-135310D7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532130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o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81300" name="Rectangle 20">
            <a:extLst>
              <a:ext uri="{FF2B5EF4-FFF2-40B4-BE49-F238E27FC236}">
                <a16:creationId xmlns:a16="http://schemas.microsoft.com/office/drawing/2014/main" id="{0C42F972-AF50-DA69-731C-8D854328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5219700"/>
            <a:ext cx="12430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i="0">
                <a:solidFill>
                  <a:srgbClr val="000000"/>
                </a:solidFill>
              </a:rPr>
              <a:t> based on 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81301" name="Rectangle 21">
            <a:extLst>
              <a:ext uri="{FF2B5EF4-FFF2-40B4-BE49-F238E27FC236}">
                <a16:creationId xmlns:a16="http://schemas.microsoft.com/office/drawing/2014/main" id="{8FF68D38-3BBB-6DDB-6215-4C8FCA2D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300" y="5208588"/>
            <a:ext cx="9620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>
                <a:solidFill>
                  <a:srgbClr val="000000"/>
                </a:solidFill>
              </a:rPr>
              <a:t>D </a:t>
            </a:r>
            <a:r>
              <a:rPr lang="en-US" altLang="en-US" sz="2100" i="0">
                <a:solidFill>
                  <a:srgbClr val="000000"/>
                </a:solidFill>
              </a:rPr>
              <a:t>and</a:t>
            </a:r>
            <a:r>
              <a:rPr lang="en-US" altLang="en-US" sz="2100">
                <a:solidFill>
                  <a:srgbClr val="000000"/>
                </a:solidFill>
              </a:rPr>
              <a:t> P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81302" name="Rectangle 22">
            <a:extLst>
              <a:ext uri="{FF2B5EF4-FFF2-40B4-BE49-F238E27FC236}">
                <a16:creationId xmlns:a16="http://schemas.microsoft.com/office/drawing/2014/main" id="{CDE3B42A-881E-B719-AD1D-2F07CDDCD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5219700"/>
            <a:ext cx="74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i="0">
                <a:solidFill>
                  <a:srgbClr val="000000"/>
                </a:solidFill>
              </a:rPr>
              <a:t> 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pic>
        <p:nvPicPr>
          <p:cNvPr id="481305" name="Picture 25">
            <a:extLst>
              <a:ext uri="{FF2B5EF4-FFF2-40B4-BE49-F238E27FC236}">
                <a16:creationId xmlns:a16="http://schemas.microsoft.com/office/drawing/2014/main" id="{E67E6FCD-47B6-56C5-6197-6E3061E12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0" t="48485" r="33449" b="37711"/>
          <a:stretch>
            <a:fillRect/>
          </a:stretch>
        </p:blipFill>
        <p:spPr bwMode="auto">
          <a:xfrm>
            <a:off x="3136900" y="3475038"/>
            <a:ext cx="32766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06" name="Rectangle 26">
            <a:extLst>
              <a:ext uri="{FF2B5EF4-FFF2-40B4-BE49-F238E27FC236}">
                <a16:creationId xmlns:a16="http://schemas.microsoft.com/office/drawing/2014/main" id="{962AEFBE-A5E6-9CBD-94A3-5FAA30EB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5980113"/>
            <a:ext cx="2305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1">
                <a:solidFill>
                  <a:srgbClr val="FF0000"/>
                </a:solidFill>
              </a:rPr>
              <a:t>Propagate (P) = A 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81307" name="Rectangle 27">
            <a:extLst>
              <a:ext uri="{FF2B5EF4-FFF2-40B4-BE49-F238E27FC236}">
                <a16:creationId xmlns:a16="http://schemas.microsoft.com/office/drawing/2014/main" id="{C1088974-4DC3-0B5B-5AE2-4F32900A8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163" y="5953125"/>
            <a:ext cx="146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1" i="0">
                <a:solidFill>
                  <a:srgbClr val="FF0000"/>
                </a:solidFill>
                <a:latin typeface="Symbol" pitchFamily="2" charset="2"/>
              </a:rPr>
              <a:t>+</a:t>
            </a:r>
            <a:endParaRPr lang="en-US" altLang="en-US" sz="1800" b="1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81308" name="Rectangle 28">
            <a:extLst>
              <a:ext uri="{FF2B5EF4-FFF2-40B4-BE49-F238E27FC236}">
                <a16:creationId xmlns:a16="http://schemas.microsoft.com/office/drawing/2014/main" id="{82E02605-2796-C9BE-B56B-2F15E7131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788" y="5980113"/>
            <a:ext cx="2667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1">
                <a:solidFill>
                  <a:srgbClr val="FF0000"/>
                </a:solidFill>
              </a:rPr>
              <a:t> B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81309" name="Rectangle 29">
            <a:extLst>
              <a:ext uri="{FF2B5EF4-FFF2-40B4-BE49-F238E27FC236}">
                <a16:creationId xmlns:a16="http://schemas.microsoft.com/office/drawing/2014/main" id="{79F97E55-455F-E24D-E673-4D9D882F6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5641975"/>
            <a:ext cx="75326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i="0">
                <a:solidFill>
                  <a:srgbClr val="000000"/>
                </a:solidFill>
              </a:rPr>
              <a:t>Note that we will be sometimes using an alternate definition for  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9277431-2B34-5F77-3C83-BE1EA3A667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3CEDE-204F-5947-B573-6BDBDD756E4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46818" name="Rectangle 2">
            <a:extLst>
              <a:ext uri="{FF2B5EF4-FFF2-40B4-BE49-F238E27FC236}">
                <a16:creationId xmlns:a16="http://schemas.microsoft.com/office/drawing/2014/main" id="{90AB767E-DE3C-4FBE-A0D0-9DE763D04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838200"/>
          </a:xfrm>
        </p:spPr>
        <p:txBody>
          <a:bodyPr/>
          <a:lstStyle/>
          <a:p>
            <a:r>
              <a:rPr lang="en-US" altLang="en-US"/>
              <a:t>The Ripple-Carry Adder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6828" name="Rectangle 12">
            <a:extLst>
              <a:ext uri="{FF2B5EF4-FFF2-40B4-BE49-F238E27FC236}">
                <a16:creationId xmlns:a16="http://schemas.microsoft.com/office/drawing/2014/main" id="{1F7003E1-8019-6C52-83AD-73BBCB37E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2151063"/>
            <a:ext cx="9525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29" name="Rectangle 13">
            <a:extLst>
              <a:ext uri="{FF2B5EF4-FFF2-40B4-BE49-F238E27FC236}">
                <a16:creationId xmlns:a16="http://schemas.microsoft.com/office/drawing/2014/main" id="{8E4DA5F8-3B9D-DDDF-734D-81A8F5E2B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2352675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34" name="Rectangle 18">
            <a:extLst>
              <a:ext uri="{FF2B5EF4-FFF2-40B4-BE49-F238E27FC236}">
                <a16:creationId xmlns:a16="http://schemas.microsoft.com/office/drawing/2014/main" id="{CFB5F342-E265-A6D9-7044-57B330FAD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2151063"/>
            <a:ext cx="9525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35" name="Rectangle 19">
            <a:extLst>
              <a:ext uri="{FF2B5EF4-FFF2-40B4-BE49-F238E27FC236}">
                <a16:creationId xmlns:a16="http://schemas.microsoft.com/office/drawing/2014/main" id="{B3E46EB7-C911-BF5E-C72B-FC88EE487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2352675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40" name="Rectangle 24">
            <a:extLst>
              <a:ext uri="{FF2B5EF4-FFF2-40B4-BE49-F238E27FC236}">
                <a16:creationId xmlns:a16="http://schemas.microsoft.com/office/drawing/2014/main" id="{DF27825E-BD40-3CA6-AE77-F80279BD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63" y="2806700"/>
            <a:ext cx="1587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41" name="Rectangle 25">
            <a:extLst>
              <a:ext uri="{FF2B5EF4-FFF2-40B4-BE49-F238E27FC236}">
                <a16:creationId xmlns:a16="http://schemas.microsoft.com/office/drawing/2014/main" id="{8DB3536C-35BD-041A-2A97-7AE5AB410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2806700"/>
            <a:ext cx="158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46" name="Rectangle 30">
            <a:extLst>
              <a:ext uri="{FF2B5EF4-FFF2-40B4-BE49-F238E27FC236}">
                <a16:creationId xmlns:a16="http://schemas.microsoft.com/office/drawing/2014/main" id="{2B9F8318-536E-AC3F-F978-E137B9720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170238"/>
            <a:ext cx="9525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47" name="Rectangle 31">
            <a:extLst>
              <a:ext uri="{FF2B5EF4-FFF2-40B4-BE49-F238E27FC236}">
                <a16:creationId xmlns:a16="http://schemas.microsoft.com/office/drawing/2014/main" id="{55A8D52F-54AF-674B-FEFF-197A4A43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371850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48" name="Rectangle 32">
            <a:extLst>
              <a:ext uri="{FF2B5EF4-FFF2-40B4-BE49-F238E27FC236}">
                <a16:creationId xmlns:a16="http://schemas.microsoft.com/office/drawing/2014/main" id="{7901CDE3-80CD-C59B-0CFC-30BF67A73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170238"/>
            <a:ext cx="9525" cy="2016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55" name="Rectangle 39">
            <a:extLst>
              <a:ext uri="{FF2B5EF4-FFF2-40B4-BE49-F238E27FC236}">
                <a16:creationId xmlns:a16="http://schemas.microsoft.com/office/drawing/2014/main" id="{2614AD8E-7CF7-9393-F3FA-BB50B42D2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2797175"/>
            <a:ext cx="1587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56" name="Rectangle 40">
            <a:extLst>
              <a:ext uri="{FF2B5EF4-FFF2-40B4-BE49-F238E27FC236}">
                <a16:creationId xmlns:a16="http://schemas.microsoft.com/office/drawing/2014/main" id="{40D572EE-5E43-2851-526D-68EBDC8BE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2797175"/>
            <a:ext cx="158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65" name="Rectangle 49">
            <a:extLst>
              <a:ext uri="{FF2B5EF4-FFF2-40B4-BE49-F238E27FC236}">
                <a16:creationId xmlns:a16="http://schemas.microsoft.com/office/drawing/2014/main" id="{38054431-F15E-E60A-9AFC-ECB8542C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600" y="2403475"/>
            <a:ext cx="735013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66" name="Rectangle 50">
            <a:extLst>
              <a:ext uri="{FF2B5EF4-FFF2-40B4-BE49-F238E27FC236}">
                <a16:creationId xmlns:a16="http://schemas.microsoft.com/office/drawing/2014/main" id="{4BD48CA2-4672-CE17-998A-0B080EBEE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2403475"/>
            <a:ext cx="9525" cy="76676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72" name="Rectangle 56">
            <a:extLst>
              <a:ext uri="{FF2B5EF4-FFF2-40B4-BE49-F238E27FC236}">
                <a16:creationId xmlns:a16="http://schemas.microsoft.com/office/drawing/2014/main" id="{E3E07DA7-9039-7983-7EF2-CA627CB21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2141538"/>
            <a:ext cx="11113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73" name="Rectangle 57">
            <a:extLst>
              <a:ext uri="{FF2B5EF4-FFF2-40B4-BE49-F238E27FC236}">
                <a16:creationId xmlns:a16="http://schemas.microsoft.com/office/drawing/2014/main" id="{6D76C903-3E85-97A1-680B-E5361AA7C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2343150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78" name="Rectangle 62">
            <a:extLst>
              <a:ext uri="{FF2B5EF4-FFF2-40B4-BE49-F238E27FC236}">
                <a16:creationId xmlns:a16="http://schemas.microsoft.com/office/drawing/2014/main" id="{31580CA5-B317-7A18-5108-DB9C8D8B0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2141538"/>
            <a:ext cx="9525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79" name="Rectangle 63">
            <a:extLst>
              <a:ext uri="{FF2B5EF4-FFF2-40B4-BE49-F238E27FC236}">
                <a16:creationId xmlns:a16="http://schemas.microsoft.com/office/drawing/2014/main" id="{DD3A0BAC-5911-706B-D908-6FE454A26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2343150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84" name="Rectangle 68">
            <a:extLst>
              <a:ext uri="{FF2B5EF4-FFF2-40B4-BE49-F238E27FC236}">
                <a16:creationId xmlns:a16="http://schemas.microsoft.com/office/drawing/2014/main" id="{2363C75D-2944-3256-2381-4706626BF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2797175"/>
            <a:ext cx="158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85" name="Rectangle 69">
            <a:extLst>
              <a:ext uri="{FF2B5EF4-FFF2-40B4-BE49-F238E27FC236}">
                <a16:creationId xmlns:a16="http://schemas.microsoft.com/office/drawing/2014/main" id="{B2D08B55-56AE-C6A7-B739-432491E47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163" y="2797175"/>
            <a:ext cx="1587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90" name="Rectangle 74">
            <a:extLst>
              <a:ext uri="{FF2B5EF4-FFF2-40B4-BE49-F238E27FC236}">
                <a16:creationId xmlns:a16="http://schemas.microsoft.com/office/drawing/2014/main" id="{5C503F80-55D9-A836-394E-10EF8351C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3159125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91" name="Rectangle 75">
            <a:extLst>
              <a:ext uri="{FF2B5EF4-FFF2-40B4-BE49-F238E27FC236}">
                <a16:creationId xmlns:a16="http://schemas.microsoft.com/office/drawing/2014/main" id="{4AAD0BF2-7FBC-1C32-AB94-84D76EAE1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3360738"/>
            <a:ext cx="9525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92" name="Rectangle 76">
            <a:extLst>
              <a:ext uri="{FF2B5EF4-FFF2-40B4-BE49-F238E27FC236}">
                <a16:creationId xmlns:a16="http://schemas.microsoft.com/office/drawing/2014/main" id="{F9D024DD-6AAC-3A98-D50D-01AF20A9A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3159125"/>
            <a:ext cx="9525" cy="2016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99" name="Rectangle 83">
            <a:extLst>
              <a:ext uri="{FF2B5EF4-FFF2-40B4-BE49-F238E27FC236}">
                <a16:creationId xmlns:a16="http://schemas.microsoft.com/office/drawing/2014/main" id="{E74B67D5-CF7E-47B0-0A51-476879142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2786063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00" name="Rectangle 84">
            <a:extLst>
              <a:ext uri="{FF2B5EF4-FFF2-40B4-BE49-F238E27FC236}">
                <a16:creationId xmlns:a16="http://schemas.microsoft.com/office/drawing/2014/main" id="{25299AB9-1A09-8830-405B-C72FF3B81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2786063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08" name="Rectangle 92">
            <a:extLst>
              <a:ext uri="{FF2B5EF4-FFF2-40B4-BE49-F238E27FC236}">
                <a16:creationId xmlns:a16="http://schemas.microsoft.com/office/drawing/2014/main" id="{7B6F8213-96B6-3656-6894-0706959DD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0" y="3149600"/>
            <a:ext cx="72390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13" name="Rectangle 97">
            <a:extLst>
              <a:ext uri="{FF2B5EF4-FFF2-40B4-BE49-F238E27FC236}">
                <a16:creationId xmlns:a16="http://schemas.microsoft.com/office/drawing/2014/main" id="{3E80AE4E-669B-C5A2-AA2E-E66C80D25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5" y="2132013"/>
            <a:ext cx="9525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14" name="Rectangle 98">
            <a:extLst>
              <a:ext uri="{FF2B5EF4-FFF2-40B4-BE49-F238E27FC236}">
                <a16:creationId xmlns:a16="http://schemas.microsoft.com/office/drawing/2014/main" id="{79318679-839C-64D5-E734-3E2D9C7CD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5" y="2333625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19" name="Rectangle 103">
            <a:extLst>
              <a:ext uri="{FF2B5EF4-FFF2-40B4-BE49-F238E27FC236}">
                <a16:creationId xmlns:a16="http://schemas.microsoft.com/office/drawing/2014/main" id="{E5C0E753-6FEF-94C8-3FB8-0D343A5CB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2132013"/>
            <a:ext cx="11113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20" name="Rectangle 104">
            <a:extLst>
              <a:ext uri="{FF2B5EF4-FFF2-40B4-BE49-F238E27FC236}">
                <a16:creationId xmlns:a16="http://schemas.microsoft.com/office/drawing/2014/main" id="{0C590452-6604-4943-DAE4-ECF6AF97B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2333625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25" name="Rectangle 109">
            <a:extLst>
              <a:ext uri="{FF2B5EF4-FFF2-40B4-BE49-F238E27FC236}">
                <a16:creationId xmlns:a16="http://schemas.microsoft.com/office/drawing/2014/main" id="{34447778-6C34-6349-BED0-FB37450DE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350" y="2786063"/>
            <a:ext cx="1588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26" name="Rectangle 110">
            <a:extLst>
              <a:ext uri="{FF2B5EF4-FFF2-40B4-BE49-F238E27FC236}">
                <a16:creationId xmlns:a16="http://schemas.microsoft.com/office/drawing/2014/main" id="{47B5BA1C-346D-AC1D-0E28-AE0E9F98C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786063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31" name="Rectangle 115">
            <a:extLst>
              <a:ext uri="{FF2B5EF4-FFF2-40B4-BE49-F238E27FC236}">
                <a16:creationId xmlns:a16="http://schemas.microsoft.com/office/drawing/2014/main" id="{C1C00170-28F1-E690-5057-D80FCA72F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3149600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32" name="Rectangle 116">
            <a:extLst>
              <a:ext uri="{FF2B5EF4-FFF2-40B4-BE49-F238E27FC236}">
                <a16:creationId xmlns:a16="http://schemas.microsoft.com/office/drawing/2014/main" id="{DF4A8DAE-C454-7C4B-3343-C0D8FE399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3351213"/>
            <a:ext cx="9525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33" name="Rectangle 117">
            <a:extLst>
              <a:ext uri="{FF2B5EF4-FFF2-40B4-BE49-F238E27FC236}">
                <a16:creationId xmlns:a16="http://schemas.microsoft.com/office/drawing/2014/main" id="{AB501400-4DEB-CF7B-1351-62F562B8D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3149600"/>
            <a:ext cx="9525" cy="2016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40" name="Rectangle 124">
            <a:extLst>
              <a:ext uri="{FF2B5EF4-FFF2-40B4-BE49-F238E27FC236}">
                <a16:creationId xmlns:a16="http://schemas.microsoft.com/office/drawing/2014/main" id="{5A685744-77E7-00C7-B0F6-9C3F43927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150" y="2776538"/>
            <a:ext cx="158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41" name="Rectangle 125">
            <a:extLst>
              <a:ext uri="{FF2B5EF4-FFF2-40B4-BE49-F238E27FC236}">
                <a16:creationId xmlns:a16="http://schemas.microsoft.com/office/drawing/2014/main" id="{22C9635B-2287-07B2-22AD-6F14C9610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2776538"/>
            <a:ext cx="1587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42" name="Rectangle 126">
            <a:extLst>
              <a:ext uri="{FF2B5EF4-FFF2-40B4-BE49-F238E27FC236}">
                <a16:creationId xmlns:a16="http://schemas.microsoft.com/office/drawing/2014/main" id="{1040D340-D847-BB88-52AE-609EA051F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150" y="2776538"/>
            <a:ext cx="31273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54" name="Rectangle 138">
            <a:extLst>
              <a:ext uri="{FF2B5EF4-FFF2-40B4-BE49-F238E27FC236}">
                <a16:creationId xmlns:a16="http://schemas.microsoft.com/office/drawing/2014/main" id="{F27209A9-6A3C-3F57-4FB5-95A3DDFE2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2120900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55" name="Rectangle 139">
            <a:extLst>
              <a:ext uri="{FF2B5EF4-FFF2-40B4-BE49-F238E27FC236}">
                <a16:creationId xmlns:a16="http://schemas.microsoft.com/office/drawing/2014/main" id="{461B9F37-0E0A-BAFE-C0FE-732EE174F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2322513"/>
            <a:ext cx="11113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60" name="Rectangle 144">
            <a:extLst>
              <a:ext uri="{FF2B5EF4-FFF2-40B4-BE49-F238E27FC236}">
                <a16:creationId xmlns:a16="http://schemas.microsoft.com/office/drawing/2014/main" id="{FBFDD0ED-56C1-BB74-BDD5-028D4C90B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75" y="2120900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61" name="Rectangle 145">
            <a:extLst>
              <a:ext uri="{FF2B5EF4-FFF2-40B4-BE49-F238E27FC236}">
                <a16:creationId xmlns:a16="http://schemas.microsoft.com/office/drawing/2014/main" id="{D916E99C-3B0C-A19B-618B-04A2A90B8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75" y="2322513"/>
            <a:ext cx="11113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66" name="Rectangle 150">
            <a:extLst>
              <a:ext uri="{FF2B5EF4-FFF2-40B4-BE49-F238E27FC236}">
                <a16:creationId xmlns:a16="http://schemas.microsoft.com/office/drawing/2014/main" id="{AB1DF760-7766-B5D0-394C-9EFC7DA5B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2776538"/>
            <a:ext cx="158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67" name="Rectangle 151">
            <a:extLst>
              <a:ext uri="{FF2B5EF4-FFF2-40B4-BE49-F238E27FC236}">
                <a16:creationId xmlns:a16="http://schemas.microsoft.com/office/drawing/2014/main" id="{FA151F08-7429-73E6-592F-F76D40B7C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988" y="2776538"/>
            <a:ext cx="1587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68" name="Rectangle 152">
            <a:extLst>
              <a:ext uri="{FF2B5EF4-FFF2-40B4-BE49-F238E27FC236}">
                <a16:creationId xmlns:a16="http://schemas.microsoft.com/office/drawing/2014/main" id="{18D5CF01-FE38-2647-8AF9-E6C7A44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2776538"/>
            <a:ext cx="271463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72" name="Rectangle 156">
            <a:extLst>
              <a:ext uri="{FF2B5EF4-FFF2-40B4-BE49-F238E27FC236}">
                <a16:creationId xmlns:a16="http://schemas.microsoft.com/office/drawing/2014/main" id="{C576B631-1DE5-6F4F-4C65-36DB9C77E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3140075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84" name="Rectangle 168">
            <a:extLst>
              <a:ext uri="{FF2B5EF4-FFF2-40B4-BE49-F238E27FC236}">
                <a16:creationId xmlns:a16="http://schemas.microsoft.com/office/drawing/2014/main" id="{049F919D-7747-42DC-C0E5-2975CBDA8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2767013"/>
            <a:ext cx="158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85" name="Rectangle 169">
            <a:extLst>
              <a:ext uri="{FF2B5EF4-FFF2-40B4-BE49-F238E27FC236}">
                <a16:creationId xmlns:a16="http://schemas.microsoft.com/office/drawing/2014/main" id="{D2A28B24-CE26-E587-56B1-B74A3E371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2767013"/>
            <a:ext cx="1587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999" name="Rectangle 183">
            <a:extLst>
              <a:ext uri="{FF2B5EF4-FFF2-40B4-BE49-F238E27FC236}">
                <a16:creationId xmlns:a16="http://schemas.microsoft.com/office/drawing/2014/main" id="{59D11FCF-BFE3-8E51-AA57-9B92DB02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3986213"/>
            <a:ext cx="5549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1" i="0">
                <a:solidFill>
                  <a:srgbClr val="000000"/>
                </a:solidFill>
              </a:rPr>
              <a:t>Worst case delay linear with the number of bits</a:t>
            </a:r>
            <a:endParaRPr lang="en-US" altLang="en-US"/>
          </a:p>
        </p:txBody>
      </p:sp>
      <p:sp>
        <p:nvSpPr>
          <p:cNvPr id="547014" name="Rectangle 198">
            <a:extLst>
              <a:ext uri="{FF2B5EF4-FFF2-40B4-BE49-F238E27FC236}">
                <a16:creationId xmlns:a16="http://schemas.microsoft.com/office/drawing/2014/main" id="{978E486F-330B-E872-8EAC-060075144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5730875"/>
            <a:ext cx="536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i="0">
                <a:solidFill>
                  <a:srgbClr val="000000"/>
                </a:solidFill>
              </a:rPr>
              <a:t>Goal: Make the fastest possible carry path circuit</a:t>
            </a:r>
            <a:endParaRPr lang="en-US" altLang="en-US"/>
          </a:p>
        </p:txBody>
      </p:sp>
      <p:pic>
        <p:nvPicPr>
          <p:cNvPr id="547016" name="Picture 200">
            <a:extLst>
              <a:ext uri="{FF2B5EF4-FFF2-40B4-BE49-F238E27FC236}">
                <a16:creationId xmlns:a16="http://schemas.microsoft.com/office/drawing/2014/main" id="{7D99D33D-2B2E-9D40-DEF5-52B75149E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1666875"/>
            <a:ext cx="6005513" cy="19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7017" name="Text Box 201">
            <a:extLst>
              <a:ext uri="{FF2B5EF4-FFF2-40B4-BE49-F238E27FC236}">
                <a16:creationId xmlns:a16="http://schemas.microsoft.com/office/drawing/2014/main" id="{949D8F99-6938-6840-7128-6E7C86040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213" y="4367213"/>
            <a:ext cx="1182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</a:t>
            </a:r>
            <a:r>
              <a:rPr lang="en-US" altLang="en-US" sz="2000" baseline="-25000"/>
              <a:t>d</a:t>
            </a:r>
            <a:r>
              <a:rPr lang="en-US" altLang="en-US" sz="2000"/>
              <a:t> = </a:t>
            </a:r>
            <a:r>
              <a:rPr lang="en-US" altLang="en-US" sz="2000" i="0"/>
              <a:t>O(</a:t>
            </a:r>
            <a:r>
              <a:rPr lang="en-US" altLang="en-US" sz="2000"/>
              <a:t>N</a:t>
            </a:r>
            <a:r>
              <a:rPr lang="en-US" altLang="en-US" sz="2000" i="0"/>
              <a:t>)</a:t>
            </a:r>
          </a:p>
        </p:txBody>
      </p:sp>
      <p:sp>
        <p:nvSpPr>
          <p:cNvPr id="547018" name="Text Box 202">
            <a:extLst>
              <a:ext uri="{FF2B5EF4-FFF2-40B4-BE49-F238E27FC236}">
                <a16:creationId xmlns:a16="http://schemas.microsoft.com/office/drawing/2014/main" id="{F4101C6C-D6D6-128C-5D97-6EC08D892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2525" y="5086350"/>
            <a:ext cx="265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</a:t>
            </a:r>
            <a:r>
              <a:rPr lang="en-US" altLang="en-US" sz="2000" baseline="-25000"/>
              <a:t>adder</a:t>
            </a:r>
            <a:r>
              <a:rPr lang="en-US" altLang="en-US" sz="2000"/>
              <a:t> = </a:t>
            </a:r>
            <a:r>
              <a:rPr lang="en-US" altLang="en-US" sz="2000" i="0"/>
              <a:t>(</a:t>
            </a:r>
            <a:r>
              <a:rPr lang="en-US" altLang="en-US" sz="2000"/>
              <a:t>N-1</a:t>
            </a:r>
            <a:r>
              <a:rPr lang="en-US" altLang="en-US" sz="2000" i="0"/>
              <a:t>)</a:t>
            </a:r>
            <a:r>
              <a:rPr lang="en-US" altLang="en-US" sz="2000"/>
              <a:t>t</a:t>
            </a:r>
            <a:r>
              <a:rPr lang="en-US" altLang="en-US" sz="2000" baseline="-25000"/>
              <a:t>carry</a:t>
            </a:r>
            <a:r>
              <a:rPr lang="en-US" altLang="en-US" sz="2000" i="0"/>
              <a:t> + </a:t>
            </a:r>
            <a:r>
              <a:rPr lang="en-US" altLang="en-US" sz="2000"/>
              <a:t>t</a:t>
            </a:r>
            <a:r>
              <a:rPr lang="en-US" altLang="en-US" sz="2000" baseline="-25000"/>
              <a:t>sum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73703B4-B22E-D7A5-61E7-5971AEEE12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479B-44C2-D74D-A23D-961F5293D37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83330" name="Rectangle 2">
            <a:extLst>
              <a:ext uri="{FF2B5EF4-FFF2-40B4-BE49-F238E27FC236}">
                <a16:creationId xmlns:a16="http://schemas.microsoft.com/office/drawing/2014/main" id="{47018981-A369-F5C9-61D0-23834E6B6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 sz="4000"/>
              <a:t>Complimentary Static CMOS Full Adder</a:t>
            </a:r>
            <a:endParaRPr lang="en-US" altLang="en-US" sz="4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4090" name="Text Box 762">
            <a:extLst>
              <a:ext uri="{FF2B5EF4-FFF2-40B4-BE49-F238E27FC236}">
                <a16:creationId xmlns:a16="http://schemas.microsoft.com/office/drawing/2014/main" id="{5FBD7851-ED04-0016-D940-27CA51F8A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50" y="5802313"/>
            <a:ext cx="211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28 Transistors</a:t>
            </a:r>
          </a:p>
        </p:txBody>
      </p:sp>
      <p:pic>
        <p:nvPicPr>
          <p:cNvPr id="484091" name="Picture 763">
            <a:extLst>
              <a:ext uri="{FF2B5EF4-FFF2-40B4-BE49-F238E27FC236}">
                <a16:creationId xmlns:a16="http://schemas.microsoft.com/office/drawing/2014/main" id="{7DF1AB83-43BD-2ADC-E742-80F9DD2AB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1128713"/>
            <a:ext cx="7008813" cy="463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EB4309D-8189-0ADB-56DE-044B34504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4EEBE-3497-A243-9F7B-429B951C6F0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84354" name="Rectangle 2">
            <a:extLst>
              <a:ext uri="{FF2B5EF4-FFF2-40B4-BE49-F238E27FC236}">
                <a16:creationId xmlns:a16="http://schemas.microsoft.com/office/drawing/2014/main" id="{BBFD88AB-A34C-D5DD-21AA-E899ABE59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Inversion Property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84355" name="Picture 3">
            <a:extLst>
              <a:ext uri="{FF2B5EF4-FFF2-40B4-BE49-F238E27FC236}">
                <a16:creationId xmlns:a16="http://schemas.microsoft.com/office/drawing/2014/main" id="{9F52320D-8B52-8F67-B037-B88BE35A5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93"/>
          <a:stretch>
            <a:fillRect/>
          </a:stretch>
        </p:blipFill>
        <p:spPr bwMode="auto">
          <a:xfrm>
            <a:off x="1524000" y="1676400"/>
            <a:ext cx="5754688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4356" name="Picture 4">
            <a:extLst>
              <a:ext uri="{FF2B5EF4-FFF2-40B4-BE49-F238E27FC236}">
                <a16:creationId xmlns:a16="http://schemas.microsoft.com/office/drawing/2014/main" id="{E0CDA9A9-9DAA-3754-ACD8-CE997DD8D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3" t="55667" r="34581" b="26375"/>
          <a:stretch>
            <a:fillRect/>
          </a:stretch>
        </p:blipFill>
        <p:spPr bwMode="auto">
          <a:xfrm>
            <a:off x="2667000" y="4191000"/>
            <a:ext cx="3505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3FA98F0-8BFC-E2FB-66B9-143FD61868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B32C9-465F-0441-8865-BA16099A7E8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85378" name="Rectangle 2">
            <a:extLst>
              <a:ext uri="{FF2B5EF4-FFF2-40B4-BE49-F238E27FC236}">
                <a16:creationId xmlns:a16="http://schemas.microsoft.com/office/drawing/2014/main" id="{A0243B0D-BDCC-3520-9EA5-0B0A96231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 sz="3200"/>
              <a:t>Minimize Critical Path by Reducing Inverting Stages</a:t>
            </a:r>
            <a:endParaRPr lang="en-US" altLang="en-US" sz="4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5587" name="Rectangle 211">
            <a:extLst>
              <a:ext uri="{FF2B5EF4-FFF2-40B4-BE49-F238E27FC236}">
                <a16:creationId xmlns:a16="http://schemas.microsoft.com/office/drawing/2014/main" id="{BBB44321-1011-788B-3478-6883F9AF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3233738"/>
            <a:ext cx="9525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5603" name="Rectangle 227">
            <a:extLst>
              <a:ext uri="{FF2B5EF4-FFF2-40B4-BE49-F238E27FC236}">
                <a16:creationId xmlns:a16="http://schemas.microsoft.com/office/drawing/2014/main" id="{DC089D99-8699-EFC8-C662-DB7180F66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075" y="5176838"/>
            <a:ext cx="3321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1" i="0">
                <a:solidFill>
                  <a:srgbClr val="000000"/>
                </a:solidFill>
              </a:rPr>
              <a:t>Exploit Inversion Property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pic>
        <p:nvPicPr>
          <p:cNvPr id="485604" name="Picture 228">
            <a:extLst>
              <a:ext uri="{FF2B5EF4-FFF2-40B4-BE49-F238E27FC236}">
                <a16:creationId xmlns:a16="http://schemas.microsoft.com/office/drawing/2014/main" id="{CF3D4B05-CEFC-D301-6F5C-D7C274DF5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679575"/>
            <a:ext cx="7283450" cy="29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3B6259A8-900B-022D-B749-D7B782A08A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6E389-F129-8443-8E01-88E54938F31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86402" name="Rectangle 2">
            <a:extLst>
              <a:ext uri="{FF2B5EF4-FFF2-40B4-BE49-F238E27FC236}">
                <a16:creationId xmlns:a16="http://schemas.microsoft.com/office/drawing/2014/main" id="{A724089D-E32D-AC33-6930-D4C183B5D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 sz="4000"/>
              <a:t>A Better Structure: The Mirror Adder</a:t>
            </a:r>
            <a:endParaRPr lang="en-US" altLang="en-US" sz="4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86403" name="Picture 3">
            <a:extLst>
              <a:ext uri="{FF2B5EF4-FFF2-40B4-BE49-F238E27FC236}">
                <a16:creationId xmlns:a16="http://schemas.microsoft.com/office/drawing/2014/main" id="{C285C57B-16EE-B937-8A09-B9EF7211D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6835775" cy="434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E20B7FEA-9658-2BAC-7E54-D1DEEEEA7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0E7C5-3759-E54C-94B2-1BDA70CCF11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47842" name="Rectangle 2">
            <a:extLst>
              <a:ext uri="{FF2B5EF4-FFF2-40B4-BE49-F238E27FC236}">
                <a16:creationId xmlns:a16="http://schemas.microsoft.com/office/drawing/2014/main" id="{A35AC717-708A-3C6E-E929-7822068BA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Mirror Adder</a:t>
            </a:r>
          </a:p>
        </p:txBody>
      </p:sp>
      <p:sp>
        <p:nvSpPr>
          <p:cNvPr id="547844" name="Text Box 4">
            <a:extLst>
              <a:ext uri="{FF2B5EF4-FFF2-40B4-BE49-F238E27FC236}">
                <a16:creationId xmlns:a16="http://schemas.microsoft.com/office/drawing/2014/main" id="{93F85740-2424-7653-EFE2-00BB66105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1352550"/>
            <a:ext cx="176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chemeClr val="tx2"/>
                </a:solidFill>
              </a:rPr>
              <a:t>Stick Diagram</a:t>
            </a:r>
          </a:p>
        </p:txBody>
      </p:sp>
      <p:graphicFrame>
        <p:nvGraphicFramePr>
          <p:cNvPr id="547846" name="Object 6">
            <a:extLst>
              <a:ext uri="{FF2B5EF4-FFF2-40B4-BE49-F238E27FC236}">
                <a16:creationId xmlns:a16="http://schemas.microsoft.com/office/drawing/2014/main" id="{E5D11C5B-BA0A-9DD6-1265-DE53476AA9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1828800"/>
          <a:ext cx="7613650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413700" imgH="19456400" progId="Visio.Drawing.6">
                  <p:embed/>
                </p:oleObj>
              </mc:Choice>
              <mc:Fallback>
                <p:oleObj name="Visio" r:id="rId2" imgW="33413700" imgH="194564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828800"/>
                        <a:ext cx="7613650" cy="443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E7CFF0A-F630-6EFF-A727-C70C256059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63771-A629-4540-93E4-FFC24A17BB1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87426" name="Rectangle 2">
            <a:extLst>
              <a:ext uri="{FF2B5EF4-FFF2-40B4-BE49-F238E27FC236}">
                <a16:creationId xmlns:a16="http://schemas.microsoft.com/office/drawing/2014/main" id="{65B637B0-06AF-B854-0B4A-C6D60BB5C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Mirror Adder</a:t>
            </a:r>
          </a:p>
        </p:txBody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D2FD9161-A3D2-55D9-6F3F-8ABA9C119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6363"/>
            <a:ext cx="8610600" cy="4719637"/>
          </a:xfrm>
        </p:spPr>
        <p:txBody>
          <a:bodyPr/>
          <a:lstStyle/>
          <a:p>
            <a:pPr marL="342900" lvl="2" indent="-114300">
              <a:spcBef>
                <a:spcPts val="1000"/>
              </a:spcBef>
              <a:buFontTx/>
              <a:buChar char="•"/>
            </a:pPr>
            <a:r>
              <a:rPr lang="en-US" altLang="en-US" sz="2000" b="1"/>
              <a:t>The NMOS and PMOS chains are </a:t>
            </a:r>
            <a:r>
              <a:rPr lang="en-US" altLang="en-US" sz="2000" b="1">
                <a:solidFill>
                  <a:srgbClr val="FF0000"/>
                </a:solidFill>
              </a:rPr>
              <a:t>completely symmetrical</a:t>
            </a:r>
            <a:r>
              <a:rPr lang="en-US" altLang="en-US" sz="2000" b="1">
                <a:solidFill>
                  <a:srgbClr val="000000"/>
                </a:solidFill>
              </a:rPr>
              <a:t>. </a:t>
            </a:r>
            <a:br>
              <a:rPr lang="en-US" altLang="en-US" sz="2000" b="1">
                <a:solidFill>
                  <a:srgbClr val="000000"/>
                </a:solidFill>
              </a:rPr>
            </a:br>
            <a:r>
              <a:rPr lang="en-US" altLang="en-US" sz="2000" b="1">
                <a:solidFill>
                  <a:srgbClr val="000000"/>
                </a:solidFill>
              </a:rPr>
              <a:t>A maximum of two series transistors can be observed in the carry-generation circuitry.</a:t>
            </a:r>
          </a:p>
          <a:p>
            <a:pPr marL="342900" lvl="2" indent="-114300">
              <a:spcBef>
                <a:spcPts val="1000"/>
              </a:spcBef>
              <a:buFontTx/>
              <a:buChar char="•"/>
            </a:pPr>
            <a:r>
              <a:rPr lang="en-US" altLang="en-US" sz="2000" b="1"/>
              <a:t>When laying out the cell, the most critical issue is the minimization of the capacitance at node </a:t>
            </a:r>
            <a:r>
              <a:rPr lang="en-US" altLang="en-US" sz="2000" b="1" i="1"/>
              <a:t>C</a:t>
            </a:r>
            <a:r>
              <a:rPr lang="en-US" altLang="en-US" sz="2000" b="1" baseline="-25000"/>
              <a:t>o</a:t>
            </a:r>
            <a:r>
              <a:rPr lang="en-US" altLang="en-US" sz="2000" b="1"/>
              <a:t>. The reduction of the diffusion capacitances is particularly important.</a:t>
            </a:r>
            <a:r>
              <a:rPr lang="en-US" altLang="en-US" b="1"/>
              <a:t> </a:t>
            </a:r>
          </a:p>
          <a:p>
            <a:pPr marL="342900" lvl="2" indent="-114300">
              <a:spcBef>
                <a:spcPts val="1000"/>
              </a:spcBef>
              <a:buFontTx/>
              <a:buChar char="•"/>
            </a:pPr>
            <a:r>
              <a:rPr lang="en-US" altLang="en-US" sz="2000" b="1"/>
              <a:t>The capacitance at node </a:t>
            </a:r>
            <a:r>
              <a:rPr lang="en-US" altLang="en-US" sz="2000" b="1" i="1"/>
              <a:t>C</a:t>
            </a:r>
            <a:r>
              <a:rPr lang="en-US" altLang="en-US" sz="2000" b="1" baseline="-25000"/>
              <a:t>o</a:t>
            </a:r>
            <a:r>
              <a:rPr lang="en-US" altLang="en-US" sz="2000" b="1"/>
              <a:t> is composed of four diffusion capacitances, two internal gate capacitances, and six gate capacitances in the connecting adder cell .</a:t>
            </a:r>
          </a:p>
          <a:p>
            <a:pPr marL="342900" lvl="2" indent="-114300">
              <a:spcBef>
                <a:spcPts val="1000"/>
              </a:spcBef>
              <a:buFontTx/>
              <a:buChar char="•"/>
            </a:pPr>
            <a:r>
              <a:rPr lang="en-US" altLang="en-US" sz="2000" b="1"/>
              <a:t>The transistors connected to </a:t>
            </a:r>
            <a:r>
              <a:rPr lang="en-US" altLang="en-US" sz="2000" b="1" i="1"/>
              <a:t>C</a:t>
            </a:r>
            <a:r>
              <a:rPr lang="en-US" altLang="en-US" sz="2000" b="1" baseline="-25000"/>
              <a:t>i</a:t>
            </a:r>
            <a:r>
              <a:rPr lang="en-US" altLang="en-US" sz="2000" b="1"/>
              <a:t> are placed closest to the output.</a:t>
            </a:r>
          </a:p>
          <a:p>
            <a:pPr marL="342900" lvl="2" indent="-114300">
              <a:spcBef>
                <a:spcPts val="1000"/>
              </a:spcBef>
              <a:buFontTx/>
              <a:buChar char="•"/>
            </a:pPr>
            <a:r>
              <a:rPr lang="en-US" altLang="en-US" sz="2000" b="1"/>
              <a:t>Only the transistors in the carry stage have to be optimized for optimal speed. All transistors in the sum stage can be minimal size.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6F47C0D3-BAC3-02C3-4964-E8C3E0DE46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1B284-1F67-6848-8610-59D89495AF2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07906" name="Rectangle 2">
            <a:extLst>
              <a:ext uri="{FF2B5EF4-FFF2-40B4-BE49-F238E27FC236}">
                <a16:creationId xmlns:a16="http://schemas.microsoft.com/office/drawing/2014/main" id="{038F98B4-E6C5-D71C-1EF7-F478F4EF5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 sz="3600"/>
              <a:t>Transmission Gate Full Adder</a:t>
            </a:r>
            <a:endParaRPr lang="en-US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07907" name="Picture 3">
            <a:extLst>
              <a:ext uri="{FF2B5EF4-FFF2-40B4-BE49-F238E27FC236}">
                <a16:creationId xmlns:a16="http://schemas.microsoft.com/office/drawing/2014/main" id="{F4F2C450-46E4-819D-6AA0-BE4999F68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631950"/>
            <a:ext cx="7023100" cy="372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ABC3E62-4F4C-EF34-B061-A4D988AD47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AEA89-D585-7845-955C-E29FF152F72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73090" name="Rectangle 2">
            <a:extLst>
              <a:ext uri="{FF2B5EF4-FFF2-40B4-BE49-F238E27FC236}">
                <a16:creationId xmlns:a16="http://schemas.microsoft.com/office/drawing/2014/main" id="{0FEEB5C7-D8DA-9220-01B0-194A07642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A Generic Digital Processor</a:t>
            </a:r>
            <a:endParaRPr lang="en-US" altLang="en-US" sz="3200"/>
          </a:p>
        </p:txBody>
      </p:sp>
      <p:pic>
        <p:nvPicPr>
          <p:cNvPr id="473091" name="Picture 3">
            <a:extLst>
              <a:ext uri="{FF2B5EF4-FFF2-40B4-BE49-F238E27FC236}">
                <a16:creationId xmlns:a16="http://schemas.microsoft.com/office/drawing/2014/main" id="{7043F2AA-F94C-E128-86AD-967837DDB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7"/>
          <a:stretch>
            <a:fillRect/>
          </a:stretch>
        </p:blipFill>
        <p:spPr bwMode="auto">
          <a:xfrm>
            <a:off x="304800" y="2133600"/>
            <a:ext cx="7491413" cy="339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A91C848-9C8F-534E-4A02-C543D338B6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17E6C-8761-2F4C-8171-39BA200379D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08930" name="Rectangle 2">
            <a:extLst>
              <a:ext uri="{FF2B5EF4-FFF2-40B4-BE49-F238E27FC236}">
                <a16:creationId xmlns:a16="http://schemas.microsoft.com/office/drawing/2014/main" id="{8CCE9309-4F81-9809-80A9-EF356482E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Manchester Carry Chain</a:t>
            </a:r>
          </a:p>
        </p:txBody>
      </p:sp>
      <p:graphicFrame>
        <p:nvGraphicFramePr>
          <p:cNvPr id="508931" name="Object 3">
            <a:extLst>
              <a:ext uri="{FF2B5EF4-FFF2-40B4-BE49-F238E27FC236}">
                <a16:creationId xmlns:a16="http://schemas.microsoft.com/office/drawing/2014/main" id="{75E118C0-7B76-FEDD-D8F3-B2FEF3FCE1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" y="2122488"/>
          <a:ext cx="3657600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3652500" imgH="10693400" progId="Visio.Drawing.6">
                  <p:embed/>
                </p:oleObj>
              </mc:Choice>
              <mc:Fallback>
                <p:oleObj name="VISIO" r:id="rId2" imgW="13652500" imgH="106934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122488"/>
                        <a:ext cx="3657600" cy="286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32" name="Object 4">
            <a:extLst>
              <a:ext uri="{FF2B5EF4-FFF2-40B4-BE49-F238E27FC236}">
                <a16:creationId xmlns:a16="http://schemas.microsoft.com/office/drawing/2014/main" id="{14FE6EB7-2B10-5B69-D0E0-ED8E95ADE5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9800" y="1603375"/>
          <a:ext cx="3530600" cy="373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3830300" imgH="14643100" progId="Visio.Drawing.6">
                  <p:embed/>
                </p:oleObj>
              </mc:Choice>
              <mc:Fallback>
                <p:oleObj name="VISIO" r:id="rId4" imgW="13830300" imgH="146431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1603375"/>
                        <a:ext cx="3530600" cy="373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6B762D2F-D571-0EBB-1E68-3AF34E4940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A098-3A10-834B-A8C6-13ADE5B171C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09954" name="Rectangle 2">
            <a:extLst>
              <a:ext uri="{FF2B5EF4-FFF2-40B4-BE49-F238E27FC236}">
                <a16:creationId xmlns:a16="http://schemas.microsoft.com/office/drawing/2014/main" id="{B2C0C43D-EE52-9927-EF18-4AE9E5870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Manchester Carry Chain</a:t>
            </a:r>
          </a:p>
        </p:txBody>
      </p:sp>
      <p:graphicFrame>
        <p:nvGraphicFramePr>
          <p:cNvPr id="509955" name="Object 3">
            <a:extLst>
              <a:ext uri="{FF2B5EF4-FFF2-40B4-BE49-F238E27FC236}">
                <a16:creationId xmlns:a16="http://schemas.microsoft.com/office/drawing/2014/main" id="{E44A9FCD-2A06-C877-BC69-AEC0CA522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400" y="1436688"/>
          <a:ext cx="7467600" cy="426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734500" imgH="19900900" progId="Visio.Drawing.6">
                  <p:embed/>
                </p:oleObj>
              </mc:Choice>
              <mc:Fallback>
                <p:oleObj name="VISIO" r:id="rId2" imgW="34734500" imgH="199009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436688"/>
                        <a:ext cx="7467600" cy="426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52EFD9D-80A4-1A0D-D416-C28C6F894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FAE18-8DBC-B44A-92AB-79AAD1DDA00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10978" name="Rectangle 2">
            <a:extLst>
              <a:ext uri="{FF2B5EF4-FFF2-40B4-BE49-F238E27FC236}">
                <a16:creationId xmlns:a16="http://schemas.microsoft.com/office/drawing/2014/main" id="{73192CA5-3446-B1DA-7771-6AE6387497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Manchester Carry Chain</a:t>
            </a:r>
          </a:p>
        </p:txBody>
      </p:sp>
      <p:graphicFrame>
        <p:nvGraphicFramePr>
          <p:cNvPr id="510979" name="Object 3">
            <a:extLst>
              <a:ext uri="{FF2B5EF4-FFF2-40B4-BE49-F238E27FC236}">
                <a16:creationId xmlns:a16="http://schemas.microsoft.com/office/drawing/2014/main" id="{A1E2C89B-5305-5C76-1A99-7BE63B7C6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1871663"/>
          <a:ext cx="6172200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821900" imgH="14325600" progId="Visio.Drawing.6">
                  <p:embed/>
                </p:oleObj>
              </mc:Choice>
              <mc:Fallback>
                <p:oleObj name="VISIO" r:id="rId2" imgW="22821900" imgH="143256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871663"/>
                        <a:ext cx="6172200" cy="386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80" name="Text Box 4">
            <a:extLst>
              <a:ext uri="{FF2B5EF4-FFF2-40B4-BE49-F238E27FC236}">
                <a16:creationId xmlns:a16="http://schemas.microsoft.com/office/drawing/2014/main" id="{8D617CD1-099A-9901-AB79-40874F720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1389063"/>
            <a:ext cx="176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chemeClr val="tx2"/>
                </a:solidFill>
              </a:rPr>
              <a:t>Stick Diagram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98EE2AB4-E9E8-21F3-F4E1-D183EC8651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354B-2D6F-E94C-A1F5-D3A09CAD191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12002" name="Rectangle 2">
            <a:extLst>
              <a:ext uri="{FF2B5EF4-FFF2-40B4-BE49-F238E27FC236}">
                <a16:creationId xmlns:a16="http://schemas.microsoft.com/office/drawing/2014/main" id="{9A1B2163-31D0-C75F-286F-063EBE604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Carry-Bypass Adder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12003" name="Picture 3">
            <a:extLst>
              <a:ext uri="{FF2B5EF4-FFF2-40B4-BE49-F238E27FC236}">
                <a16:creationId xmlns:a16="http://schemas.microsoft.com/office/drawing/2014/main" id="{E7910E44-3021-B64C-F235-ED744398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84"/>
          <a:stretch>
            <a:fillRect/>
          </a:stretch>
        </p:blipFill>
        <p:spPr bwMode="auto">
          <a:xfrm>
            <a:off x="884238" y="1158875"/>
            <a:ext cx="6781800" cy="465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04" name="Text Box 4">
            <a:extLst>
              <a:ext uri="{FF2B5EF4-FFF2-40B4-BE49-F238E27FC236}">
                <a16:creationId xmlns:a16="http://schemas.microsoft.com/office/drawing/2014/main" id="{C56F67B5-ECDF-2384-54C1-64A481265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1223963"/>
            <a:ext cx="1352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tx2"/>
                </a:solidFill>
              </a:rPr>
              <a:t>Also called </a:t>
            </a:r>
            <a:br>
              <a:rPr lang="en-US" altLang="en-US" sz="1800" i="0">
                <a:solidFill>
                  <a:schemeClr val="tx2"/>
                </a:solidFill>
              </a:rPr>
            </a:br>
            <a:r>
              <a:rPr lang="en-US" altLang="en-US" sz="1800" i="0">
                <a:solidFill>
                  <a:schemeClr val="tx2"/>
                </a:solidFill>
              </a:rPr>
              <a:t>Carry-Skip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EB503542-FE6C-9FD8-46DD-0AD1F4685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4066B-AEB9-DF45-A53A-3AAC6ED3467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13026" name="Rectangle 2">
            <a:extLst>
              <a:ext uri="{FF2B5EF4-FFF2-40B4-BE49-F238E27FC236}">
                <a16:creationId xmlns:a16="http://schemas.microsoft.com/office/drawing/2014/main" id="{EE80C060-EE9E-13C7-C2DA-6A2793297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Carry-Bypass Adder (cont.)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13029" name="Picture 5">
            <a:extLst>
              <a:ext uri="{FF2B5EF4-FFF2-40B4-BE49-F238E27FC236}">
                <a16:creationId xmlns:a16="http://schemas.microsoft.com/office/drawing/2014/main" id="{F6542F3E-AD3B-2659-69DE-6D671315D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616075"/>
            <a:ext cx="8339137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030" name="Text Box 6">
            <a:extLst>
              <a:ext uri="{FF2B5EF4-FFF2-40B4-BE49-F238E27FC236}">
                <a16:creationId xmlns:a16="http://schemas.microsoft.com/office/drawing/2014/main" id="{9C7506CD-8661-A183-A0A2-5421C6481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5137150"/>
            <a:ext cx="6092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</a:t>
            </a:r>
            <a:r>
              <a:rPr lang="en-US" altLang="en-US" sz="2000" baseline="-25000"/>
              <a:t>adder</a:t>
            </a:r>
            <a:r>
              <a:rPr lang="en-US" altLang="en-US" sz="2000"/>
              <a:t> = t</a:t>
            </a:r>
            <a:r>
              <a:rPr lang="en-US" altLang="en-US" sz="2000" baseline="-25000"/>
              <a:t>setup</a:t>
            </a:r>
            <a:r>
              <a:rPr lang="en-US" altLang="en-US" sz="2000"/>
              <a:t> + M</a:t>
            </a:r>
            <a:r>
              <a:rPr lang="en-US" altLang="en-US" sz="2000" baseline="-25000"/>
              <a:t>tcarry</a:t>
            </a:r>
            <a:r>
              <a:rPr lang="en-US" altLang="en-US" sz="2000"/>
              <a:t> + </a:t>
            </a:r>
            <a:r>
              <a:rPr lang="en-US" altLang="en-US" sz="2000" i="0"/>
              <a:t>(</a:t>
            </a:r>
            <a:r>
              <a:rPr lang="en-US" altLang="en-US" sz="2000"/>
              <a:t>N/M</a:t>
            </a:r>
            <a:r>
              <a:rPr lang="en-US" altLang="en-US" sz="2000" i="0"/>
              <a:t>-1)</a:t>
            </a:r>
            <a:r>
              <a:rPr lang="en-US" altLang="en-US" sz="2000"/>
              <a:t>t</a:t>
            </a:r>
            <a:r>
              <a:rPr lang="en-US" altLang="en-US" sz="2000" baseline="-25000"/>
              <a:t>bypass</a:t>
            </a:r>
            <a:r>
              <a:rPr lang="en-US" altLang="en-US" sz="2000" i="0"/>
              <a:t> + (</a:t>
            </a:r>
            <a:r>
              <a:rPr lang="en-US" altLang="en-US" sz="2000"/>
              <a:t>M</a:t>
            </a:r>
            <a:r>
              <a:rPr lang="en-US" altLang="en-US" sz="2000" i="0"/>
              <a:t>-1)</a:t>
            </a:r>
            <a:r>
              <a:rPr lang="en-US" altLang="en-US" sz="2000"/>
              <a:t>t</a:t>
            </a:r>
            <a:r>
              <a:rPr lang="en-US" altLang="en-US" sz="2000" baseline="-25000"/>
              <a:t>carry</a:t>
            </a:r>
            <a:r>
              <a:rPr lang="en-US" altLang="en-US" sz="2000" i="0"/>
              <a:t> + </a:t>
            </a:r>
            <a:r>
              <a:rPr lang="en-US" altLang="en-US" sz="2000"/>
              <a:t>t</a:t>
            </a:r>
            <a:r>
              <a:rPr lang="en-US" altLang="en-US" sz="2000" baseline="-25000"/>
              <a:t>sum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09D86B1-A5DB-06AC-44E9-3CA7AF4FE2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4E26A-6C2A-E244-A4EE-4FBD6721FF2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14050" name="Rectangle 2">
            <a:extLst>
              <a:ext uri="{FF2B5EF4-FFF2-40B4-BE49-F238E27FC236}">
                <a16:creationId xmlns:a16="http://schemas.microsoft.com/office/drawing/2014/main" id="{83E7DE56-1D09-1F97-5383-0B6C2B909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Carry Ripple versus Carry Bypass</a:t>
            </a:r>
          </a:p>
        </p:txBody>
      </p:sp>
      <p:pic>
        <p:nvPicPr>
          <p:cNvPr id="514051" name="Picture 3">
            <a:extLst>
              <a:ext uri="{FF2B5EF4-FFF2-40B4-BE49-F238E27FC236}">
                <a16:creationId xmlns:a16="http://schemas.microsoft.com/office/drawing/2014/main" id="{9FC82AAD-7A51-931C-D7E2-3188A87A6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4768850" cy="41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334F3C9-D0EE-FC08-8420-1F07CE1297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F2407-A8E2-6A45-95E7-D73EEBBCF6E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15074" name="Rectangle 2">
            <a:extLst>
              <a:ext uri="{FF2B5EF4-FFF2-40B4-BE49-F238E27FC236}">
                <a16:creationId xmlns:a16="http://schemas.microsoft.com/office/drawing/2014/main" id="{9A38B732-976D-02AB-BD1A-6699852EC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Carry-Select Adder</a:t>
            </a:r>
          </a:p>
        </p:txBody>
      </p:sp>
      <p:pic>
        <p:nvPicPr>
          <p:cNvPr id="515075" name="Picture 3">
            <a:extLst>
              <a:ext uri="{FF2B5EF4-FFF2-40B4-BE49-F238E27FC236}">
                <a16:creationId xmlns:a16="http://schemas.microsoft.com/office/drawing/2014/main" id="{72CABA6F-2B7F-06F2-7E71-0CA583AB5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350963"/>
            <a:ext cx="7062787" cy="426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62D5D93-9FC2-09E5-5F65-337048B2F0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7DB3F-C56D-164F-A78B-54DD006DA9A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16098" name="Rectangle 2">
            <a:extLst>
              <a:ext uri="{FF2B5EF4-FFF2-40B4-BE49-F238E27FC236}">
                <a16:creationId xmlns:a16="http://schemas.microsoft.com/office/drawing/2014/main" id="{E51A19E9-838F-368A-F68A-9F797E653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Carry Select Adder: Critical Path </a:t>
            </a:r>
          </a:p>
        </p:txBody>
      </p:sp>
      <p:pic>
        <p:nvPicPr>
          <p:cNvPr id="516100" name="Picture 4">
            <a:extLst>
              <a:ext uri="{FF2B5EF4-FFF2-40B4-BE49-F238E27FC236}">
                <a16:creationId xmlns:a16="http://schemas.microsoft.com/office/drawing/2014/main" id="{0C50A981-45B1-321A-64D5-AC35D719D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263650"/>
            <a:ext cx="8196262" cy="371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9AEAEA0E-5A4D-849B-332C-D45CED25CA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A23C-AFA9-124B-AFBC-59E77A7EB82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17122" name="Rectangle 2">
            <a:extLst>
              <a:ext uri="{FF2B5EF4-FFF2-40B4-BE49-F238E27FC236}">
                <a16:creationId xmlns:a16="http://schemas.microsoft.com/office/drawing/2014/main" id="{F94C62BA-C61F-7BC3-842D-365B7E7BE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Linear Carry Select </a:t>
            </a:r>
          </a:p>
        </p:txBody>
      </p:sp>
      <p:pic>
        <p:nvPicPr>
          <p:cNvPr id="517123" name="Picture 3">
            <a:extLst>
              <a:ext uri="{FF2B5EF4-FFF2-40B4-BE49-F238E27FC236}">
                <a16:creationId xmlns:a16="http://schemas.microsoft.com/office/drawing/2014/main" id="{E76C9804-4E29-3D83-6CA5-E3F76403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1274763"/>
            <a:ext cx="6477000" cy="359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7124" name="Picture 4">
            <a:extLst>
              <a:ext uri="{FF2B5EF4-FFF2-40B4-BE49-F238E27FC236}">
                <a16:creationId xmlns:a16="http://schemas.microsoft.com/office/drawing/2014/main" id="{AD6FD312-913B-CACD-2361-A41C3C434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1" t="10774" r="36256" b="80247"/>
          <a:stretch>
            <a:fillRect/>
          </a:stretch>
        </p:blipFill>
        <p:spPr bwMode="auto">
          <a:xfrm>
            <a:off x="2692400" y="4957763"/>
            <a:ext cx="3724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A3519B2-D21A-8209-681B-05BC0B55B2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6EA99-1382-EC48-9DAC-231D53BF372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18146" name="Rectangle 2">
            <a:extLst>
              <a:ext uri="{FF2B5EF4-FFF2-40B4-BE49-F238E27FC236}">
                <a16:creationId xmlns:a16="http://schemas.microsoft.com/office/drawing/2014/main" id="{7931ECFA-AE26-A3BD-A31C-B78029430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Square Root Carry Select </a:t>
            </a:r>
          </a:p>
        </p:txBody>
      </p:sp>
      <p:pic>
        <p:nvPicPr>
          <p:cNvPr id="518147" name="Picture 3">
            <a:extLst>
              <a:ext uri="{FF2B5EF4-FFF2-40B4-BE49-F238E27FC236}">
                <a16:creationId xmlns:a16="http://schemas.microsoft.com/office/drawing/2014/main" id="{255E3058-CD3E-F8F7-E8F6-9C300A7AC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149350"/>
            <a:ext cx="7969250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8148" name="Picture 4">
            <a:extLst>
              <a:ext uri="{FF2B5EF4-FFF2-40B4-BE49-F238E27FC236}">
                <a16:creationId xmlns:a16="http://schemas.microsoft.com/office/drawing/2014/main" id="{CC970D67-43EA-AD1C-F321-57D6FE7EC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7" t="37500" r="8115" b="20833"/>
          <a:stretch>
            <a:fillRect/>
          </a:stretch>
        </p:blipFill>
        <p:spPr bwMode="auto">
          <a:xfrm>
            <a:off x="2147888" y="4933950"/>
            <a:ext cx="457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9C1A616-9E8E-A888-F18C-4E682ABB8A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8DC03-437F-ED43-9C44-08EC8EC850E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74114" name="Rectangle 2">
            <a:extLst>
              <a:ext uri="{FF2B5EF4-FFF2-40B4-BE49-F238E27FC236}">
                <a16:creationId xmlns:a16="http://schemas.microsoft.com/office/drawing/2014/main" id="{F0B57DD7-D975-4134-9BF2-4D37799AF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86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1pPr>
            <a:lvl2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2pPr>
            <a:lvl3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3pPr>
            <a:lvl4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4pPr>
            <a:lvl5pPr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defRPr>
            </a:lvl9pPr>
          </a:lstStyle>
          <a:p>
            <a:r>
              <a:rPr lang="en-US" altLang="en-US" sz="3600"/>
              <a:t>Building Blocks for Digital Architectures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1E69C3F6-6A0A-FE12-C2CE-B2C48C3EE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1743075"/>
            <a:ext cx="1704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1" i="0">
                <a:solidFill>
                  <a:schemeClr val="accent1"/>
                </a:solidFill>
              </a:rPr>
              <a:t>Arithmetic unit</a:t>
            </a:r>
            <a:endParaRPr lang="en-US" altLang="en-US" sz="4400" b="1" i="0">
              <a:solidFill>
                <a:srgbClr val="0000B6"/>
              </a:solidFill>
            </a:endParaRPr>
          </a:p>
        </p:txBody>
      </p:sp>
      <p:sp>
        <p:nvSpPr>
          <p:cNvPr id="474116" name="Rectangle 4">
            <a:extLst>
              <a:ext uri="{FF2B5EF4-FFF2-40B4-BE49-F238E27FC236}">
                <a16:creationId xmlns:a16="http://schemas.microsoft.com/office/drawing/2014/main" id="{3FBD6B2A-0826-FEAA-F162-59E474CF5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2120900"/>
            <a:ext cx="809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i="0">
                <a:solidFill>
                  <a:srgbClr val="000000"/>
                </a:solidFill>
              </a:rPr>
              <a:t>-</a:t>
            </a:r>
            <a:endParaRPr lang="en-US" altLang="en-US" sz="4400" b="1" i="0">
              <a:solidFill>
                <a:srgbClr val="0000B6"/>
              </a:solidFill>
            </a:endParaRPr>
          </a:p>
        </p:txBody>
      </p:sp>
      <p:sp>
        <p:nvSpPr>
          <p:cNvPr id="474117" name="Rectangle 5">
            <a:extLst>
              <a:ext uri="{FF2B5EF4-FFF2-40B4-BE49-F238E27FC236}">
                <a16:creationId xmlns:a16="http://schemas.microsoft.com/office/drawing/2014/main" id="{5F6A6733-9C6B-F27A-EF79-4D9C6ACA5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2111375"/>
            <a:ext cx="66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</a:rPr>
              <a:t> </a:t>
            </a:r>
            <a:endParaRPr lang="en-US" altLang="en-US" sz="4400" b="1" i="0">
              <a:solidFill>
                <a:srgbClr val="0000B6"/>
              </a:solidFill>
            </a:endParaRPr>
          </a:p>
        </p:txBody>
      </p:sp>
      <p:sp>
        <p:nvSpPr>
          <p:cNvPr id="474118" name="Rectangle 6">
            <a:extLst>
              <a:ext uri="{FF2B5EF4-FFF2-40B4-BE49-F238E27FC236}">
                <a16:creationId xmlns:a16="http://schemas.microsoft.com/office/drawing/2014/main" id="{D363BBFC-C366-6CB9-7EBC-62A9015F0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2111375"/>
            <a:ext cx="19907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i="0">
                <a:solidFill>
                  <a:srgbClr val="000000"/>
                </a:solidFill>
              </a:rPr>
              <a:t>Bit-sliced datapath</a:t>
            </a:r>
            <a:endParaRPr lang="en-US" altLang="en-US" sz="4400" i="0">
              <a:solidFill>
                <a:srgbClr val="0000B6"/>
              </a:solidFill>
            </a:endParaRPr>
          </a:p>
        </p:txBody>
      </p:sp>
      <p:sp>
        <p:nvSpPr>
          <p:cNvPr id="474120" name="Rectangle 8">
            <a:extLst>
              <a:ext uri="{FF2B5EF4-FFF2-40B4-BE49-F238E27FC236}">
                <a16:creationId xmlns:a16="http://schemas.microsoft.com/office/drawing/2014/main" id="{98F1CC13-109F-7739-8075-930626451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2111375"/>
            <a:ext cx="45593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i="0">
                <a:solidFill>
                  <a:srgbClr val="000000"/>
                </a:solidFill>
              </a:rPr>
              <a:t>(adder, multiplier, shifter, comparator, etc.)</a:t>
            </a:r>
          </a:p>
        </p:txBody>
      </p:sp>
      <p:sp>
        <p:nvSpPr>
          <p:cNvPr id="474123" name="Rectangle 11">
            <a:extLst>
              <a:ext uri="{FF2B5EF4-FFF2-40B4-BE49-F238E27FC236}">
                <a16:creationId xmlns:a16="http://schemas.microsoft.com/office/drawing/2014/main" id="{D857D230-BB11-4F08-AF95-2022B1BE3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2619375"/>
            <a:ext cx="9271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1" i="0">
                <a:solidFill>
                  <a:schemeClr val="accent1"/>
                </a:solidFill>
              </a:rPr>
              <a:t>Memory</a:t>
            </a:r>
            <a:endParaRPr lang="en-US" altLang="en-US" sz="4400" b="1" i="0">
              <a:solidFill>
                <a:schemeClr val="accent1"/>
              </a:solidFill>
            </a:endParaRPr>
          </a:p>
        </p:txBody>
      </p:sp>
      <p:sp>
        <p:nvSpPr>
          <p:cNvPr id="474124" name="Rectangle 12">
            <a:extLst>
              <a:ext uri="{FF2B5EF4-FFF2-40B4-BE49-F238E27FC236}">
                <a16:creationId xmlns:a16="http://schemas.microsoft.com/office/drawing/2014/main" id="{5ED63F6D-637C-8448-CD07-F519F5B3F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2989263"/>
            <a:ext cx="38909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i="0">
                <a:solidFill>
                  <a:srgbClr val="000000"/>
                </a:solidFill>
              </a:rPr>
              <a:t>- RAM, ROM, Buffers, Shift registers</a:t>
            </a:r>
            <a:endParaRPr lang="en-US" altLang="en-US" sz="4400" b="1" i="0">
              <a:solidFill>
                <a:srgbClr val="0000B6"/>
              </a:solidFill>
            </a:endParaRPr>
          </a:p>
        </p:txBody>
      </p:sp>
      <p:sp>
        <p:nvSpPr>
          <p:cNvPr id="474125" name="Rectangle 13">
            <a:extLst>
              <a:ext uri="{FF2B5EF4-FFF2-40B4-BE49-F238E27FC236}">
                <a16:creationId xmlns:a16="http://schemas.microsoft.com/office/drawing/2014/main" id="{406451E8-127C-F84E-5B76-9D68EA866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3398838"/>
            <a:ext cx="8588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1" i="0">
                <a:solidFill>
                  <a:schemeClr val="accent1"/>
                </a:solidFill>
              </a:rPr>
              <a:t>Control</a:t>
            </a:r>
            <a:endParaRPr lang="en-US" altLang="en-US" sz="4400" b="1" i="0">
              <a:solidFill>
                <a:srgbClr val="0000B6"/>
              </a:solidFill>
            </a:endParaRPr>
          </a:p>
        </p:txBody>
      </p:sp>
      <p:sp>
        <p:nvSpPr>
          <p:cNvPr id="474126" name="Rectangle 14">
            <a:extLst>
              <a:ext uri="{FF2B5EF4-FFF2-40B4-BE49-F238E27FC236}">
                <a16:creationId xmlns:a16="http://schemas.microsoft.com/office/drawing/2014/main" id="{12A50C6A-EEBD-8C8E-6E97-AB02F2320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3767138"/>
            <a:ext cx="4584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i="0">
                <a:solidFill>
                  <a:srgbClr val="000000"/>
                </a:solidFill>
              </a:rPr>
              <a:t>- Finite state machine (PLA, random logic.)</a:t>
            </a:r>
            <a:endParaRPr lang="en-US" altLang="en-US" sz="4400" b="1" i="0">
              <a:solidFill>
                <a:srgbClr val="0000B6"/>
              </a:solidFill>
            </a:endParaRPr>
          </a:p>
        </p:txBody>
      </p:sp>
      <p:sp>
        <p:nvSpPr>
          <p:cNvPr id="474127" name="Rectangle 15">
            <a:extLst>
              <a:ext uri="{FF2B5EF4-FFF2-40B4-BE49-F238E27FC236}">
                <a16:creationId xmlns:a16="http://schemas.microsoft.com/office/drawing/2014/main" id="{1D22C5BB-5D49-7603-4592-5050A00CF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4137025"/>
            <a:ext cx="11303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i="0">
                <a:solidFill>
                  <a:srgbClr val="000000"/>
                </a:solidFill>
              </a:rPr>
              <a:t>- Counters</a:t>
            </a:r>
            <a:endParaRPr lang="en-US" altLang="en-US" sz="4400" b="1" i="0">
              <a:solidFill>
                <a:srgbClr val="0000B6"/>
              </a:solidFill>
            </a:endParaRPr>
          </a:p>
        </p:txBody>
      </p:sp>
      <p:sp>
        <p:nvSpPr>
          <p:cNvPr id="474128" name="Rectangle 16">
            <a:extLst>
              <a:ext uri="{FF2B5EF4-FFF2-40B4-BE49-F238E27FC236}">
                <a16:creationId xmlns:a16="http://schemas.microsoft.com/office/drawing/2014/main" id="{B16368DC-F82C-531B-A58B-3470E8160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4546600"/>
            <a:ext cx="1452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1" i="0">
                <a:solidFill>
                  <a:schemeClr val="accent1"/>
                </a:solidFill>
              </a:rPr>
              <a:t>Interconnect</a:t>
            </a:r>
            <a:endParaRPr lang="en-US" altLang="en-US" sz="4400" b="1" i="0">
              <a:solidFill>
                <a:schemeClr val="accent1"/>
              </a:solidFill>
            </a:endParaRPr>
          </a:p>
        </p:txBody>
      </p:sp>
      <p:sp>
        <p:nvSpPr>
          <p:cNvPr id="474129" name="Rectangle 17">
            <a:extLst>
              <a:ext uri="{FF2B5EF4-FFF2-40B4-BE49-F238E27FC236}">
                <a16:creationId xmlns:a16="http://schemas.microsoft.com/office/drawing/2014/main" id="{9DF0B4F9-AB56-50B4-0FC9-30C3CC93E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4914900"/>
            <a:ext cx="11144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i="0">
                <a:solidFill>
                  <a:srgbClr val="000000"/>
                </a:solidFill>
              </a:rPr>
              <a:t>- Switches</a:t>
            </a:r>
            <a:endParaRPr lang="en-US" altLang="en-US" sz="4400" b="1" i="0">
              <a:solidFill>
                <a:srgbClr val="0000B6"/>
              </a:solidFill>
            </a:endParaRPr>
          </a:p>
        </p:txBody>
      </p:sp>
      <p:sp>
        <p:nvSpPr>
          <p:cNvPr id="474130" name="Rectangle 18">
            <a:extLst>
              <a:ext uri="{FF2B5EF4-FFF2-40B4-BE49-F238E27FC236}">
                <a16:creationId xmlns:a16="http://schemas.microsoft.com/office/drawing/2014/main" id="{509CF1F7-6B47-49D0-86B2-03839A2CE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5284788"/>
            <a:ext cx="9810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i="0">
                <a:solidFill>
                  <a:srgbClr val="000000"/>
                </a:solidFill>
              </a:rPr>
              <a:t>- Arbiters</a:t>
            </a:r>
            <a:endParaRPr lang="en-US" altLang="en-US" sz="4400" b="1" i="0">
              <a:solidFill>
                <a:srgbClr val="0000B6"/>
              </a:solidFill>
            </a:endParaRPr>
          </a:p>
        </p:txBody>
      </p:sp>
      <p:sp>
        <p:nvSpPr>
          <p:cNvPr id="474131" name="Rectangle 19">
            <a:extLst>
              <a:ext uri="{FF2B5EF4-FFF2-40B4-BE49-F238E27FC236}">
                <a16:creationId xmlns:a16="http://schemas.microsoft.com/office/drawing/2014/main" id="{928C4C7A-FDB8-56B8-7807-221C7454B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5653088"/>
            <a:ext cx="6302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i="0">
                <a:solidFill>
                  <a:srgbClr val="000000"/>
                </a:solidFill>
              </a:rPr>
              <a:t>- Bus </a:t>
            </a:r>
            <a:endParaRPr lang="en-US" altLang="en-US" sz="4400" b="1" i="0">
              <a:solidFill>
                <a:srgbClr val="0000B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6538309-75B9-B3B8-F3AD-531E51ADD8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69CB6-CB3C-E54C-8E40-1CD14169687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19170" name="Rectangle 2">
            <a:extLst>
              <a:ext uri="{FF2B5EF4-FFF2-40B4-BE49-F238E27FC236}">
                <a16:creationId xmlns:a16="http://schemas.microsoft.com/office/drawing/2014/main" id="{F87BE4E2-6350-0841-63E4-DCFC7C3AC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Adder Delays - Comparison </a:t>
            </a:r>
          </a:p>
        </p:txBody>
      </p:sp>
      <p:pic>
        <p:nvPicPr>
          <p:cNvPr id="519172" name="Picture 4">
            <a:extLst>
              <a:ext uri="{FF2B5EF4-FFF2-40B4-BE49-F238E27FC236}">
                <a16:creationId xmlns:a16="http://schemas.microsoft.com/office/drawing/2014/main" id="{96087E15-1C9C-E9E9-5F08-A4F5E9C47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1397000"/>
            <a:ext cx="5380037" cy="462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678B9F94-8674-4F6D-CCCE-E0EFD2D986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A5FA4-5304-AD4D-8261-1A30192455B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20194" name="Rectangle 2">
            <a:extLst>
              <a:ext uri="{FF2B5EF4-FFF2-40B4-BE49-F238E27FC236}">
                <a16:creationId xmlns:a16="http://schemas.microsoft.com/office/drawing/2014/main" id="{533B1775-BDAA-6D9B-398D-A51C4DD45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 sz="4000"/>
              <a:t>LookAhead - Basic Idea</a:t>
            </a:r>
            <a:r>
              <a:rPr lang="en-US" altLang="en-US"/>
              <a:t> </a:t>
            </a:r>
          </a:p>
        </p:txBody>
      </p:sp>
      <p:pic>
        <p:nvPicPr>
          <p:cNvPr id="520196" name="Picture 4">
            <a:extLst>
              <a:ext uri="{FF2B5EF4-FFF2-40B4-BE49-F238E27FC236}">
                <a16:creationId xmlns:a16="http://schemas.microsoft.com/office/drawing/2014/main" id="{F29F9B7B-7A52-75E2-7C23-CB56E35F3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5532438"/>
            <a:ext cx="411480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0197" name="Picture 5">
            <a:extLst>
              <a:ext uri="{FF2B5EF4-FFF2-40B4-BE49-F238E27FC236}">
                <a16:creationId xmlns:a16="http://schemas.microsoft.com/office/drawing/2014/main" id="{5DD12860-9B38-B07C-5CF3-B576A9642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1317625"/>
            <a:ext cx="6046788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70787E3-801A-C0E4-AF00-4319A81B33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A53A9-7651-4A42-BA07-88BB617FF19D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A44F0665-F314-3F7D-1F50-08732566C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Look-Ahead: Topology</a:t>
            </a:r>
          </a:p>
        </p:txBody>
      </p:sp>
      <p:pic>
        <p:nvPicPr>
          <p:cNvPr id="521220" name="Picture 4">
            <a:extLst>
              <a:ext uri="{FF2B5EF4-FFF2-40B4-BE49-F238E27FC236}">
                <a16:creationId xmlns:a16="http://schemas.microsoft.com/office/drawing/2014/main" id="{1C0D80B9-3146-5700-7486-FD6AC9294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32004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1221" name="Picture 5">
            <a:extLst>
              <a:ext uri="{FF2B5EF4-FFF2-40B4-BE49-F238E27FC236}">
                <a16:creationId xmlns:a16="http://schemas.microsoft.com/office/drawing/2014/main" id="{EA6FA629-FC02-D5F9-AE64-7715DA2C3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4038600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1222" name="Text Box 6">
            <a:extLst>
              <a:ext uri="{FF2B5EF4-FFF2-40B4-BE49-F238E27FC236}">
                <a16:creationId xmlns:a16="http://schemas.microsoft.com/office/drawing/2014/main" id="{68886402-BEA1-9B6D-B5CF-A2AFC9D43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687513"/>
            <a:ext cx="395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/>
              <a:t>Expanding Lookahead equations:</a:t>
            </a:r>
          </a:p>
        </p:txBody>
      </p:sp>
      <p:sp>
        <p:nvSpPr>
          <p:cNvPr id="521223" name="Text Box 7">
            <a:extLst>
              <a:ext uri="{FF2B5EF4-FFF2-40B4-BE49-F238E27FC236}">
                <a16:creationId xmlns:a16="http://schemas.microsoft.com/office/drawing/2014/main" id="{78FD0D1D-E1F5-FE82-96BE-80625F85B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60688"/>
            <a:ext cx="148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/>
              <a:t>All the way:</a:t>
            </a:r>
          </a:p>
        </p:txBody>
      </p:sp>
      <p:pic>
        <p:nvPicPr>
          <p:cNvPr id="521224" name="Picture 8">
            <a:extLst>
              <a:ext uri="{FF2B5EF4-FFF2-40B4-BE49-F238E27FC236}">
                <a16:creationId xmlns:a16="http://schemas.microsoft.com/office/drawing/2014/main" id="{CF085DC3-BC10-516C-C060-594CA317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1819275"/>
            <a:ext cx="4079875" cy="416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FC93F1B-E7FC-F76F-35C0-BBC6F790BA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E61EF-156A-2949-8C08-3F8771B7F55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22242" name="Rectangle 2">
            <a:extLst>
              <a:ext uri="{FF2B5EF4-FFF2-40B4-BE49-F238E27FC236}">
                <a16:creationId xmlns:a16="http://schemas.microsoft.com/office/drawing/2014/main" id="{727F35F0-B7DD-1971-8213-81831672B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Logarithmic Look-Ahead Adder</a:t>
            </a:r>
          </a:p>
        </p:txBody>
      </p:sp>
      <p:pic>
        <p:nvPicPr>
          <p:cNvPr id="522243" name="Picture 3">
            <a:extLst>
              <a:ext uri="{FF2B5EF4-FFF2-40B4-BE49-F238E27FC236}">
                <a16:creationId xmlns:a16="http://schemas.microsoft.com/office/drawing/2014/main" id="{D0A3CCA8-B4C3-ED41-C567-AF10143B8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489075"/>
            <a:ext cx="7302500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1E2095C-5FE4-74C7-D289-CD57D6DE2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74646-4C3E-3542-AB23-C181FCBDDE33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23266" name="Rectangle 2">
            <a:extLst>
              <a:ext uri="{FF2B5EF4-FFF2-40B4-BE49-F238E27FC236}">
                <a16:creationId xmlns:a16="http://schemas.microsoft.com/office/drawing/2014/main" id="{4B5E5277-1FEF-FC85-A314-F61B1A4B3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Carry Lookahead Trees</a:t>
            </a:r>
          </a:p>
        </p:txBody>
      </p:sp>
      <p:pic>
        <p:nvPicPr>
          <p:cNvPr id="523267" name="Picture 3">
            <a:extLst>
              <a:ext uri="{FF2B5EF4-FFF2-40B4-BE49-F238E27FC236}">
                <a16:creationId xmlns:a16="http://schemas.microsoft.com/office/drawing/2014/main" id="{1D2D0FD5-44A6-EF66-3DF8-52E4708D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06663"/>
            <a:ext cx="68580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3268" name="Text Box 4">
            <a:extLst>
              <a:ext uri="{FF2B5EF4-FFF2-40B4-BE49-F238E27FC236}">
                <a16:creationId xmlns:a16="http://schemas.microsoft.com/office/drawing/2014/main" id="{081BE959-6BAF-4A9F-9234-2B029A872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4659313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/>
              <a:t>Can continue building the tree hierarchically.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EFC2C88-75A7-A4A5-0E7B-B874D678E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81CB8-0C12-9D43-8738-D50B690BB2F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24290" name="Rectangle 2">
            <a:extLst>
              <a:ext uri="{FF2B5EF4-FFF2-40B4-BE49-F238E27FC236}">
                <a16:creationId xmlns:a16="http://schemas.microsoft.com/office/drawing/2014/main" id="{85375236-495D-4FF8-A193-68854CF10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 Adders</a:t>
            </a:r>
          </a:p>
        </p:txBody>
      </p:sp>
      <p:sp>
        <p:nvSpPr>
          <p:cNvPr id="524291" name="Text Box 3">
            <a:extLst>
              <a:ext uri="{FF2B5EF4-FFF2-40B4-BE49-F238E27FC236}">
                <a16:creationId xmlns:a16="http://schemas.microsoft.com/office/drawing/2014/main" id="{BFF26477-B471-37DF-0E6A-3850E2692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5505450"/>
            <a:ext cx="3949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/>
              <a:t>16-bit radix-2 Kogge-Stone tree</a:t>
            </a:r>
          </a:p>
        </p:txBody>
      </p:sp>
      <p:graphicFrame>
        <p:nvGraphicFramePr>
          <p:cNvPr id="524292" name="Object 4">
            <a:extLst>
              <a:ext uri="{FF2B5EF4-FFF2-40B4-BE49-F238E27FC236}">
                <a16:creationId xmlns:a16="http://schemas.microsoft.com/office/drawing/2014/main" id="{C72940E2-AC7D-22B2-5C9A-CCE3359A06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1508125"/>
          <a:ext cx="7199313" cy="394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180000" imgH="23685500" progId="Visio.Drawing.6">
                  <p:embed/>
                </p:oleObj>
              </mc:Choice>
              <mc:Fallback>
                <p:oleObj name="VISIO" r:id="rId2" imgW="43180000" imgH="236855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508125"/>
                        <a:ext cx="7199313" cy="394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0FF2CE6-908E-F075-1796-521ABAF970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5EDFE-8558-4240-9050-AB367A42249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25314" name="Rectangle 2">
            <a:extLst>
              <a:ext uri="{FF2B5EF4-FFF2-40B4-BE49-F238E27FC236}">
                <a16:creationId xmlns:a16="http://schemas.microsoft.com/office/drawing/2014/main" id="{3EC2E1DF-0CDA-FCCC-0445-43C686D0D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 Adders</a:t>
            </a:r>
          </a:p>
        </p:txBody>
      </p:sp>
      <p:sp>
        <p:nvSpPr>
          <p:cNvPr id="525315" name="Rectangle 3">
            <a:extLst>
              <a:ext uri="{FF2B5EF4-FFF2-40B4-BE49-F238E27FC236}">
                <a16:creationId xmlns:a16="http://schemas.microsoft.com/office/drawing/2014/main" id="{DA2C4E0D-11DC-0607-24C9-8F77A4932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25316" name="Object 4">
            <a:extLst>
              <a:ext uri="{FF2B5EF4-FFF2-40B4-BE49-F238E27FC236}">
                <a16:creationId xmlns:a16="http://schemas.microsoft.com/office/drawing/2014/main" id="{AAE891A1-6030-A068-391B-6239035B10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490663"/>
          <a:ext cx="685800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415400" imgH="40589200" progId="Visio.Drawing.6">
                  <p:embed/>
                </p:oleObj>
              </mc:Choice>
              <mc:Fallback>
                <p:oleObj r:id="rId2" imgW="72415400" imgH="405892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90663"/>
                        <a:ext cx="6858000" cy="360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17" name="Text Box 5">
            <a:extLst>
              <a:ext uri="{FF2B5EF4-FFF2-40B4-BE49-F238E27FC236}">
                <a16:creationId xmlns:a16="http://schemas.microsoft.com/office/drawing/2014/main" id="{7579E501-2660-2F44-4918-25B98EF0A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725" y="5378450"/>
            <a:ext cx="4021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/>
              <a:t>16-bit radix-4 Kogge-Stone Tree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25F427E-A4AF-97F3-3E61-CD5B179F3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2EF3F-5BB1-F647-BE6F-DA2D1EAE64A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26338" name="Rectangle 2">
            <a:extLst>
              <a:ext uri="{FF2B5EF4-FFF2-40B4-BE49-F238E27FC236}">
                <a16:creationId xmlns:a16="http://schemas.microsoft.com/office/drawing/2014/main" id="{A6071A3B-59C3-DA0B-F026-0DD300556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Sparse Trees</a:t>
            </a:r>
          </a:p>
        </p:txBody>
      </p:sp>
      <p:sp>
        <p:nvSpPr>
          <p:cNvPr id="526339" name="Rectangle 3">
            <a:extLst>
              <a:ext uri="{FF2B5EF4-FFF2-40B4-BE49-F238E27FC236}">
                <a16:creationId xmlns:a16="http://schemas.microsoft.com/office/drawing/2014/main" id="{97409A59-76F2-7936-6BF5-FA49BC871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26340" name="Object 4">
            <a:extLst>
              <a:ext uri="{FF2B5EF4-FFF2-40B4-BE49-F238E27FC236}">
                <a16:creationId xmlns:a16="http://schemas.microsoft.com/office/drawing/2014/main" id="{613917AA-360D-8D8D-C773-C0F3A59E3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700" y="1473200"/>
          <a:ext cx="6875463" cy="387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580500" imgH="43700700" progId="Visio.Drawing.6">
                  <p:embed/>
                </p:oleObj>
              </mc:Choice>
              <mc:Fallback>
                <p:oleObj r:id="rId2" imgW="72580500" imgH="437007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473200"/>
                        <a:ext cx="6875463" cy="387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41" name="Text Box 5">
            <a:extLst>
              <a:ext uri="{FF2B5EF4-FFF2-40B4-BE49-F238E27FC236}">
                <a16:creationId xmlns:a16="http://schemas.microsoft.com/office/drawing/2014/main" id="{8FFDF506-F71E-D025-B4C2-5369E9CDE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802313"/>
            <a:ext cx="5751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/>
              <a:t>16-bit radix-2 sparse tree with sparseness of 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BD713529-3B75-057D-3330-DA2A884FD3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3FB8A-E3CB-F946-ACA8-F4E50E2DCF9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527362" name="Rectangle 2">
            <a:extLst>
              <a:ext uri="{FF2B5EF4-FFF2-40B4-BE49-F238E27FC236}">
                <a16:creationId xmlns:a16="http://schemas.microsoft.com/office/drawing/2014/main" id="{3989A637-4B72-3F2D-7D9B-68E10563D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 Adders</a:t>
            </a:r>
          </a:p>
        </p:txBody>
      </p:sp>
      <p:pic>
        <p:nvPicPr>
          <p:cNvPr id="527363" name="Picture 3">
            <a:extLst>
              <a:ext uri="{FF2B5EF4-FFF2-40B4-BE49-F238E27FC236}">
                <a16:creationId xmlns:a16="http://schemas.microsoft.com/office/drawing/2014/main" id="{AA6CCB48-9918-57DF-66F3-7B7C84F1D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308100"/>
            <a:ext cx="63246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7364" name="Text Box 4">
            <a:extLst>
              <a:ext uri="{FF2B5EF4-FFF2-40B4-BE49-F238E27FC236}">
                <a16:creationId xmlns:a16="http://schemas.microsoft.com/office/drawing/2014/main" id="{B5583B8D-BE8C-54EB-B66D-2D90C0C3F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878513"/>
            <a:ext cx="2189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/>
              <a:t>Brent-Kung Tree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CC1199E7-D92D-0381-CE79-78CC400AE4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C1E1D-3895-1748-AC48-FF260527E54F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8CD2A552-8633-6657-93B8-226FD810A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Domino Adder</a:t>
            </a:r>
          </a:p>
        </p:txBody>
      </p:sp>
      <p:graphicFrame>
        <p:nvGraphicFramePr>
          <p:cNvPr id="529411" name="Object 3">
            <a:extLst>
              <a:ext uri="{FF2B5EF4-FFF2-40B4-BE49-F238E27FC236}">
                <a16:creationId xmlns:a16="http://schemas.microsoft.com/office/drawing/2014/main" id="{48AE3BCB-3795-163F-EF4D-22A6941479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000" y="1993900"/>
          <a:ext cx="3932238" cy="269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583900" imgH="16179800" progId="Visio.Drawing.6">
                  <p:embed/>
                </p:oleObj>
              </mc:Choice>
              <mc:Fallback>
                <p:oleObj name="VISIO" r:id="rId2" imgW="23583900" imgH="161798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993900"/>
                        <a:ext cx="3932238" cy="269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2" name="Object 4">
            <a:extLst>
              <a:ext uri="{FF2B5EF4-FFF2-40B4-BE49-F238E27FC236}">
                <a16:creationId xmlns:a16="http://schemas.microsoft.com/office/drawing/2014/main" id="{88DD5397-3182-F3CC-5AF4-4A8DD9D86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8400" y="1460500"/>
          <a:ext cx="3762375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567900" imgH="20256500" progId="Visio.Drawing.6">
                  <p:embed/>
                </p:oleObj>
              </mc:Choice>
              <mc:Fallback>
                <p:oleObj name="VISIO" r:id="rId4" imgW="22567900" imgH="202565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1460500"/>
                        <a:ext cx="3762375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13" name="Text Box 5">
            <a:extLst>
              <a:ext uri="{FF2B5EF4-FFF2-40B4-BE49-F238E27FC236}">
                <a16:creationId xmlns:a16="http://schemas.microsoft.com/office/drawing/2014/main" id="{56AE7C1C-8C08-C6C4-803C-CF272D313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507841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tx2"/>
                </a:solidFill>
              </a:rPr>
              <a:t>Propagate</a:t>
            </a:r>
          </a:p>
        </p:txBody>
      </p:sp>
      <p:sp>
        <p:nvSpPr>
          <p:cNvPr id="529414" name="Text Box 6">
            <a:extLst>
              <a:ext uri="{FF2B5EF4-FFF2-40B4-BE49-F238E27FC236}">
                <a16:creationId xmlns:a16="http://schemas.microsoft.com/office/drawing/2014/main" id="{A3A96D68-113F-3309-1314-BB76EB574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078413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tx2"/>
                </a:solidFill>
              </a:rPr>
              <a:t>Generate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3A327D76-4264-3291-DE07-5DE6879A88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070C7-0488-7F4F-8868-D1A12AC5902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75138" name="Rectangle 2">
            <a:extLst>
              <a:ext uri="{FF2B5EF4-FFF2-40B4-BE49-F238E27FC236}">
                <a16:creationId xmlns:a16="http://schemas.microsoft.com/office/drawing/2014/main" id="{FA8CD657-6BF0-D75F-74FD-370649D93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Intel Microprocessor</a:t>
            </a:r>
          </a:p>
        </p:txBody>
      </p:sp>
      <p:sp>
        <p:nvSpPr>
          <p:cNvPr id="475139" name="Rectangle 3">
            <a:extLst>
              <a:ext uri="{FF2B5EF4-FFF2-40B4-BE49-F238E27FC236}">
                <a16:creationId xmlns:a16="http://schemas.microsoft.com/office/drawing/2014/main" id="{19DE0A50-3C4C-9B38-7DD6-EC07B7126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1928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75140" name="Object 4">
            <a:extLst>
              <a:ext uri="{FF2B5EF4-FFF2-40B4-BE49-F238E27FC236}">
                <a16:creationId xmlns:a16="http://schemas.microsoft.com/office/drawing/2014/main" id="{75216AC1-4DB4-06EE-5528-EFF8C804D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2550" y="1465263"/>
          <a:ext cx="6800850" cy="350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975800" imgH="18072100" progId="Visio.Drawing.6">
                  <p:embed/>
                </p:oleObj>
              </mc:Choice>
              <mc:Fallback>
                <p:oleObj r:id="rId2" imgW="34975800" imgH="180721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1465263"/>
                        <a:ext cx="6800850" cy="350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1" name="Text Box 5">
            <a:extLst>
              <a:ext uri="{FF2B5EF4-FFF2-40B4-BE49-F238E27FC236}">
                <a16:creationId xmlns:a16="http://schemas.microsoft.com/office/drawing/2014/main" id="{92E25D70-17E3-7178-FC21-91D85DEBB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251450"/>
            <a:ext cx="5297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latin typeface="Book Antiqua" panose="02040602050305030304" pitchFamily="18" charset="0"/>
              </a:rPr>
              <a:t>Itanium has 6 integer execution units like this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9483BC8C-DBF5-DD54-CFCC-AE130E744F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EC313-29E1-FA40-B0C2-4FF9B2ADD274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30434" name="Rectangle 2">
            <a:extLst>
              <a:ext uri="{FF2B5EF4-FFF2-40B4-BE49-F238E27FC236}">
                <a16:creationId xmlns:a16="http://schemas.microsoft.com/office/drawing/2014/main" id="{C6145218-FFF2-60F7-7D64-706A300EA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Domino Adder</a:t>
            </a:r>
          </a:p>
        </p:txBody>
      </p:sp>
      <p:graphicFrame>
        <p:nvGraphicFramePr>
          <p:cNvPr id="530435" name="Object 3">
            <a:extLst>
              <a:ext uri="{FF2B5EF4-FFF2-40B4-BE49-F238E27FC236}">
                <a16:creationId xmlns:a16="http://schemas.microsoft.com/office/drawing/2014/main" id="{54F8C7B6-454B-E03B-1E9A-D3B6F3BBA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300" y="1930400"/>
          <a:ext cx="359092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1526500" imgH="15621000" progId="Visio.Drawing.6">
                  <p:embed/>
                </p:oleObj>
              </mc:Choice>
              <mc:Fallback>
                <p:oleObj name="VISIO" r:id="rId2" imgW="21526500" imgH="156210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930400"/>
                        <a:ext cx="3590925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36" name="Object 4">
            <a:extLst>
              <a:ext uri="{FF2B5EF4-FFF2-40B4-BE49-F238E27FC236}">
                <a16:creationId xmlns:a16="http://schemas.microsoft.com/office/drawing/2014/main" id="{77676040-E4E7-99CC-2625-EE0F9BF221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0300" y="1854200"/>
          <a:ext cx="3590925" cy="266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1526500" imgH="16014700" progId="Visio.Drawing.6">
                  <p:embed/>
                </p:oleObj>
              </mc:Choice>
              <mc:Fallback>
                <p:oleObj name="VISIO" r:id="rId4" imgW="21526500" imgH="160147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1854200"/>
                        <a:ext cx="3590925" cy="266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37" name="Text Box 5">
            <a:extLst>
              <a:ext uri="{FF2B5EF4-FFF2-40B4-BE49-F238E27FC236}">
                <a16:creationId xmlns:a16="http://schemas.microsoft.com/office/drawing/2014/main" id="{BD527749-27C8-7402-9C29-FD545FE89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5003800"/>
            <a:ext cx="1216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rPr>
              <a:t>Propagate</a:t>
            </a:r>
          </a:p>
        </p:txBody>
      </p:sp>
      <p:sp>
        <p:nvSpPr>
          <p:cNvPr id="530438" name="Text Box 6">
            <a:extLst>
              <a:ext uri="{FF2B5EF4-FFF2-40B4-BE49-F238E27FC236}">
                <a16:creationId xmlns:a16="http://schemas.microsoft.com/office/drawing/2014/main" id="{EA5E4C6E-520D-642E-6708-16B8158F2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5003800"/>
            <a:ext cx="1100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rPr>
              <a:t>Generate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07714AF-72D9-B5B5-C95F-0760B2DAA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913C5-FAED-5D42-AF3C-55D2FE88976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531458" name="Rectangle 2">
            <a:extLst>
              <a:ext uri="{FF2B5EF4-FFF2-40B4-BE49-F238E27FC236}">
                <a16:creationId xmlns:a16="http://schemas.microsoft.com/office/drawing/2014/main" id="{3D8E6B53-905D-2F9F-11C7-9BC49593B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Domino Sum</a:t>
            </a:r>
          </a:p>
        </p:txBody>
      </p:sp>
      <p:graphicFrame>
        <p:nvGraphicFramePr>
          <p:cNvPr id="531459" name="Object 3">
            <a:extLst>
              <a:ext uri="{FF2B5EF4-FFF2-40B4-BE49-F238E27FC236}">
                <a16:creationId xmlns:a16="http://schemas.microsoft.com/office/drawing/2014/main" id="{C58DAD49-B68F-505A-B386-7FC8DA0A06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1168400"/>
          <a:ext cx="431165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335200" imgH="47205900" progId="Visio.Drawing.6">
                  <p:embed/>
                </p:oleObj>
              </mc:Choice>
              <mc:Fallback>
                <p:oleObj name="Visio" r:id="rId2" imgW="40335200" imgH="472059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168400"/>
                        <a:ext cx="431165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FE89B6F-AEFB-A394-FF03-90290EDEE8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48191-E2AD-6848-8763-F40DAF2D3C8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548866" name="Rectangle 2">
            <a:extLst>
              <a:ext uri="{FF2B5EF4-FFF2-40B4-BE49-F238E27FC236}">
                <a16:creationId xmlns:a16="http://schemas.microsoft.com/office/drawing/2014/main" id="{B7EF8795-0DAA-B569-97CA-F0E354AAC9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16500" y="2824163"/>
            <a:ext cx="3375025" cy="1092200"/>
          </a:xfrm>
          <a:noFill/>
          <a:ln/>
        </p:spPr>
        <p:txBody>
          <a:bodyPr/>
          <a:lstStyle/>
          <a:p>
            <a:pPr algn="l"/>
            <a:r>
              <a:rPr lang="en-US" altLang="en-US" sz="4800"/>
              <a:t>Multipliers</a:t>
            </a:r>
            <a:endParaRPr lang="en-US" altLang="en-US" sz="4400"/>
          </a:p>
        </p:txBody>
      </p:sp>
      <p:pic>
        <p:nvPicPr>
          <p:cNvPr id="548867" name="Picture 3">
            <a:extLst>
              <a:ext uri="{FF2B5EF4-FFF2-40B4-BE49-F238E27FC236}">
                <a16:creationId xmlns:a16="http://schemas.microsoft.com/office/drawing/2014/main" id="{51FE7791-4AE5-8597-D0B9-4D3442B3F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61988"/>
            <a:ext cx="36766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898B3C2-9B03-3936-FEE5-845359F4D8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61428-FA18-0249-AC1A-B6562856ED69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32482" name="Rectangle 2">
            <a:extLst>
              <a:ext uri="{FF2B5EF4-FFF2-40B4-BE49-F238E27FC236}">
                <a16:creationId xmlns:a16="http://schemas.microsoft.com/office/drawing/2014/main" id="{344C786E-E081-F219-380D-835AA742C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The Binary Multiplication</a:t>
            </a:r>
          </a:p>
        </p:txBody>
      </p:sp>
      <p:pic>
        <p:nvPicPr>
          <p:cNvPr id="532483" name="Picture 3">
            <a:extLst>
              <a:ext uri="{FF2B5EF4-FFF2-40B4-BE49-F238E27FC236}">
                <a16:creationId xmlns:a16="http://schemas.microsoft.com/office/drawing/2014/main" id="{13E7FC68-0004-3110-F870-504E6B63F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76400"/>
            <a:ext cx="2311400" cy="251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484" name="Picture 4">
            <a:extLst>
              <a:ext uri="{FF2B5EF4-FFF2-40B4-BE49-F238E27FC236}">
                <a16:creationId xmlns:a16="http://schemas.microsoft.com/office/drawing/2014/main" id="{B64C140D-7940-3841-5240-4E7A788EC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953000"/>
            <a:ext cx="1168400" cy="151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485" name="Picture 5">
            <a:extLst>
              <a:ext uri="{FF2B5EF4-FFF2-40B4-BE49-F238E27FC236}">
                <a16:creationId xmlns:a16="http://schemas.microsoft.com/office/drawing/2014/main" id="{8AF1F735-5762-9D00-361B-18730E4EA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91000"/>
            <a:ext cx="819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6F6A496-C489-FB03-26A5-2D1EB822DA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4DC38-0731-5F44-B3C9-B9CB8B7159F4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33506" name="Rectangle 2">
            <a:extLst>
              <a:ext uri="{FF2B5EF4-FFF2-40B4-BE49-F238E27FC236}">
                <a16:creationId xmlns:a16="http://schemas.microsoft.com/office/drawing/2014/main" id="{F801448C-2D4E-36B1-061A-2D48FAFCC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The Binary Multiplication</a:t>
            </a:r>
          </a:p>
        </p:txBody>
      </p:sp>
      <p:pic>
        <p:nvPicPr>
          <p:cNvPr id="533508" name="Picture 4">
            <a:extLst>
              <a:ext uri="{FF2B5EF4-FFF2-40B4-BE49-F238E27FC236}">
                <a16:creationId xmlns:a16="http://schemas.microsoft.com/office/drawing/2014/main" id="{BA578C26-9084-8A09-2133-AFF47C31A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944688"/>
            <a:ext cx="6269037" cy="380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3CF4B9C-FCCC-8091-33E8-EC50DFD8A6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2F00C-2427-5042-BA22-83E20E6DAD4F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34530" name="Rectangle 2">
            <a:extLst>
              <a:ext uri="{FF2B5EF4-FFF2-40B4-BE49-F238E27FC236}">
                <a16:creationId xmlns:a16="http://schemas.microsoft.com/office/drawing/2014/main" id="{F44F3504-92FD-D269-7E3B-65F5E4FE5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The Array Multiplier</a:t>
            </a:r>
          </a:p>
        </p:txBody>
      </p:sp>
      <p:pic>
        <p:nvPicPr>
          <p:cNvPr id="534532" name="Picture 4">
            <a:extLst>
              <a:ext uri="{FF2B5EF4-FFF2-40B4-BE49-F238E27FC236}">
                <a16:creationId xmlns:a16="http://schemas.microsoft.com/office/drawing/2014/main" id="{30643895-B450-481B-3107-B3838714D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462088"/>
            <a:ext cx="7791450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4624FA9-AFEE-F05C-015F-28642B9EF6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21555-EF22-7E4D-9904-8FEA28C299D7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35554" name="Rectangle 2">
            <a:extLst>
              <a:ext uri="{FF2B5EF4-FFF2-40B4-BE49-F238E27FC236}">
                <a16:creationId xmlns:a16="http://schemas.microsoft.com/office/drawing/2014/main" id="{1D9FEBB3-C428-65F0-8A96-129A8E3B1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838200"/>
          </a:xfrm>
        </p:spPr>
        <p:txBody>
          <a:bodyPr/>
          <a:lstStyle/>
          <a:p>
            <a:r>
              <a:rPr lang="en-US" altLang="en-US" sz="4000"/>
              <a:t>The MxN Array Multiplier</a:t>
            </a:r>
            <a:br>
              <a:rPr lang="en-US" altLang="en-US" sz="4000"/>
            </a:br>
            <a:r>
              <a:rPr lang="en-US" altLang="en-US" sz="4000"/>
              <a:t>— Critical Path</a:t>
            </a:r>
            <a:endParaRPr lang="en-US" altLang="en-US"/>
          </a:p>
        </p:txBody>
      </p:sp>
      <p:pic>
        <p:nvPicPr>
          <p:cNvPr id="535555" name="Picture 3">
            <a:extLst>
              <a:ext uri="{FF2B5EF4-FFF2-40B4-BE49-F238E27FC236}">
                <a16:creationId xmlns:a16="http://schemas.microsoft.com/office/drawing/2014/main" id="{A84AF29B-83A8-DBF4-5EAD-6DD026F98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705600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5556" name="Picture 4">
            <a:extLst>
              <a:ext uri="{FF2B5EF4-FFF2-40B4-BE49-F238E27FC236}">
                <a16:creationId xmlns:a16="http://schemas.microsoft.com/office/drawing/2014/main" id="{FFE6044C-470F-2E1E-A8DF-8938DB7D0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2" t="76318" r="23471" b="15263"/>
          <a:stretch>
            <a:fillRect/>
          </a:stretch>
        </p:blipFill>
        <p:spPr bwMode="auto">
          <a:xfrm>
            <a:off x="1752600" y="5054600"/>
            <a:ext cx="54102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5557" name="Line 5">
            <a:extLst>
              <a:ext uri="{FF2B5EF4-FFF2-40B4-BE49-F238E27FC236}">
                <a16:creationId xmlns:a16="http://schemas.microsoft.com/office/drawing/2014/main" id="{A1D8FCE3-F5DC-7156-87EE-F9EE2EB221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4363" y="247015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58" name="Line 6">
            <a:extLst>
              <a:ext uri="{FF2B5EF4-FFF2-40B4-BE49-F238E27FC236}">
                <a16:creationId xmlns:a16="http://schemas.microsoft.com/office/drawing/2014/main" id="{235E8657-E99B-44AC-E877-96FFE82A5E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3450" y="247015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59" name="Line 7">
            <a:extLst>
              <a:ext uri="{FF2B5EF4-FFF2-40B4-BE49-F238E27FC236}">
                <a16:creationId xmlns:a16="http://schemas.microsoft.com/office/drawing/2014/main" id="{AAF28760-78CE-862B-6454-4EEF9864F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7413" y="3978275"/>
            <a:ext cx="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60" name="Line 8">
            <a:extLst>
              <a:ext uri="{FF2B5EF4-FFF2-40B4-BE49-F238E27FC236}">
                <a16:creationId xmlns:a16="http://schemas.microsoft.com/office/drawing/2014/main" id="{6B3155C6-1B43-8940-3AC5-F61DF8A52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8325" y="2763838"/>
            <a:ext cx="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61" name="Line 9">
            <a:extLst>
              <a:ext uri="{FF2B5EF4-FFF2-40B4-BE49-F238E27FC236}">
                <a16:creationId xmlns:a16="http://schemas.microsoft.com/office/drawing/2014/main" id="{B3F7E594-30C6-191A-9B29-62C571EA27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6663" y="36576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62" name="Line 10">
            <a:extLst>
              <a:ext uri="{FF2B5EF4-FFF2-40B4-BE49-F238E27FC236}">
                <a16:creationId xmlns:a16="http://schemas.microsoft.com/office/drawing/2014/main" id="{B619A80B-D77B-86DA-751C-C333FF3F64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5750" y="2470150"/>
            <a:ext cx="457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63" name="Line 11">
            <a:extLst>
              <a:ext uri="{FF2B5EF4-FFF2-40B4-BE49-F238E27FC236}">
                <a16:creationId xmlns:a16="http://schemas.microsoft.com/office/drawing/2014/main" id="{B538DF01-5E4A-281F-B4E6-355C64801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1263" y="2763838"/>
            <a:ext cx="0" cy="609600"/>
          </a:xfrm>
          <a:prstGeom prst="line">
            <a:avLst/>
          </a:prstGeom>
          <a:noFill/>
          <a:ln w="28575">
            <a:solidFill>
              <a:srgbClr val="0000B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64" name="Line 12">
            <a:extLst>
              <a:ext uri="{FF2B5EF4-FFF2-40B4-BE49-F238E27FC236}">
                <a16:creationId xmlns:a16="http://schemas.microsoft.com/office/drawing/2014/main" id="{8DDE087F-E7CD-21E8-680E-DE05D87E1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175" y="3983038"/>
            <a:ext cx="0" cy="609600"/>
          </a:xfrm>
          <a:prstGeom prst="line">
            <a:avLst/>
          </a:prstGeom>
          <a:noFill/>
          <a:ln w="28575">
            <a:solidFill>
              <a:srgbClr val="0000B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65" name="Line 13">
            <a:extLst>
              <a:ext uri="{FF2B5EF4-FFF2-40B4-BE49-F238E27FC236}">
                <a16:creationId xmlns:a16="http://schemas.microsoft.com/office/drawing/2014/main" id="{DA519DD3-C838-609E-43BE-87F358E82C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65513" y="4876800"/>
            <a:ext cx="457200" cy="0"/>
          </a:xfrm>
          <a:prstGeom prst="line">
            <a:avLst/>
          </a:prstGeom>
          <a:noFill/>
          <a:ln w="28575">
            <a:solidFill>
              <a:srgbClr val="0000B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66" name="Line 14">
            <a:extLst>
              <a:ext uri="{FF2B5EF4-FFF2-40B4-BE49-F238E27FC236}">
                <a16:creationId xmlns:a16="http://schemas.microsoft.com/office/drawing/2014/main" id="{05A22781-CD29-CD58-F0BA-2726AD2BE3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1863" y="3681413"/>
            <a:ext cx="457200" cy="0"/>
          </a:xfrm>
          <a:prstGeom prst="line">
            <a:avLst/>
          </a:prstGeom>
          <a:noFill/>
          <a:ln w="28575">
            <a:solidFill>
              <a:srgbClr val="0000B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67" name="Line 15">
            <a:extLst>
              <a:ext uri="{FF2B5EF4-FFF2-40B4-BE49-F238E27FC236}">
                <a16:creationId xmlns:a16="http://schemas.microsoft.com/office/drawing/2014/main" id="{C2154F21-08E9-A9A5-632A-2994D31F4D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6663" y="4868863"/>
            <a:ext cx="457200" cy="0"/>
          </a:xfrm>
          <a:prstGeom prst="line">
            <a:avLst/>
          </a:prstGeom>
          <a:noFill/>
          <a:ln w="28575">
            <a:solidFill>
              <a:srgbClr val="0000B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68" name="Line 16">
            <a:extLst>
              <a:ext uri="{FF2B5EF4-FFF2-40B4-BE49-F238E27FC236}">
                <a16:creationId xmlns:a16="http://schemas.microsoft.com/office/drawing/2014/main" id="{CC8260CF-2E97-8E66-4D22-F89400F4C7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4876800"/>
            <a:ext cx="457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69" name="Line 17">
            <a:extLst>
              <a:ext uri="{FF2B5EF4-FFF2-40B4-BE49-F238E27FC236}">
                <a16:creationId xmlns:a16="http://schemas.microsoft.com/office/drawing/2014/main" id="{E25C0250-90D0-EBAC-1BE0-02857EFA10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657600"/>
            <a:ext cx="457200" cy="0"/>
          </a:xfrm>
          <a:prstGeom prst="line">
            <a:avLst/>
          </a:prstGeom>
          <a:noFill/>
          <a:ln w="28575">
            <a:solidFill>
              <a:srgbClr val="0000B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70" name="Line 18">
            <a:extLst>
              <a:ext uri="{FF2B5EF4-FFF2-40B4-BE49-F238E27FC236}">
                <a16:creationId xmlns:a16="http://schemas.microsoft.com/office/drawing/2014/main" id="{6F461FF9-8A5B-E0D7-D8D0-3582BB955E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5988" y="4010025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71" name="Line 19">
            <a:extLst>
              <a:ext uri="{FF2B5EF4-FFF2-40B4-BE49-F238E27FC236}">
                <a16:creationId xmlns:a16="http://schemas.microsoft.com/office/drawing/2014/main" id="{97B4575F-D191-7251-9D07-7161859B6E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343400"/>
            <a:ext cx="457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572" name="Text Box 20">
            <a:extLst>
              <a:ext uri="{FF2B5EF4-FFF2-40B4-BE49-F238E27FC236}">
                <a16:creationId xmlns:a16="http://schemas.microsoft.com/office/drawing/2014/main" id="{76625B20-561B-7D7A-74D6-8F6B1AE31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4178300"/>
            <a:ext cx="1527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0">
                <a:latin typeface="Times New Roman" panose="02020603050405020304" pitchFamily="18" charset="0"/>
              </a:rPr>
              <a:t>Critical Path 1 &amp; 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EA079E6D-9E87-C52F-1954-16B44C4575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D94E3-A478-B841-B3A2-79CE8D6F0A2E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36578" name="Rectangle 2">
            <a:extLst>
              <a:ext uri="{FF2B5EF4-FFF2-40B4-BE49-F238E27FC236}">
                <a16:creationId xmlns:a16="http://schemas.microsoft.com/office/drawing/2014/main" id="{D1E297AC-3BDA-EAAA-7E62-DF860BA51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Carry-Save Multiplier</a:t>
            </a:r>
          </a:p>
        </p:txBody>
      </p:sp>
      <p:pic>
        <p:nvPicPr>
          <p:cNvPr id="536579" name="Picture 3">
            <a:extLst>
              <a:ext uri="{FF2B5EF4-FFF2-40B4-BE49-F238E27FC236}">
                <a16:creationId xmlns:a16="http://schemas.microsoft.com/office/drawing/2014/main" id="{259A904D-E75E-530B-B1F1-09632EB29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155700"/>
            <a:ext cx="4953000" cy="366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6580" name="Picture 4">
            <a:extLst>
              <a:ext uri="{FF2B5EF4-FFF2-40B4-BE49-F238E27FC236}">
                <a16:creationId xmlns:a16="http://schemas.microsoft.com/office/drawing/2014/main" id="{153EF382-05B4-1918-BF7E-B9E59AE1C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4" t="78114" r="36095" b="11111"/>
          <a:stretch>
            <a:fillRect/>
          </a:stretch>
        </p:blipFill>
        <p:spPr bwMode="auto">
          <a:xfrm>
            <a:off x="2552700" y="4851400"/>
            <a:ext cx="426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3071BE85-2DCE-6A83-3291-9EB02E11AB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75B00-81D2-7746-9F13-52F5E3137904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37602" name="Rectangle 2">
            <a:extLst>
              <a:ext uri="{FF2B5EF4-FFF2-40B4-BE49-F238E27FC236}">
                <a16:creationId xmlns:a16="http://schemas.microsoft.com/office/drawing/2014/main" id="{BA235F3D-C63D-4DF6-604D-9CFB1A5E9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Multiplier Floorplan</a:t>
            </a:r>
          </a:p>
        </p:txBody>
      </p:sp>
      <p:pic>
        <p:nvPicPr>
          <p:cNvPr id="537603" name="Picture 3">
            <a:extLst>
              <a:ext uri="{FF2B5EF4-FFF2-40B4-BE49-F238E27FC236}">
                <a16:creationId xmlns:a16="http://schemas.microsoft.com/office/drawing/2014/main" id="{0B93B175-4269-702D-56F0-9B8FDDA83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206500"/>
            <a:ext cx="7394575" cy="476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6C9C4230-D0C1-108A-DBB6-3ED737FE2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2268-0E78-5F40-89A8-13DE7D2D5EA5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49890" name="Rectangle 2">
            <a:extLst>
              <a:ext uri="{FF2B5EF4-FFF2-40B4-BE49-F238E27FC236}">
                <a16:creationId xmlns:a16="http://schemas.microsoft.com/office/drawing/2014/main" id="{59E34A02-A880-58CD-A587-47F3CC419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Wallace-Tree Multiplier</a:t>
            </a:r>
          </a:p>
        </p:txBody>
      </p:sp>
      <p:pic>
        <p:nvPicPr>
          <p:cNvPr id="549891" name="Picture 3">
            <a:extLst>
              <a:ext uri="{FF2B5EF4-FFF2-40B4-BE49-F238E27FC236}">
                <a16:creationId xmlns:a16="http://schemas.microsoft.com/office/drawing/2014/main" id="{6CB8765C-EB17-1016-3CF1-28725310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1725613"/>
            <a:ext cx="6243637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9F4EA0DD-D34B-FB34-3CFF-58D181499B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B20A5-34BF-8D40-8021-A923DB139DE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423C4406-75C5-A18A-7679-50335CE2D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838200"/>
          </a:xfrm>
        </p:spPr>
        <p:txBody>
          <a:bodyPr/>
          <a:lstStyle/>
          <a:p>
            <a:r>
              <a:rPr lang="en-US" altLang="en-US"/>
              <a:t>Bit-Sliced Design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76163" name="Picture 3">
            <a:extLst>
              <a:ext uri="{FF2B5EF4-FFF2-40B4-BE49-F238E27FC236}">
                <a16:creationId xmlns:a16="http://schemas.microsoft.com/office/drawing/2014/main" id="{BC64A397-6732-EE8A-4555-5B40F8828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58" b="623"/>
          <a:stretch>
            <a:fillRect/>
          </a:stretch>
        </p:blipFill>
        <p:spPr bwMode="auto">
          <a:xfrm>
            <a:off x="0" y="1484313"/>
            <a:ext cx="8153400" cy="456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B7C2834A-4755-1F61-1DDE-A6EAABE8DE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5515D-9C77-6E41-8137-82EC3B1DF001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50914" name="Rectangle 2">
            <a:extLst>
              <a:ext uri="{FF2B5EF4-FFF2-40B4-BE49-F238E27FC236}">
                <a16:creationId xmlns:a16="http://schemas.microsoft.com/office/drawing/2014/main" id="{CA7D0A8A-E645-C00A-245E-642A34B30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Wallace-Tree Multiplier</a:t>
            </a:r>
          </a:p>
        </p:txBody>
      </p:sp>
      <p:pic>
        <p:nvPicPr>
          <p:cNvPr id="550915" name="Picture 3">
            <a:extLst>
              <a:ext uri="{FF2B5EF4-FFF2-40B4-BE49-F238E27FC236}">
                <a16:creationId xmlns:a16="http://schemas.microsoft.com/office/drawing/2014/main" id="{F2FEE2A5-17AB-DC6D-7DF1-5C8939311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638300"/>
            <a:ext cx="7556500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28ECD1D-DA9E-0CB3-116B-B920D64B1D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99480-49EF-1D48-814C-CFA80964DFFD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538626" name="Rectangle 2">
            <a:extLst>
              <a:ext uri="{FF2B5EF4-FFF2-40B4-BE49-F238E27FC236}">
                <a16:creationId xmlns:a16="http://schemas.microsoft.com/office/drawing/2014/main" id="{2541DD7D-54A0-DA73-621C-8A0D95ED6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Wallace-Tree Multiplier</a:t>
            </a:r>
          </a:p>
        </p:txBody>
      </p:sp>
      <p:pic>
        <p:nvPicPr>
          <p:cNvPr id="538627" name="Picture 3">
            <a:extLst>
              <a:ext uri="{FF2B5EF4-FFF2-40B4-BE49-F238E27FC236}">
                <a16:creationId xmlns:a16="http://schemas.microsoft.com/office/drawing/2014/main" id="{A2D7C1AF-D254-7DFC-0539-A3DF3C097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231900"/>
            <a:ext cx="6862763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54A92CC-4BAC-1A6B-8F26-C0068CC493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A2E5B-7BF3-444F-9D45-E99E35434048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539650" name="Rectangle 2">
            <a:extLst>
              <a:ext uri="{FF2B5EF4-FFF2-40B4-BE49-F238E27FC236}">
                <a16:creationId xmlns:a16="http://schemas.microsoft.com/office/drawing/2014/main" id="{D7E808A0-7D78-C4C6-B37E-0A9610E9D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Multipliers —Summary</a:t>
            </a:r>
          </a:p>
        </p:txBody>
      </p:sp>
      <p:pic>
        <p:nvPicPr>
          <p:cNvPr id="539651" name="Picture 3">
            <a:extLst>
              <a:ext uri="{FF2B5EF4-FFF2-40B4-BE49-F238E27FC236}">
                <a16:creationId xmlns:a16="http://schemas.microsoft.com/office/drawing/2014/main" id="{EB802074-CCF6-A594-05BA-815AA606D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713663" cy="37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2B0758A-132A-C876-F74A-5713EDF1E5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6D4B2-7949-7340-AC0D-D6A524F8A60C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551938" name="Rectangle 2">
            <a:extLst>
              <a:ext uri="{FF2B5EF4-FFF2-40B4-BE49-F238E27FC236}">
                <a16:creationId xmlns:a16="http://schemas.microsoft.com/office/drawing/2014/main" id="{8389A2DA-6EED-7EBA-FE1E-75874E4291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16500" y="2824163"/>
            <a:ext cx="3375025" cy="1092200"/>
          </a:xfrm>
          <a:noFill/>
          <a:ln/>
        </p:spPr>
        <p:txBody>
          <a:bodyPr/>
          <a:lstStyle/>
          <a:p>
            <a:pPr algn="l"/>
            <a:r>
              <a:rPr lang="en-US" altLang="en-US" sz="4800"/>
              <a:t>Shifters</a:t>
            </a:r>
            <a:endParaRPr lang="en-US" altLang="en-US" sz="4400"/>
          </a:p>
        </p:txBody>
      </p:sp>
      <p:pic>
        <p:nvPicPr>
          <p:cNvPr id="551939" name="Picture 3">
            <a:extLst>
              <a:ext uri="{FF2B5EF4-FFF2-40B4-BE49-F238E27FC236}">
                <a16:creationId xmlns:a16="http://schemas.microsoft.com/office/drawing/2014/main" id="{B19C8368-8C96-D65C-4C95-729EE2EF2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61988"/>
            <a:ext cx="36766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96FE72C-CE41-3151-02E0-0668FD5444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7E637-B12E-724B-BC75-8DFD35E2BBFC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540674" name="Rectangle 2">
            <a:extLst>
              <a:ext uri="{FF2B5EF4-FFF2-40B4-BE49-F238E27FC236}">
                <a16:creationId xmlns:a16="http://schemas.microsoft.com/office/drawing/2014/main" id="{850F6617-3D9C-620F-184A-40D5759E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Binary Shifter</a:t>
            </a:r>
          </a:p>
        </p:txBody>
      </p:sp>
      <p:pic>
        <p:nvPicPr>
          <p:cNvPr id="540675" name="Picture 3">
            <a:extLst>
              <a:ext uri="{FF2B5EF4-FFF2-40B4-BE49-F238E27FC236}">
                <a16:creationId xmlns:a16="http://schemas.microsoft.com/office/drawing/2014/main" id="{7265C64F-9F29-DA2A-8F8B-9EBA32799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498600"/>
            <a:ext cx="6781800" cy="456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67999E1F-16AE-F278-1267-88D0BF139B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5A7E0-C591-B54D-A011-515F98506343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541698" name="Rectangle 2">
            <a:extLst>
              <a:ext uri="{FF2B5EF4-FFF2-40B4-BE49-F238E27FC236}">
                <a16:creationId xmlns:a16="http://schemas.microsoft.com/office/drawing/2014/main" id="{332982EE-69E9-3B0D-2675-6E66156DF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Barrel Shifter</a:t>
            </a:r>
          </a:p>
        </p:txBody>
      </p:sp>
      <p:pic>
        <p:nvPicPr>
          <p:cNvPr id="541699" name="Picture 3">
            <a:extLst>
              <a:ext uri="{FF2B5EF4-FFF2-40B4-BE49-F238E27FC236}">
                <a16:creationId xmlns:a16="http://schemas.microsoft.com/office/drawing/2014/main" id="{1F198B5B-AD40-55B4-0DC1-77F778900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257300"/>
            <a:ext cx="67722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1700" name="Text Box 4">
            <a:extLst>
              <a:ext uri="{FF2B5EF4-FFF2-40B4-BE49-F238E27FC236}">
                <a16:creationId xmlns:a16="http://schemas.microsoft.com/office/drawing/2014/main" id="{AC9D7AC4-BE43-4481-0F78-98D02FB39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25" y="5651500"/>
            <a:ext cx="3986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>
                <a:solidFill>
                  <a:schemeClr val="accent1"/>
                </a:solidFill>
                <a:latin typeface="Book Antiqua" panose="02040602050305030304" pitchFamily="18" charset="0"/>
              </a:rPr>
              <a:t>Area Dominated by Wiring</a:t>
            </a:r>
            <a:endParaRPr lang="en-US" altLang="en-US" sz="4400" b="1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6A981517-CC50-A8DF-6131-140A245737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23AC1-79EC-1F47-9792-FD75515D1E9A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542722" name="Rectangle 2">
            <a:extLst>
              <a:ext uri="{FF2B5EF4-FFF2-40B4-BE49-F238E27FC236}">
                <a16:creationId xmlns:a16="http://schemas.microsoft.com/office/drawing/2014/main" id="{85014D74-7F5A-1714-F419-05DFD51F2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4x4 barrel shifter</a:t>
            </a:r>
          </a:p>
        </p:txBody>
      </p:sp>
      <p:grpSp>
        <p:nvGrpSpPr>
          <p:cNvPr id="542723" name="Group 3">
            <a:extLst>
              <a:ext uri="{FF2B5EF4-FFF2-40B4-BE49-F238E27FC236}">
                <a16:creationId xmlns:a16="http://schemas.microsoft.com/office/drawing/2014/main" id="{2AAA4847-C05A-2E88-7746-184869FD4C56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231900"/>
            <a:ext cx="7315200" cy="4191000"/>
            <a:chOff x="576" y="1248"/>
            <a:chExt cx="4608" cy="2640"/>
          </a:xfrm>
        </p:grpSpPr>
        <p:pic>
          <p:nvPicPr>
            <p:cNvPr id="542724" name="Picture 4">
              <a:extLst>
                <a:ext uri="{FF2B5EF4-FFF2-40B4-BE49-F238E27FC236}">
                  <a16:creationId xmlns:a16="http://schemas.microsoft.com/office/drawing/2014/main" id="{F435B6E3-8A4A-CD39-7FF1-5C11BA420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248"/>
              <a:ext cx="4320" cy="2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2725" name="Picture 5">
              <a:extLst>
                <a:ext uri="{FF2B5EF4-FFF2-40B4-BE49-F238E27FC236}">
                  <a16:creationId xmlns:a16="http://schemas.microsoft.com/office/drawing/2014/main" id="{3D75B628-0DDD-9B60-350A-CBFA97570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337"/>
              <a:ext cx="4608" cy="2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2726" name="Text Box 6">
            <a:extLst>
              <a:ext uri="{FF2B5EF4-FFF2-40B4-BE49-F238E27FC236}">
                <a16:creationId xmlns:a16="http://schemas.microsoft.com/office/drawing/2014/main" id="{02BA7306-FCF1-B9B9-551C-017B2C11D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5397500"/>
            <a:ext cx="293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>
                <a:latin typeface="Book Antiqua" panose="02040602050305030304" pitchFamily="18" charset="0"/>
              </a:rPr>
              <a:t>Width</a:t>
            </a:r>
            <a:r>
              <a:rPr lang="en-US" altLang="en-US" b="1" i="0" baseline="-25000">
                <a:latin typeface="Book Antiqua" panose="02040602050305030304" pitchFamily="18" charset="0"/>
              </a:rPr>
              <a:t>barrel</a:t>
            </a:r>
            <a:r>
              <a:rPr lang="en-US" altLang="en-US" b="1" i="0">
                <a:latin typeface="Book Antiqua" panose="02040602050305030304" pitchFamily="18" charset="0"/>
              </a:rPr>
              <a:t> ~ 2 p</a:t>
            </a:r>
            <a:r>
              <a:rPr lang="en-US" altLang="en-US" b="1" i="0" baseline="-25000">
                <a:latin typeface="Book Antiqua" panose="02040602050305030304" pitchFamily="18" charset="0"/>
              </a:rPr>
              <a:t>m</a:t>
            </a:r>
            <a:r>
              <a:rPr lang="en-US" altLang="en-US" b="1" i="0">
                <a:latin typeface="Book Antiqua" panose="02040602050305030304" pitchFamily="18" charset="0"/>
              </a:rPr>
              <a:t> M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710BCE4-778E-9D1D-665F-9063C5D860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4F54C-8EC2-1A43-9DB5-C03A6C8A69FC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543746" name="Rectangle 2">
            <a:extLst>
              <a:ext uri="{FF2B5EF4-FFF2-40B4-BE49-F238E27FC236}">
                <a16:creationId xmlns:a16="http://schemas.microsoft.com/office/drawing/2014/main" id="{6344B0A9-6205-82A3-9370-98EC575BE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Logarithmic Shifter</a:t>
            </a:r>
          </a:p>
        </p:txBody>
      </p:sp>
      <p:pic>
        <p:nvPicPr>
          <p:cNvPr id="543747" name="Picture 3">
            <a:extLst>
              <a:ext uri="{FF2B5EF4-FFF2-40B4-BE49-F238E27FC236}">
                <a16:creationId xmlns:a16="http://schemas.microsoft.com/office/drawing/2014/main" id="{8B9E9A84-B93B-EA84-5588-ED5D69CC6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35100"/>
            <a:ext cx="58102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D523DE9-E83E-CAC7-22C8-8B0DE585F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BCF34-C824-9C42-B382-92D5D390F092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544770" name="Rectangle 2">
            <a:extLst>
              <a:ext uri="{FF2B5EF4-FFF2-40B4-BE49-F238E27FC236}">
                <a16:creationId xmlns:a16="http://schemas.microsoft.com/office/drawing/2014/main" id="{704D5DE9-B78A-A34F-50A9-3AC81BC26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20859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" pitchFamily="2" charset="0"/>
              </a:rPr>
              <a:t>A</a:t>
            </a:r>
            <a:endParaRPr lang="en-US" altLang="en-US" sz="1800" b="1" i="0">
              <a:latin typeface="Book Antiqua" panose="02040602050305030304" pitchFamily="18" charset="0"/>
            </a:endParaRPr>
          </a:p>
        </p:txBody>
      </p:sp>
      <p:sp>
        <p:nvSpPr>
          <p:cNvPr id="544771" name="Rectangle 3">
            <a:extLst>
              <a:ext uri="{FF2B5EF4-FFF2-40B4-BE49-F238E27FC236}">
                <a16:creationId xmlns:a16="http://schemas.microsoft.com/office/drawing/2014/main" id="{BB38182D-5FE5-0617-99FC-4C8B37E53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222885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" pitchFamily="2" charset="0"/>
              </a:rPr>
              <a:t>3</a:t>
            </a:r>
            <a:endParaRPr lang="en-US" altLang="en-US" sz="1800" b="1" i="0">
              <a:latin typeface="Book Antiqua" panose="02040602050305030304" pitchFamily="18" charset="0"/>
            </a:endParaRPr>
          </a:p>
        </p:txBody>
      </p:sp>
      <p:sp>
        <p:nvSpPr>
          <p:cNvPr id="544772" name="Rectangle 4">
            <a:extLst>
              <a:ext uri="{FF2B5EF4-FFF2-40B4-BE49-F238E27FC236}">
                <a16:creationId xmlns:a16="http://schemas.microsoft.com/office/drawing/2014/main" id="{11926831-B7CF-AE07-5DE9-FFB9431B6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308610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" pitchFamily="2" charset="0"/>
              </a:rPr>
              <a:t>A</a:t>
            </a:r>
            <a:endParaRPr lang="en-US" altLang="en-US" sz="1800" b="1" i="0">
              <a:latin typeface="Book Antiqua" panose="02040602050305030304" pitchFamily="18" charset="0"/>
            </a:endParaRPr>
          </a:p>
        </p:txBody>
      </p:sp>
      <p:sp>
        <p:nvSpPr>
          <p:cNvPr id="544773" name="Rectangle 5">
            <a:extLst>
              <a:ext uri="{FF2B5EF4-FFF2-40B4-BE49-F238E27FC236}">
                <a16:creationId xmlns:a16="http://schemas.microsoft.com/office/drawing/2014/main" id="{D41E1660-BEB4-11AE-E4BD-E80DF914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322897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" pitchFamily="2" charset="0"/>
              </a:rPr>
              <a:t>2</a:t>
            </a:r>
            <a:endParaRPr lang="en-US" altLang="en-US" sz="1800" b="1" i="0">
              <a:latin typeface="Book Antiqua" panose="02040602050305030304" pitchFamily="18" charset="0"/>
            </a:endParaRPr>
          </a:p>
        </p:txBody>
      </p:sp>
      <p:sp>
        <p:nvSpPr>
          <p:cNvPr id="544774" name="Rectangle 6">
            <a:extLst>
              <a:ext uri="{FF2B5EF4-FFF2-40B4-BE49-F238E27FC236}">
                <a16:creationId xmlns:a16="http://schemas.microsoft.com/office/drawing/2014/main" id="{998DCFAA-35A8-5BE9-626C-C54A994A0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403860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" pitchFamily="2" charset="0"/>
              </a:rPr>
              <a:t>A</a:t>
            </a:r>
            <a:endParaRPr lang="en-US" altLang="en-US" sz="1800" b="1" i="0">
              <a:latin typeface="Book Antiqua" panose="02040602050305030304" pitchFamily="18" charset="0"/>
            </a:endParaRPr>
          </a:p>
        </p:txBody>
      </p:sp>
      <p:sp>
        <p:nvSpPr>
          <p:cNvPr id="544775" name="Rectangle 7">
            <a:extLst>
              <a:ext uri="{FF2B5EF4-FFF2-40B4-BE49-F238E27FC236}">
                <a16:creationId xmlns:a16="http://schemas.microsoft.com/office/drawing/2014/main" id="{954683B2-2864-E1C2-F726-7089E5A3A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" y="418147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" pitchFamily="2" charset="0"/>
              </a:rPr>
              <a:t>1</a:t>
            </a:r>
            <a:endParaRPr lang="en-US" altLang="en-US" sz="1800" b="1" i="0">
              <a:latin typeface="Book Antiqua" panose="02040602050305030304" pitchFamily="18" charset="0"/>
            </a:endParaRPr>
          </a:p>
        </p:txBody>
      </p:sp>
      <p:sp>
        <p:nvSpPr>
          <p:cNvPr id="544776" name="Rectangle 8">
            <a:extLst>
              <a:ext uri="{FF2B5EF4-FFF2-40B4-BE49-F238E27FC236}">
                <a16:creationId xmlns:a16="http://schemas.microsoft.com/office/drawing/2014/main" id="{690D2F2D-B906-EEEE-2A93-5BC069944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503872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" pitchFamily="2" charset="0"/>
              </a:rPr>
              <a:t>A</a:t>
            </a:r>
            <a:endParaRPr lang="en-US" altLang="en-US" sz="1800" b="1" i="0">
              <a:latin typeface="Book Antiqua" panose="02040602050305030304" pitchFamily="18" charset="0"/>
            </a:endParaRPr>
          </a:p>
        </p:txBody>
      </p:sp>
      <p:sp>
        <p:nvSpPr>
          <p:cNvPr id="544777" name="Rectangle 9">
            <a:extLst>
              <a:ext uri="{FF2B5EF4-FFF2-40B4-BE49-F238E27FC236}">
                <a16:creationId xmlns:a16="http://schemas.microsoft.com/office/drawing/2014/main" id="{D07CC554-830A-78C4-2B5B-72CBD774B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" y="518160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" pitchFamily="2" charset="0"/>
              </a:rPr>
              <a:t>0</a:t>
            </a:r>
            <a:endParaRPr lang="en-US" altLang="en-US" sz="1800" b="1" i="0">
              <a:latin typeface="Book Antiqua" panose="02040602050305030304" pitchFamily="18" charset="0"/>
            </a:endParaRPr>
          </a:p>
        </p:txBody>
      </p:sp>
      <p:sp>
        <p:nvSpPr>
          <p:cNvPr id="544778" name="Rectangle 10">
            <a:extLst>
              <a:ext uri="{FF2B5EF4-FFF2-40B4-BE49-F238E27FC236}">
                <a16:creationId xmlns:a16="http://schemas.microsoft.com/office/drawing/2014/main" id="{93C75F5A-16B8-96EC-F017-1967357F4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438400"/>
            <a:ext cx="495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" pitchFamily="2" charset="0"/>
              </a:rPr>
              <a:t>Out3</a:t>
            </a:r>
            <a:endParaRPr lang="en-US" altLang="en-US" sz="1800" b="1" i="0">
              <a:latin typeface="Book Antiqua" panose="02040602050305030304" pitchFamily="18" charset="0"/>
            </a:endParaRPr>
          </a:p>
        </p:txBody>
      </p:sp>
      <p:sp>
        <p:nvSpPr>
          <p:cNvPr id="544779" name="Rectangle 11">
            <a:extLst>
              <a:ext uri="{FF2B5EF4-FFF2-40B4-BE49-F238E27FC236}">
                <a16:creationId xmlns:a16="http://schemas.microsoft.com/office/drawing/2014/main" id="{12184D9C-104D-0E50-B4FE-017188352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800" y="3403600"/>
            <a:ext cx="495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" pitchFamily="2" charset="0"/>
              </a:rPr>
              <a:t>Out2</a:t>
            </a:r>
            <a:endParaRPr lang="en-US" altLang="en-US" sz="1800" b="1" i="0">
              <a:latin typeface="Book Antiqua" panose="02040602050305030304" pitchFamily="18" charset="0"/>
            </a:endParaRPr>
          </a:p>
        </p:txBody>
      </p:sp>
      <p:sp>
        <p:nvSpPr>
          <p:cNvPr id="544780" name="Rectangle 12">
            <a:extLst>
              <a:ext uri="{FF2B5EF4-FFF2-40B4-BE49-F238E27FC236}">
                <a16:creationId xmlns:a16="http://schemas.microsoft.com/office/drawing/2014/main" id="{D1FF5BC7-FD30-E5EB-BB50-E17672ACC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275" y="4373563"/>
            <a:ext cx="495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" pitchFamily="2" charset="0"/>
              </a:rPr>
              <a:t>Out1</a:t>
            </a:r>
            <a:endParaRPr lang="en-US" altLang="en-US" sz="1800" b="1" i="0">
              <a:latin typeface="Book Antiqua" panose="02040602050305030304" pitchFamily="18" charset="0"/>
            </a:endParaRPr>
          </a:p>
        </p:txBody>
      </p:sp>
      <p:sp>
        <p:nvSpPr>
          <p:cNvPr id="544781" name="Rectangle 13">
            <a:extLst>
              <a:ext uri="{FF2B5EF4-FFF2-40B4-BE49-F238E27FC236}">
                <a16:creationId xmlns:a16="http://schemas.microsoft.com/office/drawing/2014/main" id="{052B34E3-49A1-87B4-39BF-BA0B12EDD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275" y="5324475"/>
            <a:ext cx="495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000000"/>
                </a:solidFill>
                <a:latin typeface="Times" pitchFamily="2" charset="0"/>
              </a:rPr>
              <a:t>Out0</a:t>
            </a:r>
            <a:endParaRPr lang="en-US" altLang="en-US" sz="1800" b="1" i="0">
              <a:latin typeface="Book Antiqua" panose="02040602050305030304" pitchFamily="18" charset="0"/>
            </a:endParaRPr>
          </a:p>
        </p:txBody>
      </p:sp>
      <p:sp>
        <p:nvSpPr>
          <p:cNvPr id="544782" name="Rectangle 14">
            <a:extLst>
              <a:ext uri="{FF2B5EF4-FFF2-40B4-BE49-F238E27FC236}">
                <a16:creationId xmlns:a16="http://schemas.microsoft.com/office/drawing/2014/main" id="{717EA170-0EE3-35BD-4844-1FA574F2B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0-7 bit Logarithmic Shifter</a:t>
            </a:r>
          </a:p>
        </p:txBody>
      </p:sp>
      <p:pic>
        <p:nvPicPr>
          <p:cNvPr id="544783" name="Picture 15">
            <a:extLst>
              <a:ext uri="{FF2B5EF4-FFF2-40B4-BE49-F238E27FC236}">
                <a16:creationId xmlns:a16="http://schemas.microsoft.com/office/drawing/2014/main" id="{0F7FE87F-B09F-6864-E0CA-AABBAB512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168400"/>
            <a:ext cx="8001000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4784" name="Picture 16">
            <a:extLst>
              <a:ext uri="{FF2B5EF4-FFF2-40B4-BE49-F238E27FC236}">
                <a16:creationId xmlns:a16="http://schemas.microsoft.com/office/drawing/2014/main" id="{54FFA65D-7F00-2A10-E542-3786085A8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71928" r="19600" b="23276"/>
          <a:stretch>
            <a:fillRect/>
          </a:stretch>
        </p:blipFill>
        <p:spPr bwMode="auto">
          <a:xfrm>
            <a:off x="1371600" y="5232400"/>
            <a:ext cx="6781800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94C08583-9B61-916E-6B6D-162B92F854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DEA1C-E258-A943-AE2E-AA1856CAA7F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77186" name="Rectangle 2">
            <a:extLst>
              <a:ext uri="{FF2B5EF4-FFF2-40B4-BE49-F238E27FC236}">
                <a16:creationId xmlns:a16="http://schemas.microsoft.com/office/drawing/2014/main" id="{10D3B1FD-7FCD-41C4-8B04-5D2FA7495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Bit-Sliced Datapath</a:t>
            </a:r>
          </a:p>
        </p:txBody>
      </p:sp>
      <p:graphicFrame>
        <p:nvGraphicFramePr>
          <p:cNvPr id="477187" name="Object 3">
            <a:extLst>
              <a:ext uri="{FF2B5EF4-FFF2-40B4-BE49-F238E27FC236}">
                <a16:creationId xmlns:a16="http://schemas.microsoft.com/office/drawing/2014/main" id="{08CD8BBC-652B-F146-9E42-1991897B2F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404938"/>
          <a:ext cx="5791200" cy="483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744900" imgH="34912300" progId="Visio.Drawing.6">
                  <p:embed/>
                </p:oleObj>
              </mc:Choice>
              <mc:Fallback>
                <p:oleObj name="VISIO" r:id="rId2" imgW="41744900" imgH="349123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04938"/>
                        <a:ext cx="5791200" cy="483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495667B-BE5E-6DB1-C032-2BECCCF7B3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9FAC2-F0F9-9841-A4A6-E232B04EE4F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3D174181-7FC9-468C-43F9-CAF651B75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Itanium Integer Datapath</a:t>
            </a:r>
          </a:p>
        </p:txBody>
      </p:sp>
      <p:pic>
        <p:nvPicPr>
          <p:cNvPr id="478211" name="Picture 3">
            <a:extLst>
              <a:ext uri="{FF2B5EF4-FFF2-40B4-BE49-F238E27FC236}">
                <a16:creationId xmlns:a16="http://schemas.microsoft.com/office/drawing/2014/main" id="{E02FC8AE-4876-F9B3-1394-0DE7C35A4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0"/>
          <a:stretch>
            <a:fillRect/>
          </a:stretch>
        </p:blipFill>
        <p:spPr bwMode="auto">
          <a:xfrm>
            <a:off x="1081088" y="1392238"/>
            <a:ext cx="6858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8212" name="Text Box 4">
            <a:extLst>
              <a:ext uri="{FF2B5EF4-FFF2-40B4-BE49-F238E27FC236}">
                <a16:creationId xmlns:a16="http://schemas.microsoft.com/office/drawing/2014/main" id="{B18E8371-3A15-6BCB-3A47-D960163F2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24600"/>
            <a:ext cx="2043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0">
                <a:solidFill>
                  <a:schemeClr val="tx2"/>
                </a:solidFill>
                <a:latin typeface="Book Antiqua" panose="02040602050305030304" pitchFamily="18" charset="0"/>
              </a:rPr>
              <a:t>Fetzer, Orton, ISSCC’02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FE29B4E-6D3B-4D47-7F71-09BD0B7BA4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705D-4116-374D-85D3-DA9BB8E0A85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45794" name="Rectangle 2">
            <a:extLst>
              <a:ext uri="{FF2B5EF4-FFF2-40B4-BE49-F238E27FC236}">
                <a16:creationId xmlns:a16="http://schemas.microsoft.com/office/drawing/2014/main" id="{1013D0A5-7579-79FA-2B1E-EDCE3A7092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16500" y="2824163"/>
            <a:ext cx="3375025" cy="1092200"/>
          </a:xfrm>
          <a:noFill/>
          <a:ln/>
        </p:spPr>
        <p:txBody>
          <a:bodyPr/>
          <a:lstStyle/>
          <a:p>
            <a:pPr algn="l"/>
            <a:r>
              <a:rPr lang="en-US" altLang="en-US" sz="4800"/>
              <a:t>Adders</a:t>
            </a:r>
            <a:endParaRPr lang="en-US" altLang="en-US" sz="4400"/>
          </a:p>
        </p:txBody>
      </p:sp>
      <p:pic>
        <p:nvPicPr>
          <p:cNvPr id="545795" name="Picture 3">
            <a:extLst>
              <a:ext uri="{FF2B5EF4-FFF2-40B4-BE49-F238E27FC236}">
                <a16:creationId xmlns:a16="http://schemas.microsoft.com/office/drawing/2014/main" id="{D2D5BE1B-4504-A4D5-E879-DAFDAD67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61988"/>
            <a:ext cx="36766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1549466-1556-0609-2AD1-A78CD7C1B9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60214-BAC7-F24B-8BC4-AAF60D3549F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79234" name="Rectangle 2">
            <a:extLst>
              <a:ext uri="{FF2B5EF4-FFF2-40B4-BE49-F238E27FC236}">
                <a16:creationId xmlns:a16="http://schemas.microsoft.com/office/drawing/2014/main" id="{652E21C5-9267-EC85-93AA-5EAAF662E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Full-Adder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79235" name="Picture 3">
            <a:extLst>
              <a:ext uri="{FF2B5EF4-FFF2-40B4-BE49-F238E27FC236}">
                <a16:creationId xmlns:a16="http://schemas.microsoft.com/office/drawing/2014/main" id="{8C59DDB9-FD16-3016-4D68-4DA154766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38250"/>
            <a:ext cx="3276600" cy="18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9236" name="Picture 4">
            <a:extLst>
              <a:ext uri="{FF2B5EF4-FFF2-40B4-BE49-F238E27FC236}">
                <a16:creationId xmlns:a16="http://schemas.microsoft.com/office/drawing/2014/main" id="{D50F01E1-87A1-30CB-3569-DC6D37C0D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9" t="36812" r="14532" b="14366"/>
          <a:stretch>
            <a:fillRect/>
          </a:stretch>
        </p:blipFill>
        <p:spPr bwMode="auto">
          <a:xfrm>
            <a:off x="3581400" y="1847850"/>
            <a:ext cx="5291138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ab97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iab97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iab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ab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Competition</Template>
  <TotalTime>3036</TotalTime>
  <Words>644</Words>
  <Application>Microsoft Macintosh PowerPoint</Application>
  <PresentationFormat>On-screen Show (4:3)</PresentationFormat>
  <Paragraphs>201</Paragraphs>
  <Slides>58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Times New Roman</vt:lpstr>
      <vt:lpstr>Arial Narrow</vt:lpstr>
      <vt:lpstr>Arial</vt:lpstr>
      <vt:lpstr>Wingdings</vt:lpstr>
      <vt:lpstr>Monotype Sorts</vt:lpstr>
      <vt:lpstr>Book Antiqua</vt:lpstr>
      <vt:lpstr>Symbol</vt:lpstr>
      <vt:lpstr>Times</vt:lpstr>
      <vt:lpstr>iab97</vt:lpstr>
      <vt:lpstr>Microsoft Visio Drawing</vt:lpstr>
      <vt:lpstr>Digital Integrated Circuits A Design Perspective</vt:lpstr>
      <vt:lpstr>A Generic Digital Processor</vt:lpstr>
      <vt:lpstr>PowerPoint Presentation</vt:lpstr>
      <vt:lpstr>An Intel Microprocessor</vt:lpstr>
      <vt:lpstr>Bit-Sliced Design</vt:lpstr>
      <vt:lpstr>Bit-Sliced Datapath</vt:lpstr>
      <vt:lpstr>Itanium Integer Datapath</vt:lpstr>
      <vt:lpstr>Adders</vt:lpstr>
      <vt:lpstr>Full-Adder</vt:lpstr>
      <vt:lpstr>The Binary Adder</vt:lpstr>
      <vt:lpstr>Express Sum and Carry as a function of P, G, D</vt:lpstr>
      <vt:lpstr>The Ripple-Carry Adder</vt:lpstr>
      <vt:lpstr>Complimentary Static CMOS Full Adder</vt:lpstr>
      <vt:lpstr>Inversion Property</vt:lpstr>
      <vt:lpstr>Minimize Critical Path by Reducing Inverting Stages</vt:lpstr>
      <vt:lpstr>A Better Structure: The Mirror Adder</vt:lpstr>
      <vt:lpstr>Mirror Adder</vt:lpstr>
      <vt:lpstr>The Mirror Adder</vt:lpstr>
      <vt:lpstr>Transmission Gate Full Adder</vt:lpstr>
      <vt:lpstr>Manchester Carry Chain</vt:lpstr>
      <vt:lpstr>Manchester Carry Chain</vt:lpstr>
      <vt:lpstr>Manchester Carry Chain</vt:lpstr>
      <vt:lpstr>Carry-Bypass Adder</vt:lpstr>
      <vt:lpstr>Carry-Bypass Adder (cont.)</vt:lpstr>
      <vt:lpstr>Carry Ripple versus Carry Bypass</vt:lpstr>
      <vt:lpstr>Carry-Select Adder</vt:lpstr>
      <vt:lpstr>Carry Select Adder: Critical Path </vt:lpstr>
      <vt:lpstr>Linear Carry Select </vt:lpstr>
      <vt:lpstr>Square Root Carry Select </vt:lpstr>
      <vt:lpstr>Adder Delays - Comparison </vt:lpstr>
      <vt:lpstr>LookAhead - Basic Idea </vt:lpstr>
      <vt:lpstr>Look-Ahead: Topology</vt:lpstr>
      <vt:lpstr>Logarithmic Look-Ahead Adder</vt:lpstr>
      <vt:lpstr>Carry Lookahead Trees</vt:lpstr>
      <vt:lpstr>Tree Adders</vt:lpstr>
      <vt:lpstr>Tree Adders</vt:lpstr>
      <vt:lpstr>Sparse Trees</vt:lpstr>
      <vt:lpstr>Tree Adders</vt:lpstr>
      <vt:lpstr>Example: Domino Adder</vt:lpstr>
      <vt:lpstr>Example: Domino Adder</vt:lpstr>
      <vt:lpstr>Example: Domino Sum</vt:lpstr>
      <vt:lpstr>Multipliers</vt:lpstr>
      <vt:lpstr>The Binary Multiplication</vt:lpstr>
      <vt:lpstr>The Binary Multiplication</vt:lpstr>
      <vt:lpstr>The Array Multiplier</vt:lpstr>
      <vt:lpstr>The MxN Array Multiplier — Critical Path</vt:lpstr>
      <vt:lpstr>Carry-Save Multiplier</vt:lpstr>
      <vt:lpstr>Multiplier Floorplan</vt:lpstr>
      <vt:lpstr>Wallace-Tree Multiplier</vt:lpstr>
      <vt:lpstr>Wallace-Tree Multiplier</vt:lpstr>
      <vt:lpstr>Wallace-Tree Multiplier</vt:lpstr>
      <vt:lpstr>Multipliers —Summary</vt:lpstr>
      <vt:lpstr>Shifters</vt:lpstr>
      <vt:lpstr>The Binary Shifter</vt:lpstr>
      <vt:lpstr>The Barrel Shifter</vt:lpstr>
      <vt:lpstr>4x4 barrel shifter</vt:lpstr>
      <vt:lpstr>Logarithmic Shifter</vt:lpstr>
      <vt:lpstr>0-7 bit Logarithmic Shifter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</dc:title>
  <dc:creator>Borivoje Nikolic</dc:creator>
  <cp:lastModifiedBy>Jan Rabaey</cp:lastModifiedBy>
  <cp:revision>141</cp:revision>
  <cp:lastPrinted>1998-01-20T18:41:17Z</cp:lastPrinted>
  <dcterms:created xsi:type="dcterms:W3CDTF">1997-04-13T14:24:48Z</dcterms:created>
  <dcterms:modified xsi:type="dcterms:W3CDTF">2022-08-26T18:28:52Z</dcterms:modified>
</cp:coreProperties>
</file>