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0" r:id="rId1"/>
  </p:sldMasterIdLst>
  <p:notesMasterIdLst>
    <p:notesMasterId r:id="rId109"/>
  </p:notesMasterIdLst>
  <p:handoutMasterIdLst>
    <p:handoutMasterId r:id="rId110"/>
  </p:handoutMasterIdLst>
  <p:sldIdLst>
    <p:sldId id="396" r:id="rId2"/>
    <p:sldId id="296" r:id="rId3"/>
    <p:sldId id="298" r:id="rId4"/>
    <p:sldId id="302" r:id="rId5"/>
    <p:sldId id="299" r:id="rId6"/>
    <p:sldId id="300" r:id="rId7"/>
    <p:sldId id="301" r:id="rId8"/>
    <p:sldId id="397" r:id="rId9"/>
    <p:sldId id="398" r:id="rId10"/>
    <p:sldId id="303" r:id="rId11"/>
    <p:sldId id="399" r:id="rId12"/>
    <p:sldId id="304" r:id="rId13"/>
    <p:sldId id="400" r:id="rId14"/>
    <p:sldId id="389" r:id="rId15"/>
    <p:sldId id="305" r:id="rId16"/>
    <p:sldId id="306" r:id="rId17"/>
    <p:sldId id="360" r:id="rId18"/>
    <p:sldId id="401" r:id="rId19"/>
    <p:sldId id="309" r:id="rId20"/>
    <p:sldId id="333" r:id="rId21"/>
    <p:sldId id="313" r:id="rId22"/>
    <p:sldId id="314" r:id="rId23"/>
    <p:sldId id="315" r:id="rId24"/>
    <p:sldId id="343" r:id="rId25"/>
    <p:sldId id="402" r:id="rId26"/>
    <p:sldId id="344" r:id="rId27"/>
    <p:sldId id="403" r:id="rId28"/>
    <p:sldId id="345" r:id="rId29"/>
    <p:sldId id="346" r:id="rId30"/>
    <p:sldId id="404" r:id="rId31"/>
    <p:sldId id="405" r:id="rId32"/>
    <p:sldId id="406" r:id="rId33"/>
    <p:sldId id="407" r:id="rId34"/>
    <p:sldId id="408" r:id="rId35"/>
    <p:sldId id="347" r:id="rId36"/>
    <p:sldId id="348" r:id="rId37"/>
    <p:sldId id="349" r:id="rId38"/>
    <p:sldId id="350" r:id="rId39"/>
    <p:sldId id="409" r:id="rId40"/>
    <p:sldId id="351" r:id="rId41"/>
    <p:sldId id="410" r:id="rId42"/>
    <p:sldId id="352" r:id="rId43"/>
    <p:sldId id="353" r:id="rId44"/>
    <p:sldId id="411" r:id="rId45"/>
    <p:sldId id="354" r:id="rId46"/>
    <p:sldId id="355" r:id="rId47"/>
    <p:sldId id="356" r:id="rId48"/>
    <p:sldId id="361" r:id="rId49"/>
    <p:sldId id="412" r:id="rId50"/>
    <p:sldId id="357" r:id="rId51"/>
    <p:sldId id="358" r:id="rId52"/>
    <p:sldId id="359" r:id="rId53"/>
    <p:sldId id="413" r:id="rId54"/>
    <p:sldId id="414" r:id="rId55"/>
    <p:sldId id="390" r:id="rId56"/>
    <p:sldId id="393" r:id="rId57"/>
    <p:sldId id="415" r:id="rId58"/>
    <p:sldId id="362" r:id="rId59"/>
    <p:sldId id="364" r:id="rId60"/>
    <p:sldId id="365" r:id="rId61"/>
    <p:sldId id="366" r:id="rId62"/>
    <p:sldId id="367" r:id="rId63"/>
    <p:sldId id="416" r:id="rId64"/>
    <p:sldId id="368" r:id="rId65"/>
    <p:sldId id="369" r:id="rId66"/>
    <p:sldId id="417" r:id="rId67"/>
    <p:sldId id="418" r:id="rId68"/>
    <p:sldId id="370" r:id="rId69"/>
    <p:sldId id="371" r:id="rId70"/>
    <p:sldId id="372" r:id="rId71"/>
    <p:sldId id="419" r:id="rId72"/>
    <p:sldId id="420" r:id="rId73"/>
    <p:sldId id="374" r:id="rId74"/>
    <p:sldId id="421" r:id="rId75"/>
    <p:sldId id="375" r:id="rId76"/>
    <p:sldId id="376" r:id="rId77"/>
    <p:sldId id="422" r:id="rId78"/>
    <p:sldId id="423" r:id="rId79"/>
    <p:sldId id="377" r:id="rId80"/>
    <p:sldId id="378" r:id="rId81"/>
    <p:sldId id="379" r:id="rId82"/>
    <p:sldId id="380" r:id="rId83"/>
    <p:sldId id="381" r:id="rId84"/>
    <p:sldId id="382" r:id="rId85"/>
    <p:sldId id="425" r:id="rId86"/>
    <p:sldId id="383" r:id="rId87"/>
    <p:sldId id="424" r:id="rId88"/>
    <p:sldId id="435" r:id="rId89"/>
    <p:sldId id="434" r:id="rId90"/>
    <p:sldId id="436" r:id="rId91"/>
    <p:sldId id="426" r:id="rId92"/>
    <p:sldId id="391" r:id="rId93"/>
    <p:sldId id="384" r:id="rId94"/>
    <p:sldId id="386" r:id="rId95"/>
    <p:sldId id="387" r:id="rId96"/>
    <p:sldId id="388" r:id="rId97"/>
    <p:sldId id="427" r:id="rId98"/>
    <p:sldId id="428" r:id="rId99"/>
    <p:sldId id="429" r:id="rId100"/>
    <p:sldId id="430" r:id="rId101"/>
    <p:sldId id="431" r:id="rId102"/>
    <p:sldId id="432" r:id="rId103"/>
    <p:sldId id="433" r:id="rId104"/>
    <p:sldId id="392" r:id="rId105"/>
    <p:sldId id="437" r:id="rId106"/>
    <p:sldId id="394" r:id="rId107"/>
    <p:sldId id="395" r:id="rId108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1536"/>
        <p:guide pos="2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48"/>
    </p:cViewPr>
  </p:sorterViewPr>
  <p:notesViewPr>
    <p:cSldViewPr>
      <p:cViewPr varScale="1">
        <p:scale>
          <a:sx n="74" d="100"/>
          <a:sy n="74" d="100"/>
        </p:scale>
        <p:origin x="-732" y="-84"/>
      </p:cViewPr>
      <p:guideLst>
        <p:guide orient="horz" pos="2908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11D00A8-4DCC-6619-4126-A676935075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BEA6E5D-939B-6410-D997-D10D037B67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3699EC3-80A6-A18E-FC60-7ECAD88E21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4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23ECD6D-5AE9-DDE3-3D73-7B9CFB2450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630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fld id="{6F627E10-25B5-6F46-9146-C4C8BDEFAE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AF3ED9-3FF8-DAB5-CF9C-EA0D60256D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31200A3-E56B-428B-243F-A47E38922C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D54A921-57C0-F245-6803-FD20AF6C60D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5188" cy="3506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AF9DEBC-C28D-D572-5E3B-8144072FFE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9600"/>
            <a:ext cx="51038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D877528-E2A0-C0CB-B97B-2595E1BE67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EC89705A-FAF6-0950-637C-BAB40160B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latin typeface="Times New Roman" panose="02020603050405020304" pitchFamily="18" charset="0"/>
              </a:defRPr>
            </a:lvl1pPr>
          </a:lstStyle>
          <a:p>
            <a:fld id="{41539A4B-BCCB-334D-8BFD-AC5B4D35B7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C98455-DF2A-117F-D514-BD4DFA251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75273-CAC9-B645-A12F-33D54136483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6BB89139-DBEF-E21F-F321-3A0442697A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85800"/>
            <a:ext cx="4676775" cy="3506788"/>
          </a:xfrm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F27C4996-883F-1501-63D6-B5F24E291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9600"/>
            <a:ext cx="5100638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E38-35B1-7B81-853E-9054E6FD1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EB1B-02F4-D354-8A8B-8E6D989E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46D4-BAEF-ACAA-D996-B653314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98CF5-A18B-4190-5FFA-2B6481C1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5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86DCD-9902-2594-9FC1-CE733AF9C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CA11-548D-A728-3D27-512E6DE0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54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BB14-709F-BB41-8D7D-9F98C548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9992-ECC2-F19B-147D-5E1830AD46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75AE-C74F-234D-8CDE-F2164A8D063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EBA8-C73C-6B7D-8A8A-3CF1C9EF145D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85800" y="3886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8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D487-7F26-7600-4FD2-7FB488E3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CE28-2630-820E-7E3F-9FB6640A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9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B72-E754-A11F-557B-6161D188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2A7B-3D79-88BD-9881-9C9CAD92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7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F41-6EB1-4B34-DF08-F021AF0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1CA5-51F1-DB61-1D31-0F138763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3D6F3-4D0B-31A4-33A5-2D189C62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8550-3F31-5B63-0DFC-D1542A7D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4993-C13F-12D7-448E-EA544F364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225BE-0437-6CDF-C500-0DCF40E0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D209C-4B25-70F1-8F23-DBC4A3C76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202B4-C865-39D6-6191-588420AD6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C480-FD87-665E-3FC0-973A0B6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1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A80E-5CBE-7517-B435-3B7A72DC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96F9-9E9F-58D5-B741-F1F34D1E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CC0F-6C20-166D-AD21-293A41D7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7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C64B-4A61-8509-8160-F55AFF97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D0A31-A1F2-E927-4950-03806F57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A6C7E-ED4F-1FE5-D7A0-0F25A1CC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87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Rectangle 6">
            <a:extLst>
              <a:ext uri="{FF2B5EF4-FFF2-40B4-BE49-F238E27FC236}">
                <a16:creationId xmlns:a16="http://schemas.microsoft.com/office/drawing/2014/main" id="{C8D67A7F-C756-3D66-8AE5-72B6C6BF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b="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EF01A03C-08B6-8025-6475-D6EEB6125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EAE546F7-CC5A-B04A-BE43-0F0AEC1ED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4375" name="Text Box 7">
            <a:extLst>
              <a:ext uri="{FF2B5EF4-FFF2-40B4-BE49-F238E27FC236}">
                <a16:creationId xmlns:a16="http://schemas.microsoft.com/office/drawing/2014/main" id="{EA141DFC-5703-B95B-A0F0-91A5571CB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b="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14376" name="Text Box 8">
            <a:extLst>
              <a:ext uri="{FF2B5EF4-FFF2-40B4-BE49-F238E27FC236}">
                <a16:creationId xmlns:a16="http://schemas.microsoft.com/office/drawing/2014/main" id="{C4A62F7D-0F64-6CD0-09F1-9157AAF4C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400800"/>
            <a:ext cx="100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>
                <a:latin typeface="Arial Narrow" panose="020B0604020202020204" pitchFamily="34" charset="0"/>
              </a:rPr>
              <a:t>Memories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e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7602E152-9756-AAFE-019D-ED7D1DCF93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327683" name="Picture 3">
            <a:extLst>
              <a:ext uri="{FF2B5EF4-FFF2-40B4-BE49-F238E27FC236}">
                <a16:creationId xmlns:a16="http://schemas.microsoft.com/office/drawing/2014/main" id="{FCA8844F-871B-6EB1-1792-9264E3E8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684" name="Text Box 4">
            <a:extLst>
              <a:ext uri="{FF2B5EF4-FFF2-40B4-BE49-F238E27FC236}">
                <a16:creationId xmlns:a16="http://schemas.microsoft.com/office/drawing/2014/main" id="{A63AB07E-AADC-EFBE-016D-1FA884B6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30650"/>
            <a:ext cx="42545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b="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Semiconductor</a:t>
            </a:r>
          </a:p>
          <a:p>
            <a:r>
              <a:rPr lang="en-US" altLang="en-US" sz="4800" b="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Memories</a:t>
            </a:r>
          </a:p>
        </p:txBody>
      </p:sp>
      <p:sp>
        <p:nvSpPr>
          <p:cNvPr id="327685" name="Text Box 5">
            <a:extLst>
              <a:ext uri="{FF2B5EF4-FFF2-40B4-BE49-F238E27FC236}">
                <a16:creationId xmlns:a16="http://schemas.microsoft.com/office/drawing/2014/main" id="{D1A0DE1F-5847-153A-A485-4A92E292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Jan M. Rabaey</a:t>
            </a:r>
          </a:p>
          <a:p>
            <a:r>
              <a:rPr lang="en-US" altLang="en-US" b="0" i="0"/>
              <a:t>Anantha Chandrakasan</a:t>
            </a:r>
          </a:p>
          <a:p>
            <a:r>
              <a:rPr lang="en-US" altLang="en-US" b="0" i="0"/>
              <a:t>Borivoje Nikolic</a:t>
            </a:r>
          </a:p>
        </p:txBody>
      </p:sp>
      <p:sp>
        <p:nvSpPr>
          <p:cNvPr id="327686" name="Text Box 6">
            <a:extLst>
              <a:ext uri="{FF2B5EF4-FFF2-40B4-BE49-F238E27FC236}">
                <a16:creationId xmlns:a16="http://schemas.microsoft.com/office/drawing/2014/main" id="{72FE8AD4-4592-EB0D-7F56-375C17B6E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5715000"/>
            <a:ext cx="286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December 20, 2002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58C55DA5-40CA-8EBE-10E2-B93674A8A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altLang="en-US"/>
              <a:t>Memory Timing: Approaches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2847" name="Rectangle 31">
            <a:extLst>
              <a:ext uri="{FF2B5EF4-FFF2-40B4-BE49-F238E27FC236}">
                <a16:creationId xmlns:a16="http://schemas.microsoft.com/office/drawing/2014/main" id="{43D1F7A2-BFB4-DA9D-E4A1-982A8C45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24955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48" name="Rectangle 32">
            <a:extLst>
              <a:ext uri="{FF2B5EF4-FFF2-40B4-BE49-F238E27FC236}">
                <a16:creationId xmlns:a16="http://schemas.microsoft.com/office/drawing/2014/main" id="{63A42B0A-4BFC-6197-FE1E-81F5DC5F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4955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0" name="Rectangle 34">
            <a:extLst>
              <a:ext uri="{FF2B5EF4-FFF2-40B4-BE49-F238E27FC236}">
                <a16:creationId xmlns:a16="http://schemas.microsoft.com/office/drawing/2014/main" id="{F3A99B45-765B-332E-4366-A3DA15982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29241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1" name="Rectangle 35">
            <a:extLst>
              <a:ext uri="{FF2B5EF4-FFF2-40B4-BE49-F238E27FC236}">
                <a16:creationId xmlns:a16="http://schemas.microsoft.com/office/drawing/2014/main" id="{40856B87-B9D9-BC6A-7D76-CC58F7BE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9241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3" name="Rectangle 37">
            <a:extLst>
              <a:ext uri="{FF2B5EF4-FFF2-40B4-BE49-F238E27FC236}">
                <a16:creationId xmlns:a16="http://schemas.microsoft.com/office/drawing/2014/main" id="{582D2526-C0C1-9D79-C7C2-E29065CA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35845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59" name="Rectangle 43">
            <a:extLst>
              <a:ext uri="{FF2B5EF4-FFF2-40B4-BE49-F238E27FC236}">
                <a16:creationId xmlns:a16="http://schemas.microsoft.com/office/drawing/2014/main" id="{F494A923-3F7D-0AF8-82C0-07C09C16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5845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1" name="Rectangle 45">
            <a:extLst>
              <a:ext uri="{FF2B5EF4-FFF2-40B4-BE49-F238E27FC236}">
                <a16:creationId xmlns:a16="http://schemas.microsoft.com/office/drawing/2014/main" id="{C2EB52D1-E92E-405F-5B5F-48033661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44513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66" name="Rectangle 50">
            <a:extLst>
              <a:ext uri="{FF2B5EF4-FFF2-40B4-BE49-F238E27FC236}">
                <a16:creationId xmlns:a16="http://schemas.microsoft.com/office/drawing/2014/main" id="{7EF9EC7A-6FC7-20DE-F6CC-560C4A40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44513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74" name="Rectangle 58">
            <a:extLst>
              <a:ext uri="{FF2B5EF4-FFF2-40B4-BE49-F238E27FC236}">
                <a16:creationId xmlns:a16="http://schemas.microsoft.com/office/drawing/2014/main" id="{3F64D0AF-93D2-2E12-CA1C-4D2FD6B2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89267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75" name="Rectangle 59">
            <a:extLst>
              <a:ext uri="{FF2B5EF4-FFF2-40B4-BE49-F238E27FC236}">
                <a16:creationId xmlns:a16="http://schemas.microsoft.com/office/drawing/2014/main" id="{C608791F-339D-FC80-C1F0-503D33C7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48926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82" name="Rectangle 66">
            <a:extLst>
              <a:ext uri="{FF2B5EF4-FFF2-40B4-BE49-F238E27FC236}">
                <a16:creationId xmlns:a16="http://schemas.microsoft.com/office/drawing/2014/main" id="{50FEAB2F-16FA-1863-CCA9-5133A364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32654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83" name="Rectangle 67">
            <a:extLst>
              <a:ext uri="{FF2B5EF4-FFF2-40B4-BE49-F238E27FC236}">
                <a16:creationId xmlns:a16="http://schemas.microsoft.com/office/drawing/2014/main" id="{619FF65F-208E-E390-35EB-147B3449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32654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85" name="Rectangle 69">
            <a:extLst>
              <a:ext uri="{FF2B5EF4-FFF2-40B4-BE49-F238E27FC236}">
                <a16:creationId xmlns:a16="http://schemas.microsoft.com/office/drawing/2014/main" id="{A4D64F67-5700-414C-06B6-1F69574C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3717925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86" name="Rectangle 70">
            <a:extLst>
              <a:ext uri="{FF2B5EF4-FFF2-40B4-BE49-F238E27FC236}">
                <a16:creationId xmlns:a16="http://schemas.microsoft.com/office/drawing/2014/main" id="{2E172993-199B-DE18-145C-7E4D3B56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3717925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92" name="Rectangle 76">
            <a:extLst>
              <a:ext uri="{FF2B5EF4-FFF2-40B4-BE49-F238E27FC236}">
                <a16:creationId xmlns:a16="http://schemas.microsoft.com/office/drawing/2014/main" id="{CF48FF32-2453-2177-7524-7547380E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380365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99" name="Rectangle 83">
            <a:extLst>
              <a:ext uri="{FF2B5EF4-FFF2-40B4-BE49-F238E27FC236}">
                <a16:creationId xmlns:a16="http://schemas.microsoft.com/office/drawing/2014/main" id="{EA66BE8E-82D5-CEEF-6DAE-58E6258F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6101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00" name="Rectangle 84">
            <a:extLst>
              <a:ext uri="{FF2B5EF4-FFF2-40B4-BE49-F238E27FC236}">
                <a16:creationId xmlns:a16="http://schemas.microsoft.com/office/drawing/2014/main" id="{01E6D4FF-51DD-F282-A407-036C63B3F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68471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05" name="Rectangle 89">
            <a:extLst>
              <a:ext uri="{FF2B5EF4-FFF2-40B4-BE49-F238E27FC236}">
                <a16:creationId xmlns:a16="http://schemas.microsoft.com/office/drawing/2014/main" id="{5AA67E8B-B33E-3A3A-6F1C-B0FA1AE4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4402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06" name="Rectangle 90">
            <a:extLst>
              <a:ext uri="{FF2B5EF4-FFF2-40B4-BE49-F238E27FC236}">
                <a16:creationId xmlns:a16="http://schemas.microsoft.com/office/drawing/2014/main" id="{F8DB4108-D5E4-4BFA-78C5-DD232CA2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44402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17" name="Rectangle 101">
            <a:extLst>
              <a:ext uri="{FF2B5EF4-FFF2-40B4-BE49-F238E27FC236}">
                <a16:creationId xmlns:a16="http://schemas.microsoft.com/office/drawing/2014/main" id="{E68833FB-EBE1-2D26-5124-7A711554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9208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18" name="Rectangle 102">
            <a:extLst>
              <a:ext uri="{FF2B5EF4-FFF2-40B4-BE49-F238E27FC236}">
                <a16:creationId xmlns:a16="http://schemas.microsoft.com/office/drawing/2014/main" id="{317D5C68-DAC1-4558-9BD6-AFCA3A82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221456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3" name="Rectangle 107">
            <a:extLst>
              <a:ext uri="{FF2B5EF4-FFF2-40B4-BE49-F238E27FC236}">
                <a16:creationId xmlns:a16="http://schemas.microsoft.com/office/drawing/2014/main" id="{1347FC52-6172-F729-9F9B-EE46CAD0A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19208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4" name="Rectangle 108">
            <a:extLst>
              <a:ext uri="{FF2B5EF4-FFF2-40B4-BE49-F238E27FC236}">
                <a16:creationId xmlns:a16="http://schemas.microsoft.com/office/drawing/2014/main" id="{4066C7D3-B055-289F-ACC4-0EE30B23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21456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144" name="Group 328">
            <a:extLst>
              <a:ext uri="{FF2B5EF4-FFF2-40B4-BE49-F238E27FC236}">
                <a16:creationId xmlns:a16="http://schemas.microsoft.com/office/drawing/2014/main" id="{4D923DF0-2FBD-708F-E35A-2F53189F2D5C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4724400"/>
            <a:ext cx="3108325" cy="657225"/>
            <a:chOff x="767" y="3420"/>
            <a:chExt cx="1958" cy="414"/>
          </a:xfrm>
        </p:grpSpPr>
        <p:sp>
          <p:nvSpPr>
            <p:cNvPr id="162910" name="Rectangle 94">
              <a:extLst>
                <a:ext uri="{FF2B5EF4-FFF2-40B4-BE49-F238E27FC236}">
                  <a16:creationId xmlns:a16="http://schemas.microsoft.com/office/drawing/2014/main" id="{7D44D531-5AA5-11C5-42E2-64C66614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3420"/>
              <a:ext cx="120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i="0">
                  <a:solidFill>
                    <a:srgbClr val="315263"/>
                  </a:solidFill>
                </a:rPr>
                <a:t>DRAM Timing</a:t>
              </a:r>
              <a:endParaRPr lang="en-US" altLang="en-US" b="0">
                <a:solidFill>
                  <a:srgbClr val="315263"/>
                </a:solidFill>
              </a:endParaRPr>
            </a:p>
          </p:txBody>
        </p:sp>
        <p:sp>
          <p:nvSpPr>
            <p:cNvPr id="162928" name="Rectangle 112">
              <a:extLst>
                <a:ext uri="{FF2B5EF4-FFF2-40B4-BE49-F238E27FC236}">
                  <a16:creationId xmlns:a16="http://schemas.microsoft.com/office/drawing/2014/main" id="{E7CB8174-C996-DE25-46A1-4EE3D7A2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613"/>
              <a:ext cx="195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i="0">
                  <a:solidFill>
                    <a:srgbClr val="315263"/>
                  </a:solidFill>
                </a:rPr>
                <a:t>Multiplexed Adressing</a:t>
              </a:r>
              <a:endParaRPr lang="en-US" altLang="en-US" b="0">
                <a:solidFill>
                  <a:srgbClr val="315263"/>
                </a:solidFill>
              </a:endParaRPr>
            </a:p>
          </p:txBody>
        </p:sp>
      </p:grpSp>
      <p:grpSp>
        <p:nvGrpSpPr>
          <p:cNvPr id="163145" name="Group 329">
            <a:extLst>
              <a:ext uri="{FF2B5EF4-FFF2-40B4-BE49-F238E27FC236}">
                <a16:creationId xmlns:a16="http://schemas.microsoft.com/office/drawing/2014/main" id="{1854645A-B6E3-06E6-7B0F-D350F1BDFB6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1897063" cy="644525"/>
            <a:chOff x="3550" y="3420"/>
            <a:chExt cx="1195" cy="406"/>
          </a:xfrm>
        </p:grpSpPr>
        <p:sp>
          <p:nvSpPr>
            <p:cNvPr id="162911" name="Rectangle 95">
              <a:extLst>
                <a:ext uri="{FF2B5EF4-FFF2-40B4-BE49-F238E27FC236}">
                  <a16:creationId xmlns:a16="http://schemas.microsoft.com/office/drawing/2014/main" id="{B2019447-E0B1-D4A2-958B-8BC8C2AF9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420"/>
              <a:ext cx="119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i="0">
                  <a:solidFill>
                    <a:srgbClr val="315263"/>
                  </a:solidFill>
                </a:rPr>
                <a:t>SRAM Timing</a:t>
              </a:r>
              <a:endParaRPr lang="en-US" altLang="en-US" b="0">
                <a:solidFill>
                  <a:srgbClr val="315263"/>
                </a:solidFill>
              </a:endParaRPr>
            </a:p>
          </p:txBody>
        </p:sp>
        <p:sp>
          <p:nvSpPr>
            <p:cNvPr id="162929" name="Rectangle 113">
              <a:extLst>
                <a:ext uri="{FF2B5EF4-FFF2-40B4-BE49-F238E27FC236}">
                  <a16:creationId xmlns:a16="http://schemas.microsoft.com/office/drawing/2014/main" id="{7EF28891-2F7C-550A-0A13-48AFAD79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3605"/>
              <a:ext cx="8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i="0">
                  <a:solidFill>
                    <a:srgbClr val="315263"/>
                  </a:solidFill>
                </a:rPr>
                <a:t>Self-timed</a:t>
              </a:r>
              <a:endParaRPr lang="en-US" altLang="en-US" b="0">
                <a:solidFill>
                  <a:srgbClr val="315263"/>
                </a:solidFill>
              </a:endParaRPr>
            </a:p>
          </p:txBody>
        </p:sp>
      </p:grpSp>
      <p:pic>
        <p:nvPicPr>
          <p:cNvPr id="163076" name="Picture 260">
            <a:extLst>
              <a:ext uri="{FF2B5EF4-FFF2-40B4-BE49-F238E27FC236}">
                <a16:creationId xmlns:a16="http://schemas.microsoft.com/office/drawing/2014/main" id="{B15A73FD-9D82-9885-9E4E-60BD5ED1CC6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09800"/>
            <a:ext cx="8077200" cy="20986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7614AC33-3B08-3BC5-3A6A-06E8125B8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/>
              <a:t>1 Gbit Flash Memory</a:t>
            </a:r>
          </a:p>
        </p:txBody>
      </p:sp>
      <p:pic>
        <p:nvPicPr>
          <p:cNvPr id="440324" name="Picture 4">
            <a:extLst>
              <a:ext uri="{FF2B5EF4-FFF2-40B4-BE49-F238E27FC236}">
                <a16:creationId xmlns:a16="http://schemas.microsoft.com/office/drawing/2014/main" id="{6BE627FB-58C7-1E25-4F8F-F3AAE729C4D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43000"/>
            <a:ext cx="5638800" cy="488791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40410" name="Text Box 90">
            <a:extLst>
              <a:ext uri="{FF2B5EF4-FFF2-40B4-BE49-F238E27FC236}">
                <a16:creationId xmlns:a16="http://schemas.microsoft.com/office/drawing/2014/main" id="{3B02F7CF-9142-149E-2F37-A05A2370C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256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[Nakamura02]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92" name="Rectangle 124">
            <a:extLst>
              <a:ext uri="{FF2B5EF4-FFF2-40B4-BE49-F238E27FC236}">
                <a16:creationId xmlns:a16="http://schemas.microsoft.com/office/drawing/2014/main" id="{2B999567-5495-6697-7647-1593F6A74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 sz="4000"/>
              <a:t>Writing Flash Memory</a:t>
            </a:r>
          </a:p>
        </p:txBody>
      </p:sp>
      <p:pic>
        <p:nvPicPr>
          <p:cNvPr id="442489" name="Picture 121">
            <a:extLst>
              <a:ext uri="{FF2B5EF4-FFF2-40B4-BE49-F238E27FC236}">
                <a16:creationId xmlns:a16="http://schemas.microsoft.com/office/drawing/2014/main" id="{651C3439-B13A-6791-A9A0-5A7288926D64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9"/>
          <a:stretch>
            <a:fillRect/>
          </a:stretch>
        </p:blipFill>
        <p:spPr>
          <a:xfrm>
            <a:off x="381000" y="1981200"/>
            <a:ext cx="4343400" cy="28956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42576" name="Rectangle 208">
            <a:extLst>
              <a:ext uri="{FF2B5EF4-FFF2-40B4-BE49-F238E27FC236}">
                <a16:creationId xmlns:a16="http://schemas.microsoft.com/office/drawing/2014/main" id="{4845C46C-B004-6F5C-CD9D-4C9F1C1D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3702050"/>
            <a:ext cx="158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Read level (4.5 V)</a:t>
            </a:r>
            <a:endParaRPr lang="en-US" altLang="en-US"/>
          </a:p>
        </p:txBody>
      </p:sp>
      <p:sp>
        <p:nvSpPr>
          <p:cNvPr id="442582" name="Rectangle 214">
            <a:extLst>
              <a:ext uri="{FF2B5EF4-FFF2-40B4-BE49-F238E27FC236}">
                <a16:creationId xmlns:a16="http://schemas.microsoft.com/office/drawing/2014/main" id="{24CF4681-6D95-BD52-3846-75366E16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4205288"/>
            <a:ext cx="111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Number of cells</a:t>
            </a:r>
            <a:endParaRPr lang="en-US" altLang="en-US"/>
          </a:p>
        </p:txBody>
      </p:sp>
      <p:grpSp>
        <p:nvGrpSpPr>
          <p:cNvPr id="442628" name="Group 260">
            <a:extLst>
              <a:ext uri="{FF2B5EF4-FFF2-40B4-BE49-F238E27FC236}">
                <a16:creationId xmlns:a16="http://schemas.microsoft.com/office/drawing/2014/main" id="{BDFF3261-9BE9-0954-DA3C-05B03EC7D2C9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2146300"/>
            <a:ext cx="3671888" cy="2471738"/>
            <a:chOff x="3244" y="1544"/>
            <a:chExt cx="2313" cy="1557"/>
          </a:xfrm>
        </p:grpSpPr>
        <p:sp>
          <p:nvSpPr>
            <p:cNvPr id="442496" name="Line 128">
              <a:extLst>
                <a:ext uri="{FF2B5EF4-FFF2-40B4-BE49-F238E27FC236}">
                  <a16:creationId xmlns:a16="http://schemas.microsoft.com/office/drawing/2014/main" id="{D4CDB0AA-9D0A-3A74-B163-A21F885B4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7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7" name="Line 129">
              <a:extLst>
                <a:ext uri="{FF2B5EF4-FFF2-40B4-BE49-F238E27FC236}">
                  <a16:creationId xmlns:a16="http://schemas.microsoft.com/office/drawing/2014/main" id="{4E2F3A2D-4B0C-413E-1313-9DD2F0C28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8" name="Line 130">
              <a:extLst>
                <a:ext uri="{FF2B5EF4-FFF2-40B4-BE49-F238E27FC236}">
                  <a16:creationId xmlns:a16="http://schemas.microsoft.com/office/drawing/2014/main" id="{D7044EF0-AE4C-6376-D37B-7B13CDA1F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2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9" name="Line 131">
              <a:extLst>
                <a:ext uri="{FF2B5EF4-FFF2-40B4-BE49-F238E27FC236}">
                  <a16:creationId xmlns:a16="http://schemas.microsoft.com/office/drawing/2014/main" id="{6A236070-46D6-0AE1-591F-5611393ED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2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0" name="Line 132">
              <a:extLst>
                <a:ext uri="{FF2B5EF4-FFF2-40B4-BE49-F238E27FC236}">
                  <a16:creationId xmlns:a16="http://schemas.microsoft.com/office/drawing/2014/main" id="{6F3E88F9-FF6D-0C0B-24E6-D589AAB5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1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1" name="Line 133">
              <a:extLst>
                <a:ext uri="{FF2B5EF4-FFF2-40B4-BE49-F238E27FC236}">
                  <a16:creationId xmlns:a16="http://schemas.microsoft.com/office/drawing/2014/main" id="{14D4C177-343F-2DF6-F18B-EE0709104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2" name="Line 134">
              <a:extLst>
                <a:ext uri="{FF2B5EF4-FFF2-40B4-BE49-F238E27FC236}">
                  <a16:creationId xmlns:a16="http://schemas.microsoft.com/office/drawing/2014/main" id="{5482A257-DAF9-B0A6-EDF1-BF048E1C0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2" y="1764"/>
              <a:ext cx="1" cy="8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3" name="Line 135">
              <a:extLst>
                <a:ext uri="{FF2B5EF4-FFF2-40B4-BE49-F238E27FC236}">
                  <a16:creationId xmlns:a16="http://schemas.microsoft.com/office/drawing/2014/main" id="{7A240A11-A9A9-9F55-A4CC-C20D32821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2" y="1781"/>
              <a:ext cx="1" cy="856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4" name="Line 136">
              <a:extLst>
                <a:ext uri="{FF2B5EF4-FFF2-40B4-BE49-F238E27FC236}">
                  <a16:creationId xmlns:a16="http://schemas.microsoft.com/office/drawing/2014/main" id="{6CBEC99C-A308-0162-DB56-900C6C652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1793"/>
              <a:ext cx="1" cy="844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5" name="Line 137">
              <a:extLst>
                <a:ext uri="{FF2B5EF4-FFF2-40B4-BE49-F238E27FC236}">
                  <a16:creationId xmlns:a16="http://schemas.microsoft.com/office/drawing/2014/main" id="{BE4101CD-85AC-F5D0-D25F-7A759A51D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809"/>
              <a:ext cx="1" cy="828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6" name="Line 138">
              <a:extLst>
                <a:ext uri="{FF2B5EF4-FFF2-40B4-BE49-F238E27FC236}">
                  <a16:creationId xmlns:a16="http://schemas.microsoft.com/office/drawing/2014/main" id="{DDF1152C-3019-0BF2-89B0-AE9B05F3B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8" y="2547"/>
              <a:ext cx="1" cy="9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7" name="Line 139">
              <a:extLst>
                <a:ext uri="{FF2B5EF4-FFF2-40B4-BE49-F238E27FC236}">
                  <a16:creationId xmlns:a16="http://schemas.microsoft.com/office/drawing/2014/main" id="{7B2D089B-9734-9057-6459-5B284BC18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0" y="2437"/>
              <a:ext cx="1" cy="20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8" name="Line 140">
              <a:extLst>
                <a:ext uri="{FF2B5EF4-FFF2-40B4-BE49-F238E27FC236}">
                  <a16:creationId xmlns:a16="http://schemas.microsoft.com/office/drawing/2014/main" id="{BAA0DD2E-8232-1C2D-2606-247EFAFF8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3" y="2315"/>
              <a:ext cx="1" cy="322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9" name="Line 141">
              <a:extLst>
                <a:ext uri="{FF2B5EF4-FFF2-40B4-BE49-F238E27FC236}">
                  <a16:creationId xmlns:a16="http://schemas.microsoft.com/office/drawing/2014/main" id="{8577B119-5192-07F9-F499-60F7815DC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9" y="2091"/>
              <a:ext cx="1" cy="546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0" name="Line 142">
              <a:extLst>
                <a:ext uri="{FF2B5EF4-FFF2-40B4-BE49-F238E27FC236}">
                  <a16:creationId xmlns:a16="http://schemas.microsoft.com/office/drawing/2014/main" id="{5E320A7C-D765-4A55-386D-F7E26B190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9" y="1993"/>
              <a:ext cx="1" cy="644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1" name="Line 143">
              <a:extLst>
                <a:ext uri="{FF2B5EF4-FFF2-40B4-BE49-F238E27FC236}">
                  <a16:creationId xmlns:a16="http://schemas.microsoft.com/office/drawing/2014/main" id="{6B9E1030-C071-93DC-9129-62EE3FCF4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830"/>
              <a:ext cx="1" cy="807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2" name="Line 144">
              <a:extLst>
                <a:ext uri="{FF2B5EF4-FFF2-40B4-BE49-F238E27FC236}">
                  <a16:creationId xmlns:a16="http://schemas.microsoft.com/office/drawing/2014/main" id="{F809D4D6-DADE-05CB-C42A-389B49F91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5" y="1842"/>
              <a:ext cx="1" cy="795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3" name="Line 145">
              <a:extLst>
                <a:ext uri="{FF2B5EF4-FFF2-40B4-BE49-F238E27FC236}">
                  <a16:creationId xmlns:a16="http://schemas.microsoft.com/office/drawing/2014/main" id="{A5C799F2-0B6E-1C50-3805-CD00DC2C7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" y="1858"/>
              <a:ext cx="1" cy="779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4" name="Line 146">
              <a:extLst>
                <a:ext uri="{FF2B5EF4-FFF2-40B4-BE49-F238E27FC236}">
                  <a16:creationId xmlns:a16="http://schemas.microsoft.com/office/drawing/2014/main" id="{29F14A02-0166-FFBE-F51D-336580F47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0" y="1878"/>
              <a:ext cx="1" cy="759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5" name="Line 147">
              <a:extLst>
                <a:ext uri="{FF2B5EF4-FFF2-40B4-BE49-F238E27FC236}">
                  <a16:creationId xmlns:a16="http://schemas.microsoft.com/office/drawing/2014/main" id="{B0EA0698-6256-928B-15A0-E65D2180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899"/>
              <a:ext cx="1" cy="738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6" name="Line 148">
              <a:extLst>
                <a:ext uri="{FF2B5EF4-FFF2-40B4-BE49-F238E27FC236}">
                  <a16:creationId xmlns:a16="http://schemas.microsoft.com/office/drawing/2014/main" id="{E56853EF-ED6E-0CE5-491C-1512CD78E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1927"/>
              <a:ext cx="1" cy="71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7" name="Line 149">
              <a:extLst>
                <a:ext uri="{FF2B5EF4-FFF2-40B4-BE49-F238E27FC236}">
                  <a16:creationId xmlns:a16="http://schemas.microsoft.com/office/drawing/2014/main" id="{8E37EBCB-62C9-017C-8403-C49623E6C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7" y="1768"/>
              <a:ext cx="1" cy="869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8" name="Line 150">
              <a:extLst>
                <a:ext uri="{FF2B5EF4-FFF2-40B4-BE49-F238E27FC236}">
                  <a16:creationId xmlns:a16="http://schemas.microsoft.com/office/drawing/2014/main" id="{21832362-D7BB-F8F2-C710-825EA26C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772"/>
              <a:ext cx="1" cy="865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9" name="Line 151">
              <a:extLst>
                <a:ext uri="{FF2B5EF4-FFF2-40B4-BE49-F238E27FC236}">
                  <a16:creationId xmlns:a16="http://schemas.microsoft.com/office/drawing/2014/main" id="{C63F4B35-FE05-44C2-18B8-284103CED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" y="1781"/>
              <a:ext cx="1" cy="856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0" name="Line 152">
              <a:extLst>
                <a:ext uri="{FF2B5EF4-FFF2-40B4-BE49-F238E27FC236}">
                  <a16:creationId xmlns:a16="http://schemas.microsoft.com/office/drawing/2014/main" id="{DC0E2968-74B4-4DE6-1361-C6E51518D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3" y="1785"/>
              <a:ext cx="1" cy="852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1" name="Line 153">
              <a:extLst>
                <a:ext uri="{FF2B5EF4-FFF2-40B4-BE49-F238E27FC236}">
                  <a16:creationId xmlns:a16="http://schemas.microsoft.com/office/drawing/2014/main" id="{4CFBBAAE-C065-97D0-38DA-C41363BD5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3" y="1797"/>
              <a:ext cx="1" cy="84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2" name="Line 154">
              <a:extLst>
                <a:ext uri="{FF2B5EF4-FFF2-40B4-BE49-F238E27FC236}">
                  <a16:creationId xmlns:a16="http://schemas.microsoft.com/office/drawing/2014/main" id="{EE3E58BC-BAE4-CF21-6479-5982A90AF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3" y="1809"/>
              <a:ext cx="1" cy="828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3" name="Line 155">
              <a:extLst>
                <a:ext uri="{FF2B5EF4-FFF2-40B4-BE49-F238E27FC236}">
                  <a16:creationId xmlns:a16="http://schemas.microsoft.com/office/drawing/2014/main" id="{BC3BB1A0-3E4B-9DFD-2BAF-7CCF14D2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1821"/>
              <a:ext cx="1" cy="816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4" name="Line 156">
              <a:extLst>
                <a:ext uri="{FF2B5EF4-FFF2-40B4-BE49-F238E27FC236}">
                  <a16:creationId xmlns:a16="http://schemas.microsoft.com/office/drawing/2014/main" id="{5A617848-FEFD-EDBF-2F4E-D64E8CBFF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" y="1838"/>
              <a:ext cx="1" cy="799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5" name="Line 157">
              <a:extLst>
                <a:ext uri="{FF2B5EF4-FFF2-40B4-BE49-F238E27FC236}">
                  <a16:creationId xmlns:a16="http://schemas.microsoft.com/office/drawing/2014/main" id="{4CFEE50D-EB16-C1B8-F941-EE8F68A25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9" y="1874"/>
              <a:ext cx="1" cy="76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6" name="Line 158">
              <a:extLst>
                <a:ext uri="{FF2B5EF4-FFF2-40B4-BE49-F238E27FC236}">
                  <a16:creationId xmlns:a16="http://schemas.microsoft.com/office/drawing/2014/main" id="{062C2331-FCD2-BF2A-7945-9EC5DAFB2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1" y="1887"/>
              <a:ext cx="1" cy="75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7" name="Line 159">
              <a:extLst>
                <a:ext uri="{FF2B5EF4-FFF2-40B4-BE49-F238E27FC236}">
                  <a16:creationId xmlns:a16="http://schemas.microsoft.com/office/drawing/2014/main" id="{D228891B-7D18-9939-0019-571251D6B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3" y="1903"/>
              <a:ext cx="1" cy="734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8" name="Line 160">
              <a:extLst>
                <a:ext uri="{FF2B5EF4-FFF2-40B4-BE49-F238E27FC236}">
                  <a16:creationId xmlns:a16="http://schemas.microsoft.com/office/drawing/2014/main" id="{41F1CAF0-4CA0-98F4-937D-30EB77E43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" y="1919"/>
              <a:ext cx="1" cy="718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9" name="Line 161">
              <a:extLst>
                <a:ext uri="{FF2B5EF4-FFF2-40B4-BE49-F238E27FC236}">
                  <a16:creationId xmlns:a16="http://schemas.microsoft.com/office/drawing/2014/main" id="{30C4196E-9DE2-740C-2104-90253CA19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8" y="1936"/>
              <a:ext cx="1" cy="701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0" name="Line 162">
              <a:extLst>
                <a:ext uri="{FF2B5EF4-FFF2-40B4-BE49-F238E27FC236}">
                  <a16:creationId xmlns:a16="http://schemas.microsoft.com/office/drawing/2014/main" id="{EDD437E5-2110-DE78-7990-8B30E9DF1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0" y="1956"/>
              <a:ext cx="1" cy="681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1" name="Line 163">
              <a:extLst>
                <a:ext uri="{FF2B5EF4-FFF2-40B4-BE49-F238E27FC236}">
                  <a16:creationId xmlns:a16="http://schemas.microsoft.com/office/drawing/2014/main" id="{0168EEF7-ADBB-6351-339F-A013F1F42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" y="1997"/>
              <a:ext cx="1" cy="64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2" name="Line 164">
              <a:extLst>
                <a:ext uri="{FF2B5EF4-FFF2-40B4-BE49-F238E27FC236}">
                  <a16:creationId xmlns:a16="http://schemas.microsoft.com/office/drawing/2014/main" id="{A706DDD7-C2F6-82CD-5663-900E02B1F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" y="2062"/>
              <a:ext cx="1" cy="575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3" name="Line 165">
              <a:extLst>
                <a:ext uri="{FF2B5EF4-FFF2-40B4-BE49-F238E27FC236}">
                  <a16:creationId xmlns:a16="http://schemas.microsoft.com/office/drawing/2014/main" id="{F1360469-EC1C-171A-5E72-AA80B2F1C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3" y="2127"/>
              <a:ext cx="1" cy="51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4" name="Line 166">
              <a:extLst>
                <a:ext uri="{FF2B5EF4-FFF2-40B4-BE49-F238E27FC236}">
                  <a16:creationId xmlns:a16="http://schemas.microsoft.com/office/drawing/2014/main" id="{23A93124-8795-9E32-6FBE-65D1D5BDA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197"/>
              <a:ext cx="1" cy="44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5" name="Line 167">
              <a:extLst>
                <a:ext uri="{FF2B5EF4-FFF2-40B4-BE49-F238E27FC236}">
                  <a16:creationId xmlns:a16="http://schemas.microsoft.com/office/drawing/2014/main" id="{3774DC78-400A-AA90-4D8D-C5FCEDE92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8" y="2266"/>
              <a:ext cx="1" cy="371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6" name="Line 168">
              <a:extLst>
                <a:ext uri="{FF2B5EF4-FFF2-40B4-BE49-F238E27FC236}">
                  <a16:creationId xmlns:a16="http://schemas.microsoft.com/office/drawing/2014/main" id="{E6490760-0C44-DAFD-2B79-11744818E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0" y="2323"/>
              <a:ext cx="1" cy="314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7" name="Line 169">
              <a:extLst>
                <a:ext uri="{FF2B5EF4-FFF2-40B4-BE49-F238E27FC236}">
                  <a16:creationId xmlns:a16="http://schemas.microsoft.com/office/drawing/2014/main" id="{4A7EC541-C39A-8AAC-7ED8-17608E655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" y="2388"/>
              <a:ext cx="1" cy="249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8" name="Line 170">
              <a:extLst>
                <a:ext uri="{FF2B5EF4-FFF2-40B4-BE49-F238E27FC236}">
                  <a16:creationId xmlns:a16="http://schemas.microsoft.com/office/drawing/2014/main" id="{C41B2A42-01DD-1063-31CD-DCA79FED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1" y="2437"/>
              <a:ext cx="1" cy="200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9" name="Line 171">
              <a:extLst>
                <a:ext uri="{FF2B5EF4-FFF2-40B4-BE49-F238E27FC236}">
                  <a16:creationId xmlns:a16="http://schemas.microsoft.com/office/drawing/2014/main" id="{857FDB25-5FE8-E6E0-0836-D9757CE20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5" y="2466"/>
              <a:ext cx="1" cy="171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0" name="Line 172">
              <a:extLst>
                <a:ext uri="{FF2B5EF4-FFF2-40B4-BE49-F238E27FC236}">
                  <a16:creationId xmlns:a16="http://schemas.microsoft.com/office/drawing/2014/main" id="{3A7732E5-4B17-0EFB-B67D-E256FE0AB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9" y="2490"/>
              <a:ext cx="1" cy="147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1" name="Line 173">
              <a:extLst>
                <a:ext uri="{FF2B5EF4-FFF2-40B4-BE49-F238E27FC236}">
                  <a16:creationId xmlns:a16="http://schemas.microsoft.com/office/drawing/2014/main" id="{6F8DA2D6-0163-41F8-19EF-9812B4126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0" y="2506"/>
              <a:ext cx="1" cy="131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2" name="Line 174">
              <a:extLst>
                <a:ext uri="{FF2B5EF4-FFF2-40B4-BE49-F238E27FC236}">
                  <a16:creationId xmlns:a16="http://schemas.microsoft.com/office/drawing/2014/main" id="{3527C8CB-45E9-EB67-8CD4-C3E1D9C14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" y="2523"/>
              <a:ext cx="1" cy="114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3" name="Line 175">
              <a:extLst>
                <a:ext uri="{FF2B5EF4-FFF2-40B4-BE49-F238E27FC236}">
                  <a16:creationId xmlns:a16="http://schemas.microsoft.com/office/drawing/2014/main" id="{651C3F85-575D-5D2F-C910-BE3F97BE2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5" y="2543"/>
              <a:ext cx="1" cy="94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4" name="Line 176">
              <a:extLst>
                <a:ext uri="{FF2B5EF4-FFF2-40B4-BE49-F238E27FC236}">
                  <a16:creationId xmlns:a16="http://schemas.microsoft.com/office/drawing/2014/main" id="{777D63C5-383D-64F9-DB9D-F2E104CC0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9" y="2564"/>
              <a:ext cx="1" cy="7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5" name="Line 177">
              <a:extLst>
                <a:ext uri="{FF2B5EF4-FFF2-40B4-BE49-F238E27FC236}">
                  <a16:creationId xmlns:a16="http://schemas.microsoft.com/office/drawing/2014/main" id="{C168ED73-835D-F562-5BC1-CE1E5C1AD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9" y="1854"/>
              <a:ext cx="1" cy="783"/>
            </a:xfrm>
            <a:prstGeom prst="line">
              <a:avLst/>
            </a:prstGeom>
            <a:noFill/>
            <a:ln w="14288">
              <a:solidFill>
                <a:srgbClr val="99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6" name="Freeform 178">
              <a:extLst>
                <a:ext uri="{FF2B5EF4-FFF2-40B4-BE49-F238E27FC236}">
                  <a16:creationId xmlns:a16="http://schemas.microsoft.com/office/drawing/2014/main" id="{E02EC16E-0304-50FF-AC8E-043B050E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1760"/>
              <a:ext cx="946" cy="881"/>
            </a:xfrm>
            <a:custGeom>
              <a:avLst/>
              <a:gdLst>
                <a:gd name="T0" fmla="*/ 232 w 232"/>
                <a:gd name="T1" fmla="*/ 216 h 216"/>
                <a:gd name="T2" fmla="*/ 206 w 232"/>
                <a:gd name="T3" fmla="*/ 180 h 216"/>
                <a:gd name="T4" fmla="*/ 172 w 232"/>
                <a:gd name="T5" fmla="*/ 79 h 216"/>
                <a:gd name="T6" fmla="*/ 86 w 232"/>
                <a:gd name="T7" fmla="*/ 0 h 216"/>
                <a:gd name="T8" fmla="*/ 16 w 232"/>
                <a:gd name="T9" fmla="*/ 86 h 216"/>
                <a:gd name="T10" fmla="*/ 0 w 232"/>
                <a:gd name="T11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216">
                  <a:moveTo>
                    <a:pt x="232" y="216"/>
                  </a:moveTo>
                  <a:cubicBezTo>
                    <a:pt x="232" y="201"/>
                    <a:pt x="232" y="199"/>
                    <a:pt x="206" y="180"/>
                  </a:cubicBezTo>
                  <a:cubicBezTo>
                    <a:pt x="184" y="163"/>
                    <a:pt x="184" y="139"/>
                    <a:pt x="172" y="79"/>
                  </a:cubicBezTo>
                  <a:cubicBezTo>
                    <a:pt x="161" y="21"/>
                    <a:pt x="114" y="0"/>
                    <a:pt x="86" y="0"/>
                  </a:cubicBezTo>
                  <a:cubicBezTo>
                    <a:pt x="46" y="0"/>
                    <a:pt x="25" y="17"/>
                    <a:pt x="16" y="86"/>
                  </a:cubicBezTo>
                  <a:cubicBezTo>
                    <a:pt x="12" y="110"/>
                    <a:pt x="10" y="192"/>
                    <a:pt x="0" y="215"/>
                  </a:cubicBezTo>
                </a:path>
              </a:pathLst>
            </a:custGeom>
            <a:noFill/>
            <a:ln w="333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7" name="Rectangle 179">
              <a:extLst>
                <a:ext uri="{FF2B5EF4-FFF2-40B4-BE49-F238E27FC236}">
                  <a16:creationId xmlns:a16="http://schemas.microsoft.com/office/drawing/2014/main" id="{81DF8B1C-5658-02C0-6F40-A8E43EE4D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544"/>
              <a:ext cx="2084" cy="109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8" name="Line 180">
              <a:extLst>
                <a:ext uri="{FF2B5EF4-FFF2-40B4-BE49-F238E27FC236}">
                  <a16:creationId xmlns:a16="http://schemas.microsoft.com/office/drawing/2014/main" id="{F55B1825-DF0E-A8B5-06FF-0E5938CB1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" y="2631"/>
              <a:ext cx="9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49" name="Line 181">
              <a:extLst>
                <a:ext uri="{FF2B5EF4-FFF2-40B4-BE49-F238E27FC236}">
                  <a16:creationId xmlns:a16="http://schemas.microsoft.com/office/drawing/2014/main" id="{5180011C-CF04-4DE7-7E4A-249785691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527"/>
              <a:ext cx="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0" name="Line 182">
              <a:extLst>
                <a:ext uri="{FF2B5EF4-FFF2-40B4-BE49-F238E27FC236}">
                  <a16:creationId xmlns:a16="http://schemas.microsoft.com/office/drawing/2014/main" id="{B997EF0D-F562-F5EF-DBFB-C22FA65D0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417"/>
              <a:ext cx="9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1" name="Line 183">
              <a:extLst>
                <a:ext uri="{FF2B5EF4-FFF2-40B4-BE49-F238E27FC236}">
                  <a16:creationId xmlns:a16="http://schemas.microsoft.com/office/drawing/2014/main" id="{B9220DBE-5E6E-9982-CA2D-B2BA33782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311"/>
              <a:ext cx="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2" name="Line 184">
              <a:extLst>
                <a:ext uri="{FF2B5EF4-FFF2-40B4-BE49-F238E27FC236}">
                  <a16:creationId xmlns:a16="http://schemas.microsoft.com/office/drawing/2014/main" id="{670B31E1-107C-7DE8-13ED-779C962D9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201"/>
              <a:ext cx="9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3" name="Line 185">
              <a:extLst>
                <a:ext uri="{FF2B5EF4-FFF2-40B4-BE49-F238E27FC236}">
                  <a16:creationId xmlns:a16="http://schemas.microsoft.com/office/drawing/2014/main" id="{D4131A8E-4002-55AC-AAE4-FA0825415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091"/>
              <a:ext cx="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4" name="Line 186">
              <a:extLst>
                <a:ext uri="{FF2B5EF4-FFF2-40B4-BE49-F238E27FC236}">
                  <a16:creationId xmlns:a16="http://schemas.microsoft.com/office/drawing/2014/main" id="{649801D7-374C-4AAF-B775-5DCE1EEEC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980"/>
              <a:ext cx="9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5" name="Line 187">
              <a:extLst>
                <a:ext uri="{FF2B5EF4-FFF2-40B4-BE49-F238E27FC236}">
                  <a16:creationId xmlns:a16="http://schemas.microsoft.com/office/drawing/2014/main" id="{5805D4AC-7645-6A7D-ECAE-4CAF38125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870"/>
              <a:ext cx="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6" name="Line 188">
              <a:extLst>
                <a:ext uri="{FF2B5EF4-FFF2-40B4-BE49-F238E27FC236}">
                  <a16:creationId xmlns:a16="http://schemas.microsoft.com/office/drawing/2014/main" id="{7070AB75-F05C-368F-4A2A-76D33730F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760"/>
              <a:ext cx="9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7" name="Line 189">
              <a:extLst>
                <a:ext uri="{FF2B5EF4-FFF2-40B4-BE49-F238E27FC236}">
                  <a16:creationId xmlns:a16="http://schemas.microsoft.com/office/drawing/2014/main" id="{576BBA80-9632-313F-9157-F24713620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650"/>
              <a:ext cx="4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8" name="Line 190">
              <a:extLst>
                <a:ext uri="{FF2B5EF4-FFF2-40B4-BE49-F238E27FC236}">
                  <a16:creationId xmlns:a16="http://schemas.microsoft.com/office/drawing/2014/main" id="{A941CA35-E729-51FD-1FF5-20F0BC4AE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1544"/>
              <a:ext cx="9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59" name="Rectangle 191">
              <a:extLst>
                <a:ext uri="{FF2B5EF4-FFF2-40B4-BE49-F238E27FC236}">
                  <a16:creationId xmlns:a16="http://schemas.microsoft.com/office/drawing/2014/main" id="{313E3C8C-F7A1-57ED-991C-7B9BB05A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58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42560" name="Rectangle 192">
              <a:extLst>
                <a:ext uri="{FF2B5EF4-FFF2-40B4-BE49-F238E27FC236}">
                  <a16:creationId xmlns:a16="http://schemas.microsoft.com/office/drawing/2014/main" id="{E0B17D86-B579-E36B-1189-EB2CC88D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5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42561" name="Line 193">
              <a:extLst>
                <a:ext uri="{FF2B5EF4-FFF2-40B4-BE49-F238E27FC236}">
                  <a16:creationId xmlns:a16="http://schemas.microsoft.com/office/drawing/2014/main" id="{0F06D427-F05F-AFBC-C8BC-F6AD9E82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539"/>
              <a:ext cx="1" cy="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2" name="Line 194">
              <a:extLst>
                <a:ext uri="{FF2B5EF4-FFF2-40B4-BE49-F238E27FC236}">
                  <a16:creationId xmlns:a16="http://schemas.microsoft.com/office/drawing/2014/main" id="{C4A633B6-0FF2-D97F-308D-DBC2AA3AA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2" y="261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3" name="Line 195">
              <a:extLst>
                <a:ext uri="{FF2B5EF4-FFF2-40B4-BE49-F238E27FC236}">
                  <a16:creationId xmlns:a16="http://schemas.microsoft.com/office/drawing/2014/main" id="{08003A1F-22A8-1688-670B-5DD700928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1" y="261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4" name="Line 196">
              <a:extLst>
                <a:ext uri="{FF2B5EF4-FFF2-40B4-BE49-F238E27FC236}">
                  <a16:creationId xmlns:a16="http://schemas.microsoft.com/office/drawing/2014/main" id="{C526E587-37AA-349A-560A-1849222FA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3" y="261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5" name="Line 197">
              <a:extLst>
                <a:ext uri="{FF2B5EF4-FFF2-40B4-BE49-F238E27FC236}">
                  <a16:creationId xmlns:a16="http://schemas.microsoft.com/office/drawing/2014/main" id="{6E71EC55-5328-6235-654B-0ABD2C63A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1" y="261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6" name="Line 198">
              <a:extLst>
                <a:ext uri="{FF2B5EF4-FFF2-40B4-BE49-F238E27FC236}">
                  <a16:creationId xmlns:a16="http://schemas.microsoft.com/office/drawing/2014/main" id="{4FDF9B35-7185-4AD3-226C-ABF4EE51A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3" y="2613"/>
              <a:ext cx="1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7" name="Rectangle 199">
              <a:extLst>
                <a:ext uri="{FF2B5EF4-FFF2-40B4-BE49-F238E27FC236}">
                  <a16:creationId xmlns:a16="http://schemas.microsoft.com/office/drawing/2014/main" id="{F05D8E05-EE9A-36F6-FD31-01FB4EF6E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2678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0V</a:t>
              </a:r>
              <a:endParaRPr lang="en-US" altLang="en-US"/>
            </a:p>
          </p:txBody>
        </p:sp>
        <p:sp>
          <p:nvSpPr>
            <p:cNvPr id="442568" name="Line 200">
              <a:extLst>
                <a:ext uri="{FF2B5EF4-FFF2-40B4-BE49-F238E27FC236}">
                  <a16:creationId xmlns:a16="http://schemas.microsoft.com/office/drawing/2014/main" id="{04A4FD89-3E77-A1D8-AC64-2B7632533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5" y="2539"/>
              <a:ext cx="1" cy="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69" name="Rectangle 201">
              <a:extLst>
                <a:ext uri="{FF2B5EF4-FFF2-40B4-BE49-F238E27FC236}">
                  <a16:creationId xmlns:a16="http://schemas.microsoft.com/office/drawing/2014/main" id="{D309CA9F-38A0-6DB1-86FA-C0779A830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678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1V</a:t>
              </a:r>
              <a:endParaRPr lang="en-US" altLang="en-US"/>
            </a:p>
          </p:txBody>
        </p:sp>
        <p:sp>
          <p:nvSpPr>
            <p:cNvPr id="442570" name="Line 202">
              <a:extLst>
                <a:ext uri="{FF2B5EF4-FFF2-40B4-BE49-F238E27FC236}">
                  <a16:creationId xmlns:a16="http://schemas.microsoft.com/office/drawing/2014/main" id="{8E1C79AF-E041-CA00-A5B4-AD522E85A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3" y="2539"/>
              <a:ext cx="1" cy="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71" name="Rectangle 203">
              <a:extLst>
                <a:ext uri="{FF2B5EF4-FFF2-40B4-BE49-F238E27FC236}">
                  <a16:creationId xmlns:a16="http://schemas.microsoft.com/office/drawing/2014/main" id="{F74C4A42-DF7C-0D05-6622-F0234FABB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678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2V</a:t>
              </a:r>
              <a:endParaRPr lang="en-US" altLang="en-US"/>
            </a:p>
          </p:txBody>
        </p:sp>
        <p:sp>
          <p:nvSpPr>
            <p:cNvPr id="442572" name="Rectangle 204">
              <a:extLst>
                <a:ext uri="{FF2B5EF4-FFF2-40B4-BE49-F238E27FC236}">
                  <a16:creationId xmlns:a16="http://schemas.microsoft.com/office/drawing/2014/main" id="{4633DF90-FE33-93A0-ADE0-1D2D5507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47"/>
              <a:ext cx="10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Vt of memory cells</a:t>
              </a:r>
              <a:endParaRPr lang="en-US" altLang="en-US" b="0"/>
            </a:p>
          </p:txBody>
        </p:sp>
        <p:sp>
          <p:nvSpPr>
            <p:cNvPr id="442574" name="Line 206">
              <a:extLst>
                <a:ext uri="{FF2B5EF4-FFF2-40B4-BE49-F238E27FC236}">
                  <a16:creationId xmlns:a16="http://schemas.microsoft.com/office/drawing/2014/main" id="{56A5AF69-B6B0-4700-3430-0032D8552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" y="2539"/>
              <a:ext cx="1" cy="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75" name="Rectangle 207">
              <a:extLst>
                <a:ext uri="{FF2B5EF4-FFF2-40B4-BE49-F238E27FC236}">
                  <a16:creationId xmlns:a16="http://schemas.microsoft.com/office/drawing/2014/main" id="{C70518F5-D4AF-9146-2F7F-3224FB063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2678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3V</a:t>
              </a:r>
              <a:endParaRPr lang="en-US" altLang="en-US"/>
            </a:p>
          </p:txBody>
        </p:sp>
        <p:sp>
          <p:nvSpPr>
            <p:cNvPr id="442577" name="Line 209">
              <a:extLst>
                <a:ext uri="{FF2B5EF4-FFF2-40B4-BE49-F238E27FC236}">
                  <a16:creationId xmlns:a16="http://schemas.microsoft.com/office/drawing/2014/main" id="{46FF37D8-BA2B-E21A-9F98-CBBD8B6A6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539"/>
              <a:ext cx="1" cy="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78" name="Rectangle 210">
              <a:extLst>
                <a:ext uri="{FF2B5EF4-FFF2-40B4-BE49-F238E27FC236}">
                  <a16:creationId xmlns:a16="http://schemas.microsoft.com/office/drawing/2014/main" id="{E33D6DDC-9D6F-9007-64FC-E1A8C4587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678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4V</a:t>
              </a:r>
              <a:endParaRPr lang="en-US" altLang="en-US"/>
            </a:p>
          </p:txBody>
        </p:sp>
        <p:sp>
          <p:nvSpPr>
            <p:cNvPr id="442579" name="Line 211">
              <a:extLst>
                <a:ext uri="{FF2B5EF4-FFF2-40B4-BE49-F238E27FC236}">
                  <a16:creationId xmlns:a16="http://schemas.microsoft.com/office/drawing/2014/main" id="{D6FD5B86-A372-EC8E-9242-28E4BF9B8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6" y="2539"/>
              <a:ext cx="1" cy="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80" name="Rectangle 212">
              <a:extLst>
                <a:ext uri="{FF2B5EF4-FFF2-40B4-BE49-F238E27FC236}">
                  <a16:creationId xmlns:a16="http://schemas.microsoft.com/office/drawing/2014/main" id="{719C1A83-63C0-2572-6603-D69784CAD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365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42581" name="Rectangle 213">
              <a:extLst>
                <a:ext uri="{FF2B5EF4-FFF2-40B4-BE49-F238E27FC236}">
                  <a16:creationId xmlns:a16="http://schemas.microsoft.com/office/drawing/2014/main" id="{4D27A1D4-9959-DB1B-81E2-DE4C352F2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34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42583" name="Rectangle 215">
              <a:extLst>
                <a:ext uri="{FF2B5EF4-FFF2-40B4-BE49-F238E27FC236}">
                  <a16:creationId xmlns:a16="http://schemas.microsoft.com/office/drawing/2014/main" id="{ABCF2D6F-D697-2F7A-1BD4-46286BB9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14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42584" name="Rectangle 216">
              <a:extLst>
                <a:ext uri="{FF2B5EF4-FFF2-40B4-BE49-F238E27FC236}">
                  <a16:creationId xmlns:a16="http://schemas.microsoft.com/office/drawing/2014/main" id="{449509D0-C594-F61B-EAC5-21C6D60B6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13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442585" name="Rectangle 217">
              <a:extLst>
                <a:ext uri="{FF2B5EF4-FFF2-40B4-BE49-F238E27FC236}">
                  <a16:creationId xmlns:a16="http://schemas.microsoft.com/office/drawing/2014/main" id="{1A420FC1-8531-4DA9-0241-6F5F43B02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928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42586" name="Rectangle 218">
              <a:extLst>
                <a:ext uri="{FF2B5EF4-FFF2-40B4-BE49-F238E27FC236}">
                  <a16:creationId xmlns:a16="http://schemas.microsoft.com/office/drawing/2014/main" id="{FE524FC5-0914-9C7A-DD57-EBC8AD20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91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442587" name="Rectangle 219">
              <a:extLst>
                <a:ext uri="{FF2B5EF4-FFF2-40B4-BE49-F238E27FC236}">
                  <a16:creationId xmlns:a16="http://schemas.microsoft.com/office/drawing/2014/main" id="{966B9EB7-F055-D3B6-1089-C0DC14950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709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42588" name="Rectangle 220">
              <a:extLst>
                <a:ext uri="{FF2B5EF4-FFF2-40B4-BE49-F238E27FC236}">
                  <a16:creationId xmlns:a16="http://schemas.microsoft.com/office/drawing/2014/main" id="{99E86E2F-DB20-EEAC-D4AA-F1C3D947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6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442589" name="Freeform 221">
              <a:extLst>
                <a:ext uri="{FF2B5EF4-FFF2-40B4-BE49-F238E27FC236}">
                  <a16:creationId xmlns:a16="http://schemas.microsoft.com/office/drawing/2014/main" id="{F0079509-A839-5D0D-B4F3-32D007F78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" y="2372"/>
              <a:ext cx="118" cy="175"/>
            </a:xfrm>
            <a:custGeom>
              <a:avLst/>
              <a:gdLst>
                <a:gd name="T0" fmla="*/ 85 w 118"/>
                <a:gd name="T1" fmla="*/ 106 h 175"/>
                <a:gd name="T2" fmla="*/ 85 w 118"/>
                <a:gd name="T3" fmla="*/ 0 h 175"/>
                <a:gd name="T4" fmla="*/ 32 w 118"/>
                <a:gd name="T5" fmla="*/ 0 h 175"/>
                <a:gd name="T6" fmla="*/ 32 w 118"/>
                <a:gd name="T7" fmla="*/ 106 h 175"/>
                <a:gd name="T8" fmla="*/ 0 w 118"/>
                <a:gd name="T9" fmla="*/ 106 h 175"/>
                <a:gd name="T10" fmla="*/ 61 w 118"/>
                <a:gd name="T11" fmla="*/ 175 h 175"/>
                <a:gd name="T12" fmla="*/ 118 w 118"/>
                <a:gd name="T13" fmla="*/ 106 h 175"/>
                <a:gd name="T14" fmla="*/ 85 w 118"/>
                <a:gd name="T15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75">
                  <a:moveTo>
                    <a:pt x="85" y="106"/>
                  </a:moveTo>
                  <a:lnTo>
                    <a:pt x="85" y="0"/>
                  </a:lnTo>
                  <a:lnTo>
                    <a:pt x="32" y="0"/>
                  </a:lnTo>
                  <a:lnTo>
                    <a:pt x="32" y="106"/>
                  </a:lnTo>
                  <a:lnTo>
                    <a:pt x="0" y="106"/>
                  </a:lnTo>
                  <a:lnTo>
                    <a:pt x="61" y="175"/>
                  </a:lnTo>
                  <a:lnTo>
                    <a:pt x="118" y="106"/>
                  </a:lnTo>
                  <a:lnTo>
                    <a:pt x="85" y="106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2629" name="Text Box 261">
            <a:extLst>
              <a:ext uri="{FF2B5EF4-FFF2-40B4-BE49-F238E27FC236}">
                <a16:creationId xmlns:a16="http://schemas.microsoft.com/office/drawing/2014/main" id="{88EF0D7A-FA57-6E8D-7A33-5EEBE075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992688"/>
            <a:ext cx="358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</a:rPr>
              <a:t>Evolution of thresholds</a:t>
            </a:r>
          </a:p>
        </p:txBody>
      </p:sp>
      <p:sp>
        <p:nvSpPr>
          <p:cNvPr id="442630" name="Text Box 262">
            <a:extLst>
              <a:ext uri="{FF2B5EF4-FFF2-40B4-BE49-F238E27FC236}">
                <a16:creationId xmlns:a16="http://schemas.microsoft.com/office/drawing/2014/main" id="{962E1135-7E85-4658-0D52-02B89B3B1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953000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</a:rPr>
              <a:t>Final Distribution</a:t>
            </a:r>
          </a:p>
        </p:txBody>
      </p:sp>
      <p:sp>
        <p:nvSpPr>
          <p:cNvPr id="442631" name="Text Box 263">
            <a:extLst>
              <a:ext uri="{FF2B5EF4-FFF2-40B4-BE49-F238E27FC236}">
                <a16:creationId xmlns:a16="http://schemas.microsoft.com/office/drawing/2014/main" id="{A626415B-55CD-06E0-50EE-79070085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256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[Nakamura02]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CE2F6778-96D3-2AA1-2C15-91DE39936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ja-JP" b="0">
                <a:ea typeface="ＭＳ Ｐゴシック" panose="020B0600070205080204" pitchFamily="34" charset="-128"/>
              </a:rPr>
              <a:t>125</a:t>
            </a:r>
            <a:r>
              <a:rPr lang="en-US" altLang="ja-JP" b="0">
                <a:ea typeface="MS Mincho" panose="02020609040205080304" pitchFamily="49" charset="-128"/>
              </a:rPr>
              <a:t>mm</a:t>
            </a:r>
            <a:r>
              <a:rPr lang="en-US" altLang="ja-JP" b="0" baseline="30000">
                <a:ea typeface="MS Mincho" panose="02020609040205080304" pitchFamily="49" charset="-128"/>
              </a:rPr>
              <a:t>2</a:t>
            </a:r>
            <a:r>
              <a:rPr lang="en-US" altLang="ja-JP" b="0">
                <a:ea typeface="ＭＳ Ｐゴシック" panose="020B0600070205080204" pitchFamily="34" charset="-128"/>
              </a:rPr>
              <a:t> 1Gbit NAND Flash Memory</a:t>
            </a:r>
            <a:endParaRPr lang="en-US" altLang="en-US" b="0"/>
          </a:p>
        </p:txBody>
      </p:sp>
      <p:graphicFrame>
        <p:nvGraphicFramePr>
          <p:cNvPr id="445444" name="Object 4">
            <a:extLst>
              <a:ext uri="{FF2B5EF4-FFF2-40B4-BE49-F238E27FC236}">
                <a16:creationId xmlns:a16="http://schemas.microsoft.com/office/drawing/2014/main" id="{894C7319-1701-3CB9-87A6-472ED6A95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25575"/>
          <a:ext cx="4343400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080000" imgH="4660900" progId="MSPhotoEd.3">
                  <p:embed/>
                </p:oleObj>
              </mc:Choice>
              <mc:Fallback>
                <p:oleObj name="Photo Editor Photo" r:id="rId2" imgW="5080000" imgH="46609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25575"/>
                        <a:ext cx="4343400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5" name="Text Box 5">
            <a:extLst>
              <a:ext uri="{FF2B5EF4-FFF2-40B4-BE49-F238E27FC236}">
                <a16:creationId xmlns:a16="http://schemas.microsoft.com/office/drawing/2014/main" id="{68F42BE5-D49A-5A87-DDF7-FB73001A49C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219200" y="33147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b="0" i="0">
                <a:ea typeface="ＭＳ Ｐゴシック" panose="020B0600070205080204" pitchFamily="34" charset="-128"/>
              </a:rPr>
              <a:t>10.7mm</a:t>
            </a:r>
          </a:p>
        </p:txBody>
      </p:sp>
      <p:sp>
        <p:nvSpPr>
          <p:cNvPr id="445446" name="Line 6">
            <a:extLst>
              <a:ext uri="{FF2B5EF4-FFF2-40B4-BE49-F238E27FC236}">
                <a16:creationId xmlns:a16="http://schemas.microsoft.com/office/drawing/2014/main" id="{624B95B5-E4DB-0843-2547-24505E3E2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47" name="Line 7">
            <a:extLst>
              <a:ext uri="{FF2B5EF4-FFF2-40B4-BE49-F238E27FC236}">
                <a16:creationId xmlns:a16="http://schemas.microsoft.com/office/drawing/2014/main" id="{E62361F9-A5EB-2A7C-E8A1-F26617FF8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15000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48" name="Text Box 8">
            <a:extLst>
              <a:ext uri="{FF2B5EF4-FFF2-40B4-BE49-F238E27FC236}">
                <a16:creationId xmlns:a16="http://schemas.microsoft.com/office/drawing/2014/main" id="{C4361E81-00BC-6090-17C5-057BE4CE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b="0" i="0">
                <a:ea typeface="ＭＳ Ｐゴシック" panose="020B0600070205080204" pitchFamily="34" charset="-128"/>
              </a:rPr>
              <a:t>11.7mm</a:t>
            </a:r>
          </a:p>
        </p:txBody>
      </p:sp>
      <p:sp>
        <p:nvSpPr>
          <p:cNvPr id="445449" name="Rectangle 9">
            <a:extLst>
              <a:ext uri="{FF2B5EF4-FFF2-40B4-BE49-F238E27FC236}">
                <a16:creationId xmlns:a16="http://schemas.microsoft.com/office/drawing/2014/main" id="{719E7831-BAE0-13AB-82BB-9C95861E4E6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90600" y="3352800"/>
            <a:ext cx="38100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ja-JP" sz="2000" b="0" i="0">
                <a:solidFill>
                  <a:schemeClr val="bg1"/>
                </a:solidFill>
                <a:ea typeface="ＭＳ Ｐゴシック" panose="020B0600070205080204" pitchFamily="34" charset="-128"/>
              </a:rPr>
              <a:t>2kB Page buffer &amp; cache</a:t>
            </a:r>
          </a:p>
        </p:txBody>
      </p:sp>
      <p:sp>
        <p:nvSpPr>
          <p:cNvPr id="445450" name="Rectangle 10">
            <a:extLst>
              <a:ext uri="{FF2B5EF4-FFF2-40B4-BE49-F238E27FC236}">
                <a16:creationId xmlns:a16="http://schemas.microsoft.com/office/drawing/2014/main" id="{9522EDCA-B286-64BF-8126-A55A1233678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9600" y="3352800"/>
            <a:ext cx="38100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ja-JP" sz="2000" b="0" i="0">
                <a:solidFill>
                  <a:schemeClr val="bg1"/>
                </a:solidFill>
                <a:ea typeface="ＭＳ Ｐゴシック" panose="020B0600070205080204" pitchFamily="34" charset="-128"/>
              </a:rPr>
              <a:t>Charge pump</a:t>
            </a:r>
          </a:p>
        </p:txBody>
      </p:sp>
      <p:sp>
        <p:nvSpPr>
          <p:cNvPr id="445451" name="Line 11">
            <a:extLst>
              <a:ext uri="{FF2B5EF4-FFF2-40B4-BE49-F238E27FC236}">
                <a16:creationId xmlns:a16="http://schemas.microsoft.com/office/drawing/2014/main" id="{F42217E2-0BE0-5198-5BEC-D52E4EEA6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0" cy="1828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52" name="Line 12">
            <a:extLst>
              <a:ext uri="{FF2B5EF4-FFF2-40B4-BE49-F238E27FC236}">
                <a16:creationId xmlns:a16="http://schemas.microsoft.com/office/drawing/2014/main" id="{AAD4D988-46AA-8576-D636-431C93E1A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3505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53" name="Text Box 13">
            <a:extLst>
              <a:ext uri="{FF2B5EF4-FFF2-40B4-BE49-F238E27FC236}">
                <a16:creationId xmlns:a16="http://schemas.microsoft.com/office/drawing/2014/main" id="{CB509152-8AF3-D29B-481C-A54F6426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b="0" i="0">
                <a:solidFill>
                  <a:schemeClr val="bg1"/>
                </a:solidFill>
                <a:ea typeface="ＭＳ Ｐゴシック" panose="020B0600070205080204" pitchFamily="34" charset="-128"/>
              </a:rPr>
              <a:t>16896 bit lines</a:t>
            </a:r>
          </a:p>
        </p:txBody>
      </p:sp>
      <p:sp>
        <p:nvSpPr>
          <p:cNvPr id="445454" name="Text Box 14">
            <a:extLst>
              <a:ext uri="{FF2B5EF4-FFF2-40B4-BE49-F238E27FC236}">
                <a16:creationId xmlns:a16="http://schemas.microsoft.com/office/drawing/2014/main" id="{4CD3099D-0367-FFDB-46FA-18E854DB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 b="0" i="0">
                <a:solidFill>
                  <a:schemeClr val="bg1"/>
                </a:solidFill>
                <a:ea typeface="ＭＳ Ｐゴシック" panose="020B0600070205080204" pitchFamily="34" charset="-128"/>
              </a:rPr>
              <a:t>32 word lines </a:t>
            </a:r>
            <a:br>
              <a:rPr kumimoji="1" lang="en-US" altLang="ja-JP" b="0" i="0">
                <a:solidFill>
                  <a:schemeClr val="bg1"/>
                </a:solidFill>
                <a:ea typeface="ＭＳ Ｐゴシック" panose="020B0600070205080204" pitchFamily="34" charset="-128"/>
              </a:rPr>
            </a:br>
            <a:r>
              <a:rPr kumimoji="1" lang="en-US" altLang="ja-JP" b="0" i="0">
                <a:solidFill>
                  <a:schemeClr val="bg1"/>
                </a:solidFill>
                <a:ea typeface="ＭＳ Ｐゴシック" panose="020B0600070205080204" pitchFamily="34" charset="-128"/>
              </a:rPr>
              <a:t>x 1024 blocks</a:t>
            </a:r>
          </a:p>
        </p:txBody>
      </p:sp>
      <p:sp>
        <p:nvSpPr>
          <p:cNvPr id="445455" name="Text Box 15">
            <a:extLst>
              <a:ext uri="{FF2B5EF4-FFF2-40B4-BE49-F238E27FC236}">
                <a16:creationId xmlns:a16="http://schemas.microsoft.com/office/drawing/2014/main" id="{AEB48D7F-CB0E-0711-D077-E852E8E70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256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[Nakamura02]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E6188490-3455-5D4A-87DB-3869F2E07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>
                <a:ea typeface="ＭＳ Ｐゴシック" panose="020B0600070205080204" pitchFamily="34" charset="-128"/>
              </a:rPr>
              <a:t>125</a:t>
            </a:r>
            <a:r>
              <a:rPr lang="en-US" altLang="ja-JP" b="0">
                <a:ea typeface="MS Mincho" panose="02020609040205080304" pitchFamily="49" charset="-128"/>
              </a:rPr>
              <a:t>mm</a:t>
            </a:r>
            <a:r>
              <a:rPr lang="en-US" altLang="ja-JP" b="0" baseline="30000">
                <a:ea typeface="MS Mincho" panose="02020609040205080304" pitchFamily="49" charset="-128"/>
              </a:rPr>
              <a:t>2</a:t>
            </a:r>
            <a:r>
              <a:rPr lang="en-US" altLang="ja-JP" b="0">
                <a:ea typeface="ＭＳ Ｐゴシック" panose="020B0600070205080204" pitchFamily="34" charset="-128"/>
              </a:rPr>
              <a:t> 1Gbit NAND Flash Memory</a:t>
            </a:r>
            <a:endParaRPr lang="en-US" altLang="en-US" b="0"/>
          </a:p>
        </p:txBody>
      </p:sp>
      <p:sp>
        <p:nvSpPr>
          <p:cNvPr id="446468" name="Text Box 4">
            <a:extLst>
              <a:ext uri="{FF2B5EF4-FFF2-40B4-BE49-F238E27FC236}">
                <a16:creationId xmlns:a16="http://schemas.microsoft.com/office/drawing/2014/main" id="{72A1C6E0-B042-BE38-EBBF-181CE49EEEB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solidFill>
            <a:schemeClr val="bg1"/>
          </a:solidFill>
          <a:ln w="38100" cap="flat">
            <a:solidFill>
              <a:srgbClr val="315263"/>
            </a:solidFill>
            <a:miter lim="800000"/>
            <a:headEnd/>
            <a:tailEnd/>
          </a:ln>
          <a:effectLst>
            <a:outerShdw dist="107763" dir="2700000" algn="ctr" rotWithShape="0">
              <a:srgbClr val="315263">
                <a:alpha val="50000"/>
              </a:srgbClr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 b="1">
                <a:ea typeface="ＭＳ Ｐゴシック" panose="020B0600070205080204" pitchFamily="34" charset="-128"/>
              </a:rPr>
              <a:t>Technology     0.13</a:t>
            </a:r>
            <a:r>
              <a:rPr lang="en-US" altLang="ja-JP" sz="2400" b="1">
                <a:ea typeface="ＭＳ Ｐゴシック" panose="020B0600070205080204" pitchFamily="34" charset="-128"/>
                <a:sym typeface="Symbol" pitchFamily="2" charset="2"/>
              </a:rPr>
              <a:t></a:t>
            </a:r>
            <a:r>
              <a:rPr lang="en-US" altLang="ja-JP" sz="2400" b="1">
                <a:ea typeface="ＭＳ Ｐゴシック" panose="020B0600070205080204" pitchFamily="34" charset="-128"/>
              </a:rPr>
              <a:t>m p-sub CMOS triple-well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400" b="1">
                <a:ea typeface="ＭＳ Ｐゴシック" panose="020B0600070205080204" pitchFamily="34" charset="-128"/>
              </a:rPr>
              <a:t>                              1poly, 1polycide, 1W, 2Al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Cell size           0.077</a:t>
            </a:r>
            <a:r>
              <a:rPr lang="en-US" altLang="ja-JP" sz="2400" b="1">
                <a:ea typeface="ＭＳ Ｐゴシック" panose="020B0600070205080204" pitchFamily="34" charset="-128"/>
                <a:sym typeface="Symbol" pitchFamily="2" charset="2"/>
              </a:rPr>
              <a:t></a:t>
            </a:r>
            <a:r>
              <a:rPr lang="en-US" altLang="ja-JP" sz="2400" b="1">
                <a:ea typeface="ＭＳ Ｐゴシック" panose="020B0600070205080204" pitchFamily="34" charset="-128"/>
              </a:rPr>
              <a:t>m2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Chip size          125.2mm2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Organization    2112 x 8b x 64 page x 1k block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Power supply   2.7V-3.6V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Cycle time        50ns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Read time</a:t>
            </a:r>
            <a:r>
              <a:rPr lang="ja-JP" altLang="en-US" sz="2400" b="1">
                <a:ea typeface="ＭＳ Ｐゴシック" panose="020B0600070205080204" pitchFamily="34" charset="-128"/>
              </a:rPr>
              <a:t>　      </a:t>
            </a:r>
            <a:r>
              <a:rPr lang="en-US" altLang="ja-JP" sz="2400" b="1">
                <a:ea typeface="ＭＳ Ｐゴシック" panose="020B0600070205080204" pitchFamily="34" charset="-128"/>
              </a:rPr>
              <a:t>25</a:t>
            </a:r>
            <a:r>
              <a:rPr lang="en-US" altLang="ja-JP" sz="2400" b="1">
                <a:ea typeface="ＭＳ Ｐゴシック" panose="020B0600070205080204" pitchFamily="34" charset="-128"/>
                <a:sym typeface="Symbol" pitchFamily="2" charset="2"/>
              </a:rPr>
              <a:t></a:t>
            </a:r>
            <a:r>
              <a:rPr lang="en-US" altLang="ja-JP" sz="2400" b="1">
                <a:ea typeface="ＭＳ Ｐゴシック" panose="020B0600070205080204" pitchFamily="34" charset="-128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Program time   200</a:t>
            </a:r>
            <a:r>
              <a:rPr lang="en-US" altLang="ja-JP" sz="2400" b="1">
                <a:ea typeface="ＭＳ Ｐゴシック" panose="020B0600070205080204" pitchFamily="34" charset="-128"/>
                <a:sym typeface="Symbol" pitchFamily="2" charset="2"/>
              </a:rPr>
              <a:t></a:t>
            </a:r>
            <a:r>
              <a:rPr lang="en-US" altLang="ja-JP" sz="2400" b="1">
                <a:ea typeface="ＭＳ Ｐゴシック" panose="020B0600070205080204" pitchFamily="34" charset="-128"/>
              </a:rPr>
              <a:t>s / page</a:t>
            </a:r>
          </a:p>
          <a:p>
            <a:pPr>
              <a:lnSpc>
                <a:spcPct val="80000"/>
              </a:lnSpc>
            </a:pPr>
            <a:r>
              <a:rPr lang="en-US" altLang="ja-JP" sz="2400" b="1">
                <a:ea typeface="ＭＳ Ｐゴシック" panose="020B0600070205080204" pitchFamily="34" charset="-128"/>
              </a:rPr>
              <a:t> Erase time        2ms / block</a:t>
            </a:r>
          </a:p>
        </p:txBody>
      </p:sp>
      <p:sp>
        <p:nvSpPr>
          <p:cNvPr id="446469" name="Text Box 5">
            <a:extLst>
              <a:ext uri="{FF2B5EF4-FFF2-40B4-BE49-F238E27FC236}">
                <a16:creationId xmlns:a16="http://schemas.microsoft.com/office/drawing/2014/main" id="{4A85E3B7-BBBB-826F-8D30-1D0474EC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256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[Nakamura02]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BCC23885-77C0-4F19-6622-CBD7A8E36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838200"/>
          </a:xfrm>
        </p:spPr>
        <p:txBody>
          <a:bodyPr/>
          <a:lstStyle/>
          <a:p>
            <a:r>
              <a:rPr lang="en-US" altLang="en-US" sz="4000"/>
              <a:t>Semiconductor Memory Trends</a:t>
            </a:r>
            <a:br>
              <a:rPr lang="en-US" altLang="en-US" sz="4000"/>
            </a:br>
            <a:r>
              <a:rPr lang="en-US" altLang="en-US" sz="4000"/>
              <a:t>(up to the 90’s)</a:t>
            </a:r>
            <a:endParaRPr lang="en-US" altLang="en-US" sz="4000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309254" name="Picture 6">
            <a:extLst>
              <a:ext uri="{FF2B5EF4-FFF2-40B4-BE49-F238E27FC236}">
                <a16:creationId xmlns:a16="http://schemas.microsoft.com/office/drawing/2014/main" id="{229BDFFA-BB65-4C00-D761-154DB17F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90675"/>
            <a:ext cx="3152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5" name="Text Box 7">
            <a:extLst>
              <a:ext uri="{FF2B5EF4-FFF2-40B4-BE49-F238E27FC236}">
                <a16:creationId xmlns:a16="http://schemas.microsoft.com/office/drawing/2014/main" id="{27C1553B-4116-E631-8FD5-6E8D8869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778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>
                <a:solidFill>
                  <a:srgbClr val="315263"/>
                </a:solidFill>
              </a:rPr>
              <a:t>Memory Size as a function of time: x 4 every three years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636" name="Picture 4">
            <a:extLst>
              <a:ext uri="{FF2B5EF4-FFF2-40B4-BE49-F238E27FC236}">
                <a16:creationId xmlns:a16="http://schemas.microsoft.com/office/drawing/2014/main" id="{19FEDA1F-75B9-106B-C31A-602F991ADA6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248400" cy="49069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53639" name="Rectangle 7">
            <a:extLst>
              <a:ext uri="{FF2B5EF4-FFF2-40B4-BE49-F238E27FC236}">
                <a16:creationId xmlns:a16="http://schemas.microsoft.com/office/drawing/2014/main" id="{071C48D7-8CBB-DDB3-1C13-BEE144D02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762000"/>
          </a:xfrm>
          <a:noFill/>
          <a:ln/>
        </p:spPr>
        <p:txBody>
          <a:bodyPr/>
          <a:lstStyle/>
          <a:p>
            <a:r>
              <a:rPr lang="en-US" altLang="en-US" sz="4000"/>
              <a:t>Semiconductor Memory Trends</a:t>
            </a:r>
            <a:br>
              <a:rPr lang="en-US" altLang="en-US" sz="4000"/>
            </a:br>
            <a:r>
              <a:rPr lang="en-US" altLang="en-US" sz="4000"/>
              <a:t>(updated)</a:t>
            </a:r>
          </a:p>
        </p:txBody>
      </p:sp>
      <p:sp>
        <p:nvSpPr>
          <p:cNvPr id="453640" name="Text Box 8">
            <a:extLst>
              <a:ext uri="{FF2B5EF4-FFF2-40B4-BE49-F238E27FC236}">
                <a16:creationId xmlns:a16="http://schemas.microsoft.com/office/drawing/2014/main" id="{8A2A4C35-6304-BE5D-C7B4-A303458DD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180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[Itoh01]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60F4E716-64AD-149D-E60E-F4BBFE00E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Trends in Memory Cell Area</a:t>
            </a:r>
          </a:p>
        </p:txBody>
      </p:sp>
      <p:pic>
        <p:nvPicPr>
          <p:cNvPr id="311301" name="Picture 5">
            <a:extLst>
              <a:ext uri="{FF2B5EF4-FFF2-40B4-BE49-F238E27FC236}">
                <a16:creationId xmlns:a16="http://schemas.microsoft.com/office/drawing/2014/main" id="{A3DDB2AB-5DE2-3A43-4DFA-2B62EF75436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00200"/>
            <a:ext cx="6348413" cy="44211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11303" name="Text Box 7">
            <a:extLst>
              <a:ext uri="{FF2B5EF4-FFF2-40B4-BE49-F238E27FC236}">
                <a16:creationId xmlns:a16="http://schemas.microsoft.com/office/drawing/2014/main" id="{CA33A3B2-C587-C079-E2C0-3061A5CE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180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[Itoh01]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1EF07BBD-1FB7-D74A-C867-982E091ED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r>
              <a:rPr lang="en-US" altLang="en-US"/>
              <a:t>Semiconductor Memory Trends</a:t>
            </a:r>
          </a:p>
        </p:txBody>
      </p:sp>
      <p:pic>
        <p:nvPicPr>
          <p:cNvPr id="312323" name="Picture 3">
            <a:extLst>
              <a:ext uri="{FF2B5EF4-FFF2-40B4-BE49-F238E27FC236}">
                <a16:creationId xmlns:a16="http://schemas.microsoft.com/office/drawing/2014/main" id="{C25FEA8F-A9E1-BC4D-C3D2-A20905BB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1529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4" name="Text Box 4">
            <a:extLst>
              <a:ext uri="{FF2B5EF4-FFF2-40B4-BE49-F238E27FC236}">
                <a16:creationId xmlns:a16="http://schemas.microsoft.com/office/drawing/2014/main" id="{776519BF-62F7-6436-8AF7-EAA389775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62600"/>
            <a:ext cx="643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 i="0">
                <a:solidFill>
                  <a:srgbClr val="315263"/>
                </a:solidFill>
              </a:rPr>
              <a:t>Technology feature size for different SRAM generations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79BE5CF-806D-8DCF-29B9-42AF29926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Read-Only Memory Cells</a:t>
            </a:r>
          </a:p>
        </p:txBody>
      </p:sp>
      <p:sp>
        <p:nvSpPr>
          <p:cNvPr id="339974" name="AutoShape 6">
            <a:extLst>
              <a:ext uri="{FF2B5EF4-FFF2-40B4-BE49-F238E27FC236}">
                <a16:creationId xmlns:a16="http://schemas.microsoft.com/office/drawing/2014/main" id="{DE9D83C7-DE8B-126D-4E80-CA6AB7445F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62000" y="1600200"/>
            <a:ext cx="7620000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6" name="Rectangle 8">
            <a:extLst>
              <a:ext uri="{FF2B5EF4-FFF2-40B4-BE49-F238E27FC236}">
                <a16:creationId xmlns:a16="http://schemas.microsoft.com/office/drawing/2014/main" id="{2BF87466-CAD3-10A7-FCC1-3CCFEB34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1938338"/>
            <a:ext cx="1162050" cy="123348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7" name="Line 9">
            <a:extLst>
              <a:ext uri="{FF2B5EF4-FFF2-40B4-BE49-F238E27FC236}">
                <a16:creationId xmlns:a16="http://schemas.microsoft.com/office/drawing/2014/main" id="{8FC82543-FB52-3309-7EBB-56920F36D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1673225"/>
            <a:ext cx="1588" cy="16192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8" name="Line 10">
            <a:extLst>
              <a:ext uri="{FF2B5EF4-FFF2-40B4-BE49-F238E27FC236}">
                <a16:creationId xmlns:a16="http://schemas.microsoft.com/office/drawing/2014/main" id="{8C977A11-D631-9695-9CF7-591FB5F437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2371725"/>
            <a:ext cx="16192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9" name="Freeform 11">
            <a:extLst>
              <a:ext uri="{FF2B5EF4-FFF2-40B4-BE49-F238E27FC236}">
                <a16:creationId xmlns:a16="http://schemas.microsoft.com/office/drawing/2014/main" id="{76AB5426-8196-3F7C-B980-52B71CAC2869}"/>
              </a:ext>
            </a:extLst>
          </p:cNvPr>
          <p:cNvSpPr>
            <a:spLocks/>
          </p:cNvSpPr>
          <p:nvPr/>
        </p:nvSpPr>
        <p:spPr bwMode="auto">
          <a:xfrm>
            <a:off x="1984375" y="2371725"/>
            <a:ext cx="523875" cy="588963"/>
          </a:xfrm>
          <a:custGeom>
            <a:avLst/>
            <a:gdLst>
              <a:gd name="T0" fmla="*/ 0 w 330"/>
              <a:gd name="T1" fmla="*/ 0 h 371"/>
              <a:gd name="T2" fmla="*/ 0 w 330"/>
              <a:gd name="T3" fmla="*/ 371 h 371"/>
              <a:gd name="T4" fmla="*/ 330 w 330"/>
              <a:gd name="T5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" h="371">
                <a:moveTo>
                  <a:pt x="0" y="0"/>
                </a:moveTo>
                <a:lnTo>
                  <a:pt x="0" y="371"/>
                </a:lnTo>
                <a:lnTo>
                  <a:pt x="330" y="37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0" name="Line 12">
            <a:extLst>
              <a:ext uri="{FF2B5EF4-FFF2-40B4-BE49-F238E27FC236}">
                <a16:creationId xmlns:a16="http://schemas.microsoft.com/office/drawing/2014/main" id="{08A464A9-51DB-6D21-0DF9-8B7793319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6100" y="2774950"/>
            <a:ext cx="3365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1" name="Freeform 13">
            <a:extLst>
              <a:ext uri="{FF2B5EF4-FFF2-40B4-BE49-F238E27FC236}">
                <a16:creationId xmlns:a16="http://schemas.microsoft.com/office/drawing/2014/main" id="{AC2C855C-2B46-5874-9DB3-7F3F817DA4DA}"/>
              </a:ext>
            </a:extLst>
          </p:cNvPr>
          <p:cNvSpPr>
            <a:spLocks/>
          </p:cNvSpPr>
          <p:nvPr/>
        </p:nvSpPr>
        <p:spPr bwMode="auto">
          <a:xfrm>
            <a:off x="1839913" y="2520950"/>
            <a:ext cx="288925" cy="254000"/>
          </a:xfrm>
          <a:custGeom>
            <a:avLst/>
            <a:gdLst>
              <a:gd name="T0" fmla="*/ 0 w 182"/>
              <a:gd name="T1" fmla="*/ 0 h 160"/>
              <a:gd name="T2" fmla="*/ 91 w 182"/>
              <a:gd name="T3" fmla="*/ 160 h 160"/>
              <a:gd name="T4" fmla="*/ 182 w 182"/>
              <a:gd name="T5" fmla="*/ 0 h 160"/>
              <a:gd name="T6" fmla="*/ 0 w 182"/>
              <a:gd name="T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60">
                <a:moveTo>
                  <a:pt x="0" y="0"/>
                </a:moveTo>
                <a:lnTo>
                  <a:pt x="91" y="160"/>
                </a:lnTo>
                <a:lnTo>
                  <a:pt x="1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2" name="Freeform 14">
            <a:extLst>
              <a:ext uri="{FF2B5EF4-FFF2-40B4-BE49-F238E27FC236}">
                <a16:creationId xmlns:a16="http://schemas.microsoft.com/office/drawing/2014/main" id="{F75AF914-3A42-3F81-BBA0-15CAA0FB1358}"/>
              </a:ext>
            </a:extLst>
          </p:cNvPr>
          <p:cNvSpPr>
            <a:spLocks/>
          </p:cNvSpPr>
          <p:nvPr/>
        </p:nvSpPr>
        <p:spPr bwMode="auto">
          <a:xfrm>
            <a:off x="1839913" y="2520950"/>
            <a:ext cx="288925" cy="254000"/>
          </a:xfrm>
          <a:custGeom>
            <a:avLst/>
            <a:gdLst>
              <a:gd name="T0" fmla="*/ 0 w 182"/>
              <a:gd name="T1" fmla="*/ 0 h 160"/>
              <a:gd name="T2" fmla="*/ 91 w 182"/>
              <a:gd name="T3" fmla="*/ 160 h 160"/>
              <a:gd name="T4" fmla="*/ 182 w 182"/>
              <a:gd name="T5" fmla="*/ 0 h 160"/>
              <a:gd name="T6" fmla="*/ 0 w 182"/>
              <a:gd name="T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60">
                <a:moveTo>
                  <a:pt x="0" y="0"/>
                </a:moveTo>
                <a:lnTo>
                  <a:pt x="91" y="160"/>
                </a:lnTo>
                <a:lnTo>
                  <a:pt x="18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3" name="Freeform 15">
            <a:extLst>
              <a:ext uri="{FF2B5EF4-FFF2-40B4-BE49-F238E27FC236}">
                <a16:creationId xmlns:a16="http://schemas.microsoft.com/office/drawing/2014/main" id="{CD63380B-72C1-97EC-4571-B9479D463A5E}"/>
              </a:ext>
            </a:extLst>
          </p:cNvPr>
          <p:cNvSpPr>
            <a:spLocks/>
          </p:cNvSpPr>
          <p:nvPr/>
        </p:nvSpPr>
        <p:spPr bwMode="auto">
          <a:xfrm>
            <a:off x="1839913" y="2520950"/>
            <a:ext cx="288925" cy="254000"/>
          </a:xfrm>
          <a:custGeom>
            <a:avLst/>
            <a:gdLst>
              <a:gd name="T0" fmla="*/ 0 w 182"/>
              <a:gd name="T1" fmla="*/ 0 h 160"/>
              <a:gd name="T2" fmla="*/ 91 w 182"/>
              <a:gd name="T3" fmla="*/ 160 h 160"/>
              <a:gd name="T4" fmla="*/ 182 w 182"/>
              <a:gd name="T5" fmla="*/ 0 h 160"/>
              <a:gd name="T6" fmla="*/ 0 w 182"/>
              <a:gd name="T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60">
                <a:moveTo>
                  <a:pt x="0" y="0"/>
                </a:moveTo>
                <a:lnTo>
                  <a:pt x="91" y="160"/>
                </a:lnTo>
                <a:lnTo>
                  <a:pt x="182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4" name="Oval 16">
            <a:extLst>
              <a:ext uri="{FF2B5EF4-FFF2-40B4-BE49-F238E27FC236}">
                <a16:creationId xmlns:a16="http://schemas.microsoft.com/office/drawing/2014/main" id="{2EAA04B8-8D42-42F8-5CDD-2A05E8D7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2328863"/>
            <a:ext cx="84137" cy="841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85" name="Oval 17">
            <a:extLst>
              <a:ext uri="{FF2B5EF4-FFF2-40B4-BE49-F238E27FC236}">
                <a16:creationId xmlns:a16="http://schemas.microsoft.com/office/drawing/2014/main" id="{CBFAF8A0-B1EF-F4A1-D41B-3DB608DF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2919413"/>
            <a:ext cx="84137" cy="841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986" name="Rectangle 18">
            <a:extLst>
              <a:ext uri="{FF2B5EF4-FFF2-40B4-BE49-F238E27FC236}">
                <a16:creationId xmlns:a16="http://schemas.microsoft.com/office/drawing/2014/main" id="{FD63C05E-30A5-D97A-8D29-94C934F0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06375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339987" name="Rectangle 19">
            <a:extLst>
              <a:ext uri="{FF2B5EF4-FFF2-40B4-BE49-F238E27FC236}">
                <a16:creationId xmlns:a16="http://schemas.microsoft.com/office/drawing/2014/main" id="{1FA39CC4-ED9C-FFEB-70A1-A59395CF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1585913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339988" name="Rectangle 20">
            <a:extLst>
              <a:ext uri="{FF2B5EF4-FFF2-40B4-BE49-F238E27FC236}">
                <a16:creationId xmlns:a16="http://schemas.microsoft.com/office/drawing/2014/main" id="{52DC7496-D102-8A08-7CA9-9FB8A880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938338"/>
            <a:ext cx="1168400" cy="123348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9" name="Line 21">
            <a:extLst>
              <a:ext uri="{FF2B5EF4-FFF2-40B4-BE49-F238E27FC236}">
                <a16:creationId xmlns:a16="http://schemas.microsoft.com/office/drawing/2014/main" id="{DB34B3FA-72A7-54CF-347B-4B2378969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4638" y="1673225"/>
            <a:ext cx="1587" cy="16192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0" name="Line 22">
            <a:extLst>
              <a:ext uri="{FF2B5EF4-FFF2-40B4-BE49-F238E27FC236}">
                <a16:creationId xmlns:a16="http://schemas.microsoft.com/office/drawing/2014/main" id="{3C5784D7-049F-E2B5-4210-2607B8EAE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8" y="2516188"/>
            <a:ext cx="161925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1" name="Rectangle 23">
            <a:extLst>
              <a:ext uri="{FF2B5EF4-FFF2-40B4-BE49-F238E27FC236}">
                <a16:creationId xmlns:a16="http://schemas.microsoft.com/office/drawing/2014/main" id="{1891ABCE-3C8D-7DFC-41B3-EB42A3F9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2211388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339992" name="Rectangle 24">
            <a:extLst>
              <a:ext uri="{FF2B5EF4-FFF2-40B4-BE49-F238E27FC236}">
                <a16:creationId xmlns:a16="http://schemas.microsoft.com/office/drawing/2014/main" id="{50A3E421-A0D7-E5DD-644A-E502A808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1585913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339993" name="Rectangle 25">
            <a:extLst>
              <a:ext uri="{FF2B5EF4-FFF2-40B4-BE49-F238E27FC236}">
                <a16:creationId xmlns:a16="http://schemas.microsoft.com/office/drawing/2014/main" id="{0AAB2531-C656-8ED4-C883-883E8A473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2403475"/>
            <a:ext cx="147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1</a:t>
            </a:r>
            <a:endParaRPr lang="en-US" altLang="en-US" sz="3600"/>
          </a:p>
        </p:txBody>
      </p:sp>
      <p:sp>
        <p:nvSpPr>
          <p:cNvPr id="339994" name="Rectangle 26">
            <a:extLst>
              <a:ext uri="{FF2B5EF4-FFF2-40B4-BE49-F238E27FC236}">
                <a16:creationId xmlns:a16="http://schemas.microsoft.com/office/drawing/2014/main" id="{ED8DC723-C5C1-3DDC-23A3-FDAFDD1C0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38338"/>
            <a:ext cx="1160462" cy="123348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5" name="Line 27">
            <a:extLst>
              <a:ext uri="{FF2B5EF4-FFF2-40B4-BE49-F238E27FC236}">
                <a16:creationId xmlns:a16="http://schemas.microsoft.com/office/drawing/2014/main" id="{481C7EBB-7536-97F5-561A-C8A01ACDF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638" y="1697038"/>
            <a:ext cx="1587" cy="16192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6" name="Line 28">
            <a:extLst>
              <a:ext uri="{FF2B5EF4-FFF2-40B4-BE49-F238E27FC236}">
                <a16:creationId xmlns:a16="http://schemas.microsoft.com/office/drawing/2014/main" id="{6722AB25-C695-27A3-F89C-CA9D158AB0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8938" y="2574925"/>
            <a:ext cx="16192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7" name="Rectangle 29">
            <a:extLst>
              <a:ext uri="{FF2B5EF4-FFF2-40B4-BE49-F238E27FC236}">
                <a16:creationId xmlns:a16="http://schemas.microsoft.com/office/drawing/2014/main" id="{1FF598EF-2D5D-EED9-9642-698662E5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2243138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339998" name="Rectangle 30">
            <a:extLst>
              <a:ext uri="{FF2B5EF4-FFF2-40B4-BE49-F238E27FC236}">
                <a16:creationId xmlns:a16="http://schemas.microsoft.com/office/drawing/2014/main" id="{EFE5C61E-BD71-91D0-7081-87B00F4A1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1585913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339999" name="Rectangle 31">
            <a:extLst>
              <a:ext uri="{FF2B5EF4-FFF2-40B4-BE49-F238E27FC236}">
                <a16:creationId xmlns:a16="http://schemas.microsoft.com/office/drawing/2014/main" id="{0AB1CECE-5133-9AF2-6E99-BEDB2572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900488"/>
            <a:ext cx="1162050" cy="122713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0" name="Line 32">
            <a:extLst>
              <a:ext uri="{FF2B5EF4-FFF2-40B4-BE49-F238E27FC236}">
                <a16:creationId xmlns:a16="http://schemas.microsoft.com/office/drawing/2014/main" id="{4D8CB54A-F174-3387-967D-A588CEFE8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3629025"/>
            <a:ext cx="1588" cy="16192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1" name="Line 33">
            <a:extLst>
              <a:ext uri="{FF2B5EF4-FFF2-40B4-BE49-F238E27FC236}">
                <a16:creationId xmlns:a16="http://schemas.microsoft.com/office/drawing/2014/main" id="{B4E9433C-4FC5-90FB-C07F-D8BEE4812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4327525"/>
            <a:ext cx="16192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2" name="Rectangle 34">
            <a:extLst>
              <a:ext uri="{FF2B5EF4-FFF2-40B4-BE49-F238E27FC236}">
                <a16:creationId xmlns:a16="http://schemas.microsoft.com/office/drawing/2014/main" id="{8670A40F-5BCB-1F3E-4C96-B20CAFE3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01955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340003" name="Rectangle 35">
            <a:extLst>
              <a:ext uri="{FF2B5EF4-FFF2-40B4-BE49-F238E27FC236}">
                <a16:creationId xmlns:a16="http://schemas.microsoft.com/office/drawing/2014/main" id="{D925CAC9-78DC-3E29-F183-6E7779AC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541713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340004" name="Rectangle 36">
            <a:extLst>
              <a:ext uri="{FF2B5EF4-FFF2-40B4-BE49-F238E27FC236}">
                <a16:creationId xmlns:a16="http://schemas.microsoft.com/office/drawing/2014/main" id="{E9CBDC41-9219-5CB0-3383-B393605F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900488"/>
            <a:ext cx="1160462" cy="122713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5" name="Line 37">
            <a:extLst>
              <a:ext uri="{FF2B5EF4-FFF2-40B4-BE49-F238E27FC236}">
                <a16:creationId xmlns:a16="http://schemas.microsoft.com/office/drawing/2014/main" id="{70D2812F-5AC7-A846-429F-1352E4A12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638" y="3629025"/>
            <a:ext cx="1587" cy="16192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6" name="Line 38">
            <a:extLst>
              <a:ext uri="{FF2B5EF4-FFF2-40B4-BE49-F238E27FC236}">
                <a16:creationId xmlns:a16="http://schemas.microsoft.com/office/drawing/2014/main" id="{CA8988C2-72C5-7C02-05C6-2993FCC58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8938" y="4327525"/>
            <a:ext cx="16192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07" name="Rectangle 39">
            <a:extLst>
              <a:ext uri="{FF2B5EF4-FFF2-40B4-BE49-F238E27FC236}">
                <a16:creationId xmlns:a16="http://schemas.microsoft.com/office/drawing/2014/main" id="{F3C40EA4-A93A-DF99-239D-7F9A190C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401955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340008" name="Rectangle 40">
            <a:extLst>
              <a:ext uri="{FF2B5EF4-FFF2-40B4-BE49-F238E27FC236}">
                <a16:creationId xmlns:a16="http://schemas.microsoft.com/office/drawing/2014/main" id="{427F0508-FCA6-1EC3-339C-4CFAFEFB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3541713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340009" name="Rectangle 41">
            <a:extLst>
              <a:ext uri="{FF2B5EF4-FFF2-40B4-BE49-F238E27FC236}">
                <a16:creationId xmlns:a16="http://schemas.microsoft.com/office/drawing/2014/main" id="{298A4867-A7B9-2DD4-30AC-61F01D9F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4359275"/>
            <a:ext cx="147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0</a:t>
            </a:r>
            <a:endParaRPr lang="en-US" altLang="en-US" sz="3600"/>
          </a:p>
        </p:txBody>
      </p:sp>
      <p:sp>
        <p:nvSpPr>
          <p:cNvPr id="340010" name="Line 42">
            <a:extLst>
              <a:ext uri="{FF2B5EF4-FFF2-40B4-BE49-F238E27FC236}">
                <a16:creationId xmlns:a16="http://schemas.microsoft.com/office/drawing/2014/main" id="{BD6DBF55-B3DF-129A-CE4E-912BBF6EA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2574925"/>
            <a:ext cx="2762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1" name="Freeform 43">
            <a:extLst>
              <a:ext uri="{FF2B5EF4-FFF2-40B4-BE49-F238E27FC236}">
                <a16:creationId xmlns:a16="http://schemas.microsoft.com/office/drawing/2014/main" id="{67A5B2BB-3B9F-C3E6-C8ED-5621861828E1}"/>
              </a:ext>
            </a:extLst>
          </p:cNvPr>
          <p:cNvSpPr>
            <a:spLocks/>
          </p:cNvSpPr>
          <p:nvPr/>
        </p:nvSpPr>
        <p:spPr bwMode="auto">
          <a:xfrm>
            <a:off x="4897438" y="2822575"/>
            <a:ext cx="265112" cy="204788"/>
          </a:xfrm>
          <a:custGeom>
            <a:avLst/>
            <a:gdLst>
              <a:gd name="T0" fmla="*/ 0 w 167"/>
              <a:gd name="T1" fmla="*/ 0 h 129"/>
              <a:gd name="T2" fmla="*/ 167 w 167"/>
              <a:gd name="T3" fmla="*/ 0 h 129"/>
              <a:gd name="T4" fmla="*/ 167 w 167"/>
              <a:gd name="T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" h="129">
                <a:moveTo>
                  <a:pt x="0" y="0"/>
                </a:moveTo>
                <a:lnTo>
                  <a:pt x="167" y="0"/>
                </a:lnTo>
                <a:lnTo>
                  <a:pt x="167" y="129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2" name="Freeform 44">
            <a:extLst>
              <a:ext uri="{FF2B5EF4-FFF2-40B4-BE49-F238E27FC236}">
                <a16:creationId xmlns:a16="http://schemas.microsoft.com/office/drawing/2014/main" id="{31786EF5-8AAB-5A88-26A8-D375A40C0AD7}"/>
              </a:ext>
            </a:extLst>
          </p:cNvPr>
          <p:cNvSpPr>
            <a:spLocks/>
          </p:cNvSpPr>
          <p:nvPr/>
        </p:nvSpPr>
        <p:spPr bwMode="auto">
          <a:xfrm>
            <a:off x="4897438" y="2124075"/>
            <a:ext cx="265112" cy="204788"/>
          </a:xfrm>
          <a:custGeom>
            <a:avLst/>
            <a:gdLst>
              <a:gd name="T0" fmla="*/ 167 w 167"/>
              <a:gd name="T1" fmla="*/ 0 h 129"/>
              <a:gd name="T2" fmla="*/ 167 w 167"/>
              <a:gd name="T3" fmla="*/ 129 h 129"/>
              <a:gd name="T4" fmla="*/ 0 w 167"/>
              <a:gd name="T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" h="129">
                <a:moveTo>
                  <a:pt x="167" y="0"/>
                </a:moveTo>
                <a:lnTo>
                  <a:pt x="167" y="129"/>
                </a:lnTo>
                <a:lnTo>
                  <a:pt x="0" y="129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3" name="Line 45">
            <a:extLst>
              <a:ext uri="{FF2B5EF4-FFF2-40B4-BE49-F238E27FC236}">
                <a16:creationId xmlns:a16="http://schemas.microsoft.com/office/drawing/2014/main" id="{DDC0FA35-1D9C-3E54-432A-52C7A0295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2268538"/>
            <a:ext cx="1587" cy="6207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4" name="Line 46">
            <a:extLst>
              <a:ext uri="{FF2B5EF4-FFF2-40B4-BE49-F238E27FC236}">
                <a16:creationId xmlns:a16="http://schemas.microsoft.com/office/drawing/2014/main" id="{FC1855C9-5934-AE15-0C24-66E30BC5D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8" y="2328863"/>
            <a:ext cx="1587" cy="4937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5" name="Rectangle 47">
            <a:extLst>
              <a:ext uri="{FF2B5EF4-FFF2-40B4-BE49-F238E27FC236}">
                <a16:creationId xmlns:a16="http://schemas.microsoft.com/office/drawing/2014/main" id="{8448E4ED-5BD9-B556-5D33-1E96C479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1828800"/>
            <a:ext cx="311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V</a:t>
            </a:r>
            <a:r>
              <a:rPr lang="en-US" altLang="en-US" sz="1500" b="0" baseline="-25000">
                <a:solidFill>
                  <a:srgbClr val="000000"/>
                </a:solidFill>
              </a:rPr>
              <a:t>DD</a:t>
            </a:r>
          </a:p>
        </p:txBody>
      </p:sp>
      <p:sp>
        <p:nvSpPr>
          <p:cNvPr id="340016" name="Freeform 48">
            <a:extLst>
              <a:ext uri="{FF2B5EF4-FFF2-40B4-BE49-F238E27FC236}">
                <a16:creationId xmlns:a16="http://schemas.microsoft.com/office/drawing/2014/main" id="{F009AA4E-2A18-4B56-F632-D3E551875BF5}"/>
              </a:ext>
            </a:extLst>
          </p:cNvPr>
          <p:cNvSpPr>
            <a:spLocks/>
          </p:cNvSpPr>
          <p:nvPr/>
        </p:nvSpPr>
        <p:spPr bwMode="auto">
          <a:xfrm>
            <a:off x="5011738" y="2124075"/>
            <a:ext cx="295275" cy="1588"/>
          </a:xfrm>
          <a:custGeom>
            <a:avLst/>
            <a:gdLst>
              <a:gd name="T0" fmla="*/ 0 w 186"/>
              <a:gd name="T1" fmla="*/ 95 w 186"/>
              <a:gd name="T2" fmla="*/ 186 w 18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86">
                <a:moveTo>
                  <a:pt x="0" y="0"/>
                </a:moveTo>
                <a:lnTo>
                  <a:pt x="95" y="0"/>
                </a:lnTo>
                <a:lnTo>
                  <a:pt x="18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7" name="Line 49">
            <a:extLst>
              <a:ext uri="{FF2B5EF4-FFF2-40B4-BE49-F238E27FC236}">
                <a16:creationId xmlns:a16="http://schemas.microsoft.com/office/drawing/2014/main" id="{C20657D8-3CAA-9F3E-516B-51E9F5F0CC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027363"/>
            <a:ext cx="1920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18" name="Oval 50">
            <a:extLst>
              <a:ext uri="{FF2B5EF4-FFF2-40B4-BE49-F238E27FC236}">
                <a16:creationId xmlns:a16="http://schemas.microsoft.com/office/drawing/2014/main" id="{C34ACC02-E7C2-CDF6-7DDF-5608BCD3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984500"/>
            <a:ext cx="84138" cy="841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019" name="Rectangle 51">
            <a:extLst>
              <a:ext uri="{FF2B5EF4-FFF2-40B4-BE49-F238E27FC236}">
                <a16:creationId xmlns:a16="http://schemas.microsoft.com/office/drawing/2014/main" id="{E3065E67-E522-B3C2-9AF8-0B793337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3900488"/>
            <a:ext cx="1168400" cy="122713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0" name="Line 52">
            <a:extLst>
              <a:ext uri="{FF2B5EF4-FFF2-40B4-BE49-F238E27FC236}">
                <a16:creationId xmlns:a16="http://schemas.microsoft.com/office/drawing/2014/main" id="{873D9995-0A7A-2B13-73F4-7C69A4F1E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4638" y="3659188"/>
            <a:ext cx="1587" cy="16129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1" name="Line 53">
            <a:extLst>
              <a:ext uri="{FF2B5EF4-FFF2-40B4-BE49-F238E27FC236}">
                <a16:creationId xmlns:a16="http://schemas.microsoft.com/office/drawing/2014/main" id="{FFD6A0C0-FA09-D862-45C2-8AC8D39AB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8" y="4452938"/>
            <a:ext cx="161925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2" name="Rectangle 54">
            <a:extLst>
              <a:ext uri="{FF2B5EF4-FFF2-40B4-BE49-F238E27FC236}">
                <a16:creationId xmlns:a16="http://schemas.microsoft.com/office/drawing/2014/main" id="{96F69FA7-FCCB-4A84-146D-B38E73AE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4200525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340023" name="Rectangle 55">
            <a:extLst>
              <a:ext uri="{FF2B5EF4-FFF2-40B4-BE49-F238E27FC236}">
                <a16:creationId xmlns:a16="http://schemas.microsoft.com/office/drawing/2014/main" id="{A32B9B76-0645-4ACE-2FAB-FD12C98E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3627438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340024" name="Line 56">
            <a:extLst>
              <a:ext uri="{FF2B5EF4-FFF2-40B4-BE49-F238E27FC236}">
                <a16:creationId xmlns:a16="http://schemas.microsoft.com/office/drawing/2014/main" id="{6C1DB5B4-44E9-34F4-0CFD-E0D4BAF84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4213" y="4452938"/>
            <a:ext cx="2698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5" name="Freeform 57">
            <a:extLst>
              <a:ext uri="{FF2B5EF4-FFF2-40B4-BE49-F238E27FC236}">
                <a16:creationId xmlns:a16="http://schemas.microsoft.com/office/drawing/2014/main" id="{6A44A392-CA8D-C9BB-CD3B-3A926B0D3EF6}"/>
              </a:ext>
            </a:extLst>
          </p:cNvPr>
          <p:cNvSpPr>
            <a:spLocks/>
          </p:cNvSpPr>
          <p:nvPr/>
        </p:nvSpPr>
        <p:spPr bwMode="auto">
          <a:xfrm>
            <a:off x="7437438" y="4002088"/>
            <a:ext cx="265112" cy="204787"/>
          </a:xfrm>
          <a:custGeom>
            <a:avLst/>
            <a:gdLst>
              <a:gd name="T0" fmla="*/ 0 w 167"/>
              <a:gd name="T1" fmla="*/ 129 h 129"/>
              <a:gd name="T2" fmla="*/ 167 w 167"/>
              <a:gd name="T3" fmla="*/ 129 h 129"/>
              <a:gd name="T4" fmla="*/ 167 w 167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" h="129">
                <a:moveTo>
                  <a:pt x="0" y="129"/>
                </a:moveTo>
                <a:lnTo>
                  <a:pt x="167" y="129"/>
                </a:lnTo>
                <a:lnTo>
                  <a:pt x="167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6" name="Freeform 58">
            <a:extLst>
              <a:ext uri="{FF2B5EF4-FFF2-40B4-BE49-F238E27FC236}">
                <a16:creationId xmlns:a16="http://schemas.microsoft.com/office/drawing/2014/main" id="{0D6F4B3C-ADC6-D794-FB29-FD7E25A44AEA}"/>
              </a:ext>
            </a:extLst>
          </p:cNvPr>
          <p:cNvSpPr>
            <a:spLocks/>
          </p:cNvSpPr>
          <p:nvPr/>
        </p:nvSpPr>
        <p:spPr bwMode="auto">
          <a:xfrm>
            <a:off x="7437438" y="4700588"/>
            <a:ext cx="265112" cy="204787"/>
          </a:xfrm>
          <a:custGeom>
            <a:avLst/>
            <a:gdLst>
              <a:gd name="T0" fmla="*/ 167 w 167"/>
              <a:gd name="T1" fmla="*/ 129 h 129"/>
              <a:gd name="T2" fmla="*/ 167 w 167"/>
              <a:gd name="T3" fmla="*/ 0 h 129"/>
              <a:gd name="T4" fmla="*/ 0 w 167"/>
              <a:gd name="T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" h="129">
                <a:moveTo>
                  <a:pt x="167" y="129"/>
                </a:moveTo>
                <a:lnTo>
                  <a:pt x="167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7" name="Line 59">
            <a:extLst>
              <a:ext uri="{FF2B5EF4-FFF2-40B4-BE49-F238E27FC236}">
                <a16:creationId xmlns:a16="http://schemas.microsoft.com/office/drawing/2014/main" id="{95E390AC-BD00-314B-490E-B98DCB5AD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7438" y="4146550"/>
            <a:ext cx="1587" cy="614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8" name="Line 60">
            <a:extLst>
              <a:ext uri="{FF2B5EF4-FFF2-40B4-BE49-F238E27FC236}">
                <a16:creationId xmlns:a16="http://schemas.microsoft.com/office/drawing/2014/main" id="{A949B451-BE6F-77E5-05CE-9CFA06BE1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0438" y="4206875"/>
            <a:ext cx="1587" cy="493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29" name="Rectangle 61">
            <a:extLst>
              <a:ext uri="{FF2B5EF4-FFF2-40B4-BE49-F238E27FC236}">
                <a16:creationId xmlns:a16="http://schemas.microsoft.com/office/drawing/2014/main" id="{CC208E50-ACAB-4ADB-988F-99B7F73F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4919663"/>
            <a:ext cx="423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GND</a:t>
            </a:r>
            <a:endParaRPr lang="en-US" altLang="en-US" b="0"/>
          </a:p>
        </p:txBody>
      </p:sp>
      <p:sp>
        <p:nvSpPr>
          <p:cNvPr id="340030" name="Freeform 62">
            <a:extLst>
              <a:ext uri="{FF2B5EF4-FFF2-40B4-BE49-F238E27FC236}">
                <a16:creationId xmlns:a16="http://schemas.microsoft.com/office/drawing/2014/main" id="{029D67AB-F585-C728-C432-983E16203218}"/>
              </a:ext>
            </a:extLst>
          </p:cNvPr>
          <p:cNvSpPr>
            <a:spLocks/>
          </p:cNvSpPr>
          <p:nvPr/>
        </p:nvSpPr>
        <p:spPr bwMode="auto">
          <a:xfrm>
            <a:off x="7558088" y="4905375"/>
            <a:ext cx="287337" cy="1588"/>
          </a:xfrm>
          <a:custGeom>
            <a:avLst/>
            <a:gdLst>
              <a:gd name="T0" fmla="*/ 0 w 181"/>
              <a:gd name="T1" fmla="*/ 91 w 181"/>
              <a:gd name="T2" fmla="*/ 181 w 18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81">
                <a:moveTo>
                  <a:pt x="0" y="0"/>
                </a:moveTo>
                <a:lnTo>
                  <a:pt x="91" y="0"/>
                </a:lnTo>
                <a:lnTo>
                  <a:pt x="181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31" name="Line 63">
            <a:extLst>
              <a:ext uri="{FF2B5EF4-FFF2-40B4-BE49-F238E27FC236}">
                <a16:creationId xmlns:a16="http://schemas.microsoft.com/office/drawing/2014/main" id="{54AE1459-2A4C-625B-A486-F2C6896DF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2550" y="4002088"/>
            <a:ext cx="1920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032" name="Oval 64">
            <a:extLst>
              <a:ext uri="{FF2B5EF4-FFF2-40B4-BE49-F238E27FC236}">
                <a16:creationId xmlns:a16="http://schemas.microsoft.com/office/drawing/2014/main" id="{8FAF06CD-DE5D-B9C2-77F7-2ADC5553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5" y="3960813"/>
            <a:ext cx="84138" cy="841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0033" name="Rectangle 65">
            <a:extLst>
              <a:ext uri="{FF2B5EF4-FFF2-40B4-BE49-F238E27FC236}">
                <a16:creationId xmlns:a16="http://schemas.microsoft.com/office/drawing/2014/main" id="{7094CD57-768A-6B72-06D1-563B09BA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5545138"/>
            <a:ext cx="1025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Diode ROM</a:t>
            </a:r>
            <a:endParaRPr lang="en-US" altLang="en-US"/>
          </a:p>
        </p:txBody>
      </p:sp>
      <p:sp>
        <p:nvSpPr>
          <p:cNvPr id="340034" name="Rectangle 66">
            <a:extLst>
              <a:ext uri="{FF2B5EF4-FFF2-40B4-BE49-F238E27FC236}">
                <a16:creationId xmlns:a16="http://schemas.microsoft.com/office/drawing/2014/main" id="{4B70F888-74AA-CA9A-BEB6-C2BC2EF9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5545138"/>
            <a:ext cx="1089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MOS ROM 1</a:t>
            </a:r>
            <a:endParaRPr lang="en-US" altLang="en-US"/>
          </a:p>
        </p:txBody>
      </p:sp>
      <p:sp>
        <p:nvSpPr>
          <p:cNvPr id="340035" name="Rectangle 67">
            <a:extLst>
              <a:ext uri="{FF2B5EF4-FFF2-40B4-BE49-F238E27FC236}">
                <a16:creationId xmlns:a16="http://schemas.microsoft.com/office/drawing/2014/main" id="{03F56FB0-77A4-8134-3627-1AB556E6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5545138"/>
            <a:ext cx="1089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MOS ROM 2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FB5DD739-807A-8F4E-539D-189CDB5A6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/>
              <a:t>MOS OR ROM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61" name="Rectangle 21">
            <a:extLst>
              <a:ext uri="{FF2B5EF4-FFF2-40B4-BE49-F238E27FC236}">
                <a16:creationId xmlns:a16="http://schemas.microsoft.com/office/drawing/2014/main" id="{A6558F9A-1589-C5E1-1DEC-E6860290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714500"/>
            <a:ext cx="4108450" cy="3271838"/>
          </a:xfrm>
          <a:prstGeom prst="rect">
            <a:avLst/>
          </a:prstGeom>
          <a:solidFill>
            <a:srgbClr val="C0C0C0">
              <a:alpha val="5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2" name="Rectangle 22">
            <a:extLst>
              <a:ext uri="{FF2B5EF4-FFF2-40B4-BE49-F238E27FC236}">
                <a16:creationId xmlns:a16="http://schemas.microsoft.com/office/drawing/2014/main" id="{E26F2BF1-8112-4DDA-C3E0-7A1F1297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981200"/>
            <a:ext cx="3349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3863" name="Rectangle 23">
            <a:extLst>
              <a:ext uri="{FF2B5EF4-FFF2-40B4-BE49-F238E27FC236}">
                <a16:creationId xmlns:a16="http://schemas.microsoft.com/office/drawing/2014/main" id="{B7DC6EFA-0506-7CA9-7AC5-BF9464DF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1981200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163864" name="Rectangle 24">
            <a:extLst>
              <a:ext uri="{FF2B5EF4-FFF2-40B4-BE49-F238E27FC236}">
                <a16:creationId xmlns:a16="http://schemas.microsoft.com/office/drawing/2014/main" id="{8DBB8B3E-217C-B616-B40D-22656596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2387600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63865" name="Rectangle 25">
            <a:extLst>
              <a:ext uri="{FF2B5EF4-FFF2-40B4-BE49-F238E27FC236}">
                <a16:creationId xmlns:a16="http://schemas.microsoft.com/office/drawing/2014/main" id="{2671185E-E1BE-7ABD-A0E2-72CBB9A2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492375"/>
            <a:ext cx="238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163866" name="Rectangle 26">
            <a:extLst>
              <a:ext uri="{FF2B5EF4-FFF2-40B4-BE49-F238E27FC236}">
                <a16:creationId xmlns:a16="http://schemas.microsoft.com/office/drawing/2014/main" id="{F6E08232-D944-1F88-8524-2158E196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355725"/>
            <a:ext cx="2873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3867" name="Rectangle 27">
            <a:extLst>
              <a:ext uri="{FF2B5EF4-FFF2-40B4-BE49-F238E27FC236}">
                <a16:creationId xmlns:a16="http://schemas.microsoft.com/office/drawing/2014/main" id="{385EBDB1-EB3A-4FF5-7AF1-2E0980B2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1355725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163868" name="Line 28">
            <a:extLst>
              <a:ext uri="{FF2B5EF4-FFF2-40B4-BE49-F238E27FC236}">
                <a16:creationId xmlns:a16="http://schemas.microsoft.com/office/drawing/2014/main" id="{8534C29D-8072-2195-B591-A7C0E609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2141538"/>
            <a:ext cx="4606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9" name="Line 29">
            <a:extLst>
              <a:ext uri="{FF2B5EF4-FFF2-40B4-BE49-F238E27FC236}">
                <a16:creationId xmlns:a16="http://schemas.microsoft.com/office/drawing/2014/main" id="{14B7FE2D-3B7A-624C-4ACA-BBF76FD8A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2536825"/>
            <a:ext cx="4606925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0" name="Rectangle 30">
            <a:extLst>
              <a:ext uri="{FF2B5EF4-FFF2-40B4-BE49-F238E27FC236}">
                <a16:creationId xmlns:a16="http://schemas.microsoft.com/office/drawing/2014/main" id="{C6E4844F-ACDD-F208-01B7-D7D5C2C1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2808288"/>
            <a:ext cx="3349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3871" name="Rectangle 31">
            <a:extLst>
              <a:ext uri="{FF2B5EF4-FFF2-40B4-BE49-F238E27FC236}">
                <a16:creationId xmlns:a16="http://schemas.microsoft.com/office/drawing/2014/main" id="{984C8FE9-9E9F-30F5-BC6B-914CB376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2808288"/>
            <a:ext cx="2635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163872" name="Line 32">
            <a:extLst>
              <a:ext uri="{FF2B5EF4-FFF2-40B4-BE49-F238E27FC236}">
                <a16:creationId xmlns:a16="http://schemas.microsoft.com/office/drawing/2014/main" id="{4F5ACA8C-A122-B577-D45B-DF594D3CC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2932113"/>
            <a:ext cx="4606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3" name="Rectangle 33">
            <a:extLst>
              <a:ext uri="{FF2B5EF4-FFF2-40B4-BE49-F238E27FC236}">
                <a16:creationId xmlns:a16="http://schemas.microsoft.com/office/drawing/2014/main" id="{58B28C46-82BA-8D78-0B5C-CBFCBDE3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641725"/>
            <a:ext cx="3349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3874" name="Rectangle 34">
            <a:extLst>
              <a:ext uri="{FF2B5EF4-FFF2-40B4-BE49-F238E27FC236}">
                <a16:creationId xmlns:a16="http://schemas.microsoft.com/office/drawing/2014/main" id="{86EAC207-D69B-DBEB-EA9B-CA52EDFD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641725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163875" name="Line 35">
            <a:extLst>
              <a:ext uri="{FF2B5EF4-FFF2-40B4-BE49-F238E27FC236}">
                <a16:creationId xmlns:a16="http://schemas.microsoft.com/office/drawing/2014/main" id="{BDEAF338-193F-D597-EE89-A01A4E658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3721100"/>
            <a:ext cx="4606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6" name="Line 36">
            <a:extLst>
              <a:ext uri="{FF2B5EF4-FFF2-40B4-BE49-F238E27FC236}">
                <a16:creationId xmlns:a16="http://schemas.microsoft.com/office/drawing/2014/main" id="{12F72191-90AA-C2C5-1A39-2967B42EC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4116388"/>
            <a:ext cx="4606925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7" name="Rectangle 37">
            <a:extLst>
              <a:ext uri="{FF2B5EF4-FFF2-40B4-BE49-F238E27FC236}">
                <a16:creationId xmlns:a16="http://schemas.microsoft.com/office/drawing/2014/main" id="{B081B367-3763-8015-6707-813928AB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4549775"/>
            <a:ext cx="3349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3878" name="Rectangle 38">
            <a:extLst>
              <a:ext uri="{FF2B5EF4-FFF2-40B4-BE49-F238E27FC236}">
                <a16:creationId xmlns:a16="http://schemas.microsoft.com/office/drawing/2014/main" id="{82589F60-494B-1F1D-F299-F2E769AF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4549775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163879" name="Line 39">
            <a:extLst>
              <a:ext uri="{FF2B5EF4-FFF2-40B4-BE49-F238E27FC236}">
                <a16:creationId xmlns:a16="http://schemas.microsoft.com/office/drawing/2014/main" id="{9E3F4FA8-CDAB-FBA7-BFA7-E3CEBD7BF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4511675"/>
            <a:ext cx="4606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0" name="Rectangle 40">
            <a:extLst>
              <a:ext uri="{FF2B5EF4-FFF2-40B4-BE49-F238E27FC236}">
                <a16:creationId xmlns:a16="http://schemas.microsoft.com/office/drawing/2014/main" id="{783FB168-BB12-A786-1F5D-975FD128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10188"/>
            <a:ext cx="144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63881" name="Rectangle 41">
            <a:extLst>
              <a:ext uri="{FF2B5EF4-FFF2-40B4-BE49-F238E27FC236}">
                <a16:creationId xmlns:a16="http://schemas.microsoft.com/office/drawing/2014/main" id="{3A9316E5-EF75-0858-7EAF-38FEE7832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4963"/>
            <a:ext cx="304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bias</a:t>
            </a:r>
            <a:endParaRPr lang="en-US" altLang="en-US"/>
          </a:p>
        </p:txBody>
      </p:sp>
      <p:sp>
        <p:nvSpPr>
          <p:cNvPr id="163882" name="Line 42">
            <a:extLst>
              <a:ext uri="{FF2B5EF4-FFF2-40B4-BE49-F238E27FC236}">
                <a16:creationId xmlns:a16="http://schemas.microsoft.com/office/drawing/2014/main" id="{5674148E-2543-9A76-8226-C299DD286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5434013"/>
            <a:ext cx="4606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3" name="Line 43">
            <a:extLst>
              <a:ext uri="{FF2B5EF4-FFF2-40B4-BE49-F238E27FC236}">
                <a16:creationId xmlns:a16="http://schemas.microsoft.com/office/drawing/2014/main" id="{B7661809-8148-D118-6E27-F0FD01EA4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8825" y="1635125"/>
            <a:ext cx="1588" cy="35607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4" name="Line 44">
            <a:extLst>
              <a:ext uri="{FF2B5EF4-FFF2-40B4-BE49-F238E27FC236}">
                <a16:creationId xmlns:a16="http://schemas.microsoft.com/office/drawing/2014/main" id="{5E6D07EC-1DA2-9146-592C-624EA2773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950" y="2141538"/>
            <a:ext cx="2365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5" name="Freeform 45">
            <a:extLst>
              <a:ext uri="{FF2B5EF4-FFF2-40B4-BE49-F238E27FC236}">
                <a16:creationId xmlns:a16="http://schemas.microsoft.com/office/drawing/2014/main" id="{8D53A7F0-C29A-5266-39E7-FBC4953F033E}"/>
              </a:ext>
            </a:extLst>
          </p:cNvPr>
          <p:cNvSpPr>
            <a:spLocks/>
          </p:cNvSpPr>
          <p:nvPr/>
        </p:nvSpPr>
        <p:spPr bwMode="auto">
          <a:xfrm>
            <a:off x="3892550" y="2359025"/>
            <a:ext cx="230188" cy="177800"/>
          </a:xfrm>
          <a:custGeom>
            <a:avLst/>
            <a:gdLst>
              <a:gd name="T0" fmla="*/ 0 w 145"/>
              <a:gd name="T1" fmla="*/ 0 h 112"/>
              <a:gd name="T2" fmla="*/ 145 w 145"/>
              <a:gd name="T3" fmla="*/ 0 h 112"/>
              <a:gd name="T4" fmla="*/ 145 w 145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0" y="0"/>
                </a:moveTo>
                <a:lnTo>
                  <a:pt x="145" y="0"/>
                </a:lnTo>
                <a:lnTo>
                  <a:pt x="145" y="11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6" name="Freeform 46">
            <a:extLst>
              <a:ext uri="{FF2B5EF4-FFF2-40B4-BE49-F238E27FC236}">
                <a16:creationId xmlns:a16="http://schemas.microsoft.com/office/drawing/2014/main" id="{1A0849B9-36B3-CE3F-CF2B-BB397278A0F0}"/>
              </a:ext>
            </a:extLst>
          </p:cNvPr>
          <p:cNvSpPr>
            <a:spLocks/>
          </p:cNvSpPr>
          <p:nvPr/>
        </p:nvSpPr>
        <p:spPr bwMode="auto">
          <a:xfrm>
            <a:off x="3892550" y="1746250"/>
            <a:ext cx="230188" cy="185738"/>
          </a:xfrm>
          <a:custGeom>
            <a:avLst/>
            <a:gdLst>
              <a:gd name="T0" fmla="*/ 145 w 145"/>
              <a:gd name="T1" fmla="*/ 0 h 117"/>
              <a:gd name="T2" fmla="*/ 145 w 145"/>
              <a:gd name="T3" fmla="*/ 117 h 117"/>
              <a:gd name="T4" fmla="*/ 0 w 145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7">
                <a:moveTo>
                  <a:pt x="145" y="0"/>
                </a:moveTo>
                <a:lnTo>
                  <a:pt x="145" y="117"/>
                </a:lnTo>
                <a:lnTo>
                  <a:pt x="0" y="11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7" name="Line 47">
            <a:extLst>
              <a:ext uri="{FF2B5EF4-FFF2-40B4-BE49-F238E27FC236}">
                <a16:creationId xmlns:a16="http://schemas.microsoft.com/office/drawing/2014/main" id="{6F5AE8A3-0E19-95E0-DC18-159334E4B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2550" y="1871663"/>
            <a:ext cx="1588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8" name="Line 48">
            <a:extLst>
              <a:ext uri="{FF2B5EF4-FFF2-40B4-BE49-F238E27FC236}">
                <a16:creationId xmlns:a16="http://schemas.microsoft.com/office/drawing/2014/main" id="{75C54171-32FB-5DC4-C185-9DE2A1D85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1931988"/>
            <a:ext cx="1587" cy="4270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9" name="Line 49">
            <a:extLst>
              <a:ext uri="{FF2B5EF4-FFF2-40B4-BE49-F238E27FC236}">
                <a16:creationId xmlns:a16="http://schemas.microsoft.com/office/drawing/2014/main" id="{7FE99D99-8EB8-02EC-BA7A-3F979DD15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5434013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0" name="Freeform 50">
            <a:extLst>
              <a:ext uri="{FF2B5EF4-FFF2-40B4-BE49-F238E27FC236}">
                <a16:creationId xmlns:a16="http://schemas.microsoft.com/office/drawing/2014/main" id="{DB1AF8C5-0C8C-5DEA-8428-3451AD348FA0}"/>
              </a:ext>
            </a:extLst>
          </p:cNvPr>
          <p:cNvSpPr>
            <a:spLocks/>
          </p:cNvSpPr>
          <p:nvPr/>
        </p:nvSpPr>
        <p:spPr bwMode="auto">
          <a:xfrm>
            <a:off x="3160713" y="5565775"/>
            <a:ext cx="138112" cy="104775"/>
          </a:xfrm>
          <a:custGeom>
            <a:avLst/>
            <a:gdLst>
              <a:gd name="T0" fmla="*/ 0 w 87"/>
              <a:gd name="T1" fmla="*/ 0 h 66"/>
              <a:gd name="T2" fmla="*/ 87 w 87"/>
              <a:gd name="T3" fmla="*/ 0 h 66"/>
              <a:gd name="T4" fmla="*/ 87 w 87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6">
                <a:moveTo>
                  <a:pt x="0" y="0"/>
                </a:moveTo>
                <a:lnTo>
                  <a:pt x="87" y="0"/>
                </a:lnTo>
                <a:lnTo>
                  <a:pt x="87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1" name="Freeform 51">
            <a:extLst>
              <a:ext uri="{FF2B5EF4-FFF2-40B4-BE49-F238E27FC236}">
                <a16:creationId xmlns:a16="http://schemas.microsoft.com/office/drawing/2014/main" id="{41B8FB00-240F-64E7-77C5-E08CDA4018AA}"/>
              </a:ext>
            </a:extLst>
          </p:cNvPr>
          <p:cNvSpPr>
            <a:spLocks/>
          </p:cNvSpPr>
          <p:nvPr/>
        </p:nvSpPr>
        <p:spPr bwMode="auto">
          <a:xfrm>
            <a:off x="3160713" y="5195888"/>
            <a:ext cx="138112" cy="106362"/>
          </a:xfrm>
          <a:custGeom>
            <a:avLst/>
            <a:gdLst>
              <a:gd name="T0" fmla="*/ 87 w 87"/>
              <a:gd name="T1" fmla="*/ 0 h 67"/>
              <a:gd name="T2" fmla="*/ 87 w 87"/>
              <a:gd name="T3" fmla="*/ 67 h 67"/>
              <a:gd name="T4" fmla="*/ 0 w 87"/>
              <a:gd name="T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7">
                <a:moveTo>
                  <a:pt x="87" y="0"/>
                </a:moveTo>
                <a:lnTo>
                  <a:pt x="87" y="67"/>
                </a:lnTo>
                <a:lnTo>
                  <a:pt x="0" y="6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2" name="Line 52">
            <a:extLst>
              <a:ext uri="{FF2B5EF4-FFF2-40B4-BE49-F238E27FC236}">
                <a16:creationId xmlns:a16="http://schemas.microsoft.com/office/drawing/2014/main" id="{DB36D256-D764-B30E-2A83-A2F66D40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713" y="5235575"/>
            <a:ext cx="1587" cy="395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3" name="Line 53">
            <a:extLst>
              <a:ext uri="{FF2B5EF4-FFF2-40B4-BE49-F238E27FC236}">
                <a16:creationId xmlns:a16="http://schemas.microsoft.com/office/drawing/2014/main" id="{6718CD14-F367-7022-FCF8-E533EA952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5302250"/>
            <a:ext cx="1588" cy="263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4" name="Oval 54">
            <a:extLst>
              <a:ext uri="{FF2B5EF4-FFF2-40B4-BE49-F238E27FC236}">
                <a16:creationId xmlns:a16="http://schemas.microsoft.com/office/drawing/2014/main" id="{BAED4DA1-5F97-9A2B-E09F-775AECD0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1708150"/>
            <a:ext cx="79375" cy="7778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5" name="Oval 55">
            <a:extLst>
              <a:ext uri="{FF2B5EF4-FFF2-40B4-BE49-F238E27FC236}">
                <a16:creationId xmlns:a16="http://schemas.microsoft.com/office/drawing/2014/main" id="{49CE221F-FC31-4665-E287-733AFC9F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2497138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6" name="Line 56">
            <a:extLst>
              <a:ext uri="{FF2B5EF4-FFF2-40B4-BE49-F238E27FC236}">
                <a16:creationId xmlns:a16="http://schemas.microsoft.com/office/drawing/2014/main" id="{3D420C18-1FBB-7427-74C2-191FD2F00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4363" y="5670550"/>
            <a:ext cx="2968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7" name="Line 57">
            <a:extLst>
              <a:ext uri="{FF2B5EF4-FFF2-40B4-BE49-F238E27FC236}">
                <a16:creationId xmlns:a16="http://schemas.microsoft.com/office/drawing/2014/main" id="{CD3CD5DD-07C8-A0C7-BBA5-3043D037F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6750" y="5729288"/>
            <a:ext cx="1920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8" name="Line 58">
            <a:extLst>
              <a:ext uri="{FF2B5EF4-FFF2-40B4-BE49-F238E27FC236}">
                <a16:creationId xmlns:a16="http://schemas.microsoft.com/office/drawing/2014/main" id="{08A0A8E2-4965-3395-EFCE-8F9FF089B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9138" y="5795963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9" name="Rectangle 59">
            <a:extLst>
              <a:ext uri="{FF2B5EF4-FFF2-40B4-BE49-F238E27FC236}">
                <a16:creationId xmlns:a16="http://schemas.microsoft.com/office/drawing/2014/main" id="{DF469250-7E07-DFBD-06BD-54DD3404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1355725"/>
            <a:ext cx="2873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3900" name="Rectangle 60">
            <a:extLst>
              <a:ext uri="{FF2B5EF4-FFF2-40B4-BE49-F238E27FC236}">
                <a16:creationId xmlns:a16="http://schemas.microsoft.com/office/drawing/2014/main" id="{861BA6A6-45FD-391C-9A75-49EBF7B8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1355725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163901" name="Rectangle 61">
            <a:extLst>
              <a:ext uri="{FF2B5EF4-FFF2-40B4-BE49-F238E27FC236}">
                <a16:creationId xmlns:a16="http://schemas.microsoft.com/office/drawing/2014/main" id="{034AB09B-13FB-7147-6795-5A904D9F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821363"/>
            <a:ext cx="16573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Pull-down loads</a:t>
            </a:r>
            <a:endParaRPr lang="en-US" altLang="en-US"/>
          </a:p>
        </p:txBody>
      </p:sp>
      <p:sp>
        <p:nvSpPr>
          <p:cNvPr id="163902" name="Line 62">
            <a:extLst>
              <a:ext uri="{FF2B5EF4-FFF2-40B4-BE49-F238E27FC236}">
                <a16:creationId xmlns:a16="http://schemas.microsoft.com/office/drawing/2014/main" id="{DAE2630D-7804-E194-C67E-70F23E56F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6250" y="1635125"/>
            <a:ext cx="1588" cy="35607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3" name="Line 63">
            <a:extLst>
              <a:ext uri="{FF2B5EF4-FFF2-40B4-BE49-F238E27FC236}">
                <a16:creationId xmlns:a16="http://schemas.microsoft.com/office/drawing/2014/main" id="{734F9AA6-E169-2095-2377-0C079D046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5434013"/>
            <a:ext cx="1460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4" name="Freeform 64">
            <a:extLst>
              <a:ext uri="{FF2B5EF4-FFF2-40B4-BE49-F238E27FC236}">
                <a16:creationId xmlns:a16="http://schemas.microsoft.com/office/drawing/2014/main" id="{6329C077-A9B5-9E2B-E513-C5CB708322EB}"/>
              </a:ext>
            </a:extLst>
          </p:cNvPr>
          <p:cNvSpPr>
            <a:spLocks/>
          </p:cNvSpPr>
          <p:nvPr/>
        </p:nvSpPr>
        <p:spPr bwMode="auto">
          <a:xfrm>
            <a:off x="4148138" y="5565775"/>
            <a:ext cx="138112" cy="104775"/>
          </a:xfrm>
          <a:custGeom>
            <a:avLst/>
            <a:gdLst>
              <a:gd name="T0" fmla="*/ 0 w 87"/>
              <a:gd name="T1" fmla="*/ 0 h 66"/>
              <a:gd name="T2" fmla="*/ 87 w 87"/>
              <a:gd name="T3" fmla="*/ 0 h 66"/>
              <a:gd name="T4" fmla="*/ 87 w 87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6">
                <a:moveTo>
                  <a:pt x="0" y="0"/>
                </a:moveTo>
                <a:lnTo>
                  <a:pt x="87" y="0"/>
                </a:lnTo>
                <a:lnTo>
                  <a:pt x="87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5" name="Freeform 65">
            <a:extLst>
              <a:ext uri="{FF2B5EF4-FFF2-40B4-BE49-F238E27FC236}">
                <a16:creationId xmlns:a16="http://schemas.microsoft.com/office/drawing/2014/main" id="{28CC43C9-0195-268B-46D1-181A56429828}"/>
              </a:ext>
            </a:extLst>
          </p:cNvPr>
          <p:cNvSpPr>
            <a:spLocks/>
          </p:cNvSpPr>
          <p:nvPr/>
        </p:nvSpPr>
        <p:spPr bwMode="auto">
          <a:xfrm>
            <a:off x="4148138" y="5195888"/>
            <a:ext cx="138112" cy="106362"/>
          </a:xfrm>
          <a:custGeom>
            <a:avLst/>
            <a:gdLst>
              <a:gd name="T0" fmla="*/ 87 w 87"/>
              <a:gd name="T1" fmla="*/ 0 h 67"/>
              <a:gd name="T2" fmla="*/ 87 w 87"/>
              <a:gd name="T3" fmla="*/ 67 h 67"/>
              <a:gd name="T4" fmla="*/ 0 w 87"/>
              <a:gd name="T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7">
                <a:moveTo>
                  <a:pt x="87" y="0"/>
                </a:moveTo>
                <a:lnTo>
                  <a:pt x="87" y="67"/>
                </a:lnTo>
                <a:lnTo>
                  <a:pt x="0" y="6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6" name="Line 66">
            <a:extLst>
              <a:ext uri="{FF2B5EF4-FFF2-40B4-BE49-F238E27FC236}">
                <a16:creationId xmlns:a16="http://schemas.microsoft.com/office/drawing/2014/main" id="{2751B2EA-2228-4D4F-C588-61C00149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5235575"/>
            <a:ext cx="1587" cy="395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7" name="Line 67">
            <a:extLst>
              <a:ext uri="{FF2B5EF4-FFF2-40B4-BE49-F238E27FC236}">
                <a16:creationId xmlns:a16="http://schemas.microsoft.com/office/drawing/2014/main" id="{8C753E5D-67AA-CB6C-BA50-8E5B625F6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5302250"/>
            <a:ext cx="1588" cy="263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8" name="Line 68">
            <a:extLst>
              <a:ext uri="{FF2B5EF4-FFF2-40B4-BE49-F238E27FC236}">
                <a16:creationId xmlns:a16="http://schemas.microsoft.com/office/drawing/2014/main" id="{156824F6-7759-5262-94AE-713CE3B99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5438" y="5670550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9" name="Line 69">
            <a:extLst>
              <a:ext uri="{FF2B5EF4-FFF2-40B4-BE49-F238E27FC236}">
                <a16:creationId xmlns:a16="http://schemas.microsoft.com/office/drawing/2014/main" id="{BCA2F3C7-B835-A0C8-3AAF-9F95C20E91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572928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0" name="Line 70">
            <a:extLst>
              <a:ext uri="{FF2B5EF4-FFF2-40B4-BE49-F238E27FC236}">
                <a16:creationId xmlns:a16="http://schemas.microsoft.com/office/drawing/2014/main" id="{223FAEFD-0312-97C8-F29D-BEF72889A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0213" y="5795963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1" name="Rectangle 71">
            <a:extLst>
              <a:ext uri="{FF2B5EF4-FFF2-40B4-BE49-F238E27FC236}">
                <a16:creationId xmlns:a16="http://schemas.microsoft.com/office/drawing/2014/main" id="{ACB47690-A5A9-F5B7-A8A8-EB7786A2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355725"/>
            <a:ext cx="2873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3912" name="Rectangle 72">
            <a:extLst>
              <a:ext uri="{FF2B5EF4-FFF2-40B4-BE49-F238E27FC236}">
                <a16:creationId xmlns:a16="http://schemas.microsoft.com/office/drawing/2014/main" id="{272A8E97-404A-9ABB-71F2-833CC3EC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355725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163913" name="Line 73">
            <a:extLst>
              <a:ext uri="{FF2B5EF4-FFF2-40B4-BE49-F238E27FC236}">
                <a16:creationId xmlns:a16="http://schemas.microsoft.com/office/drawing/2014/main" id="{6BF9922D-01BF-3B49-0D5A-060600AEC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1635125"/>
            <a:ext cx="1588" cy="35607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4" name="Line 74">
            <a:extLst>
              <a:ext uri="{FF2B5EF4-FFF2-40B4-BE49-F238E27FC236}">
                <a16:creationId xmlns:a16="http://schemas.microsoft.com/office/drawing/2014/main" id="{D3344F97-8306-7052-D0B6-2851AB578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5" y="5434013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5" name="Freeform 75">
            <a:extLst>
              <a:ext uri="{FF2B5EF4-FFF2-40B4-BE49-F238E27FC236}">
                <a16:creationId xmlns:a16="http://schemas.microsoft.com/office/drawing/2014/main" id="{B4B7748A-BAC4-AA2C-14D6-20B29164DF16}"/>
              </a:ext>
            </a:extLst>
          </p:cNvPr>
          <p:cNvSpPr>
            <a:spLocks/>
          </p:cNvSpPr>
          <p:nvPr/>
        </p:nvSpPr>
        <p:spPr bwMode="auto">
          <a:xfrm>
            <a:off x="5129213" y="5565775"/>
            <a:ext cx="138112" cy="104775"/>
          </a:xfrm>
          <a:custGeom>
            <a:avLst/>
            <a:gdLst>
              <a:gd name="T0" fmla="*/ 0 w 87"/>
              <a:gd name="T1" fmla="*/ 0 h 66"/>
              <a:gd name="T2" fmla="*/ 87 w 87"/>
              <a:gd name="T3" fmla="*/ 0 h 66"/>
              <a:gd name="T4" fmla="*/ 87 w 87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6">
                <a:moveTo>
                  <a:pt x="0" y="0"/>
                </a:moveTo>
                <a:lnTo>
                  <a:pt x="87" y="0"/>
                </a:lnTo>
                <a:lnTo>
                  <a:pt x="87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6" name="Freeform 76">
            <a:extLst>
              <a:ext uri="{FF2B5EF4-FFF2-40B4-BE49-F238E27FC236}">
                <a16:creationId xmlns:a16="http://schemas.microsoft.com/office/drawing/2014/main" id="{237D1A29-9B1D-F766-7C63-5C860307756B}"/>
              </a:ext>
            </a:extLst>
          </p:cNvPr>
          <p:cNvSpPr>
            <a:spLocks/>
          </p:cNvSpPr>
          <p:nvPr/>
        </p:nvSpPr>
        <p:spPr bwMode="auto">
          <a:xfrm>
            <a:off x="5129213" y="5195888"/>
            <a:ext cx="138112" cy="106362"/>
          </a:xfrm>
          <a:custGeom>
            <a:avLst/>
            <a:gdLst>
              <a:gd name="T0" fmla="*/ 87 w 87"/>
              <a:gd name="T1" fmla="*/ 0 h 67"/>
              <a:gd name="T2" fmla="*/ 87 w 87"/>
              <a:gd name="T3" fmla="*/ 67 h 67"/>
              <a:gd name="T4" fmla="*/ 0 w 87"/>
              <a:gd name="T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7">
                <a:moveTo>
                  <a:pt x="87" y="0"/>
                </a:moveTo>
                <a:lnTo>
                  <a:pt x="87" y="67"/>
                </a:lnTo>
                <a:lnTo>
                  <a:pt x="0" y="6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7" name="Line 77">
            <a:extLst>
              <a:ext uri="{FF2B5EF4-FFF2-40B4-BE49-F238E27FC236}">
                <a16:creationId xmlns:a16="http://schemas.microsoft.com/office/drawing/2014/main" id="{60987951-5062-362B-7278-2788BEA4D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5235575"/>
            <a:ext cx="1587" cy="395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8" name="Line 78">
            <a:extLst>
              <a:ext uri="{FF2B5EF4-FFF2-40B4-BE49-F238E27FC236}">
                <a16:creationId xmlns:a16="http://schemas.microsoft.com/office/drawing/2014/main" id="{AD1F5206-BB89-029F-B758-A463E5D6D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25" y="5302250"/>
            <a:ext cx="1588" cy="263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9" name="Line 79">
            <a:extLst>
              <a:ext uri="{FF2B5EF4-FFF2-40B4-BE49-F238E27FC236}">
                <a16:creationId xmlns:a16="http://schemas.microsoft.com/office/drawing/2014/main" id="{17CCA32A-75A3-4704-CAA3-300649F1B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2863" y="5670550"/>
            <a:ext cx="2952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0" name="Line 80">
            <a:extLst>
              <a:ext uri="{FF2B5EF4-FFF2-40B4-BE49-F238E27FC236}">
                <a16:creationId xmlns:a16="http://schemas.microsoft.com/office/drawing/2014/main" id="{BA124010-032F-8237-22C8-50DDF9D971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5250" y="572928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1" name="Line 81">
            <a:extLst>
              <a:ext uri="{FF2B5EF4-FFF2-40B4-BE49-F238E27FC236}">
                <a16:creationId xmlns:a16="http://schemas.microsoft.com/office/drawing/2014/main" id="{BBFF8F2C-EE5A-A4D5-85E8-C05229D6C3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7638" y="5795963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2" name="Rectangle 82">
            <a:extLst>
              <a:ext uri="{FF2B5EF4-FFF2-40B4-BE49-F238E27FC236}">
                <a16:creationId xmlns:a16="http://schemas.microsoft.com/office/drawing/2014/main" id="{D4B46907-974C-E3C1-FE39-98B5FD77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355725"/>
            <a:ext cx="2873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3923" name="Rectangle 83">
            <a:extLst>
              <a:ext uri="{FF2B5EF4-FFF2-40B4-BE49-F238E27FC236}">
                <a16:creationId xmlns:a16="http://schemas.microsoft.com/office/drawing/2014/main" id="{2242EBAF-E0B1-0F98-25DD-3E9A9AB6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1355725"/>
            <a:ext cx="2635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163924" name="Line 84">
            <a:extLst>
              <a:ext uri="{FF2B5EF4-FFF2-40B4-BE49-F238E27FC236}">
                <a16:creationId xmlns:a16="http://schemas.microsoft.com/office/drawing/2014/main" id="{6EE7D07F-DC2F-5FDD-6A0E-AF90A24BD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4750" y="1635125"/>
            <a:ext cx="1588" cy="35607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5" name="Line 85">
            <a:extLst>
              <a:ext uri="{FF2B5EF4-FFF2-40B4-BE49-F238E27FC236}">
                <a16:creationId xmlns:a16="http://schemas.microsoft.com/office/drawing/2014/main" id="{74D16336-038A-BC5B-71C1-ED277FA31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50" y="5434013"/>
            <a:ext cx="1444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6" name="Freeform 86">
            <a:extLst>
              <a:ext uri="{FF2B5EF4-FFF2-40B4-BE49-F238E27FC236}">
                <a16:creationId xmlns:a16="http://schemas.microsoft.com/office/drawing/2014/main" id="{F151C5E9-CFD8-0432-7CD8-E8FE24B90E37}"/>
              </a:ext>
            </a:extLst>
          </p:cNvPr>
          <p:cNvSpPr>
            <a:spLocks/>
          </p:cNvSpPr>
          <p:nvPr/>
        </p:nvSpPr>
        <p:spPr bwMode="auto">
          <a:xfrm>
            <a:off x="6116638" y="5565775"/>
            <a:ext cx="138112" cy="104775"/>
          </a:xfrm>
          <a:custGeom>
            <a:avLst/>
            <a:gdLst>
              <a:gd name="T0" fmla="*/ 0 w 87"/>
              <a:gd name="T1" fmla="*/ 0 h 66"/>
              <a:gd name="T2" fmla="*/ 87 w 87"/>
              <a:gd name="T3" fmla="*/ 0 h 66"/>
              <a:gd name="T4" fmla="*/ 87 w 87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6">
                <a:moveTo>
                  <a:pt x="0" y="0"/>
                </a:moveTo>
                <a:lnTo>
                  <a:pt x="87" y="0"/>
                </a:lnTo>
                <a:lnTo>
                  <a:pt x="87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7" name="Freeform 87">
            <a:extLst>
              <a:ext uri="{FF2B5EF4-FFF2-40B4-BE49-F238E27FC236}">
                <a16:creationId xmlns:a16="http://schemas.microsoft.com/office/drawing/2014/main" id="{359BD763-2458-C5AB-1E38-E9BA41E06D1F}"/>
              </a:ext>
            </a:extLst>
          </p:cNvPr>
          <p:cNvSpPr>
            <a:spLocks/>
          </p:cNvSpPr>
          <p:nvPr/>
        </p:nvSpPr>
        <p:spPr bwMode="auto">
          <a:xfrm>
            <a:off x="6116638" y="5195888"/>
            <a:ext cx="138112" cy="106362"/>
          </a:xfrm>
          <a:custGeom>
            <a:avLst/>
            <a:gdLst>
              <a:gd name="T0" fmla="*/ 87 w 87"/>
              <a:gd name="T1" fmla="*/ 0 h 67"/>
              <a:gd name="T2" fmla="*/ 87 w 87"/>
              <a:gd name="T3" fmla="*/ 67 h 67"/>
              <a:gd name="T4" fmla="*/ 0 w 87"/>
              <a:gd name="T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67">
                <a:moveTo>
                  <a:pt x="87" y="0"/>
                </a:moveTo>
                <a:lnTo>
                  <a:pt x="87" y="67"/>
                </a:lnTo>
                <a:lnTo>
                  <a:pt x="0" y="6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8" name="Line 88">
            <a:extLst>
              <a:ext uri="{FF2B5EF4-FFF2-40B4-BE49-F238E27FC236}">
                <a16:creationId xmlns:a16="http://schemas.microsoft.com/office/drawing/2014/main" id="{13A5F65A-5D7E-48F8-72CC-56E1EA90F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6638" y="5235575"/>
            <a:ext cx="1587" cy="395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9" name="Line 89">
            <a:extLst>
              <a:ext uri="{FF2B5EF4-FFF2-40B4-BE49-F238E27FC236}">
                <a16:creationId xmlns:a16="http://schemas.microsoft.com/office/drawing/2014/main" id="{7824DCF9-08AB-DE2B-BC87-9448A0082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5302250"/>
            <a:ext cx="1587" cy="263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0" name="Line 90">
            <a:extLst>
              <a:ext uri="{FF2B5EF4-FFF2-40B4-BE49-F238E27FC236}">
                <a16:creationId xmlns:a16="http://schemas.microsoft.com/office/drawing/2014/main" id="{9EC3C462-611D-5796-B742-7EB103453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3938" y="5670550"/>
            <a:ext cx="3016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1" name="Line 91">
            <a:extLst>
              <a:ext uri="{FF2B5EF4-FFF2-40B4-BE49-F238E27FC236}">
                <a16:creationId xmlns:a16="http://schemas.microsoft.com/office/drawing/2014/main" id="{986C995F-D0BC-F1C5-CEF9-8BC71EF36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2675" y="572928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2" name="Line 92">
            <a:extLst>
              <a:ext uri="{FF2B5EF4-FFF2-40B4-BE49-F238E27FC236}">
                <a16:creationId xmlns:a16="http://schemas.microsoft.com/office/drawing/2014/main" id="{08D10DDF-3B2C-17FC-C3F4-3F66566E3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8713" y="5795963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3" name="Freeform 93">
            <a:extLst>
              <a:ext uri="{FF2B5EF4-FFF2-40B4-BE49-F238E27FC236}">
                <a16:creationId xmlns:a16="http://schemas.microsoft.com/office/drawing/2014/main" id="{B5C45CC5-4253-AA5E-680E-343CB2232877}"/>
              </a:ext>
            </a:extLst>
          </p:cNvPr>
          <p:cNvSpPr>
            <a:spLocks/>
          </p:cNvSpPr>
          <p:nvPr/>
        </p:nvSpPr>
        <p:spPr bwMode="auto">
          <a:xfrm>
            <a:off x="4122738" y="1746250"/>
            <a:ext cx="163512" cy="1588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4" name="Line 94">
            <a:extLst>
              <a:ext uri="{FF2B5EF4-FFF2-40B4-BE49-F238E27FC236}">
                <a16:creationId xmlns:a16="http://schemas.microsoft.com/office/drawing/2014/main" id="{C1D90EBC-756F-B83C-F916-FD3958A87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1746250"/>
            <a:ext cx="1635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5" name="Line 95">
            <a:extLst>
              <a:ext uri="{FF2B5EF4-FFF2-40B4-BE49-F238E27FC236}">
                <a16:creationId xmlns:a16="http://schemas.microsoft.com/office/drawing/2014/main" id="{02DCB677-C810-FD52-FA24-E4B811A2B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932113"/>
            <a:ext cx="2365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6" name="Freeform 96">
            <a:extLst>
              <a:ext uri="{FF2B5EF4-FFF2-40B4-BE49-F238E27FC236}">
                <a16:creationId xmlns:a16="http://schemas.microsoft.com/office/drawing/2014/main" id="{3AAF1A90-A6BC-0830-7F5F-34555B1DA0EA}"/>
              </a:ext>
            </a:extLst>
          </p:cNvPr>
          <p:cNvSpPr>
            <a:spLocks/>
          </p:cNvSpPr>
          <p:nvPr/>
        </p:nvSpPr>
        <p:spPr bwMode="auto">
          <a:xfrm>
            <a:off x="2905125" y="2536825"/>
            <a:ext cx="230188" cy="177800"/>
          </a:xfrm>
          <a:custGeom>
            <a:avLst/>
            <a:gdLst>
              <a:gd name="T0" fmla="*/ 0 w 145"/>
              <a:gd name="T1" fmla="*/ 112 h 112"/>
              <a:gd name="T2" fmla="*/ 145 w 145"/>
              <a:gd name="T3" fmla="*/ 112 h 112"/>
              <a:gd name="T4" fmla="*/ 145 w 145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0" y="112"/>
                </a:moveTo>
                <a:lnTo>
                  <a:pt x="145" y="112"/>
                </a:lnTo>
                <a:lnTo>
                  <a:pt x="14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7" name="Freeform 97">
            <a:extLst>
              <a:ext uri="{FF2B5EF4-FFF2-40B4-BE49-F238E27FC236}">
                <a16:creationId xmlns:a16="http://schemas.microsoft.com/office/drawing/2014/main" id="{41C1ED37-3CA9-07E4-9936-42A295E4507E}"/>
              </a:ext>
            </a:extLst>
          </p:cNvPr>
          <p:cNvSpPr>
            <a:spLocks/>
          </p:cNvSpPr>
          <p:nvPr/>
        </p:nvSpPr>
        <p:spPr bwMode="auto">
          <a:xfrm>
            <a:off x="2905125" y="3149600"/>
            <a:ext cx="230188" cy="177800"/>
          </a:xfrm>
          <a:custGeom>
            <a:avLst/>
            <a:gdLst>
              <a:gd name="T0" fmla="*/ 145 w 145"/>
              <a:gd name="T1" fmla="*/ 112 h 112"/>
              <a:gd name="T2" fmla="*/ 145 w 145"/>
              <a:gd name="T3" fmla="*/ 0 h 112"/>
              <a:gd name="T4" fmla="*/ 0 w 145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145" y="112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8" name="Line 98">
            <a:extLst>
              <a:ext uri="{FF2B5EF4-FFF2-40B4-BE49-F238E27FC236}">
                <a16:creationId xmlns:a16="http://schemas.microsoft.com/office/drawing/2014/main" id="{6D0AC9DA-ABC5-66F3-DF11-FF3FE7957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125" y="2662238"/>
            <a:ext cx="1588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9" name="Line 99">
            <a:extLst>
              <a:ext uri="{FF2B5EF4-FFF2-40B4-BE49-F238E27FC236}">
                <a16:creationId xmlns:a16="http://schemas.microsoft.com/office/drawing/2014/main" id="{A84BDA3F-025D-7DAA-2A60-EFCDC4981E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2413" y="2714625"/>
            <a:ext cx="1587" cy="434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0" name="Oval 100">
            <a:extLst>
              <a:ext uri="{FF2B5EF4-FFF2-40B4-BE49-F238E27FC236}">
                <a16:creationId xmlns:a16="http://schemas.microsoft.com/office/drawing/2014/main" id="{E55E35D0-33D3-AB9E-DC03-27368045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3287713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1" name="Oval 101">
            <a:extLst>
              <a:ext uri="{FF2B5EF4-FFF2-40B4-BE49-F238E27FC236}">
                <a16:creationId xmlns:a16="http://schemas.microsoft.com/office/drawing/2014/main" id="{02C93153-ACD7-5789-021B-A6E7C435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2497138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2" name="Freeform 102">
            <a:extLst>
              <a:ext uri="{FF2B5EF4-FFF2-40B4-BE49-F238E27FC236}">
                <a16:creationId xmlns:a16="http://schemas.microsoft.com/office/drawing/2014/main" id="{71578FF4-7F19-EA9B-6C2D-2D510C594366}"/>
              </a:ext>
            </a:extLst>
          </p:cNvPr>
          <p:cNvSpPr>
            <a:spLocks/>
          </p:cNvSpPr>
          <p:nvPr/>
        </p:nvSpPr>
        <p:spPr bwMode="auto">
          <a:xfrm>
            <a:off x="3135313" y="3327400"/>
            <a:ext cx="163512" cy="1588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3" name="Line 103">
            <a:extLst>
              <a:ext uri="{FF2B5EF4-FFF2-40B4-BE49-F238E27FC236}">
                <a16:creationId xmlns:a16="http://schemas.microsoft.com/office/drawing/2014/main" id="{2BFA11D1-63A8-8BCC-83C9-41579ADEF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3327400"/>
            <a:ext cx="1635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4" name="Line 104">
            <a:extLst>
              <a:ext uri="{FF2B5EF4-FFF2-40B4-BE49-F238E27FC236}">
                <a16:creationId xmlns:a16="http://schemas.microsoft.com/office/drawing/2014/main" id="{FEF300C8-5985-C57A-B3D9-A377D89DF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2932113"/>
            <a:ext cx="2381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5" name="Freeform 105">
            <a:extLst>
              <a:ext uri="{FF2B5EF4-FFF2-40B4-BE49-F238E27FC236}">
                <a16:creationId xmlns:a16="http://schemas.microsoft.com/office/drawing/2014/main" id="{ADAB7042-903F-F49F-0720-479146FA6CF2}"/>
              </a:ext>
            </a:extLst>
          </p:cNvPr>
          <p:cNvSpPr>
            <a:spLocks/>
          </p:cNvSpPr>
          <p:nvPr/>
        </p:nvSpPr>
        <p:spPr bwMode="auto">
          <a:xfrm>
            <a:off x="5859463" y="2536825"/>
            <a:ext cx="230187" cy="177800"/>
          </a:xfrm>
          <a:custGeom>
            <a:avLst/>
            <a:gdLst>
              <a:gd name="T0" fmla="*/ 0 w 145"/>
              <a:gd name="T1" fmla="*/ 112 h 112"/>
              <a:gd name="T2" fmla="*/ 145 w 145"/>
              <a:gd name="T3" fmla="*/ 112 h 112"/>
              <a:gd name="T4" fmla="*/ 145 w 145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0" y="112"/>
                </a:moveTo>
                <a:lnTo>
                  <a:pt x="145" y="112"/>
                </a:lnTo>
                <a:lnTo>
                  <a:pt x="14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6" name="Freeform 106">
            <a:extLst>
              <a:ext uri="{FF2B5EF4-FFF2-40B4-BE49-F238E27FC236}">
                <a16:creationId xmlns:a16="http://schemas.microsoft.com/office/drawing/2014/main" id="{FD8CB864-0B0F-8A70-2436-0D198020C490}"/>
              </a:ext>
            </a:extLst>
          </p:cNvPr>
          <p:cNvSpPr>
            <a:spLocks/>
          </p:cNvSpPr>
          <p:nvPr/>
        </p:nvSpPr>
        <p:spPr bwMode="auto">
          <a:xfrm>
            <a:off x="5859463" y="3149600"/>
            <a:ext cx="230187" cy="177800"/>
          </a:xfrm>
          <a:custGeom>
            <a:avLst/>
            <a:gdLst>
              <a:gd name="T0" fmla="*/ 145 w 145"/>
              <a:gd name="T1" fmla="*/ 112 h 112"/>
              <a:gd name="T2" fmla="*/ 145 w 145"/>
              <a:gd name="T3" fmla="*/ 0 h 112"/>
              <a:gd name="T4" fmla="*/ 0 w 145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145" y="112"/>
                </a:moveTo>
                <a:lnTo>
                  <a:pt x="145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7" name="Line 107">
            <a:extLst>
              <a:ext uri="{FF2B5EF4-FFF2-40B4-BE49-F238E27FC236}">
                <a16:creationId xmlns:a16="http://schemas.microsoft.com/office/drawing/2014/main" id="{37B9F077-3806-CD91-B824-DC8B3E0D2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63" y="2662238"/>
            <a:ext cx="1587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8" name="Line 108">
            <a:extLst>
              <a:ext uri="{FF2B5EF4-FFF2-40B4-BE49-F238E27FC236}">
                <a16:creationId xmlns:a16="http://schemas.microsoft.com/office/drawing/2014/main" id="{E24179D7-ED67-2E4E-75A0-BE2D57BD4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338" y="2714625"/>
            <a:ext cx="1587" cy="434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9" name="Oval 109">
            <a:extLst>
              <a:ext uri="{FF2B5EF4-FFF2-40B4-BE49-F238E27FC236}">
                <a16:creationId xmlns:a16="http://schemas.microsoft.com/office/drawing/2014/main" id="{02C611F8-C168-385E-B353-2B07E56E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3287713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0" name="Oval 110">
            <a:extLst>
              <a:ext uri="{FF2B5EF4-FFF2-40B4-BE49-F238E27FC236}">
                <a16:creationId xmlns:a16="http://schemas.microsoft.com/office/drawing/2014/main" id="{A26DF7F8-7FAF-5C6D-9864-BAD4C8B3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2497138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1" name="Freeform 111">
            <a:extLst>
              <a:ext uri="{FF2B5EF4-FFF2-40B4-BE49-F238E27FC236}">
                <a16:creationId xmlns:a16="http://schemas.microsoft.com/office/drawing/2014/main" id="{86D17655-41B3-7ECB-BB87-F7BE44250DEA}"/>
              </a:ext>
            </a:extLst>
          </p:cNvPr>
          <p:cNvSpPr>
            <a:spLocks/>
          </p:cNvSpPr>
          <p:nvPr/>
        </p:nvSpPr>
        <p:spPr bwMode="auto">
          <a:xfrm>
            <a:off x="6089650" y="3327400"/>
            <a:ext cx="165100" cy="1588"/>
          </a:xfrm>
          <a:custGeom>
            <a:avLst/>
            <a:gdLst>
              <a:gd name="T0" fmla="*/ 0 w 104"/>
              <a:gd name="T1" fmla="*/ 104 w 104"/>
              <a:gd name="T2" fmla="*/ 0 w 10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4">
                <a:moveTo>
                  <a:pt x="0" y="0"/>
                </a:moveTo>
                <a:lnTo>
                  <a:pt x="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2" name="Line 112">
            <a:extLst>
              <a:ext uri="{FF2B5EF4-FFF2-40B4-BE49-F238E27FC236}">
                <a16:creationId xmlns:a16="http://schemas.microsoft.com/office/drawing/2014/main" id="{5D0ADF85-76A9-9222-2E0E-A2686DC7A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3327400"/>
            <a:ext cx="165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3" name="Line 113">
            <a:extLst>
              <a:ext uri="{FF2B5EF4-FFF2-40B4-BE49-F238E27FC236}">
                <a16:creationId xmlns:a16="http://schemas.microsoft.com/office/drawing/2014/main" id="{89640CC8-26D8-2873-166D-609206216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3721100"/>
            <a:ext cx="2381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4" name="Freeform 114">
            <a:extLst>
              <a:ext uri="{FF2B5EF4-FFF2-40B4-BE49-F238E27FC236}">
                <a16:creationId xmlns:a16="http://schemas.microsoft.com/office/drawing/2014/main" id="{F6705255-9278-B385-F5E7-9D33C7D44265}"/>
              </a:ext>
            </a:extLst>
          </p:cNvPr>
          <p:cNvSpPr>
            <a:spLocks/>
          </p:cNvSpPr>
          <p:nvPr/>
        </p:nvSpPr>
        <p:spPr bwMode="auto">
          <a:xfrm>
            <a:off x="5859463" y="3938588"/>
            <a:ext cx="230187" cy="177800"/>
          </a:xfrm>
          <a:custGeom>
            <a:avLst/>
            <a:gdLst>
              <a:gd name="T0" fmla="*/ 0 w 145"/>
              <a:gd name="T1" fmla="*/ 0 h 112"/>
              <a:gd name="T2" fmla="*/ 145 w 145"/>
              <a:gd name="T3" fmla="*/ 0 h 112"/>
              <a:gd name="T4" fmla="*/ 145 w 145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0" y="0"/>
                </a:moveTo>
                <a:lnTo>
                  <a:pt x="145" y="0"/>
                </a:lnTo>
                <a:lnTo>
                  <a:pt x="145" y="11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5" name="Freeform 115">
            <a:extLst>
              <a:ext uri="{FF2B5EF4-FFF2-40B4-BE49-F238E27FC236}">
                <a16:creationId xmlns:a16="http://schemas.microsoft.com/office/drawing/2014/main" id="{0FD58459-F319-3A21-0BDE-F2C0F817066C}"/>
              </a:ext>
            </a:extLst>
          </p:cNvPr>
          <p:cNvSpPr>
            <a:spLocks/>
          </p:cNvSpPr>
          <p:nvPr/>
        </p:nvSpPr>
        <p:spPr bwMode="auto">
          <a:xfrm>
            <a:off x="5859463" y="3327400"/>
            <a:ext cx="230187" cy="184150"/>
          </a:xfrm>
          <a:custGeom>
            <a:avLst/>
            <a:gdLst>
              <a:gd name="T0" fmla="*/ 145 w 145"/>
              <a:gd name="T1" fmla="*/ 0 h 116"/>
              <a:gd name="T2" fmla="*/ 145 w 145"/>
              <a:gd name="T3" fmla="*/ 116 h 116"/>
              <a:gd name="T4" fmla="*/ 0 w 145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6">
                <a:moveTo>
                  <a:pt x="145" y="0"/>
                </a:moveTo>
                <a:lnTo>
                  <a:pt x="145" y="116"/>
                </a:lnTo>
                <a:lnTo>
                  <a:pt x="0" y="11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6" name="Line 116">
            <a:extLst>
              <a:ext uri="{FF2B5EF4-FFF2-40B4-BE49-F238E27FC236}">
                <a16:creationId xmlns:a16="http://schemas.microsoft.com/office/drawing/2014/main" id="{D52677BE-B422-B78B-DB39-D34E28F68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463" y="3459163"/>
            <a:ext cx="1587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7" name="Line 117">
            <a:extLst>
              <a:ext uri="{FF2B5EF4-FFF2-40B4-BE49-F238E27FC236}">
                <a16:creationId xmlns:a16="http://schemas.microsoft.com/office/drawing/2014/main" id="{FCA78EE2-E5E7-3AA6-EFD5-7C429BA63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8338" y="3511550"/>
            <a:ext cx="1587" cy="4270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8" name="Oval 118">
            <a:extLst>
              <a:ext uri="{FF2B5EF4-FFF2-40B4-BE49-F238E27FC236}">
                <a16:creationId xmlns:a16="http://schemas.microsoft.com/office/drawing/2014/main" id="{4D23861E-854D-3316-8967-17217D29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4076700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9" name="Freeform 119">
            <a:extLst>
              <a:ext uri="{FF2B5EF4-FFF2-40B4-BE49-F238E27FC236}">
                <a16:creationId xmlns:a16="http://schemas.microsoft.com/office/drawing/2014/main" id="{0AEB2DC5-CAE9-6285-2FFB-C62947AC1D20}"/>
              </a:ext>
            </a:extLst>
          </p:cNvPr>
          <p:cNvSpPr>
            <a:spLocks/>
          </p:cNvSpPr>
          <p:nvPr/>
        </p:nvSpPr>
        <p:spPr bwMode="auto">
          <a:xfrm>
            <a:off x="6089650" y="3327400"/>
            <a:ext cx="165100" cy="1588"/>
          </a:xfrm>
          <a:custGeom>
            <a:avLst/>
            <a:gdLst>
              <a:gd name="T0" fmla="*/ 0 w 104"/>
              <a:gd name="T1" fmla="*/ 104 w 104"/>
              <a:gd name="T2" fmla="*/ 0 w 10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4">
                <a:moveTo>
                  <a:pt x="0" y="0"/>
                </a:moveTo>
                <a:lnTo>
                  <a:pt x="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0" name="Line 120">
            <a:extLst>
              <a:ext uri="{FF2B5EF4-FFF2-40B4-BE49-F238E27FC236}">
                <a16:creationId xmlns:a16="http://schemas.microsoft.com/office/drawing/2014/main" id="{D9A0F9AA-1724-D693-7650-0AFA9878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3327400"/>
            <a:ext cx="165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1" name="Oval 121">
            <a:extLst>
              <a:ext uri="{FF2B5EF4-FFF2-40B4-BE49-F238E27FC236}">
                <a16:creationId xmlns:a16="http://schemas.microsoft.com/office/drawing/2014/main" id="{A6EE97A1-91F4-B002-30C7-A4FC0A87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3287713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2" name="Line 122">
            <a:extLst>
              <a:ext uri="{FF2B5EF4-FFF2-40B4-BE49-F238E27FC236}">
                <a16:creationId xmlns:a16="http://schemas.microsoft.com/office/drawing/2014/main" id="{E6DCC8C2-D39E-770A-AA27-DC52E18D2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950" y="3721100"/>
            <a:ext cx="2365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3" name="Freeform 123">
            <a:extLst>
              <a:ext uri="{FF2B5EF4-FFF2-40B4-BE49-F238E27FC236}">
                <a16:creationId xmlns:a16="http://schemas.microsoft.com/office/drawing/2014/main" id="{86582A9C-515C-D138-F5C4-B9BB9ACF97A0}"/>
              </a:ext>
            </a:extLst>
          </p:cNvPr>
          <p:cNvSpPr>
            <a:spLocks/>
          </p:cNvSpPr>
          <p:nvPr/>
        </p:nvSpPr>
        <p:spPr bwMode="auto">
          <a:xfrm>
            <a:off x="3892550" y="3938588"/>
            <a:ext cx="230188" cy="177800"/>
          </a:xfrm>
          <a:custGeom>
            <a:avLst/>
            <a:gdLst>
              <a:gd name="T0" fmla="*/ 0 w 145"/>
              <a:gd name="T1" fmla="*/ 0 h 112"/>
              <a:gd name="T2" fmla="*/ 145 w 145"/>
              <a:gd name="T3" fmla="*/ 0 h 112"/>
              <a:gd name="T4" fmla="*/ 145 w 145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2">
                <a:moveTo>
                  <a:pt x="0" y="0"/>
                </a:moveTo>
                <a:lnTo>
                  <a:pt x="145" y="0"/>
                </a:lnTo>
                <a:lnTo>
                  <a:pt x="145" y="11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4" name="Freeform 124">
            <a:extLst>
              <a:ext uri="{FF2B5EF4-FFF2-40B4-BE49-F238E27FC236}">
                <a16:creationId xmlns:a16="http://schemas.microsoft.com/office/drawing/2014/main" id="{BA6B3B99-7C6A-9EC3-F60A-96B97583ACE7}"/>
              </a:ext>
            </a:extLst>
          </p:cNvPr>
          <p:cNvSpPr>
            <a:spLocks/>
          </p:cNvSpPr>
          <p:nvPr/>
        </p:nvSpPr>
        <p:spPr bwMode="auto">
          <a:xfrm>
            <a:off x="3892550" y="3327400"/>
            <a:ext cx="230188" cy="184150"/>
          </a:xfrm>
          <a:custGeom>
            <a:avLst/>
            <a:gdLst>
              <a:gd name="T0" fmla="*/ 145 w 145"/>
              <a:gd name="T1" fmla="*/ 0 h 116"/>
              <a:gd name="T2" fmla="*/ 145 w 145"/>
              <a:gd name="T3" fmla="*/ 116 h 116"/>
              <a:gd name="T4" fmla="*/ 0 w 145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6">
                <a:moveTo>
                  <a:pt x="145" y="0"/>
                </a:moveTo>
                <a:lnTo>
                  <a:pt x="145" y="116"/>
                </a:lnTo>
                <a:lnTo>
                  <a:pt x="0" y="11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5" name="Line 125">
            <a:extLst>
              <a:ext uri="{FF2B5EF4-FFF2-40B4-BE49-F238E27FC236}">
                <a16:creationId xmlns:a16="http://schemas.microsoft.com/office/drawing/2014/main" id="{21E09A6E-EB69-0803-82F6-36BBADF5F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2550" y="3459163"/>
            <a:ext cx="1588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6" name="Line 126">
            <a:extLst>
              <a:ext uri="{FF2B5EF4-FFF2-40B4-BE49-F238E27FC236}">
                <a16:creationId xmlns:a16="http://schemas.microsoft.com/office/drawing/2014/main" id="{AB5723F7-712F-25DB-800C-F6880E41B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511550"/>
            <a:ext cx="1587" cy="4270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7" name="Oval 127">
            <a:extLst>
              <a:ext uri="{FF2B5EF4-FFF2-40B4-BE49-F238E27FC236}">
                <a16:creationId xmlns:a16="http://schemas.microsoft.com/office/drawing/2014/main" id="{D86892F8-09B4-1AC1-97A7-7BC1325F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4076700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8" name="Freeform 128">
            <a:extLst>
              <a:ext uri="{FF2B5EF4-FFF2-40B4-BE49-F238E27FC236}">
                <a16:creationId xmlns:a16="http://schemas.microsoft.com/office/drawing/2014/main" id="{692A2838-FD64-4A5C-6F40-931BD4D5229D}"/>
              </a:ext>
            </a:extLst>
          </p:cNvPr>
          <p:cNvSpPr>
            <a:spLocks/>
          </p:cNvSpPr>
          <p:nvPr/>
        </p:nvSpPr>
        <p:spPr bwMode="auto">
          <a:xfrm>
            <a:off x="4122738" y="3327400"/>
            <a:ext cx="163512" cy="1588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9" name="Line 129">
            <a:extLst>
              <a:ext uri="{FF2B5EF4-FFF2-40B4-BE49-F238E27FC236}">
                <a16:creationId xmlns:a16="http://schemas.microsoft.com/office/drawing/2014/main" id="{C6D3EB49-88E4-4CF1-551F-F8B3669E0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738" y="3327400"/>
            <a:ext cx="1635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0" name="Rectangle 130">
            <a:extLst>
              <a:ext uri="{FF2B5EF4-FFF2-40B4-BE49-F238E27FC236}">
                <a16:creationId xmlns:a16="http://schemas.microsoft.com/office/drawing/2014/main" id="{1A089F71-F5B5-393A-ECD4-E851B3B9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048125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63971" name="Rectangle 131">
            <a:extLst>
              <a:ext uri="{FF2B5EF4-FFF2-40B4-BE49-F238E27FC236}">
                <a16:creationId xmlns:a16="http://schemas.microsoft.com/office/drawing/2014/main" id="{9D2CFB86-AC25-DC9C-8779-E2E7233A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4152900"/>
            <a:ext cx="238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96087CD1-3C42-8C19-C960-967E14523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MOS NOR ROM</a:t>
            </a:r>
          </a:p>
        </p:txBody>
      </p:sp>
      <p:sp>
        <p:nvSpPr>
          <p:cNvPr id="343048" name="Line 8">
            <a:extLst>
              <a:ext uri="{FF2B5EF4-FFF2-40B4-BE49-F238E27FC236}">
                <a16:creationId xmlns:a16="http://schemas.microsoft.com/office/drawing/2014/main" id="{2F8039F1-6259-3F33-3548-E0E2FA6AD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1558925"/>
            <a:ext cx="4552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49" name="Rectangle 9">
            <a:extLst>
              <a:ext uri="{FF2B5EF4-FFF2-40B4-BE49-F238E27FC236}">
                <a16:creationId xmlns:a16="http://schemas.microsoft.com/office/drawing/2014/main" id="{18AE4C13-5813-F25E-3160-FB96CDA4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252663"/>
            <a:ext cx="4059238" cy="3233737"/>
          </a:xfrm>
          <a:prstGeom prst="rect">
            <a:avLst/>
          </a:prstGeom>
          <a:solidFill>
            <a:srgbClr val="C0C0C0">
              <a:alpha val="5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0" name="Rectangle 10">
            <a:extLst>
              <a:ext uri="{FF2B5EF4-FFF2-40B4-BE49-F238E27FC236}">
                <a16:creationId xmlns:a16="http://schemas.microsoft.com/office/drawing/2014/main" id="{E5E9CFE7-5D7E-D72E-CD35-498BFF37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2579688"/>
            <a:ext cx="3349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343051" name="Rectangle 11">
            <a:extLst>
              <a:ext uri="{FF2B5EF4-FFF2-40B4-BE49-F238E27FC236}">
                <a16:creationId xmlns:a16="http://schemas.microsoft.com/office/drawing/2014/main" id="{80AE49B0-1028-5726-EE7D-A45A0730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579688"/>
            <a:ext cx="2635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343052" name="Rectangle 12">
            <a:extLst>
              <a:ext uri="{FF2B5EF4-FFF2-40B4-BE49-F238E27FC236}">
                <a16:creationId xmlns:a16="http://schemas.microsoft.com/office/drawing/2014/main" id="{14EED4B5-5672-440E-4F4F-76283EAB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3032125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343053" name="Rectangle 13">
            <a:extLst>
              <a:ext uri="{FF2B5EF4-FFF2-40B4-BE49-F238E27FC236}">
                <a16:creationId xmlns:a16="http://schemas.microsoft.com/office/drawing/2014/main" id="{36B2300E-42BF-6D9E-C919-CF408F26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579755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343054" name="Rectangle 14">
            <a:extLst>
              <a:ext uri="{FF2B5EF4-FFF2-40B4-BE49-F238E27FC236}">
                <a16:creationId xmlns:a16="http://schemas.microsoft.com/office/drawing/2014/main" id="{5D03A2D2-0DA6-2194-F41C-4E4F51B8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5797550"/>
            <a:ext cx="249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343055" name="Line 15">
            <a:extLst>
              <a:ext uri="{FF2B5EF4-FFF2-40B4-BE49-F238E27FC236}">
                <a16:creationId xmlns:a16="http://schemas.microsoft.com/office/drawing/2014/main" id="{C841B147-CCC1-2221-D5CB-CD4F838EE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274161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6" name="Line 16">
            <a:extLst>
              <a:ext uri="{FF2B5EF4-FFF2-40B4-BE49-F238E27FC236}">
                <a16:creationId xmlns:a16="http://schemas.microsoft.com/office/drawing/2014/main" id="{909DFC9B-56B3-42A1-099A-BA9C89C59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3132138"/>
            <a:ext cx="4552950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7" name="Rectangle 17">
            <a:extLst>
              <a:ext uri="{FF2B5EF4-FFF2-40B4-BE49-F238E27FC236}">
                <a16:creationId xmlns:a16="http://schemas.microsoft.com/office/drawing/2014/main" id="{69C0EC6F-D43C-4E91-4314-383574DD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3397250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343058" name="Rectangle 18">
            <a:extLst>
              <a:ext uri="{FF2B5EF4-FFF2-40B4-BE49-F238E27FC236}">
                <a16:creationId xmlns:a16="http://schemas.microsoft.com/office/drawing/2014/main" id="{3FC8EFCB-9F02-018F-E1DF-DCD4147F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3397250"/>
            <a:ext cx="249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343059" name="Line 19">
            <a:extLst>
              <a:ext uri="{FF2B5EF4-FFF2-40B4-BE49-F238E27FC236}">
                <a16:creationId xmlns:a16="http://schemas.microsoft.com/office/drawing/2014/main" id="{0676D360-DAA8-1468-AF8F-C436DF683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352266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0" name="Rectangle 20">
            <a:extLst>
              <a:ext uri="{FF2B5EF4-FFF2-40B4-BE49-F238E27FC236}">
                <a16:creationId xmlns:a16="http://schemas.microsoft.com/office/drawing/2014/main" id="{E71899E2-EB0F-7D93-93CF-F3B2F622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4114800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343061" name="Rectangle 21">
            <a:extLst>
              <a:ext uri="{FF2B5EF4-FFF2-40B4-BE49-F238E27FC236}">
                <a16:creationId xmlns:a16="http://schemas.microsoft.com/office/drawing/2014/main" id="{3783F3C8-ED44-824A-C2F8-8474B9BF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114800"/>
            <a:ext cx="249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343062" name="Line 22">
            <a:extLst>
              <a:ext uri="{FF2B5EF4-FFF2-40B4-BE49-F238E27FC236}">
                <a16:creationId xmlns:a16="http://schemas.microsoft.com/office/drawing/2014/main" id="{B3A6B750-3430-4368-27B1-F62C7224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430371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3" name="Line 23">
            <a:extLst>
              <a:ext uri="{FF2B5EF4-FFF2-40B4-BE49-F238E27FC236}">
                <a16:creationId xmlns:a16="http://schemas.microsoft.com/office/drawing/2014/main" id="{CCB0F929-04C6-25DF-67B1-6CD74B7EE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4694238"/>
            <a:ext cx="4552950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4" name="Rectangle 24">
            <a:extLst>
              <a:ext uri="{FF2B5EF4-FFF2-40B4-BE49-F238E27FC236}">
                <a16:creationId xmlns:a16="http://schemas.microsoft.com/office/drawing/2014/main" id="{04B2F7EA-1960-9432-0F78-25D9085D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4957763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343065" name="Rectangle 25">
            <a:extLst>
              <a:ext uri="{FF2B5EF4-FFF2-40B4-BE49-F238E27FC236}">
                <a16:creationId xmlns:a16="http://schemas.microsoft.com/office/drawing/2014/main" id="{638729E9-6873-6B8B-54C9-E0CF9D3B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957763"/>
            <a:ext cx="249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343066" name="Line 26">
            <a:extLst>
              <a:ext uri="{FF2B5EF4-FFF2-40B4-BE49-F238E27FC236}">
                <a16:creationId xmlns:a16="http://schemas.microsoft.com/office/drawing/2014/main" id="{45D78A60-0B7D-50C1-607A-C3E35689A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08476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7" name="Rectangle 27">
            <a:extLst>
              <a:ext uri="{FF2B5EF4-FFF2-40B4-BE49-F238E27FC236}">
                <a16:creationId xmlns:a16="http://schemas.microsoft.com/office/drawing/2014/main" id="{AD26E735-CBB3-4BF8-3348-A7BC34FC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14351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343068" name="Rectangle 28">
            <a:extLst>
              <a:ext uri="{FF2B5EF4-FFF2-40B4-BE49-F238E27FC236}">
                <a16:creationId xmlns:a16="http://schemas.microsoft.com/office/drawing/2014/main" id="{E7327B07-688B-DD17-ECC1-9A3F473C0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1539875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343069" name="Line 29">
            <a:extLst>
              <a:ext uri="{FF2B5EF4-FFF2-40B4-BE49-F238E27FC236}">
                <a16:creationId xmlns:a16="http://schemas.microsoft.com/office/drawing/2014/main" id="{5A7AE824-0000-4B51-DB28-77CB39CBD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6863" y="2027238"/>
            <a:ext cx="1587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1" name="Freeform 31">
            <a:extLst>
              <a:ext uri="{FF2B5EF4-FFF2-40B4-BE49-F238E27FC236}">
                <a16:creationId xmlns:a16="http://schemas.microsoft.com/office/drawing/2014/main" id="{F003CCB3-D4AC-71E6-42BE-009F03686686}"/>
              </a:ext>
            </a:extLst>
          </p:cNvPr>
          <p:cNvSpPr>
            <a:spLocks/>
          </p:cNvSpPr>
          <p:nvPr/>
        </p:nvSpPr>
        <p:spPr bwMode="auto">
          <a:xfrm>
            <a:off x="3422650" y="2951163"/>
            <a:ext cx="227013" cy="180975"/>
          </a:xfrm>
          <a:custGeom>
            <a:avLst/>
            <a:gdLst>
              <a:gd name="T0" fmla="*/ 0 w 143"/>
              <a:gd name="T1" fmla="*/ 0 h 114"/>
              <a:gd name="T2" fmla="*/ 143 w 143"/>
              <a:gd name="T3" fmla="*/ 0 h 114"/>
              <a:gd name="T4" fmla="*/ 143 w 143"/>
              <a:gd name="T5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4">
                <a:moveTo>
                  <a:pt x="0" y="0"/>
                </a:moveTo>
                <a:lnTo>
                  <a:pt x="143" y="0"/>
                </a:lnTo>
                <a:lnTo>
                  <a:pt x="143" y="11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2" name="Freeform 32">
            <a:extLst>
              <a:ext uri="{FF2B5EF4-FFF2-40B4-BE49-F238E27FC236}">
                <a16:creationId xmlns:a16="http://schemas.microsoft.com/office/drawing/2014/main" id="{F4B6FE43-F609-D499-551E-C134F04E47E8}"/>
              </a:ext>
            </a:extLst>
          </p:cNvPr>
          <p:cNvSpPr>
            <a:spLocks/>
          </p:cNvSpPr>
          <p:nvPr/>
        </p:nvSpPr>
        <p:spPr bwMode="auto">
          <a:xfrm>
            <a:off x="3422650" y="2344738"/>
            <a:ext cx="227013" cy="182562"/>
          </a:xfrm>
          <a:custGeom>
            <a:avLst/>
            <a:gdLst>
              <a:gd name="T0" fmla="*/ 143 w 143"/>
              <a:gd name="T1" fmla="*/ 0 h 115"/>
              <a:gd name="T2" fmla="*/ 143 w 143"/>
              <a:gd name="T3" fmla="*/ 115 h 115"/>
              <a:gd name="T4" fmla="*/ 0 w 143"/>
              <a:gd name="T5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5">
                <a:moveTo>
                  <a:pt x="143" y="0"/>
                </a:moveTo>
                <a:lnTo>
                  <a:pt x="143" y="115"/>
                </a:lnTo>
                <a:lnTo>
                  <a:pt x="0" y="11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3" name="Line 33">
            <a:extLst>
              <a:ext uri="{FF2B5EF4-FFF2-40B4-BE49-F238E27FC236}">
                <a16:creationId xmlns:a16="http://schemas.microsoft.com/office/drawing/2014/main" id="{CAC85DDD-27DC-790E-00C1-5D927DA7D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2474913"/>
            <a:ext cx="1588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4" name="Line 34">
            <a:extLst>
              <a:ext uri="{FF2B5EF4-FFF2-40B4-BE49-F238E27FC236}">
                <a16:creationId xmlns:a16="http://schemas.microsoft.com/office/drawing/2014/main" id="{1DE26FA8-E354-7B63-8F3D-9B42A7270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2527300"/>
            <a:ext cx="1588" cy="4238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5" name="Line 35">
            <a:extLst>
              <a:ext uri="{FF2B5EF4-FFF2-40B4-BE49-F238E27FC236}">
                <a16:creationId xmlns:a16="http://schemas.microsoft.com/office/drawing/2014/main" id="{61C2E94B-9A15-3E11-17B0-CE1783DDB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1792288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6" name="Freeform 36">
            <a:extLst>
              <a:ext uri="{FF2B5EF4-FFF2-40B4-BE49-F238E27FC236}">
                <a16:creationId xmlns:a16="http://schemas.microsoft.com/office/drawing/2014/main" id="{92D3EC11-78D5-CDC9-643B-C157AA9EE55A}"/>
              </a:ext>
            </a:extLst>
          </p:cNvPr>
          <p:cNvSpPr>
            <a:spLocks/>
          </p:cNvSpPr>
          <p:nvPr/>
        </p:nvSpPr>
        <p:spPr bwMode="auto">
          <a:xfrm>
            <a:off x="2700338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86 w 86"/>
              <a:gd name="T3" fmla="*/ 0 h 66"/>
              <a:gd name="T4" fmla="*/ 86 w 86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7" name="Freeform 37">
            <a:extLst>
              <a:ext uri="{FF2B5EF4-FFF2-40B4-BE49-F238E27FC236}">
                <a16:creationId xmlns:a16="http://schemas.microsoft.com/office/drawing/2014/main" id="{890A3A69-5452-1489-288E-BDEF60E9304E}"/>
              </a:ext>
            </a:extLst>
          </p:cNvPr>
          <p:cNvSpPr>
            <a:spLocks/>
          </p:cNvSpPr>
          <p:nvPr/>
        </p:nvSpPr>
        <p:spPr bwMode="auto">
          <a:xfrm>
            <a:off x="2700338" y="1558925"/>
            <a:ext cx="136525" cy="103188"/>
          </a:xfrm>
          <a:custGeom>
            <a:avLst/>
            <a:gdLst>
              <a:gd name="T0" fmla="*/ 86 w 86"/>
              <a:gd name="T1" fmla="*/ 0 h 65"/>
              <a:gd name="T2" fmla="*/ 86 w 86"/>
              <a:gd name="T3" fmla="*/ 65 h 65"/>
              <a:gd name="T4" fmla="*/ 0 w 86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8" name="Line 38">
            <a:extLst>
              <a:ext uri="{FF2B5EF4-FFF2-40B4-BE49-F238E27FC236}">
                <a16:creationId xmlns:a16="http://schemas.microsoft.com/office/drawing/2014/main" id="{8162A483-C61F-E321-4E63-38A2CEB96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603375"/>
            <a:ext cx="1587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9" name="Line 39">
            <a:extLst>
              <a:ext uri="{FF2B5EF4-FFF2-40B4-BE49-F238E27FC236}">
                <a16:creationId xmlns:a16="http://schemas.microsoft.com/office/drawing/2014/main" id="{704C20DA-5A1F-50C0-428E-F4FAFBC44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0" y="1662113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80" name="Oval 40">
            <a:extLst>
              <a:ext uri="{FF2B5EF4-FFF2-40B4-BE49-F238E27FC236}">
                <a16:creationId xmlns:a16="http://schemas.microsoft.com/office/drawing/2014/main" id="{8D566E91-50E9-63DA-2008-1B276925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2306638"/>
            <a:ext cx="77787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1" name="Oval 41">
            <a:extLst>
              <a:ext uri="{FF2B5EF4-FFF2-40B4-BE49-F238E27FC236}">
                <a16:creationId xmlns:a16="http://schemas.microsoft.com/office/drawing/2014/main" id="{9363BAB7-FE43-839E-B31F-A3A24B30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094038"/>
            <a:ext cx="77787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082" name="Rectangle 42">
            <a:extLst>
              <a:ext uri="{FF2B5EF4-FFF2-40B4-BE49-F238E27FC236}">
                <a16:creationId xmlns:a16="http://schemas.microsoft.com/office/drawing/2014/main" id="{776933C7-6B0A-2969-B4E9-0D700CFD4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579755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343083" name="Rectangle 43">
            <a:extLst>
              <a:ext uri="{FF2B5EF4-FFF2-40B4-BE49-F238E27FC236}">
                <a16:creationId xmlns:a16="http://schemas.microsoft.com/office/drawing/2014/main" id="{CC4D99C4-5C4F-11FD-FF3F-62A9676D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5797550"/>
            <a:ext cx="249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343084" name="Rectangle 44">
            <a:extLst>
              <a:ext uri="{FF2B5EF4-FFF2-40B4-BE49-F238E27FC236}">
                <a16:creationId xmlns:a16="http://schemas.microsoft.com/office/drawing/2014/main" id="{683DBA45-B353-3AAC-DB8A-36A986D6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1828800"/>
            <a:ext cx="1490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Pull-up devices</a:t>
            </a:r>
            <a:endParaRPr lang="en-US" altLang="en-US"/>
          </a:p>
        </p:txBody>
      </p:sp>
      <p:sp>
        <p:nvSpPr>
          <p:cNvPr id="343085" name="Line 45">
            <a:extLst>
              <a:ext uri="{FF2B5EF4-FFF2-40B4-BE49-F238E27FC236}">
                <a16:creationId xmlns:a16="http://schemas.microsoft.com/office/drawing/2014/main" id="{5C790BC8-6BAA-45C2-328B-2645E51532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3175" y="2027238"/>
            <a:ext cx="1588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86" name="Rectangle 46">
            <a:extLst>
              <a:ext uri="{FF2B5EF4-FFF2-40B4-BE49-F238E27FC236}">
                <a16:creationId xmlns:a16="http://schemas.microsoft.com/office/drawing/2014/main" id="{774361BE-14A9-9FBC-9DD7-D1B1FF67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79755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343087" name="Rectangle 47">
            <a:extLst>
              <a:ext uri="{FF2B5EF4-FFF2-40B4-BE49-F238E27FC236}">
                <a16:creationId xmlns:a16="http://schemas.microsoft.com/office/drawing/2014/main" id="{5AA4D6D5-F93A-1B35-4221-873C0290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5797550"/>
            <a:ext cx="249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343088" name="Line 48">
            <a:extLst>
              <a:ext uri="{FF2B5EF4-FFF2-40B4-BE49-F238E27FC236}">
                <a16:creationId xmlns:a16="http://schemas.microsoft.com/office/drawing/2014/main" id="{3854F114-778A-77EA-EFF2-23122E03F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1550" y="2027238"/>
            <a:ext cx="1588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89" name="Rectangle 49">
            <a:extLst>
              <a:ext uri="{FF2B5EF4-FFF2-40B4-BE49-F238E27FC236}">
                <a16:creationId xmlns:a16="http://schemas.microsoft.com/office/drawing/2014/main" id="{19F6428F-6EE4-3B44-134D-21DE3A41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579755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343090" name="Rectangle 50">
            <a:extLst>
              <a:ext uri="{FF2B5EF4-FFF2-40B4-BE49-F238E27FC236}">
                <a16:creationId xmlns:a16="http://schemas.microsoft.com/office/drawing/2014/main" id="{2D9E4C17-01D9-DB09-3349-8639234A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5797550"/>
            <a:ext cx="249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343091" name="Line 51">
            <a:extLst>
              <a:ext uri="{FF2B5EF4-FFF2-40B4-BE49-F238E27FC236}">
                <a16:creationId xmlns:a16="http://schemas.microsoft.com/office/drawing/2014/main" id="{34D42ABC-E12F-408C-A940-E7E9BA678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7863" y="2027238"/>
            <a:ext cx="1587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2" name="Freeform 52">
            <a:extLst>
              <a:ext uri="{FF2B5EF4-FFF2-40B4-BE49-F238E27FC236}">
                <a16:creationId xmlns:a16="http://schemas.microsoft.com/office/drawing/2014/main" id="{AD7E9926-449D-94B7-8EB0-ACF2329BE0F9}"/>
              </a:ext>
            </a:extLst>
          </p:cNvPr>
          <p:cNvSpPr>
            <a:spLocks/>
          </p:cNvSpPr>
          <p:nvPr/>
        </p:nvSpPr>
        <p:spPr bwMode="auto">
          <a:xfrm>
            <a:off x="3649663" y="2344738"/>
            <a:ext cx="163512" cy="1587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3" name="Line 53">
            <a:extLst>
              <a:ext uri="{FF2B5EF4-FFF2-40B4-BE49-F238E27FC236}">
                <a16:creationId xmlns:a16="http://schemas.microsoft.com/office/drawing/2014/main" id="{B77E740D-A120-98CF-1217-D3E9C6DFB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2344738"/>
            <a:ext cx="1635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4" name="Line 54">
            <a:extLst>
              <a:ext uri="{FF2B5EF4-FFF2-40B4-BE49-F238E27FC236}">
                <a16:creationId xmlns:a16="http://schemas.microsoft.com/office/drawing/2014/main" id="{1D496ED8-DA23-ECD9-F8F2-E34DE8B69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522663"/>
            <a:ext cx="2333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5" name="Freeform 55">
            <a:extLst>
              <a:ext uri="{FF2B5EF4-FFF2-40B4-BE49-F238E27FC236}">
                <a16:creationId xmlns:a16="http://schemas.microsoft.com/office/drawing/2014/main" id="{30A60459-7D4F-1B96-3FE2-AD1426CDC185}"/>
              </a:ext>
            </a:extLst>
          </p:cNvPr>
          <p:cNvSpPr>
            <a:spLocks/>
          </p:cNvSpPr>
          <p:nvPr/>
        </p:nvSpPr>
        <p:spPr bwMode="auto">
          <a:xfrm>
            <a:off x="2446338" y="3132138"/>
            <a:ext cx="228600" cy="176212"/>
          </a:xfrm>
          <a:custGeom>
            <a:avLst/>
            <a:gdLst>
              <a:gd name="T0" fmla="*/ 0 w 144"/>
              <a:gd name="T1" fmla="*/ 111 h 111"/>
              <a:gd name="T2" fmla="*/ 144 w 144"/>
              <a:gd name="T3" fmla="*/ 111 h 111"/>
              <a:gd name="T4" fmla="*/ 144 w 144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1">
                <a:moveTo>
                  <a:pt x="0" y="111"/>
                </a:moveTo>
                <a:lnTo>
                  <a:pt x="144" y="111"/>
                </a:lnTo>
                <a:lnTo>
                  <a:pt x="14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6" name="Freeform 56">
            <a:extLst>
              <a:ext uri="{FF2B5EF4-FFF2-40B4-BE49-F238E27FC236}">
                <a16:creationId xmlns:a16="http://schemas.microsoft.com/office/drawing/2014/main" id="{AA34A1B7-FA03-0323-3524-9A8DD5F76A14}"/>
              </a:ext>
            </a:extLst>
          </p:cNvPr>
          <p:cNvSpPr>
            <a:spLocks/>
          </p:cNvSpPr>
          <p:nvPr/>
        </p:nvSpPr>
        <p:spPr bwMode="auto">
          <a:xfrm>
            <a:off x="2446338" y="3730625"/>
            <a:ext cx="228600" cy="182563"/>
          </a:xfrm>
          <a:custGeom>
            <a:avLst/>
            <a:gdLst>
              <a:gd name="T0" fmla="*/ 144 w 144"/>
              <a:gd name="T1" fmla="*/ 115 h 115"/>
              <a:gd name="T2" fmla="*/ 144 w 144"/>
              <a:gd name="T3" fmla="*/ 0 h 115"/>
              <a:gd name="T4" fmla="*/ 0 w 144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5">
                <a:moveTo>
                  <a:pt x="144" y="115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7" name="Line 57">
            <a:extLst>
              <a:ext uri="{FF2B5EF4-FFF2-40B4-BE49-F238E27FC236}">
                <a16:creationId xmlns:a16="http://schemas.microsoft.com/office/drawing/2014/main" id="{14DF4B53-4280-3601-D92F-2AC5FC674F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6338" y="32496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8" name="Line 58">
            <a:extLst>
              <a:ext uri="{FF2B5EF4-FFF2-40B4-BE49-F238E27FC236}">
                <a16:creationId xmlns:a16="http://schemas.microsoft.com/office/drawing/2014/main" id="{07537292-C86B-EF81-9275-A8920D326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5213" y="3308350"/>
            <a:ext cx="1587" cy="4222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9" name="Oval 59">
            <a:extLst>
              <a:ext uri="{FF2B5EF4-FFF2-40B4-BE49-F238E27FC236}">
                <a16:creationId xmlns:a16="http://schemas.microsoft.com/office/drawing/2014/main" id="{71338DFB-D36A-39DD-786C-5BF783D9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3875088"/>
            <a:ext cx="79375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0" name="Oval 60">
            <a:extLst>
              <a:ext uri="{FF2B5EF4-FFF2-40B4-BE49-F238E27FC236}">
                <a16:creationId xmlns:a16="http://schemas.microsoft.com/office/drawing/2014/main" id="{338C715F-F80F-8338-D86B-913B0AEE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094038"/>
            <a:ext cx="77788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1" name="Freeform 61">
            <a:extLst>
              <a:ext uri="{FF2B5EF4-FFF2-40B4-BE49-F238E27FC236}">
                <a16:creationId xmlns:a16="http://schemas.microsoft.com/office/drawing/2014/main" id="{132FAB4E-1AAC-4794-78BB-0C5983EB6FC9}"/>
              </a:ext>
            </a:extLst>
          </p:cNvPr>
          <p:cNvSpPr>
            <a:spLocks/>
          </p:cNvSpPr>
          <p:nvPr/>
        </p:nvSpPr>
        <p:spPr bwMode="auto">
          <a:xfrm>
            <a:off x="2674938" y="3913188"/>
            <a:ext cx="161925" cy="1587"/>
          </a:xfrm>
          <a:custGeom>
            <a:avLst/>
            <a:gdLst>
              <a:gd name="T0" fmla="*/ 0 w 102"/>
              <a:gd name="T1" fmla="*/ 102 w 102"/>
              <a:gd name="T2" fmla="*/ 0 w 1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2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2" name="Line 62">
            <a:extLst>
              <a:ext uri="{FF2B5EF4-FFF2-40B4-BE49-F238E27FC236}">
                <a16:creationId xmlns:a16="http://schemas.microsoft.com/office/drawing/2014/main" id="{F17045ED-B590-ACF5-CF3F-35E61E379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4938" y="3913188"/>
            <a:ext cx="161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3" name="Line 63">
            <a:extLst>
              <a:ext uri="{FF2B5EF4-FFF2-40B4-BE49-F238E27FC236}">
                <a16:creationId xmlns:a16="http://schemas.microsoft.com/office/drawing/2014/main" id="{BAB37E4F-903B-E54A-5BDC-A0AC5C468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3522663"/>
            <a:ext cx="2333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4" name="Freeform 64">
            <a:extLst>
              <a:ext uri="{FF2B5EF4-FFF2-40B4-BE49-F238E27FC236}">
                <a16:creationId xmlns:a16="http://schemas.microsoft.com/office/drawing/2014/main" id="{78D3D7A0-00E2-0AAF-4CAC-F6C06A292463}"/>
              </a:ext>
            </a:extLst>
          </p:cNvPr>
          <p:cNvSpPr>
            <a:spLocks/>
          </p:cNvSpPr>
          <p:nvPr/>
        </p:nvSpPr>
        <p:spPr bwMode="auto">
          <a:xfrm>
            <a:off x="5367338" y="3132138"/>
            <a:ext cx="227012" cy="176212"/>
          </a:xfrm>
          <a:custGeom>
            <a:avLst/>
            <a:gdLst>
              <a:gd name="T0" fmla="*/ 0 w 143"/>
              <a:gd name="T1" fmla="*/ 111 h 111"/>
              <a:gd name="T2" fmla="*/ 143 w 143"/>
              <a:gd name="T3" fmla="*/ 111 h 111"/>
              <a:gd name="T4" fmla="*/ 143 w 143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1">
                <a:moveTo>
                  <a:pt x="0" y="111"/>
                </a:moveTo>
                <a:lnTo>
                  <a:pt x="143" y="111"/>
                </a:lnTo>
                <a:lnTo>
                  <a:pt x="143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5" name="Freeform 65">
            <a:extLst>
              <a:ext uri="{FF2B5EF4-FFF2-40B4-BE49-F238E27FC236}">
                <a16:creationId xmlns:a16="http://schemas.microsoft.com/office/drawing/2014/main" id="{77F7B89B-3F21-29A5-0131-619C28B3A372}"/>
              </a:ext>
            </a:extLst>
          </p:cNvPr>
          <p:cNvSpPr>
            <a:spLocks/>
          </p:cNvSpPr>
          <p:nvPr/>
        </p:nvSpPr>
        <p:spPr bwMode="auto">
          <a:xfrm>
            <a:off x="5367338" y="3730625"/>
            <a:ext cx="227012" cy="182563"/>
          </a:xfrm>
          <a:custGeom>
            <a:avLst/>
            <a:gdLst>
              <a:gd name="T0" fmla="*/ 143 w 143"/>
              <a:gd name="T1" fmla="*/ 115 h 115"/>
              <a:gd name="T2" fmla="*/ 143 w 143"/>
              <a:gd name="T3" fmla="*/ 0 h 115"/>
              <a:gd name="T4" fmla="*/ 0 w 143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5">
                <a:moveTo>
                  <a:pt x="143" y="115"/>
                </a:moveTo>
                <a:lnTo>
                  <a:pt x="143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6" name="Line 66">
            <a:extLst>
              <a:ext uri="{FF2B5EF4-FFF2-40B4-BE49-F238E27FC236}">
                <a16:creationId xmlns:a16="http://schemas.microsoft.com/office/drawing/2014/main" id="{D03895AF-6243-AB73-A485-DAD3B7C7FF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7338" y="32496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7" name="Line 67">
            <a:extLst>
              <a:ext uri="{FF2B5EF4-FFF2-40B4-BE49-F238E27FC236}">
                <a16:creationId xmlns:a16="http://schemas.microsoft.com/office/drawing/2014/main" id="{5302D1C1-44F2-FC38-BBB8-58D9AF8CB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6213" y="3308350"/>
            <a:ext cx="1587" cy="4222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08" name="Oval 68">
            <a:extLst>
              <a:ext uri="{FF2B5EF4-FFF2-40B4-BE49-F238E27FC236}">
                <a16:creationId xmlns:a16="http://schemas.microsoft.com/office/drawing/2014/main" id="{8D5C1BC0-C738-B21B-8C35-7F130B66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3875088"/>
            <a:ext cx="77788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09" name="Oval 69">
            <a:extLst>
              <a:ext uri="{FF2B5EF4-FFF2-40B4-BE49-F238E27FC236}">
                <a16:creationId xmlns:a16="http://schemas.microsoft.com/office/drawing/2014/main" id="{603E6CAF-6089-1E31-A12E-2724F0A5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094038"/>
            <a:ext cx="77788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0" name="Freeform 70">
            <a:extLst>
              <a:ext uri="{FF2B5EF4-FFF2-40B4-BE49-F238E27FC236}">
                <a16:creationId xmlns:a16="http://schemas.microsoft.com/office/drawing/2014/main" id="{4EB2A8B3-B43A-212B-B1FC-2650B80C0A11}"/>
              </a:ext>
            </a:extLst>
          </p:cNvPr>
          <p:cNvSpPr>
            <a:spLocks/>
          </p:cNvSpPr>
          <p:nvPr/>
        </p:nvSpPr>
        <p:spPr bwMode="auto">
          <a:xfrm>
            <a:off x="5594350" y="3913188"/>
            <a:ext cx="163513" cy="1587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1" name="Line 71">
            <a:extLst>
              <a:ext uri="{FF2B5EF4-FFF2-40B4-BE49-F238E27FC236}">
                <a16:creationId xmlns:a16="http://schemas.microsoft.com/office/drawing/2014/main" id="{D9218A1A-B20B-2E5A-2F8F-ABFB907E1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3913188"/>
            <a:ext cx="1635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3" name="Freeform 73">
            <a:extLst>
              <a:ext uri="{FF2B5EF4-FFF2-40B4-BE49-F238E27FC236}">
                <a16:creationId xmlns:a16="http://schemas.microsoft.com/office/drawing/2014/main" id="{DEF7DC88-0AAF-88E7-3CB9-0618680662CE}"/>
              </a:ext>
            </a:extLst>
          </p:cNvPr>
          <p:cNvSpPr>
            <a:spLocks/>
          </p:cNvSpPr>
          <p:nvPr/>
        </p:nvSpPr>
        <p:spPr bwMode="auto">
          <a:xfrm>
            <a:off x="5367338" y="4518025"/>
            <a:ext cx="227012" cy="176213"/>
          </a:xfrm>
          <a:custGeom>
            <a:avLst/>
            <a:gdLst>
              <a:gd name="T0" fmla="*/ 0 w 143"/>
              <a:gd name="T1" fmla="*/ 0 h 111"/>
              <a:gd name="T2" fmla="*/ 143 w 143"/>
              <a:gd name="T3" fmla="*/ 0 h 111"/>
              <a:gd name="T4" fmla="*/ 143 w 143"/>
              <a:gd name="T5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1">
                <a:moveTo>
                  <a:pt x="0" y="0"/>
                </a:moveTo>
                <a:lnTo>
                  <a:pt x="143" y="0"/>
                </a:lnTo>
                <a:lnTo>
                  <a:pt x="143" y="11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4" name="Freeform 74">
            <a:extLst>
              <a:ext uri="{FF2B5EF4-FFF2-40B4-BE49-F238E27FC236}">
                <a16:creationId xmlns:a16="http://schemas.microsoft.com/office/drawing/2014/main" id="{AB8D246D-5505-F8A1-4163-217F0F43E3DB}"/>
              </a:ext>
            </a:extLst>
          </p:cNvPr>
          <p:cNvSpPr>
            <a:spLocks/>
          </p:cNvSpPr>
          <p:nvPr/>
        </p:nvSpPr>
        <p:spPr bwMode="auto">
          <a:xfrm>
            <a:off x="5367338" y="3913188"/>
            <a:ext cx="227012" cy="176212"/>
          </a:xfrm>
          <a:custGeom>
            <a:avLst/>
            <a:gdLst>
              <a:gd name="T0" fmla="*/ 143 w 143"/>
              <a:gd name="T1" fmla="*/ 0 h 111"/>
              <a:gd name="T2" fmla="*/ 143 w 143"/>
              <a:gd name="T3" fmla="*/ 111 h 111"/>
              <a:gd name="T4" fmla="*/ 0 w 143"/>
              <a:gd name="T5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1">
                <a:moveTo>
                  <a:pt x="143" y="0"/>
                </a:moveTo>
                <a:lnTo>
                  <a:pt x="143" y="111"/>
                </a:lnTo>
                <a:lnTo>
                  <a:pt x="0" y="11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5" name="Line 75">
            <a:extLst>
              <a:ext uri="{FF2B5EF4-FFF2-40B4-BE49-F238E27FC236}">
                <a16:creationId xmlns:a16="http://schemas.microsoft.com/office/drawing/2014/main" id="{6AD05634-B1C1-8F43-2145-3105C0133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7338" y="40370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6" name="Line 76">
            <a:extLst>
              <a:ext uri="{FF2B5EF4-FFF2-40B4-BE49-F238E27FC236}">
                <a16:creationId xmlns:a16="http://schemas.microsoft.com/office/drawing/2014/main" id="{05BFD58F-4BDB-ED0C-31D0-C2F675E01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089400"/>
            <a:ext cx="1587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7" name="Oval 77">
            <a:extLst>
              <a:ext uri="{FF2B5EF4-FFF2-40B4-BE49-F238E27FC236}">
                <a16:creationId xmlns:a16="http://schemas.microsoft.com/office/drawing/2014/main" id="{B61727D5-0F3D-BFE2-37E0-E6F4242D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4654550"/>
            <a:ext cx="77788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18" name="Freeform 78">
            <a:extLst>
              <a:ext uri="{FF2B5EF4-FFF2-40B4-BE49-F238E27FC236}">
                <a16:creationId xmlns:a16="http://schemas.microsoft.com/office/drawing/2014/main" id="{7A51DF2F-139A-DF28-0955-216A48813744}"/>
              </a:ext>
            </a:extLst>
          </p:cNvPr>
          <p:cNvSpPr>
            <a:spLocks/>
          </p:cNvSpPr>
          <p:nvPr/>
        </p:nvSpPr>
        <p:spPr bwMode="auto">
          <a:xfrm>
            <a:off x="5594350" y="3913188"/>
            <a:ext cx="163513" cy="1587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19" name="Line 79">
            <a:extLst>
              <a:ext uri="{FF2B5EF4-FFF2-40B4-BE49-F238E27FC236}">
                <a16:creationId xmlns:a16="http://schemas.microsoft.com/office/drawing/2014/main" id="{536BBC79-87A9-974C-1C41-75BB5F57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3913188"/>
            <a:ext cx="1635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0" name="Oval 80">
            <a:extLst>
              <a:ext uri="{FF2B5EF4-FFF2-40B4-BE49-F238E27FC236}">
                <a16:creationId xmlns:a16="http://schemas.microsoft.com/office/drawing/2014/main" id="{0156167F-7E66-6D19-164B-EF0BBCE7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3875088"/>
            <a:ext cx="77787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22" name="Freeform 82">
            <a:extLst>
              <a:ext uri="{FF2B5EF4-FFF2-40B4-BE49-F238E27FC236}">
                <a16:creationId xmlns:a16="http://schemas.microsoft.com/office/drawing/2014/main" id="{1124F83F-AD7C-90EA-2CD2-F3954083D239}"/>
              </a:ext>
            </a:extLst>
          </p:cNvPr>
          <p:cNvSpPr>
            <a:spLocks/>
          </p:cNvSpPr>
          <p:nvPr/>
        </p:nvSpPr>
        <p:spPr bwMode="auto">
          <a:xfrm>
            <a:off x="3422650" y="4518025"/>
            <a:ext cx="227013" cy="176213"/>
          </a:xfrm>
          <a:custGeom>
            <a:avLst/>
            <a:gdLst>
              <a:gd name="T0" fmla="*/ 0 w 143"/>
              <a:gd name="T1" fmla="*/ 0 h 111"/>
              <a:gd name="T2" fmla="*/ 143 w 143"/>
              <a:gd name="T3" fmla="*/ 0 h 111"/>
              <a:gd name="T4" fmla="*/ 143 w 143"/>
              <a:gd name="T5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1">
                <a:moveTo>
                  <a:pt x="0" y="0"/>
                </a:moveTo>
                <a:lnTo>
                  <a:pt x="143" y="0"/>
                </a:lnTo>
                <a:lnTo>
                  <a:pt x="143" y="11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3" name="Freeform 83">
            <a:extLst>
              <a:ext uri="{FF2B5EF4-FFF2-40B4-BE49-F238E27FC236}">
                <a16:creationId xmlns:a16="http://schemas.microsoft.com/office/drawing/2014/main" id="{6853F396-EBC8-4653-2709-0801B0CC57CC}"/>
              </a:ext>
            </a:extLst>
          </p:cNvPr>
          <p:cNvSpPr>
            <a:spLocks/>
          </p:cNvSpPr>
          <p:nvPr/>
        </p:nvSpPr>
        <p:spPr bwMode="auto">
          <a:xfrm>
            <a:off x="3422650" y="3913188"/>
            <a:ext cx="227013" cy="176212"/>
          </a:xfrm>
          <a:custGeom>
            <a:avLst/>
            <a:gdLst>
              <a:gd name="T0" fmla="*/ 143 w 143"/>
              <a:gd name="T1" fmla="*/ 0 h 111"/>
              <a:gd name="T2" fmla="*/ 143 w 143"/>
              <a:gd name="T3" fmla="*/ 111 h 111"/>
              <a:gd name="T4" fmla="*/ 0 w 143"/>
              <a:gd name="T5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111">
                <a:moveTo>
                  <a:pt x="143" y="0"/>
                </a:moveTo>
                <a:lnTo>
                  <a:pt x="143" y="111"/>
                </a:lnTo>
                <a:lnTo>
                  <a:pt x="0" y="11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4" name="Line 84">
            <a:extLst>
              <a:ext uri="{FF2B5EF4-FFF2-40B4-BE49-F238E27FC236}">
                <a16:creationId xmlns:a16="http://schemas.microsoft.com/office/drawing/2014/main" id="{CA8E5DEA-2AD9-574C-4BE7-093DA8951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4037013"/>
            <a:ext cx="1588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5" name="Line 85">
            <a:extLst>
              <a:ext uri="{FF2B5EF4-FFF2-40B4-BE49-F238E27FC236}">
                <a16:creationId xmlns:a16="http://schemas.microsoft.com/office/drawing/2014/main" id="{D9EB75E0-A098-CAA7-2008-0F928A353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089400"/>
            <a:ext cx="1588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6" name="Oval 86">
            <a:extLst>
              <a:ext uri="{FF2B5EF4-FFF2-40B4-BE49-F238E27FC236}">
                <a16:creationId xmlns:a16="http://schemas.microsoft.com/office/drawing/2014/main" id="{B10260D2-EAC9-90B2-3046-3DC4E790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654550"/>
            <a:ext cx="77787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27" name="Freeform 87">
            <a:extLst>
              <a:ext uri="{FF2B5EF4-FFF2-40B4-BE49-F238E27FC236}">
                <a16:creationId xmlns:a16="http://schemas.microsoft.com/office/drawing/2014/main" id="{49C6C7A8-93E8-CDDC-E813-0B76EB3F150F}"/>
              </a:ext>
            </a:extLst>
          </p:cNvPr>
          <p:cNvSpPr>
            <a:spLocks/>
          </p:cNvSpPr>
          <p:nvPr/>
        </p:nvSpPr>
        <p:spPr bwMode="auto">
          <a:xfrm>
            <a:off x="3649663" y="3913188"/>
            <a:ext cx="163512" cy="1587"/>
          </a:xfrm>
          <a:custGeom>
            <a:avLst/>
            <a:gdLst>
              <a:gd name="T0" fmla="*/ 0 w 103"/>
              <a:gd name="T1" fmla="*/ 103 w 103"/>
              <a:gd name="T2" fmla="*/ 0 w 10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8" name="Line 88">
            <a:extLst>
              <a:ext uri="{FF2B5EF4-FFF2-40B4-BE49-F238E27FC236}">
                <a16:creationId xmlns:a16="http://schemas.microsoft.com/office/drawing/2014/main" id="{A00F4042-9AE3-15A0-F49A-6A6B24554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3913188"/>
            <a:ext cx="1635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29" name="Rectangle 89">
            <a:extLst>
              <a:ext uri="{FF2B5EF4-FFF2-40B4-BE49-F238E27FC236}">
                <a16:creationId xmlns:a16="http://schemas.microsoft.com/office/drawing/2014/main" id="{B561020C-4AD8-084A-E3DF-61ED0247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572000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343130" name="Oval 90">
            <a:extLst>
              <a:ext uri="{FF2B5EF4-FFF2-40B4-BE49-F238E27FC236}">
                <a16:creationId xmlns:a16="http://schemas.microsoft.com/office/drawing/2014/main" id="{D4324E14-FA2C-F8E1-C1C5-DE87E060A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746250"/>
            <a:ext cx="90487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31" name="Line 91">
            <a:extLst>
              <a:ext uri="{FF2B5EF4-FFF2-40B4-BE49-F238E27FC236}">
                <a16:creationId xmlns:a16="http://schemas.microsoft.com/office/drawing/2014/main" id="{EFC20302-4154-FE82-9C2D-EF250FD56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1075" y="2085975"/>
            <a:ext cx="3000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2" name="Line 92">
            <a:extLst>
              <a:ext uri="{FF2B5EF4-FFF2-40B4-BE49-F238E27FC236}">
                <a16:creationId xmlns:a16="http://schemas.microsoft.com/office/drawing/2014/main" id="{C29CBD02-727B-4868-CE3E-60A666CF0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9813" y="2143125"/>
            <a:ext cx="1889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3" name="Line 93">
            <a:extLst>
              <a:ext uri="{FF2B5EF4-FFF2-40B4-BE49-F238E27FC236}">
                <a16:creationId xmlns:a16="http://schemas.microsoft.com/office/drawing/2014/main" id="{C39DACE2-D3FD-71DD-B1C5-36958C4A8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2208213"/>
            <a:ext cx="904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4" name="Line 94">
            <a:extLst>
              <a:ext uri="{FF2B5EF4-FFF2-40B4-BE49-F238E27FC236}">
                <a16:creationId xmlns:a16="http://schemas.microsoft.com/office/drawing/2014/main" id="{770D8D90-8E18-B297-BFDF-3C8F5A225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1792288"/>
            <a:ext cx="1588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5" name="Line 95">
            <a:extLst>
              <a:ext uri="{FF2B5EF4-FFF2-40B4-BE49-F238E27FC236}">
                <a16:creationId xmlns:a16="http://schemas.microsoft.com/office/drawing/2014/main" id="{82BC28FD-C889-7118-F387-C9B95C41E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1792288"/>
            <a:ext cx="1428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6" name="Freeform 96">
            <a:extLst>
              <a:ext uri="{FF2B5EF4-FFF2-40B4-BE49-F238E27FC236}">
                <a16:creationId xmlns:a16="http://schemas.microsoft.com/office/drawing/2014/main" id="{29EF26F6-D13A-8CB4-89A6-F1F36C13F102}"/>
              </a:ext>
            </a:extLst>
          </p:cNvPr>
          <p:cNvSpPr>
            <a:spLocks/>
          </p:cNvSpPr>
          <p:nvPr/>
        </p:nvSpPr>
        <p:spPr bwMode="auto">
          <a:xfrm>
            <a:off x="3676650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86 w 86"/>
              <a:gd name="T3" fmla="*/ 0 h 66"/>
              <a:gd name="T4" fmla="*/ 86 w 86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7" name="Freeform 97">
            <a:extLst>
              <a:ext uri="{FF2B5EF4-FFF2-40B4-BE49-F238E27FC236}">
                <a16:creationId xmlns:a16="http://schemas.microsoft.com/office/drawing/2014/main" id="{E09EDFFC-617C-BDB5-F92F-3CDDD0BDCE0E}"/>
              </a:ext>
            </a:extLst>
          </p:cNvPr>
          <p:cNvSpPr>
            <a:spLocks/>
          </p:cNvSpPr>
          <p:nvPr/>
        </p:nvSpPr>
        <p:spPr bwMode="auto">
          <a:xfrm>
            <a:off x="3676650" y="1558925"/>
            <a:ext cx="136525" cy="103188"/>
          </a:xfrm>
          <a:custGeom>
            <a:avLst/>
            <a:gdLst>
              <a:gd name="T0" fmla="*/ 86 w 86"/>
              <a:gd name="T1" fmla="*/ 0 h 65"/>
              <a:gd name="T2" fmla="*/ 86 w 86"/>
              <a:gd name="T3" fmla="*/ 65 h 65"/>
              <a:gd name="T4" fmla="*/ 0 w 86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8" name="Line 98">
            <a:extLst>
              <a:ext uri="{FF2B5EF4-FFF2-40B4-BE49-F238E27FC236}">
                <a16:creationId xmlns:a16="http://schemas.microsoft.com/office/drawing/2014/main" id="{791F5142-8A26-7E34-F75B-F87479BFA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1603375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39" name="Line 99">
            <a:extLst>
              <a:ext uri="{FF2B5EF4-FFF2-40B4-BE49-F238E27FC236}">
                <a16:creationId xmlns:a16="http://schemas.microsoft.com/office/drawing/2014/main" id="{EF8B69B4-346A-E24F-9BE8-D5A515CD0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1662113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0" name="Oval 100">
            <a:extLst>
              <a:ext uri="{FF2B5EF4-FFF2-40B4-BE49-F238E27FC236}">
                <a16:creationId xmlns:a16="http://schemas.microsoft.com/office/drawing/2014/main" id="{A232C0D2-EADD-FE1A-C9A0-BF27CE4C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746250"/>
            <a:ext cx="92075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41" name="Line 101">
            <a:extLst>
              <a:ext uri="{FF2B5EF4-FFF2-40B4-BE49-F238E27FC236}">
                <a16:creationId xmlns:a16="http://schemas.microsoft.com/office/drawing/2014/main" id="{6C16689A-42EF-8D6C-AB97-B50E513BD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7388" y="2085975"/>
            <a:ext cx="292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2" name="Line 102">
            <a:extLst>
              <a:ext uri="{FF2B5EF4-FFF2-40B4-BE49-F238E27FC236}">
                <a16:creationId xmlns:a16="http://schemas.microsoft.com/office/drawing/2014/main" id="{8EAD67D1-60BA-56F3-C2FA-85FE940A3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9775" y="2143125"/>
            <a:ext cx="1873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3" name="Line 103">
            <a:extLst>
              <a:ext uri="{FF2B5EF4-FFF2-40B4-BE49-F238E27FC236}">
                <a16:creationId xmlns:a16="http://schemas.microsoft.com/office/drawing/2014/main" id="{29821D13-8CBE-FFB1-65C8-500B5274D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0575" y="2208213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4" name="Line 104">
            <a:extLst>
              <a:ext uri="{FF2B5EF4-FFF2-40B4-BE49-F238E27FC236}">
                <a16:creationId xmlns:a16="http://schemas.microsoft.com/office/drawing/2014/main" id="{9B41C1A8-6018-D968-6650-6C617F55C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1792288"/>
            <a:ext cx="1587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5" name="Line 105">
            <a:extLst>
              <a:ext uri="{FF2B5EF4-FFF2-40B4-BE49-F238E27FC236}">
                <a16:creationId xmlns:a16="http://schemas.microsoft.com/office/drawing/2014/main" id="{9690F9B6-3891-5FA8-27F3-16509A7A9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17922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6" name="Freeform 106">
            <a:extLst>
              <a:ext uri="{FF2B5EF4-FFF2-40B4-BE49-F238E27FC236}">
                <a16:creationId xmlns:a16="http://schemas.microsoft.com/office/drawing/2014/main" id="{2D75843A-A15C-5640-D982-79529066B831}"/>
              </a:ext>
            </a:extLst>
          </p:cNvPr>
          <p:cNvSpPr>
            <a:spLocks/>
          </p:cNvSpPr>
          <p:nvPr/>
        </p:nvSpPr>
        <p:spPr bwMode="auto">
          <a:xfrm>
            <a:off x="4645025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86 w 86"/>
              <a:gd name="T3" fmla="*/ 0 h 66"/>
              <a:gd name="T4" fmla="*/ 86 w 86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7" name="Freeform 107">
            <a:extLst>
              <a:ext uri="{FF2B5EF4-FFF2-40B4-BE49-F238E27FC236}">
                <a16:creationId xmlns:a16="http://schemas.microsoft.com/office/drawing/2014/main" id="{54CE7A89-C785-1E0A-1391-6AA49EDB6211}"/>
              </a:ext>
            </a:extLst>
          </p:cNvPr>
          <p:cNvSpPr>
            <a:spLocks/>
          </p:cNvSpPr>
          <p:nvPr/>
        </p:nvSpPr>
        <p:spPr bwMode="auto">
          <a:xfrm>
            <a:off x="4645025" y="1558925"/>
            <a:ext cx="136525" cy="103188"/>
          </a:xfrm>
          <a:custGeom>
            <a:avLst/>
            <a:gdLst>
              <a:gd name="T0" fmla="*/ 86 w 86"/>
              <a:gd name="T1" fmla="*/ 0 h 65"/>
              <a:gd name="T2" fmla="*/ 86 w 86"/>
              <a:gd name="T3" fmla="*/ 65 h 65"/>
              <a:gd name="T4" fmla="*/ 0 w 86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8" name="Line 108">
            <a:extLst>
              <a:ext uri="{FF2B5EF4-FFF2-40B4-BE49-F238E27FC236}">
                <a16:creationId xmlns:a16="http://schemas.microsoft.com/office/drawing/2014/main" id="{998E0DD4-6D0C-66AA-E23F-914E0EBDE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1603375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49" name="Line 109">
            <a:extLst>
              <a:ext uri="{FF2B5EF4-FFF2-40B4-BE49-F238E27FC236}">
                <a16:creationId xmlns:a16="http://schemas.microsoft.com/office/drawing/2014/main" id="{C596D774-EBC3-944D-AA05-1976EE5E6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1662113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0" name="Oval 110">
            <a:extLst>
              <a:ext uri="{FF2B5EF4-FFF2-40B4-BE49-F238E27FC236}">
                <a16:creationId xmlns:a16="http://schemas.microsoft.com/office/drawing/2014/main" id="{15E79969-2634-9A61-2B52-DDC9F89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1746250"/>
            <a:ext cx="90488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51" name="Line 111">
            <a:extLst>
              <a:ext uri="{FF2B5EF4-FFF2-40B4-BE49-F238E27FC236}">
                <a16:creationId xmlns:a16="http://schemas.microsoft.com/office/drawing/2014/main" id="{29B669CF-425E-3005-20F5-CC8B4B13D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5763" y="2085975"/>
            <a:ext cx="3000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2" name="Line 112">
            <a:extLst>
              <a:ext uri="{FF2B5EF4-FFF2-40B4-BE49-F238E27FC236}">
                <a16:creationId xmlns:a16="http://schemas.microsoft.com/office/drawing/2014/main" id="{933D3143-4F2F-4137-F3FC-B1E120269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4500" y="2143125"/>
            <a:ext cx="1889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3" name="Line 113">
            <a:extLst>
              <a:ext uri="{FF2B5EF4-FFF2-40B4-BE49-F238E27FC236}">
                <a16:creationId xmlns:a16="http://schemas.microsoft.com/office/drawing/2014/main" id="{EE756DD1-457A-7450-B474-A89A457887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0538" y="2208213"/>
            <a:ext cx="904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4" name="Line 114">
            <a:extLst>
              <a:ext uri="{FF2B5EF4-FFF2-40B4-BE49-F238E27FC236}">
                <a16:creationId xmlns:a16="http://schemas.microsoft.com/office/drawing/2014/main" id="{C10EEFD2-B302-6CA3-D0BC-D87BCDB68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1792288"/>
            <a:ext cx="1588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5" name="Line 115">
            <a:extLst>
              <a:ext uri="{FF2B5EF4-FFF2-40B4-BE49-F238E27FC236}">
                <a16:creationId xmlns:a16="http://schemas.microsoft.com/office/drawing/2014/main" id="{CFEF91B5-5ED8-0B2E-3467-45FCDA772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1792288"/>
            <a:ext cx="1428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6" name="Freeform 116">
            <a:extLst>
              <a:ext uri="{FF2B5EF4-FFF2-40B4-BE49-F238E27FC236}">
                <a16:creationId xmlns:a16="http://schemas.microsoft.com/office/drawing/2014/main" id="{637AC2C1-B87A-52AE-B34D-7C66BE8A83AF}"/>
              </a:ext>
            </a:extLst>
          </p:cNvPr>
          <p:cNvSpPr>
            <a:spLocks/>
          </p:cNvSpPr>
          <p:nvPr/>
        </p:nvSpPr>
        <p:spPr bwMode="auto">
          <a:xfrm>
            <a:off x="5621338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86 w 86"/>
              <a:gd name="T3" fmla="*/ 0 h 66"/>
              <a:gd name="T4" fmla="*/ 86 w 86"/>
              <a:gd name="T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7" name="Freeform 117">
            <a:extLst>
              <a:ext uri="{FF2B5EF4-FFF2-40B4-BE49-F238E27FC236}">
                <a16:creationId xmlns:a16="http://schemas.microsoft.com/office/drawing/2014/main" id="{0F587F3F-A3E3-BF84-8DDA-C27B8626C07C}"/>
              </a:ext>
            </a:extLst>
          </p:cNvPr>
          <p:cNvSpPr>
            <a:spLocks/>
          </p:cNvSpPr>
          <p:nvPr/>
        </p:nvSpPr>
        <p:spPr bwMode="auto">
          <a:xfrm>
            <a:off x="5621338" y="1558925"/>
            <a:ext cx="136525" cy="103188"/>
          </a:xfrm>
          <a:custGeom>
            <a:avLst/>
            <a:gdLst>
              <a:gd name="T0" fmla="*/ 86 w 86"/>
              <a:gd name="T1" fmla="*/ 0 h 65"/>
              <a:gd name="T2" fmla="*/ 86 w 86"/>
              <a:gd name="T3" fmla="*/ 65 h 65"/>
              <a:gd name="T4" fmla="*/ 0 w 86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8" name="Line 118">
            <a:extLst>
              <a:ext uri="{FF2B5EF4-FFF2-40B4-BE49-F238E27FC236}">
                <a16:creationId xmlns:a16="http://schemas.microsoft.com/office/drawing/2014/main" id="{940FDCA9-63E2-EFD2-BB58-FB3D00A44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1603375"/>
            <a:ext cx="1587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59" name="Line 119">
            <a:extLst>
              <a:ext uri="{FF2B5EF4-FFF2-40B4-BE49-F238E27FC236}">
                <a16:creationId xmlns:a16="http://schemas.microsoft.com/office/drawing/2014/main" id="{13D9404D-7307-6F0C-5B0E-FB032DA87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1662113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60" name="Oval 120">
            <a:extLst>
              <a:ext uri="{FF2B5EF4-FFF2-40B4-BE49-F238E27FC236}">
                <a16:creationId xmlns:a16="http://schemas.microsoft.com/office/drawing/2014/main" id="{AB795AB7-10FB-C8E7-78BE-A7403604B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746250"/>
            <a:ext cx="92075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3161" name="Line 121">
            <a:extLst>
              <a:ext uri="{FF2B5EF4-FFF2-40B4-BE49-F238E27FC236}">
                <a16:creationId xmlns:a16="http://schemas.microsoft.com/office/drawing/2014/main" id="{A836D1EE-296B-C6DE-F3AC-C7D3240F6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2075" y="2085975"/>
            <a:ext cx="292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62" name="Line 122">
            <a:extLst>
              <a:ext uri="{FF2B5EF4-FFF2-40B4-BE49-F238E27FC236}">
                <a16:creationId xmlns:a16="http://schemas.microsoft.com/office/drawing/2014/main" id="{D2E2BA3A-AD06-DA46-E154-1CB09BC4D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4463" y="2143125"/>
            <a:ext cx="1889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63" name="Line 123">
            <a:extLst>
              <a:ext uri="{FF2B5EF4-FFF2-40B4-BE49-F238E27FC236}">
                <a16:creationId xmlns:a16="http://schemas.microsoft.com/office/drawing/2014/main" id="{0A659220-8037-D03C-ABEE-B0B3693D0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6850" y="2208213"/>
            <a:ext cx="841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164" name="Line 124">
            <a:extLst>
              <a:ext uri="{FF2B5EF4-FFF2-40B4-BE49-F238E27FC236}">
                <a16:creationId xmlns:a16="http://schemas.microsoft.com/office/drawing/2014/main" id="{2CD3C89D-7ADD-DBC6-13A0-456F2BDA6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1792288"/>
            <a:ext cx="1588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0BCEA663-F86E-EFF0-2DC1-7ED17B1BE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altLang="en-US"/>
              <a:t>MOS NOR ROM Layout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5582" name="Rectangle 430">
            <a:extLst>
              <a:ext uri="{FF2B5EF4-FFF2-40B4-BE49-F238E27FC236}">
                <a16:creationId xmlns:a16="http://schemas.microsoft.com/office/drawing/2014/main" id="{53E2B592-DB29-B55A-38BA-70C5ADED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6055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583" name="Rectangle 431">
            <a:extLst>
              <a:ext uri="{FF2B5EF4-FFF2-40B4-BE49-F238E27FC236}">
                <a16:creationId xmlns:a16="http://schemas.microsoft.com/office/drawing/2014/main" id="{7841D139-9F75-8ED7-A046-D6568BA5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02406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613" name="Rectangle 461">
            <a:extLst>
              <a:ext uri="{FF2B5EF4-FFF2-40B4-BE49-F238E27FC236}">
                <a16:creationId xmlns:a16="http://schemas.microsoft.com/office/drawing/2014/main" id="{EDB84067-F19D-C9A0-3EA7-16EDAF4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32956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614" name="Rectangle 462">
            <a:extLst>
              <a:ext uri="{FF2B5EF4-FFF2-40B4-BE49-F238E27FC236}">
                <a16:creationId xmlns:a16="http://schemas.microsoft.com/office/drawing/2014/main" id="{0092953E-70EE-1C03-4563-95D1AAEB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8" y="33067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620" name="Rectangle 468">
            <a:extLst>
              <a:ext uri="{FF2B5EF4-FFF2-40B4-BE49-F238E27FC236}">
                <a16:creationId xmlns:a16="http://schemas.microsoft.com/office/drawing/2014/main" id="{891A2257-8508-5E9E-F09D-E39B4BFF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290512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621" name="Rectangle 469">
            <a:extLst>
              <a:ext uri="{FF2B5EF4-FFF2-40B4-BE49-F238E27FC236}">
                <a16:creationId xmlns:a16="http://schemas.microsoft.com/office/drawing/2014/main" id="{36C548D1-33B3-539C-E111-2CDC20C40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281781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626" name="Rectangle 474">
            <a:extLst>
              <a:ext uri="{FF2B5EF4-FFF2-40B4-BE49-F238E27FC236}">
                <a16:creationId xmlns:a16="http://schemas.microsoft.com/office/drawing/2014/main" id="{E96AE9C9-03EB-8078-017D-74D8F651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32263"/>
            <a:ext cx="457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27" name="Rectangle 475">
            <a:extLst>
              <a:ext uri="{FF2B5EF4-FFF2-40B4-BE49-F238E27FC236}">
                <a16:creationId xmlns:a16="http://schemas.microsoft.com/office/drawing/2014/main" id="{70282EBA-57A9-92D5-67FB-64EF2B1E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503863"/>
            <a:ext cx="457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23" name="Rectangle 471">
            <a:extLst>
              <a:ext uri="{FF2B5EF4-FFF2-40B4-BE49-F238E27FC236}">
                <a16:creationId xmlns:a16="http://schemas.microsoft.com/office/drawing/2014/main" id="{AE36B255-3D67-525C-E2AC-B4E9CB8B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3478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Programmming using the</a:t>
            </a:r>
          </a:p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Active Layer Only</a:t>
            </a:r>
            <a:endParaRPr lang="en-US" altLang="en-US" sz="2800" b="0">
              <a:solidFill>
                <a:srgbClr val="315263"/>
              </a:solidFill>
            </a:endParaRPr>
          </a:p>
        </p:txBody>
      </p:sp>
      <p:sp>
        <p:nvSpPr>
          <p:cNvPr id="305628" name="Rectangle 476">
            <a:extLst>
              <a:ext uri="{FF2B5EF4-FFF2-40B4-BE49-F238E27FC236}">
                <a16:creationId xmlns:a16="http://schemas.microsoft.com/office/drawing/2014/main" id="{EE9C041F-DC7C-A025-EBB9-E8025C7C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46663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29" name="Rectangle 477">
            <a:extLst>
              <a:ext uri="{FF2B5EF4-FFF2-40B4-BE49-F238E27FC236}">
                <a16:creationId xmlns:a16="http://schemas.microsoft.com/office/drawing/2014/main" id="{C47ACD24-8B67-5C42-5D86-8EF84892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89463"/>
            <a:ext cx="457200" cy="249237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2" name="Rectangle 480">
            <a:extLst>
              <a:ext uri="{FF2B5EF4-FFF2-40B4-BE49-F238E27FC236}">
                <a16:creationId xmlns:a16="http://schemas.microsoft.com/office/drawing/2014/main" id="{973CCFF9-8758-F35E-437D-C8203239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3" name="Rectangle 481">
            <a:extLst>
              <a:ext uri="{FF2B5EF4-FFF2-40B4-BE49-F238E27FC236}">
                <a16:creationId xmlns:a16="http://schemas.microsoft.com/office/drawing/2014/main" id="{EB8969E6-4592-3503-799D-C4D21474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288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4" name="Rectangle 482">
            <a:extLst>
              <a:ext uri="{FF2B5EF4-FFF2-40B4-BE49-F238E27FC236}">
                <a16:creationId xmlns:a16="http://schemas.microsoft.com/office/drawing/2014/main" id="{99678F53-A317-15B6-DF80-F47A2BC5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5" name="Rectangle 483">
            <a:extLst>
              <a:ext uri="{FF2B5EF4-FFF2-40B4-BE49-F238E27FC236}">
                <a16:creationId xmlns:a16="http://schemas.microsoft.com/office/drawing/2014/main" id="{7347AD5E-747D-C03C-DE61-D626C346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430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6" name="Rectangle 484">
            <a:extLst>
              <a:ext uri="{FF2B5EF4-FFF2-40B4-BE49-F238E27FC236}">
                <a16:creationId xmlns:a16="http://schemas.microsoft.com/office/drawing/2014/main" id="{4DCA9CE6-A9ED-F632-219D-000A1A08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2573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7" name="Rectangle 485">
            <a:extLst>
              <a:ext uri="{FF2B5EF4-FFF2-40B4-BE49-F238E27FC236}">
                <a16:creationId xmlns:a16="http://schemas.microsoft.com/office/drawing/2014/main" id="{2DD5B9DA-A0DD-3CD5-E849-F1862208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39" name="Rectangle 487">
            <a:extLst>
              <a:ext uri="{FF2B5EF4-FFF2-40B4-BE49-F238E27FC236}">
                <a16:creationId xmlns:a16="http://schemas.microsoft.com/office/drawing/2014/main" id="{B5A791A8-2E96-E221-1BFD-212622A7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1600200"/>
            <a:ext cx="457200" cy="6858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0" name="Rectangle 488">
            <a:extLst>
              <a:ext uri="{FF2B5EF4-FFF2-40B4-BE49-F238E27FC236}">
                <a16:creationId xmlns:a16="http://schemas.microsoft.com/office/drawing/2014/main" id="{3811454E-DAB4-38E0-E00F-C88A5C9F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18288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1" name="Rectangle 489">
            <a:extLst>
              <a:ext uri="{FF2B5EF4-FFF2-40B4-BE49-F238E27FC236}">
                <a16:creationId xmlns:a16="http://schemas.microsoft.com/office/drawing/2014/main" id="{E196BFC4-E58B-358B-C18A-1EEF5CB8D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2860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2" name="Rectangle 490">
            <a:extLst>
              <a:ext uri="{FF2B5EF4-FFF2-40B4-BE49-F238E27FC236}">
                <a16:creationId xmlns:a16="http://schemas.microsoft.com/office/drawing/2014/main" id="{35B24E1C-BD60-101C-BEC9-0CFF56D7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11430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3" name="Rectangle 491">
            <a:extLst>
              <a:ext uri="{FF2B5EF4-FFF2-40B4-BE49-F238E27FC236}">
                <a16:creationId xmlns:a16="http://schemas.microsoft.com/office/drawing/2014/main" id="{D4E02052-6A61-15C1-5892-25E20AE2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573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4" name="Rectangle 492">
            <a:extLst>
              <a:ext uri="{FF2B5EF4-FFF2-40B4-BE49-F238E27FC236}">
                <a16:creationId xmlns:a16="http://schemas.microsoft.com/office/drawing/2014/main" id="{F212A040-A161-C2F4-91A8-D361E6518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2860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6" name="Rectangle 494">
            <a:extLst>
              <a:ext uri="{FF2B5EF4-FFF2-40B4-BE49-F238E27FC236}">
                <a16:creationId xmlns:a16="http://schemas.microsoft.com/office/drawing/2014/main" id="{B050A840-893C-2B79-4527-B81D9CA5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002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7" name="Rectangle 495">
            <a:extLst>
              <a:ext uri="{FF2B5EF4-FFF2-40B4-BE49-F238E27FC236}">
                <a16:creationId xmlns:a16="http://schemas.microsoft.com/office/drawing/2014/main" id="{0DB9A4E1-4EB0-BBD5-137D-840EA226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8" name="Rectangle 496">
            <a:extLst>
              <a:ext uri="{FF2B5EF4-FFF2-40B4-BE49-F238E27FC236}">
                <a16:creationId xmlns:a16="http://schemas.microsoft.com/office/drawing/2014/main" id="{FCAA36C6-6F18-C5A7-0635-CBE93360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860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49" name="Rectangle 497">
            <a:extLst>
              <a:ext uri="{FF2B5EF4-FFF2-40B4-BE49-F238E27FC236}">
                <a16:creationId xmlns:a16="http://schemas.microsoft.com/office/drawing/2014/main" id="{4F7C6B77-4A2B-185F-694A-ACDC163D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1430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0" name="Rectangle 498">
            <a:extLst>
              <a:ext uri="{FF2B5EF4-FFF2-40B4-BE49-F238E27FC236}">
                <a16:creationId xmlns:a16="http://schemas.microsoft.com/office/drawing/2014/main" id="{9139EE34-8035-9DB5-D9A1-4C18DB26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12573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1" name="Rectangle 499">
            <a:extLst>
              <a:ext uri="{FF2B5EF4-FFF2-40B4-BE49-F238E27FC236}">
                <a16:creationId xmlns:a16="http://schemas.microsoft.com/office/drawing/2014/main" id="{D46CF72B-A488-AD42-2824-2202393F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3" name="Rectangle 501">
            <a:extLst>
              <a:ext uri="{FF2B5EF4-FFF2-40B4-BE49-F238E27FC236}">
                <a16:creationId xmlns:a16="http://schemas.microsoft.com/office/drawing/2014/main" id="{507029CE-2A98-1EB6-F732-D00BE27F9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6002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4" name="Rectangle 502">
            <a:extLst>
              <a:ext uri="{FF2B5EF4-FFF2-40B4-BE49-F238E27FC236}">
                <a16:creationId xmlns:a16="http://schemas.microsoft.com/office/drawing/2014/main" id="{227C356E-B74D-D99F-286D-58D34054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8288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5" name="Rectangle 503">
            <a:extLst>
              <a:ext uri="{FF2B5EF4-FFF2-40B4-BE49-F238E27FC236}">
                <a16:creationId xmlns:a16="http://schemas.microsoft.com/office/drawing/2014/main" id="{3C1FF182-0BE9-F9B3-E42C-E0B29B79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2860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6" name="Rectangle 504">
            <a:extLst>
              <a:ext uri="{FF2B5EF4-FFF2-40B4-BE49-F238E27FC236}">
                <a16:creationId xmlns:a16="http://schemas.microsoft.com/office/drawing/2014/main" id="{D5877744-605C-5C6F-C407-A8C7D1DC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1430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7" name="Rectangle 505">
            <a:extLst>
              <a:ext uri="{FF2B5EF4-FFF2-40B4-BE49-F238E27FC236}">
                <a16:creationId xmlns:a16="http://schemas.microsoft.com/office/drawing/2014/main" id="{6F38576A-0242-8C64-A1CA-5AFA5E45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2573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8" name="Rectangle 506">
            <a:extLst>
              <a:ext uri="{FF2B5EF4-FFF2-40B4-BE49-F238E27FC236}">
                <a16:creationId xmlns:a16="http://schemas.microsoft.com/office/drawing/2014/main" id="{E5F05D8D-52FF-342A-B2EE-2C3E968D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860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59" name="Rectangle 507">
            <a:extLst>
              <a:ext uri="{FF2B5EF4-FFF2-40B4-BE49-F238E27FC236}">
                <a16:creationId xmlns:a16="http://schemas.microsoft.com/office/drawing/2014/main" id="{83320F9D-7249-836C-843D-38488F9EDC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2628900"/>
            <a:ext cx="457200" cy="6858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0" name="Rectangle 508">
            <a:extLst>
              <a:ext uri="{FF2B5EF4-FFF2-40B4-BE49-F238E27FC236}">
                <a16:creationId xmlns:a16="http://schemas.microsoft.com/office/drawing/2014/main" id="{35507A0E-78A6-AADC-F252-8EBAB1E437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2857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1" name="Rectangle 509">
            <a:extLst>
              <a:ext uri="{FF2B5EF4-FFF2-40B4-BE49-F238E27FC236}">
                <a16:creationId xmlns:a16="http://schemas.microsoft.com/office/drawing/2014/main" id="{B0F39856-9B0D-A34A-35D2-034FBC7B3D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76400" y="22860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2" name="Rectangle 510">
            <a:extLst>
              <a:ext uri="{FF2B5EF4-FFF2-40B4-BE49-F238E27FC236}">
                <a16:creationId xmlns:a16="http://schemas.microsoft.com/office/drawing/2014/main" id="{D1B2264D-5754-D708-33F1-1CA6A70DE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3314700"/>
            <a:ext cx="457200" cy="4572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3" name="Rectangle 511">
            <a:extLst>
              <a:ext uri="{FF2B5EF4-FFF2-40B4-BE49-F238E27FC236}">
                <a16:creationId xmlns:a16="http://schemas.microsoft.com/office/drawing/2014/main" id="{443C4D63-00DA-629A-D77C-D8C2369809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335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4" name="Rectangle 512">
            <a:extLst>
              <a:ext uri="{FF2B5EF4-FFF2-40B4-BE49-F238E27FC236}">
                <a16:creationId xmlns:a16="http://schemas.microsoft.com/office/drawing/2014/main" id="{3D9E5CE2-360C-3BDF-098C-8602104A2D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22860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6" name="Rectangle 514">
            <a:extLst>
              <a:ext uri="{FF2B5EF4-FFF2-40B4-BE49-F238E27FC236}">
                <a16:creationId xmlns:a16="http://schemas.microsoft.com/office/drawing/2014/main" id="{728C4958-883B-C54B-035E-D1970DA1DF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26289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7" name="Rectangle 515">
            <a:extLst>
              <a:ext uri="{FF2B5EF4-FFF2-40B4-BE49-F238E27FC236}">
                <a16:creationId xmlns:a16="http://schemas.microsoft.com/office/drawing/2014/main" id="{E16CE3AE-CC50-5D83-4733-6B05DE0FCD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2857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8" name="Rectangle 516">
            <a:extLst>
              <a:ext uri="{FF2B5EF4-FFF2-40B4-BE49-F238E27FC236}">
                <a16:creationId xmlns:a16="http://schemas.microsoft.com/office/drawing/2014/main" id="{01DBCF18-5F70-166F-6600-0885AC4022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76500" y="22860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69" name="Rectangle 517">
            <a:extLst>
              <a:ext uri="{FF2B5EF4-FFF2-40B4-BE49-F238E27FC236}">
                <a16:creationId xmlns:a16="http://schemas.microsoft.com/office/drawing/2014/main" id="{BF3497D7-EA01-6AF9-EAD3-E5D1D48A9F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3314700"/>
            <a:ext cx="457200" cy="4572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0" name="Rectangle 518">
            <a:extLst>
              <a:ext uri="{FF2B5EF4-FFF2-40B4-BE49-F238E27FC236}">
                <a16:creationId xmlns:a16="http://schemas.microsoft.com/office/drawing/2014/main" id="{3D833ED0-6A95-D60C-8841-480B6C6C7A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1" name="Rectangle 519">
            <a:extLst>
              <a:ext uri="{FF2B5EF4-FFF2-40B4-BE49-F238E27FC236}">
                <a16:creationId xmlns:a16="http://schemas.microsoft.com/office/drawing/2014/main" id="{A510ECAB-F247-7D31-40C6-9605858DDD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22860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3" name="Rectangle 521">
            <a:extLst>
              <a:ext uri="{FF2B5EF4-FFF2-40B4-BE49-F238E27FC236}">
                <a16:creationId xmlns:a16="http://schemas.microsoft.com/office/drawing/2014/main" id="{FD92214F-9FBC-E6A7-3778-D60C1E61D57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26289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4" name="Rectangle 522">
            <a:extLst>
              <a:ext uri="{FF2B5EF4-FFF2-40B4-BE49-F238E27FC236}">
                <a16:creationId xmlns:a16="http://schemas.microsoft.com/office/drawing/2014/main" id="{75255B04-B3EA-8D13-92BD-B50E8A40667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2857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5" name="Rectangle 523">
            <a:extLst>
              <a:ext uri="{FF2B5EF4-FFF2-40B4-BE49-F238E27FC236}">
                <a16:creationId xmlns:a16="http://schemas.microsoft.com/office/drawing/2014/main" id="{0FC768BE-00E4-4635-DD66-DD882531B7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76600" y="22860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6" name="Rectangle 524">
            <a:extLst>
              <a:ext uri="{FF2B5EF4-FFF2-40B4-BE49-F238E27FC236}">
                <a16:creationId xmlns:a16="http://schemas.microsoft.com/office/drawing/2014/main" id="{5906F426-D378-1145-C47B-9C061E2D5F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3314700"/>
            <a:ext cx="457200" cy="4572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7" name="Rectangle 525">
            <a:extLst>
              <a:ext uri="{FF2B5EF4-FFF2-40B4-BE49-F238E27FC236}">
                <a16:creationId xmlns:a16="http://schemas.microsoft.com/office/drawing/2014/main" id="{D7E138E6-673C-FCC0-1698-91735263AE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337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78" name="Rectangle 526">
            <a:extLst>
              <a:ext uri="{FF2B5EF4-FFF2-40B4-BE49-F238E27FC236}">
                <a16:creationId xmlns:a16="http://schemas.microsoft.com/office/drawing/2014/main" id="{EF100DAC-A2CC-A8E3-20EC-68368C5122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22860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0" name="Rectangle 528">
            <a:extLst>
              <a:ext uri="{FF2B5EF4-FFF2-40B4-BE49-F238E27FC236}">
                <a16:creationId xmlns:a16="http://schemas.microsoft.com/office/drawing/2014/main" id="{6204CD65-6B22-72E9-06A2-9C6808676D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2628900"/>
            <a:ext cx="457200" cy="6858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1" name="Rectangle 529">
            <a:extLst>
              <a:ext uri="{FF2B5EF4-FFF2-40B4-BE49-F238E27FC236}">
                <a16:creationId xmlns:a16="http://schemas.microsoft.com/office/drawing/2014/main" id="{BDA96FC6-A4D9-3746-CC29-66BA897DF1A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2857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2" name="Rectangle 530">
            <a:extLst>
              <a:ext uri="{FF2B5EF4-FFF2-40B4-BE49-F238E27FC236}">
                <a16:creationId xmlns:a16="http://schemas.microsoft.com/office/drawing/2014/main" id="{B63C187E-DEA9-50D0-CB53-9B1F639A57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76700" y="22860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3" name="Rectangle 531">
            <a:extLst>
              <a:ext uri="{FF2B5EF4-FFF2-40B4-BE49-F238E27FC236}">
                <a16:creationId xmlns:a16="http://schemas.microsoft.com/office/drawing/2014/main" id="{590BEA3E-4783-FE9A-F3BD-76A869CF01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3314700"/>
            <a:ext cx="457200" cy="4572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4" name="Rectangle 532">
            <a:extLst>
              <a:ext uri="{FF2B5EF4-FFF2-40B4-BE49-F238E27FC236}">
                <a16:creationId xmlns:a16="http://schemas.microsoft.com/office/drawing/2014/main" id="{5E031554-486A-A7BE-3544-C48BFB9808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38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5" name="Rectangle 533">
            <a:extLst>
              <a:ext uri="{FF2B5EF4-FFF2-40B4-BE49-F238E27FC236}">
                <a16:creationId xmlns:a16="http://schemas.microsoft.com/office/drawing/2014/main" id="{721BED26-F0FF-6E39-6CD4-8E80703745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22860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7" name="Rectangle 535">
            <a:extLst>
              <a:ext uri="{FF2B5EF4-FFF2-40B4-BE49-F238E27FC236}">
                <a16:creationId xmlns:a16="http://schemas.microsoft.com/office/drawing/2014/main" id="{26873822-80AA-A5DB-5177-5C02D10A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719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8" name="Rectangle 536">
            <a:extLst>
              <a:ext uri="{FF2B5EF4-FFF2-40B4-BE49-F238E27FC236}">
                <a16:creationId xmlns:a16="http://schemas.microsoft.com/office/drawing/2014/main" id="{55252850-4F7B-A1E7-A3CC-C2643BDA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0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89" name="Rectangle 537">
            <a:extLst>
              <a:ext uri="{FF2B5EF4-FFF2-40B4-BE49-F238E27FC236}">
                <a16:creationId xmlns:a16="http://schemas.microsoft.com/office/drawing/2014/main" id="{3C2A26E6-ECE2-E484-D4F9-E51FBDCE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577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0" name="Rectangle 538">
            <a:extLst>
              <a:ext uri="{FF2B5EF4-FFF2-40B4-BE49-F238E27FC236}">
                <a16:creationId xmlns:a16="http://schemas.microsoft.com/office/drawing/2014/main" id="{4DDF6348-26CD-FB4D-39D1-C239E8E9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147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1" name="Rectangle 539">
            <a:extLst>
              <a:ext uri="{FF2B5EF4-FFF2-40B4-BE49-F238E27FC236}">
                <a16:creationId xmlns:a16="http://schemas.microsoft.com/office/drawing/2014/main" id="{F134F2F4-6E80-0A64-F3E9-623E6F90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2" name="Rectangle 540">
            <a:extLst>
              <a:ext uri="{FF2B5EF4-FFF2-40B4-BE49-F238E27FC236}">
                <a16:creationId xmlns:a16="http://schemas.microsoft.com/office/drawing/2014/main" id="{8FA3BE49-BF0A-E899-CC8C-C96489EF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577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4" name="Rectangle 542">
            <a:extLst>
              <a:ext uri="{FF2B5EF4-FFF2-40B4-BE49-F238E27FC236}">
                <a16:creationId xmlns:a16="http://schemas.microsoft.com/office/drawing/2014/main" id="{9F88AF41-2775-4670-C151-E7456AE3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771900"/>
            <a:ext cx="457200" cy="6858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5" name="Rectangle 543">
            <a:extLst>
              <a:ext uri="{FF2B5EF4-FFF2-40B4-BE49-F238E27FC236}">
                <a16:creationId xmlns:a16="http://schemas.microsoft.com/office/drawing/2014/main" id="{BADF9126-7C95-117A-D83D-33191CD3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000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6" name="Rectangle 544">
            <a:extLst>
              <a:ext uri="{FF2B5EF4-FFF2-40B4-BE49-F238E27FC236}">
                <a16:creationId xmlns:a16="http://schemas.microsoft.com/office/drawing/2014/main" id="{6954831C-19A9-6786-A967-B1BD0896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4577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7" name="Rectangle 545">
            <a:extLst>
              <a:ext uri="{FF2B5EF4-FFF2-40B4-BE49-F238E27FC236}">
                <a16:creationId xmlns:a16="http://schemas.microsoft.com/office/drawing/2014/main" id="{4FD218FD-4C35-03C3-67CA-340A9B42B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3147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8" name="Rectangle 546">
            <a:extLst>
              <a:ext uri="{FF2B5EF4-FFF2-40B4-BE49-F238E27FC236}">
                <a16:creationId xmlns:a16="http://schemas.microsoft.com/office/drawing/2014/main" id="{139FB359-3983-DEC8-297C-DCA2B430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699" name="Rectangle 547">
            <a:extLst>
              <a:ext uri="{FF2B5EF4-FFF2-40B4-BE49-F238E27FC236}">
                <a16:creationId xmlns:a16="http://schemas.microsoft.com/office/drawing/2014/main" id="{747D9C6A-BB13-5624-B4B6-7C160C0D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44577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1" name="Rectangle 549">
            <a:extLst>
              <a:ext uri="{FF2B5EF4-FFF2-40B4-BE49-F238E27FC236}">
                <a16:creationId xmlns:a16="http://schemas.microsoft.com/office/drawing/2014/main" id="{82D93A3A-3153-5C6F-863B-41007F9C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719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2" name="Rectangle 550">
            <a:extLst>
              <a:ext uri="{FF2B5EF4-FFF2-40B4-BE49-F238E27FC236}">
                <a16:creationId xmlns:a16="http://schemas.microsoft.com/office/drawing/2014/main" id="{0374585F-A619-96AC-3DDB-489E210D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005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3" name="Rectangle 551">
            <a:extLst>
              <a:ext uri="{FF2B5EF4-FFF2-40B4-BE49-F238E27FC236}">
                <a16:creationId xmlns:a16="http://schemas.microsoft.com/office/drawing/2014/main" id="{311D3C7E-0287-AA1A-F7F9-ED089DFF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577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4" name="Rectangle 552">
            <a:extLst>
              <a:ext uri="{FF2B5EF4-FFF2-40B4-BE49-F238E27FC236}">
                <a16:creationId xmlns:a16="http://schemas.microsoft.com/office/drawing/2014/main" id="{B6D52F7B-8B8C-13FD-B3B2-D13DFEF0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147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5" name="Rectangle 553">
            <a:extLst>
              <a:ext uri="{FF2B5EF4-FFF2-40B4-BE49-F238E27FC236}">
                <a16:creationId xmlns:a16="http://schemas.microsoft.com/office/drawing/2014/main" id="{3B308ED2-A541-1D17-9D73-D8450366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4290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6" name="Rectangle 554">
            <a:extLst>
              <a:ext uri="{FF2B5EF4-FFF2-40B4-BE49-F238E27FC236}">
                <a16:creationId xmlns:a16="http://schemas.microsoft.com/office/drawing/2014/main" id="{EC359393-CFDE-120B-7752-EF8616C9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577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8" name="Rectangle 556">
            <a:extLst>
              <a:ext uri="{FF2B5EF4-FFF2-40B4-BE49-F238E27FC236}">
                <a16:creationId xmlns:a16="http://schemas.microsoft.com/office/drawing/2014/main" id="{44EBE2B4-0641-953D-8139-A6F45F4B02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48006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09" name="Rectangle 557">
            <a:extLst>
              <a:ext uri="{FF2B5EF4-FFF2-40B4-BE49-F238E27FC236}">
                <a16:creationId xmlns:a16="http://schemas.microsoft.com/office/drawing/2014/main" id="{4EBC07D9-AA2C-58F3-A10E-CFCC53567EA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50292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0" name="Rectangle 558">
            <a:extLst>
              <a:ext uri="{FF2B5EF4-FFF2-40B4-BE49-F238E27FC236}">
                <a16:creationId xmlns:a16="http://schemas.microsoft.com/office/drawing/2014/main" id="{11879676-CF13-60F4-AEC2-FDFB84ACCA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76400" y="44577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1" name="Rectangle 559">
            <a:extLst>
              <a:ext uri="{FF2B5EF4-FFF2-40B4-BE49-F238E27FC236}">
                <a16:creationId xmlns:a16="http://schemas.microsoft.com/office/drawing/2014/main" id="{5E5106AE-B79E-89B1-5971-2B05893D34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54864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2" name="Rectangle 560">
            <a:extLst>
              <a:ext uri="{FF2B5EF4-FFF2-40B4-BE49-F238E27FC236}">
                <a16:creationId xmlns:a16="http://schemas.microsoft.com/office/drawing/2014/main" id="{52415765-0CD3-C7FD-E179-2A20220D5E6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33500" y="56007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3" name="Rectangle 561">
            <a:extLst>
              <a:ext uri="{FF2B5EF4-FFF2-40B4-BE49-F238E27FC236}">
                <a16:creationId xmlns:a16="http://schemas.microsoft.com/office/drawing/2014/main" id="{8C90B95C-EB5A-71C4-8EC5-8F385041B7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19200" y="44577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5" name="Rectangle 563">
            <a:extLst>
              <a:ext uri="{FF2B5EF4-FFF2-40B4-BE49-F238E27FC236}">
                <a16:creationId xmlns:a16="http://schemas.microsoft.com/office/drawing/2014/main" id="{3C8DDF44-1F15-7B81-2279-D395AF0390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48006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6" name="Rectangle 564">
            <a:extLst>
              <a:ext uri="{FF2B5EF4-FFF2-40B4-BE49-F238E27FC236}">
                <a16:creationId xmlns:a16="http://schemas.microsoft.com/office/drawing/2014/main" id="{CFED55DA-218D-46A7-7E51-5C172E040F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50292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7" name="Rectangle 565">
            <a:extLst>
              <a:ext uri="{FF2B5EF4-FFF2-40B4-BE49-F238E27FC236}">
                <a16:creationId xmlns:a16="http://schemas.microsoft.com/office/drawing/2014/main" id="{57AA6E28-2BC6-7C1E-E0CC-2A661FE55E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76500" y="44577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8" name="Rectangle 566">
            <a:extLst>
              <a:ext uri="{FF2B5EF4-FFF2-40B4-BE49-F238E27FC236}">
                <a16:creationId xmlns:a16="http://schemas.microsoft.com/office/drawing/2014/main" id="{988201C4-F035-0E28-EBBA-3E4D29FFE6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54864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19" name="Rectangle 567">
            <a:extLst>
              <a:ext uri="{FF2B5EF4-FFF2-40B4-BE49-F238E27FC236}">
                <a16:creationId xmlns:a16="http://schemas.microsoft.com/office/drawing/2014/main" id="{40F88DB1-9494-A6C8-DF78-05D5997FE8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56007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0" name="Rectangle 568">
            <a:extLst>
              <a:ext uri="{FF2B5EF4-FFF2-40B4-BE49-F238E27FC236}">
                <a16:creationId xmlns:a16="http://schemas.microsoft.com/office/drawing/2014/main" id="{062C81AE-00DC-78CC-3BB7-B09DE0C6C6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9300" y="44577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2" name="Rectangle 570">
            <a:extLst>
              <a:ext uri="{FF2B5EF4-FFF2-40B4-BE49-F238E27FC236}">
                <a16:creationId xmlns:a16="http://schemas.microsoft.com/office/drawing/2014/main" id="{BE8F575A-E659-DC1F-1488-79DFE376C2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48006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3" name="Rectangle 571">
            <a:extLst>
              <a:ext uri="{FF2B5EF4-FFF2-40B4-BE49-F238E27FC236}">
                <a16:creationId xmlns:a16="http://schemas.microsoft.com/office/drawing/2014/main" id="{F692F818-F6E8-0930-446E-2614DC257E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50292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4" name="Rectangle 572">
            <a:extLst>
              <a:ext uri="{FF2B5EF4-FFF2-40B4-BE49-F238E27FC236}">
                <a16:creationId xmlns:a16="http://schemas.microsoft.com/office/drawing/2014/main" id="{4FBA62F1-E56D-B984-6244-2F8CC7295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76600" y="44577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5" name="Rectangle 573">
            <a:extLst>
              <a:ext uri="{FF2B5EF4-FFF2-40B4-BE49-F238E27FC236}">
                <a16:creationId xmlns:a16="http://schemas.microsoft.com/office/drawing/2014/main" id="{B6C2797B-E270-E5FD-D2D6-A28137D6678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54864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6" name="Rectangle 574">
            <a:extLst>
              <a:ext uri="{FF2B5EF4-FFF2-40B4-BE49-F238E27FC236}">
                <a16:creationId xmlns:a16="http://schemas.microsoft.com/office/drawing/2014/main" id="{83594863-8908-4E10-45C4-95F4E731FE4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33700" y="56007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7" name="Rectangle 575">
            <a:extLst>
              <a:ext uri="{FF2B5EF4-FFF2-40B4-BE49-F238E27FC236}">
                <a16:creationId xmlns:a16="http://schemas.microsoft.com/office/drawing/2014/main" id="{4921703A-4B29-823D-7BCE-30FAAF678A2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19400" y="4457700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29" name="Rectangle 577">
            <a:extLst>
              <a:ext uri="{FF2B5EF4-FFF2-40B4-BE49-F238E27FC236}">
                <a16:creationId xmlns:a16="http://schemas.microsoft.com/office/drawing/2014/main" id="{4D17763B-55F3-568C-9E56-5313B80C67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4800600"/>
            <a:ext cx="457200" cy="685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0" name="Rectangle 578">
            <a:extLst>
              <a:ext uri="{FF2B5EF4-FFF2-40B4-BE49-F238E27FC236}">
                <a16:creationId xmlns:a16="http://schemas.microsoft.com/office/drawing/2014/main" id="{08802F57-F8FE-8F7C-6958-611551B096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5029200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1" name="Rectangle 579">
            <a:extLst>
              <a:ext uri="{FF2B5EF4-FFF2-40B4-BE49-F238E27FC236}">
                <a16:creationId xmlns:a16="http://schemas.microsoft.com/office/drawing/2014/main" id="{AE09DFFE-D8A6-67CC-7222-311AEE1BC29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76700" y="4457700"/>
            <a:ext cx="342900" cy="342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2" name="Rectangle 580">
            <a:extLst>
              <a:ext uri="{FF2B5EF4-FFF2-40B4-BE49-F238E27FC236}">
                <a16:creationId xmlns:a16="http://schemas.microsoft.com/office/drawing/2014/main" id="{5A3347EF-2A5B-00BA-D0D0-D4EDF687ED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5486400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3" name="Rectangle 581">
            <a:extLst>
              <a:ext uri="{FF2B5EF4-FFF2-40B4-BE49-F238E27FC236}">
                <a16:creationId xmlns:a16="http://schemas.microsoft.com/office/drawing/2014/main" id="{367EF610-9720-CEB7-5C98-4222FC4470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33800" y="5600700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4" name="Rectangle 582">
            <a:extLst>
              <a:ext uri="{FF2B5EF4-FFF2-40B4-BE49-F238E27FC236}">
                <a16:creationId xmlns:a16="http://schemas.microsoft.com/office/drawing/2014/main" id="{503F47CA-8358-E9F5-0546-AB35BCEAF2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9500" y="4457700"/>
            <a:ext cx="457200" cy="342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5" name="Rectangle 583">
            <a:extLst>
              <a:ext uri="{FF2B5EF4-FFF2-40B4-BE49-F238E27FC236}">
                <a16:creationId xmlns:a16="http://schemas.microsoft.com/office/drawing/2014/main" id="{9D0A814C-9990-2210-0FE9-A1CAE62F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371600"/>
            <a:ext cx="800100" cy="1077913"/>
          </a:xfrm>
          <a:prstGeom prst="rect">
            <a:avLst/>
          </a:prstGeom>
          <a:solidFill>
            <a:srgbClr val="EAEAEA">
              <a:alpha val="37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6" name="Rectangle 584">
            <a:extLst>
              <a:ext uri="{FF2B5EF4-FFF2-40B4-BE49-F238E27FC236}">
                <a16:creationId xmlns:a16="http://schemas.microsoft.com/office/drawing/2014/main" id="{3D2979CD-A166-77B4-3CBF-4E22E8A5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8575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7" name="Rectangle 585">
            <a:extLst>
              <a:ext uri="{FF2B5EF4-FFF2-40B4-BE49-F238E27FC236}">
                <a16:creationId xmlns:a16="http://schemas.microsoft.com/office/drawing/2014/main" id="{D0E7C6E0-907A-AED0-7B39-EB51101F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8288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8" name="Rectangle 586">
            <a:extLst>
              <a:ext uri="{FF2B5EF4-FFF2-40B4-BE49-F238E27FC236}">
                <a16:creationId xmlns:a16="http://schemas.microsoft.com/office/drawing/2014/main" id="{A8443555-A873-D002-7BCA-B782022A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0005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39" name="Rectangle 587">
            <a:extLst>
              <a:ext uri="{FF2B5EF4-FFF2-40B4-BE49-F238E27FC236}">
                <a16:creationId xmlns:a16="http://schemas.microsoft.com/office/drawing/2014/main" id="{55DE5B43-C523-01DA-FE68-D63CCA81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50292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0" name="Rectangle 588">
            <a:extLst>
              <a:ext uri="{FF2B5EF4-FFF2-40B4-BE49-F238E27FC236}">
                <a16:creationId xmlns:a16="http://schemas.microsoft.com/office/drawing/2014/main" id="{8FA6A64F-BED1-417D-1EB4-1AB408D172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6300" y="22860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1" name="Rectangle 589">
            <a:extLst>
              <a:ext uri="{FF2B5EF4-FFF2-40B4-BE49-F238E27FC236}">
                <a16:creationId xmlns:a16="http://schemas.microsoft.com/office/drawing/2014/main" id="{15E717E9-C72C-2E68-4DF6-F2D9A43B6B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6300" y="4457700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3" name="Rectangle 591">
            <a:extLst>
              <a:ext uri="{FF2B5EF4-FFF2-40B4-BE49-F238E27FC236}">
                <a16:creationId xmlns:a16="http://schemas.microsoft.com/office/drawing/2014/main" id="{6CEE46CF-286D-FFF7-C909-F1105745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3767138"/>
            <a:ext cx="457200" cy="6858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4" name="Rectangle 592">
            <a:extLst>
              <a:ext uri="{FF2B5EF4-FFF2-40B4-BE49-F238E27FC236}">
                <a16:creationId xmlns:a16="http://schemas.microsoft.com/office/drawing/2014/main" id="{430974C2-2CC6-AB8C-076D-6707345C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3995738"/>
            <a:ext cx="800100" cy="228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5" name="Rectangle 593">
            <a:extLst>
              <a:ext uri="{FF2B5EF4-FFF2-40B4-BE49-F238E27FC236}">
                <a16:creationId xmlns:a16="http://schemas.microsoft.com/office/drawing/2014/main" id="{A839DC3D-24FB-5F60-ADA7-026CAB1C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4452938"/>
            <a:ext cx="342900" cy="3429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6" name="Rectangle 594">
            <a:extLst>
              <a:ext uri="{FF2B5EF4-FFF2-40B4-BE49-F238E27FC236}">
                <a16:creationId xmlns:a16="http://schemas.microsoft.com/office/drawing/2014/main" id="{E45AFF19-5D94-29AB-C1AB-7611FB1F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3309938"/>
            <a:ext cx="457200" cy="4572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7" name="Rectangle 595">
            <a:extLst>
              <a:ext uri="{FF2B5EF4-FFF2-40B4-BE49-F238E27FC236}">
                <a16:creationId xmlns:a16="http://schemas.microsoft.com/office/drawing/2014/main" id="{7328E4A1-8276-7D79-58F1-AFEE15E5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424238"/>
            <a:ext cx="228600" cy="2286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48" name="Rectangle 596">
            <a:extLst>
              <a:ext uri="{FF2B5EF4-FFF2-40B4-BE49-F238E27FC236}">
                <a16:creationId xmlns:a16="http://schemas.microsoft.com/office/drawing/2014/main" id="{35DAC2CD-ED19-900B-72AB-7294FAE92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4452938"/>
            <a:ext cx="457200" cy="342900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750" name="Text Box 598">
            <a:extLst>
              <a:ext uri="{FF2B5EF4-FFF2-40B4-BE49-F238E27FC236}">
                <a16:creationId xmlns:a16="http://schemas.microsoft.com/office/drawing/2014/main" id="{7A2D4E02-F947-612F-F271-42AC475F2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5288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Polysilicon</a:t>
            </a:r>
          </a:p>
        </p:txBody>
      </p:sp>
      <p:sp>
        <p:nvSpPr>
          <p:cNvPr id="305751" name="Text Box 599">
            <a:extLst>
              <a:ext uri="{FF2B5EF4-FFF2-40B4-BE49-F238E27FC236}">
                <a16:creationId xmlns:a16="http://schemas.microsoft.com/office/drawing/2014/main" id="{EC03D9DB-B62B-2291-6057-37C56A1E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10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Metal1</a:t>
            </a:r>
          </a:p>
        </p:txBody>
      </p:sp>
      <p:sp>
        <p:nvSpPr>
          <p:cNvPr id="305752" name="Text Box 600">
            <a:extLst>
              <a:ext uri="{FF2B5EF4-FFF2-40B4-BE49-F238E27FC236}">
                <a16:creationId xmlns:a16="http://schemas.microsoft.com/office/drawing/2014/main" id="{F92DB023-1EF1-A642-A83C-9CC65753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9672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Diffusion</a:t>
            </a:r>
          </a:p>
        </p:txBody>
      </p:sp>
      <p:sp>
        <p:nvSpPr>
          <p:cNvPr id="305753" name="Text Box 601">
            <a:extLst>
              <a:ext uri="{FF2B5EF4-FFF2-40B4-BE49-F238E27FC236}">
                <a16:creationId xmlns:a16="http://schemas.microsoft.com/office/drawing/2014/main" id="{0EA2C350-A26C-E335-734D-7D2DEC834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244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Metal1 on Diffusion</a:t>
            </a:r>
          </a:p>
        </p:txBody>
      </p:sp>
      <p:sp>
        <p:nvSpPr>
          <p:cNvPr id="305754" name="Text Box 602">
            <a:extLst>
              <a:ext uri="{FF2B5EF4-FFF2-40B4-BE49-F238E27FC236}">
                <a16:creationId xmlns:a16="http://schemas.microsoft.com/office/drawing/2014/main" id="{167D3F13-8F64-DADA-A561-73EC5981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101725"/>
            <a:ext cx="224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Cell (9.5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 x 7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)</a:t>
            </a:r>
          </a:p>
        </p:txBody>
      </p:sp>
      <p:sp>
        <p:nvSpPr>
          <p:cNvPr id="305755" name="Line 603">
            <a:extLst>
              <a:ext uri="{FF2B5EF4-FFF2-40B4-BE49-F238E27FC236}">
                <a16:creationId xmlns:a16="http://schemas.microsoft.com/office/drawing/2014/main" id="{9A33EACE-666C-BEB4-57AA-BDA866EAE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14478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AACBE89B-203F-815A-1943-446D253C7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MOS NOR ROM Layout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4882" name="Rectangle 18">
            <a:extLst>
              <a:ext uri="{FF2B5EF4-FFF2-40B4-BE49-F238E27FC236}">
                <a16:creationId xmlns:a16="http://schemas.microsoft.com/office/drawing/2014/main" id="{1E5E6B1C-7B69-AC77-2D2E-58C254E7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9224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3" name="Rectangle 19">
            <a:extLst>
              <a:ext uri="{FF2B5EF4-FFF2-40B4-BE49-F238E27FC236}">
                <a16:creationId xmlns:a16="http://schemas.microsoft.com/office/drawing/2014/main" id="{387C053F-0F9C-B1D7-DB0A-35AA2D76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2244725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4" name="Rectangle 20">
            <a:extLst>
              <a:ext uri="{FF2B5EF4-FFF2-40B4-BE49-F238E27FC236}">
                <a16:creationId xmlns:a16="http://schemas.microsoft.com/office/drawing/2014/main" id="{561856AA-74BC-FB46-B03E-847B5081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3874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5" name="Rectangle 21">
            <a:extLst>
              <a:ext uri="{FF2B5EF4-FFF2-40B4-BE49-F238E27FC236}">
                <a16:creationId xmlns:a16="http://schemas.microsoft.com/office/drawing/2014/main" id="{63390A53-1263-89D2-2E81-6C0563C4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1495425"/>
            <a:ext cx="211137" cy="21431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6" name="Rectangle 22">
            <a:extLst>
              <a:ext uri="{FF2B5EF4-FFF2-40B4-BE49-F238E27FC236}">
                <a16:creationId xmlns:a16="http://schemas.microsoft.com/office/drawing/2014/main" id="{8B225431-A134-2301-2D1E-F464CF86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244725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7" name="Rectangle 23">
            <a:extLst>
              <a:ext uri="{FF2B5EF4-FFF2-40B4-BE49-F238E27FC236}">
                <a16:creationId xmlns:a16="http://schemas.microsoft.com/office/drawing/2014/main" id="{5A5F2C64-9880-0774-CC9B-44D5EF6F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066800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Rectangle 24">
            <a:extLst>
              <a:ext uri="{FF2B5EF4-FFF2-40B4-BE49-F238E27FC236}">
                <a16:creationId xmlns:a16="http://schemas.microsoft.com/office/drawing/2014/main" id="{9218DC6E-4C1F-BE91-2D84-7C2D453C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1367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0" name="Rectangle 26">
            <a:extLst>
              <a:ext uri="{FF2B5EF4-FFF2-40B4-BE49-F238E27FC236}">
                <a16:creationId xmlns:a16="http://schemas.microsoft.com/office/drawing/2014/main" id="{C9D86EE6-E8D2-4819-77B3-1B037B1C50F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26717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1" name="Rectangle 27">
            <a:extLst>
              <a:ext uri="{FF2B5EF4-FFF2-40B4-BE49-F238E27FC236}">
                <a16:creationId xmlns:a16="http://schemas.microsoft.com/office/drawing/2014/main" id="{6B1B0846-3A6F-797F-6EA2-C3A6D19DCD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3150" y="2243138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2" name="Rectangle 28">
            <a:extLst>
              <a:ext uri="{FF2B5EF4-FFF2-40B4-BE49-F238E27FC236}">
                <a16:creationId xmlns:a16="http://schemas.microsoft.com/office/drawing/2014/main" id="{40E19FCF-8E38-FD1C-60E7-11209DED81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28860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3" name="Rectangle 29">
            <a:extLst>
              <a:ext uri="{FF2B5EF4-FFF2-40B4-BE49-F238E27FC236}">
                <a16:creationId xmlns:a16="http://schemas.microsoft.com/office/drawing/2014/main" id="{D46A6B2C-BC70-292D-DEBB-969ADA65AB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2243138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4" name="Rectangle 30">
            <a:extLst>
              <a:ext uri="{FF2B5EF4-FFF2-40B4-BE49-F238E27FC236}">
                <a16:creationId xmlns:a16="http://schemas.microsoft.com/office/drawing/2014/main" id="{28F2A00C-A7F3-8532-F519-87A466044C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3421063"/>
            <a:ext cx="422275" cy="32067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5" name="Rectangle 31">
            <a:extLst>
              <a:ext uri="{FF2B5EF4-FFF2-40B4-BE49-F238E27FC236}">
                <a16:creationId xmlns:a16="http://schemas.microsoft.com/office/drawing/2014/main" id="{12AFC73F-5A11-0EC8-B63D-F1F1DCAE8EB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2563813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7" name="Rectangle 33">
            <a:extLst>
              <a:ext uri="{FF2B5EF4-FFF2-40B4-BE49-F238E27FC236}">
                <a16:creationId xmlns:a16="http://schemas.microsoft.com/office/drawing/2014/main" id="{82975422-9DE6-4D1F-9F99-60C0706A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19224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8" name="Rectangle 34">
            <a:extLst>
              <a:ext uri="{FF2B5EF4-FFF2-40B4-BE49-F238E27FC236}">
                <a16:creationId xmlns:a16="http://schemas.microsoft.com/office/drawing/2014/main" id="{6E3419D3-A56A-09F2-AF09-3EC572D6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244725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Rectangle 35">
            <a:extLst>
              <a:ext uri="{FF2B5EF4-FFF2-40B4-BE49-F238E27FC236}">
                <a16:creationId xmlns:a16="http://schemas.microsoft.com/office/drawing/2014/main" id="{B43A3583-5F41-1F03-4522-F8728F48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13874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Rectangle 36">
            <a:extLst>
              <a:ext uri="{FF2B5EF4-FFF2-40B4-BE49-F238E27FC236}">
                <a16:creationId xmlns:a16="http://schemas.microsoft.com/office/drawing/2014/main" id="{EDA491CB-DD99-1F87-99E6-AE91C849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2244725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Rectangle 37">
            <a:extLst>
              <a:ext uri="{FF2B5EF4-FFF2-40B4-BE49-F238E27FC236}">
                <a16:creationId xmlns:a16="http://schemas.microsoft.com/office/drawing/2014/main" id="{FFEE1539-7F09-BB2F-5D50-B8C88798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1066800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Rectangle 38">
            <a:extLst>
              <a:ext uri="{FF2B5EF4-FFF2-40B4-BE49-F238E27FC236}">
                <a16:creationId xmlns:a16="http://schemas.microsoft.com/office/drawing/2014/main" id="{0D1DF97B-5459-C585-0515-D65E2F17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21367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4" name="Rectangle 40">
            <a:extLst>
              <a:ext uri="{FF2B5EF4-FFF2-40B4-BE49-F238E27FC236}">
                <a16:creationId xmlns:a16="http://schemas.microsoft.com/office/drawing/2014/main" id="{68F0BC3B-3A92-E568-74F1-A90782D1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19224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5" name="Rectangle 41">
            <a:extLst>
              <a:ext uri="{FF2B5EF4-FFF2-40B4-BE49-F238E27FC236}">
                <a16:creationId xmlns:a16="http://schemas.microsoft.com/office/drawing/2014/main" id="{8F3928AB-44A2-464A-E747-263A8175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2244725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6" name="Rectangle 42">
            <a:extLst>
              <a:ext uri="{FF2B5EF4-FFF2-40B4-BE49-F238E27FC236}">
                <a16:creationId xmlns:a16="http://schemas.microsoft.com/office/drawing/2014/main" id="{1D0CB4B6-5C93-D42D-BFDB-8190D7EC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13874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7" name="Rectangle 43">
            <a:extLst>
              <a:ext uri="{FF2B5EF4-FFF2-40B4-BE49-F238E27FC236}">
                <a16:creationId xmlns:a16="http://schemas.microsoft.com/office/drawing/2014/main" id="{4C42F24A-602C-F612-A5A1-47A430EA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2244725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8" name="Rectangle 44">
            <a:extLst>
              <a:ext uri="{FF2B5EF4-FFF2-40B4-BE49-F238E27FC236}">
                <a16:creationId xmlns:a16="http://schemas.microsoft.com/office/drawing/2014/main" id="{6885823D-03C5-57FC-CF91-0379E4B1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1066800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09" name="Rectangle 45">
            <a:extLst>
              <a:ext uri="{FF2B5EF4-FFF2-40B4-BE49-F238E27FC236}">
                <a16:creationId xmlns:a16="http://schemas.microsoft.com/office/drawing/2014/main" id="{A9F0F86F-D267-BAD7-948F-0C8B3B57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21367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1" name="Rectangle 47">
            <a:extLst>
              <a:ext uri="{FF2B5EF4-FFF2-40B4-BE49-F238E27FC236}">
                <a16:creationId xmlns:a16="http://schemas.microsoft.com/office/drawing/2014/main" id="{FC77640E-DA5E-7528-F9E2-193962C793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4275" y="26717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2" name="Rectangle 48">
            <a:extLst>
              <a:ext uri="{FF2B5EF4-FFF2-40B4-BE49-F238E27FC236}">
                <a16:creationId xmlns:a16="http://schemas.microsoft.com/office/drawing/2014/main" id="{9336CDD5-F950-FCAA-4366-463F6CFAE1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76550" y="2243138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3" name="Rectangle 49">
            <a:extLst>
              <a:ext uri="{FF2B5EF4-FFF2-40B4-BE49-F238E27FC236}">
                <a16:creationId xmlns:a16="http://schemas.microsoft.com/office/drawing/2014/main" id="{7344D980-212A-9561-8EC6-71C05555059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4275" y="28860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4" name="Rectangle 50">
            <a:extLst>
              <a:ext uri="{FF2B5EF4-FFF2-40B4-BE49-F238E27FC236}">
                <a16:creationId xmlns:a16="http://schemas.microsoft.com/office/drawing/2014/main" id="{DD56311D-B8AF-634B-4A0F-7F9EC26E4D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60638" y="3098800"/>
            <a:ext cx="211137" cy="21431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5" name="Rectangle 51">
            <a:extLst>
              <a:ext uri="{FF2B5EF4-FFF2-40B4-BE49-F238E27FC236}">
                <a16:creationId xmlns:a16="http://schemas.microsoft.com/office/drawing/2014/main" id="{4DD9F828-277E-8566-7F59-7F23FFDD55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4275" y="2243138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6" name="Rectangle 52">
            <a:extLst>
              <a:ext uri="{FF2B5EF4-FFF2-40B4-BE49-F238E27FC236}">
                <a16:creationId xmlns:a16="http://schemas.microsoft.com/office/drawing/2014/main" id="{B26A49C3-D569-564A-647A-515A53FF05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4275" y="3421063"/>
            <a:ext cx="422275" cy="32067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7" name="Rectangle 53">
            <a:extLst>
              <a:ext uri="{FF2B5EF4-FFF2-40B4-BE49-F238E27FC236}">
                <a16:creationId xmlns:a16="http://schemas.microsoft.com/office/drawing/2014/main" id="{6C03938F-BDD3-4BB5-5541-6ABCA0B14C8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4275" y="2563813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19" name="Rectangle 55">
            <a:extLst>
              <a:ext uri="{FF2B5EF4-FFF2-40B4-BE49-F238E27FC236}">
                <a16:creationId xmlns:a16="http://schemas.microsoft.com/office/drawing/2014/main" id="{C3D9B556-227E-5C26-A296-712902AD8F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26717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0" name="Rectangle 56">
            <a:extLst>
              <a:ext uri="{FF2B5EF4-FFF2-40B4-BE49-F238E27FC236}">
                <a16:creationId xmlns:a16="http://schemas.microsoft.com/office/drawing/2014/main" id="{57D6FBD5-DD23-3528-FD83-15177B028F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92700" y="2243138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1" name="Rectangle 57">
            <a:extLst>
              <a:ext uri="{FF2B5EF4-FFF2-40B4-BE49-F238E27FC236}">
                <a16:creationId xmlns:a16="http://schemas.microsoft.com/office/drawing/2014/main" id="{4CC4E6A0-7C02-2EC1-DD3F-0FAE173852E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28860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2" name="Rectangle 58">
            <a:extLst>
              <a:ext uri="{FF2B5EF4-FFF2-40B4-BE49-F238E27FC236}">
                <a16:creationId xmlns:a16="http://schemas.microsoft.com/office/drawing/2014/main" id="{136C8EEA-295B-F208-5B0A-6AA94DDAC5B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76788" y="3098800"/>
            <a:ext cx="211137" cy="21431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3" name="Rectangle 59">
            <a:extLst>
              <a:ext uri="{FF2B5EF4-FFF2-40B4-BE49-F238E27FC236}">
                <a16:creationId xmlns:a16="http://schemas.microsoft.com/office/drawing/2014/main" id="{DE62D9CB-1238-3B78-A6A5-CE1DE8D7C99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2243138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4" name="Rectangle 60">
            <a:extLst>
              <a:ext uri="{FF2B5EF4-FFF2-40B4-BE49-F238E27FC236}">
                <a16:creationId xmlns:a16="http://schemas.microsoft.com/office/drawing/2014/main" id="{5AABBC95-E30F-36DA-D650-251DD30368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3421063"/>
            <a:ext cx="422275" cy="32067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5" name="Rectangle 61">
            <a:extLst>
              <a:ext uri="{FF2B5EF4-FFF2-40B4-BE49-F238E27FC236}">
                <a16:creationId xmlns:a16="http://schemas.microsoft.com/office/drawing/2014/main" id="{D2F0E9D1-75F9-B31B-6101-7F29AC5C85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2563813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7" name="Rectangle 63">
            <a:extLst>
              <a:ext uri="{FF2B5EF4-FFF2-40B4-BE49-F238E27FC236}">
                <a16:creationId xmlns:a16="http://schemas.microsoft.com/office/drawing/2014/main" id="{2295C4E7-63FD-84E7-5E1F-A8BCB3FE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9224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8" name="Rectangle 64">
            <a:extLst>
              <a:ext uri="{FF2B5EF4-FFF2-40B4-BE49-F238E27FC236}">
                <a16:creationId xmlns:a16="http://schemas.microsoft.com/office/drawing/2014/main" id="{F2EEA5F3-2C9A-E86F-966B-ABBEB4A8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2244725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29" name="Rectangle 65">
            <a:extLst>
              <a:ext uri="{FF2B5EF4-FFF2-40B4-BE49-F238E27FC236}">
                <a16:creationId xmlns:a16="http://schemas.microsoft.com/office/drawing/2014/main" id="{4D03D4D3-3FF1-BEDE-E101-96E2EBE9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3874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0" name="Rectangle 66">
            <a:extLst>
              <a:ext uri="{FF2B5EF4-FFF2-40B4-BE49-F238E27FC236}">
                <a16:creationId xmlns:a16="http://schemas.microsoft.com/office/drawing/2014/main" id="{D7835EBB-25D8-1AE4-7321-8FAE980EF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244725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1" name="Rectangle 67">
            <a:extLst>
              <a:ext uri="{FF2B5EF4-FFF2-40B4-BE49-F238E27FC236}">
                <a16:creationId xmlns:a16="http://schemas.microsoft.com/office/drawing/2014/main" id="{CC116B5C-96E6-F150-1E62-61649F48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066800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2" name="Rectangle 68">
            <a:extLst>
              <a:ext uri="{FF2B5EF4-FFF2-40B4-BE49-F238E27FC236}">
                <a16:creationId xmlns:a16="http://schemas.microsoft.com/office/drawing/2014/main" id="{F7512CCD-FEF4-FC06-2F0A-C27286FD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1367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4" name="Rectangle 70">
            <a:extLst>
              <a:ext uri="{FF2B5EF4-FFF2-40B4-BE49-F238E27FC236}">
                <a16:creationId xmlns:a16="http://schemas.microsoft.com/office/drawing/2014/main" id="{5AEF02DA-CFEF-C3DA-A7D6-85EDEC5AB7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2671763"/>
            <a:ext cx="739775" cy="21431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5" name="Rectangle 71">
            <a:extLst>
              <a:ext uri="{FF2B5EF4-FFF2-40B4-BE49-F238E27FC236}">
                <a16:creationId xmlns:a16="http://schemas.microsoft.com/office/drawing/2014/main" id="{28EC8744-3B55-4E51-8FA2-A7AF671112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52925" y="2243138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6" name="Rectangle 72">
            <a:extLst>
              <a:ext uri="{FF2B5EF4-FFF2-40B4-BE49-F238E27FC236}">
                <a16:creationId xmlns:a16="http://schemas.microsoft.com/office/drawing/2014/main" id="{2933455D-D13F-6980-70E3-2373BB655D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2886075"/>
            <a:ext cx="422275" cy="534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7" name="Rectangle 73">
            <a:extLst>
              <a:ext uri="{FF2B5EF4-FFF2-40B4-BE49-F238E27FC236}">
                <a16:creationId xmlns:a16="http://schemas.microsoft.com/office/drawing/2014/main" id="{EB61F73E-E1B7-20EE-8B7E-8EB3E181B9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2243138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8" name="Rectangle 74">
            <a:extLst>
              <a:ext uri="{FF2B5EF4-FFF2-40B4-BE49-F238E27FC236}">
                <a16:creationId xmlns:a16="http://schemas.microsoft.com/office/drawing/2014/main" id="{696ABD00-2AC9-5B6D-AB29-4EE1603411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3421063"/>
            <a:ext cx="422275" cy="32067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9" name="Rectangle 75">
            <a:extLst>
              <a:ext uri="{FF2B5EF4-FFF2-40B4-BE49-F238E27FC236}">
                <a16:creationId xmlns:a16="http://schemas.microsoft.com/office/drawing/2014/main" id="{DC6779B5-09A9-EF8A-B7B9-D3C0C74E4C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2563813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1" name="Rectangle 77">
            <a:extLst>
              <a:ext uri="{FF2B5EF4-FFF2-40B4-BE49-F238E27FC236}">
                <a16:creationId xmlns:a16="http://schemas.microsoft.com/office/drawing/2014/main" id="{F42D003A-F446-F4FC-93B7-C7EFE222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2767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2" name="Rectangle 78">
            <a:extLst>
              <a:ext uri="{FF2B5EF4-FFF2-40B4-BE49-F238E27FC236}">
                <a16:creationId xmlns:a16="http://schemas.microsoft.com/office/drawing/2014/main" id="{1EEB62B9-3F26-1280-9ACE-EE65B3E21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4598988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3" name="Rectangle 79">
            <a:extLst>
              <a:ext uri="{FF2B5EF4-FFF2-40B4-BE49-F238E27FC236}">
                <a16:creationId xmlns:a16="http://schemas.microsoft.com/office/drawing/2014/main" id="{F6705F6A-36B2-DC91-D9CF-B54A0B7E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37417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4" name="Rectangle 80">
            <a:extLst>
              <a:ext uri="{FF2B5EF4-FFF2-40B4-BE49-F238E27FC236}">
                <a16:creationId xmlns:a16="http://schemas.microsoft.com/office/drawing/2014/main" id="{F840D1FE-2433-FF57-2D3B-5F65D2FA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598988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5" name="Rectangle 81">
            <a:extLst>
              <a:ext uri="{FF2B5EF4-FFF2-40B4-BE49-F238E27FC236}">
                <a16:creationId xmlns:a16="http://schemas.microsoft.com/office/drawing/2014/main" id="{BD23111C-5F19-3794-932E-F62DBC88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3421063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6" name="Rectangle 82">
            <a:extLst>
              <a:ext uri="{FF2B5EF4-FFF2-40B4-BE49-F238E27FC236}">
                <a16:creationId xmlns:a16="http://schemas.microsoft.com/office/drawing/2014/main" id="{FA2067FE-73C4-FE3D-9E8D-CD385A3F7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491038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8" name="Rectangle 84">
            <a:extLst>
              <a:ext uri="{FF2B5EF4-FFF2-40B4-BE49-F238E27FC236}">
                <a16:creationId xmlns:a16="http://schemas.microsoft.com/office/drawing/2014/main" id="{27F4EC21-18E9-BF8A-7BDA-BBEF10CA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2767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49" name="Rectangle 85">
            <a:extLst>
              <a:ext uri="{FF2B5EF4-FFF2-40B4-BE49-F238E27FC236}">
                <a16:creationId xmlns:a16="http://schemas.microsoft.com/office/drawing/2014/main" id="{DE9F6140-428A-ADB9-750B-EDFAE211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98988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0" name="Rectangle 86">
            <a:extLst>
              <a:ext uri="{FF2B5EF4-FFF2-40B4-BE49-F238E27FC236}">
                <a16:creationId xmlns:a16="http://schemas.microsoft.com/office/drawing/2014/main" id="{78B9B489-3533-4DAC-67D7-1EF72A58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7417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1" name="Rectangle 87">
            <a:extLst>
              <a:ext uri="{FF2B5EF4-FFF2-40B4-BE49-F238E27FC236}">
                <a16:creationId xmlns:a16="http://schemas.microsoft.com/office/drawing/2014/main" id="{C78B2F55-DA99-9EDB-C046-27CB01D1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3849688"/>
            <a:ext cx="211137" cy="21431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2" name="Rectangle 88">
            <a:extLst>
              <a:ext uri="{FF2B5EF4-FFF2-40B4-BE49-F238E27FC236}">
                <a16:creationId xmlns:a16="http://schemas.microsoft.com/office/drawing/2014/main" id="{7239FD33-DF31-1367-4AA2-A5208C83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598988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3" name="Rectangle 89">
            <a:extLst>
              <a:ext uri="{FF2B5EF4-FFF2-40B4-BE49-F238E27FC236}">
                <a16:creationId xmlns:a16="http://schemas.microsoft.com/office/drawing/2014/main" id="{75FA02C8-4B98-A27B-86EA-2742F092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421063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4" name="Rectangle 90">
            <a:extLst>
              <a:ext uri="{FF2B5EF4-FFF2-40B4-BE49-F238E27FC236}">
                <a16:creationId xmlns:a16="http://schemas.microsoft.com/office/drawing/2014/main" id="{3B3A5C68-361B-3BE7-BC35-CF8F9A3D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491038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6" name="Rectangle 92">
            <a:extLst>
              <a:ext uri="{FF2B5EF4-FFF2-40B4-BE49-F238E27FC236}">
                <a16:creationId xmlns:a16="http://schemas.microsoft.com/office/drawing/2014/main" id="{B526B487-F8DB-B2C3-7A98-A438DBD8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42767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7" name="Rectangle 93">
            <a:extLst>
              <a:ext uri="{FF2B5EF4-FFF2-40B4-BE49-F238E27FC236}">
                <a16:creationId xmlns:a16="http://schemas.microsoft.com/office/drawing/2014/main" id="{1FA7D01B-B9DB-F9FB-9A48-41F8FD14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4598988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8" name="Rectangle 94">
            <a:extLst>
              <a:ext uri="{FF2B5EF4-FFF2-40B4-BE49-F238E27FC236}">
                <a16:creationId xmlns:a16="http://schemas.microsoft.com/office/drawing/2014/main" id="{FDFC6DC7-99A6-4A77-7231-C6BD9B09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7417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59" name="Rectangle 95">
            <a:extLst>
              <a:ext uri="{FF2B5EF4-FFF2-40B4-BE49-F238E27FC236}">
                <a16:creationId xmlns:a16="http://schemas.microsoft.com/office/drawing/2014/main" id="{CFEF16D1-9E0A-58AA-14CB-747A4142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3849688"/>
            <a:ext cx="211137" cy="21431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0" name="Rectangle 96">
            <a:extLst>
              <a:ext uri="{FF2B5EF4-FFF2-40B4-BE49-F238E27FC236}">
                <a16:creationId xmlns:a16="http://schemas.microsoft.com/office/drawing/2014/main" id="{F6FF91F7-B6D8-F863-9A55-4063F6537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4598988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1" name="Rectangle 97">
            <a:extLst>
              <a:ext uri="{FF2B5EF4-FFF2-40B4-BE49-F238E27FC236}">
                <a16:creationId xmlns:a16="http://schemas.microsoft.com/office/drawing/2014/main" id="{394FA47B-163E-B171-5EF8-3C33BC80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421063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2" name="Rectangle 98">
            <a:extLst>
              <a:ext uri="{FF2B5EF4-FFF2-40B4-BE49-F238E27FC236}">
                <a16:creationId xmlns:a16="http://schemas.microsoft.com/office/drawing/2014/main" id="{3525E336-9389-7A82-A287-600CF336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4491038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4" name="Rectangle 100">
            <a:extLst>
              <a:ext uri="{FF2B5EF4-FFF2-40B4-BE49-F238E27FC236}">
                <a16:creationId xmlns:a16="http://schemas.microsoft.com/office/drawing/2014/main" id="{2D02260D-BAF7-43A8-A41B-778C0E3F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2767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5" name="Rectangle 101">
            <a:extLst>
              <a:ext uri="{FF2B5EF4-FFF2-40B4-BE49-F238E27FC236}">
                <a16:creationId xmlns:a16="http://schemas.microsoft.com/office/drawing/2014/main" id="{E9478B7B-6038-5DD8-279B-75EB1966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598988"/>
            <a:ext cx="317500" cy="3206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6" name="Rectangle 102">
            <a:extLst>
              <a:ext uri="{FF2B5EF4-FFF2-40B4-BE49-F238E27FC236}">
                <a16:creationId xmlns:a16="http://schemas.microsoft.com/office/drawing/2014/main" id="{2924475C-92FF-563A-5F91-353798EC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37417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7" name="Rectangle 103">
            <a:extLst>
              <a:ext uri="{FF2B5EF4-FFF2-40B4-BE49-F238E27FC236}">
                <a16:creationId xmlns:a16="http://schemas.microsoft.com/office/drawing/2014/main" id="{0AC62A66-E17B-EB4B-4622-1121E368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598988"/>
            <a:ext cx="422275" cy="3206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8" name="Rectangle 104">
            <a:extLst>
              <a:ext uri="{FF2B5EF4-FFF2-40B4-BE49-F238E27FC236}">
                <a16:creationId xmlns:a16="http://schemas.microsoft.com/office/drawing/2014/main" id="{E4F5A211-FBF1-ED1F-883D-FD9DE3C95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3421063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69" name="Rectangle 105">
            <a:extLst>
              <a:ext uri="{FF2B5EF4-FFF2-40B4-BE49-F238E27FC236}">
                <a16:creationId xmlns:a16="http://schemas.microsoft.com/office/drawing/2014/main" id="{AE8C6790-EAA5-E238-D8FE-AFC3CE85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4491038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1" name="Rectangle 107">
            <a:extLst>
              <a:ext uri="{FF2B5EF4-FFF2-40B4-BE49-F238E27FC236}">
                <a16:creationId xmlns:a16="http://schemas.microsoft.com/office/drawing/2014/main" id="{C0881123-7E82-D4FB-874A-CC605982B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1100" y="50260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2" name="Rectangle 108">
            <a:extLst>
              <a:ext uri="{FF2B5EF4-FFF2-40B4-BE49-F238E27FC236}">
                <a16:creationId xmlns:a16="http://schemas.microsoft.com/office/drawing/2014/main" id="{A83821DD-B682-F8FD-440F-2471B195FA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73375" y="4597400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3" name="Rectangle 109">
            <a:extLst>
              <a:ext uri="{FF2B5EF4-FFF2-40B4-BE49-F238E27FC236}">
                <a16:creationId xmlns:a16="http://schemas.microsoft.com/office/drawing/2014/main" id="{7FE064DE-4286-B856-8C99-1942AAE802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1100" y="52403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4" name="Rectangle 110">
            <a:extLst>
              <a:ext uri="{FF2B5EF4-FFF2-40B4-BE49-F238E27FC236}">
                <a16:creationId xmlns:a16="http://schemas.microsoft.com/office/drawing/2014/main" id="{88BA3638-1138-FE76-6DF1-99288378C4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1100" y="4597400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5" name="Rectangle 111">
            <a:extLst>
              <a:ext uri="{FF2B5EF4-FFF2-40B4-BE49-F238E27FC236}">
                <a16:creationId xmlns:a16="http://schemas.microsoft.com/office/drawing/2014/main" id="{D27C39CE-78F9-21B3-8A2C-30FDB4631C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1100" y="5775325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6" name="Rectangle 112">
            <a:extLst>
              <a:ext uri="{FF2B5EF4-FFF2-40B4-BE49-F238E27FC236}">
                <a16:creationId xmlns:a16="http://schemas.microsoft.com/office/drawing/2014/main" id="{831ED8F4-0F57-39A6-F838-9D7C14CE65E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1100" y="49180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8" name="Rectangle 114">
            <a:extLst>
              <a:ext uri="{FF2B5EF4-FFF2-40B4-BE49-F238E27FC236}">
                <a16:creationId xmlns:a16="http://schemas.microsoft.com/office/drawing/2014/main" id="{1C689BCA-BDAC-AE46-986A-20B3CC5040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50260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79" name="Rectangle 115">
            <a:extLst>
              <a:ext uri="{FF2B5EF4-FFF2-40B4-BE49-F238E27FC236}">
                <a16:creationId xmlns:a16="http://schemas.microsoft.com/office/drawing/2014/main" id="{8EB2E647-5A4B-448B-835A-E1A79E1FB2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3150" y="4597400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0" name="Rectangle 116">
            <a:extLst>
              <a:ext uri="{FF2B5EF4-FFF2-40B4-BE49-F238E27FC236}">
                <a16:creationId xmlns:a16="http://schemas.microsoft.com/office/drawing/2014/main" id="{69A02F7E-F778-D681-416D-3734443A9F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52403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1" name="Rectangle 117">
            <a:extLst>
              <a:ext uri="{FF2B5EF4-FFF2-40B4-BE49-F238E27FC236}">
                <a16:creationId xmlns:a16="http://schemas.microsoft.com/office/drawing/2014/main" id="{2E9CC4BF-797B-9E6B-4DE0-658600F3CA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4597400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2" name="Rectangle 118">
            <a:extLst>
              <a:ext uri="{FF2B5EF4-FFF2-40B4-BE49-F238E27FC236}">
                <a16:creationId xmlns:a16="http://schemas.microsoft.com/office/drawing/2014/main" id="{BE0AE894-3E7D-F408-8AD4-F8C696C352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5775325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3" name="Rectangle 119">
            <a:extLst>
              <a:ext uri="{FF2B5EF4-FFF2-40B4-BE49-F238E27FC236}">
                <a16:creationId xmlns:a16="http://schemas.microsoft.com/office/drawing/2014/main" id="{2D0624F6-E91B-EBB9-BF5F-5095CBC3CA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90875" y="49180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5" name="Rectangle 121">
            <a:extLst>
              <a:ext uri="{FF2B5EF4-FFF2-40B4-BE49-F238E27FC236}">
                <a16:creationId xmlns:a16="http://schemas.microsoft.com/office/drawing/2014/main" id="{ABE10D6E-DBB2-AE08-1512-615B0F68233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50260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6" name="Rectangle 122">
            <a:extLst>
              <a:ext uri="{FF2B5EF4-FFF2-40B4-BE49-F238E27FC236}">
                <a16:creationId xmlns:a16="http://schemas.microsoft.com/office/drawing/2014/main" id="{1F08C2D2-5925-8FB5-5288-E31781C84FB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52925" y="4597400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7" name="Rectangle 123">
            <a:extLst>
              <a:ext uri="{FF2B5EF4-FFF2-40B4-BE49-F238E27FC236}">
                <a16:creationId xmlns:a16="http://schemas.microsoft.com/office/drawing/2014/main" id="{584366A6-29C3-25C8-D875-C8956F7E50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52403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8" name="Rectangle 124">
            <a:extLst>
              <a:ext uri="{FF2B5EF4-FFF2-40B4-BE49-F238E27FC236}">
                <a16:creationId xmlns:a16="http://schemas.microsoft.com/office/drawing/2014/main" id="{98AC74AE-D99D-D462-331B-53722384438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4597400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89" name="Rectangle 125">
            <a:extLst>
              <a:ext uri="{FF2B5EF4-FFF2-40B4-BE49-F238E27FC236}">
                <a16:creationId xmlns:a16="http://schemas.microsoft.com/office/drawing/2014/main" id="{A29FABB0-4EA2-A7E4-35CF-2B4CC295F9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5775325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0" name="Rectangle 126">
            <a:extLst>
              <a:ext uri="{FF2B5EF4-FFF2-40B4-BE49-F238E27FC236}">
                <a16:creationId xmlns:a16="http://schemas.microsoft.com/office/drawing/2014/main" id="{8BD55D45-C2B6-BD0C-D89A-8E5E33948E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30650" y="49180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2" name="Rectangle 128">
            <a:extLst>
              <a:ext uri="{FF2B5EF4-FFF2-40B4-BE49-F238E27FC236}">
                <a16:creationId xmlns:a16="http://schemas.microsoft.com/office/drawing/2014/main" id="{FDCE3558-A4D0-602F-1181-05459164E39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5026025"/>
            <a:ext cx="739775" cy="214313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3" name="Rectangle 129">
            <a:extLst>
              <a:ext uri="{FF2B5EF4-FFF2-40B4-BE49-F238E27FC236}">
                <a16:creationId xmlns:a16="http://schemas.microsoft.com/office/drawing/2014/main" id="{4FD0B318-85B5-56C3-23CB-1EF813164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92700" y="4597400"/>
            <a:ext cx="317500" cy="320675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4" name="Rectangle 130">
            <a:extLst>
              <a:ext uri="{FF2B5EF4-FFF2-40B4-BE49-F238E27FC236}">
                <a16:creationId xmlns:a16="http://schemas.microsoft.com/office/drawing/2014/main" id="{9B3EDCB9-0499-8227-7334-EA90376094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5240338"/>
            <a:ext cx="422275" cy="534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5" name="Rectangle 131">
            <a:extLst>
              <a:ext uri="{FF2B5EF4-FFF2-40B4-BE49-F238E27FC236}">
                <a16:creationId xmlns:a16="http://schemas.microsoft.com/office/drawing/2014/main" id="{492DA170-9F81-54D9-CC48-438DA003C0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4597400"/>
            <a:ext cx="422275" cy="320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6" name="Rectangle 132">
            <a:extLst>
              <a:ext uri="{FF2B5EF4-FFF2-40B4-BE49-F238E27FC236}">
                <a16:creationId xmlns:a16="http://schemas.microsoft.com/office/drawing/2014/main" id="{F5145E56-4850-2947-4ED3-5C01163D64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5775325"/>
            <a:ext cx="422275" cy="320675"/>
          </a:xfrm>
          <a:prstGeom prst="rect">
            <a:avLst/>
          </a:prstGeom>
          <a:solidFill>
            <a:srgbClr val="3366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7" name="Rectangle 133">
            <a:extLst>
              <a:ext uri="{FF2B5EF4-FFF2-40B4-BE49-F238E27FC236}">
                <a16:creationId xmlns:a16="http://schemas.microsoft.com/office/drawing/2014/main" id="{03325F2A-B030-A155-6D33-CD90E53E22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0425" y="4918075"/>
            <a:ext cx="422275" cy="10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8" name="Rectangle 134">
            <a:extLst>
              <a:ext uri="{FF2B5EF4-FFF2-40B4-BE49-F238E27FC236}">
                <a16:creationId xmlns:a16="http://schemas.microsoft.com/office/drawing/2014/main" id="{46A2C88A-451F-96CC-242E-0A462DB081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2243138"/>
            <a:ext cx="317500" cy="3222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99" name="Rectangle 135">
            <a:extLst>
              <a:ext uri="{FF2B5EF4-FFF2-40B4-BE49-F238E27FC236}">
                <a16:creationId xmlns:a16="http://schemas.microsoft.com/office/drawing/2014/main" id="{42CCFDDD-1389-757C-3440-2712DA83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22463"/>
            <a:ext cx="317500" cy="2143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0" name="Rectangle 136">
            <a:extLst>
              <a:ext uri="{FF2B5EF4-FFF2-40B4-BE49-F238E27FC236}">
                <a16:creationId xmlns:a16="http://schemas.microsoft.com/office/drawing/2014/main" id="{A8BA18C6-5BF7-048E-FFB9-D745EA39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71763"/>
            <a:ext cx="317500" cy="2143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1" name="Rectangle 137">
            <a:extLst>
              <a:ext uri="{FF2B5EF4-FFF2-40B4-BE49-F238E27FC236}">
                <a16:creationId xmlns:a16="http://schemas.microsoft.com/office/drawing/2014/main" id="{E1E7DD23-89B3-2A2E-7420-968D6062F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76725"/>
            <a:ext cx="317500" cy="2143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2" name="Rectangle 138">
            <a:extLst>
              <a:ext uri="{FF2B5EF4-FFF2-40B4-BE49-F238E27FC236}">
                <a16:creationId xmlns:a16="http://schemas.microsoft.com/office/drawing/2014/main" id="{4ED1B3FD-EA50-C02F-033B-C0E4DD3D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026025"/>
            <a:ext cx="317500" cy="2143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3" name="Rectangle 139">
            <a:extLst>
              <a:ext uri="{FF2B5EF4-FFF2-40B4-BE49-F238E27FC236}">
                <a16:creationId xmlns:a16="http://schemas.microsoft.com/office/drawing/2014/main" id="{1B6C191F-FF9B-988A-A819-F28579CDDE2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3600" y="4597400"/>
            <a:ext cx="317500" cy="322263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4" name="Rectangle 140">
            <a:extLst>
              <a:ext uri="{FF2B5EF4-FFF2-40B4-BE49-F238E27FC236}">
                <a16:creationId xmlns:a16="http://schemas.microsoft.com/office/drawing/2014/main" id="{0BD86493-1A5E-80E4-CFDA-7518FEE5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35075"/>
            <a:ext cx="739775" cy="1187450"/>
          </a:xfrm>
          <a:prstGeom prst="rect">
            <a:avLst/>
          </a:prstGeom>
          <a:solidFill>
            <a:srgbClr val="EAEAEA">
              <a:alpha val="37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5" name="Rectangle 141">
            <a:extLst>
              <a:ext uri="{FF2B5EF4-FFF2-40B4-BE49-F238E27FC236}">
                <a16:creationId xmlns:a16="http://schemas.microsoft.com/office/drawing/2014/main" id="{1FB190EC-FF75-88AC-1436-D9529F60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32263"/>
            <a:ext cx="457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6" name="Rectangle 142">
            <a:extLst>
              <a:ext uri="{FF2B5EF4-FFF2-40B4-BE49-F238E27FC236}">
                <a16:creationId xmlns:a16="http://schemas.microsoft.com/office/drawing/2014/main" id="{08CA240A-3B39-FE3E-96CD-E3053C56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03863"/>
            <a:ext cx="4572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7" name="Rectangle 143">
            <a:extLst>
              <a:ext uri="{FF2B5EF4-FFF2-40B4-BE49-F238E27FC236}">
                <a16:creationId xmlns:a16="http://schemas.microsoft.com/office/drawing/2014/main" id="{76FDEFD6-0267-F043-2DB4-85D4BBA8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46663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8" name="Rectangle 144">
            <a:extLst>
              <a:ext uri="{FF2B5EF4-FFF2-40B4-BE49-F238E27FC236}">
                <a16:creationId xmlns:a16="http://schemas.microsoft.com/office/drawing/2014/main" id="{F2F8FD53-D938-D311-5390-F3DDDDA7D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89463"/>
            <a:ext cx="457200" cy="249237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09" name="Text Box 145">
            <a:extLst>
              <a:ext uri="{FF2B5EF4-FFF2-40B4-BE49-F238E27FC236}">
                <a16:creationId xmlns:a16="http://schemas.microsoft.com/office/drawing/2014/main" id="{99E3DEFC-4E85-7DCB-FBCD-3F2EADD81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5288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Polysilicon</a:t>
            </a:r>
          </a:p>
        </p:txBody>
      </p:sp>
      <p:sp>
        <p:nvSpPr>
          <p:cNvPr id="165010" name="Text Box 146">
            <a:extLst>
              <a:ext uri="{FF2B5EF4-FFF2-40B4-BE49-F238E27FC236}">
                <a16:creationId xmlns:a16="http://schemas.microsoft.com/office/drawing/2014/main" id="{D0986ED5-C7BF-EB0A-974A-AB95CC36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10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Metal1</a:t>
            </a:r>
          </a:p>
        </p:txBody>
      </p:sp>
      <p:sp>
        <p:nvSpPr>
          <p:cNvPr id="165011" name="Text Box 147">
            <a:extLst>
              <a:ext uri="{FF2B5EF4-FFF2-40B4-BE49-F238E27FC236}">
                <a16:creationId xmlns:a16="http://schemas.microsoft.com/office/drawing/2014/main" id="{2B46DE8E-B895-8996-6AFC-5D9B905A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9672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Diffusion</a:t>
            </a:r>
          </a:p>
        </p:txBody>
      </p:sp>
      <p:sp>
        <p:nvSpPr>
          <p:cNvPr id="165012" name="Text Box 148">
            <a:extLst>
              <a:ext uri="{FF2B5EF4-FFF2-40B4-BE49-F238E27FC236}">
                <a16:creationId xmlns:a16="http://schemas.microsoft.com/office/drawing/2014/main" id="{F502D89F-204C-6C82-5437-04A47119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244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Metal1 on Diffusion</a:t>
            </a:r>
          </a:p>
        </p:txBody>
      </p:sp>
      <p:sp>
        <p:nvSpPr>
          <p:cNvPr id="165013" name="Text Box 149">
            <a:extLst>
              <a:ext uri="{FF2B5EF4-FFF2-40B4-BE49-F238E27FC236}">
                <a16:creationId xmlns:a16="http://schemas.microsoft.com/office/drawing/2014/main" id="{2CADA444-322C-61A4-1186-7F3BA6E22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990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Cell (11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 x 7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)</a:t>
            </a:r>
          </a:p>
        </p:txBody>
      </p:sp>
      <p:sp>
        <p:nvSpPr>
          <p:cNvPr id="165014" name="Line 150">
            <a:extLst>
              <a:ext uri="{FF2B5EF4-FFF2-40B4-BE49-F238E27FC236}">
                <a16:creationId xmlns:a16="http://schemas.microsoft.com/office/drawing/2014/main" id="{B8F8F597-C359-07D9-4226-1C6D7BF62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0"/>
            <a:ext cx="762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15" name="Rectangle 151">
            <a:extLst>
              <a:ext uri="{FF2B5EF4-FFF2-40B4-BE49-F238E27FC236}">
                <a16:creationId xmlns:a16="http://schemas.microsoft.com/office/drawing/2014/main" id="{F6A632C1-E981-69B1-CE35-6EDA6BBF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209800"/>
            <a:ext cx="3221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Programmming using</a:t>
            </a:r>
          </a:p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the Contact Layer Only</a:t>
            </a:r>
            <a:endParaRPr lang="en-US" altLang="en-US" sz="2800" b="0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7DB6D636-845B-36D6-1C1A-B8C9A9D6B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MOS NAND ROM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6262" name="Freeform 374">
            <a:extLst>
              <a:ext uri="{FF2B5EF4-FFF2-40B4-BE49-F238E27FC236}">
                <a16:creationId xmlns:a16="http://schemas.microsoft.com/office/drawing/2014/main" id="{A791B3E9-6371-5C1D-7CFE-66C2429AEEBA}"/>
              </a:ext>
            </a:extLst>
          </p:cNvPr>
          <p:cNvSpPr>
            <a:spLocks/>
          </p:cNvSpPr>
          <p:nvPr/>
        </p:nvSpPr>
        <p:spPr bwMode="auto">
          <a:xfrm>
            <a:off x="4151313" y="2651125"/>
            <a:ext cx="20637" cy="1588"/>
          </a:xfrm>
          <a:custGeom>
            <a:avLst/>
            <a:gdLst>
              <a:gd name="T0" fmla="*/ 0 w 13"/>
              <a:gd name="T1" fmla="*/ 0 w 13"/>
              <a:gd name="T2" fmla="*/ 0 w 13"/>
              <a:gd name="T3" fmla="*/ 13 w 13"/>
              <a:gd name="T4" fmla="*/ 13 w 13"/>
              <a:gd name="T5" fmla="*/ 13 w 13"/>
              <a:gd name="T6" fmla="*/ 0 w 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65" name="Freeform 377">
            <a:extLst>
              <a:ext uri="{FF2B5EF4-FFF2-40B4-BE49-F238E27FC236}">
                <a16:creationId xmlns:a16="http://schemas.microsoft.com/office/drawing/2014/main" id="{BB1180EB-F621-3445-06D3-F455BE563616}"/>
              </a:ext>
            </a:extLst>
          </p:cNvPr>
          <p:cNvSpPr>
            <a:spLocks/>
          </p:cNvSpPr>
          <p:nvPr/>
        </p:nvSpPr>
        <p:spPr bwMode="auto">
          <a:xfrm>
            <a:off x="4014788" y="2651125"/>
            <a:ext cx="20637" cy="1588"/>
          </a:xfrm>
          <a:custGeom>
            <a:avLst/>
            <a:gdLst>
              <a:gd name="T0" fmla="*/ 0 w 13"/>
              <a:gd name="T1" fmla="*/ 0 w 13"/>
              <a:gd name="T2" fmla="*/ 0 w 13"/>
              <a:gd name="T3" fmla="*/ 13 w 13"/>
              <a:gd name="T4" fmla="*/ 13 w 13"/>
              <a:gd name="T5" fmla="*/ 13 w 13"/>
              <a:gd name="T6" fmla="*/ 0 w 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71" name="Freeform 383">
            <a:extLst>
              <a:ext uri="{FF2B5EF4-FFF2-40B4-BE49-F238E27FC236}">
                <a16:creationId xmlns:a16="http://schemas.microsoft.com/office/drawing/2014/main" id="{0951310E-6C1E-FD50-5D8B-44B63BA9B0C8}"/>
              </a:ext>
            </a:extLst>
          </p:cNvPr>
          <p:cNvSpPr>
            <a:spLocks/>
          </p:cNvSpPr>
          <p:nvPr/>
        </p:nvSpPr>
        <p:spPr bwMode="auto">
          <a:xfrm>
            <a:off x="4826000" y="2651125"/>
            <a:ext cx="20638" cy="1588"/>
          </a:xfrm>
          <a:custGeom>
            <a:avLst/>
            <a:gdLst>
              <a:gd name="T0" fmla="*/ 0 w 13"/>
              <a:gd name="T1" fmla="*/ 0 w 13"/>
              <a:gd name="T2" fmla="*/ 0 w 13"/>
              <a:gd name="T3" fmla="*/ 13 w 13"/>
              <a:gd name="T4" fmla="*/ 13 w 13"/>
              <a:gd name="T5" fmla="*/ 13 w 13"/>
              <a:gd name="T6" fmla="*/ 0 w 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74" name="Freeform 386">
            <a:extLst>
              <a:ext uri="{FF2B5EF4-FFF2-40B4-BE49-F238E27FC236}">
                <a16:creationId xmlns:a16="http://schemas.microsoft.com/office/drawing/2014/main" id="{80FAD1B7-1BA0-C5A0-7476-8BA7935D9F8A}"/>
              </a:ext>
            </a:extLst>
          </p:cNvPr>
          <p:cNvSpPr>
            <a:spLocks/>
          </p:cNvSpPr>
          <p:nvPr/>
        </p:nvSpPr>
        <p:spPr bwMode="auto">
          <a:xfrm>
            <a:off x="4687888" y="2651125"/>
            <a:ext cx="22225" cy="1588"/>
          </a:xfrm>
          <a:custGeom>
            <a:avLst/>
            <a:gdLst>
              <a:gd name="T0" fmla="*/ 0 w 14"/>
              <a:gd name="T1" fmla="*/ 0 w 14"/>
              <a:gd name="T2" fmla="*/ 0 w 14"/>
              <a:gd name="T3" fmla="*/ 14 w 14"/>
              <a:gd name="T4" fmla="*/ 14 w 14"/>
              <a:gd name="T5" fmla="*/ 14 w 14"/>
              <a:gd name="T6" fmla="*/ 0 w 1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80" name="Freeform 392">
            <a:extLst>
              <a:ext uri="{FF2B5EF4-FFF2-40B4-BE49-F238E27FC236}">
                <a16:creationId xmlns:a16="http://schemas.microsoft.com/office/drawing/2014/main" id="{1D60483E-1DDA-CC95-27E5-41329A5883A7}"/>
              </a:ext>
            </a:extLst>
          </p:cNvPr>
          <p:cNvSpPr>
            <a:spLocks/>
          </p:cNvSpPr>
          <p:nvPr/>
        </p:nvSpPr>
        <p:spPr bwMode="auto">
          <a:xfrm>
            <a:off x="5437188" y="2651125"/>
            <a:ext cx="20637" cy="1588"/>
          </a:xfrm>
          <a:custGeom>
            <a:avLst/>
            <a:gdLst>
              <a:gd name="T0" fmla="*/ 0 w 13"/>
              <a:gd name="T1" fmla="*/ 0 w 13"/>
              <a:gd name="T2" fmla="*/ 0 w 13"/>
              <a:gd name="T3" fmla="*/ 13 w 13"/>
              <a:gd name="T4" fmla="*/ 13 w 13"/>
              <a:gd name="T5" fmla="*/ 13 w 13"/>
              <a:gd name="T6" fmla="*/ 0 w 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83" name="Freeform 395">
            <a:extLst>
              <a:ext uri="{FF2B5EF4-FFF2-40B4-BE49-F238E27FC236}">
                <a16:creationId xmlns:a16="http://schemas.microsoft.com/office/drawing/2014/main" id="{989716FA-518C-DAB0-3A30-F9CE1E517AFE}"/>
              </a:ext>
            </a:extLst>
          </p:cNvPr>
          <p:cNvSpPr>
            <a:spLocks/>
          </p:cNvSpPr>
          <p:nvPr/>
        </p:nvSpPr>
        <p:spPr bwMode="auto">
          <a:xfrm>
            <a:off x="5310188" y="2651125"/>
            <a:ext cx="20637" cy="1588"/>
          </a:xfrm>
          <a:custGeom>
            <a:avLst/>
            <a:gdLst>
              <a:gd name="T0" fmla="*/ 0 w 13"/>
              <a:gd name="T1" fmla="*/ 0 w 13"/>
              <a:gd name="T2" fmla="*/ 0 w 13"/>
              <a:gd name="T3" fmla="*/ 13 w 13"/>
              <a:gd name="T4" fmla="*/ 13 w 13"/>
              <a:gd name="T5" fmla="*/ 13 w 13"/>
              <a:gd name="T6" fmla="*/ 0 w 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84" name="Rectangle 396">
            <a:extLst>
              <a:ext uri="{FF2B5EF4-FFF2-40B4-BE49-F238E27FC236}">
                <a16:creationId xmlns:a16="http://schemas.microsoft.com/office/drawing/2014/main" id="{F26DF500-B330-5B97-FC8F-5C5E2BD8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5905500"/>
            <a:ext cx="7270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C66B5A"/>
                </a:solidFill>
              </a:rPr>
              <a:t>All word lines high by default with exception of selected row</a:t>
            </a:r>
            <a:endParaRPr lang="en-US" altLang="en-US" b="0">
              <a:solidFill>
                <a:srgbClr val="C66B5A"/>
              </a:solidFill>
            </a:endParaRPr>
          </a:p>
        </p:txBody>
      </p:sp>
      <p:sp>
        <p:nvSpPr>
          <p:cNvPr id="166289" name="Rectangle 401">
            <a:extLst>
              <a:ext uri="{FF2B5EF4-FFF2-40B4-BE49-F238E27FC236}">
                <a16:creationId xmlns:a16="http://schemas.microsoft.com/office/drawing/2014/main" id="{60EB81E7-209D-9BE4-886A-E36A382F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495550"/>
            <a:ext cx="3692525" cy="2941638"/>
          </a:xfrm>
          <a:prstGeom prst="rect">
            <a:avLst/>
          </a:prstGeom>
          <a:solidFill>
            <a:srgbClr val="C0C0C0">
              <a:alpha val="56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90" name="Rectangle 402">
            <a:extLst>
              <a:ext uri="{FF2B5EF4-FFF2-40B4-BE49-F238E27FC236}">
                <a16:creationId xmlns:a16="http://schemas.microsoft.com/office/drawing/2014/main" id="{1528D5CF-356F-C035-F9BC-60069722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2738438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6291" name="Rectangle 403">
            <a:extLst>
              <a:ext uri="{FF2B5EF4-FFF2-40B4-BE49-F238E27FC236}">
                <a16:creationId xmlns:a16="http://schemas.microsoft.com/office/drawing/2014/main" id="{729452EC-B373-6C5F-B753-CDBF3DED1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2738438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166292" name="Line 404">
            <a:extLst>
              <a:ext uri="{FF2B5EF4-FFF2-40B4-BE49-F238E27FC236}">
                <a16:creationId xmlns:a16="http://schemas.microsoft.com/office/drawing/2014/main" id="{CF3C1B92-C739-BAE8-AA53-DDB72AE79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2879725"/>
            <a:ext cx="42846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93" name="Rectangle 405">
            <a:extLst>
              <a:ext uri="{FF2B5EF4-FFF2-40B4-BE49-F238E27FC236}">
                <a16:creationId xmlns:a16="http://schemas.microsoft.com/office/drawing/2014/main" id="{9F0B7970-F0BF-0B95-FCEC-B52D049A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3481388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6294" name="Rectangle 406">
            <a:extLst>
              <a:ext uri="{FF2B5EF4-FFF2-40B4-BE49-F238E27FC236}">
                <a16:creationId xmlns:a16="http://schemas.microsoft.com/office/drawing/2014/main" id="{6B4C347F-B137-2706-A611-720A2370C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3481388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166295" name="Line 407">
            <a:extLst>
              <a:ext uri="{FF2B5EF4-FFF2-40B4-BE49-F238E27FC236}">
                <a16:creationId xmlns:a16="http://schemas.microsoft.com/office/drawing/2014/main" id="{0B327803-0BAF-BFCD-E748-0E0AD01F8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590925"/>
            <a:ext cx="42846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96" name="Rectangle 408">
            <a:extLst>
              <a:ext uri="{FF2B5EF4-FFF2-40B4-BE49-F238E27FC236}">
                <a16:creationId xmlns:a16="http://schemas.microsoft.com/office/drawing/2014/main" id="{CC914B84-EDB0-8651-3059-4287A094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149725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6297" name="Rectangle 409">
            <a:extLst>
              <a:ext uri="{FF2B5EF4-FFF2-40B4-BE49-F238E27FC236}">
                <a16:creationId xmlns:a16="http://schemas.microsoft.com/office/drawing/2014/main" id="{84A51290-4A42-FD27-5B6B-04FFAD24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4149725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166298" name="Line 410">
            <a:extLst>
              <a:ext uri="{FF2B5EF4-FFF2-40B4-BE49-F238E27FC236}">
                <a16:creationId xmlns:a16="http://schemas.microsoft.com/office/drawing/2014/main" id="{2C368371-A4A5-7B31-7E4A-D434B482C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306888"/>
            <a:ext cx="42846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299" name="Rectangle 411">
            <a:extLst>
              <a:ext uri="{FF2B5EF4-FFF2-40B4-BE49-F238E27FC236}">
                <a16:creationId xmlns:a16="http://schemas.microsoft.com/office/drawing/2014/main" id="{0E822BE3-3C78-308C-DB94-D8AB4A92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879975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66300" name="Rectangle 412">
            <a:extLst>
              <a:ext uri="{FF2B5EF4-FFF2-40B4-BE49-F238E27FC236}">
                <a16:creationId xmlns:a16="http://schemas.microsoft.com/office/drawing/2014/main" id="{3E0BE367-F07C-CF0B-9460-4FA4ADC7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4879975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166301" name="Line 413">
            <a:extLst>
              <a:ext uri="{FF2B5EF4-FFF2-40B4-BE49-F238E27FC236}">
                <a16:creationId xmlns:a16="http://schemas.microsoft.com/office/drawing/2014/main" id="{6E953121-08DB-00E0-267B-C527FFD4B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5016500"/>
            <a:ext cx="42846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02" name="Rectangle 414">
            <a:extLst>
              <a:ext uri="{FF2B5EF4-FFF2-40B4-BE49-F238E27FC236}">
                <a16:creationId xmlns:a16="http://schemas.microsoft.com/office/drawing/2014/main" id="{10EFCB05-7CE7-B63D-4A3B-F207B6EA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439863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66303" name="Rectangle 415">
            <a:extLst>
              <a:ext uri="{FF2B5EF4-FFF2-40B4-BE49-F238E27FC236}">
                <a16:creationId xmlns:a16="http://schemas.microsoft.com/office/drawing/2014/main" id="{AE83857E-ACBB-4589-85E1-F0E06626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1535113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166304" name="Line 416">
            <a:extLst>
              <a:ext uri="{FF2B5EF4-FFF2-40B4-BE49-F238E27FC236}">
                <a16:creationId xmlns:a16="http://schemas.microsoft.com/office/drawing/2014/main" id="{F4B0A44F-CB5B-3C45-B65D-1190514C9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549400"/>
            <a:ext cx="41433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05" name="Line 417">
            <a:extLst>
              <a:ext uri="{FF2B5EF4-FFF2-40B4-BE49-F238E27FC236}">
                <a16:creationId xmlns:a16="http://schemas.microsoft.com/office/drawing/2014/main" id="{4CA3E21B-56F2-2465-948E-D2D0C685A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1974850"/>
            <a:ext cx="1588" cy="12604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06" name="Line 418">
            <a:extLst>
              <a:ext uri="{FF2B5EF4-FFF2-40B4-BE49-F238E27FC236}">
                <a16:creationId xmlns:a16="http://schemas.microsoft.com/office/drawing/2014/main" id="{37AB0AD1-576A-9615-529E-3203BA3A5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3951288"/>
            <a:ext cx="1588" cy="16748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08" name="Freeform 420">
            <a:extLst>
              <a:ext uri="{FF2B5EF4-FFF2-40B4-BE49-F238E27FC236}">
                <a16:creationId xmlns:a16="http://schemas.microsoft.com/office/drawing/2014/main" id="{50CE3A59-1D12-AC3A-A9F2-D06D64FEC6B4}"/>
              </a:ext>
            </a:extLst>
          </p:cNvPr>
          <p:cNvSpPr>
            <a:spLocks/>
          </p:cNvSpPr>
          <p:nvPr/>
        </p:nvSpPr>
        <p:spPr bwMode="auto">
          <a:xfrm>
            <a:off x="3509963" y="3074988"/>
            <a:ext cx="206375" cy="160337"/>
          </a:xfrm>
          <a:custGeom>
            <a:avLst/>
            <a:gdLst>
              <a:gd name="T0" fmla="*/ 0 w 130"/>
              <a:gd name="T1" fmla="*/ 0 h 101"/>
              <a:gd name="T2" fmla="*/ 130 w 130"/>
              <a:gd name="T3" fmla="*/ 0 h 101"/>
              <a:gd name="T4" fmla="*/ 130 w 130"/>
              <a:gd name="T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1">
                <a:moveTo>
                  <a:pt x="0" y="0"/>
                </a:moveTo>
                <a:lnTo>
                  <a:pt x="130" y="0"/>
                </a:lnTo>
                <a:lnTo>
                  <a:pt x="130" y="1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09" name="Freeform 421">
            <a:extLst>
              <a:ext uri="{FF2B5EF4-FFF2-40B4-BE49-F238E27FC236}">
                <a16:creationId xmlns:a16="http://schemas.microsoft.com/office/drawing/2014/main" id="{03E61F4A-B108-66E0-C574-4AA9448947A6}"/>
              </a:ext>
            </a:extLst>
          </p:cNvPr>
          <p:cNvSpPr>
            <a:spLocks/>
          </p:cNvSpPr>
          <p:nvPr/>
        </p:nvSpPr>
        <p:spPr bwMode="auto">
          <a:xfrm>
            <a:off x="3509963" y="2525713"/>
            <a:ext cx="206375" cy="165100"/>
          </a:xfrm>
          <a:custGeom>
            <a:avLst/>
            <a:gdLst>
              <a:gd name="T0" fmla="*/ 130 w 130"/>
              <a:gd name="T1" fmla="*/ 0 h 104"/>
              <a:gd name="T2" fmla="*/ 130 w 130"/>
              <a:gd name="T3" fmla="*/ 104 h 104"/>
              <a:gd name="T4" fmla="*/ 0 w 130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130" y="0"/>
                </a:moveTo>
                <a:lnTo>
                  <a:pt x="130" y="104"/>
                </a:lnTo>
                <a:lnTo>
                  <a:pt x="0" y="10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0" name="Line 422">
            <a:extLst>
              <a:ext uri="{FF2B5EF4-FFF2-40B4-BE49-F238E27FC236}">
                <a16:creationId xmlns:a16="http://schemas.microsoft.com/office/drawing/2014/main" id="{2F4BF683-D473-6BD9-8A3A-7D7C69C97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2638425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1" name="Line 423">
            <a:extLst>
              <a:ext uri="{FF2B5EF4-FFF2-40B4-BE49-F238E27FC236}">
                <a16:creationId xmlns:a16="http://schemas.microsoft.com/office/drawing/2014/main" id="{C300D655-9713-CA25-AC51-A119DCB26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2690813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2" name="Line 424">
            <a:extLst>
              <a:ext uri="{FF2B5EF4-FFF2-40B4-BE49-F238E27FC236}">
                <a16:creationId xmlns:a16="http://schemas.microsoft.com/office/drawing/2014/main" id="{74500469-1097-867B-C056-8F0B6B293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1762125"/>
            <a:ext cx="1254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3" name="Freeform 425">
            <a:extLst>
              <a:ext uri="{FF2B5EF4-FFF2-40B4-BE49-F238E27FC236}">
                <a16:creationId xmlns:a16="http://schemas.microsoft.com/office/drawing/2014/main" id="{CBCB83F3-BE27-F61C-0397-2D63C9AAD3BD}"/>
              </a:ext>
            </a:extLst>
          </p:cNvPr>
          <p:cNvSpPr>
            <a:spLocks/>
          </p:cNvSpPr>
          <p:nvPr/>
        </p:nvSpPr>
        <p:spPr bwMode="auto">
          <a:xfrm>
            <a:off x="2705100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78 w 78"/>
              <a:gd name="T3" fmla="*/ 0 h 60"/>
              <a:gd name="T4" fmla="*/ 78 w 78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4" name="Freeform 426">
            <a:extLst>
              <a:ext uri="{FF2B5EF4-FFF2-40B4-BE49-F238E27FC236}">
                <a16:creationId xmlns:a16="http://schemas.microsoft.com/office/drawing/2014/main" id="{407B80FF-D9C8-383D-1655-A8FB3E320468}"/>
              </a:ext>
            </a:extLst>
          </p:cNvPr>
          <p:cNvSpPr>
            <a:spLocks/>
          </p:cNvSpPr>
          <p:nvPr/>
        </p:nvSpPr>
        <p:spPr bwMode="auto">
          <a:xfrm>
            <a:off x="2705100" y="1549400"/>
            <a:ext cx="123825" cy="93663"/>
          </a:xfrm>
          <a:custGeom>
            <a:avLst/>
            <a:gdLst>
              <a:gd name="T0" fmla="*/ 78 w 78"/>
              <a:gd name="T1" fmla="*/ 0 h 59"/>
              <a:gd name="T2" fmla="*/ 78 w 78"/>
              <a:gd name="T3" fmla="*/ 59 h 59"/>
              <a:gd name="T4" fmla="*/ 0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5" name="Line 427">
            <a:extLst>
              <a:ext uri="{FF2B5EF4-FFF2-40B4-BE49-F238E27FC236}">
                <a16:creationId xmlns:a16="http://schemas.microsoft.com/office/drawing/2014/main" id="{9EB1F082-DCA3-41FD-263F-DD4E3798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1584325"/>
            <a:ext cx="1588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6" name="Line 428">
            <a:extLst>
              <a:ext uri="{FF2B5EF4-FFF2-40B4-BE49-F238E27FC236}">
                <a16:creationId xmlns:a16="http://schemas.microsoft.com/office/drawing/2014/main" id="{7FFAAAE3-9BC3-FEBC-A17F-C5E188984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643063"/>
            <a:ext cx="1588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7" name="Rectangle 429">
            <a:extLst>
              <a:ext uri="{FF2B5EF4-FFF2-40B4-BE49-F238E27FC236}">
                <a16:creationId xmlns:a16="http://schemas.microsoft.com/office/drawing/2014/main" id="{40DAA12C-2438-3428-EFC8-BCE89148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1758950"/>
            <a:ext cx="13954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Pull-up devices</a:t>
            </a:r>
            <a:endParaRPr lang="en-US" altLang="en-US"/>
          </a:p>
        </p:txBody>
      </p:sp>
      <p:sp>
        <p:nvSpPr>
          <p:cNvPr id="166318" name="Line 430">
            <a:extLst>
              <a:ext uri="{FF2B5EF4-FFF2-40B4-BE49-F238E27FC236}">
                <a16:creationId xmlns:a16="http://schemas.microsoft.com/office/drawing/2014/main" id="{99FF897B-A7F6-0B3D-FF59-9106A380C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6338" y="1974850"/>
            <a:ext cx="1587" cy="5508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19" name="Line 431">
            <a:extLst>
              <a:ext uri="{FF2B5EF4-FFF2-40B4-BE49-F238E27FC236}">
                <a16:creationId xmlns:a16="http://schemas.microsoft.com/office/drawing/2014/main" id="{AA6D07C6-645F-3255-7F06-872C8ED41F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6338" y="3235325"/>
            <a:ext cx="1587" cy="7159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0" name="Line 432">
            <a:extLst>
              <a:ext uri="{FF2B5EF4-FFF2-40B4-BE49-F238E27FC236}">
                <a16:creationId xmlns:a16="http://schemas.microsoft.com/office/drawing/2014/main" id="{5D0FAF2A-69E6-823F-88B2-DB9709942B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6338" y="4662488"/>
            <a:ext cx="1587" cy="9636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1" name="Line 433">
            <a:extLst>
              <a:ext uri="{FF2B5EF4-FFF2-40B4-BE49-F238E27FC236}">
                <a16:creationId xmlns:a16="http://schemas.microsoft.com/office/drawing/2014/main" id="{7A38E546-CD51-9E07-D0BD-67C256D30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8988" y="1974850"/>
            <a:ext cx="1587" cy="3651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2" name="Rectangle 434">
            <a:extLst>
              <a:ext uri="{FF2B5EF4-FFF2-40B4-BE49-F238E27FC236}">
                <a16:creationId xmlns:a16="http://schemas.microsoft.com/office/drawing/2014/main" id="{E387C954-3B5E-31A7-198F-6839995A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7646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6323" name="Rectangle 435">
            <a:extLst>
              <a:ext uri="{FF2B5EF4-FFF2-40B4-BE49-F238E27FC236}">
                <a16:creationId xmlns:a16="http://schemas.microsoft.com/office/drawing/2014/main" id="{4BF8F24C-BED6-53F6-7372-1BCD9A6A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2176463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166324" name="Line 436">
            <a:extLst>
              <a:ext uri="{FF2B5EF4-FFF2-40B4-BE49-F238E27FC236}">
                <a16:creationId xmlns:a16="http://schemas.microsoft.com/office/drawing/2014/main" id="{2FFA5B25-5BF6-0F18-4499-22CB55D2A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974850"/>
            <a:ext cx="1588" cy="12604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5" name="Line 437">
            <a:extLst>
              <a:ext uri="{FF2B5EF4-FFF2-40B4-BE49-F238E27FC236}">
                <a16:creationId xmlns:a16="http://schemas.microsoft.com/office/drawing/2014/main" id="{C8F2C486-EE8F-69D0-3F34-536F56C93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662488"/>
            <a:ext cx="1588" cy="9636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7" name="Freeform 439">
            <a:extLst>
              <a:ext uri="{FF2B5EF4-FFF2-40B4-BE49-F238E27FC236}">
                <a16:creationId xmlns:a16="http://schemas.microsoft.com/office/drawing/2014/main" id="{04EDAF3E-6047-1C56-1227-BA2309A41899}"/>
              </a:ext>
            </a:extLst>
          </p:cNvPr>
          <p:cNvSpPr>
            <a:spLocks/>
          </p:cNvSpPr>
          <p:nvPr/>
        </p:nvSpPr>
        <p:spPr bwMode="auto">
          <a:xfrm>
            <a:off x="2622550" y="3235325"/>
            <a:ext cx="206375" cy="166688"/>
          </a:xfrm>
          <a:custGeom>
            <a:avLst/>
            <a:gdLst>
              <a:gd name="T0" fmla="*/ 0 w 130"/>
              <a:gd name="T1" fmla="*/ 105 h 105"/>
              <a:gd name="T2" fmla="*/ 130 w 130"/>
              <a:gd name="T3" fmla="*/ 105 h 105"/>
              <a:gd name="T4" fmla="*/ 130 w 130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5">
                <a:moveTo>
                  <a:pt x="0" y="105"/>
                </a:moveTo>
                <a:lnTo>
                  <a:pt x="130" y="105"/>
                </a:lnTo>
                <a:lnTo>
                  <a:pt x="13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8" name="Freeform 440">
            <a:extLst>
              <a:ext uri="{FF2B5EF4-FFF2-40B4-BE49-F238E27FC236}">
                <a16:creationId xmlns:a16="http://schemas.microsoft.com/office/drawing/2014/main" id="{682C30A9-CD45-8E21-294B-2D914E6A1C1A}"/>
              </a:ext>
            </a:extLst>
          </p:cNvPr>
          <p:cNvSpPr>
            <a:spLocks/>
          </p:cNvSpPr>
          <p:nvPr/>
        </p:nvSpPr>
        <p:spPr bwMode="auto">
          <a:xfrm>
            <a:off x="2622550" y="3786188"/>
            <a:ext cx="206375" cy="165100"/>
          </a:xfrm>
          <a:custGeom>
            <a:avLst/>
            <a:gdLst>
              <a:gd name="T0" fmla="*/ 130 w 130"/>
              <a:gd name="T1" fmla="*/ 104 h 104"/>
              <a:gd name="T2" fmla="*/ 130 w 130"/>
              <a:gd name="T3" fmla="*/ 0 h 104"/>
              <a:gd name="T4" fmla="*/ 0 w 13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130" y="104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29" name="Line 441">
            <a:extLst>
              <a:ext uri="{FF2B5EF4-FFF2-40B4-BE49-F238E27FC236}">
                <a16:creationId xmlns:a16="http://schemas.microsoft.com/office/drawing/2014/main" id="{D17414DF-2675-A263-EB20-CA11B157F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2550" y="3348038"/>
            <a:ext cx="1588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0" name="Line 442">
            <a:extLst>
              <a:ext uri="{FF2B5EF4-FFF2-40B4-BE49-F238E27FC236}">
                <a16:creationId xmlns:a16="http://schemas.microsoft.com/office/drawing/2014/main" id="{9D04922D-3D9E-92E5-8115-7D725C9FF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50" y="3402013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2" name="Freeform 444">
            <a:extLst>
              <a:ext uri="{FF2B5EF4-FFF2-40B4-BE49-F238E27FC236}">
                <a16:creationId xmlns:a16="http://schemas.microsoft.com/office/drawing/2014/main" id="{144F4E8A-DDBB-8F04-87ED-D630F6494AB5}"/>
              </a:ext>
            </a:extLst>
          </p:cNvPr>
          <p:cNvSpPr>
            <a:spLocks/>
          </p:cNvSpPr>
          <p:nvPr/>
        </p:nvSpPr>
        <p:spPr bwMode="auto">
          <a:xfrm>
            <a:off x="5280025" y="3235325"/>
            <a:ext cx="206375" cy="166688"/>
          </a:xfrm>
          <a:custGeom>
            <a:avLst/>
            <a:gdLst>
              <a:gd name="T0" fmla="*/ 0 w 130"/>
              <a:gd name="T1" fmla="*/ 105 h 105"/>
              <a:gd name="T2" fmla="*/ 130 w 130"/>
              <a:gd name="T3" fmla="*/ 105 h 105"/>
              <a:gd name="T4" fmla="*/ 130 w 130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5">
                <a:moveTo>
                  <a:pt x="0" y="105"/>
                </a:moveTo>
                <a:lnTo>
                  <a:pt x="130" y="105"/>
                </a:lnTo>
                <a:lnTo>
                  <a:pt x="13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3" name="Freeform 445">
            <a:extLst>
              <a:ext uri="{FF2B5EF4-FFF2-40B4-BE49-F238E27FC236}">
                <a16:creationId xmlns:a16="http://schemas.microsoft.com/office/drawing/2014/main" id="{A9DBBFE9-0B81-1468-4F25-5DE629B30FA5}"/>
              </a:ext>
            </a:extLst>
          </p:cNvPr>
          <p:cNvSpPr>
            <a:spLocks/>
          </p:cNvSpPr>
          <p:nvPr/>
        </p:nvSpPr>
        <p:spPr bwMode="auto">
          <a:xfrm>
            <a:off x="5280025" y="3786188"/>
            <a:ext cx="206375" cy="165100"/>
          </a:xfrm>
          <a:custGeom>
            <a:avLst/>
            <a:gdLst>
              <a:gd name="T0" fmla="*/ 130 w 130"/>
              <a:gd name="T1" fmla="*/ 104 h 104"/>
              <a:gd name="T2" fmla="*/ 130 w 130"/>
              <a:gd name="T3" fmla="*/ 0 h 104"/>
              <a:gd name="T4" fmla="*/ 0 w 13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4">
                <a:moveTo>
                  <a:pt x="130" y="104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4" name="Line 446">
            <a:extLst>
              <a:ext uri="{FF2B5EF4-FFF2-40B4-BE49-F238E27FC236}">
                <a16:creationId xmlns:a16="http://schemas.microsoft.com/office/drawing/2014/main" id="{B613093E-000B-8511-A51C-75C65778E5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0025" y="3348038"/>
            <a:ext cx="1588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5" name="Line 447">
            <a:extLst>
              <a:ext uri="{FF2B5EF4-FFF2-40B4-BE49-F238E27FC236}">
                <a16:creationId xmlns:a16="http://schemas.microsoft.com/office/drawing/2014/main" id="{795C579B-15F8-AB62-12F1-3E115A50D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663" y="3402013"/>
            <a:ext cx="1587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7" name="Freeform 449">
            <a:extLst>
              <a:ext uri="{FF2B5EF4-FFF2-40B4-BE49-F238E27FC236}">
                <a16:creationId xmlns:a16="http://schemas.microsoft.com/office/drawing/2014/main" id="{C3F4AE10-5271-4B84-1357-36D36820FD73}"/>
              </a:ext>
            </a:extLst>
          </p:cNvPr>
          <p:cNvSpPr>
            <a:spLocks/>
          </p:cNvSpPr>
          <p:nvPr/>
        </p:nvSpPr>
        <p:spPr bwMode="auto">
          <a:xfrm>
            <a:off x="5280025" y="4502150"/>
            <a:ext cx="206375" cy="160338"/>
          </a:xfrm>
          <a:custGeom>
            <a:avLst/>
            <a:gdLst>
              <a:gd name="T0" fmla="*/ 0 w 130"/>
              <a:gd name="T1" fmla="*/ 0 h 101"/>
              <a:gd name="T2" fmla="*/ 130 w 130"/>
              <a:gd name="T3" fmla="*/ 0 h 101"/>
              <a:gd name="T4" fmla="*/ 130 w 130"/>
              <a:gd name="T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1">
                <a:moveTo>
                  <a:pt x="0" y="0"/>
                </a:moveTo>
                <a:lnTo>
                  <a:pt x="130" y="0"/>
                </a:lnTo>
                <a:lnTo>
                  <a:pt x="130" y="1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8" name="Freeform 450">
            <a:extLst>
              <a:ext uri="{FF2B5EF4-FFF2-40B4-BE49-F238E27FC236}">
                <a16:creationId xmlns:a16="http://schemas.microsoft.com/office/drawing/2014/main" id="{36E5E8A5-AE93-B843-8B8A-51D442FAA4E5}"/>
              </a:ext>
            </a:extLst>
          </p:cNvPr>
          <p:cNvSpPr>
            <a:spLocks/>
          </p:cNvSpPr>
          <p:nvPr/>
        </p:nvSpPr>
        <p:spPr bwMode="auto">
          <a:xfrm>
            <a:off x="5280025" y="3951288"/>
            <a:ext cx="206375" cy="160337"/>
          </a:xfrm>
          <a:custGeom>
            <a:avLst/>
            <a:gdLst>
              <a:gd name="T0" fmla="*/ 130 w 130"/>
              <a:gd name="T1" fmla="*/ 0 h 101"/>
              <a:gd name="T2" fmla="*/ 130 w 130"/>
              <a:gd name="T3" fmla="*/ 101 h 101"/>
              <a:gd name="T4" fmla="*/ 0 w 130"/>
              <a:gd name="T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1">
                <a:moveTo>
                  <a:pt x="130" y="0"/>
                </a:moveTo>
                <a:lnTo>
                  <a:pt x="130" y="101"/>
                </a:lnTo>
                <a:lnTo>
                  <a:pt x="0" y="1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39" name="Line 451">
            <a:extLst>
              <a:ext uri="{FF2B5EF4-FFF2-40B4-BE49-F238E27FC236}">
                <a16:creationId xmlns:a16="http://schemas.microsoft.com/office/drawing/2014/main" id="{C0CDA69C-274B-D4FC-1AE0-65B257F18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025" y="4064000"/>
            <a:ext cx="1588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0" name="Line 452">
            <a:extLst>
              <a:ext uri="{FF2B5EF4-FFF2-40B4-BE49-F238E27FC236}">
                <a16:creationId xmlns:a16="http://schemas.microsoft.com/office/drawing/2014/main" id="{1D527D51-2750-FB26-829F-BFCE31D8F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4111625"/>
            <a:ext cx="1587" cy="390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2" name="Freeform 454">
            <a:extLst>
              <a:ext uri="{FF2B5EF4-FFF2-40B4-BE49-F238E27FC236}">
                <a16:creationId xmlns:a16="http://schemas.microsoft.com/office/drawing/2014/main" id="{8CDFA19B-6CAE-76BF-E4DC-FCF22BC938EA}"/>
              </a:ext>
            </a:extLst>
          </p:cNvPr>
          <p:cNvSpPr>
            <a:spLocks/>
          </p:cNvSpPr>
          <p:nvPr/>
        </p:nvSpPr>
        <p:spPr bwMode="auto">
          <a:xfrm>
            <a:off x="3509963" y="4502150"/>
            <a:ext cx="206375" cy="160338"/>
          </a:xfrm>
          <a:custGeom>
            <a:avLst/>
            <a:gdLst>
              <a:gd name="T0" fmla="*/ 0 w 130"/>
              <a:gd name="T1" fmla="*/ 0 h 101"/>
              <a:gd name="T2" fmla="*/ 130 w 130"/>
              <a:gd name="T3" fmla="*/ 0 h 101"/>
              <a:gd name="T4" fmla="*/ 130 w 130"/>
              <a:gd name="T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1">
                <a:moveTo>
                  <a:pt x="0" y="0"/>
                </a:moveTo>
                <a:lnTo>
                  <a:pt x="130" y="0"/>
                </a:lnTo>
                <a:lnTo>
                  <a:pt x="130" y="1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3" name="Freeform 455">
            <a:extLst>
              <a:ext uri="{FF2B5EF4-FFF2-40B4-BE49-F238E27FC236}">
                <a16:creationId xmlns:a16="http://schemas.microsoft.com/office/drawing/2014/main" id="{E5BE38F5-9D62-2451-74E2-6DCFFF4C4931}"/>
              </a:ext>
            </a:extLst>
          </p:cNvPr>
          <p:cNvSpPr>
            <a:spLocks/>
          </p:cNvSpPr>
          <p:nvPr/>
        </p:nvSpPr>
        <p:spPr bwMode="auto">
          <a:xfrm>
            <a:off x="3509963" y="3951288"/>
            <a:ext cx="206375" cy="160337"/>
          </a:xfrm>
          <a:custGeom>
            <a:avLst/>
            <a:gdLst>
              <a:gd name="T0" fmla="*/ 130 w 130"/>
              <a:gd name="T1" fmla="*/ 0 h 101"/>
              <a:gd name="T2" fmla="*/ 130 w 130"/>
              <a:gd name="T3" fmla="*/ 101 h 101"/>
              <a:gd name="T4" fmla="*/ 0 w 130"/>
              <a:gd name="T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1">
                <a:moveTo>
                  <a:pt x="130" y="0"/>
                </a:moveTo>
                <a:lnTo>
                  <a:pt x="130" y="101"/>
                </a:lnTo>
                <a:lnTo>
                  <a:pt x="0" y="10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4" name="Line 456">
            <a:extLst>
              <a:ext uri="{FF2B5EF4-FFF2-40B4-BE49-F238E27FC236}">
                <a16:creationId xmlns:a16="http://schemas.microsoft.com/office/drawing/2014/main" id="{E4CA7CA1-7DAC-96D5-0698-9F912CAA4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4064000"/>
            <a:ext cx="1587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5" name="Line 457">
            <a:extLst>
              <a:ext uri="{FF2B5EF4-FFF2-40B4-BE49-F238E27FC236}">
                <a16:creationId xmlns:a16="http://schemas.microsoft.com/office/drawing/2014/main" id="{D28CEEFF-5F64-7F0F-96FD-A1D6B89C5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4111625"/>
            <a:ext cx="1588" cy="390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6" name="Oval 458">
            <a:extLst>
              <a:ext uri="{FF2B5EF4-FFF2-40B4-BE49-F238E27FC236}">
                <a16:creationId xmlns:a16="http://schemas.microsoft.com/office/drawing/2014/main" id="{BBCEC865-FE85-51E3-7BD5-127A775A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720850"/>
            <a:ext cx="82550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7" name="Line 459">
            <a:extLst>
              <a:ext uri="{FF2B5EF4-FFF2-40B4-BE49-F238E27FC236}">
                <a16:creationId xmlns:a16="http://schemas.microsoft.com/office/drawing/2014/main" id="{0BC1DA8D-9534-9AA4-A30C-0CFAD40D82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5525" y="2022475"/>
            <a:ext cx="2730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8" name="Line 460">
            <a:extLst>
              <a:ext uri="{FF2B5EF4-FFF2-40B4-BE49-F238E27FC236}">
                <a16:creationId xmlns:a16="http://schemas.microsoft.com/office/drawing/2014/main" id="{91B0EF77-934C-36A8-746B-0F1782234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500" y="2081213"/>
            <a:ext cx="171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49" name="Line 461">
            <a:extLst>
              <a:ext uri="{FF2B5EF4-FFF2-40B4-BE49-F238E27FC236}">
                <a16:creationId xmlns:a16="http://schemas.microsoft.com/office/drawing/2014/main" id="{F15EFC1F-697B-5AF8-7762-E61C5D9E7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0775" y="2135188"/>
            <a:ext cx="8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0" name="Line 462">
            <a:extLst>
              <a:ext uri="{FF2B5EF4-FFF2-40B4-BE49-F238E27FC236}">
                <a16:creationId xmlns:a16="http://schemas.microsoft.com/office/drawing/2014/main" id="{2FFC2766-2B46-3AC9-A57A-EB0ABB4A5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1762125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1" name="Line 463">
            <a:extLst>
              <a:ext uri="{FF2B5EF4-FFF2-40B4-BE49-F238E27FC236}">
                <a16:creationId xmlns:a16="http://schemas.microsoft.com/office/drawing/2014/main" id="{B470408B-B215-9AA9-83B0-E3AED16C6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8750" y="56261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2" name="Line 464">
            <a:extLst>
              <a:ext uri="{FF2B5EF4-FFF2-40B4-BE49-F238E27FC236}">
                <a16:creationId xmlns:a16="http://schemas.microsoft.com/office/drawing/2014/main" id="{91774512-6298-D427-35AB-29230F415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6375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3" name="Line 465">
            <a:extLst>
              <a:ext uri="{FF2B5EF4-FFF2-40B4-BE49-F238E27FC236}">
                <a16:creationId xmlns:a16="http://schemas.microsoft.com/office/drawing/2014/main" id="{8D7636E2-DAEA-3FA1-8B4C-B236DDBD6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4000" y="5738813"/>
            <a:ext cx="76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4" name="Line 466">
            <a:extLst>
              <a:ext uri="{FF2B5EF4-FFF2-40B4-BE49-F238E27FC236}">
                <a16:creationId xmlns:a16="http://schemas.microsoft.com/office/drawing/2014/main" id="{95EBA8EA-9CB2-BFF3-4A27-75B27E11D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5626100"/>
            <a:ext cx="2714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5" name="Line 467">
            <a:extLst>
              <a:ext uri="{FF2B5EF4-FFF2-40B4-BE49-F238E27FC236}">
                <a16:creationId xmlns:a16="http://schemas.microsoft.com/office/drawing/2014/main" id="{FC1CDFB1-E988-91F0-AE0A-628D0FED9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3788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6" name="Line 468">
            <a:extLst>
              <a:ext uri="{FF2B5EF4-FFF2-40B4-BE49-F238E27FC236}">
                <a16:creationId xmlns:a16="http://schemas.microsoft.com/office/drawing/2014/main" id="{89AEA60B-7217-F729-7F1A-E339ED6E4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5063" y="5738813"/>
            <a:ext cx="8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7" name="Line 469">
            <a:extLst>
              <a:ext uri="{FF2B5EF4-FFF2-40B4-BE49-F238E27FC236}">
                <a16:creationId xmlns:a16="http://schemas.microsoft.com/office/drawing/2014/main" id="{A34667C8-9C27-D250-01C4-61744DB16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8813" y="56261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8" name="Line 470">
            <a:extLst>
              <a:ext uri="{FF2B5EF4-FFF2-40B4-BE49-F238E27FC236}">
                <a16:creationId xmlns:a16="http://schemas.microsoft.com/office/drawing/2014/main" id="{F7424F48-2A76-C7A2-8884-4CF1DB406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6438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59" name="Line 471">
            <a:extLst>
              <a:ext uri="{FF2B5EF4-FFF2-40B4-BE49-F238E27FC236}">
                <a16:creationId xmlns:a16="http://schemas.microsoft.com/office/drawing/2014/main" id="{42ADF2BC-00BC-1B14-D196-C3BA5460A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4063" y="5738813"/>
            <a:ext cx="76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0" name="Line 472">
            <a:extLst>
              <a:ext uri="{FF2B5EF4-FFF2-40B4-BE49-F238E27FC236}">
                <a16:creationId xmlns:a16="http://schemas.microsoft.com/office/drawing/2014/main" id="{BAAC643D-0234-02B5-D0F1-C4E7B62FF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9875" y="5626100"/>
            <a:ext cx="2730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1" name="Line 473">
            <a:extLst>
              <a:ext uri="{FF2B5EF4-FFF2-40B4-BE49-F238E27FC236}">
                <a16:creationId xmlns:a16="http://schemas.microsoft.com/office/drawing/2014/main" id="{3F268845-89AA-61B1-B337-0BD6FE352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3850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2" name="Line 474">
            <a:extLst>
              <a:ext uri="{FF2B5EF4-FFF2-40B4-BE49-F238E27FC236}">
                <a16:creationId xmlns:a16="http://schemas.microsoft.com/office/drawing/2014/main" id="{88745455-9724-6C4F-926F-BBC30B716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5125" y="5738813"/>
            <a:ext cx="8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3" name="Line 475">
            <a:extLst>
              <a:ext uri="{FF2B5EF4-FFF2-40B4-BE49-F238E27FC236}">
                <a16:creationId xmlns:a16="http://schemas.microsoft.com/office/drawing/2014/main" id="{52E2E0B3-56B7-2895-02DB-30BA93EE0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1762125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4" name="Freeform 476">
            <a:extLst>
              <a:ext uri="{FF2B5EF4-FFF2-40B4-BE49-F238E27FC236}">
                <a16:creationId xmlns:a16="http://schemas.microsoft.com/office/drawing/2014/main" id="{4DD7F15A-2A99-5DC3-C84F-14C7BA8EF338}"/>
              </a:ext>
            </a:extLst>
          </p:cNvPr>
          <p:cNvSpPr>
            <a:spLocks/>
          </p:cNvSpPr>
          <p:nvPr/>
        </p:nvSpPr>
        <p:spPr bwMode="auto">
          <a:xfrm>
            <a:off x="3592513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78 w 78"/>
              <a:gd name="T3" fmla="*/ 0 h 60"/>
              <a:gd name="T4" fmla="*/ 78 w 78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5" name="Freeform 477">
            <a:extLst>
              <a:ext uri="{FF2B5EF4-FFF2-40B4-BE49-F238E27FC236}">
                <a16:creationId xmlns:a16="http://schemas.microsoft.com/office/drawing/2014/main" id="{D7100EFC-080C-C510-F083-020FC7706086}"/>
              </a:ext>
            </a:extLst>
          </p:cNvPr>
          <p:cNvSpPr>
            <a:spLocks/>
          </p:cNvSpPr>
          <p:nvPr/>
        </p:nvSpPr>
        <p:spPr bwMode="auto">
          <a:xfrm>
            <a:off x="3592513" y="1549400"/>
            <a:ext cx="123825" cy="93663"/>
          </a:xfrm>
          <a:custGeom>
            <a:avLst/>
            <a:gdLst>
              <a:gd name="T0" fmla="*/ 78 w 78"/>
              <a:gd name="T1" fmla="*/ 0 h 59"/>
              <a:gd name="T2" fmla="*/ 78 w 78"/>
              <a:gd name="T3" fmla="*/ 59 h 59"/>
              <a:gd name="T4" fmla="*/ 0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6" name="Line 478">
            <a:extLst>
              <a:ext uri="{FF2B5EF4-FFF2-40B4-BE49-F238E27FC236}">
                <a16:creationId xmlns:a16="http://schemas.microsoft.com/office/drawing/2014/main" id="{E1AB09B9-FFB4-5C0C-99B3-8A0D26A2C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3" y="1584325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7" name="Line 479">
            <a:extLst>
              <a:ext uri="{FF2B5EF4-FFF2-40B4-BE49-F238E27FC236}">
                <a16:creationId xmlns:a16="http://schemas.microsoft.com/office/drawing/2014/main" id="{27302BCD-9C22-950F-0FF0-A07760D20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1643063"/>
            <a:ext cx="1588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8" name="Oval 480">
            <a:extLst>
              <a:ext uri="{FF2B5EF4-FFF2-40B4-BE49-F238E27FC236}">
                <a16:creationId xmlns:a16="http://schemas.microsoft.com/office/drawing/2014/main" id="{7EA554D3-07A9-75A8-37AE-1DC3F93E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1720850"/>
            <a:ext cx="82550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69" name="Line 481">
            <a:extLst>
              <a:ext uri="{FF2B5EF4-FFF2-40B4-BE49-F238E27FC236}">
                <a16:creationId xmlns:a16="http://schemas.microsoft.com/office/drawing/2014/main" id="{36476DE6-3DF0-A847-00E0-E91009412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5" y="2022475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0" name="Line 482">
            <a:extLst>
              <a:ext uri="{FF2B5EF4-FFF2-40B4-BE49-F238E27FC236}">
                <a16:creationId xmlns:a16="http://schemas.microsoft.com/office/drawing/2014/main" id="{5654F99C-512C-9626-0466-4E9EB5BBB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2150" y="2081213"/>
            <a:ext cx="171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1" name="Line 483">
            <a:extLst>
              <a:ext uri="{FF2B5EF4-FFF2-40B4-BE49-F238E27FC236}">
                <a16:creationId xmlns:a16="http://schemas.microsoft.com/office/drawing/2014/main" id="{2A1AD65D-0DB7-BF11-AA81-F6F06518B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8188" y="2135188"/>
            <a:ext cx="777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2" name="Line 484">
            <a:extLst>
              <a:ext uri="{FF2B5EF4-FFF2-40B4-BE49-F238E27FC236}">
                <a16:creationId xmlns:a16="http://schemas.microsoft.com/office/drawing/2014/main" id="{D1B2EFEE-4357-C079-7AF3-188E13DA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1762125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3" name="Line 485">
            <a:extLst>
              <a:ext uri="{FF2B5EF4-FFF2-40B4-BE49-F238E27FC236}">
                <a16:creationId xmlns:a16="http://schemas.microsoft.com/office/drawing/2014/main" id="{838AED97-1D4B-A8E1-A2BD-481E35B84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3" y="1762125"/>
            <a:ext cx="1238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4" name="Freeform 486">
            <a:extLst>
              <a:ext uri="{FF2B5EF4-FFF2-40B4-BE49-F238E27FC236}">
                <a16:creationId xmlns:a16="http://schemas.microsoft.com/office/drawing/2014/main" id="{FE91E92D-4006-30D9-E4C8-49509ADE0B7F}"/>
              </a:ext>
            </a:extLst>
          </p:cNvPr>
          <p:cNvSpPr>
            <a:spLocks/>
          </p:cNvSpPr>
          <p:nvPr/>
        </p:nvSpPr>
        <p:spPr bwMode="auto">
          <a:xfrm>
            <a:off x="4475163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78 w 78"/>
              <a:gd name="T3" fmla="*/ 0 h 60"/>
              <a:gd name="T4" fmla="*/ 78 w 78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5" name="Freeform 487">
            <a:extLst>
              <a:ext uri="{FF2B5EF4-FFF2-40B4-BE49-F238E27FC236}">
                <a16:creationId xmlns:a16="http://schemas.microsoft.com/office/drawing/2014/main" id="{F170F7B0-5DD8-D2FB-D441-4E27E0B7E734}"/>
              </a:ext>
            </a:extLst>
          </p:cNvPr>
          <p:cNvSpPr>
            <a:spLocks/>
          </p:cNvSpPr>
          <p:nvPr/>
        </p:nvSpPr>
        <p:spPr bwMode="auto">
          <a:xfrm>
            <a:off x="4475163" y="1549400"/>
            <a:ext cx="123825" cy="93663"/>
          </a:xfrm>
          <a:custGeom>
            <a:avLst/>
            <a:gdLst>
              <a:gd name="T0" fmla="*/ 78 w 78"/>
              <a:gd name="T1" fmla="*/ 0 h 59"/>
              <a:gd name="T2" fmla="*/ 78 w 78"/>
              <a:gd name="T3" fmla="*/ 59 h 59"/>
              <a:gd name="T4" fmla="*/ 0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6" name="Line 488">
            <a:extLst>
              <a:ext uri="{FF2B5EF4-FFF2-40B4-BE49-F238E27FC236}">
                <a16:creationId xmlns:a16="http://schemas.microsoft.com/office/drawing/2014/main" id="{6F426EE3-B052-3482-42EE-5E8C72833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1584325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7" name="Line 489">
            <a:extLst>
              <a:ext uri="{FF2B5EF4-FFF2-40B4-BE49-F238E27FC236}">
                <a16:creationId xmlns:a16="http://schemas.microsoft.com/office/drawing/2014/main" id="{32EE562D-4229-ECE5-A583-677E31957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4838" y="1643063"/>
            <a:ext cx="1587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8" name="Oval 490">
            <a:extLst>
              <a:ext uri="{FF2B5EF4-FFF2-40B4-BE49-F238E27FC236}">
                <a16:creationId xmlns:a16="http://schemas.microsoft.com/office/drawing/2014/main" id="{92B4270C-5AB3-8787-2667-13A724F5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720850"/>
            <a:ext cx="84137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79" name="Line 491">
            <a:extLst>
              <a:ext uri="{FF2B5EF4-FFF2-40B4-BE49-F238E27FC236}">
                <a16:creationId xmlns:a16="http://schemas.microsoft.com/office/drawing/2014/main" id="{1DEEE377-5980-458B-36C4-E3F4680FB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5588" y="2022475"/>
            <a:ext cx="2730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0" name="Line 492">
            <a:extLst>
              <a:ext uri="{FF2B5EF4-FFF2-40B4-BE49-F238E27FC236}">
                <a16:creationId xmlns:a16="http://schemas.microsoft.com/office/drawing/2014/main" id="{48452F1F-7423-7347-DBBB-E3B8D127B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563" y="2081213"/>
            <a:ext cx="171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1" name="Line 493">
            <a:extLst>
              <a:ext uri="{FF2B5EF4-FFF2-40B4-BE49-F238E27FC236}">
                <a16:creationId xmlns:a16="http://schemas.microsoft.com/office/drawing/2014/main" id="{8AC959E3-B9CE-B9AF-915F-918EB586E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0838" y="2135188"/>
            <a:ext cx="8255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2" name="Line 494">
            <a:extLst>
              <a:ext uri="{FF2B5EF4-FFF2-40B4-BE49-F238E27FC236}">
                <a16:creationId xmlns:a16="http://schemas.microsoft.com/office/drawing/2014/main" id="{09D94792-B93B-E91D-2943-F3504963D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3" y="1762125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3" name="Line 495">
            <a:extLst>
              <a:ext uri="{FF2B5EF4-FFF2-40B4-BE49-F238E27FC236}">
                <a16:creationId xmlns:a16="http://schemas.microsoft.com/office/drawing/2014/main" id="{818108AF-1FBC-9AE2-F41F-4EE3D108C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1762125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4" name="Freeform 496">
            <a:extLst>
              <a:ext uri="{FF2B5EF4-FFF2-40B4-BE49-F238E27FC236}">
                <a16:creationId xmlns:a16="http://schemas.microsoft.com/office/drawing/2014/main" id="{4FEED849-3795-B58D-4114-DA58B5248615}"/>
              </a:ext>
            </a:extLst>
          </p:cNvPr>
          <p:cNvSpPr>
            <a:spLocks/>
          </p:cNvSpPr>
          <p:nvPr/>
        </p:nvSpPr>
        <p:spPr bwMode="auto">
          <a:xfrm>
            <a:off x="5362575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78 w 78"/>
              <a:gd name="T3" fmla="*/ 0 h 60"/>
              <a:gd name="T4" fmla="*/ 78 w 78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5" name="Freeform 497">
            <a:extLst>
              <a:ext uri="{FF2B5EF4-FFF2-40B4-BE49-F238E27FC236}">
                <a16:creationId xmlns:a16="http://schemas.microsoft.com/office/drawing/2014/main" id="{8D688A16-91D7-2195-0B47-156EFA0E2C6F}"/>
              </a:ext>
            </a:extLst>
          </p:cNvPr>
          <p:cNvSpPr>
            <a:spLocks/>
          </p:cNvSpPr>
          <p:nvPr/>
        </p:nvSpPr>
        <p:spPr bwMode="auto">
          <a:xfrm>
            <a:off x="5362575" y="1549400"/>
            <a:ext cx="123825" cy="93663"/>
          </a:xfrm>
          <a:custGeom>
            <a:avLst/>
            <a:gdLst>
              <a:gd name="T0" fmla="*/ 78 w 78"/>
              <a:gd name="T1" fmla="*/ 0 h 59"/>
              <a:gd name="T2" fmla="*/ 78 w 78"/>
              <a:gd name="T3" fmla="*/ 59 h 59"/>
              <a:gd name="T4" fmla="*/ 0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6" name="Line 498">
            <a:extLst>
              <a:ext uri="{FF2B5EF4-FFF2-40B4-BE49-F238E27FC236}">
                <a16:creationId xmlns:a16="http://schemas.microsoft.com/office/drawing/2014/main" id="{302A72DA-F0A9-9495-2C11-F91EAADDB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584325"/>
            <a:ext cx="1588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7" name="Line 499">
            <a:extLst>
              <a:ext uri="{FF2B5EF4-FFF2-40B4-BE49-F238E27FC236}">
                <a16:creationId xmlns:a16="http://schemas.microsoft.com/office/drawing/2014/main" id="{39483A37-4F16-FD16-9D1A-606898780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1643063"/>
            <a:ext cx="1587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8" name="Oval 500">
            <a:extLst>
              <a:ext uri="{FF2B5EF4-FFF2-40B4-BE49-F238E27FC236}">
                <a16:creationId xmlns:a16="http://schemas.microsoft.com/office/drawing/2014/main" id="{74711D22-B898-2244-B19A-A6DD5E95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1720850"/>
            <a:ext cx="82550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89" name="Line 501">
            <a:extLst>
              <a:ext uri="{FF2B5EF4-FFF2-40B4-BE49-F238E27FC236}">
                <a16:creationId xmlns:a16="http://schemas.microsoft.com/office/drawing/2014/main" id="{0A5D58BF-6DB2-4383-5E1E-33885505C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4588" y="2022475"/>
            <a:ext cx="2651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0" name="Line 502">
            <a:extLst>
              <a:ext uri="{FF2B5EF4-FFF2-40B4-BE49-F238E27FC236}">
                <a16:creationId xmlns:a16="http://schemas.microsoft.com/office/drawing/2014/main" id="{67D8A44F-C076-E784-9C2A-897501123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081213"/>
            <a:ext cx="17303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1" name="Line 503">
            <a:extLst>
              <a:ext uri="{FF2B5EF4-FFF2-40B4-BE49-F238E27FC236}">
                <a16:creationId xmlns:a16="http://schemas.microsoft.com/office/drawing/2014/main" id="{19B6FAE9-4A42-F63A-042C-564D34E98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8250" y="2135188"/>
            <a:ext cx="777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2" name="Line 504">
            <a:extLst>
              <a:ext uri="{FF2B5EF4-FFF2-40B4-BE49-F238E27FC236}">
                <a16:creationId xmlns:a16="http://schemas.microsoft.com/office/drawing/2014/main" id="{29DCCB3B-9252-F444-3D2E-9074D13D3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1762125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3" name="Oval 505">
            <a:extLst>
              <a:ext uri="{FF2B5EF4-FFF2-40B4-BE49-F238E27FC236}">
                <a16:creationId xmlns:a16="http://schemas.microsoft.com/office/drawing/2014/main" id="{91DABAC8-3896-7ED1-C581-34A8B800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2252663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394" name="Oval 506">
            <a:extLst>
              <a:ext uri="{FF2B5EF4-FFF2-40B4-BE49-F238E27FC236}">
                <a16:creationId xmlns:a16="http://schemas.microsoft.com/office/drawing/2014/main" id="{0BB4521F-0E09-6EC5-5FA4-BA21448C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2252663"/>
            <a:ext cx="71437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5" name="Freeform 507">
            <a:extLst>
              <a:ext uri="{FF2B5EF4-FFF2-40B4-BE49-F238E27FC236}">
                <a16:creationId xmlns:a16="http://schemas.microsoft.com/office/drawing/2014/main" id="{F30DC3CC-FE62-2F25-C0DD-5C1916201C1D}"/>
              </a:ext>
            </a:extLst>
          </p:cNvPr>
          <p:cNvSpPr>
            <a:spLocks/>
          </p:cNvSpPr>
          <p:nvPr/>
        </p:nvSpPr>
        <p:spPr bwMode="auto">
          <a:xfrm>
            <a:off x="5486400" y="2289175"/>
            <a:ext cx="231775" cy="1588"/>
          </a:xfrm>
          <a:custGeom>
            <a:avLst/>
            <a:gdLst>
              <a:gd name="T0" fmla="*/ 0 w 146"/>
              <a:gd name="T1" fmla="*/ 146 w 146"/>
              <a:gd name="T2" fmla="*/ 0 w 14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6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6" name="Line 508">
            <a:extLst>
              <a:ext uri="{FF2B5EF4-FFF2-40B4-BE49-F238E27FC236}">
                <a16:creationId xmlns:a16="http://schemas.microsoft.com/office/drawing/2014/main" id="{346E2B7A-1C83-0B4A-4F69-F40360457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9175"/>
            <a:ext cx="231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397" name="Rectangle 509">
            <a:extLst>
              <a:ext uri="{FF2B5EF4-FFF2-40B4-BE49-F238E27FC236}">
                <a16:creationId xmlns:a16="http://schemas.microsoft.com/office/drawing/2014/main" id="{E4F6B565-64AC-A7C1-0E49-31D803C9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17646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6398" name="Rectangle 510">
            <a:extLst>
              <a:ext uri="{FF2B5EF4-FFF2-40B4-BE49-F238E27FC236}">
                <a16:creationId xmlns:a16="http://schemas.microsoft.com/office/drawing/2014/main" id="{F6A39FC1-5136-6A70-FE7A-B34DD0C3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2176463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166399" name="Oval 511">
            <a:extLst>
              <a:ext uri="{FF2B5EF4-FFF2-40B4-BE49-F238E27FC236}">
                <a16:creationId xmlns:a16="http://schemas.microsoft.com/office/drawing/2014/main" id="{2195D71C-501A-2016-1B64-5ADD050A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2252663"/>
            <a:ext cx="69850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400" name="Oval 512">
            <a:extLst>
              <a:ext uri="{FF2B5EF4-FFF2-40B4-BE49-F238E27FC236}">
                <a16:creationId xmlns:a16="http://schemas.microsoft.com/office/drawing/2014/main" id="{19F666F7-F482-D380-F8A1-CED5A3B01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2252663"/>
            <a:ext cx="71438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01" name="Freeform 513">
            <a:extLst>
              <a:ext uri="{FF2B5EF4-FFF2-40B4-BE49-F238E27FC236}">
                <a16:creationId xmlns:a16="http://schemas.microsoft.com/office/drawing/2014/main" id="{33E7C474-2F0E-E148-1547-2298C9F6C22C}"/>
              </a:ext>
            </a:extLst>
          </p:cNvPr>
          <p:cNvSpPr>
            <a:spLocks/>
          </p:cNvSpPr>
          <p:nvPr/>
        </p:nvSpPr>
        <p:spPr bwMode="auto">
          <a:xfrm>
            <a:off x="4598988" y="2289175"/>
            <a:ext cx="230187" cy="1588"/>
          </a:xfrm>
          <a:custGeom>
            <a:avLst/>
            <a:gdLst>
              <a:gd name="T0" fmla="*/ 0 w 145"/>
              <a:gd name="T1" fmla="*/ 145 w 145"/>
              <a:gd name="T2" fmla="*/ 0 w 14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02" name="Line 514">
            <a:extLst>
              <a:ext uri="{FF2B5EF4-FFF2-40B4-BE49-F238E27FC236}">
                <a16:creationId xmlns:a16="http://schemas.microsoft.com/office/drawing/2014/main" id="{5F6DA19A-9B90-E2ED-8D8B-CC64152F6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289175"/>
            <a:ext cx="2301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03" name="Rectangle 515">
            <a:extLst>
              <a:ext uri="{FF2B5EF4-FFF2-40B4-BE49-F238E27FC236}">
                <a16:creationId xmlns:a16="http://schemas.microsoft.com/office/drawing/2014/main" id="{20060232-5626-5444-A9F8-3D9675BF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217646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6404" name="Rectangle 516">
            <a:extLst>
              <a:ext uri="{FF2B5EF4-FFF2-40B4-BE49-F238E27FC236}">
                <a16:creationId xmlns:a16="http://schemas.microsoft.com/office/drawing/2014/main" id="{A034D5A2-9167-E6BA-FB2A-143128CA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176463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166405" name="Oval 517">
            <a:extLst>
              <a:ext uri="{FF2B5EF4-FFF2-40B4-BE49-F238E27FC236}">
                <a16:creationId xmlns:a16="http://schemas.microsoft.com/office/drawing/2014/main" id="{3BD3F109-2569-4CAD-4CE1-50F9C6F6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252663"/>
            <a:ext cx="71437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406" name="Oval 518">
            <a:extLst>
              <a:ext uri="{FF2B5EF4-FFF2-40B4-BE49-F238E27FC236}">
                <a16:creationId xmlns:a16="http://schemas.microsoft.com/office/drawing/2014/main" id="{395D4232-D14A-C135-03CE-607705A5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2252663"/>
            <a:ext cx="71438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07" name="Freeform 519">
            <a:extLst>
              <a:ext uri="{FF2B5EF4-FFF2-40B4-BE49-F238E27FC236}">
                <a16:creationId xmlns:a16="http://schemas.microsoft.com/office/drawing/2014/main" id="{B68EC81F-3D14-E6A7-18CE-3CC717A76944}"/>
              </a:ext>
            </a:extLst>
          </p:cNvPr>
          <p:cNvSpPr>
            <a:spLocks/>
          </p:cNvSpPr>
          <p:nvPr/>
        </p:nvSpPr>
        <p:spPr bwMode="auto">
          <a:xfrm>
            <a:off x="3716338" y="2289175"/>
            <a:ext cx="231775" cy="1588"/>
          </a:xfrm>
          <a:custGeom>
            <a:avLst/>
            <a:gdLst>
              <a:gd name="T0" fmla="*/ 0 w 146"/>
              <a:gd name="T1" fmla="*/ 146 w 146"/>
              <a:gd name="T2" fmla="*/ 0 w 14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6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08" name="Line 520">
            <a:extLst>
              <a:ext uri="{FF2B5EF4-FFF2-40B4-BE49-F238E27FC236}">
                <a16:creationId xmlns:a16="http://schemas.microsoft.com/office/drawing/2014/main" id="{446405B3-62FF-B691-C171-D0992AF93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2289175"/>
            <a:ext cx="231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09" name="Rectangle 521">
            <a:extLst>
              <a:ext uri="{FF2B5EF4-FFF2-40B4-BE49-F238E27FC236}">
                <a16:creationId xmlns:a16="http://schemas.microsoft.com/office/drawing/2014/main" id="{C3FB9802-C5A8-4204-66F0-27F48D87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2176463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66410" name="Rectangle 522">
            <a:extLst>
              <a:ext uri="{FF2B5EF4-FFF2-40B4-BE49-F238E27FC236}">
                <a16:creationId xmlns:a16="http://schemas.microsoft.com/office/drawing/2014/main" id="{8BB2C152-4DB9-75E3-991B-3488BD6A4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2176463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166411" name="Oval 523">
            <a:extLst>
              <a:ext uri="{FF2B5EF4-FFF2-40B4-BE49-F238E27FC236}">
                <a16:creationId xmlns:a16="http://schemas.microsoft.com/office/drawing/2014/main" id="{DCAF24DD-8983-9E0F-FC66-E1B8B1A9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252663"/>
            <a:ext cx="69850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412" name="Oval 524">
            <a:extLst>
              <a:ext uri="{FF2B5EF4-FFF2-40B4-BE49-F238E27FC236}">
                <a16:creationId xmlns:a16="http://schemas.microsoft.com/office/drawing/2014/main" id="{96890FA2-32A4-8861-F050-B904B877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2252663"/>
            <a:ext cx="71437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13" name="Freeform 525">
            <a:extLst>
              <a:ext uri="{FF2B5EF4-FFF2-40B4-BE49-F238E27FC236}">
                <a16:creationId xmlns:a16="http://schemas.microsoft.com/office/drawing/2014/main" id="{6FED3241-681C-849A-65AD-F6FC503752D9}"/>
              </a:ext>
            </a:extLst>
          </p:cNvPr>
          <p:cNvSpPr>
            <a:spLocks/>
          </p:cNvSpPr>
          <p:nvPr/>
        </p:nvSpPr>
        <p:spPr bwMode="auto">
          <a:xfrm>
            <a:off x="2828925" y="2289175"/>
            <a:ext cx="230188" cy="1588"/>
          </a:xfrm>
          <a:custGeom>
            <a:avLst/>
            <a:gdLst>
              <a:gd name="T0" fmla="*/ 0 w 145"/>
              <a:gd name="T1" fmla="*/ 145 w 145"/>
              <a:gd name="T2" fmla="*/ 0 w 14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5">
                <a:moveTo>
                  <a:pt x="0" y="0"/>
                </a:moveTo>
                <a:lnTo>
                  <a:pt x="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414" name="Line 526">
            <a:extLst>
              <a:ext uri="{FF2B5EF4-FFF2-40B4-BE49-F238E27FC236}">
                <a16:creationId xmlns:a16="http://schemas.microsoft.com/office/drawing/2014/main" id="{B056C137-7042-1650-67CE-5650BA60C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289175"/>
            <a:ext cx="2301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26" name="Rectangle 294">
            <a:extLst>
              <a:ext uri="{FF2B5EF4-FFF2-40B4-BE49-F238E27FC236}">
                <a16:creationId xmlns:a16="http://schemas.microsoft.com/office/drawing/2014/main" id="{430A1D74-D498-D666-200F-58720ECF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4572000" cy="12192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0BCF61BB-7F26-FE31-0551-6D6547E1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MOS NAND ROM Layout</a:t>
            </a:r>
          </a:p>
        </p:txBody>
      </p:sp>
      <p:sp>
        <p:nvSpPr>
          <p:cNvPr id="274545" name="Rectangle 113">
            <a:extLst>
              <a:ext uri="{FF2B5EF4-FFF2-40B4-BE49-F238E27FC236}">
                <a16:creationId xmlns:a16="http://schemas.microsoft.com/office/drawing/2014/main" id="{645600C5-EB16-E79C-EDC1-13E877A7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2859088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546" name="Rectangle 114">
            <a:extLst>
              <a:ext uri="{FF2B5EF4-FFF2-40B4-BE49-F238E27FC236}">
                <a16:creationId xmlns:a16="http://schemas.microsoft.com/office/drawing/2014/main" id="{EA40B040-12AD-19C8-027D-D25B3288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986088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554" name="Rectangle 122">
            <a:extLst>
              <a:ext uri="{FF2B5EF4-FFF2-40B4-BE49-F238E27FC236}">
                <a16:creationId xmlns:a16="http://schemas.microsoft.com/office/drawing/2014/main" id="{B6695F80-A570-8719-8B18-8C5B6096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337050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561" name="Rectangle 129">
            <a:extLst>
              <a:ext uri="{FF2B5EF4-FFF2-40B4-BE49-F238E27FC236}">
                <a16:creationId xmlns:a16="http://schemas.microsoft.com/office/drawing/2014/main" id="{9C71FA86-B854-9459-12E0-205A3959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2592388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562" name="Rectangle 130">
            <a:extLst>
              <a:ext uri="{FF2B5EF4-FFF2-40B4-BE49-F238E27FC236}">
                <a16:creationId xmlns:a16="http://schemas.microsoft.com/office/drawing/2014/main" id="{AA6D5C3D-4D48-28BD-74BB-04A8E950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2592388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567" name="Rectangle 135">
            <a:extLst>
              <a:ext uri="{FF2B5EF4-FFF2-40B4-BE49-F238E27FC236}">
                <a16:creationId xmlns:a16="http://schemas.microsoft.com/office/drawing/2014/main" id="{191B5E0C-3B03-52B0-CF5C-9775B5B8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1931988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4725" name="Group 293">
            <a:extLst>
              <a:ext uri="{FF2B5EF4-FFF2-40B4-BE49-F238E27FC236}">
                <a16:creationId xmlns:a16="http://schemas.microsoft.com/office/drawing/2014/main" id="{627203E9-2114-58D1-C50A-06395A47675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4343400" cy="846138"/>
            <a:chOff x="2736" y="1781"/>
            <a:chExt cx="2736" cy="533"/>
          </a:xfrm>
        </p:grpSpPr>
        <p:sp>
          <p:nvSpPr>
            <p:cNvPr id="274571" name="Rectangle 139">
              <a:extLst>
                <a:ext uri="{FF2B5EF4-FFF2-40B4-BE49-F238E27FC236}">
                  <a16:creationId xmlns:a16="http://schemas.microsoft.com/office/drawing/2014/main" id="{95B54196-F946-B756-3C23-CEA66FB7A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1781"/>
              <a:ext cx="23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No contact to VDD or GND necessary;</a:t>
              </a:r>
              <a:endParaRPr lang="en-US" altLang="en-US" sz="1600" b="0"/>
            </a:p>
          </p:txBody>
        </p:sp>
        <p:sp>
          <p:nvSpPr>
            <p:cNvPr id="274572" name="Rectangle 140">
              <a:extLst>
                <a:ext uri="{FF2B5EF4-FFF2-40B4-BE49-F238E27FC236}">
                  <a16:creationId xmlns:a16="http://schemas.microsoft.com/office/drawing/2014/main" id="{453DF282-ECD7-E0B4-1E9A-925FBD095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160"/>
              <a:ext cx="27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Loss in performance compared to NOR ROM</a:t>
              </a:r>
              <a:endParaRPr lang="en-US" altLang="en-US" sz="1600" b="0"/>
            </a:p>
          </p:txBody>
        </p:sp>
        <p:sp>
          <p:nvSpPr>
            <p:cNvPr id="274573" name="Rectangle 141">
              <a:extLst>
                <a:ext uri="{FF2B5EF4-FFF2-40B4-BE49-F238E27FC236}">
                  <a16:creationId xmlns:a16="http://schemas.microsoft.com/office/drawing/2014/main" id="{4D8E0826-198D-A3EB-216F-04461F7D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16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drastically reduced cell size</a:t>
              </a:r>
              <a:endParaRPr lang="en-US" altLang="en-US" sz="1600" b="0"/>
            </a:p>
          </p:txBody>
        </p:sp>
      </p:grpSp>
      <p:sp>
        <p:nvSpPr>
          <p:cNvPr id="274578" name="Rectangle 146">
            <a:extLst>
              <a:ext uri="{FF2B5EF4-FFF2-40B4-BE49-F238E27FC236}">
                <a16:creationId xmlns:a16="http://schemas.microsoft.com/office/drawing/2014/main" id="{265F5870-2D36-2F0A-42FB-F0D5352C3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3716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79" name="Rectangle 147">
            <a:extLst>
              <a:ext uri="{FF2B5EF4-FFF2-40B4-BE49-F238E27FC236}">
                <a16:creationId xmlns:a16="http://schemas.microsoft.com/office/drawing/2014/main" id="{C4DBACD5-28D7-D9F0-F0ED-3AE51525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859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0" name="Rectangle 148">
            <a:extLst>
              <a:ext uri="{FF2B5EF4-FFF2-40B4-BE49-F238E27FC236}">
                <a16:creationId xmlns:a16="http://schemas.microsoft.com/office/drawing/2014/main" id="{D419FE5F-79D7-880C-D434-D9F74918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8288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1" name="Rectangle 149">
            <a:extLst>
              <a:ext uri="{FF2B5EF4-FFF2-40B4-BE49-F238E27FC236}">
                <a16:creationId xmlns:a16="http://schemas.microsoft.com/office/drawing/2014/main" id="{43E1E67E-A086-4C4D-D6D9-599F8FFA0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9431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2" name="Rectangle 150">
            <a:extLst>
              <a:ext uri="{FF2B5EF4-FFF2-40B4-BE49-F238E27FC236}">
                <a16:creationId xmlns:a16="http://schemas.microsoft.com/office/drawing/2014/main" id="{51AF2533-9DD9-65BE-36DF-478B6927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1717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3" name="Rectangle 151">
            <a:extLst>
              <a:ext uri="{FF2B5EF4-FFF2-40B4-BE49-F238E27FC236}">
                <a16:creationId xmlns:a16="http://schemas.microsoft.com/office/drawing/2014/main" id="{D2B06FDD-B520-391F-2050-C495ED1A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2860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4" name="Rectangle 152">
            <a:extLst>
              <a:ext uri="{FF2B5EF4-FFF2-40B4-BE49-F238E27FC236}">
                <a16:creationId xmlns:a16="http://schemas.microsoft.com/office/drawing/2014/main" id="{E8FA8824-4B34-F3BD-937B-5C21E333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6" name="Rectangle 154">
            <a:extLst>
              <a:ext uri="{FF2B5EF4-FFF2-40B4-BE49-F238E27FC236}">
                <a16:creationId xmlns:a16="http://schemas.microsoft.com/office/drawing/2014/main" id="{F73C965A-9AAD-E830-DCAE-4367534E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7" name="Rectangle 155">
            <a:extLst>
              <a:ext uri="{FF2B5EF4-FFF2-40B4-BE49-F238E27FC236}">
                <a16:creationId xmlns:a16="http://schemas.microsoft.com/office/drawing/2014/main" id="{9445AB84-66D1-E7D7-BE0F-D1CA3054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4859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8" name="Rectangle 156">
            <a:extLst>
              <a:ext uri="{FF2B5EF4-FFF2-40B4-BE49-F238E27FC236}">
                <a16:creationId xmlns:a16="http://schemas.microsoft.com/office/drawing/2014/main" id="{AB1153D6-88D2-3EDD-4E99-ABB0D9B5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89" name="Rectangle 157">
            <a:extLst>
              <a:ext uri="{FF2B5EF4-FFF2-40B4-BE49-F238E27FC236}">
                <a16:creationId xmlns:a16="http://schemas.microsoft.com/office/drawing/2014/main" id="{675CC343-3B92-AEFF-E0ED-51669E75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431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0" name="Rectangle 158">
            <a:extLst>
              <a:ext uri="{FF2B5EF4-FFF2-40B4-BE49-F238E27FC236}">
                <a16:creationId xmlns:a16="http://schemas.microsoft.com/office/drawing/2014/main" id="{88B87D5F-B183-BF9A-68DB-92A68AE3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1" name="Rectangle 159">
            <a:extLst>
              <a:ext uri="{FF2B5EF4-FFF2-40B4-BE49-F238E27FC236}">
                <a16:creationId xmlns:a16="http://schemas.microsoft.com/office/drawing/2014/main" id="{B3A98315-3B84-83A3-18D8-ECBD9F2D7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2" name="Rectangle 160">
            <a:extLst>
              <a:ext uri="{FF2B5EF4-FFF2-40B4-BE49-F238E27FC236}">
                <a16:creationId xmlns:a16="http://schemas.microsoft.com/office/drawing/2014/main" id="{5EFDDD7E-4F05-7D72-8B00-10FFDC0A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717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4" name="Rectangle 162">
            <a:extLst>
              <a:ext uri="{FF2B5EF4-FFF2-40B4-BE49-F238E27FC236}">
                <a16:creationId xmlns:a16="http://schemas.microsoft.com/office/drawing/2014/main" id="{8F507A15-3441-80FD-B68E-FCF718F5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13716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5" name="Rectangle 163">
            <a:extLst>
              <a:ext uri="{FF2B5EF4-FFF2-40B4-BE49-F238E27FC236}">
                <a16:creationId xmlns:a16="http://schemas.microsoft.com/office/drawing/2014/main" id="{D4046A0D-E06D-875B-3FE3-323E2224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859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6" name="Rectangle 164">
            <a:extLst>
              <a:ext uri="{FF2B5EF4-FFF2-40B4-BE49-F238E27FC236}">
                <a16:creationId xmlns:a16="http://schemas.microsoft.com/office/drawing/2014/main" id="{6F8718CA-11CF-7BFF-E221-30B9DCD6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18288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7" name="Rectangle 165">
            <a:extLst>
              <a:ext uri="{FF2B5EF4-FFF2-40B4-BE49-F238E27FC236}">
                <a16:creationId xmlns:a16="http://schemas.microsoft.com/office/drawing/2014/main" id="{1FBD4F2A-AC93-5E60-D393-4CF565BB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19431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8" name="Rectangle 166">
            <a:extLst>
              <a:ext uri="{FF2B5EF4-FFF2-40B4-BE49-F238E27FC236}">
                <a16:creationId xmlns:a16="http://schemas.microsoft.com/office/drawing/2014/main" id="{3309F510-9E1D-9C36-38B2-3F93CFAF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1717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599" name="Rectangle 167">
            <a:extLst>
              <a:ext uri="{FF2B5EF4-FFF2-40B4-BE49-F238E27FC236}">
                <a16:creationId xmlns:a16="http://schemas.microsoft.com/office/drawing/2014/main" id="{7F93432B-F593-D288-EFD3-267A24A7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2860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0" name="Rectangle 168">
            <a:extLst>
              <a:ext uri="{FF2B5EF4-FFF2-40B4-BE49-F238E27FC236}">
                <a16:creationId xmlns:a16="http://schemas.microsoft.com/office/drawing/2014/main" id="{8DEF222E-5D7E-BB3C-7B0D-C09F286EB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2" name="Rectangle 170">
            <a:extLst>
              <a:ext uri="{FF2B5EF4-FFF2-40B4-BE49-F238E27FC236}">
                <a16:creationId xmlns:a16="http://schemas.microsoft.com/office/drawing/2014/main" id="{EF809A29-0215-FD44-1D15-A1812203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16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3" name="Rectangle 171">
            <a:extLst>
              <a:ext uri="{FF2B5EF4-FFF2-40B4-BE49-F238E27FC236}">
                <a16:creationId xmlns:a16="http://schemas.microsoft.com/office/drawing/2014/main" id="{DCCF3DCD-E22A-CBFB-256E-60DE42BF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4859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4" name="Rectangle 172">
            <a:extLst>
              <a:ext uri="{FF2B5EF4-FFF2-40B4-BE49-F238E27FC236}">
                <a16:creationId xmlns:a16="http://schemas.microsoft.com/office/drawing/2014/main" id="{62FC0647-431A-D948-56B8-4F6ED25B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5" name="Rectangle 173">
            <a:extLst>
              <a:ext uri="{FF2B5EF4-FFF2-40B4-BE49-F238E27FC236}">
                <a16:creationId xmlns:a16="http://schemas.microsoft.com/office/drawing/2014/main" id="{5B3E6F83-8EFB-59C9-1E96-E97A0037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431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6" name="Rectangle 174">
            <a:extLst>
              <a:ext uri="{FF2B5EF4-FFF2-40B4-BE49-F238E27FC236}">
                <a16:creationId xmlns:a16="http://schemas.microsoft.com/office/drawing/2014/main" id="{2C90069B-F594-3028-3CA1-E499091A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717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7" name="Rectangle 175">
            <a:extLst>
              <a:ext uri="{FF2B5EF4-FFF2-40B4-BE49-F238E27FC236}">
                <a16:creationId xmlns:a16="http://schemas.microsoft.com/office/drawing/2014/main" id="{5FDEC7EB-57C8-E4B9-D14F-77041840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860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08" name="Rectangle 176">
            <a:extLst>
              <a:ext uri="{FF2B5EF4-FFF2-40B4-BE49-F238E27FC236}">
                <a16:creationId xmlns:a16="http://schemas.microsoft.com/office/drawing/2014/main" id="{1E6978D8-42E0-9843-BDD1-BFA45F88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0" name="Rectangle 178">
            <a:extLst>
              <a:ext uri="{FF2B5EF4-FFF2-40B4-BE49-F238E27FC236}">
                <a16:creationId xmlns:a16="http://schemas.microsoft.com/office/drawing/2014/main" id="{699D75E2-18B8-B35E-95DD-4D0E8B65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2860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1" name="Rectangle 179">
            <a:extLst>
              <a:ext uri="{FF2B5EF4-FFF2-40B4-BE49-F238E27FC236}">
                <a16:creationId xmlns:a16="http://schemas.microsoft.com/office/drawing/2014/main" id="{613C876E-5A6B-4036-A7A7-F50741A2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2" name="Rectangle 180">
            <a:extLst>
              <a:ext uri="{FF2B5EF4-FFF2-40B4-BE49-F238E27FC236}">
                <a16:creationId xmlns:a16="http://schemas.microsoft.com/office/drawing/2014/main" id="{DBA523A5-EA3F-A0E8-6AC5-401D1CA92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7432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3" name="Rectangle 181">
            <a:extLst>
              <a:ext uri="{FF2B5EF4-FFF2-40B4-BE49-F238E27FC236}">
                <a16:creationId xmlns:a16="http://schemas.microsoft.com/office/drawing/2014/main" id="{BAD082F3-1209-DFA0-A994-0DAFD11C2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8575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4" name="Rectangle 182">
            <a:extLst>
              <a:ext uri="{FF2B5EF4-FFF2-40B4-BE49-F238E27FC236}">
                <a16:creationId xmlns:a16="http://schemas.microsoft.com/office/drawing/2014/main" id="{32714673-A789-F336-8EE7-DF6EB68B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2004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5" name="Rectangle 183">
            <a:extLst>
              <a:ext uri="{FF2B5EF4-FFF2-40B4-BE49-F238E27FC236}">
                <a16:creationId xmlns:a16="http://schemas.microsoft.com/office/drawing/2014/main" id="{929044E0-F436-7B5B-39AB-CFDC9FD5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6" name="Rectangle 184">
            <a:extLst>
              <a:ext uri="{FF2B5EF4-FFF2-40B4-BE49-F238E27FC236}">
                <a16:creationId xmlns:a16="http://schemas.microsoft.com/office/drawing/2014/main" id="{E70A533D-603A-210A-D900-3E366696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0861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8" name="Rectangle 186">
            <a:extLst>
              <a:ext uri="{FF2B5EF4-FFF2-40B4-BE49-F238E27FC236}">
                <a16:creationId xmlns:a16="http://schemas.microsoft.com/office/drawing/2014/main" id="{27416CFB-E3E4-AC4E-F225-7ACFA43D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19" name="Rectangle 187">
            <a:extLst>
              <a:ext uri="{FF2B5EF4-FFF2-40B4-BE49-F238E27FC236}">
                <a16:creationId xmlns:a16="http://schemas.microsoft.com/office/drawing/2014/main" id="{46687791-18E1-3005-9FEB-DD0F9C4A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0" name="Rectangle 188">
            <a:extLst>
              <a:ext uri="{FF2B5EF4-FFF2-40B4-BE49-F238E27FC236}">
                <a16:creationId xmlns:a16="http://schemas.microsoft.com/office/drawing/2014/main" id="{6B7F6C59-D04A-547F-2065-902FA75D3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32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1" name="Rectangle 189">
            <a:extLst>
              <a:ext uri="{FF2B5EF4-FFF2-40B4-BE49-F238E27FC236}">
                <a16:creationId xmlns:a16="http://schemas.microsoft.com/office/drawing/2014/main" id="{34D86808-F121-DFDF-87D0-6DE608D9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575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2" name="Rectangle 190">
            <a:extLst>
              <a:ext uri="{FF2B5EF4-FFF2-40B4-BE49-F238E27FC236}">
                <a16:creationId xmlns:a16="http://schemas.microsoft.com/office/drawing/2014/main" id="{6A788A7C-4C39-507E-AACB-24360545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861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3" name="Rectangle 191">
            <a:extLst>
              <a:ext uri="{FF2B5EF4-FFF2-40B4-BE49-F238E27FC236}">
                <a16:creationId xmlns:a16="http://schemas.microsoft.com/office/drawing/2014/main" id="{94870B33-677C-B2DF-DE3A-D6A020CD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4" name="Rectangle 192">
            <a:extLst>
              <a:ext uri="{FF2B5EF4-FFF2-40B4-BE49-F238E27FC236}">
                <a16:creationId xmlns:a16="http://schemas.microsoft.com/office/drawing/2014/main" id="{309DAB30-B199-5CDF-F28B-AA3A903F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6" name="Rectangle 194">
            <a:extLst>
              <a:ext uri="{FF2B5EF4-FFF2-40B4-BE49-F238E27FC236}">
                <a16:creationId xmlns:a16="http://schemas.microsoft.com/office/drawing/2014/main" id="{745D2C96-CC35-F636-9388-8ED5BDCB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2860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7" name="Rectangle 195">
            <a:extLst>
              <a:ext uri="{FF2B5EF4-FFF2-40B4-BE49-F238E27FC236}">
                <a16:creationId xmlns:a16="http://schemas.microsoft.com/office/drawing/2014/main" id="{FD5BB46A-A11D-2470-5F3D-4235669D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8" name="Rectangle 196">
            <a:extLst>
              <a:ext uri="{FF2B5EF4-FFF2-40B4-BE49-F238E27FC236}">
                <a16:creationId xmlns:a16="http://schemas.microsoft.com/office/drawing/2014/main" id="{1996A252-708D-DD8A-B517-BF6D86F4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7432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29" name="Rectangle 197">
            <a:extLst>
              <a:ext uri="{FF2B5EF4-FFF2-40B4-BE49-F238E27FC236}">
                <a16:creationId xmlns:a16="http://schemas.microsoft.com/office/drawing/2014/main" id="{CE0B841D-E01A-BD8D-C5A1-4264AF9F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8575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0" name="Rectangle 198">
            <a:extLst>
              <a:ext uri="{FF2B5EF4-FFF2-40B4-BE49-F238E27FC236}">
                <a16:creationId xmlns:a16="http://schemas.microsoft.com/office/drawing/2014/main" id="{6481A471-5D97-E964-C1EE-4B5DB263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0861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1" name="Rectangle 199">
            <a:extLst>
              <a:ext uri="{FF2B5EF4-FFF2-40B4-BE49-F238E27FC236}">
                <a16:creationId xmlns:a16="http://schemas.microsoft.com/office/drawing/2014/main" id="{ECDEE988-9A29-C50D-FD15-464FF428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2004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2" name="Rectangle 200">
            <a:extLst>
              <a:ext uri="{FF2B5EF4-FFF2-40B4-BE49-F238E27FC236}">
                <a16:creationId xmlns:a16="http://schemas.microsoft.com/office/drawing/2014/main" id="{F808B204-C147-AE8B-064F-53F323FE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4" name="Rectangle 202">
            <a:extLst>
              <a:ext uri="{FF2B5EF4-FFF2-40B4-BE49-F238E27FC236}">
                <a16:creationId xmlns:a16="http://schemas.microsoft.com/office/drawing/2014/main" id="{05807990-11B7-AE92-D5EA-9C27F676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860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5" name="Rectangle 203">
            <a:extLst>
              <a:ext uri="{FF2B5EF4-FFF2-40B4-BE49-F238E27FC236}">
                <a16:creationId xmlns:a16="http://schemas.microsoft.com/office/drawing/2014/main" id="{B2C0F840-BF8D-CFED-7469-16CD97E8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4003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6" name="Rectangle 204">
            <a:extLst>
              <a:ext uri="{FF2B5EF4-FFF2-40B4-BE49-F238E27FC236}">
                <a16:creationId xmlns:a16="http://schemas.microsoft.com/office/drawing/2014/main" id="{395FB34E-A703-E77F-DC38-8CB98CC3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7" name="Rectangle 205">
            <a:extLst>
              <a:ext uri="{FF2B5EF4-FFF2-40B4-BE49-F238E27FC236}">
                <a16:creationId xmlns:a16="http://schemas.microsoft.com/office/drawing/2014/main" id="{8B2D31AE-4D7A-E226-3CE1-17D55F7E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575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8" name="Rectangle 206">
            <a:extLst>
              <a:ext uri="{FF2B5EF4-FFF2-40B4-BE49-F238E27FC236}">
                <a16:creationId xmlns:a16="http://schemas.microsoft.com/office/drawing/2014/main" id="{52D1862A-3F59-F13D-CB42-C8DC8960E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39" name="Rectangle 207">
            <a:extLst>
              <a:ext uri="{FF2B5EF4-FFF2-40B4-BE49-F238E27FC236}">
                <a16:creationId xmlns:a16="http://schemas.microsoft.com/office/drawing/2014/main" id="{060A35A3-851B-6693-6AE2-BA30305E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0" name="Rectangle 208">
            <a:extLst>
              <a:ext uri="{FF2B5EF4-FFF2-40B4-BE49-F238E27FC236}">
                <a16:creationId xmlns:a16="http://schemas.microsoft.com/office/drawing/2014/main" id="{41B4C6C0-8516-5752-BF15-D87DAA77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861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2" name="Rectangle 210">
            <a:extLst>
              <a:ext uri="{FF2B5EF4-FFF2-40B4-BE49-F238E27FC236}">
                <a16:creationId xmlns:a16="http://schemas.microsoft.com/office/drawing/2014/main" id="{0DA953A9-3FC0-58ED-042C-B060A996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2004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3" name="Rectangle 211">
            <a:extLst>
              <a:ext uri="{FF2B5EF4-FFF2-40B4-BE49-F238E27FC236}">
                <a16:creationId xmlns:a16="http://schemas.microsoft.com/office/drawing/2014/main" id="{779C6A2E-55FF-2E16-0D21-0A9D534E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4" name="Rectangle 212">
            <a:extLst>
              <a:ext uri="{FF2B5EF4-FFF2-40B4-BE49-F238E27FC236}">
                <a16:creationId xmlns:a16="http://schemas.microsoft.com/office/drawing/2014/main" id="{DEDE9ED1-6694-5637-15ED-D6A3D890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6576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5" name="Rectangle 213">
            <a:extLst>
              <a:ext uri="{FF2B5EF4-FFF2-40B4-BE49-F238E27FC236}">
                <a16:creationId xmlns:a16="http://schemas.microsoft.com/office/drawing/2014/main" id="{48CE6376-CEDF-9352-DB0D-1E0E8C42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7719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6" name="Rectangle 214">
            <a:extLst>
              <a:ext uri="{FF2B5EF4-FFF2-40B4-BE49-F238E27FC236}">
                <a16:creationId xmlns:a16="http://schemas.microsoft.com/office/drawing/2014/main" id="{03DD422C-A352-CC65-401D-5CF1773CE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0005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7" name="Rectangle 215">
            <a:extLst>
              <a:ext uri="{FF2B5EF4-FFF2-40B4-BE49-F238E27FC236}">
                <a16:creationId xmlns:a16="http://schemas.microsoft.com/office/drawing/2014/main" id="{53C887D9-F33B-A9C8-8EA5-580C95E3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1148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48" name="Rectangle 216">
            <a:extLst>
              <a:ext uri="{FF2B5EF4-FFF2-40B4-BE49-F238E27FC236}">
                <a16:creationId xmlns:a16="http://schemas.microsoft.com/office/drawing/2014/main" id="{6B248A0C-8D82-7806-B0DC-1335A332D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0" name="Rectangle 218">
            <a:extLst>
              <a:ext uri="{FF2B5EF4-FFF2-40B4-BE49-F238E27FC236}">
                <a16:creationId xmlns:a16="http://schemas.microsoft.com/office/drawing/2014/main" id="{781C16E6-3E2F-4EF1-DF30-96B86E20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1" name="Rectangle 219">
            <a:extLst>
              <a:ext uri="{FF2B5EF4-FFF2-40B4-BE49-F238E27FC236}">
                <a16:creationId xmlns:a16="http://schemas.microsoft.com/office/drawing/2014/main" id="{4D40B278-943E-F32C-6674-D921A465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2" name="Rectangle 220">
            <a:extLst>
              <a:ext uri="{FF2B5EF4-FFF2-40B4-BE49-F238E27FC236}">
                <a16:creationId xmlns:a16="http://schemas.microsoft.com/office/drawing/2014/main" id="{6ECEFDB6-B4EF-3BFE-EE17-8A81EF27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3" name="Rectangle 221">
            <a:extLst>
              <a:ext uri="{FF2B5EF4-FFF2-40B4-BE49-F238E27FC236}">
                <a16:creationId xmlns:a16="http://schemas.microsoft.com/office/drawing/2014/main" id="{031747F2-907D-9F6C-9BA5-32498488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719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4" name="Rectangle 222">
            <a:extLst>
              <a:ext uri="{FF2B5EF4-FFF2-40B4-BE49-F238E27FC236}">
                <a16:creationId xmlns:a16="http://schemas.microsoft.com/office/drawing/2014/main" id="{A480A60A-AD43-D852-B1A5-7F8797F5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5" name="Rectangle 223">
            <a:extLst>
              <a:ext uri="{FF2B5EF4-FFF2-40B4-BE49-F238E27FC236}">
                <a16:creationId xmlns:a16="http://schemas.microsoft.com/office/drawing/2014/main" id="{D5D716DC-4498-0ED1-7384-B162FC44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6" name="Rectangle 224">
            <a:extLst>
              <a:ext uri="{FF2B5EF4-FFF2-40B4-BE49-F238E27FC236}">
                <a16:creationId xmlns:a16="http://schemas.microsoft.com/office/drawing/2014/main" id="{3B0149E7-2129-E63F-BFCC-C04A294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005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8" name="Rectangle 226">
            <a:extLst>
              <a:ext uri="{FF2B5EF4-FFF2-40B4-BE49-F238E27FC236}">
                <a16:creationId xmlns:a16="http://schemas.microsoft.com/office/drawing/2014/main" id="{712505DA-321E-4A95-579D-2333D02F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59" name="Rectangle 227">
            <a:extLst>
              <a:ext uri="{FF2B5EF4-FFF2-40B4-BE49-F238E27FC236}">
                <a16:creationId xmlns:a16="http://schemas.microsoft.com/office/drawing/2014/main" id="{98C387CE-FB1D-EA3A-550F-ECD007F0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0" name="Rectangle 228">
            <a:extLst>
              <a:ext uri="{FF2B5EF4-FFF2-40B4-BE49-F238E27FC236}">
                <a16:creationId xmlns:a16="http://schemas.microsoft.com/office/drawing/2014/main" id="{28E177F8-C814-6846-CE5D-5BF4B342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1" name="Rectangle 229">
            <a:extLst>
              <a:ext uri="{FF2B5EF4-FFF2-40B4-BE49-F238E27FC236}">
                <a16:creationId xmlns:a16="http://schemas.microsoft.com/office/drawing/2014/main" id="{DBD62102-326B-D3F5-E678-CC9EBDBB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719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2" name="Rectangle 230">
            <a:extLst>
              <a:ext uri="{FF2B5EF4-FFF2-40B4-BE49-F238E27FC236}">
                <a16:creationId xmlns:a16="http://schemas.microsoft.com/office/drawing/2014/main" id="{B4AAE3E4-0746-FBFD-7B2C-450739A5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3" name="Rectangle 231">
            <a:extLst>
              <a:ext uri="{FF2B5EF4-FFF2-40B4-BE49-F238E27FC236}">
                <a16:creationId xmlns:a16="http://schemas.microsoft.com/office/drawing/2014/main" id="{00F7345E-DC42-AF40-39BB-C1160834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4" name="Rectangle 232">
            <a:extLst>
              <a:ext uri="{FF2B5EF4-FFF2-40B4-BE49-F238E27FC236}">
                <a16:creationId xmlns:a16="http://schemas.microsoft.com/office/drawing/2014/main" id="{F90856E9-F184-1F59-52E4-52A4CE9C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005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6" name="Rectangle 234">
            <a:extLst>
              <a:ext uri="{FF2B5EF4-FFF2-40B4-BE49-F238E27FC236}">
                <a16:creationId xmlns:a16="http://schemas.microsoft.com/office/drawing/2014/main" id="{3523DD05-47EF-D084-DC34-0A78B18C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2004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7" name="Rectangle 235">
            <a:extLst>
              <a:ext uri="{FF2B5EF4-FFF2-40B4-BE49-F238E27FC236}">
                <a16:creationId xmlns:a16="http://schemas.microsoft.com/office/drawing/2014/main" id="{2894618C-00EF-41DB-ACEA-98E5D1D5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147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8" name="Rectangle 236">
            <a:extLst>
              <a:ext uri="{FF2B5EF4-FFF2-40B4-BE49-F238E27FC236}">
                <a16:creationId xmlns:a16="http://schemas.microsoft.com/office/drawing/2014/main" id="{0EB5DC06-D1C8-0D55-1AD5-ABB91BA6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6576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69" name="Rectangle 237">
            <a:extLst>
              <a:ext uri="{FF2B5EF4-FFF2-40B4-BE49-F238E27FC236}">
                <a16:creationId xmlns:a16="http://schemas.microsoft.com/office/drawing/2014/main" id="{9CBFCF46-F2C0-D827-12C4-259EC1DF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7719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0" name="Rectangle 238">
            <a:extLst>
              <a:ext uri="{FF2B5EF4-FFF2-40B4-BE49-F238E27FC236}">
                <a16:creationId xmlns:a16="http://schemas.microsoft.com/office/drawing/2014/main" id="{C4C67281-CC4B-08F0-263C-AEDAC934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000500"/>
            <a:ext cx="457200" cy="114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1" name="Rectangle 239">
            <a:extLst>
              <a:ext uri="{FF2B5EF4-FFF2-40B4-BE49-F238E27FC236}">
                <a16:creationId xmlns:a16="http://schemas.microsoft.com/office/drawing/2014/main" id="{5DEEE153-AD86-3FC6-D358-A2FDBB4D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14800"/>
            <a:ext cx="457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2" name="Rectangle 240">
            <a:extLst>
              <a:ext uri="{FF2B5EF4-FFF2-40B4-BE49-F238E27FC236}">
                <a16:creationId xmlns:a16="http://schemas.microsoft.com/office/drawing/2014/main" id="{09C20B5A-1B91-13E4-A84D-78D66E355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4" name="Rectangle 242">
            <a:extLst>
              <a:ext uri="{FF2B5EF4-FFF2-40B4-BE49-F238E27FC236}">
                <a16:creationId xmlns:a16="http://schemas.microsoft.com/office/drawing/2014/main" id="{06B664B3-ABEE-15B2-F1AD-BAA5FB8A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1148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5" name="Rectangle 243">
            <a:extLst>
              <a:ext uri="{FF2B5EF4-FFF2-40B4-BE49-F238E27FC236}">
                <a16:creationId xmlns:a16="http://schemas.microsoft.com/office/drawing/2014/main" id="{0022F466-315C-B239-0DD8-B45C978C1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6" name="Rectangle 244">
            <a:extLst>
              <a:ext uri="{FF2B5EF4-FFF2-40B4-BE49-F238E27FC236}">
                <a16:creationId xmlns:a16="http://schemas.microsoft.com/office/drawing/2014/main" id="{A6585659-CE67-3AF8-DB3A-9C61CC4E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5720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7" name="Rectangle 245">
            <a:extLst>
              <a:ext uri="{FF2B5EF4-FFF2-40B4-BE49-F238E27FC236}">
                <a16:creationId xmlns:a16="http://schemas.microsoft.com/office/drawing/2014/main" id="{368C8167-31E7-FC92-CF60-08499305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6863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8" name="Rectangle 246">
            <a:extLst>
              <a:ext uri="{FF2B5EF4-FFF2-40B4-BE49-F238E27FC236}">
                <a16:creationId xmlns:a16="http://schemas.microsoft.com/office/drawing/2014/main" id="{10AB5C2B-0420-39F2-BC6C-36581FE0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9149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79" name="Rectangle 247">
            <a:extLst>
              <a:ext uri="{FF2B5EF4-FFF2-40B4-BE49-F238E27FC236}">
                <a16:creationId xmlns:a16="http://schemas.microsoft.com/office/drawing/2014/main" id="{DE20F2BF-D5DE-2BAF-C1D7-5F35B9D8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50292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0" name="Rectangle 248">
            <a:extLst>
              <a:ext uri="{FF2B5EF4-FFF2-40B4-BE49-F238E27FC236}">
                <a16:creationId xmlns:a16="http://schemas.microsoft.com/office/drawing/2014/main" id="{C49995AE-4378-676A-9859-1D6E02CB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435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2" name="Rectangle 250">
            <a:extLst>
              <a:ext uri="{FF2B5EF4-FFF2-40B4-BE49-F238E27FC236}">
                <a16:creationId xmlns:a16="http://schemas.microsoft.com/office/drawing/2014/main" id="{1B316C26-B408-642A-327D-B966C532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3" name="Rectangle 251">
            <a:extLst>
              <a:ext uri="{FF2B5EF4-FFF2-40B4-BE49-F238E27FC236}">
                <a16:creationId xmlns:a16="http://schemas.microsoft.com/office/drawing/2014/main" id="{AE7DC45A-11AE-430D-B689-26143D64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4" name="Rectangle 252">
            <a:extLst>
              <a:ext uri="{FF2B5EF4-FFF2-40B4-BE49-F238E27FC236}">
                <a16:creationId xmlns:a16="http://schemas.microsoft.com/office/drawing/2014/main" id="{BBD6A239-53C0-D946-8D0A-85018FD0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5" name="Rectangle 253">
            <a:extLst>
              <a:ext uri="{FF2B5EF4-FFF2-40B4-BE49-F238E27FC236}">
                <a16:creationId xmlns:a16="http://schemas.microsoft.com/office/drawing/2014/main" id="{06675755-0B92-AA63-B88A-EFE3FD9B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863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6" name="Rectangle 254">
            <a:extLst>
              <a:ext uri="{FF2B5EF4-FFF2-40B4-BE49-F238E27FC236}">
                <a16:creationId xmlns:a16="http://schemas.microsoft.com/office/drawing/2014/main" id="{79FCCBFB-4156-A17D-BB3A-0519A85D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149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7" name="Rectangle 255">
            <a:extLst>
              <a:ext uri="{FF2B5EF4-FFF2-40B4-BE49-F238E27FC236}">
                <a16:creationId xmlns:a16="http://schemas.microsoft.com/office/drawing/2014/main" id="{D857E5AE-850A-1CF1-B27F-C39D3911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88" name="Rectangle 256">
            <a:extLst>
              <a:ext uri="{FF2B5EF4-FFF2-40B4-BE49-F238E27FC236}">
                <a16:creationId xmlns:a16="http://schemas.microsoft.com/office/drawing/2014/main" id="{26720326-42AD-CB0F-DB29-3ACCCE00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51435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0" name="Rectangle 258">
            <a:extLst>
              <a:ext uri="{FF2B5EF4-FFF2-40B4-BE49-F238E27FC236}">
                <a16:creationId xmlns:a16="http://schemas.microsoft.com/office/drawing/2014/main" id="{20BE9B48-5FAA-DBC7-D666-64481CB9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148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1" name="Rectangle 259">
            <a:extLst>
              <a:ext uri="{FF2B5EF4-FFF2-40B4-BE49-F238E27FC236}">
                <a16:creationId xmlns:a16="http://schemas.microsoft.com/office/drawing/2014/main" id="{915D59E9-DE5D-A3E1-97E8-CE4D209F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2" name="Rectangle 260">
            <a:extLst>
              <a:ext uri="{FF2B5EF4-FFF2-40B4-BE49-F238E27FC236}">
                <a16:creationId xmlns:a16="http://schemas.microsoft.com/office/drawing/2014/main" id="{D886B535-B4CF-17F6-3C89-ABFB1973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5720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3" name="Rectangle 261">
            <a:extLst>
              <a:ext uri="{FF2B5EF4-FFF2-40B4-BE49-F238E27FC236}">
                <a16:creationId xmlns:a16="http://schemas.microsoft.com/office/drawing/2014/main" id="{FD8F52F2-2922-9460-DA65-A8F85813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6863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4" name="Rectangle 262">
            <a:extLst>
              <a:ext uri="{FF2B5EF4-FFF2-40B4-BE49-F238E27FC236}">
                <a16:creationId xmlns:a16="http://schemas.microsoft.com/office/drawing/2014/main" id="{F80AB18B-D8D1-824F-10E6-F8E82F3B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9149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5" name="Rectangle 263">
            <a:extLst>
              <a:ext uri="{FF2B5EF4-FFF2-40B4-BE49-F238E27FC236}">
                <a16:creationId xmlns:a16="http://schemas.microsoft.com/office/drawing/2014/main" id="{5B3073A7-B035-4973-6FF9-12DE087A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50292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6" name="Rectangle 264">
            <a:extLst>
              <a:ext uri="{FF2B5EF4-FFF2-40B4-BE49-F238E27FC236}">
                <a16:creationId xmlns:a16="http://schemas.microsoft.com/office/drawing/2014/main" id="{56A938FD-1978-E5C8-997C-C70337B6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435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8" name="Rectangle 266">
            <a:extLst>
              <a:ext uri="{FF2B5EF4-FFF2-40B4-BE49-F238E27FC236}">
                <a16:creationId xmlns:a16="http://schemas.microsoft.com/office/drawing/2014/main" id="{974E3807-31C1-1327-276D-9F94F25D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699" name="Rectangle 267">
            <a:extLst>
              <a:ext uri="{FF2B5EF4-FFF2-40B4-BE49-F238E27FC236}">
                <a16:creationId xmlns:a16="http://schemas.microsoft.com/office/drawing/2014/main" id="{6130AD38-DEBD-C191-3EBC-32A24459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2291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0" name="Rectangle 268">
            <a:extLst>
              <a:ext uri="{FF2B5EF4-FFF2-40B4-BE49-F238E27FC236}">
                <a16:creationId xmlns:a16="http://schemas.microsoft.com/office/drawing/2014/main" id="{BA57AAE0-92C6-9F05-0FC7-8FE7B0E0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1" name="Rectangle 269">
            <a:extLst>
              <a:ext uri="{FF2B5EF4-FFF2-40B4-BE49-F238E27FC236}">
                <a16:creationId xmlns:a16="http://schemas.microsoft.com/office/drawing/2014/main" id="{D467B745-7803-A638-B026-14830F98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86300"/>
            <a:ext cx="8001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2" name="Rectangle 270">
            <a:extLst>
              <a:ext uri="{FF2B5EF4-FFF2-40B4-BE49-F238E27FC236}">
                <a16:creationId xmlns:a16="http://schemas.microsoft.com/office/drawing/2014/main" id="{561F0F6F-5769-CDEF-22E8-9673F45D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14900"/>
            <a:ext cx="457200" cy="114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3" name="Rectangle 271">
            <a:extLst>
              <a:ext uri="{FF2B5EF4-FFF2-40B4-BE49-F238E27FC236}">
                <a16:creationId xmlns:a16="http://schemas.microsoft.com/office/drawing/2014/main" id="{4A054216-66BC-D15C-8D81-823A8043F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4" name="Rectangle 272">
            <a:extLst>
              <a:ext uri="{FF2B5EF4-FFF2-40B4-BE49-F238E27FC236}">
                <a16:creationId xmlns:a16="http://schemas.microsoft.com/office/drawing/2014/main" id="{B62A9DC2-BE78-10A4-1EFA-A825CAE4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51435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5" name="Rectangle 273">
            <a:extLst>
              <a:ext uri="{FF2B5EF4-FFF2-40B4-BE49-F238E27FC236}">
                <a16:creationId xmlns:a16="http://schemas.microsoft.com/office/drawing/2014/main" id="{1D8114E5-C783-4A51-70F5-3D576AD0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431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6" name="Rectangle 274">
            <a:extLst>
              <a:ext uri="{FF2B5EF4-FFF2-40B4-BE49-F238E27FC236}">
                <a16:creationId xmlns:a16="http://schemas.microsoft.com/office/drawing/2014/main" id="{EB3738EF-2B41-CC46-416E-44713517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575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7" name="Rectangle 275">
            <a:extLst>
              <a:ext uri="{FF2B5EF4-FFF2-40B4-BE49-F238E27FC236}">
                <a16:creationId xmlns:a16="http://schemas.microsoft.com/office/drawing/2014/main" id="{F6A630FD-F1F9-AEC1-1B50-DC6BD40F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719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8" name="Rectangle 276">
            <a:extLst>
              <a:ext uri="{FF2B5EF4-FFF2-40B4-BE49-F238E27FC236}">
                <a16:creationId xmlns:a16="http://schemas.microsoft.com/office/drawing/2014/main" id="{9853AFCB-86D5-1E02-D9A6-4953BC11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86300"/>
            <a:ext cx="3429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09" name="Rectangle 277">
            <a:extLst>
              <a:ext uri="{FF2B5EF4-FFF2-40B4-BE49-F238E27FC236}">
                <a16:creationId xmlns:a16="http://schemas.microsoft.com/office/drawing/2014/main" id="{8F13A3E8-15E9-1F55-754B-E8494216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00200"/>
            <a:ext cx="800100" cy="914400"/>
          </a:xfrm>
          <a:prstGeom prst="rect">
            <a:avLst/>
          </a:prstGeom>
          <a:solidFill>
            <a:srgbClr val="EAEAEA">
              <a:alpha val="4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14" name="Rectangle 282">
            <a:extLst>
              <a:ext uri="{FF2B5EF4-FFF2-40B4-BE49-F238E27FC236}">
                <a16:creationId xmlns:a16="http://schemas.microsoft.com/office/drawing/2014/main" id="{D557087D-5C10-A93E-3BD4-697354165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89463"/>
            <a:ext cx="457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15" name="Rectangle 283">
            <a:extLst>
              <a:ext uri="{FF2B5EF4-FFF2-40B4-BE49-F238E27FC236}">
                <a16:creationId xmlns:a16="http://schemas.microsoft.com/office/drawing/2014/main" id="{58915266-B5A5-C727-5294-73750731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03863"/>
            <a:ext cx="4572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16" name="Rectangle 284">
            <a:extLst>
              <a:ext uri="{FF2B5EF4-FFF2-40B4-BE49-F238E27FC236}">
                <a16:creationId xmlns:a16="http://schemas.microsoft.com/office/drawing/2014/main" id="{0153CBDD-AA27-61F7-CC77-CF35CE23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46663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718" name="Text Box 286">
            <a:extLst>
              <a:ext uri="{FF2B5EF4-FFF2-40B4-BE49-F238E27FC236}">
                <a16:creationId xmlns:a16="http://schemas.microsoft.com/office/drawing/2014/main" id="{10F1221E-D98C-D890-4CB4-6BFE20F44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1008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Polysilicon</a:t>
            </a:r>
          </a:p>
        </p:txBody>
      </p:sp>
      <p:sp>
        <p:nvSpPr>
          <p:cNvPr id="274720" name="Text Box 288">
            <a:extLst>
              <a:ext uri="{FF2B5EF4-FFF2-40B4-BE49-F238E27FC236}">
                <a16:creationId xmlns:a16="http://schemas.microsoft.com/office/drawing/2014/main" id="{F2FDF919-E5E6-37D5-12F3-67F493A9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9672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Diffusion</a:t>
            </a:r>
          </a:p>
        </p:txBody>
      </p:sp>
      <p:sp>
        <p:nvSpPr>
          <p:cNvPr id="274721" name="Text Box 289">
            <a:extLst>
              <a:ext uri="{FF2B5EF4-FFF2-40B4-BE49-F238E27FC236}">
                <a16:creationId xmlns:a16="http://schemas.microsoft.com/office/drawing/2014/main" id="{D98869FE-7859-3114-9830-87A649D9A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244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Metal1 on Diffusion</a:t>
            </a:r>
          </a:p>
        </p:txBody>
      </p:sp>
      <p:sp>
        <p:nvSpPr>
          <p:cNvPr id="274722" name="Text Box 290">
            <a:extLst>
              <a:ext uri="{FF2B5EF4-FFF2-40B4-BE49-F238E27FC236}">
                <a16:creationId xmlns:a16="http://schemas.microsoft.com/office/drawing/2014/main" id="{2BD4EF8D-E257-4F7C-217C-95DFE642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66800"/>
            <a:ext cx="199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Cell (8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 x 7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)</a:t>
            </a:r>
          </a:p>
        </p:txBody>
      </p:sp>
      <p:sp>
        <p:nvSpPr>
          <p:cNvPr id="274723" name="Line 291">
            <a:extLst>
              <a:ext uri="{FF2B5EF4-FFF2-40B4-BE49-F238E27FC236}">
                <a16:creationId xmlns:a16="http://schemas.microsoft.com/office/drawing/2014/main" id="{9065AF6E-6FF3-674E-C019-4C3D298BB6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4478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724" name="Rectangle 292">
            <a:extLst>
              <a:ext uri="{FF2B5EF4-FFF2-40B4-BE49-F238E27FC236}">
                <a16:creationId xmlns:a16="http://schemas.microsoft.com/office/drawing/2014/main" id="{9928FA67-0DE1-D7D9-6CA7-28823C97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3205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Programmming using</a:t>
            </a:r>
          </a:p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the Metal-1 Layer Only</a:t>
            </a:r>
            <a:endParaRPr lang="en-US" altLang="en-US" sz="2800" b="0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5110ADD-10D8-8631-5329-6AF3B4219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NAND ROM Layout</a:t>
            </a:r>
          </a:p>
        </p:txBody>
      </p:sp>
      <p:sp>
        <p:nvSpPr>
          <p:cNvPr id="347142" name="Rectangle 6">
            <a:extLst>
              <a:ext uri="{FF2B5EF4-FFF2-40B4-BE49-F238E27FC236}">
                <a16:creationId xmlns:a16="http://schemas.microsoft.com/office/drawing/2014/main" id="{4616D3D8-995B-A204-E7B4-53827BE7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44780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3" name="Rectangle 7">
            <a:extLst>
              <a:ext uri="{FF2B5EF4-FFF2-40B4-BE49-F238E27FC236}">
                <a16:creationId xmlns:a16="http://schemas.microsoft.com/office/drawing/2014/main" id="{307E23CA-C4EE-59BB-06D4-6A0B486D0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24050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4" name="Rectangle 8">
            <a:extLst>
              <a:ext uri="{FF2B5EF4-FFF2-40B4-BE49-F238E27FC236}">
                <a16:creationId xmlns:a16="http://schemas.microsoft.com/office/drawing/2014/main" id="{EA4A0CC1-793E-036E-217B-219680B7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43138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6" name="Rectangle 10">
            <a:extLst>
              <a:ext uri="{FF2B5EF4-FFF2-40B4-BE49-F238E27FC236}">
                <a16:creationId xmlns:a16="http://schemas.microsoft.com/office/drawing/2014/main" id="{97019C9E-00D5-D6EF-D448-6F8FF53E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5300"/>
            <a:ext cx="762000" cy="6365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7" name="Rectangle 11">
            <a:extLst>
              <a:ext uri="{FF2B5EF4-FFF2-40B4-BE49-F238E27FC236}">
                <a16:creationId xmlns:a16="http://schemas.microsoft.com/office/drawing/2014/main" id="{4EB0357D-0D1C-9DF4-0EEF-1D3CE174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44780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8" name="Rectangle 12">
            <a:extLst>
              <a:ext uri="{FF2B5EF4-FFF2-40B4-BE49-F238E27FC236}">
                <a16:creationId xmlns:a16="http://schemas.microsoft.com/office/drawing/2014/main" id="{F6D5790A-531F-30EF-FFE3-DA9AD772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24050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49" name="Rectangle 13">
            <a:extLst>
              <a:ext uri="{FF2B5EF4-FFF2-40B4-BE49-F238E27FC236}">
                <a16:creationId xmlns:a16="http://schemas.microsoft.com/office/drawing/2014/main" id="{05D4A7BE-8D8C-EA8F-D6F9-76E7391D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43138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1" name="Rectangle 15">
            <a:extLst>
              <a:ext uri="{FF2B5EF4-FFF2-40B4-BE49-F238E27FC236}">
                <a16:creationId xmlns:a16="http://schemas.microsoft.com/office/drawing/2014/main" id="{B4E3A35E-DB00-4DAC-1316-440ABA58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65300"/>
            <a:ext cx="762000" cy="6365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2" name="Rectangle 16">
            <a:extLst>
              <a:ext uri="{FF2B5EF4-FFF2-40B4-BE49-F238E27FC236}">
                <a16:creationId xmlns:a16="http://schemas.microsoft.com/office/drawing/2014/main" id="{93109E58-8B0C-700C-1EED-3B68C0D4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3" name="Rectangle 17">
            <a:extLst>
              <a:ext uri="{FF2B5EF4-FFF2-40B4-BE49-F238E27FC236}">
                <a16:creationId xmlns:a16="http://schemas.microsoft.com/office/drawing/2014/main" id="{DEBFD175-77CD-F24A-BABD-DD4DEFD9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24050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4" name="Rectangle 18">
            <a:extLst>
              <a:ext uri="{FF2B5EF4-FFF2-40B4-BE49-F238E27FC236}">
                <a16:creationId xmlns:a16="http://schemas.microsoft.com/office/drawing/2014/main" id="{BFC6EF7B-B4D4-95A0-78EA-B1039AC5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43138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6" name="Rectangle 20">
            <a:extLst>
              <a:ext uri="{FF2B5EF4-FFF2-40B4-BE49-F238E27FC236}">
                <a16:creationId xmlns:a16="http://schemas.microsoft.com/office/drawing/2014/main" id="{BD6B2E0B-6FFE-529D-5BC4-708BB0FB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65300"/>
            <a:ext cx="762000" cy="6365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7" name="Rectangle 21">
            <a:extLst>
              <a:ext uri="{FF2B5EF4-FFF2-40B4-BE49-F238E27FC236}">
                <a16:creationId xmlns:a16="http://schemas.microsoft.com/office/drawing/2014/main" id="{F663C82C-4F89-F530-1740-5D6CF9B3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8" name="Rectangle 22">
            <a:extLst>
              <a:ext uri="{FF2B5EF4-FFF2-40B4-BE49-F238E27FC236}">
                <a16:creationId xmlns:a16="http://schemas.microsoft.com/office/drawing/2014/main" id="{0C0063FE-DB23-651A-D7B5-E665FB35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24050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9" name="Rectangle 23">
            <a:extLst>
              <a:ext uri="{FF2B5EF4-FFF2-40B4-BE49-F238E27FC236}">
                <a16:creationId xmlns:a16="http://schemas.microsoft.com/office/drawing/2014/main" id="{4876C3CD-2E46-0F36-5231-B52C3106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43138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1" name="Rectangle 25">
            <a:extLst>
              <a:ext uri="{FF2B5EF4-FFF2-40B4-BE49-F238E27FC236}">
                <a16:creationId xmlns:a16="http://schemas.microsoft.com/office/drawing/2014/main" id="{1E97DEC7-8EF5-1F00-4D5B-1CEFFF15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43138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2" name="Rectangle 26">
            <a:extLst>
              <a:ext uri="{FF2B5EF4-FFF2-40B4-BE49-F238E27FC236}">
                <a16:creationId xmlns:a16="http://schemas.microsoft.com/office/drawing/2014/main" id="{FCE725EB-1A79-65F5-83F1-25FD5176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19388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3" name="Rectangle 27">
            <a:extLst>
              <a:ext uri="{FF2B5EF4-FFF2-40B4-BE49-F238E27FC236}">
                <a16:creationId xmlns:a16="http://schemas.microsoft.com/office/drawing/2014/main" id="{7E09EA2A-79D9-A412-5FC2-83DA32BD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38475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5" name="Rectangle 29">
            <a:extLst>
              <a:ext uri="{FF2B5EF4-FFF2-40B4-BE49-F238E27FC236}">
                <a16:creationId xmlns:a16="http://schemas.microsoft.com/office/drawing/2014/main" id="{34C72896-A8D9-8C1E-41D1-F4D0478A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43138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6" name="Rectangle 30">
            <a:extLst>
              <a:ext uri="{FF2B5EF4-FFF2-40B4-BE49-F238E27FC236}">
                <a16:creationId xmlns:a16="http://schemas.microsoft.com/office/drawing/2014/main" id="{4CEB0AE1-7263-78D9-9431-691794D8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9388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7" name="Rectangle 31">
            <a:extLst>
              <a:ext uri="{FF2B5EF4-FFF2-40B4-BE49-F238E27FC236}">
                <a16:creationId xmlns:a16="http://schemas.microsoft.com/office/drawing/2014/main" id="{7D60C0A7-BB4F-AF3F-7A3A-D922D9B9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38475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69" name="Rectangle 33">
            <a:extLst>
              <a:ext uri="{FF2B5EF4-FFF2-40B4-BE49-F238E27FC236}">
                <a16:creationId xmlns:a16="http://schemas.microsoft.com/office/drawing/2014/main" id="{937E6248-1BCB-8D55-F1F4-EF1D0B50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60638"/>
            <a:ext cx="762000" cy="6365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0" name="Rectangle 34">
            <a:extLst>
              <a:ext uri="{FF2B5EF4-FFF2-40B4-BE49-F238E27FC236}">
                <a16:creationId xmlns:a16="http://schemas.microsoft.com/office/drawing/2014/main" id="{A33EBBCF-7928-ECC5-41AF-AE80BB01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43138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1" name="Rectangle 35">
            <a:extLst>
              <a:ext uri="{FF2B5EF4-FFF2-40B4-BE49-F238E27FC236}">
                <a16:creationId xmlns:a16="http://schemas.microsoft.com/office/drawing/2014/main" id="{40D8A4B9-C339-2B25-262B-D42B0DC1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19388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2" name="Rectangle 36">
            <a:extLst>
              <a:ext uri="{FF2B5EF4-FFF2-40B4-BE49-F238E27FC236}">
                <a16:creationId xmlns:a16="http://schemas.microsoft.com/office/drawing/2014/main" id="{DB8627EF-7948-3964-929B-90D6C3D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38475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4" name="Rectangle 38">
            <a:extLst>
              <a:ext uri="{FF2B5EF4-FFF2-40B4-BE49-F238E27FC236}">
                <a16:creationId xmlns:a16="http://schemas.microsoft.com/office/drawing/2014/main" id="{7799AFB8-D91B-A2BF-1A2C-4FD7B4DC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60638"/>
            <a:ext cx="762000" cy="6365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5" name="Rectangle 39">
            <a:extLst>
              <a:ext uri="{FF2B5EF4-FFF2-40B4-BE49-F238E27FC236}">
                <a16:creationId xmlns:a16="http://schemas.microsoft.com/office/drawing/2014/main" id="{0E6A7643-7732-6163-93A9-C0529E29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43138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6" name="Rectangle 40">
            <a:extLst>
              <a:ext uri="{FF2B5EF4-FFF2-40B4-BE49-F238E27FC236}">
                <a16:creationId xmlns:a16="http://schemas.microsoft.com/office/drawing/2014/main" id="{764DE23D-B59A-4949-0BE2-E75D1EBC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19388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7" name="Rectangle 41">
            <a:extLst>
              <a:ext uri="{FF2B5EF4-FFF2-40B4-BE49-F238E27FC236}">
                <a16:creationId xmlns:a16="http://schemas.microsoft.com/office/drawing/2014/main" id="{03D3213A-57F2-10FF-07F8-B9DEA04C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38475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79" name="Rectangle 43">
            <a:extLst>
              <a:ext uri="{FF2B5EF4-FFF2-40B4-BE49-F238E27FC236}">
                <a16:creationId xmlns:a16="http://schemas.microsoft.com/office/drawing/2014/main" id="{F8E67222-AA74-871E-8A0A-E0A62463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38475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0" name="Rectangle 44">
            <a:extLst>
              <a:ext uri="{FF2B5EF4-FFF2-40B4-BE49-F238E27FC236}">
                <a16:creationId xmlns:a16="http://schemas.microsoft.com/office/drawing/2014/main" id="{94322A0E-491A-BBC3-1696-34C5FB73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14725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1" name="Rectangle 45">
            <a:extLst>
              <a:ext uri="{FF2B5EF4-FFF2-40B4-BE49-F238E27FC236}">
                <a16:creationId xmlns:a16="http://schemas.microsoft.com/office/drawing/2014/main" id="{668B52F6-39FE-7803-69FF-C299C815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33813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3" name="Rectangle 47">
            <a:extLst>
              <a:ext uri="{FF2B5EF4-FFF2-40B4-BE49-F238E27FC236}">
                <a16:creationId xmlns:a16="http://schemas.microsoft.com/office/drawing/2014/main" id="{0ADBF8AB-C388-C2F1-E93B-192001AA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38475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4" name="Rectangle 48">
            <a:extLst>
              <a:ext uri="{FF2B5EF4-FFF2-40B4-BE49-F238E27FC236}">
                <a16:creationId xmlns:a16="http://schemas.microsoft.com/office/drawing/2014/main" id="{EBA0851B-910C-FE82-F84C-17E39C42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14725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5" name="Rectangle 49">
            <a:extLst>
              <a:ext uri="{FF2B5EF4-FFF2-40B4-BE49-F238E27FC236}">
                <a16:creationId xmlns:a16="http://schemas.microsoft.com/office/drawing/2014/main" id="{D5D6C030-359B-4EC2-6EDF-DDF029A97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33813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7" name="Rectangle 51">
            <a:extLst>
              <a:ext uri="{FF2B5EF4-FFF2-40B4-BE49-F238E27FC236}">
                <a16:creationId xmlns:a16="http://schemas.microsoft.com/office/drawing/2014/main" id="{9E8B1760-EC1F-886B-D956-7EE6188D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55975"/>
            <a:ext cx="762000" cy="6365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8" name="Rectangle 52">
            <a:extLst>
              <a:ext uri="{FF2B5EF4-FFF2-40B4-BE49-F238E27FC236}">
                <a16:creationId xmlns:a16="http://schemas.microsoft.com/office/drawing/2014/main" id="{C94D7C40-53D4-8740-A18B-461FCDCC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38475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89" name="Rectangle 53">
            <a:extLst>
              <a:ext uri="{FF2B5EF4-FFF2-40B4-BE49-F238E27FC236}">
                <a16:creationId xmlns:a16="http://schemas.microsoft.com/office/drawing/2014/main" id="{35DF181A-3028-F572-E421-8DF15D4B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14725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0" name="Rectangle 54">
            <a:extLst>
              <a:ext uri="{FF2B5EF4-FFF2-40B4-BE49-F238E27FC236}">
                <a16:creationId xmlns:a16="http://schemas.microsoft.com/office/drawing/2014/main" id="{DDCC0D9D-C1B1-89DF-ACE6-CA7BC36A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33813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2" name="Rectangle 56">
            <a:extLst>
              <a:ext uri="{FF2B5EF4-FFF2-40B4-BE49-F238E27FC236}">
                <a16:creationId xmlns:a16="http://schemas.microsoft.com/office/drawing/2014/main" id="{4C53FAE7-A9EA-689E-3286-BB7240C5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5975"/>
            <a:ext cx="762000" cy="6365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3" name="Rectangle 57">
            <a:extLst>
              <a:ext uri="{FF2B5EF4-FFF2-40B4-BE49-F238E27FC236}">
                <a16:creationId xmlns:a16="http://schemas.microsoft.com/office/drawing/2014/main" id="{EA359025-A248-688B-28D6-C37925E8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38475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4" name="Rectangle 58">
            <a:extLst>
              <a:ext uri="{FF2B5EF4-FFF2-40B4-BE49-F238E27FC236}">
                <a16:creationId xmlns:a16="http://schemas.microsoft.com/office/drawing/2014/main" id="{DD92FA16-6446-37B5-22C5-EB679EC5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14725"/>
            <a:ext cx="914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5" name="Rectangle 59">
            <a:extLst>
              <a:ext uri="{FF2B5EF4-FFF2-40B4-BE49-F238E27FC236}">
                <a16:creationId xmlns:a16="http://schemas.microsoft.com/office/drawing/2014/main" id="{CAD2B368-7E94-4104-5407-58E45AAD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33813"/>
            <a:ext cx="457200" cy="476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7" name="Rectangle 61">
            <a:extLst>
              <a:ext uri="{FF2B5EF4-FFF2-40B4-BE49-F238E27FC236}">
                <a16:creationId xmlns:a16="http://schemas.microsoft.com/office/drawing/2014/main" id="{B6906D1B-AE89-F5EF-FC30-819E8A04C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51313"/>
            <a:ext cx="762000" cy="6365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8" name="Rectangle 62">
            <a:extLst>
              <a:ext uri="{FF2B5EF4-FFF2-40B4-BE49-F238E27FC236}">
                <a16:creationId xmlns:a16="http://schemas.microsoft.com/office/drawing/2014/main" id="{662C639E-2A51-FB04-721E-6EDB3E5A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33813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99" name="Rectangle 63">
            <a:extLst>
              <a:ext uri="{FF2B5EF4-FFF2-40B4-BE49-F238E27FC236}">
                <a16:creationId xmlns:a16="http://schemas.microsoft.com/office/drawing/2014/main" id="{73709FBE-BD5A-3BA4-965E-9E47F41FD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10063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0" name="Rectangle 64">
            <a:extLst>
              <a:ext uri="{FF2B5EF4-FFF2-40B4-BE49-F238E27FC236}">
                <a16:creationId xmlns:a16="http://schemas.microsoft.com/office/drawing/2014/main" id="{281C8200-FA4A-C3E3-4C9C-59D3A86A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2915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2" name="Rectangle 66">
            <a:extLst>
              <a:ext uri="{FF2B5EF4-FFF2-40B4-BE49-F238E27FC236}">
                <a16:creationId xmlns:a16="http://schemas.microsoft.com/office/drawing/2014/main" id="{47948EB5-EF02-1BA1-916B-938A839B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51313"/>
            <a:ext cx="762000" cy="6365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3" name="Rectangle 67">
            <a:extLst>
              <a:ext uri="{FF2B5EF4-FFF2-40B4-BE49-F238E27FC236}">
                <a16:creationId xmlns:a16="http://schemas.microsoft.com/office/drawing/2014/main" id="{F6C3A540-892E-C27A-AADE-8A700C4B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33813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4" name="Rectangle 68">
            <a:extLst>
              <a:ext uri="{FF2B5EF4-FFF2-40B4-BE49-F238E27FC236}">
                <a16:creationId xmlns:a16="http://schemas.microsoft.com/office/drawing/2014/main" id="{3C5C87EC-286C-D102-F4CD-BB639EA6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10063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5" name="Rectangle 69">
            <a:extLst>
              <a:ext uri="{FF2B5EF4-FFF2-40B4-BE49-F238E27FC236}">
                <a16:creationId xmlns:a16="http://schemas.microsoft.com/office/drawing/2014/main" id="{203D7158-58AA-E031-14EE-7F321C5B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2915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7" name="Rectangle 71">
            <a:extLst>
              <a:ext uri="{FF2B5EF4-FFF2-40B4-BE49-F238E27FC236}">
                <a16:creationId xmlns:a16="http://schemas.microsoft.com/office/drawing/2014/main" id="{BB3DCDC2-4853-2BF7-02E8-3EDF0438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51313"/>
            <a:ext cx="762000" cy="6365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8" name="Rectangle 72">
            <a:extLst>
              <a:ext uri="{FF2B5EF4-FFF2-40B4-BE49-F238E27FC236}">
                <a16:creationId xmlns:a16="http://schemas.microsoft.com/office/drawing/2014/main" id="{0D4F90F8-42EB-A7BB-7699-CAF5790D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33813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09" name="Rectangle 73">
            <a:extLst>
              <a:ext uri="{FF2B5EF4-FFF2-40B4-BE49-F238E27FC236}">
                <a16:creationId xmlns:a16="http://schemas.microsoft.com/office/drawing/2014/main" id="{93401844-813B-0515-9B58-661F5393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10063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0" name="Rectangle 74">
            <a:extLst>
              <a:ext uri="{FF2B5EF4-FFF2-40B4-BE49-F238E27FC236}">
                <a16:creationId xmlns:a16="http://schemas.microsoft.com/office/drawing/2014/main" id="{738DA624-7FDB-1005-42F7-7AD83601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2915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2" name="Rectangle 76">
            <a:extLst>
              <a:ext uri="{FF2B5EF4-FFF2-40B4-BE49-F238E27FC236}">
                <a16:creationId xmlns:a16="http://schemas.microsoft.com/office/drawing/2014/main" id="{7686740A-0FD0-8605-C931-88F00BC9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51313"/>
            <a:ext cx="762000" cy="6365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3" name="Rectangle 77">
            <a:extLst>
              <a:ext uri="{FF2B5EF4-FFF2-40B4-BE49-F238E27FC236}">
                <a16:creationId xmlns:a16="http://schemas.microsoft.com/office/drawing/2014/main" id="{471DD70A-46C9-92BD-E5F1-4BCF135C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33813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4" name="Rectangle 78">
            <a:extLst>
              <a:ext uri="{FF2B5EF4-FFF2-40B4-BE49-F238E27FC236}">
                <a16:creationId xmlns:a16="http://schemas.microsoft.com/office/drawing/2014/main" id="{2AD67A7D-2B62-6FF4-6D9E-46C57D68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10063"/>
            <a:ext cx="914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5" name="Rectangle 79">
            <a:extLst>
              <a:ext uri="{FF2B5EF4-FFF2-40B4-BE49-F238E27FC236}">
                <a16:creationId xmlns:a16="http://schemas.microsoft.com/office/drawing/2014/main" id="{A93AB173-6510-D842-05FA-8CB004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29150"/>
            <a:ext cx="457200" cy="476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6" name="Rectangle 80">
            <a:extLst>
              <a:ext uri="{FF2B5EF4-FFF2-40B4-BE49-F238E27FC236}">
                <a16:creationId xmlns:a16="http://schemas.microsoft.com/office/drawing/2014/main" id="{F488D0C3-504E-AA5D-2B3D-92DA10B3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25638"/>
            <a:ext cx="152400" cy="317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7" name="Rectangle 81">
            <a:extLst>
              <a:ext uri="{FF2B5EF4-FFF2-40B4-BE49-F238E27FC236}">
                <a16:creationId xmlns:a16="http://schemas.microsoft.com/office/drawing/2014/main" id="{80291085-E1F1-761B-880A-C40D05B2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19388"/>
            <a:ext cx="152400" cy="319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8" name="Rectangle 82">
            <a:extLst>
              <a:ext uri="{FF2B5EF4-FFF2-40B4-BE49-F238E27FC236}">
                <a16:creationId xmlns:a16="http://schemas.microsoft.com/office/drawing/2014/main" id="{B5344FDE-0580-16C4-8A4A-03F418F1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14725"/>
            <a:ext cx="152400" cy="3190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19" name="Rectangle 83">
            <a:extLst>
              <a:ext uri="{FF2B5EF4-FFF2-40B4-BE49-F238E27FC236}">
                <a16:creationId xmlns:a16="http://schemas.microsoft.com/office/drawing/2014/main" id="{581AD84B-78D3-63B4-BBAC-416557FE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10063"/>
            <a:ext cx="152400" cy="317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0" name="Rectangle 84">
            <a:extLst>
              <a:ext uri="{FF2B5EF4-FFF2-40B4-BE49-F238E27FC236}">
                <a16:creationId xmlns:a16="http://schemas.microsoft.com/office/drawing/2014/main" id="{86DF42A3-20EB-6B1C-30C5-E5313ABBA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14488"/>
            <a:ext cx="914400" cy="795337"/>
          </a:xfrm>
          <a:prstGeom prst="rect">
            <a:avLst/>
          </a:prstGeom>
          <a:solidFill>
            <a:srgbClr val="EAEAEA">
              <a:alpha val="42999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1" name="Text Box 85">
            <a:extLst>
              <a:ext uri="{FF2B5EF4-FFF2-40B4-BE49-F238E27FC236}">
                <a16:creationId xmlns:a16="http://schemas.microsoft.com/office/drawing/2014/main" id="{DBEF7BCD-1EB5-9BE6-F95A-AF9D1567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990600"/>
            <a:ext cx="199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Cell (5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 x 6</a:t>
            </a:r>
            <a:r>
              <a:rPr lang="en-US" altLang="en-US" b="0" i="0">
                <a:latin typeface="Symbol" pitchFamily="2" charset="2"/>
              </a:rPr>
              <a:t>l</a:t>
            </a:r>
            <a:r>
              <a:rPr lang="en-US" altLang="en-US" b="0" i="0"/>
              <a:t>)</a:t>
            </a:r>
          </a:p>
        </p:txBody>
      </p:sp>
      <p:sp>
        <p:nvSpPr>
          <p:cNvPr id="347222" name="Line 86">
            <a:extLst>
              <a:ext uri="{FF2B5EF4-FFF2-40B4-BE49-F238E27FC236}">
                <a16:creationId xmlns:a16="http://schemas.microsoft.com/office/drawing/2014/main" id="{38104BD1-2768-2148-E320-D8B4BC398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524000"/>
            <a:ext cx="762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223" name="Rectangle 87">
            <a:extLst>
              <a:ext uri="{FF2B5EF4-FFF2-40B4-BE49-F238E27FC236}">
                <a16:creationId xmlns:a16="http://schemas.microsoft.com/office/drawing/2014/main" id="{D98A3184-1B2A-235E-CF6C-448D60FD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4589463"/>
            <a:ext cx="457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4" name="Rectangle 88">
            <a:extLst>
              <a:ext uri="{FF2B5EF4-FFF2-40B4-BE49-F238E27FC236}">
                <a16:creationId xmlns:a16="http://schemas.microsoft.com/office/drawing/2014/main" id="{730F52C0-EAF0-461F-6031-F4B4B86E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5732463"/>
            <a:ext cx="457200" cy="228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5" name="Rectangle 89">
            <a:extLst>
              <a:ext uri="{FF2B5EF4-FFF2-40B4-BE49-F238E27FC236}">
                <a16:creationId xmlns:a16="http://schemas.microsoft.com/office/drawing/2014/main" id="{DDC87C42-A19F-D2DF-05FA-369DDB00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5046663"/>
            <a:ext cx="4572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27" name="Text Box 91">
            <a:extLst>
              <a:ext uri="{FF2B5EF4-FFF2-40B4-BE49-F238E27FC236}">
                <a16:creationId xmlns:a16="http://schemas.microsoft.com/office/drawing/2014/main" id="{FFC4FAE4-A410-5A70-0EEB-B18FB167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4510088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Polysilicon</a:t>
            </a:r>
          </a:p>
        </p:txBody>
      </p:sp>
      <p:sp>
        <p:nvSpPr>
          <p:cNvPr id="347229" name="Text Box 93">
            <a:extLst>
              <a:ext uri="{FF2B5EF4-FFF2-40B4-BE49-F238E27FC236}">
                <a16:creationId xmlns:a16="http://schemas.microsoft.com/office/drawing/2014/main" id="{312A9DC3-1A5F-3E42-7690-95BBD21F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4967288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Threshold-altering</a:t>
            </a:r>
            <a:br>
              <a:rPr lang="en-US" altLang="en-US" sz="1800" b="0" i="0"/>
            </a:br>
            <a:r>
              <a:rPr lang="en-US" altLang="en-US" sz="1800" b="0" i="0"/>
              <a:t>implant</a:t>
            </a:r>
          </a:p>
        </p:txBody>
      </p:sp>
      <p:sp>
        <p:nvSpPr>
          <p:cNvPr id="347230" name="Text Box 94">
            <a:extLst>
              <a:ext uri="{FF2B5EF4-FFF2-40B4-BE49-F238E27FC236}">
                <a16:creationId xmlns:a16="http://schemas.microsoft.com/office/drawing/2014/main" id="{AAE938BD-1ADA-2782-C8BA-18E5AC618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56530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/>
              <a:t>Metal1 on Diffusion</a:t>
            </a:r>
          </a:p>
        </p:txBody>
      </p:sp>
      <p:sp>
        <p:nvSpPr>
          <p:cNvPr id="347231" name="Rectangle 95">
            <a:extLst>
              <a:ext uri="{FF2B5EF4-FFF2-40B4-BE49-F238E27FC236}">
                <a16:creationId xmlns:a16="http://schemas.microsoft.com/office/drawing/2014/main" id="{295B21D7-9403-7EBD-B70F-37098AD0B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1828800"/>
            <a:ext cx="2974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Programmming using</a:t>
            </a:r>
          </a:p>
          <a:p>
            <a:r>
              <a:rPr lang="en-US" altLang="en-US" sz="2500" i="0">
                <a:solidFill>
                  <a:srgbClr val="315263"/>
                </a:solidFill>
                <a:latin typeface="Times New Roman" panose="02020603050405020304" pitchFamily="18" charset="0"/>
              </a:rPr>
              <a:t>Implants Only</a:t>
            </a:r>
            <a:endParaRPr lang="en-US" altLang="en-US" sz="2800" b="0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906A9D7-245E-0FBB-91C0-CB2D1B00C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en-US" sz="3200"/>
              <a:t>Equivalent Transient Model for MOS NOR ROM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0299" name="Rectangle 315">
            <a:extLst>
              <a:ext uri="{FF2B5EF4-FFF2-40B4-BE49-F238E27FC236}">
                <a16:creationId xmlns:a16="http://schemas.microsoft.com/office/drawing/2014/main" id="{17E277D8-A067-5DD6-DC5B-37E62D6A0DD9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Word line parasitics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Wire capacitance and gate capacitance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Wire resistance (polysilicon)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Bit line parasitics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Resistance not dominant (metal)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Drain and Gate-Drain capacitance</a:t>
            </a:r>
          </a:p>
        </p:txBody>
      </p:sp>
      <p:sp>
        <p:nvSpPr>
          <p:cNvPr id="170018" name="Rectangle 34">
            <a:extLst>
              <a:ext uri="{FF2B5EF4-FFF2-40B4-BE49-F238E27FC236}">
                <a16:creationId xmlns:a16="http://schemas.microsoft.com/office/drawing/2014/main" id="{318C1CFD-2355-8BCE-E6B8-AA69BA70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2551113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21" name="Rectangle 37">
            <a:extLst>
              <a:ext uri="{FF2B5EF4-FFF2-40B4-BE49-F238E27FC236}">
                <a16:creationId xmlns:a16="http://schemas.microsoft.com/office/drawing/2014/main" id="{F5F00CFA-329B-9C55-67C1-6C5A37391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304800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24" name="Rectangle 40">
            <a:extLst>
              <a:ext uri="{FF2B5EF4-FFF2-40B4-BE49-F238E27FC236}">
                <a16:creationId xmlns:a16="http://schemas.microsoft.com/office/drawing/2014/main" id="{A50DF8B8-6A30-423C-CDF8-D03EE295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26479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29" name="Rectangle 45">
            <a:extLst>
              <a:ext uri="{FF2B5EF4-FFF2-40B4-BE49-F238E27FC236}">
                <a16:creationId xmlns:a16="http://schemas.microsoft.com/office/drawing/2014/main" id="{A3070E2A-B45E-32B4-12F6-4731334A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3048000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32" name="Rectangle 48">
            <a:extLst>
              <a:ext uri="{FF2B5EF4-FFF2-40B4-BE49-F238E27FC236}">
                <a16:creationId xmlns:a16="http://schemas.microsoft.com/office/drawing/2014/main" id="{F53222CD-4EF2-67F8-92D7-E5F859FA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64795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33" name="Rectangle 49">
            <a:extLst>
              <a:ext uri="{FF2B5EF4-FFF2-40B4-BE49-F238E27FC236}">
                <a16:creationId xmlns:a16="http://schemas.microsoft.com/office/drawing/2014/main" id="{4623BEF3-B879-2239-0469-62536566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0480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35" name="Rectangle 51">
            <a:extLst>
              <a:ext uri="{FF2B5EF4-FFF2-40B4-BE49-F238E27FC236}">
                <a16:creationId xmlns:a16="http://schemas.microsoft.com/office/drawing/2014/main" id="{4BBB89D3-7588-DF62-E97E-DCA2D0A2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87496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47" name="Rectangle 63">
            <a:extLst>
              <a:ext uri="{FF2B5EF4-FFF2-40B4-BE49-F238E27FC236}">
                <a16:creationId xmlns:a16="http://schemas.microsoft.com/office/drawing/2014/main" id="{4EDDCA6F-3C21-788F-3618-0E7CED17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1793875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48" name="Rectangle 64">
            <a:extLst>
              <a:ext uri="{FF2B5EF4-FFF2-40B4-BE49-F238E27FC236}">
                <a16:creationId xmlns:a16="http://schemas.microsoft.com/office/drawing/2014/main" id="{FAED8464-FFB3-E617-7151-719D738A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235585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50" name="Rectangle 66">
            <a:extLst>
              <a:ext uri="{FF2B5EF4-FFF2-40B4-BE49-F238E27FC236}">
                <a16:creationId xmlns:a16="http://schemas.microsoft.com/office/drawing/2014/main" id="{089B4126-5DA2-523B-E4E4-3DAC136A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2259013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53" name="Rectangle 69">
            <a:extLst>
              <a:ext uri="{FF2B5EF4-FFF2-40B4-BE49-F238E27FC236}">
                <a16:creationId xmlns:a16="http://schemas.microsoft.com/office/drawing/2014/main" id="{79268DC4-3C17-4D84-60FD-6A50428A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89071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55" name="Rectangle 71">
            <a:extLst>
              <a:ext uri="{FF2B5EF4-FFF2-40B4-BE49-F238E27FC236}">
                <a16:creationId xmlns:a16="http://schemas.microsoft.com/office/drawing/2014/main" id="{7C6739D7-F70C-145D-4888-50C61BD6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8907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58" name="Rectangle 74">
            <a:extLst>
              <a:ext uri="{FF2B5EF4-FFF2-40B4-BE49-F238E27FC236}">
                <a16:creationId xmlns:a16="http://schemas.microsoft.com/office/drawing/2014/main" id="{FF9AEA59-B321-70C7-B095-433D14D2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225901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61" name="Rectangle 77">
            <a:extLst>
              <a:ext uri="{FF2B5EF4-FFF2-40B4-BE49-F238E27FC236}">
                <a16:creationId xmlns:a16="http://schemas.microsoft.com/office/drawing/2014/main" id="{EC7F27CE-7EF2-C4C2-A32E-49EEF48C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1879600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62" name="Rectangle 78">
            <a:extLst>
              <a:ext uri="{FF2B5EF4-FFF2-40B4-BE49-F238E27FC236}">
                <a16:creationId xmlns:a16="http://schemas.microsoft.com/office/drawing/2014/main" id="{8ABE064B-DB7B-2795-98D0-B72C9DF8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2259013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75" name="Rectangle 91">
            <a:extLst>
              <a:ext uri="{FF2B5EF4-FFF2-40B4-BE49-F238E27FC236}">
                <a16:creationId xmlns:a16="http://schemas.microsoft.com/office/drawing/2014/main" id="{F55ACDA3-92C6-0E0A-2CE0-1E17883A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24638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90" name="Rectangle 106">
            <a:extLst>
              <a:ext uri="{FF2B5EF4-FFF2-40B4-BE49-F238E27FC236}">
                <a16:creationId xmlns:a16="http://schemas.microsoft.com/office/drawing/2014/main" id="{E5367996-568C-26F8-FD9B-6FD82570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247491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94" name="Rectangle 110">
            <a:extLst>
              <a:ext uri="{FF2B5EF4-FFF2-40B4-BE49-F238E27FC236}">
                <a16:creationId xmlns:a16="http://schemas.microsoft.com/office/drawing/2014/main" id="{AC618599-BBA6-3507-7F92-1EB127B5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019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96" name="Rectangle 112">
            <a:extLst>
              <a:ext uri="{FF2B5EF4-FFF2-40B4-BE49-F238E27FC236}">
                <a16:creationId xmlns:a16="http://schemas.microsoft.com/office/drawing/2014/main" id="{8A99D888-BB13-698B-99D0-DB4E08AE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101975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13" name="Freeform 129">
            <a:extLst>
              <a:ext uri="{FF2B5EF4-FFF2-40B4-BE49-F238E27FC236}">
                <a16:creationId xmlns:a16="http://schemas.microsoft.com/office/drawing/2014/main" id="{FEC0FDAD-123E-A619-7FF9-366EE45D65AF}"/>
              </a:ext>
            </a:extLst>
          </p:cNvPr>
          <p:cNvSpPr>
            <a:spLocks/>
          </p:cNvSpPr>
          <p:nvPr/>
        </p:nvSpPr>
        <p:spPr bwMode="auto">
          <a:xfrm>
            <a:off x="6365875" y="2497138"/>
            <a:ext cx="9525" cy="1587"/>
          </a:xfrm>
          <a:custGeom>
            <a:avLst/>
            <a:gdLst>
              <a:gd name="T0" fmla="*/ 0 w 6"/>
              <a:gd name="T1" fmla="*/ 0 w 6"/>
              <a:gd name="T2" fmla="*/ 0 w 6"/>
              <a:gd name="T3" fmla="*/ 6 w 6"/>
              <a:gd name="T4" fmla="*/ 6 w 6"/>
              <a:gd name="T5" fmla="*/ 6 w 6"/>
              <a:gd name="T6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16" name="Freeform 132">
            <a:extLst>
              <a:ext uri="{FF2B5EF4-FFF2-40B4-BE49-F238E27FC236}">
                <a16:creationId xmlns:a16="http://schemas.microsoft.com/office/drawing/2014/main" id="{32AEB6D2-AC69-0CC4-6B7F-9A71E9D3862B}"/>
              </a:ext>
            </a:extLst>
          </p:cNvPr>
          <p:cNvSpPr>
            <a:spLocks/>
          </p:cNvSpPr>
          <p:nvPr/>
        </p:nvSpPr>
        <p:spPr bwMode="auto">
          <a:xfrm>
            <a:off x="4168775" y="2874963"/>
            <a:ext cx="11113" cy="1587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19" name="Freeform 135">
            <a:extLst>
              <a:ext uri="{FF2B5EF4-FFF2-40B4-BE49-F238E27FC236}">
                <a16:creationId xmlns:a16="http://schemas.microsoft.com/office/drawing/2014/main" id="{EC9E162B-9F5A-DB4F-7778-70ECBC8881BC}"/>
              </a:ext>
            </a:extLst>
          </p:cNvPr>
          <p:cNvSpPr>
            <a:spLocks/>
          </p:cNvSpPr>
          <p:nvPr/>
        </p:nvSpPr>
        <p:spPr bwMode="auto">
          <a:xfrm>
            <a:off x="5845175" y="2497138"/>
            <a:ext cx="11113" cy="1587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21" name="Rectangle 137">
            <a:extLst>
              <a:ext uri="{FF2B5EF4-FFF2-40B4-BE49-F238E27FC236}">
                <a16:creationId xmlns:a16="http://schemas.microsoft.com/office/drawing/2014/main" id="{20160680-700E-1CD8-3856-1381B2E7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8" y="16843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27" name="Rectangle 143">
            <a:extLst>
              <a:ext uri="{FF2B5EF4-FFF2-40B4-BE49-F238E27FC236}">
                <a16:creationId xmlns:a16="http://schemas.microsoft.com/office/drawing/2014/main" id="{85294A70-B12E-1BC4-3A49-1C9F51A2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22479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46" name="Rectangle 162">
            <a:extLst>
              <a:ext uri="{FF2B5EF4-FFF2-40B4-BE49-F238E27FC236}">
                <a16:creationId xmlns:a16="http://schemas.microsoft.com/office/drawing/2014/main" id="{65C6CDDA-91BC-BE7F-F2B7-96001D01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Times New Roman" panose="02020603050405020304" pitchFamily="18" charset="0"/>
              </a:rPr>
              <a:t>Model for NOR </a:t>
            </a:r>
            <a:r>
              <a:rPr lang="en-US" altLang="en-US" sz="2000" i="0">
                <a:solidFill>
                  <a:srgbClr val="315263"/>
                </a:solidFill>
              </a:rPr>
              <a:t>ROM</a:t>
            </a:r>
            <a:endParaRPr lang="en-US" altLang="en-US" sz="2000">
              <a:solidFill>
                <a:srgbClr val="315263"/>
              </a:solidFill>
            </a:endParaRPr>
          </a:p>
        </p:txBody>
      </p:sp>
      <p:grpSp>
        <p:nvGrpSpPr>
          <p:cNvPr id="170295" name="Group 311">
            <a:extLst>
              <a:ext uri="{FF2B5EF4-FFF2-40B4-BE49-F238E27FC236}">
                <a16:creationId xmlns:a16="http://schemas.microsoft.com/office/drawing/2014/main" id="{23E56E8C-C030-667B-A586-1813D49F92D2}"/>
              </a:ext>
            </a:extLst>
          </p:cNvPr>
          <p:cNvGrpSpPr>
            <a:grpSpLocks/>
          </p:cNvGrpSpPr>
          <p:nvPr/>
        </p:nvGrpSpPr>
        <p:grpSpPr bwMode="auto">
          <a:xfrm>
            <a:off x="4125913" y="1295400"/>
            <a:ext cx="3875087" cy="2514600"/>
            <a:chOff x="2599" y="912"/>
            <a:chExt cx="2441" cy="1584"/>
          </a:xfrm>
        </p:grpSpPr>
        <p:sp>
          <p:nvSpPr>
            <p:cNvPr id="170294" name="Rectangle 310">
              <a:extLst>
                <a:ext uri="{FF2B5EF4-FFF2-40B4-BE49-F238E27FC236}">
                  <a16:creationId xmlns:a16="http://schemas.microsoft.com/office/drawing/2014/main" id="{BB5A9065-1704-A2AE-A69D-10FE6C79B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912"/>
              <a:ext cx="2400" cy="15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30" name="Rectangle 46">
              <a:extLst>
                <a:ext uri="{FF2B5EF4-FFF2-40B4-BE49-F238E27FC236}">
                  <a16:creationId xmlns:a16="http://schemas.microsoft.com/office/drawing/2014/main" id="{0C97CA60-C9FF-DBB2-54E3-B6A5298D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050"/>
              <a:ext cx="7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6" name="Rectangle 52">
              <a:extLst>
                <a:ext uri="{FF2B5EF4-FFF2-40B4-BE49-F238E27FC236}">
                  <a16:creationId xmlns:a16="http://schemas.microsoft.com/office/drawing/2014/main" id="{C9978BC2-02ED-543F-8074-D502B81AE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11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56" name="Rectangle 72">
              <a:extLst>
                <a:ext uri="{FF2B5EF4-FFF2-40B4-BE49-F238E27FC236}">
                  <a16:creationId xmlns:a16="http://schemas.microsoft.com/office/drawing/2014/main" id="{669EB76C-95E0-56B8-3CBE-225D451E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068"/>
              <a:ext cx="7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59" name="Rectangle 75">
              <a:extLst>
                <a:ext uri="{FF2B5EF4-FFF2-40B4-BE49-F238E27FC236}">
                  <a16:creationId xmlns:a16="http://schemas.microsoft.com/office/drawing/2014/main" id="{8279EEC9-54EF-376C-3657-476565F38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538"/>
              <a:ext cx="7" cy="1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65" name="Freeform 81">
              <a:extLst>
                <a:ext uri="{FF2B5EF4-FFF2-40B4-BE49-F238E27FC236}">
                  <a16:creationId xmlns:a16="http://schemas.microsoft.com/office/drawing/2014/main" id="{45ECFFD3-F747-0A75-1597-2E85E7B57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307"/>
              <a:ext cx="7" cy="1"/>
            </a:xfrm>
            <a:custGeom>
              <a:avLst/>
              <a:gdLst>
                <a:gd name="T0" fmla="*/ 0 w 7"/>
                <a:gd name="T1" fmla="*/ 0 w 7"/>
                <a:gd name="T2" fmla="*/ 0 w 7"/>
                <a:gd name="T3" fmla="*/ 7 w 7"/>
                <a:gd name="T4" fmla="*/ 7 w 7"/>
                <a:gd name="T5" fmla="*/ 7 w 7"/>
                <a:gd name="T6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66" name="Rectangle 82">
              <a:extLst>
                <a:ext uri="{FF2B5EF4-FFF2-40B4-BE49-F238E27FC236}">
                  <a16:creationId xmlns:a16="http://schemas.microsoft.com/office/drawing/2014/main" id="{1034F0E0-EA5D-0679-3EC0-57F6959E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307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72" name="Rectangle 88">
              <a:extLst>
                <a:ext uri="{FF2B5EF4-FFF2-40B4-BE49-F238E27FC236}">
                  <a16:creationId xmlns:a16="http://schemas.microsoft.com/office/drawing/2014/main" id="{9A59E875-2323-A3BD-C09B-56E86B5B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777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78" name="Rectangle 94">
              <a:extLst>
                <a:ext uri="{FF2B5EF4-FFF2-40B4-BE49-F238E27FC236}">
                  <a16:creationId xmlns:a16="http://schemas.microsoft.com/office/drawing/2014/main" id="{74419B1C-C1D5-0247-8844-D99B52F62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743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91" name="Rectangle 107">
              <a:extLst>
                <a:ext uri="{FF2B5EF4-FFF2-40B4-BE49-F238E27FC236}">
                  <a16:creationId xmlns:a16="http://schemas.microsoft.com/office/drawing/2014/main" id="{362B6294-23B1-C9D0-039D-8397483DB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1559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9" name="Rectangle 125">
              <a:extLst>
                <a:ext uri="{FF2B5EF4-FFF2-40B4-BE49-F238E27FC236}">
                  <a16:creationId xmlns:a16="http://schemas.microsoft.com/office/drawing/2014/main" id="{BA031AB8-C758-A6CB-6805-6E3BB340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1811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0" name="Rectangle 136">
              <a:extLst>
                <a:ext uri="{FF2B5EF4-FFF2-40B4-BE49-F238E27FC236}">
                  <a16:creationId xmlns:a16="http://schemas.microsoft.com/office/drawing/2014/main" id="{DE79CD7A-BA28-4219-99A3-567909C54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1061"/>
              <a:ext cx="1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44" name="Line 260">
              <a:extLst>
                <a:ext uri="{FF2B5EF4-FFF2-40B4-BE49-F238E27FC236}">
                  <a16:creationId xmlns:a16="http://schemas.microsoft.com/office/drawing/2014/main" id="{DCAB69FC-9226-2859-39CD-C2C760DEC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091"/>
              <a:ext cx="1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45" name="Line 261">
              <a:extLst>
                <a:ext uri="{FF2B5EF4-FFF2-40B4-BE49-F238E27FC236}">
                  <a16:creationId xmlns:a16="http://schemas.microsoft.com/office/drawing/2014/main" id="{91FD8344-E69E-94BC-B402-A0B0A439A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" y="2302"/>
              <a:ext cx="16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46" name="Line 262">
              <a:extLst>
                <a:ext uri="{FF2B5EF4-FFF2-40B4-BE49-F238E27FC236}">
                  <a16:creationId xmlns:a16="http://schemas.microsoft.com/office/drawing/2014/main" id="{EF720F88-65DB-3087-1B46-EDBBBE886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0" y="2334"/>
              <a:ext cx="1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47" name="Line 263">
              <a:extLst>
                <a:ext uri="{FF2B5EF4-FFF2-40B4-BE49-F238E27FC236}">
                  <a16:creationId xmlns:a16="http://schemas.microsoft.com/office/drawing/2014/main" id="{C9D7EDD2-05D3-1B39-6990-117F1DADE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5" y="2371"/>
              <a:ext cx="5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48" name="Line 264">
              <a:extLst>
                <a:ext uri="{FF2B5EF4-FFF2-40B4-BE49-F238E27FC236}">
                  <a16:creationId xmlns:a16="http://schemas.microsoft.com/office/drawing/2014/main" id="{BA7BA1A3-C32B-F8A9-3173-3A3D0B39C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058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49" name="Line 265">
              <a:extLst>
                <a:ext uri="{FF2B5EF4-FFF2-40B4-BE49-F238E27FC236}">
                  <a16:creationId xmlns:a16="http://schemas.microsoft.com/office/drawing/2014/main" id="{1D19F829-6818-FB81-C353-221D06876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" y="2142"/>
              <a:ext cx="16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0" name="Line 266">
              <a:extLst>
                <a:ext uri="{FF2B5EF4-FFF2-40B4-BE49-F238E27FC236}">
                  <a16:creationId xmlns:a16="http://schemas.microsoft.com/office/drawing/2014/main" id="{4BD92220-694C-20A0-00E9-7DA882DFE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1" y="2178"/>
              <a:ext cx="10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1" name="Line 267">
              <a:extLst>
                <a:ext uri="{FF2B5EF4-FFF2-40B4-BE49-F238E27FC236}">
                  <a16:creationId xmlns:a16="http://schemas.microsoft.com/office/drawing/2014/main" id="{C39AA306-CCDD-8366-21EA-23CBA61CC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211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2" name="Line 268">
              <a:extLst>
                <a:ext uri="{FF2B5EF4-FFF2-40B4-BE49-F238E27FC236}">
                  <a16:creationId xmlns:a16="http://schemas.microsoft.com/office/drawing/2014/main" id="{BA2FA6E4-43EE-224A-964A-140FF6436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1422"/>
              <a:ext cx="1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3" name="Line 269">
              <a:extLst>
                <a:ext uri="{FF2B5EF4-FFF2-40B4-BE49-F238E27FC236}">
                  <a16:creationId xmlns:a16="http://schemas.microsoft.com/office/drawing/2014/main" id="{C230779A-444F-8BF8-B943-8AE858C84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6" y="1535"/>
              <a:ext cx="16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4" name="Line 270">
              <a:extLst>
                <a:ext uri="{FF2B5EF4-FFF2-40B4-BE49-F238E27FC236}">
                  <a16:creationId xmlns:a16="http://schemas.microsoft.com/office/drawing/2014/main" id="{11136485-CF99-2487-0F59-B4BB361A5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9" y="1571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5" name="Line 271">
              <a:extLst>
                <a:ext uri="{FF2B5EF4-FFF2-40B4-BE49-F238E27FC236}">
                  <a16:creationId xmlns:a16="http://schemas.microsoft.com/office/drawing/2014/main" id="{7413936C-FEE6-828E-1FCC-EFBF9B3BA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" y="1604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6" name="Line 272">
              <a:extLst>
                <a:ext uri="{FF2B5EF4-FFF2-40B4-BE49-F238E27FC236}">
                  <a16:creationId xmlns:a16="http://schemas.microsoft.com/office/drawing/2014/main" id="{3574CB4B-B136-A4F7-8598-83DACF9D6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1" y="2240"/>
              <a:ext cx="16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7" name="Line 273">
              <a:extLst>
                <a:ext uri="{FF2B5EF4-FFF2-40B4-BE49-F238E27FC236}">
                  <a16:creationId xmlns:a16="http://schemas.microsoft.com/office/drawing/2014/main" id="{F5043C18-AFAF-16DB-7999-E565CEF94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3" y="2276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8" name="Line 274">
              <a:extLst>
                <a:ext uri="{FF2B5EF4-FFF2-40B4-BE49-F238E27FC236}">
                  <a16:creationId xmlns:a16="http://schemas.microsoft.com/office/drawing/2014/main" id="{49CA9AF3-7F0D-5F50-F08B-BC7691D01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9" y="2309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59" name="Line 275">
              <a:extLst>
                <a:ext uri="{FF2B5EF4-FFF2-40B4-BE49-F238E27FC236}">
                  <a16:creationId xmlns:a16="http://schemas.microsoft.com/office/drawing/2014/main" id="{67C3B7DF-435C-6C3C-014C-4DA1985AA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695"/>
              <a:ext cx="1" cy="1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0" name="Line 276">
              <a:extLst>
                <a:ext uri="{FF2B5EF4-FFF2-40B4-BE49-F238E27FC236}">
                  <a16:creationId xmlns:a16="http://schemas.microsoft.com/office/drawing/2014/main" id="{51BA9E66-265A-1F78-5F2A-1823FC03A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858"/>
              <a:ext cx="1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1" name="Line 277">
              <a:extLst>
                <a:ext uri="{FF2B5EF4-FFF2-40B4-BE49-F238E27FC236}">
                  <a16:creationId xmlns:a16="http://schemas.microsoft.com/office/drawing/2014/main" id="{9363468E-C6EC-B522-5C58-FCBB2C51A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09"/>
              <a:ext cx="1" cy="1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2" name="Line 278">
              <a:extLst>
                <a:ext uri="{FF2B5EF4-FFF2-40B4-BE49-F238E27FC236}">
                  <a16:creationId xmlns:a16="http://schemas.microsoft.com/office/drawing/2014/main" id="{C0D2BAA8-C6FC-A798-4A53-705847CCE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909"/>
              <a:ext cx="1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3" name="Line 279">
              <a:extLst>
                <a:ext uri="{FF2B5EF4-FFF2-40B4-BE49-F238E27FC236}">
                  <a16:creationId xmlns:a16="http://schemas.microsoft.com/office/drawing/2014/main" id="{650FA3A9-187C-06F7-845F-B6A2B01BB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1" y="1967"/>
              <a:ext cx="14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4" name="Line 280">
              <a:extLst>
                <a:ext uri="{FF2B5EF4-FFF2-40B4-BE49-F238E27FC236}">
                  <a16:creationId xmlns:a16="http://schemas.microsoft.com/office/drawing/2014/main" id="{5F0D8A2B-2553-98D4-8A0D-11BB47E7A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2" y="1967"/>
              <a:ext cx="14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5" name="Freeform 281">
              <a:extLst>
                <a:ext uri="{FF2B5EF4-FFF2-40B4-BE49-F238E27FC236}">
                  <a16:creationId xmlns:a16="http://schemas.microsoft.com/office/drawing/2014/main" id="{E3AEF7F5-783A-0C2D-9FBE-1F421D0A6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0" y="1924"/>
              <a:ext cx="262" cy="87"/>
            </a:xfrm>
            <a:custGeom>
              <a:avLst/>
              <a:gdLst>
                <a:gd name="T0" fmla="*/ 0 w 262"/>
                <a:gd name="T1" fmla="*/ 43 h 87"/>
                <a:gd name="T2" fmla="*/ 22 w 262"/>
                <a:gd name="T3" fmla="*/ 0 h 87"/>
                <a:gd name="T4" fmla="*/ 65 w 262"/>
                <a:gd name="T5" fmla="*/ 87 h 87"/>
                <a:gd name="T6" fmla="*/ 109 w 262"/>
                <a:gd name="T7" fmla="*/ 0 h 87"/>
                <a:gd name="T8" fmla="*/ 152 w 262"/>
                <a:gd name="T9" fmla="*/ 87 h 87"/>
                <a:gd name="T10" fmla="*/ 196 w 262"/>
                <a:gd name="T11" fmla="*/ 0 h 87"/>
                <a:gd name="T12" fmla="*/ 240 w 262"/>
                <a:gd name="T13" fmla="*/ 87 h 87"/>
                <a:gd name="T14" fmla="*/ 262 w 262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87">
                  <a:moveTo>
                    <a:pt x="0" y="43"/>
                  </a:moveTo>
                  <a:lnTo>
                    <a:pt x="22" y="0"/>
                  </a:lnTo>
                  <a:lnTo>
                    <a:pt x="65" y="87"/>
                  </a:lnTo>
                  <a:lnTo>
                    <a:pt x="109" y="0"/>
                  </a:lnTo>
                  <a:lnTo>
                    <a:pt x="152" y="87"/>
                  </a:lnTo>
                  <a:lnTo>
                    <a:pt x="196" y="0"/>
                  </a:lnTo>
                  <a:lnTo>
                    <a:pt x="240" y="87"/>
                  </a:lnTo>
                  <a:lnTo>
                    <a:pt x="262" y="43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6" name="Line 282">
              <a:extLst>
                <a:ext uri="{FF2B5EF4-FFF2-40B4-BE49-F238E27FC236}">
                  <a16:creationId xmlns:a16="http://schemas.microsoft.com/office/drawing/2014/main" id="{4ACE640A-99A5-84C7-03D9-16720DB6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1967"/>
              <a:ext cx="16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7" name="Freeform 283">
              <a:extLst>
                <a:ext uri="{FF2B5EF4-FFF2-40B4-BE49-F238E27FC236}">
                  <a16:creationId xmlns:a16="http://schemas.microsoft.com/office/drawing/2014/main" id="{468A7E34-A3AF-A22A-4638-ADD19A61C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2116"/>
              <a:ext cx="160" cy="124"/>
            </a:xfrm>
            <a:custGeom>
              <a:avLst/>
              <a:gdLst>
                <a:gd name="T0" fmla="*/ 0 w 160"/>
                <a:gd name="T1" fmla="*/ 0 h 124"/>
                <a:gd name="T2" fmla="*/ 160 w 160"/>
                <a:gd name="T3" fmla="*/ 0 h 124"/>
                <a:gd name="T4" fmla="*/ 160 w 16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24">
                  <a:moveTo>
                    <a:pt x="0" y="0"/>
                  </a:moveTo>
                  <a:lnTo>
                    <a:pt x="160" y="0"/>
                  </a:lnTo>
                  <a:lnTo>
                    <a:pt x="160" y="124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8" name="Freeform 284">
              <a:extLst>
                <a:ext uri="{FF2B5EF4-FFF2-40B4-BE49-F238E27FC236}">
                  <a16:creationId xmlns:a16="http://schemas.microsoft.com/office/drawing/2014/main" id="{0F2F5E6F-28D9-8059-F733-96A01B8A6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1695"/>
              <a:ext cx="160" cy="123"/>
            </a:xfrm>
            <a:custGeom>
              <a:avLst/>
              <a:gdLst>
                <a:gd name="T0" fmla="*/ 160 w 160"/>
                <a:gd name="T1" fmla="*/ 0 h 123"/>
                <a:gd name="T2" fmla="*/ 160 w 160"/>
                <a:gd name="T3" fmla="*/ 123 h 123"/>
                <a:gd name="T4" fmla="*/ 0 w 160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23">
                  <a:moveTo>
                    <a:pt x="160" y="0"/>
                  </a:moveTo>
                  <a:lnTo>
                    <a:pt x="160" y="123"/>
                  </a:lnTo>
                  <a:lnTo>
                    <a:pt x="0" y="123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69" name="Line 285">
              <a:extLst>
                <a:ext uri="{FF2B5EF4-FFF2-40B4-BE49-F238E27FC236}">
                  <a16:creationId xmlns:a16="http://schemas.microsoft.com/office/drawing/2014/main" id="{0C001950-4FD2-0BC0-AE2B-69EEC82B6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775"/>
              <a:ext cx="1" cy="38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0" name="Line 286">
              <a:extLst>
                <a:ext uri="{FF2B5EF4-FFF2-40B4-BE49-F238E27FC236}">
                  <a16:creationId xmlns:a16="http://schemas.microsoft.com/office/drawing/2014/main" id="{BCB18DA6-2E8B-2B0F-E381-A567376D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1873"/>
              <a:ext cx="1" cy="19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1" name="Line 287">
              <a:extLst>
                <a:ext uri="{FF2B5EF4-FFF2-40B4-BE49-F238E27FC236}">
                  <a16:creationId xmlns:a16="http://schemas.microsoft.com/office/drawing/2014/main" id="{7D070ABC-8955-EE8F-8846-2F25A7FD9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1422"/>
              <a:ext cx="16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2" name="Freeform 288">
              <a:extLst>
                <a:ext uri="{FF2B5EF4-FFF2-40B4-BE49-F238E27FC236}">
                  <a16:creationId xmlns:a16="http://schemas.microsoft.com/office/drawing/2014/main" id="{2540B6B1-9B27-FCCA-C3CA-E0AE210E7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1571"/>
              <a:ext cx="160" cy="124"/>
            </a:xfrm>
            <a:custGeom>
              <a:avLst/>
              <a:gdLst>
                <a:gd name="T0" fmla="*/ 0 w 160"/>
                <a:gd name="T1" fmla="*/ 0 h 124"/>
                <a:gd name="T2" fmla="*/ 160 w 160"/>
                <a:gd name="T3" fmla="*/ 0 h 124"/>
                <a:gd name="T4" fmla="*/ 160 w 16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24">
                  <a:moveTo>
                    <a:pt x="0" y="0"/>
                  </a:moveTo>
                  <a:lnTo>
                    <a:pt x="160" y="0"/>
                  </a:lnTo>
                  <a:lnTo>
                    <a:pt x="160" y="124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3" name="Freeform 289">
              <a:extLst>
                <a:ext uri="{FF2B5EF4-FFF2-40B4-BE49-F238E27FC236}">
                  <a16:creationId xmlns:a16="http://schemas.microsoft.com/office/drawing/2014/main" id="{0286F17E-7CAA-A704-01AC-6015F9E32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1149"/>
              <a:ext cx="160" cy="124"/>
            </a:xfrm>
            <a:custGeom>
              <a:avLst/>
              <a:gdLst>
                <a:gd name="T0" fmla="*/ 160 w 160"/>
                <a:gd name="T1" fmla="*/ 0 h 124"/>
                <a:gd name="T2" fmla="*/ 160 w 160"/>
                <a:gd name="T3" fmla="*/ 124 h 124"/>
                <a:gd name="T4" fmla="*/ 0 w 16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24">
                  <a:moveTo>
                    <a:pt x="160" y="0"/>
                  </a:moveTo>
                  <a:lnTo>
                    <a:pt x="160" y="124"/>
                  </a:lnTo>
                  <a:lnTo>
                    <a:pt x="0" y="124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4" name="Line 290">
              <a:extLst>
                <a:ext uri="{FF2B5EF4-FFF2-40B4-BE49-F238E27FC236}">
                  <a16:creationId xmlns:a16="http://schemas.microsoft.com/office/drawing/2014/main" id="{1DA3809B-067E-018A-8A75-08AF07932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229"/>
              <a:ext cx="1" cy="3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5" name="Line 291">
              <a:extLst>
                <a:ext uri="{FF2B5EF4-FFF2-40B4-BE49-F238E27FC236}">
                  <a16:creationId xmlns:a16="http://schemas.microsoft.com/office/drawing/2014/main" id="{A36BF575-1106-E3C5-531B-CACD5658F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1324"/>
              <a:ext cx="1" cy="19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76" name="Oval 292">
              <a:extLst>
                <a:ext uri="{FF2B5EF4-FFF2-40B4-BE49-F238E27FC236}">
                  <a16:creationId xmlns:a16="http://schemas.microsoft.com/office/drawing/2014/main" id="{35370486-E25C-8715-CF7B-064EF799F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945"/>
              <a:ext cx="43" cy="4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277" name="Oval 293">
              <a:extLst>
                <a:ext uri="{FF2B5EF4-FFF2-40B4-BE49-F238E27FC236}">
                  <a16:creationId xmlns:a16="http://schemas.microsoft.com/office/drawing/2014/main" id="{C9C0E08C-221E-F19E-BE72-7D5A97D2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673"/>
              <a:ext cx="43" cy="4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278" name="Oval 294">
              <a:extLst>
                <a:ext uri="{FF2B5EF4-FFF2-40B4-BE49-F238E27FC236}">
                  <a16:creationId xmlns:a16="http://schemas.microsoft.com/office/drawing/2014/main" id="{36B356E5-BC75-872B-7DBA-E4CB3827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673"/>
              <a:ext cx="44" cy="4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279" name="Freeform 295">
              <a:extLst>
                <a:ext uri="{FF2B5EF4-FFF2-40B4-BE49-F238E27FC236}">
                  <a16:creationId xmlns:a16="http://schemas.microsoft.com/office/drawing/2014/main" id="{FEC51931-96F9-63D4-65B8-C85E1150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091"/>
              <a:ext cx="353" cy="1"/>
            </a:xfrm>
            <a:custGeom>
              <a:avLst/>
              <a:gdLst>
                <a:gd name="T0" fmla="*/ 0 w 353"/>
                <a:gd name="T1" fmla="*/ 179 w 353"/>
                <a:gd name="T2" fmla="*/ 353 w 35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53">
                  <a:moveTo>
                    <a:pt x="0" y="0"/>
                  </a:moveTo>
                  <a:lnTo>
                    <a:pt x="179" y="0"/>
                  </a:lnTo>
                  <a:lnTo>
                    <a:pt x="353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80" name="Line 296">
              <a:extLst>
                <a:ext uri="{FF2B5EF4-FFF2-40B4-BE49-F238E27FC236}">
                  <a16:creationId xmlns:a16="http://schemas.microsoft.com/office/drawing/2014/main" id="{F44F79D0-75D1-07AE-7C8B-037056B91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1967"/>
              <a:ext cx="3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81" name="Oval 297">
              <a:extLst>
                <a:ext uri="{FF2B5EF4-FFF2-40B4-BE49-F238E27FC236}">
                  <a16:creationId xmlns:a16="http://schemas.microsoft.com/office/drawing/2014/main" id="{68A48B3C-B94E-69AA-F274-715FF66C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396"/>
              <a:ext cx="51" cy="51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82" name="Freeform 298">
              <a:extLst>
                <a:ext uri="{FF2B5EF4-FFF2-40B4-BE49-F238E27FC236}">
                  <a16:creationId xmlns:a16="http://schemas.microsoft.com/office/drawing/2014/main" id="{BA6B03AE-F4A6-A063-520C-F06C59DB3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1149"/>
              <a:ext cx="207" cy="1"/>
            </a:xfrm>
            <a:custGeom>
              <a:avLst/>
              <a:gdLst>
                <a:gd name="T0" fmla="*/ 0 w 207"/>
                <a:gd name="T1" fmla="*/ 102 w 207"/>
                <a:gd name="T2" fmla="*/ 207 w 20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7">
                  <a:moveTo>
                    <a:pt x="0" y="0"/>
                  </a:moveTo>
                  <a:lnTo>
                    <a:pt x="102" y="0"/>
                  </a:lnTo>
                  <a:lnTo>
                    <a:pt x="207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283" name="Rectangle 299">
              <a:extLst>
                <a:ext uri="{FF2B5EF4-FFF2-40B4-BE49-F238E27FC236}">
                  <a16:creationId xmlns:a16="http://schemas.microsoft.com/office/drawing/2014/main" id="{5A51B812-7118-5783-E988-EC86903A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958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V</a:t>
              </a:r>
              <a:endParaRPr lang="en-US" altLang="en-US" b="0"/>
            </a:p>
          </p:txBody>
        </p:sp>
        <p:sp>
          <p:nvSpPr>
            <p:cNvPr id="170284" name="Rectangle 300">
              <a:extLst>
                <a:ext uri="{FF2B5EF4-FFF2-40B4-BE49-F238E27FC236}">
                  <a16:creationId xmlns:a16="http://schemas.microsoft.com/office/drawing/2014/main" id="{68F52D26-1A79-77D8-F59A-EA6CCA41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1019"/>
              <a:ext cx="12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</a:rPr>
                <a:t>DD</a:t>
              </a:r>
              <a:endParaRPr lang="en-US" altLang="en-US" b="0"/>
            </a:p>
          </p:txBody>
        </p:sp>
        <p:sp>
          <p:nvSpPr>
            <p:cNvPr id="170285" name="Rectangle 301">
              <a:extLst>
                <a:ext uri="{FF2B5EF4-FFF2-40B4-BE49-F238E27FC236}">
                  <a16:creationId xmlns:a16="http://schemas.microsoft.com/office/drawing/2014/main" id="{2C3A54C6-6EAE-4F6C-E40C-564849ECB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1848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C</a:t>
              </a:r>
              <a:endParaRPr lang="en-US" altLang="en-US" b="0"/>
            </a:p>
          </p:txBody>
        </p:sp>
        <p:sp>
          <p:nvSpPr>
            <p:cNvPr id="170286" name="Rectangle 302">
              <a:extLst>
                <a:ext uri="{FF2B5EF4-FFF2-40B4-BE49-F238E27FC236}">
                  <a16:creationId xmlns:a16="http://schemas.microsoft.com/office/drawing/2014/main" id="{9BE51F40-4DFF-98A8-795E-7E8EC2CC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906"/>
              <a:ext cx="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</a:rPr>
                <a:t>bit</a:t>
              </a:r>
              <a:endParaRPr lang="en-US" altLang="en-US" b="0"/>
            </a:p>
          </p:txBody>
        </p:sp>
        <p:sp>
          <p:nvSpPr>
            <p:cNvPr id="170287" name="Rectangle 303">
              <a:extLst>
                <a:ext uri="{FF2B5EF4-FFF2-40B4-BE49-F238E27FC236}">
                  <a16:creationId xmlns:a16="http://schemas.microsoft.com/office/drawing/2014/main" id="{2CA1963B-5F9F-6F01-E7AF-61E5D3FF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728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r</a:t>
              </a:r>
              <a:endParaRPr lang="en-US" altLang="en-US" b="0"/>
            </a:p>
          </p:txBody>
        </p:sp>
        <p:sp>
          <p:nvSpPr>
            <p:cNvPr id="170288" name="Rectangle 304">
              <a:extLst>
                <a:ext uri="{FF2B5EF4-FFF2-40B4-BE49-F238E27FC236}">
                  <a16:creationId xmlns:a16="http://schemas.microsoft.com/office/drawing/2014/main" id="{A298D664-FD80-3E6C-B912-F8D06933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786"/>
              <a:ext cx="19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</a:rPr>
                <a:t>word</a:t>
              </a:r>
              <a:endParaRPr lang="en-US" altLang="en-US" b="0"/>
            </a:p>
          </p:txBody>
        </p:sp>
        <p:sp>
          <p:nvSpPr>
            <p:cNvPr id="170289" name="Rectangle 305">
              <a:extLst>
                <a:ext uri="{FF2B5EF4-FFF2-40B4-BE49-F238E27FC236}">
                  <a16:creationId xmlns:a16="http://schemas.microsoft.com/office/drawing/2014/main" id="{141E5490-45C9-3C18-5D58-65A521CF3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20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c</a:t>
              </a:r>
              <a:endParaRPr lang="en-US" altLang="en-US" b="0"/>
            </a:p>
          </p:txBody>
        </p:sp>
        <p:sp>
          <p:nvSpPr>
            <p:cNvPr id="170290" name="Rectangle 306">
              <a:extLst>
                <a:ext uri="{FF2B5EF4-FFF2-40B4-BE49-F238E27FC236}">
                  <a16:creationId xmlns:a16="http://schemas.microsoft.com/office/drawing/2014/main" id="{0B853384-F5CC-8693-8C45-8FACDE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2149"/>
              <a:ext cx="19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</a:rPr>
                <a:t>word</a:t>
              </a:r>
              <a:endParaRPr lang="en-US" altLang="en-US" b="0"/>
            </a:p>
          </p:txBody>
        </p:sp>
        <p:sp>
          <p:nvSpPr>
            <p:cNvPr id="170291" name="Rectangle 307">
              <a:extLst>
                <a:ext uri="{FF2B5EF4-FFF2-40B4-BE49-F238E27FC236}">
                  <a16:creationId xmlns:a16="http://schemas.microsoft.com/office/drawing/2014/main" id="{FEC3D41D-C5FF-FAA1-29A0-7DE72ABF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794"/>
              <a:ext cx="1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WL</a:t>
              </a:r>
              <a:endParaRPr lang="en-US" altLang="en-US" b="0"/>
            </a:p>
          </p:txBody>
        </p:sp>
        <p:sp>
          <p:nvSpPr>
            <p:cNvPr id="170292" name="Rectangle 308">
              <a:extLst>
                <a:ext uri="{FF2B5EF4-FFF2-40B4-BE49-F238E27FC236}">
                  <a16:creationId xmlns:a16="http://schemas.microsoft.com/office/drawing/2014/main" id="{F83138FB-634E-D421-27A7-03B59925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549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BL</a:t>
              </a:r>
              <a:endParaRPr lang="en-US" altLang="en-US" b="0"/>
            </a:p>
          </p:txBody>
        </p:sp>
        <p:sp>
          <p:nvSpPr>
            <p:cNvPr id="170293" name="Line 309">
              <a:extLst>
                <a:ext uri="{FF2B5EF4-FFF2-40B4-BE49-F238E27FC236}">
                  <a16:creationId xmlns:a16="http://schemas.microsoft.com/office/drawing/2014/main" id="{13DF1CDF-AE67-892C-04F2-8DEEF093F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1" y="1695"/>
              <a:ext cx="6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>
            <a:extLst>
              <a:ext uri="{FF2B5EF4-FFF2-40B4-BE49-F238E27FC236}">
                <a16:creationId xmlns:a16="http://schemas.microsoft.com/office/drawing/2014/main" id="{6D6816E1-BF28-65F5-A12D-83E4C7289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/>
          <a:lstStyle/>
          <a:p>
            <a:r>
              <a:rPr lang="en-US" altLang="en-US"/>
              <a:t>Chapter Overview</a:t>
            </a:r>
            <a:endParaRPr lang="en-US" altLang="en-US" sz="3200"/>
          </a:p>
        </p:txBody>
      </p:sp>
      <p:sp>
        <p:nvSpPr>
          <p:cNvPr id="149523" name="Rectangle 1043">
            <a:extLst>
              <a:ext uri="{FF2B5EF4-FFF2-40B4-BE49-F238E27FC236}">
                <a16:creationId xmlns:a16="http://schemas.microsoft.com/office/drawing/2014/main" id="{33FB331D-3E58-44ED-D93F-3FB08E87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5988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Memory Classification</a:t>
            </a:r>
            <a:endParaRPr lang="en-US" altLang="en-US" sz="4000" b="0">
              <a:solidFill>
                <a:srgbClr val="315263"/>
              </a:solidFill>
            </a:endParaRPr>
          </a:p>
        </p:txBody>
      </p:sp>
      <p:sp>
        <p:nvSpPr>
          <p:cNvPr id="149524" name="Rectangle 1044">
            <a:extLst>
              <a:ext uri="{FF2B5EF4-FFF2-40B4-BE49-F238E27FC236}">
                <a16:creationId xmlns:a16="http://schemas.microsoft.com/office/drawing/2014/main" id="{470494FC-AB8A-71EB-7233-3ED6BBF5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5961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Memory Architectures</a:t>
            </a:r>
            <a:endParaRPr lang="en-US" altLang="en-US" sz="4000" b="0">
              <a:solidFill>
                <a:srgbClr val="315263"/>
              </a:solidFill>
            </a:endParaRPr>
          </a:p>
        </p:txBody>
      </p:sp>
      <p:sp>
        <p:nvSpPr>
          <p:cNvPr id="149525" name="Rectangle 1045">
            <a:extLst>
              <a:ext uri="{FF2B5EF4-FFF2-40B4-BE49-F238E27FC236}">
                <a16:creationId xmlns:a16="http://schemas.microsoft.com/office/drawing/2014/main" id="{B2CF4A50-97A6-4E87-36C9-DB8B02FE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4884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The Memory Core</a:t>
            </a:r>
            <a:endParaRPr lang="en-US" altLang="en-US" sz="4000" b="0">
              <a:solidFill>
                <a:srgbClr val="315263"/>
              </a:solidFill>
            </a:endParaRPr>
          </a:p>
        </p:txBody>
      </p:sp>
      <p:sp>
        <p:nvSpPr>
          <p:cNvPr id="149526" name="Rectangle 1046">
            <a:extLst>
              <a:ext uri="{FF2B5EF4-FFF2-40B4-BE49-F238E27FC236}">
                <a16:creationId xmlns:a16="http://schemas.microsoft.com/office/drawing/2014/main" id="{50A085E8-7D67-7F9C-AA98-BAA729FC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81400"/>
            <a:ext cx="2936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Periphery</a:t>
            </a:r>
            <a:endParaRPr lang="en-US" altLang="en-US" sz="4000" b="0">
              <a:solidFill>
                <a:srgbClr val="315263"/>
              </a:solidFill>
            </a:endParaRPr>
          </a:p>
        </p:txBody>
      </p:sp>
      <p:sp>
        <p:nvSpPr>
          <p:cNvPr id="149527" name="Rectangle 1047">
            <a:extLst>
              <a:ext uri="{FF2B5EF4-FFF2-40B4-BE49-F238E27FC236}">
                <a16:creationId xmlns:a16="http://schemas.microsoft.com/office/drawing/2014/main" id="{B79D6A8D-793C-A48E-3007-9969628A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37830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Reliability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Case Studies</a:t>
            </a:r>
            <a:endParaRPr lang="en-US" altLang="en-US" sz="4000" b="0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>
            <a:extLst>
              <a:ext uri="{FF2B5EF4-FFF2-40B4-BE49-F238E27FC236}">
                <a16:creationId xmlns:a16="http://schemas.microsoft.com/office/drawing/2014/main" id="{518D2BA5-86A5-91AA-1121-64E76DEA8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609600"/>
          </a:xfrm>
        </p:spPr>
        <p:txBody>
          <a:bodyPr/>
          <a:lstStyle/>
          <a:p>
            <a:r>
              <a:rPr lang="en-US" altLang="en-US" sz="3200"/>
              <a:t>Equivalent Transient Model for MOS NAND ROM</a:t>
            </a:r>
            <a:endParaRPr lang="en-US" altLang="en-US"/>
          </a:p>
        </p:txBody>
      </p:sp>
      <p:sp>
        <p:nvSpPr>
          <p:cNvPr id="196623" name="Rectangle 1039">
            <a:extLst>
              <a:ext uri="{FF2B5EF4-FFF2-40B4-BE49-F238E27FC236}">
                <a16:creationId xmlns:a16="http://schemas.microsoft.com/office/drawing/2014/main" id="{7E80A85E-54EE-636F-E96E-25750CEEC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pitchFamily="2" charset="2"/>
              <a:buChar char="q"/>
              <a:defRPr sz="2800">
                <a:solidFill>
                  <a:srgbClr val="31526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C9D1E"/>
              </a:buClr>
              <a:buSzPct val="65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0" i="0"/>
              <a:t>Word line parasitics</a:t>
            </a:r>
          </a:p>
          <a:p>
            <a:pPr lvl="1">
              <a:lnSpc>
                <a:spcPct val="80000"/>
              </a:lnSpc>
            </a:pPr>
            <a:r>
              <a:rPr lang="en-US" altLang="en-US" sz="2000" b="0" i="0"/>
              <a:t>Similar to NOR ROM</a:t>
            </a:r>
          </a:p>
          <a:p>
            <a:pPr>
              <a:lnSpc>
                <a:spcPct val="80000"/>
              </a:lnSpc>
            </a:pPr>
            <a:r>
              <a:rPr lang="en-US" altLang="en-US" sz="2400" b="0" i="0"/>
              <a:t>Bit line parasitics</a:t>
            </a:r>
          </a:p>
          <a:p>
            <a:pPr lvl="1">
              <a:lnSpc>
                <a:spcPct val="80000"/>
              </a:lnSpc>
            </a:pPr>
            <a:r>
              <a:rPr lang="en-US" altLang="en-US" sz="2000" b="0" i="0"/>
              <a:t>Resistance of cascaded transistors dominates</a:t>
            </a:r>
          </a:p>
          <a:p>
            <a:pPr lvl="1">
              <a:lnSpc>
                <a:spcPct val="80000"/>
              </a:lnSpc>
            </a:pPr>
            <a:r>
              <a:rPr lang="en-US" altLang="en-US" sz="2000" b="0" i="0"/>
              <a:t>Drain/Source and complete gate capacitance</a:t>
            </a:r>
          </a:p>
        </p:txBody>
      </p:sp>
      <p:sp>
        <p:nvSpPr>
          <p:cNvPr id="196624" name="Rectangle 1040">
            <a:extLst>
              <a:ext uri="{FF2B5EF4-FFF2-40B4-BE49-F238E27FC236}">
                <a16:creationId xmlns:a16="http://schemas.microsoft.com/office/drawing/2014/main" id="{AE667C89-173C-ED48-AEAE-288D8539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76400"/>
            <a:ext cx="2533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Times New Roman" panose="02020603050405020304" pitchFamily="18" charset="0"/>
              </a:rPr>
              <a:t>Model for NAND </a:t>
            </a:r>
            <a:r>
              <a:rPr lang="en-US" altLang="en-US" sz="2000" i="0">
                <a:solidFill>
                  <a:srgbClr val="315263"/>
                </a:solidFill>
              </a:rPr>
              <a:t>ROM</a:t>
            </a:r>
            <a:endParaRPr lang="en-US" altLang="en-US" sz="2000">
              <a:solidFill>
                <a:srgbClr val="315263"/>
              </a:solidFill>
            </a:endParaRPr>
          </a:p>
        </p:txBody>
      </p:sp>
      <p:sp>
        <p:nvSpPr>
          <p:cNvPr id="196626" name="Rectangle 1042">
            <a:extLst>
              <a:ext uri="{FF2B5EF4-FFF2-40B4-BE49-F238E27FC236}">
                <a16:creationId xmlns:a16="http://schemas.microsoft.com/office/drawing/2014/main" id="{72BBB41E-CC56-DE49-7B8E-A6926BFE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47800"/>
            <a:ext cx="3352800" cy="2667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8" name="Rectangle 1044">
            <a:extLst>
              <a:ext uri="{FF2B5EF4-FFF2-40B4-BE49-F238E27FC236}">
                <a16:creationId xmlns:a16="http://schemas.microsoft.com/office/drawing/2014/main" id="{B607368F-5EE7-F717-8062-2DFFC3EFA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72256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9" name="Rectangle 1045">
            <a:extLst>
              <a:ext uri="{FF2B5EF4-FFF2-40B4-BE49-F238E27FC236}">
                <a16:creationId xmlns:a16="http://schemas.microsoft.com/office/drawing/2014/main" id="{71222DE4-E004-6A33-22EB-C4BE3854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54305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2" name="Rectangle 1048">
            <a:extLst>
              <a:ext uri="{FF2B5EF4-FFF2-40B4-BE49-F238E27FC236}">
                <a16:creationId xmlns:a16="http://schemas.microsoft.com/office/drawing/2014/main" id="{A432B3D6-1C51-E514-E2D1-A7CD67CF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92246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6" name="Rectangle 1052">
            <a:extLst>
              <a:ext uri="{FF2B5EF4-FFF2-40B4-BE49-F238E27FC236}">
                <a16:creationId xmlns:a16="http://schemas.microsoft.com/office/drawing/2014/main" id="{6336DD2D-AE3B-7622-EF25-9D78D020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27225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7" name="Rectangle 1053">
            <a:extLst>
              <a:ext uri="{FF2B5EF4-FFF2-40B4-BE49-F238E27FC236}">
                <a16:creationId xmlns:a16="http://schemas.microsoft.com/office/drawing/2014/main" id="{FE866DDE-D0B8-5136-3780-DBA65692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15319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2" name="Line 1108">
            <a:extLst>
              <a:ext uri="{FF2B5EF4-FFF2-40B4-BE49-F238E27FC236}">
                <a16:creationId xmlns:a16="http://schemas.microsoft.com/office/drawing/2014/main" id="{5929B304-6303-AEB7-9014-2175B2EEE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3559175"/>
            <a:ext cx="1588" cy="255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3" name="Line 1109">
            <a:extLst>
              <a:ext uri="{FF2B5EF4-FFF2-40B4-BE49-F238E27FC236}">
                <a16:creationId xmlns:a16="http://schemas.microsoft.com/office/drawing/2014/main" id="{29E9EEBD-F280-19FF-31A4-604C5EB33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814763"/>
            <a:ext cx="2016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4" name="Line 1110">
            <a:extLst>
              <a:ext uri="{FF2B5EF4-FFF2-40B4-BE49-F238E27FC236}">
                <a16:creationId xmlns:a16="http://schemas.microsoft.com/office/drawing/2014/main" id="{52FF302B-FE03-4DB4-E23D-2926603C5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8988" y="3854450"/>
            <a:ext cx="1270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5" name="Line 1111">
            <a:extLst>
              <a:ext uri="{FF2B5EF4-FFF2-40B4-BE49-F238E27FC236}">
                <a16:creationId xmlns:a16="http://schemas.microsoft.com/office/drawing/2014/main" id="{B6A60A8D-259E-A38D-7B78-8C280A2662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9150" y="3898900"/>
            <a:ext cx="619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6" name="Line 1112">
            <a:extLst>
              <a:ext uri="{FF2B5EF4-FFF2-40B4-BE49-F238E27FC236}">
                <a16:creationId xmlns:a16="http://schemas.microsoft.com/office/drawing/2014/main" id="{9C36AB37-DA60-3B1C-8750-B51B4971C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813050"/>
            <a:ext cx="1588" cy="104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7" name="Line 1113">
            <a:extLst>
              <a:ext uri="{FF2B5EF4-FFF2-40B4-BE49-F238E27FC236}">
                <a16:creationId xmlns:a16="http://schemas.microsoft.com/office/drawing/2014/main" id="{66F70368-87E1-D71F-18FB-64BAB6CC4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0788" y="2917825"/>
            <a:ext cx="1968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8" name="Line 1114">
            <a:extLst>
              <a:ext uri="{FF2B5EF4-FFF2-40B4-BE49-F238E27FC236}">
                <a16:creationId xmlns:a16="http://schemas.microsoft.com/office/drawing/2014/main" id="{9ACAB31B-97E6-D944-BBA9-17BC1219D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5713" y="2957513"/>
            <a:ext cx="127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9" name="Line 1115">
            <a:extLst>
              <a:ext uri="{FF2B5EF4-FFF2-40B4-BE49-F238E27FC236}">
                <a16:creationId xmlns:a16="http://schemas.microsoft.com/office/drawing/2014/main" id="{B7D1673E-2875-72C8-9835-ED1B7F042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0638" y="3001963"/>
            <a:ext cx="571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0" name="Line 1116">
            <a:extLst>
              <a:ext uri="{FF2B5EF4-FFF2-40B4-BE49-F238E27FC236}">
                <a16:creationId xmlns:a16="http://schemas.microsoft.com/office/drawing/2014/main" id="{29D0781A-5722-9F0C-2012-B34BF1E97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1575" y="2073275"/>
            <a:ext cx="1588" cy="141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1" name="Line 1117">
            <a:extLst>
              <a:ext uri="{FF2B5EF4-FFF2-40B4-BE49-F238E27FC236}">
                <a16:creationId xmlns:a16="http://schemas.microsoft.com/office/drawing/2014/main" id="{8E14F40B-8EE7-E574-E07F-1F00D68BC2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4738" y="2214563"/>
            <a:ext cx="1984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2" name="Line 1118">
            <a:extLst>
              <a:ext uri="{FF2B5EF4-FFF2-40B4-BE49-F238E27FC236}">
                <a16:creationId xmlns:a16="http://schemas.microsoft.com/office/drawing/2014/main" id="{36C9DAF6-E241-7937-F0F5-D646AD482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5" y="2254250"/>
            <a:ext cx="1222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3" name="Line 1119">
            <a:extLst>
              <a:ext uri="{FF2B5EF4-FFF2-40B4-BE49-F238E27FC236}">
                <a16:creationId xmlns:a16="http://schemas.microsoft.com/office/drawing/2014/main" id="{0BFB36F0-ECB8-9E7B-53BE-F50CF51D6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4588" y="2298700"/>
            <a:ext cx="571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4" name="Line 1120">
            <a:extLst>
              <a:ext uri="{FF2B5EF4-FFF2-40B4-BE49-F238E27FC236}">
                <a16:creationId xmlns:a16="http://schemas.microsoft.com/office/drawing/2014/main" id="{20802C18-7CFC-7BE3-C31E-80D71A51B1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4013" y="3740150"/>
            <a:ext cx="1984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5" name="Line 1121">
            <a:extLst>
              <a:ext uri="{FF2B5EF4-FFF2-40B4-BE49-F238E27FC236}">
                <a16:creationId xmlns:a16="http://schemas.microsoft.com/office/drawing/2014/main" id="{D7AC044B-A7B3-F3D8-23D7-20E8B05CC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8938" y="3784600"/>
            <a:ext cx="1285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6" name="Line 1122">
            <a:extLst>
              <a:ext uri="{FF2B5EF4-FFF2-40B4-BE49-F238E27FC236}">
                <a16:creationId xmlns:a16="http://schemas.microsoft.com/office/drawing/2014/main" id="{3963D373-D4FA-6885-B59D-962D7A58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3863" y="3824288"/>
            <a:ext cx="571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7" name="Line 1123">
            <a:extLst>
              <a:ext uri="{FF2B5EF4-FFF2-40B4-BE49-F238E27FC236}">
                <a16:creationId xmlns:a16="http://schemas.microsoft.com/office/drawing/2014/main" id="{9AA68D25-A5B8-8F92-35A9-B0D17FE2F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376488"/>
            <a:ext cx="1588" cy="1936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8" name="Line 1124">
            <a:extLst>
              <a:ext uri="{FF2B5EF4-FFF2-40B4-BE49-F238E27FC236}">
                <a16:creationId xmlns:a16="http://schemas.microsoft.com/office/drawing/2014/main" id="{13891BDC-F47C-3C71-213D-AF0D9E56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2570163"/>
            <a:ext cx="1666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09" name="Line 1125">
            <a:extLst>
              <a:ext uri="{FF2B5EF4-FFF2-40B4-BE49-F238E27FC236}">
                <a16:creationId xmlns:a16="http://schemas.microsoft.com/office/drawing/2014/main" id="{E72CCEAF-D1BC-3745-8E18-98C26744E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632075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0" name="Line 1126">
            <a:extLst>
              <a:ext uri="{FF2B5EF4-FFF2-40B4-BE49-F238E27FC236}">
                <a16:creationId xmlns:a16="http://schemas.microsoft.com/office/drawing/2014/main" id="{EB4EEAD7-2065-6093-AAB6-B457C03DA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2632075"/>
            <a:ext cx="166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1" name="Line 1127">
            <a:extLst>
              <a:ext uri="{FF2B5EF4-FFF2-40B4-BE49-F238E27FC236}">
                <a16:creationId xmlns:a16="http://schemas.microsoft.com/office/drawing/2014/main" id="{53D78063-E3B7-D5A1-A008-9A073679F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5" y="3409950"/>
            <a:ext cx="1762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2" name="Line 1128">
            <a:extLst>
              <a:ext uri="{FF2B5EF4-FFF2-40B4-BE49-F238E27FC236}">
                <a16:creationId xmlns:a16="http://schemas.microsoft.com/office/drawing/2014/main" id="{A362EC3F-51AF-7001-1908-A3BF1F71E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3409950"/>
            <a:ext cx="1793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3" name="Freeform 1129">
            <a:extLst>
              <a:ext uri="{FF2B5EF4-FFF2-40B4-BE49-F238E27FC236}">
                <a16:creationId xmlns:a16="http://schemas.microsoft.com/office/drawing/2014/main" id="{9B574D6D-6BD7-13B5-4452-5019FAB2EB71}"/>
              </a:ext>
            </a:extLst>
          </p:cNvPr>
          <p:cNvSpPr>
            <a:spLocks/>
          </p:cNvSpPr>
          <p:nvPr/>
        </p:nvSpPr>
        <p:spPr bwMode="auto">
          <a:xfrm>
            <a:off x="5767388" y="3357563"/>
            <a:ext cx="317500" cy="106362"/>
          </a:xfrm>
          <a:custGeom>
            <a:avLst/>
            <a:gdLst>
              <a:gd name="T0" fmla="*/ 0 w 200"/>
              <a:gd name="T1" fmla="*/ 33 h 67"/>
              <a:gd name="T2" fmla="*/ 17 w 200"/>
              <a:gd name="T3" fmla="*/ 0 h 67"/>
              <a:gd name="T4" fmla="*/ 50 w 200"/>
              <a:gd name="T5" fmla="*/ 67 h 67"/>
              <a:gd name="T6" fmla="*/ 83 w 200"/>
              <a:gd name="T7" fmla="*/ 0 h 67"/>
              <a:gd name="T8" fmla="*/ 117 w 200"/>
              <a:gd name="T9" fmla="*/ 67 h 67"/>
              <a:gd name="T10" fmla="*/ 150 w 200"/>
              <a:gd name="T11" fmla="*/ 0 h 67"/>
              <a:gd name="T12" fmla="*/ 183 w 200"/>
              <a:gd name="T13" fmla="*/ 67 h 67"/>
              <a:gd name="T14" fmla="*/ 200 w 200"/>
              <a:gd name="T15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67">
                <a:moveTo>
                  <a:pt x="0" y="33"/>
                </a:moveTo>
                <a:lnTo>
                  <a:pt x="17" y="0"/>
                </a:lnTo>
                <a:lnTo>
                  <a:pt x="50" y="67"/>
                </a:lnTo>
                <a:lnTo>
                  <a:pt x="83" y="0"/>
                </a:lnTo>
                <a:lnTo>
                  <a:pt x="117" y="67"/>
                </a:lnTo>
                <a:lnTo>
                  <a:pt x="150" y="0"/>
                </a:lnTo>
                <a:lnTo>
                  <a:pt x="183" y="67"/>
                </a:lnTo>
                <a:lnTo>
                  <a:pt x="200" y="3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4" name="Line 1130">
            <a:extLst>
              <a:ext uri="{FF2B5EF4-FFF2-40B4-BE49-F238E27FC236}">
                <a16:creationId xmlns:a16="http://schemas.microsoft.com/office/drawing/2014/main" id="{2BC97263-E48D-7694-13A5-523001897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3409950"/>
            <a:ext cx="2016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5" name="Freeform 1131">
            <a:extLst>
              <a:ext uri="{FF2B5EF4-FFF2-40B4-BE49-F238E27FC236}">
                <a16:creationId xmlns:a16="http://schemas.microsoft.com/office/drawing/2014/main" id="{BB2D3774-FF35-1BE8-63E6-FA68431AA3C4}"/>
              </a:ext>
            </a:extLst>
          </p:cNvPr>
          <p:cNvSpPr>
            <a:spLocks/>
          </p:cNvSpPr>
          <p:nvPr/>
        </p:nvSpPr>
        <p:spPr bwMode="auto">
          <a:xfrm>
            <a:off x="6607175" y="3590925"/>
            <a:ext cx="193675" cy="149225"/>
          </a:xfrm>
          <a:custGeom>
            <a:avLst/>
            <a:gdLst>
              <a:gd name="T0" fmla="*/ 0 w 122"/>
              <a:gd name="T1" fmla="*/ 0 h 94"/>
              <a:gd name="T2" fmla="*/ 122 w 122"/>
              <a:gd name="T3" fmla="*/ 0 h 94"/>
              <a:gd name="T4" fmla="*/ 122 w 122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94">
                <a:moveTo>
                  <a:pt x="0" y="0"/>
                </a:moveTo>
                <a:lnTo>
                  <a:pt x="122" y="0"/>
                </a:lnTo>
                <a:lnTo>
                  <a:pt x="122" y="9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6" name="Freeform 1132">
            <a:extLst>
              <a:ext uri="{FF2B5EF4-FFF2-40B4-BE49-F238E27FC236}">
                <a16:creationId xmlns:a16="http://schemas.microsoft.com/office/drawing/2014/main" id="{492138CF-659F-692F-55ED-22805EC50B09}"/>
              </a:ext>
            </a:extLst>
          </p:cNvPr>
          <p:cNvSpPr>
            <a:spLocks/>
          </p:cNvSpPr>
          <p:nvPr/>
        </p:nvSpPr>
        <p:spPr bwMode="auto">
          <a:xfrm>
            <a:off x="6607175" y="3081338"/>
            <a:ext cx="193675" cy="149225"/>
          </a:xfrm>
          <a:custGeom>
            <a:avLst/>
            <a:gdLst>
              <a:gd name="T0" fmla="*/ 122 w 122"/>
              <a:gd name="T1" fmla="*/ 0 h 94"/>
              <a:gd name="T2" fmla="*/ 122 w 122"/>
              <a:gd name="T3" fmla="*/ 94 h 94"/>
              <a:gd name="T4" fmla="*/ 0 w 122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94">
                <a:moveTo>
                  <a:pt x="122" y="0"/>
                </a:moveTo>
                <a:lnTo>
                  <a:pt x="122" y="94"/>
                </a:lnTo>
                <a:lnTo>
                  <a:pt x="0" y="9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7" name="Line 1133">
            <a:extLst>
              <a:ext uri="{FF2B5EF4-FFF2-40B4-BE49-F238E27FC236}">
                <a16:creationId xmlns:a16="http://schemas.microsoft.com/office/drawing/2014/main" id="{F421D303-1C61-1789-B88F-5C255C20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3176588"/>
            <a:ext cx="1588" cy="471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8" name="Line 1134">
            <a:extLst>
              <a:ext uri="{FF2B5EF4-FFF2-40B4-BE49-F238E27FC236}">
                <a16:creationId xmlns:a16="http://schemas.microsoft.com/office/drawing/2014/main" id="{8EC24DEF-7A55-3C16-FAB8-06F4A8525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3295650"/>
            <a:ext cx="1588" cy="238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9" name="Line 1135">
            <a:extLst>
              <a:ext uri="{FF2B5EF4-FFF2-40B4-BE49-F238E27FC236}">
                <a16:creationId xmlns:a16="http://schemas.microsoft.com/office/drawing/2014/main" id="{1B60A694-16C8-0658-9F8C-57205BACC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1575" y="2073275"/>
            <a:ext cx="2016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0" name="Freeform 1136">
            <a:extLst>
              <a:ext uri="{FF2B5EF4-FFF2-40B4-BE49-F238E27FC236}">
                <a16:creationId xmlns:a16="http://schemas.microsoft.com/office/drawing/2014/main" id="{F527A94E-2D9C-9F4C-18F6-362A321309CB}"/>
              </a:ext>
            </a:extLst>
          </p:cNvPr>
          <p:cNvSpPr>
            <a:spLocks/>
          </p:cNvSpPr>
          <p:nvPr/>
        </p:nvSpPr>
        <p:spPr bwMode="auto">
          <a:xfrm>
            <a:off x="6607175" y="2259013"/>
            <a:ext cx="193675" cy="144462"/>
          </a:xfrm>
          <a:custGeom>
            <a:avLst/>
            <a:gdLst>
              <a:gd name="T0" fmla="*/ 0 w 122"/>
              <a:gd name="T1" fmla="*/ 0 h 91"/>
              <a:gd name="T2" fmla="*/ 122 w 122"/>
              <a:gd name="T3" fmla="*/ 0 h 91"/>
              <a:gd name="T4" fmla="*/ 122 w 122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91">
                <a:moveTo>
                  <a:pt x="0" y="0"/>
                </a:moveTo>
                <a:lnTo>
                  <a:pt x="122" y="0"/>
                </a:lnTo>
                <a:lnTo>
                  <a:pt x="122" y="9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1" name="Freeform 1137">
            <a:extLst>
              <a:ext uri="{FF2B5EF4-FFF2-40B4-BE49-F238E27FC236}">
                <a16:creationId xmlns:a16="http://schemas.microsoft.com/office/drawing/2014/main" id="{21A240A7-DC1E-9597-AE94-BEF65DA5234B}"/>
              </a:ext>
            </a:extLst>
          </p:cNvPr>
          <p:cNvSpPr>
            <a:spLocks/>
          </p:cNvSpPr>
          <p:nvPr/>
        </p:nvSpPr>
        <p:spPr bwMode="auto">
          <a:xfrm>
            <a:off x="6607175" y="1743075"/>
            <a:ext cx="193675" cy="153988"/>
          </a:xfrm>
          <a:custGeom>
            <a:avLst/>
            <a:gdLst>
              <a:gd name="T0" fmla="*/ 122 w 122"/>
              <a:gd name="T1" fmla="*/ 0 h 97"/>
              <a:gd name="T2" fmla="*/ 122 w 122"/>
              <a:gd name="T3" fmla="*/ 97 h 97"/>
              <a:gd name="T4" fmla="*/ 0 w 122"/>
              <a:gd name="T5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97">
                <a:moveTo>
                  <a:pt x="122" y="0"/>
                </a:moveTo>
                <a:lnTo>
                  <a:pt x="122" y="97"/>
                </a:lnTo>
                <a:lnTo>
                  <a:pt x="0" y="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2" name="Line 1138">
            <a:extLst>
              <a:ext uri="{FF2B5EF4-FFF2-40B4-BE49-F238E27FC236}">
                <a16:creationId xmlns:a16="http://schemas.microsoft.com/office/drawing/2014/main" id="{53281CE1-2307-961E-6ACE-613EAE827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1839913"/>
            <a:ext cx="1588" cy="471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3" name="Line 1139">
            <a:extLst>
              <a:ext uri="{FF2B5EF4-FFF2-40B4-BE49-F238E27FC236}">
                <a16:creationId xmlns:a16="http://schemas.microsoft.com/office/drawing/2014/main" id="{D2150751-509A-FFBE-93AC-02BACFCA5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958975"/>
            <a:ext cx="1588" cy="238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4" name="Oval 1140">
            <a:extLst>
              <a:ext uri="{FF2B5EF4-FFF2-40B4-BE49-F238E27FC236}">
                <a16:creationId xmlns:a16="http://schemas.microsoft.com/office/drawing/2014/main" id="{52F0B80E-8384-626A-5B14-DBF28BEF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3384550"/>
            <a:ext cx="52388" cy="5238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25" name="Oval 1141">
            <a:extLst>
              <a:ext uri="{FF2B5EF4-FFF2-40B4-BE49-F238E27FC236}">
                <a16:creationId xmlns:a16="http://schemas.microsoft.com/office/drawing/2014/main" id="{34A1EFAF-4CE8-3C4C-7C07-D394C348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2346325"/>
            <a:ext cx="53975" cy="5238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26" name="Oval 1142">
            <a:extLst>
              <a:ext uri="{FF2B5EF4-FFF2-40B4-BE49-F238E27FC236}">
                <a16:creationId xmlns:a16="http://schemas.microsoft.com/office/drawing/2014/main" id="{3BD9B2FE-F372-039A-4B8E-3181818C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638" y="2351088"/>
            <a:ext cx="52387" cy="523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27" name="Freeform 1143">
            <a:extLst>
              <a:ext uri="{FF2B5EF4-FFF2-40B4-BE49-F238E27FC236}">
                <a16:creationId xmlns:a16="http://schemas.microsoft.com/office/drawing/2014/main" id="{E8C4D7B7-F066-F3AA-1CA1-757F56AA1449}"/>
              </a:ext>
            </a:extLst>
          </p:cNvPr>
          <p:cNvSpPr>
            <a:spLocks/>
          </p:cNvSpPr>
          <p:nvPr/>
        </p:nvSpPr>
        <p:spPr bwMode="auto">
          <a:xfrm>
            <a:off x="5715000" y="3559175"/>
            <a:ext cx="427038" cy="1588"/>
          </a:xfrm>
          <a:custGeom>
            <a:avLst/>
            <a:gdLst>
              <a:gd name="T0" fmla="*/ 0 w 269"/>
              <a:gd name="T1" fmla="*/ 136 w 269"/>
              <a:gd name="T2" fmla="*/ 269 w 2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69">
                <a:moveTo>
                  <a:pt x="0" y="0"/>
                </a:moveTo>
                <a:lnTo>
                  <a:pt x="136" y="0"/>
                </a:lnTo>
                <a:lnTo>
                  <a:pt x="26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8" name="Freeform 1144">
            <a:extLst>
              <a:ext uri="{FF2B5EF4-FFF2-40B4-BE49-F238E27FC236}">
                <a16:creationId xmlns:a16="http://schemas.microsoft.com/office/drawing/2014/main" id="{7D4BAD6F-E3BD-9FC0-DDEB-BD17A3E36248}"/>
              </a:ext>
            </a:extLst>
          </p:cNvPr>
          <p:cNvSpPr>
            <a:spLocks/>
          </p:cNvSpPr>
          <p:nvPr/>
        </p:nvSpPr>
        <p:spPr bwMode="auto">
          <a:xfrm>
            <a:off x="6972300" y="2768600"/>
            <a:ext cx="315913" cy="255588"/>
          </a:xfrm>
          <a:custGeom>
            <a:avLst/>
            <a:gdLst>
              <a:gd name="T0" fmla="*/ 199 w 199"/>
              <a:gd name="T1" fmla="*/ 161 h 161"/>
              <a:gd name="T2" fmla="*/ 199 w 199"/>
              <a:gd name="T3" fmla="*/ 0 h 161"/>
              <a:gd name="T4" fmla="*/ 0 w 199"/>
              <a:gd name="T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" h="161">
                <a:moveTo>
                  <a:pt x="199" y="161"/>
                </a:moveTo>
                <a:lnTo>
                  <a:pt x="19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29" name="Line 1145">
            <a:extLst>
              <a:ext uri="{FF2B5EF4-FFF2-40B4-BE49-F238E27FC236}">
                <a16:creationId xmlns:a16="http://schemas.microsoft.com/office/drawing/2014/main" id="{E0A5DCB4-414E-2726-1673-7DB72447B6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1375" y="3024188"/>
            <a:ext cx="1984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0" name="Line 1146">
            <a:extLst>
              <a:ext uri="{FF2B5EF4-FFF2-40B4-BE49-F238E27FC236}">
                <a16:creationId xmlns:a16="http://schemas.microsoft.com/office/drawing/2014/main" id="{0BFE6C35-EFA4-77C7-0E84-B7E4C3551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7888" y="3062288"/>
            <a:ext cx="127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1" name="Line 1147">
            <a:extLst>
              <a:ext uri="{FF2B5EF4-FFF2-40B4-BE49-F238E27FC236}">
                <a16:creationId xmlns:a16="http://schemas.microsoft.com/office/drawing/2014/main" id="{E027885A-96D5-23C7-3477-67C05755DF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2813" y="3106738"/>
            <a:ext cx="571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2" name="Line 1148">
            <a:extLst>
              <a:ext uri="{FF2B5EF4-FFF2-40B4-BE49-F238E27FC236}">
                <a16:creationId xmlns:a16="http://schemas.microsoft.com/office/drawing/2014/main" id="{5D6F8E6F-1EB6-6F70-15EC-7D173BCD5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2900363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3" name="Line 1149">
            <a:extLst>
              <a:ext uri="{FF2B5EF4-FFF2-40B4-BE49-F238E27FC236}">
                <a16:creationId xmlns:a16="http://schemas.microsoft.com/office/drawing/2014/main" id="{7B073903-B839-53BB-AE41-3189FEDDB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2403475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4" name="Freeform 1150">
            <a:extLst>
              <a:ext uri="{FF2B5EF4-FFF2-40B4-BE49-F238E27FC236}">
                <a16:creationId xmlns:a16="http://schemas.microsoft.com/office/drawing/2014/main" id="{2C9D0C2C-70A2-2C9D-F40B-C51F4ED482C2}"/>
              </a:ext>
            </a:extLst>
          </p:cNvPr>
          <p:cNvSpPr>
            <a:spLocks/>
          </p:cNvSpPr>
          <p:nvPr/>
        </p:nvSpPr>
        <p:spPr bwMode="auto">
          <a:xfrm>
            <a:off x="6748463" y="2584450"/>
            <a:ext cx="104775" cy="315913"/>
          </a:xfrm>
          <a:custGeom>
            <a:avLst/>
            <a:gdLst>
              <a:gd name="T0" fmla="*/ 33 w 66"/>
              <a:gd name="T1" fmla="*/ 199 h 199"/>
              <a:gd name="T2" fmla="*/ 0 w 66"/>
              <a:gd name="T3" fmla="*/ 182 h 199"/>
              <a:gd name="T4" fmla="*/ 66 w 66"/>
              <a:gd name="T5" fmla="*/ 149 h 199"/>
              <a:gd name="T6" fmla="*/ 0 w 66"/>
              <a:gd name="T7" fmla="*/ 116 h 199"/>
              <a:gd name="T8" fmla="*/ 66 w 66"/>
              <a:gd name="T9" fmla="*/ 83 h 199"/>
              <a:gd name="T10" fmla="*/ 0 w 66"/>
              <a:gd name="T11" fmla="*/ 49 h 199"/>
              <a:gd name="T12" fmla="*/ 66 w 66"/>
              <a:gd name="T13" fmla="*/ 16 h 199"/>
              <a:gd name="T14" fmla="*/ 33 w 66"/>
              <a:gd name="T15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199">
                <a:moveTo>
                  <a:pt x="33" y="199"/>
                </a:moveTo>
                <a:lnTo>
                  <a:pt x="0" y="182"/>
                </a:lnTo>
                <a:lnTo>
                  <a:pt x="66" y="149"/>
                </a:lnTo>
                <a:lnTo>
                  <a:pt x="0" y="116"/>
                </a:lnTo>
                <a:lnTo>
                  <a:pt x="66" y="83"/>
                </a:lnTo>
                <a:lnTo>
                  <a:pt x="0" y="49"/>
                </a:lnTo>
                <a:lnTo>
                  <a:pt x="66" y="16"/>
                </a:lnTo>
                <a:lnTo>
                  <a:pt x="33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5" name="Freeform 1151">
            <a:extLst>
              <a:ext uri="{FF2B5EF4-FFF2-40B4-BE49-F238E27FC236}">
                <a16:creationId xmlns:a16="http://schemas.microsoft.com/office/drawing/2014/main" id="{CFB405FB-5F9A-78C5-FD73-7BD1E3F4F46D}"/>
              </a:ext>
            </a:extLst>
          </p:cNvPr>
          <p:cNvSpPr>
            <a:spLocks/>
          </p:cNvSpPr>
          <p:nvPr/>
        </p:nvSpPr>
        <p:spPr bwMode="auto">
          <a:xfrm>
            <a:off x="6972300" y="2552700"/>
            <a:ext cx="1588" cy="431800"/>
          </a:xfrm>
          <a:custGeom>
            <a:avLst/>
            <a:gdLst>
              <a:gd name="T0" fmla="*/ 272 h 272"/>
              <a:gd name="T1" fmla="*/ 136 h 272"/>
              <a:gd name="T2" fmla="*/ 0 h 27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72">
                <a:moveTo>
                  <a:pt x="0" y="272"/>
                </a:moveTo>
                <a:lnTo>
                  <a:pt x="0" y="13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6" name="Line 1152">
            <a:extLst>
              <a:ext uri="{FF2B5EF4-FFF2-40B4-BE49-F238E27FC236}">
                <a16:creationId xmlns:a16="http://schemas.microsoft.com/office/drawing/2014/main" id="{B16DA984-3D45-68B4-9C62-2ED2B5A78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3409950"/>
            <a:ext cx="44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7" name="Oval 1153">
            <a:extLst>
              <a:ext uri="{FF2B5EF4-FFF2-40B4-BE49-F238E27FC236}">
                <a16:creationId xmlns:a16="http://schemas.microsoft.com/office/drawing/2014/main" id="{CF415A37-199D-7979-660D-6A01CC1D6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2043113"/>
            <a:ext cx="61912" cy="61912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8" name="Freeform 1154">
            <a:extLst>
              <a:ext uri="{FF2B5EF4-FFF2-40B4-BE49-F238E27FC236}">
                <a16:creationId xmlns:a16="http://schemas.microsoft.com/office/drawing/2014/main" id="{D34C807B-F859-0A4F-E08E-5E22CB3E1CAC}"/>
              </a:ext>
            </a:extLst>
          </p:cNvPr>
          <p:cNvSpPr>
            <a:spLocks/>
          </p:cNvSpPr>
          <p:nvPr/>
        </p:nvSpPr>
        <p:spPr bwMode="auto">
          <a:xfrm>
            <a:off x="6673850" y="1743075"/>
            <a:ext cx="254000" cy="1588"/>
          </a:xfrm>
          <a:custGeom>
            <a:avLst/>
            <a:gdLst>
              <a:gd name="T0" fmla="*/ 0 w 160"/>
              <a:gd name="T1" fmla="*/ 80 w 160"/>
              <a:gd name="T2" fmla="*/ 160 w 16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0">
                <a:moveTo>
                  <a:pt x="0" y="0"/>
                </a:moveTo>
                <a:lnTo>
                  <a:pt x="80" y="0"/>
                </a:lnTo>
                <a:lnTo>
                  <a:pt x="16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9" name="Rectangle 1155">
            <a:extLst>
              <a:ext uri="{FF2B5EF4-FFF2-40B4-BE49-F238E27FC236}">
                <a16:creationId xmlns:a16="http://schemas.microsoft.com/office/drawing/2014/main" id="{0A788864-0B64-3C59-211C-E22545DD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1516063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V</a:t>
            </a:r>
            <a:endParaRPr lang="en-US" altLang="en-US" b="0"/>
          </a:p>
        </p:txBody>
      </p:sp>
      <p:sp>
        <p:nvSpPr>
          <p:cNvPr id="196740" name="Rectangle 1156">
            <a:extLst>
              <a:ext uri="{FF2B5EF4-FFF2-40B4-BE49-F238E27FC236}">
                <a16:creationId xmlns:a16="http://schemas.microsoft.com/office/drawing/2014/main" id="{736A24BC-7301-40CD-D4B5-8CEF2561B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1585913"/>
            <a:ext cx="1460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>
                <a:solidFill>
                  <a:srgbClr val="000000"/>
                </a:solidFill>
              </a:rPr>
              <a:t>DD</a:t>
            </a:r>
            <a:endParaRPr lang="en-US" altLang="en-US" b="0"/>
          </a:p>
        </p:txBody>
      </p:sp>
      <p:sp>
        <p:nvSpPr>
          <p:cNvPr id="196741" name="Rectangle 1157">
            <a:extLst>
              <a:ext uri="{FF2B5EF4-FFF2-40B4-BE49-F238E27FC236}">
                <a16:creationId xmlns:a16="http://schemas.microsoft.com/office/drawing/2014/main" id="{6D2AAA26-22B8-5A0D-19A7-952C7CA8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2514600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C</a:t>
            </a:r>
            <a:endParaRPr lang="en-US" altLang="en-US" b="0"/>
          </a:p>
        </p:txBody>
      </p:sp>
      <p:sp>
        <p:nvSpPr>
          <p:cNvPr id="196742" name="Rectangle 1158">
            <a:extLst>
              <a:ext uri="{FF2B5EF4-FFF2-40B4-BE49-F238E27FC236}">
                <a16:creationId xmlns:a16="http://schemas.microsoft.com/office/drawing/2014/main" id="{B5971943-AE9B-D258-D010-FB6B8482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25844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>
                <a:solidFill>
                  <a:srgbClr val="000000"/>
                </a:solidFill>
              </a:rPr>
              <a:t>L</a:t>
            </a:r>
            <a:endParaRPr lang="en-US" altLang="en-US" b="0"/>
          </a:p>
        </p:txBody>
      </p:sp>
      <p:sp>
        <p:nvSpPr>
          <p:cNvPr id="196743" name="Rectangle 1159">
            <a:extLst>
              <a:ext uri="{FF2B5EF4-FFF2-40B4-BE49-F238E27FC236}">
                <a16:creationId xmlns:a16="http://schemas.microsoft.com/office/drawing/2014/main" id="{5807941E-AA4A-CA30-E870-729E9587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3121025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r</a:t>
            </a:r>
            <a:endParaRPr lang="en-US" altLang="en-US" b="0"/>
          </a:p>
        </p:txBody>
      </p:sp>
      <p:sp>
        <p:nvSpPr>
          <p:cNvPr id="196744" name="Rectangle 1160">
            <a:extLst>
              <a:ext uri="{FF2B5EF4-FFF2-40B4-BE49-F238E27FC236}">
                <a16:creationId xmlns:a16="http://schemas.microsoft.com/office/drawing/2014/main" id="{86AF4B57-20AF-DA21-4C54-0F859602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190875"/>
            <a:ext cx="2206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>
                <a:solidFill>
                  <a:srgbClr val="000000"/>
                </a:solidFill>
              </a:rPr>
              <a:t>word</a:t>
            </a:r>
            <a:endParaRPr lang="en-US" altLang="en-US" b="0"/>
          </a:p>
        </p:txBody>
      </p:sp>
      <p:sp>
        <p:nvSpPr>
          <p:cNvPr id="196745" name="Rectangle 1161">
            <a:extLst>
              <a:ext uri="{FF2B5EF4-FFF2-40B4-BE49-F238E27FC236}">
                <a16:creationId xmlns:a16="http://schemas.microsoft.com/office/drawing/2014/main" id="{30A3F79A-9999-8209-D534-88CA32C1D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3560763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c</a:t>
            </a:r>
            <a:endParaRPr lang="en-US" altLang="en-US" b="0"/>
          </a:p>
        </p:txBody>
      </p:sp>
      <p:sp>
        <p:nvSpPr>
          <p:cNvPr id="196746" name="Rectangle 1162">
            <a:extLst>
              <a:ext uri="{FF2B5EF4-FFF2-40B4-BE49-F238E27FC236}">
                <a16:creationId xmlns:a16="http://schemas.microsoft.com/office/drawing/2014/main" id="{D1DC3D7E-0037-B2C2-7123-82709E05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630613"/>
            <a:ext cx="22066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>
                <a:solidFill>
                  <a:srgbClr val="000000"/>
                </a:solidFill>
              </a:rPr>
              <a:t>word</a:t>
            </a:r>
            <a:endParaRPr lang="en-US" altLang="en-US" b="0"/>
          </a:p>
        </p:txBody>
      </p:sp>
      <p:sp>
        <p:nvSpPr>
          <p:cNvPr id="196747" name="Rectangle 1163">
            <a:extLst>
              <a:ext uri="{FF2B5EF4-FFF2-40B4-BE49-F238E27FC236}">
                <a16:creationId xmlns:a16="http://schemas.microsoft.com/office/drawing/2014/main" id="{66CF1E97-1307-0C15-AEE4-89F184D2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3013075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c</a:t>
            </a:r>
            <a:endParaRPr lang="en-US" altLang="en-US" b="0"/>
          </a:p>
        </p:txBody>
      </p:sp>
      <p:sp>
        <p:nvSpPr>
          <p:cNvPr id="196748" name="Rectangle 1164">
            <a:extLst>
              <a:ext uri="{FF2B5EF4-FFF2-40B4-BE49-F238E27FC236}">
                <a16:creationId xmlns:a16="http://schemas.microsoft.com/office/drawing/2014/main" id="{D43FDC21-73F0-944E-76C3-E7A779A6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3082925"/>
            <a:ext cx="107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>
                <a:solidFill>
                  <a:srgbClr val="000000"/>
                </a:solidFill>
              </a:rPr>
              <a:t>bit</a:t>
            </a:r>
            <a:endParaRPr lang="en-US" altLang="en-US" b="0"/>
          </a:p>
        </p:txBody>
      </p:sp>
      <p:sp>
        <p:nvSpPr>
          <p:cNvPr id="196749" name="Rectangle 1165">
            <a:extLst>
              <a:ext uri="{FF2B5EF4-FFF2-40B4-BE49-F238E27FC236}">
                <a16:creationId xmlns:a16="http://schemas.microsoft.com/office/drawing/2014/main" id="{FD1B1F0B-BC26-CF3E-34A7-1A3A3CE5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597150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r</a:t>
            </a:r>
            <a:endParaRPr lang="en-US" altLang="en-US" b="0"/>
          </a:p>
        </p:txBody>
      </p:sp>
      <p:sp>
        <p:nvSpPr>
          <p:cNvPr id="196750" name="Rectangle 1166">
            <a:extLst>
              <a:ext uri="{FF2B5EF4-FFF2-40B4-BE49-F238E27FC236}">
                <a16:creationId xmlns:a16="http://schemas.microsoft.com/office/drawing/2014/main" id="{1CF8A730-8FA5-74E7-A8A0-7BF4648E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667000"/>
            <a:ext cx="107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>
                <a:solidFill>
                  <a:srgbClr val="000000"/>
                </a:solidFill>
              </a:rPr>
              <a:t>bit</a:t>
            </a:r>
            <a:endParaRPr lang="en-US" altLang="en-US" b="0"/>
          </a:p>
        </p:txBody>
      </p:sp>
      <p:sp>
        <p:nvSpPr>
          <p:cNvPr id="196751" name="Rectangle 1167">
            <a:extLst>
              <a:ext uri="{FF2B5EF4-FFF2-40B4-BE49-F238E27FC236}">
                <a16:creationId xmlns:a16="http://schemas.microsoft.com/office/drawing/2014/main" id="{520CD7BA-D647-AEEC-4785-BE575ED4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3" y="3200400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WL</a:t>
            </a:r>
            <a:endParaRPr lang="en-US" altLang="en-US" b="0"/>
          </a:p>
        </p:txBody>
      </p:sp>
      <p:sp>
        <p:nvSpPr>
          <p:cNvPr id="196752" name="Rectangle 1168">
            <a:extLst>
              <a:ext uri="{FF2B5EF4-FFF2-40B4-BE49-F238E27FC236}">
                <a16:creationId xmlns:a16="http://schemas.microsoft.com/office/drawing/2014/main" id="{1FFF0E1A-E65D-E1DD-FB35-133556BD5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2198688"/>
            <a:ext cx="171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BL</a:t>
            </a:r>
            <a:endParaRPr lang="en-US" altLang="en-US" b="0"/>
          </a:p>
        </p:txBody>
      </p:sp>
      <p:sp>
        <p:nvSpPr>
          <p:cNvPr id="196753" name="Line 1169">
            <a:extLst>
              <a:ext uri="{FF2B5EF4-FFF2-40B4-BE49-F238E27FC236}">
                <a16:creationId xmlns:a16="http://schemas.microsoft.com/office/drawing/2014/main" id="{42238E59-82B5-A6D5-FBAD-5E3CF9851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2376488"/>
            <a:ext cx="10906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038E1DA-49BE-E9CC-4A45-6CF6C1306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/>
          <a:lstStyle/>
          <a:p>
            <a:r>
              <a:rPr lang="en-US" altLang="en-US"/>
              <a:t>Decreasing Word Line Delay</a:t>
            </a:r>
          </a:p>
        </p:txBody>
      </p:sp>
      <p:pic>
        <p:nvPicPr>
          <p:cNvPr id="175121" name="Picture 17">
            <a:extLst>
              <a:ext uri="{FF2B5EF4-FFF2-40B4-BE49-F238E27FC236}">
                <a16:creationId xmlns:a16="http://schemas.microsoft.com/office/drawing/2014/main" id="{449E6401-AA25-4100-1BAB-583A64BF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073775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097437FE-6E73-CE09-653B-0D36C9236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Precharged MOS NOR ROM</a:t>
            </a:r>
            <a:endParaRPr lang="en-US" altLang="en-US" sz="3600"/>
          </a:p>
        </p:txBody>
      </p:sp>
      <p:sp>
        <p:nvSpPr>
          <p:cNvPr id="176346" name="Rectangle 218">
            <a:extLst>
              <a:ext uri="{FF2B5EF4-FFF2-40B4-BE49-F238E27FC236}">
                <a16:creationId xmlns:a16="http://schemas.microsoft.com/office/drawing/2014/main" id="{E0501573-F3F2-21F7-E32D-CED8AC51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28282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49" name="Rectangle 221">
            <a:extLst>
              <a:ext uri="{FF2B5EF4-FFF2-40B4-BE49-F238E27FC236}">
                <a16:creationId xmlns:a16="http://schemas.microsoft.com/office/drawing/2014/main" id="{8F2136B8-AA03-867E-CD29-87059D87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03200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52" name="Rectangle 224">
            <a:extLst>
              <a:ext uri="{FF2B5EF4-FFF2-40B4-BE49-F238E27FC236}">
                <a16:creationId xmlns:a16="http://schemas.microsoft.com/office/drawing/2014/main" id="{21CF8E7F-73F2-0107-0928-FE665919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901825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54" name="Rectangle 226">
            <a:extLst>
              <a:ext uri="{FF2B5EF4-FFF2-40B4-BE49-F238E27FC236}">
                <a16:creationId xmlns:a16="http://schemas.microsoft.com/office/drawing/2014/main" id="{31C2B2C4-D61E-C38D-B510-CFB8BA99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282825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58" name="Rectangle 230">
            <a:extLst>
              <a:ext uri="{FF2B5EF4-FFF2-40B4-BE49-F238E27FC236}">
                <a16:creationId xmlns:a16="http://schemas.microsoft.com/office/drawing/2014/main" id="{401EF6E7-D00D-6369-A49A-C85EE21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282825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61" name="Freeform 233">
            <a:extLst>
              <a:ext uri="{FF2B5EF4-FFF2-40B4-BE49-F238E27FC236}">
                <a16:creationId xmlns:a16="http://schemas.microsoft.com/office/drawing/2014/main" id="{47230075-07F1-4525-6F9C-F6F5712D0A18}"/>
              </a:ext>
            </a:extLst>
          </p:cNvPr>
          <p:cNvSpPr>
            <a:spLocks/>
          </p:cNvSpPr>
          <p:nvPr/>
        </p:nvSpPr>
        <p:spPr bwMode="auto">
          <a:xfrm>
            <a:off x="3162300" y="2162175"/>
            <a:ext cx="9525" cy="1588"/>
          </a:xfrm>
          <a:custGeom>
            <a:avLst/>
            <a:gdLst>
              <a:gd name="T0" fmla="*/ 0 w 6"/>
              <a:gd name="T1" fmla="*/ 0 w 6"/>
              <a:gd name="T2" fmla="*/ 0 w 6"/>
              <a:gd name="T3" fmla="*/ 6 w 6"/>
              <a:gd name="T4" fmla="*/ 6 w 6"/>
              <a:gd name="T5" fmla="*/ 6 w 6"/>
              <a:gd name="T6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63" name="Rectangle 235">
            <a:extLst>
              <a:ext uri="{FF2B5EF4-FFF2-40B4-BE49-F238E27FC236}">
                <a16:creationId xmlns:a16="http://schemas.microsoft.com/office/drawing/2014/main" id="{FFAEF84E-E48C-9995-0392-FB7A6A1E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5" y="216217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65" name="Rectangle 237">
            <a:extLst>
              <a:ext uri="{FF2B5EF4-FFF2-40B4-BE49-F238E27FC236}">
                <a16:creationId xmlns:a16="http://schemas.microsoft.com/office/drawing/2014/main" id="{48A11770-7B2B-69DF-69F1-44DCC8F7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96215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66" name="Rectangle 238">
            <a:extLst>
              <a:ext uri="{FF2B5EF4-FFF2-40B4-BE49-F238E27FC236}">
                <a16:creationId xmlns:a16="http://schemas.microsoft.com/office/drawing/2014/main" id="{3ADD4A36-40B2-642D-0C49-B1D5B364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352675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68" name="Rectangle 240">
            <a:extLst>
              <a:ext uri="{FF2B5EF4-FFF2-40B4-BE49-F238E27FC236}">
                <a16:creationId xmlns:a16="http://schemas.microsoft.com/office/drawing/2014/main" id="{3B6993BD-7395-BB72-8A25-27F9B81F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228282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71" name="Rectangle 243">
            <a:extLst>
              <a:ext uri="{FF2B5EF4-FFF2-40B4-BE49-F238E27FC236}">
                <a16:creationId xmlns:a16="http://schemas.microsoft.com/office/drawing/2014/main" id="{40886C86-7A84-6D38-E44E-D20E42D5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203200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74" name="Rectangle 246">
            <a:extLst>
              <a:ext uri="{FF2B5EF4-FFF2-40B4-BE49-F238E27FC236}">
                <a16:creationId xmlns:a16="http://schemas.microsoft.com/office/drawing/2014/main" id="{45FE207A-3583-56E4-FD8E-F6461D30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1901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76" name="Rectangle 248">
            <a:extLst>
              <a:ext uri="{FF2B5EF4-FFF2-40B4-BE49-F238E27FC236}">
                <a16:creationId xmlns:a16="http://schemas.microsoft.com/office/drawing/2014/main" id="{FC17DDE0-3890-C269-BA62-9D7383A9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2282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79" name="Rectangle 251">
            <a:extLst>
              <a:ext uri="{FF2B5EF4-FFF2-40B4-BE49-F238E27FC236}">
                <a16:creationId xmlns:a16="http://schemas.microsoft.com/office/drawing/2014/main" id="{CCD6964F-89B5-EAFB-5C13-A496B040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203200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80" name="Rectangle 252">
            <a:extLst>
              <a:ext uri="{FF2B5EF4-FFF2-40B4-BE49-F238E27FC236}">
                <a16:creationId xmlns:a16="http://schemas.microsoft.com/office/drawing/2014/main" id="{FA40EBED-2979-E0E4-F05B-CA902C3B1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2282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83" name="Freeform 255">
            <a:extLst>
              <a:ext uri="{FF2B5EF4-FFF2-40B4-BE49-F238E27FC236}">
                <a16:creationId xmlns:a16="http://schemas.microsoft.com/office/drawing/2014/main" id="{A8644825-DCB5-3151-6C46-BDB6EFB43A8A}"/>
              </a:ext>
            </a:extLst>
          </p:cNvPr>
          <p:cNvSpPr>
            <a:spLocks/>
          </p:cNvSpPr>
          <p:nvPr/>
        </p:nvSpPr>
        <p:spPr bwMode="auto">
          <a:xfrm>
            <a:off x="3721100" y="2162175"/>
            <a:ext cx="11113" cy="1588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87" name="Rectangle 259">
            <a:extLst>
              <a:ext uri="{FF2B5EF4-FFF2-40B4-BE49-F238E27FC236}">
                <a16:creationId xmlns:a16="http://schemas.microsoft.com/office/drawing/2014/main" id="{5068852C-A2C9-AEC1-D4BD-23670D58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196215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88" name="Rectangle 260">
            <a:extLst>
              <a:ext uri="{FF2B5EF4-FFF2-40B4-BE49-F238E27FC236}">
                <a16:creationId xmlns:a16="http://schemas.microsoft.com/office/drawing/2014/main" id="{15669CF2-8649-CB58-CE7D-51650CF9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235267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90" name="Rectangle 262">
            <a:extLst>
              <a:ext uri="{FF2B5EF4-FFF2-40B4-BE49-F238E27FC236}">
                <a16:creationId xmlns:a16="http://schemas.microsoft.com/office/drawing/2014/main" id="{A4868F67-C309-B55B-36BC-5DA7E3538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228282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93" name="Rectangle 265">
            <a:extLst>
              <a:ext uri="{FF2B5EF4-FFF2-40B4-BE49-F238E27FC236}">
                <a16:creationId xmlns:a16="http://schemas.microsoft.com/office/drawing/2014/main" id="{3A6EDF07-4012-C120-5D71-07BAC013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203200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96" name="Rectangle 268">
            <a:extLst>
              <a:ext uri="{FF2B5EF4-FFF2-40B4-BE49-F238E27FC236}">
                <a16:creationId xmlns:a16="http://schemas.microsoft.com/office/drawing/2014/main" id="{3E5279D2-94A8-58AC-DCAB-1F0724B0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1901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98" name="Rectangle 270">
            <a:extLst>
              <a:ext uri="{FF2B5EF4-FFF2-40B4-BE49-F238E27FC236}">
                <a16:creationId xmlns:a16="http://schemas.microsoft.com/office/drawing/2014/main" id="{F1D0CCFF-7143-50D7-32B8-ADA62622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2282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99" name="Rectangle 271">
            <a:extLst>
              <a:ext uri="{FF2B5EF4-FFF2-40B4-BE49-F238E27FC236}">
                <a16:creationId xmlns:a16="http://schemas.microsoft.com/office/drawing/2014/main" id="{5B0FDC3C-ECC9-42E3-1E56-FD9A22C6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241141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02" name="Rectangle 274">
            <a:extLst>
              <a:ext uri="{FF2B5EF4-FFF2-40B4-BE49-F238E27FC236}">
                <a16:creationId xmlns:a16="http://schemas.microsoft.com/office/drawing/2014/main" id="{2EFA4127-916A-FB4D-DF0F-4470401A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2282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05" name="Freeform 277">
            <a:extLst>
              <a:ext uri="{FF2B5EF4-FFF2-40B4-BE49-F238E27FC236}">
                <a16:creationId xmlns:a16="http://schemas.microsoft.com/office/drawing/2014/main" id="{7A40A686-B1E0-031C-FBF3-146985728A57}"/>
              </a:ext>
            </a:extLst>
          </p:cNvPr>
          <p:cNvSpPr>
            <a:spLocks/>
          </p:cNvSpPr>
          <p:nvPr/>
        </p:nvSpPr>
        <p:spPr bwMode="auto">
          <a:xfrm>
            <a:off x="4291013" y="2162175"/>
            <a:ext cx="9525" cy="1588"/>
          </a:xfrm>
          <a:custGeom>
            <a:avLst/>
            <a:gdLst>
              <a:gd name="T0" fmla="*/ 0 w 6"/>
              <a:gd name="T1" fmla="*/ 0 w 6"/>
              <a:gd name="T2" fmla="*/ 0 w 6"/>
              <a:gd name="T3" fmla="*/ 6 w 6"/>
              <a:gd name="T4" fmla="*/ 6 w 6"/>
              <a:gd name="T5" fmla="*/ 6 w 6"/>
              <a:gd name="T6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06" name="Rectangle 278">
            <a:extLst>
              <a:ext uri="{FF2B5EF4-FFF2-40B4-BE49-F238E27FC236}">
                <a16:creationId xmlns:a16="http://schemas.microsoft.com/office/drawing/2014/main" id="{BB723F3D-537E-26E9-4321-87415B885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21621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09" name="Rectangle 281">
            <a:extLst>
              <a:ext uri="{FF2B5EF4-FFF2-40B4-BE49-F238E27FC236}">
                <a16:creationId xmlns:a16="http://schemas.microsoft.com/office/drawing/2014/main" id="{4FFE298C-BB42-2D81-5AF9-81EA6CFE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962150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10" name="Rectangle 282">
            <a:extLst>
              <a:ext uri="{FF2B5EF4-FFF2-40B4-BE49-F238E27FC236}">
                <a16:creationId xmlns:a16="http://schemas.microsoft.com/office/drawing/2014/main" id="{1C89E5AB-2076-ADF8-1BAC-00CD18FA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352675"/>
            <a:ext cx="11112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17" name="Rectangle 289">
            <a:extLst>
              <a:ext uri="{FF2B5EF4-FFF2-40B4-BE49-F238E27FC236}">
                <a16:creationId xmlns:a16="http://schemas.microsoft.com/office/drawing/2014/main" id="{84AFD0C0-2B0B-BCE5-68FB-FD09DD03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03200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18" name="Rectangle 290">
            <a:extLst>
              <a:ext uri="{FF2B5EF4-FFF2-40B4-BE49-F238E27FC236}">
                <a16:creationId xmlns:a16="http://schemas.microsoft.com/office/drawing/2014/main" id="{5EB62860-EC71-98E9-BEFA-2A2AB63B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1901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20" name="Rectangle 292">
            <a:extLst>
              <a:ext uri="{FF2B5EF4-FFF2-40B4-BE49-F238E27FC236}">
                <a16:creationId xmlns:a16="http://schemas.microsoft.com/office/drawing/2014/main" id="{48FF1485-DD8D-F237-4FC6-A03793FF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282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23" name="Rectangle 295">
            <a:extLst>
              <a:ext uri="{FF2B5EF4-FFF2-40B4-BE49-F238E27FC236}">
                <a16:creationId xmlns:a16="http://schemas.microsoft.com/office/drawing/2014/main" id="{A0849EAE-978D-C8FA-2657-7865EBB2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3200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24" name="Rectangle 296">
            <a:extLst>
              <a:ext uri="{FF2B5EF4-FFF2-40B4-BE49-F238E27FC236}">
                <a16:creationId xmlns:a16="http://schemas.microsoft.com/office/drawing/2014/main" id="{417208E0-0023-30FF-CE08-30878717E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828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27" name="Freeform 299">
            <a:extLst>
              <a:ext uri="{FF2B5EF4-FFF2-40B4-BE49-F238E27FC236}">
                <a16:creationId xmlns:a16="http://schemas.microsoft.com/office/drawing/2014/main" id="{CF22FDCE-EC90-B188-CF03-E26925ECAED6}"/>
              </a:ext>
            </a:extLst>
          </p:cNvPr>
          <p:cNvSpPr>
            <a:spLocks/>
          </p:cNvSpPr>
          <p:nvPr/>
        </p:nvSpPr>
        <p:spPr bwMode="auto">
          <a:xfrm>
            <a:off x="4789488" y="2162175"/>
            <a:ext cx="11112" cy="1588"/>
          </a:xfrm>
          <a:custGeom>
            <a:avLst/>
            <a:gdLst>
              <a:gd name="T0" fmla="*/ 0 w 7"/>
              <a:gd name="T1" fmla="*/ 0 w 7"/>
              <a:gd name="T2" fmla="*/ 0 w 7"/>
              <a:gd name="T3" fmla="*/ 7 w 7"/>
              <a:gd name="T4" fmla="*/ 7 w 7"/>
              <a:gd name="T5" fmla="*/ 7 w 7"/>
              <a:gd name="T6" fmla="*/ 0 w 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7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31" name="Rectangle 303">
            <a:extLst>
              <a:ext uri="{FF2B5EF4-FFF2-40B4-BE49-F238E27FC236}">
                <a16:creationId xmlns:a16="http://schemas.microsoft.com/office/drawing/2014/main" id="{3D30F257-4807-A301-1241-8495FB8A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18827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37" name="Rectangle 309">
            <a:extLst>
              <a:ext uri="{FF2B5EF4-FFF2-40B4-BE49-F238E27FC236}">
                <a16:creationId xmlns:a16="http://schemas.microsoft.com/office/drawing/2014/main" id="{758680DC-FBDF-4479-5574-2991B01C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1621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40" name="Rectangle 312">
            <a:extLst>
              <a:ext uri="{FF2B5EF4-FFF2-40B4-BE49-F238E27FC236}">
                <a16:creationId xmlns:a16="http://schemas.microsoft.com/office/drawing/2014/main" id="{3027EDF1-07DC-F53E-8851-14C6C7FA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16217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43" name="Rectangle 315">
            <a:extLst>
              <a:ext uri="{FF2B5EF4-FFF2-40B4-BE49-F238E27FC236}">
                <a16:creationId xmlns:a16="http://schemas.microsoft.com/office/drawing/2014/main" id="{A9FAC51D-AF86-A58D-7686-78FAA062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162175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44" name="Rectangle 316">
            <a:extLst>
              <a:ext uri="{FF2B5EF4-FFF2-40B4-BE49-F238E27FC236}">
                <a16:creationId xmlns:a16="http://schemas.microsoft.com/office/drawing/2014/main" id="{802F1DCE-6027-0407-17B4-29A2BCAC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21621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46" name="Rectangle 318">
            <a:extLst>
              <a:ext uri="{FF2B5EF4-FFF2-40B4-BE49-F238E27FC236}">
                <a16:creationId xmlns:a16="http://schemas.microsoft.com/office/drawing/2014/main" id="{78E6CECE-3CBF-493B-7137-52F3AA76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2162175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51" name="Rectangle 323">
            <a:extLst>
              <a:ext uri="{FF2B5EF4-FFF2-40B4-BE49-F238E27FC236}">
                <a16:creationId xmlns:a16="http://schemas.microsoft.com/office/drawing/2014/main" id="{FF3BA7AC-EC1F-2EA0-D1C9-6867632E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9357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PMOS precharge device can be made as large as necessary,</a:t>
            </a:r>
            <a:endParaRPr lang="en-US" altLang="en-US" b="0"/>
          </a:p>
        </p:txBody>
      </p:sp>
      <p:sp>
        <p:nvSpPr>
          <p:cNvPr id="176452" name="Rectangle 324">
            <a:extLst>
              <a:ext uri="{FF2B5EF4-FFF2-40B4-BE49-F238E27FC236}">
                <a16:creationId xmlns:a16="http://schemas.microsoft.com/office/drawing/2014/main" id="{C07C4FE0-7F27-5E8A-5CFA-CB907FF6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59450"/>
            <a:ext cx="4943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000000"/>
                </a:solidFill>
              </a:rPr>
              <a:t>but clock driver becomes harder to design.</a:t>
            </a:r>
            <a:endParaRPr lang="en-US" altLang="en-US" b="0"/>
          </a:p>
        </p:txBody>
      </p:sp>
      <p:sp>
        <p:nvSpPr>
          <p:cNvPr id="176460" name="Rectangle 332">
            <a:extLst>
              <a:ext uri="{FF2B5EF4-FFF2-40B4-BE49-F238E27FC236}">
                <a16:creationId xmlns:a16="http://schemas.microsoft.com/office/drawing/2014/main" id="{B6BEE31A-27A3-B0BC-6369-AF968907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255963" cy="2843213"/>
          </a:xfrm>
          <a:prstGeom prst="rect">
            <a:avLst/>
          </a:prstGeom>
          <a:solidFill>
            <a:srgbClr val="C0C0C0">
              <a:alpha val="3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61" name="Rectangle 333">
            <a:extLst>
              <a:ext uri="{FF2B5EF4-FFF2-40B4-BE49-F238E27FC236}">
                <a16:creationId xmlns:a16="http://schemas.microsoft.com/office/drawing/2014/main" id="{0FADB3EA-DC46-A65F-D4B0-F41E3B9D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217738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76462" name="Rectangle 334">
            <a:extLst>
              <a:ext uri="{FF2B5EF4-FFF2-40B4-BE49-F238E27FC236}">
                <a16:creationId xmlns:a16="http://schemas.microsoft.com/office/drawing/2014/main" id="{EC88CB0C-91A1-96D5-9DB1-FC3AE221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217738"/>
            <a:ext cx="2032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176463" name="Rectangle 335">
            <a:extLst>
              <a:ext uri="{FF2B5EF4-FFF2-40B4-BE49-F238E27FC236}">
                <a16:creationId xmlns:a16="http://schemas.microsoft.com/office/drawing/2014/main" id="{89485170-D6D9-F49A-F8ED-AD53AFA7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2579688"/>
            <a:ext cx="366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176464" name="Rectangle 336">
            <a:extLst>
              <a:ext uri="{FF2B5EF4-FFF2-40B4-BE49-F238E27FC236}">
                <a16:creationId xmlns:a16="http://schemas.microsoft.com/office/drawing/2014/main" id="{B49E68C8-F3E5-867F-9780-59CE6F9C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4981575"/>
            <a:ext cx="2206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76465" name="Rectangle 337">
            <a:extLst>
              <a:ext uri="{FF2B5EF4-FFF2-40B4-BE49-F238E27FC236}">
                <a16:creationId xmlns:a16="http://schemas.microsoft.com/office/drawing/2014/main" id="{F14BB780-62CD-A35A-C9C6-3B135D13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981575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[0]</a:t>
            </a:r>
            <a:endParaRPr lang="en-US" altLang="en-US"/>
          </a:p>
        </p:txBody>
      </p:sp>
      <p:sp>
        <p:nvSpPr>
          <p:cNvPr id="176466" name="Line 338">
            <a:extLst>
              <a:ext uri="{FF2B5EF4-FFF2-40B4-BE49-F238E27FC236}">
                <a16:creationId xmlns:a16="http://schemas.microsoft.com/office/drawing/2014/main" id="{6096E472-4D9E-5ED4-6ED7-BE53B6AF0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2344738"/>
            <a:ext cx="365283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67" name="Line 339">
            <a:extLst>
              <a:ext uri="{FF2B5EF4-FFF2-40B4-BE49-F238E27FC236}">
                <a16:creationId xmlns:a16="http://schemas.microsoft.com/office/drawing/2014/main" id="{17B98FF2-0B69-5A78-B453-4CF056C8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2657475"/>
            <a:ext cx="3652838" cy="1588"/>
          </a:xfrm>
          <a:prstGeom prst="line">
            <a:avLst/>
          </a:prstGeom>
          <a:noFill/>
          <a:ln w="111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68" name="Rectangle 340">
            <a:extLst>
              <a:ext uri="{FF2B5EF4-FFF2-40B4-BE49-F238E27FC236}">
                <a16:creationId xmlns:a16="http://schemas.microsoft.com/office/drawing/2014/main" id="{DC166E7F-8B1D-C604-6116-C5E403C8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836863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76469" name="Rectangle 341">
            <a:extLst>
              <a:ext uri="{FF2B5EF4-FFF2-40B4-BE49-F238E27FC236}">
                <a16:creationId xmlns:a16="http://schemas.microsoft.com/office/drawing/2014/main" id="{BD08D218-4903-43A4-47B4-49D5F1C5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836863"/>
            <a:ext cx="2032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176470" name="Line 342">
            <a:extLst>
              <a:ext uri="{FF2B5EF4-FFF2-40B4-BE49-F238E27FC236}">
                <a16:creationId xmlns:a16="http://schemas.microsoft.com/office/drawing/2014/main" id="{713EE327-87AA-5268-42BE-ED0306305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2970213"/>
            <a:ext cx="365283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71" name="Rectangle 343">
            <a:extLst>
              <a:ext uri="{FF2B5EF4-FFF2-40B4-BE49-F238E27FC236}">
                <a16:creationId xmlns:a16="http://schemas.microsoft.com/office/drawing/2014/main" id="{AEF475B8-498B-06C6-72B6-033F692D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3641725"/>
            <a:ext cx="2571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76472" name="Rectangle 344">
            <a:extLst>
              <a:ext uri="{FF2B5EF4-FFF2-40B4-BE49-F238E27FC236}">
                <a16:creationId xmlns:a16="http://schemas.microsoft.com/office/drawing/2014/main" id="{C5C38EEE-DF26-4667-D1B7-34028029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641725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176473" name="Line 345">
            <a:extLst>
              <a:ext uri="{FF2B5EF4-FFF2-40B4-BE49-F238E27FC236}">
                <a16:creationId xmlns:a16="http://schemas.microsoft.com/office/drawing/2014/main" id="{411FB7E7-C5B5-E68F-072D-AB02C5432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3784600"/>
            <a:ext cx="365283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74" name="Line 346">
            <a:extLst>
              <a:ext uri="{FF2B5EF4-FFF2-40B4-BE49-F238E27FC236}">
                <a16:creationId xmlns:a16="http://schemas.microsoft.com/office/drawing/2014/main" id="{1B6CB369-DBBA-A033-F80F-984F20385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4097338"/>
            <a:ext cx="3652838" cy="1587"/>
          </a:xfrm>
          <a:prstGeom prst="line">
            <a:avLst/>
          </a:prstGeom>
          <a:noFill/>
          <a:ln w="111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75" name="Rectangle 347">
            <a:extLst>
              <a:ext uri="{FF2B5EF4-FFF2-40B4-BE49-F238E27FC236}">
                <a16:creationId xmlns:a16="http://schemas.microsoft.com/office/drawing/2014/main" id="{7A962C23-26DD-D066-394E-5F5B5149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4256088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76476" name="Rectangle 348">
            <a:extLst>
              <a:ext uri="{FF2B5EF4-FFF2-40B4-BE49-F238E27FC236}">
                <a16:creationId xmlns:a16="http://schemas.microsoft.com/office/drawing/2014/main" id="{A33DE614-5C90-3DE3-019A-C474FB7F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256088"/>
            <a:ext cx="2032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176477" name="Line 349">
            <a:extLst>
              <a:ext uri="{FF2B5EF4-FFF2-40B4-BE49-F238E27FC236}">
                <a16:creationId xmlns:a16="http://schemas.microsoft.com/office/drawing/2014/main" id="{4EA9AB74-F9B4-D492-56AA-8ACDA83F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4410075"/>
            <a:ext cx="365283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78" name="Rectangle 350">
            <a:extLst>
              <a:ext uri="{FF2B5EF4-FFF2-40B4-BE49-F238E27FC236}">
                <a16:creationId xmlns:a16="http://schemas.microsoft.com/office/drawing/2014/main" id="{C36BD9D2-A154-F56E-6BC8-63136FD3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1293813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76479" name="Rectangle 351">
            <a:extLst>
              <a:ext uri="{FF2B5EF4-FFF2-40B4-BE49-F238E27FC236}">
                <a16:creationId xmlns:a16="http://schemas.microsoft.com/office/drawing/2014/main" id="{7037E3C0-3576-3520-6FE7-20FEC08C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1376363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176480" name="Line 352">
            <a:extLst>
              <a:ext uri="{FF2B5EF4-FFF2-40B4-BE49-F238E27FC236}">
                <a16:creationId xmlns:a16="http://schemas.microsoft.com/office/drawing/2014/main" id="{69EF2B74-462C-E268-0693-10EC8C2ED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1582738"/>
            <a:ext cx="6524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1" name="Line 353">
            <a:extLst>
              <a:ext uri="{FF2B5EF4-FFF2-40B4-BE49-F238E27FC236}">
                <a16:creationId xmlns:a16="http://schemas.microsoft.com/office/drawing/2014/main" id="{1F79711E-C0C5-EA9C-4E5D-CCC5C46AD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1582738"/>
            <a:ext cx="5381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2" name="Line 354">
            <a:extLst>
              <a:ext uri="{FF2B5EF4-FFF2-40B4-BE49-F238E27FC236}">
                <a16:creationId xmlns:a16="http://schemas.microsoft.com/office/drawing/2014/main" id="{CAD7C25E-CF8B-14E5-0DAD-2AA926734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700" y="1582738"/>
            <a:ext cx="538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3" name="Line 355">
            <a:extLst>
              <a:ext uri="{FF2B5EF4-FFF2-40B4-BE49-F238E27FC236}">
                <a16:creationId xmlns:a16="http://schemas.microsoft.com/office/drawing/2014/main" id="{58418974-B754-02B3-6168-C2876157D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1582738"/>
            <a:ext cx="2079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4" name="Line 356">
            <a:extLst>
              <a:ext uri="{FF2B5EF4-FFF2-40B4-BE49-F238E27FC236}">
                <a16:creationId xmlns:a16="http://schemas.microsoft.com/office/drawing/2014/main" id="{A52282F9-260C-F697-DFDA-E0CCCA807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1395413"/>
            <a:ext cx="34496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5" name="Line 357">
            <a:extLst>
              <a:ext uri="{FF2B5EF4-FFF2-40B4-BE49-F238E27FC236}">
                <a16:creationId xmlns:a16="http://schemas.microsoft.com/office/drawing/2014/main" id="{2FD57939-F1BF-C7BD-F2FD-B0F1325E6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9238" y="1770063"/>
            <a:ext cx="1587" cy="31829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7" name="Freeform 359">
            <a:extLst>
              <a:ext uri="{FF2B5EF4-FFF2-40B4-BE49-F238E27FC236}">
                <a16:creationId xmlns:a16="http://schemas.microsoft.com/office/drawing/2014/main" id="{631EC949-2F8B-B8B2-B2D2-169919B1E4FF}"/>
              </a:ext>
            </a:extLst>
          </p:cNvPr>
          <p:cNvSpPr>
            <a:spLocks/>
          </p:cNvSpPr>
          <p:nvPr/>
        </p:nvSpPr>
        <p:spPr bwMode="auto">
          <a:xfrm>
            <a:off x="3259138" y="2516188"/>
            <a:ext cx="182562" cy="141287"/>
          </a:xfrm>
          <a:custGeom>
            <a:avLst/>
            <a:gdLst>
              <a:gd name="T0" fmla="*/ 0 w 115"/>
              <a:gd name="T1" fmla="*/ 0 h 89"/>
              <a:gd name="T2" fmla="*/ 115 w 115"/>
              <a:gd name="T3" fmla="*/ 0 h 89"/>
              <a:gd name="T4" fmla="*/ 115 w 115"/>
              <a:gd name="T5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9">
                <a:moveTo>
                  <a:pt x="0" y="0"/>
                </a:moveTo>
                <a:lnTo>
                  <a:pt x="115" y="0"/>
                </a:lnTo>
                <a:lnTo>
                  <a:pt x="115" y="8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8" name="Freeform 360">
            <a:extLst>
              <a:ext uri="{FF2B5EF4-FFF2-40B4-BE49-F238E27FC236}">
                <a16:creationId xmlns:a16="http://schemas.microsoft.com/office/drawing/2014/main" id="{FCF9B93B-1782-0D7F-665B-7C980D87C4A1}"/>
              </a:ext>
            </a:extLst>
          </p:cNvPr>
          <p:cNvSpPr>
            <a:spLocks/>
          </p:cNvSpPr>
          <p:nvPr/>
        </p:nvSpPr>
        <p:spPr bwMode="auto">
          <a:xfrm>
            <a:off x="3259138" y="2032000"/>
            <a:ext cx="182562" cy="139700"/>
          </a:xfrm>
          <a:custGeom>
            <a:avLst/>
            <a:gdLst>
              <a:gd name="T0" fmla="*/ 115 w 115"/>
              <a:gd name="T1" fmla="*/ 0 h 88"/>
              <a:gd name="T2" fmla="*/ 115 w 115"/>
              <a:gd name="T3" fmla="*/ 88 h 88"/>
              <a:gd name="T4" fmla="*/ 0 w 1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8">
                <a:moveTo>
                  <a:pt x="115" y="0"/>
                </a:moveTo>
                <a:lnTo>
                  <a:pt x="115" y="88"/>
                </a:lnTo>
                <a:lnTo>
                  <a:pt x="0" y="8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89" name="Line 361">
            <a:extLst>
              <a:ext uri="{FF2B5EF4-FFF2-40B4-BE49-F238E27FC236}">
                <a16:creationId xmlns:a16="http://schemas.microsoft.com/office/drawing/2014/main" id="{8759D092-8C1D-1704-9924-1E31DEFF1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2130425"/>
            <a:ext cx="1587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0" name="Line 362">
            <a:extLst>
              <a:ext uri="{FF2B5EF4-FFF2-40B4-BE49-F238E27FC236}">
                <a16:creationId xmlns:a16="http://schemas.microsoft.com/office/drawing/2014/main" id="{603C1580-A3F8-9A36-B655-2A8385048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2171700"/>
            <a:ext cx="1587" cy="3444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1" name="Line 363">
            <a:extLst>
              <a:ext uri="{FF2B5EF4-FFF2-40B4-BE49-F238E27FC236}">
                <a16:creationId xmlns:a16="http://schemas.microsoft.com/office/drawing/2014/main" id="{A219EA32-611E-85B5-924B-3E06B3A9A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9988" y="1582738"/>
            <a:ext cx="1158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2" name="Freeform 364">
            <a:extLst>
              <a:ext uri="{FF2B5EF4-FFF2-40B4-BE49-F238E27FC236}">
                <a16:creationId xmlns:a16="http://schemas.microsoft.com/office/drawing/2014/main" id="{09A2A92C-5C11-E2E6-534A-0CA9A68E3F92}"/>
              </a:ext>
            </a:extLst>
          </p:cNvPr>
          <p:cNvSpPr>
            <a:spLocks/>
          </p:cNvSpPr>
          <p:nvPr/>
        </p:nvSpPr>
        <p:spPr bwMode="auto">
          <a:xfrm>
            <a:off x="2679700" y="1687513"/>
            <a:ext cx="109538" cy="82550"/>
          </a:xfrm>
          <a:custGeom>
            <a:avLst/>
            <a:gdLst>
              <a:gd name="T0" fmla="*/ 0 w 69"/>
              <a:gd name="T1" fmla="*/ 0 h 52"/>
              <a:gd name="T2" fmla="*/ 69 w 69"/>
              <a:gd name="T3" fmla="*/ 0 h 52"/>
              <a:gd name="T4" fmla="*/ 69 w 69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2">
                <a:moveTo>
                  <a:pt x="0" y="0"/>
                </a:moveTo>
                <a:lnTo>
                  <a:pt x="69" y="0"/>
                </a:lnTo>
                <a:lnTo>
                  <a:pt x="69" y="5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3" name="Freeform 365">
            <a:extLst>
              <a:ext uri="{FF2B5EF4-FFF2-40B4-BE49-F238E27FC236}">
                <a16:creationId xmlns:a16="http://schemas.microsoft.com/office/drawing/2014/main" id="{4403D3A8-F03A-F524-AE31-1C92E341ABF0}"/>
              </a:ext>
            </a:extLst>
          </p:cNvPr>
          <p:cNvSpPr>
            <a:spLocks/>
          </p:cNvSpPr>
          <p:nvPr/>
        </p:nvSpPr>
        <p:spPr bwMode="auto">
          <a:xfrm>
            <a:off x="2679700" y="1395413"/>
            <a:ext cx="109538" cy="87312"/>
          </a:xfrm>
          <a:custGeom>
            <a:avLst/>
            <a:gdLst>
              <a:gd name="T0" fmla="*/ 69 w 69"/>
              <a:gd name="T1" fmla="*/ 0 h 55"/>
              <a:gd name="T2" fmla="*/ 69 w 69"/>
              <a:gd name="T3" fmla="*/ 55 h 55"/>
              <a:gd name="T4" fmla="*/ 0 w 69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5">
                <a:moveTo>
                  <a:pt x="69" y="0"/>
                </a:moveTo>
                <a:lnTo>
                  <a:pt x="69" y="55"/>
                </a:lnTo>
                <a:lnTo>
                  <a:pt x="0" y="5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4" name="Line 366">
            <a:extLst>
              <a:ext uri="{FF2B5EF4-FFF2-40B4-BE49-F238E27FC236}">
                <a16:creationId xmlns:a16="http://schemas.microsoft.com/office/drawing/2014/main" id="{05518225-0036-0E82-5C97-8B36E73C5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700" y="1431925"/>
            <a:ext cx="1588" cy="307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5" name="Line 367">
            <a:extLst>
              <a:ext uri="{FF2B5EF4-FFF2-40B4-BE49-F238E27FC236}">
                <a16:creationId xmlns:a16="http://schemas.microsoft.com/office/drawing/2014/main" id="{68E0C3F4-9096-9852-C76C-060E1B464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1482725"/>
            <a:ext cx="1588" cy="204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96" name="Oval 368">
            <a:extLst>
              <a:ext uri="{FF2B5EF4-FFF2-40B4-BE49-F238E27FC236}">
                <a16:creationId xmlns:a16="http://schemas.microsoft.com/office/drawing/2014/main" id="{C5F6C769-987F-97C3-126F-E0203E50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000250"/>
            <a:ext cx="61912" cy="619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497" name="Oval 369">
            <a:extLst>
              <a:ext uri="{FF2B5EF4-FFF2-40B4-BE49-F238E27FC236}">
                <a16:creationId xmlns:a16="http://schemas.microsoft.com/office/drawing/2014/main" id="{692F4329-C6B4-B25B-9B33-EF1621B3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625725"/>
            <a:ext cx="61912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498" name="Rectangle 370">
            <a:extLst>
              <a:ext uri="{FF2B5EF4-FFF2-40B4-BE49-F238E27FC236}">
                <a16:creationId xmlns:a16="http://schemas.microsoft.com/office/drawing/2014/main" id="{222701EE-2CDD-2175-7171-C2BF6773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81575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76499" name="Rectangle 371">
            <a:extLst>
              <a:ext uri="{FF2B5EF4-FFF2-40B4-BE49-F238E27FC236}">
                <a16:creationId xmlns:a16="http://schemas.microsoft.com/office/drawing/2014/main" id="{8CF1FB72-60D4-1E43-E2B1-AF56B783B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981575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[1]</a:t>
            </a:r>
            <a:endParaRPr lang="en-US" altLang="en-US"/>
          </a:p>
        </p:txBody>
      </p:sp>
      <p:sp>
        <p:nvSpPr>
          <p:cNvPr id="176500" name="Rectangle 372">
            <a:extLst>
              <a:ext uri="{FF2B5EF4-FFF2-40B4-BE49-F238E27FC236}">
                <a16:creationId xmlns:a16="http://schemas.microsoft.com/office/drawing/2014/main" id="{7518DDE1-B586-7B3F-4E68-076E6FEB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709738"/>
            <a:ext cx="14620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Precharge devices</a:t>
            </a:r>
            <a:endParaRPr lang="en-US" altLang="en-US"/>
          </a:p>
        </p:txBody>
      </p:sp>
      <p:sp>
        <p:nvSpPr>
          <p:cNvPr id="176501" name="Line 373">
            <a:extLst>
              <a:ext uri="{FF2B5EF4-FFF2-40B4-BE49-F238E27FC236}">
                <a16:creationId xmlns:a16="http://schemas.microsoft.com/office/drawing/2014/main" id="{0B0388FD-D4AF-55F3-D071-E6102FC38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1770063"/>
            <a:ext cx="1588" cy="31829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02" name="Rectangle 374">
            <a:extLst>
              <a:ext uri="{FF2B5EF4-FFF2-40B4-BE49-F238E27FC236}">
                <a16:creationId xmlns:a16="http://schemas.microsoft.com/office/drawing/2014/main" id="{D7445243-A82D-22B2-ED87-C160C004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4981575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76503" name="Rectangle 375">
            <a:extLst>
              <a:ext uri="{FF2B5EF4-FFF2-40B4-BE49-F238E27FC236}">
                <a16:creationId xmlns:a16="http://schemas.microsoft.com/office/drawing/2014/main" id="{59FAC302-CE95-1A3D-2E66-8F4C8705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4981575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[2]</a:t>
            </a:r>
            <a:endParaRPr lang="en-US" altLang="en-US"/>
          </a:p>
        </p:txBody>
      </p:sp>
      <p:sp>
        <p:nvSpPr>
          <p:cNvPr id="176504" name="Line 376">
            <a:extLst>
              <a:ext uri="{FF2B5EF4-FFF2-40B4-BE49-F238E27FC236}">
                <a16:creationId xmlns:a16="http://schemas.microsoft.com/office/drawing/2014/main" id="{2BBE6E54-C627-258C-A0C5-A95A6644C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9750" y="1770063"/>
            <a:ext cx="1588" cy="31829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05" name="Rectangle 377">
            <a:extLst>
              <a:ext uri="{FF2B5EF4-FFF2-40B4-BE49-F238E27FC236}">
                <a16:creationId xmlns:a16="http://schemas.microsoft.com/office/drawing/2014/main" id="{E8B7B95D-872A-22F6-CA6B-3AA53BB69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4981575"/>
            <a:ext cx="2206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176506" name="Rectangle 378">
            <a:extLst>
              <a:ext uri="{FF2B5EF4-FFF2-40B4-BE49-F238E27FC236}">
                <a16:creationId xmlns:a16="http://schemas.microsoft.com/office/drawing/2014/main" id="{0084BDFE-2647-8FC7-9EBC-4C0094EB0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4981575"/>
            <a:ext cx="203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[3]</a:t>
            </a:r>
            <a:endParaRPr lang="en-US" altLang="en-US"/>
          </a:p>
        </p:txBody>
      </p:sp>
      <p:sp>
        <p:nvSpPr>
          <p:cNvPr id="176507" name="Line 379">
            <a:extLst>
              <a:ext uri="{FF2B5EF4-FFF2-40B4-BE49-F238E27FC236}">
                <a16:creationId xmlns:a16="http://schemas.microsoft.com/office/drawing/2014/main" id="{F510EFA3-3569-E6F6-AAA0-B090541A4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2388" y="1770063"/>
            <a:ext cx="1587" cy="31829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08" name="Freeform 380">
            <a:extLst>
              <a:ext uri="{FF2B5EF4-FFF2-40B4-BE49-F238E27FC236}">
                <a16:creationId xmlns:a16="http://schemas.microsoft.com/office/drawing/2014/main" id="{F401C818-FC39-1FC2-C189-A8EAF1B03B3D}"/>
              </a:ext>
            </a:extLst>
          </p:cNvPr>
          <p:cNvSpPr>
            <a:spLocks/>
          </p:cNvSpPr>
          <p:nvPr/>
        </p:nvSpPr>
        <p:spPr bwMode="auto">
          <a:xfrm>
            <a:off x="3441700" y="2032000"/>
            <a:ext cx="130175" cy="1588"/>
          </a:xfrm>
          <a:custGeom>
            <a:avLst/>
            <a:gdLst>
              <a:gd name="T0" fmla="*/ 0 w 82"/>
              <a:gd name="T1" fmla="*/ 82 w 82"/>
              <a:gd name="T2" fmla="*/ 0 w 8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2">
                <a:moveTo>
                  <a:pt x="0" y="0"/>
                </a:moveTo>
                <a:lnTo>
                  <a:pt x="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09" name="Line 381">
            <a:extLst>
              <a:ext uri="{FF2B5EF4-FFF2-40B4-BE49-F238E27FC236}">
                <a16:creationId xmlns:a16="http://schemas.microsoft.com/office/drawing/2014/main" id="{2CEBA245-E55F-647D-1D58-B4461BAE3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0" y="2032000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11" name="Freeform 383">
            <a:extLst>
              <a:ext uri="{FF2B5EF4-FFF2-40B4-BE49-F238E27FC236}">
                <a16:creationId xmlns:a16="http://schemas.microsoft.com/office/drawing/2014/main" id="{609856A6-069A-9E96-FF8B-0FE4F3750C8A}"/>
              </a:ext>
            </a:extLst>
          </p:cNvPr>
          <p:cNvSpPr>
            <a:spLocks/>
          </p:cNvSpPr>
          <p:nvPr/>
        </p:nvSpPr>
        <p:spPr bwMode="auto">
          <a:xfrm>
            <a:off x="2476500" y="2657475"/>
            <a:ext cx="182563" cy="141288"/>
          </a:xfrm>
          <a:custGeom>
            <a:avLst/>
            <a:gdLst>
              <a:gd name="T0" fmla="*/ 0 w 115"/>
              <a:gd name="T1" fmla="*/ 89 h 89"/>
              <a:gd name="T2" fmla="*/ 115 w 115"/>
              <a:gd name="T3" fmla="*/ 89 h 89"/>
              <a:gd name="T4" fmla="*/ 115 w 115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9">
                <a:moveTo>
                  <a:pt x="0" y="89"/>
                </a:moveTo>
                <a:lnTo>
                  <a:pt x="115" y="89"/>
                </a:lnTo>
                <a:lnTo>
                  <a:pt x="11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12" name="Freeform 384">
            <a:extLst>
              <a:ext uri="{FF2B5EF4-FFF2-40B4-BE49-F238E27FC236}">
                <a16:creationId xmlns:a16="http://schemas.microsoft.com/office/drawing/2014/main" id="{999E4259-405B-CA9F-4C44-E1CACE54F154}"/>
              </a:ext>
            </a:extLst>
          </p:cNvPr>
          <p:cNvSpPr>
            <a:spLocks/>
          </p:cNvSpPr>
          <p:nvPr/>
        </p:nvSpPr>
        <p:spPr bwMode="auto">
          <a:xfrm>
            <a:off x="2476500" y="3143250"/>
            <a:ext cx="182563" cy="139700"/>
          </a:xfrm>
          <a:custGeom>
            <a:avLst/>
            <a:gdLst>
              <a:gd name="T0" fmla="*/ 115 w 115"/>
              <a:gd name="T1" fmla="*/ 88 h 88"/>
              <a:gd name="T2" fmla="*/ 115 w 115"/>
              <a:gd name="T3" fmla="*/ 0 h 88"/>
              <a:gd name="T4" fmla="*/ 0 w 1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8">
                <a:moveTo>
                  <a:pt x="115" y="88"/>
                </a:moveTo>
                <a:lnTo>
                  <a:pt x="115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13" name="Line 385">
            <a:extLst>
              <a:ext uri="{FF2B5EF4-FFF2-40B4-BE49-F238E27FC236}">
                <a16:creationId xmlns:a16="http://schemas.microsoft.com/office/drawing/2014/main" id="{1C4A2C90-A664-61B1-9E9D-448DB2275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6500" y="2755900"/>
            <a:ext cx="1588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14" name="Line 386">
            <a:extLst>
              <a:ext uri="{FF2B5EF4-FFF2-40B4-BE49-F238E27FC236}">
                <a16:creationId xmlns:a16="http://schemas.microsoft.com/office/drawing/2014/main" id="{611C32FE-EC28-E3C9-092D-37288F7E5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7600" y="2798763"/>
            <a:ext cx="1588" cy="344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15" name="Oval 387">
            <a:extLst>
              <a:ext uri="{FF2B5EF4-FFF2-40B4-BE49-F238E27FC236}">
                <a16:creationId xmlns:a16="http://schemas.microsoft.com/office/drawing/2014/main" id="{C1E7B62C-635B-39CB-8DBE-E00BCBA3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3252788"/>
            <a:ext cx="61913" cy="619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16" name="Oval 388">
            <a:extLst>
              <a:ext uri="{FF2B5EF4-FFF2-40B4-BE49-F238E27FC236}">
                <a16:creationId xmlns:a16="http://schemas.microsoft.com/office/drawing/2014/main" id="{F039B2AE-3F0D-9547-DCDA-DF34E45F0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625725"/>
            <a:ext cx="61913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17" name="Freeform 389">
            <a:extLst>
              <a:ext uri="{FF2B5EF4-FFF2-40B4-BE49-F238E27FC236}">
                <a16:creationId xmlns:a16="http://schemas.microsoft.com/office/drawing/2014/main" id="{7EFEB7E2-8486-5BCE-09F1-B21C3A9FAE53}"/>
              </a:ext>
            </a:extLst>
          </p:cNvPr>
          <p:cNvSpPr>
            <a:spLocks/>
          </p:cNvSpPr>
          <p:nvPr/>
        </p:nvSpPr>
        <p:spPr bwMode="auto">
          <a:xfrm>
            <a:off x="2659063" y="3282950"/>
            <a:ext cx="130175" cy="1588"/>
          </a:xfrm>
          <a:custGeom>
            <a:avLst/>
            <a:gdLst>
              <a:gd name="T0" fmla="*/ 0 w 82"/>
              <a:gd name="T1" fmla="*/ 82 w 82"/>
              <a:gd name="T2" fmla="*/ 0 w 8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2">
                <a:moveTo>
                  <a:pt x="0" y="0"/>
                </a:moveTo>
                <a:lnTo>
                  <a:pt x="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18" name="Line 390">
            <a:extLst>
              <a:ext uri="{FF2B5EF4-FFF2-40B4-BE49-F238E27FC236}">
                <a16:creationId xmlns:a16="http://schemas.microsoft.com/office/drawing/2014/main" id="{B47FA4B6-8824-592D-80D8-708653DFA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3282950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20" name="Freeform 392">
            <a:extLst>
              <a:ext uri="{FF2B5EF4-FFF2-40B4-BE49-F238E27FC236}">
                <a16:creationId xmlns:a16="http://schemas.microsoft.com/office/drawing/2014/main" id="{0E0578FD-CA0E-7E00-4D49-6B5B9EA6185A}"/>
              </a:ext>
            </a:extLst>
          </p:cNvPr>
          <p:cNvSpPr>
            <a:spLocks/>
          </p:cNvSpPr>
          <p:nvPr/>
        </p:nvSpPr>
        <p:spPr bwMode="auto">
          <a:xfrm>
            <a:off x="4819650" y="2657475"/>
            <a:ext cx="182563" cy="141288"/>
          </a:xfrm>
          <a:custGeom>
            <a:avLst/>
            <a:gdLst>
              <a:gd name="T0" fmla="*/ 0 w 115"/>
              <a:gd name="T1" fmla="*/ 89 h 89"/>
              <a:gd name="T2" fmla="*/ 115 w 115"/>
              <a:gd name="T3" fmla="*/ 89 h 89"/>
              <a:gd name="T4" fmla="*/ 115 w 115"/>
              <a:gd name="T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9">
                <a:moveTo>
                  <a:pt x="0" y="89"/>
                </a:moveTo>
                <a:lnTo>
                  <a:pt x="115" y="89"/>
                </a:lnTo>
                <a:lnTo>
                  <a:pt x="11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21" name="Freeform 393">
            <a:extLst>
              <a:ext uri="{FF2B5EF4-FFF2-40B4-BE49-F238E27FC236}">
                <a16:creationId xmlns:a16="http://schemas.microsoft.com/office/drawing/2014/main" id="{E9BBC4A8-DA06-07A6-1BD2-2C4D0541F937}"/>
              </a:ext>
            </a:extLst>
          </p:cNvPr>
          <p:cNvSpPr>
            <a:spLocks/>
          </p:cNvSpPr>
          <p:nvPr/>
        </p:nvSpPr>
        <p:spPr bwMode="auto">
          <a:xfrm>
            <a:off x="4819650" y="3143250"/>
            <a:ext cx="182563" cy="139700"/>
          </a:xfrm>
          <a:custGeom>
            <a:avLst/>
            <a:gdLst>
              <a:gd name="T0" fmla="*/ 115 w 115"/>
              <a:gd name="T1" fmla="*/ 88 h 88"/>
              <a:gd name="T2" fmla="*/ 115 w 115"/>
              <a:gd name="T3" fmla="*/ 0 h 88"/>
              <a:gd name="T4" fmla="*/ 0 w 115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8">
                <a:moveTo>
                  <a:pt x="115" y="88"/>
                </a:moveTo>
                <a:lnTo>
                  <a:pt x="115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22" name="Line 394">
            <a:extLst>
              <a:ext uri="{FF2B5EF4-FFF2-40B4-BE49-F238E27FC236}">
                <a16:creationId xmlns:a16="http://schemas.microsoft.com/office/drawing/2014/main" id="{C1416A0B-3B81-2851-D1DF-9B48711BB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9650" y="2755900"/>
            <a:ext cx="1588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23" name="Line 395">
            <a:extLst>
              <a:ext uri="{FF2B5EF4-FFF2-40B4-BE49-F238E27FC236}">
                <a16:creationId xmlns:a16="http://schemas.microsoft.com/office/drawing/2014/main" id="{422860B5-C838-588E-AEC0-11B1B2DC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0" y="2798763"/>
            <a:ext cx="1588" cy="344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24" name="Oval 396">
            <a:extLst>
              <a:ext uri="{FF2B5EF4-FFF2-40B4-BE49-F238E27FC236}">
                <a16:creationId xmlns:a16="http://schemas.microsoft.com/office/drawing/2014/main" id="{17236E10-615A-E555-D708-AF647FBF4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440113"/>
            <a:ext cx="61913" cy="619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25" name="Oval 397">
            <a:extLst>
              <a:ext uri="{FF2B5EF4-FFF2-40B4-BE49-F238E27FC236}">
                <a16:creationId xmlns:a16="http://schemas.microsoft.com/office/drawing/2014/main" id="{2A9C7A5F-6408-A7A7-7A3F-EF9BA21E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252788"/>
            <a:ext cx="61913" cy="619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26" name="Oval 398">
            <a:extLst>
              <a:ext uri="{FF2B5EF4-FFF2-40B4-BE49-F238E27FC236}">
                <a16:creationId xmlns:a16="http://schemas.microsoft.com/office/drawing/2014/main" id="{9B9F967B-C34C-F5AD-B24E-D5618736E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2625725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27" name="Freeform 399">
            <a:extLst>
              <a:ext uri="{FF2B5EF4-FFF2-40B4-BE49-F238E27FC236}">
                <a16:creationId xmlns:a16="http://schemas.microsoft.com/office/drawing/2014/main" id="{FFA77947-120E-29D2-F179-77A782A30D1A}"/>
              </a:ext>
            </a:extLst>
          </p:cNvPr>
          <p:cNvSpPr>
            <a:spLocks/>
          </p:cNvSpPr>
          <p:nvPr/>
        </p:nvSpPr>
        <p:spPr bwMode="auto">
          <a:xfrm>
            <a:off x="5002213" y="3282950"/>
            <a:ext cx="130175" cy="1588"/>
          </a:xfrm>
          <a:custGeom>
            <a:avLst/>
            <a:gdLst>
              <a:gd name="T0" fmla="*/ 0 w 82"/>
              <a:gd name="T1" fmla="*/ 82 w 82"/>
              <a:gd name="T2" fmla="*/ 0 w 8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2">
                <a:moveTo>
                  <a:pt x="0" y="0"/>
                </a:moveTo>
                <a:lnTo>
                  <a:pt x="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28" name="Line 400">
            <a:extLst>
              <a:ext uri="{FF2B5EF4-FFF2-40B4-BE49-F238E27FC236}">
                <a16:creationId xmlns:a16="http://schemas.microsoft.com/office/drawing/2014/main" id="{B9F9971E-CA8B-74A4-F433-705E82902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3282950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0" name="Freeform 402">
            <a:extLst>
              <a:ext uri="{FF2B5EF4-FFF2-40B4-BE49-F238E27FC236}">
                <a16:creationId xmlns:a16="http://schemas.microsoft.com/office/drawing/2014/main" id="{1BCBFA16-61C9-FDBF-08FC-3B03EF3FDAB0}"/>
              </a:ext>
            </a:extLst>
          </p:cNvPr>
          <p:cNvSpPr>
            <a:spLocks/>
          </p:cNvSpPr>
          <p:nvPr/>
        </p:nvSpPr>
        <p:spPr bwMode="auto">
          <a:xfrm>
            <a:off x="4819650" y="3956050"/>
            <a:ext cx="182563" cy="141288"/>
          </a:xfrm>
          <a:custGeom>
            <a:avLst/>
            <a:gdLst>
              <a:gd name="T0" fmla="*/ 0 w 115"/>
              <a:gd name="T1" fmla="*/ 0 h 89"/>
              <a:gd name="T2" fmla="*/ 115 w 115"/>
              <a:gd name="T3" fmla="*/ 0 h 89"/>
              <a:gd name="T4" fmla="*/ 115 w 115"/>
              <a:gd name="T5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9">
                <a:moveTo>
                  <a:pt x="0" y="0"/>
                </a:moveTo>
                <a:lnTo>
                  <a:pt x="115" y="0"/>
                </a:lnTo>
                <a:lnTo>
                  <a:pt x="115" y="8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1" name="Freeform 403">
            <a:extLst>
              <a:ext uri="{FF2B5EF4-FFF2-40B4-BE49-F238E27FC236}">
                <a16:creationId xmlns:a16="http://schemas.microsoft.com/office/drawing/2014/main" id="{341206EC-4719-14F6-6C08-D565962EA5F7}"/>
              </a:ext>
            </a:extLst>
          </p:cNvPr>
          <p:cNvSpPr>
            <a:spLocks/>
          </p:cNvSpPr>
          <p:nvPr/>
        </p:nvSpPr>
        <p:spPr bwMode="auto">
          <a:xfrm>
            <a:off x="4819650" y="3471863"/>
            <a:ext cx="182563" cy="139700"/>
          </a:xfrm>
          <a:custGeom>
            <a:avLst/>
            <a:gdLst>
              <a:gd name="T0" fmla="*/ 115 w 115"/>
              <a:gd name="T1" fmla="*/ 0 h 88"/>
              <a:gd name="T2" fmla="*/ 115 w 115"/>
              <a:gd name="T3" fmla="*/ 88 h 88"/>
              <a:gd name="T4" fmla="*/ 0 w 1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8">
                <a:moveTo>
                  <a:pt x="115" y="0"/>
                </a:moveTo>
                <a:lnTo>
                  <a:pt x="115" y="88"/>
                </a:lnTo>
                <a:lnTo>
                  <a:pt x="0" y="8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2" name="Line 404">
            <a:extLst>
              <a:ext uri="{FF2B5EF4-FFF2-40B4-BE49-F238E27FC236}">
                <a16:creationId xmlns:a16="http://schemas.microsoft.com/office/drawing/2014/main" id="{2D9366FF-E20A-1492-E08C-778F04E1E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3570288"/>
            <a:ext cx="1588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3" name="Line 405">
            <a:extLst>
              <a:ext uri="{FF2B5EF4-FFF2-40B4-BE49-F238E27FC236}">
                <a16:creationId xmlns:a16="http://schemas.microsoft.com/office/drawing/2014/main" id="{09BF5EED-6FB7-F220-DE94-B09E44D8B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3611563"/>
            <a:ext cx="1588" cy="344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4" name="Oval 406">
            <a:extLst>
              <a:ext uri="{FF2B5EF4-FFF2-40B4-BE49-F238E27FC236}">
                <a16:creationId xmlns:a16="http://schemas.microsoft.com/office/drawing/2014/main" id="{ED3E5D4D-1E69-12BB-8F0E-44681B2D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3" y="40655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35" name="Freeform 407">
            <a:extLst>
              <a:ext uri="{FF2B5EF4-FFF2-40B4-BE49-F238E27FC236}">
                <a16:creationId xmlns:a16="http://schemas.microsoft.com/office/drawing/2014/main" id="{976180CB-62BC-CB55-E14B-591E7AE72C9D}"/>
              </a:ext>
            </a:extLst>
          </p:cNvPr>
          <p:cNvSpPr>
            <a:spLocks/>
          </p:cNvSpPr>
          <p:nvPr/>
        </p:nvSpPr>
        <p:spPr bwMode="auto">
          <a:xfrm>
            <a:off x="5002213" y="3471863"/>
            <a:ext cx="130175" cy="1587"/>
          </a:xfrm>
          <a:custGeom>
            <a:avLst/>
            <a:gdLst>
              <a:gd name="T0" fmla="*/ 0 w 82"/>
              <a:gd name="T1" fmla="*/ 82 w 82"/>
              <a:gd name="T2" fmla="*/ 0 w 8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2">
                <a:moveTo>
                  <a:pt x="0" y="0"/>
                </a:moveTo>
                <a:lnTo>
                  <a:pt x="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6" name="Line 408">
            <a:extLst>
              <a:ext uri="{FF2B5EF4-FFF2-40B4-BE49-F238E27FC236}">
                <a16:creationId xmlns:a16="http://schemas.microsoft.com/office/drawing/2014/main" id="{AE1B03C4-E650-7712-A06A-1BF2B9A1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3471863"/>
            <a:ext cx="1301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37" name="Oval 409">
            <a:extLst>
              <a:ext uri="{FF2B5EF4-FFF2-40B4-BE49-F238E27FC236}">
                <a16:creationId xmlns:a16="http://schemas.microsoft.com/office/drawing/2014/main" id="{18959E0C-3423-6210-7F50-9F66A05D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3440113"/>
            <a:ext cx="61912" cy="619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39" name="Freeform 411">
            <a:extLst>
              <a:ext uri="{FF2B5EF4-FFF2-40B4-BE49-F238E27FC236}">
                <a16:creationId xmlns:a16="http://schemas.microsoft.com/office/drawing/2014/main" id="{E98CE841-C9E5-A80F-1E7D-91F6392952D4}"/>
              </a:ext>
            </a:extLst>
          </p:cNvPr>
          <p:cNvSpPr>
            <a:spLocks/>
          </p:cNvSpPr>
          <p:nvPr/>
        </p:nvSpPr>
        <p:spPr bwMode="auto">
          <a:xfrm>
            <a:off x="3259138" y="3956050"/>
            <a:ext cx="182562" cy="141288"/>
          </a:xfrm>
          <a:custGeom>
            <a:avLst/>
            <a:gdLst>
              <a:gd name="T0" fmla="*/ 0 w 115"/>
              <a:gd name="T1" fmla="*/ 0 h 89"/>
              <a:gd name="T2" fmla="*/ 115 w 115"/>
              <a:gd name="T3" fmla="*/ 0 h 89"/>
              <a:gd name="T4" fmla="*/ 115 w 115"/>
              <a:gd name="T5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9">
                <a:moveTo>
                  <a:pt x="0" y="0"/>
                </a:moveTo>
                <a:lnTo>
                  <a:pt x="115" y="0"/>
                </a:lnTo>
                <a:lnTo>
                  <a:pt x="115" y="8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0" name="Freeform 412">
            <a:extLst>
              <a:ext uri="{FF2B5EF4-FFF2-40B4-BE49-F238E27FC236}">
                <a16:creationId xmlns:a16="http://schemas.microsoft.com/office/drawing/2014/main" id="{14700FF5-A017-D365-C4D6-59607BC0B4E9}"/>
              </a:ext>
            </a:extLst>
          </p:cNvPr>
          <p:cNvSpPr>
            <a:spLocks/>
          </p:cNvSpPr>
          <p:nvPr/>
        </p:nvSpPr>
        <p:spPr bwMode="auto">
          <a:xfrm>
            <a:off x="3259138" y="3471863"/>
            <a:ext cx="182562" cy="139700"/>
          </a:xfrm>
          <a:custGeom>
            <a:avLst/>
            <a:gdLst>
              <a:gd name="T0" fmla="*/ 115 w 115"/>
              <a:gd name="T1" fmla="*/ 0 h 88"/>
              <a:gd name="T2" fmla="*/ 115 w 115"/>
              <a:gd name="T3" fmla="*/ 88 h 88"/>
              <a:gd name="T4" fmla="*/ 0 w 115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88">
                <a:moveTo>
                  <a:pt x="115" y="0"/>
                </a:moveTo>
                <a:lnTo>
                  <a:pt x="115" y="88"/>
                </a:lnTo>
                <a:lnTo>
                  <a:pt x="0" y="8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1" name="Line 413">
            <a:extLst>
              <a:ext uri="{FF2B5EF4-FFF2-40B4-BE49-F238E27FC236}">
                <a16:creationId xmlns:a16="http://schemas.microsoft.com/office/drawing/2014/main" id="{2A77E963-F443-85E1-DAC1-4B63F685D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3570288"/>
            <a:ext cx="1587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2" name="Line 414">
            <a:extLst>
              <a:ext uri="{FF2B5EF4-FFF2-40B4-BE49-F238E27FC236}">
                <a16:creationId xmlns:a16="http://schemas.microsoft.com/office/drawing/2014/main" id="{15757FD0-C18A-F8A7-82EA-4433CA50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611563"/>
            <a:ext cx="1587" cy="344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3" name="Oval 415">
            <a:extLst>
              <a:ext uri="{FF2B5EF4-FFF2-40B4-BE49-F238E27FC236}">
                <a16:creationId xmlns:a16="http://schemas.microsoft.com/office/drawing/2014/main" id="{75B5E4C0-1361-877E-AA47-954ADD02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4065588"/>
            <a:ext cx="61912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44" name="Freeform 416">
            <a:extLst>
              <a:ext uri="{FF2B5EF4-FFF2-40B4-BE49-F238E27FC236}">
                <a16:creationId xmlns:a16="http://schemas.microsoft.com/office/drawing/2014/main" id="{7BA5CB79-90BA-C743-A4C0-304EF8A37393}"/>
              </a:ext>
            </a:extLst>
          </p:cNvPr>
          <p:cNvSpPr>
            <a:spLocks/>
          </p:cNvSpPr>
          <p:nvPr/>
        </p:nvSpPr>
        <p:spPr bwMode="auto">
          <a:xfrm>
            <a:off x="3441700" y="3471863"/>
            <a:ext cx="130175" cy="1587"/>
          </a:xfrm>
          <a:custGeom>
            <a:avLst/>
            <a:gdLst>
              <a:gd name="T0" fmla="*/ 0 w 82"/>
              <a:gd name="T1" fmla="*/ 82 w 82"/>
              <a:gd name="T2" fmla="*/ 0 w 8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2">
                <a:moveTo>
                  <a:pt x="0" y="0"/>
                </a:moveTo>
                <a:lnTo>
                  <a:pt x="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5" name="Line 417">
            <a:extLst>
              <a:ext uri="{FF2B5EF4-FFF2-40B4-BE49-F238E27FC236}">
                <a16:creationId xmlns:a16="http://schemas.microsoft.com/office/drawing/2014/main" id="{F90F30BC-E507-5B18-98F3-A21783B05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0" y="3471863"/>
            <a:ext cx="1301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6" name="Rectangle 418">
            <a:extLst>
              <a:ext uri="{FF2B5EF4-FFF2-40B4-BE49-F238E27FC236}">
                <a16:creationId xmlns:a16="http://schemas.microsoft.com/office/drawing/2014/main" id="{20E0BBB9-B4D8-26B9-8E9A-8FDB96927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3940175"/>
            <a:ext cx="3667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176547" name="Oval 419">
            <a:extLst>
              <a:ext uri="{FF2B5EF4-FFF2-40B4-BE49-F238E27FC236}">
                <a16:creationId xmlns:a16="http://schemas.microsoft.com/office/drawing/2014/main" id="{7DBE6DB4-1F36-1EE2-F906-8D650826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546225"/>
            <a:ext cx="73025" cy="73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48" name="Line 420">
            <a:extLst>
              <a:ext uri="{FF2B5EF4-FFF2-40B4-BE49-F238E27FC236}">
                <a16:creationId xmlns:a16="http://schemas.microsoft.com/office/drawing/2014/main" id="{DD2B0758-0D10-B5F1-E628-A5CF7DA2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7863" y="1582738"/>
            <a:ext cx="1143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49" name="Freeform 421">
            <a:extLst>
              <a:ext uri="{FF2B5EF4-FFF2-40B4-BE49-F238E27FC236}">
                <a16:creationId xmlns:a16="http://schemas.microsoft.com/office/drawing/2014/main" id="{EFC1F38F-9204-8058-06E2-79BA876F0E29}"/>
              </a:ext>
            </a:extLst>
          </p:cNvPr>
          <p:cNvSpPr>
            <a:spLocks/>
          </p:cNvSpPr>
          <p:nvPr/>
        </p:nvSpPr>
        <p:spPr bwMode="auto">
          <a:xfrm>
            <a:off x="3462338" y="1687513"/>
            <a:ext cx="109537" cy="82550"/>
          </a:xfrm>
          <a:custGeom>
            <a:avLst/>
            <a:gdLst>
              <a:gd name="T0" fmla="*/ 0 w 69"/>
              <a:gd name="T1" fmla="*/ 0 h 52"/>
              <a:gd name="T2" fmla="*/ 69 w 69"/>
              <a:gd name="T3" fmla="*/ 0 h 52"/>
              <a:gd name="T4" fmla="*/ 69 w 69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2">
                <a:moveTo>
                  <a:pt x="0" y="0"/>
                </a:moveTo>
                <a:lnTo>
                  <a:pt x="69" y="0"/>
                </a:lnTo>
                <a:lnTo>
                  <a:pt x="69" y="5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0" name="Freeform 422">
            <a:extLst>
              <a:ext uri="{FF2B5EF4-FFF2-40B4-BE49-F238E27FC236}">
                <a16:creationId xmlns:a16="http://schemas.microsoft.com/office/drawing/2014/main" id="{227C5294-E222-8A2D-22BA-807B70D50F00}"/>
              </a:ext>
            </a:extLst>
          </p:cNvPr>
          <p:cNvSpPr>
            <a:spLocks/>
          </p:cNvSpPr>
          <p:nvPr/>
        </p:nvSpPr>
        <p:spPr bwMode="auto">
          <a:xfrm>
            <a:off x="3462338" y="1395413"/>
            <a:ext cx="109537" cy="87312"/>
          </a:xfrm>
          <a:custGeom>
            <a:avLst/>
            <a:gdLst>
              <a:gd name="T0" fmla="*/ 69 w 69"/>
              <a:gd name="T1" fmla="*/ 0 h 55"/>
              <a:gd name="T2" fmla="*/ 69 w 69"/>
              <a:gd name="T3" fmla="*/ 55 h 55"/>
              <a:gd name="T4" fmla="*/ 0 w 69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5">
                <a:moveTo>
                  <a:pt x="69" y="0"/>
                </a:moveTo>
                <a:lnTo>
                  <a:pt x="69" y="55"/>
                </a:lnTo>
                <a:lnTo>
                  <a:pt x="0" y="5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1" name="Line 423">
            <a:extLst>
              <a:ext uri="{FF2B5EF4-FFF2-40B4-BE49-F238E27FC236}">
                <a16:creationId xmlns:a16="http://schemas.microsoft.com/office/drawing/2014/main" id="{6B747626-BCC5-AB71-7EE1-5DDBED206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1431925"/>
            <a:ext cx="1587" cy="307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2" name="Line 424">
            <a:extLst>
              <a:ext uri="{FF2B5EF4-FFF2-40B4-BE49-F238E27FC236}">
                <a16:creationId xmlns:a16="http://schemas.microsoft.com/office/drawing/2014/main" id="{8289572B-133F-9DE2-9550-58B8F2C3C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1482725"/>
            <a:ext cx="1587" cy="204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3" name="Oval 425">
            <a:extLst>
              <a:ext uri="{FF2B5EF4-FFF2-40B4-BE49-F238E27FC236}">
                <a16:creationId xmlns:a16="http://schemas.microsoft.com/office/drawing/2014/main" id="{DA7CE4CC-F5D4-9813-6CF9-A97A97B9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1546225"/>
            <a:ext cx="73025" cy="73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54" name="Line 426">
            <a:extLst>
              <a:ext uri="{FF2B5EF4-FFF2-40B4-BE49-F238E27FC236}">
                <a16:creationId xmlns:a16="http://schemas.microsoft.com/office/drawing/2014/main" id="{E3E566C9-6F86-A9A3-4C30-64CD2BB55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1582738"/>
            <a:ext cx="1143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5" name="Freeform 427">
            <a:extLst>
              <a:ext uri="{FF2B5EF4-FFF2-40B4-BE49-F238E27FC236}">
                <a16:creationId xmlns:a16="http://schemas.microsoft.com/office/drawing/2014/main" id="{3DCECBA3-2B78-9907-FFBE-3C439F0FE45F}"/>
              </a:ext>
            </a:extLst>
          </p:cNvPr>
          <p:cNvSpPr>
            <a:spLocks/>
          </p:cNvSpPr>
          <p:nvPr/>
        </p:nvSpPr>
        <p:spPr bwMode="auto">
          <a:xfrm>
            <a:off x="4240213" y="1687513"/>
            <a:ext cx="109537" cy="82550"/>
          </a:xfrm>
          <a:custGeom>
            <a:avLst/>
            <a:gdLst>
              <a:gd name="T0" fmla="*/ 0 w 69"/>
              <a:gd name="T1" fmla="*/ 0 h 52"/>
              <a:gd name="T2" fmla="*/ 69 w 69"/>
              <a:gd name="T3" fmla="*/ 0 h 52"/>
              <a:gd name="T4" fmla="*/ 69 w 69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2">
                <a:moveTo>
                  <a:pt x="0" y="0"/>
                </a:moveTo>
                <a:lnTo>
                  <a:pt x="69" y="0"/>
                </a:lnTo>
                <a:lnTo>
                  <a:pt x="69" y="5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6" name="Freeform 428">
            <a:extLst>
              <a:ext uri="{FF2B5EF4-FFF2-40B4-BE49-F238E27FC236}">
                <a16:creationId xmlns:a16="http://schemas.microsoft.com/office/drawing/2014/main" id="{044130F9-4C18-B889-558B-9C659251D51E}"/>
              </a:ext>
            </a:extLst>
          </p:cNvPr>
          <p:cNvSpPr>
            <a:spLocks/>
          </p:cNvSpPr>
          <p:nvPr/>
        </p:nvSpPr>
        <p:spPr bwMode="auto">
          <a:xfrm>
            <a:off x="4240213" y="1395413"/>
            <a:ext cx="109537" cy="87312"/>
          </a:xfrm>
          <a:custGeom>
            <a:avLst/>
            <a:gdLst>
              <a:gd name="T0" fmla="*/ 69 w 69"/>
              <a:gd name="T1" fmla="*/ 0 h 55"/>
              <a:gd name="T2" fmla="*/ 69 w 69"/>
              <a:gd name="T3" fmla="*/ 55 h 55"/>
              <a:gd name="T4" fmla="*/ 0 w 69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5">
                <a:moveTo>
                  <a:pt x="69" y="0"/>
                </a:moveTo>
                <a:lnTo>
                  <a:pt x="69" y="55"/>
                </a:lnTo>
                <a:lnTo>
                  <a:pt x="0" y="5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7" name="Line 429">
            <a:extLst>
              <a:ext uri="{FF2B5EF4-FFF2-40B4-BE49-F238E27FC236}">
                <a16:creationId xmlns:a16="http://schemas.microsoft.com/office/drawing/2014/main" id="{5301BE20-ABAD-31AB-D776-303535E8B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1431925"/>
            <a:ext cx="1587" cy="307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8" name="Line 430">
            <a:extLst>
              <a:ext uri="{FF2B5EF4-FFF2-40B4-BE49-F238E27FC236}">
                <a16:creationId xmlns:a16="http://schemas.microsoft.com/office/drawing/2014/main" id="{76C4FF5E-1AC6-C5C2-9FC9-9E34D9215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1482725"/>
            <a:ext cx="1588" cy="204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59" name="Oval 431">
            <a:extLst>
              <a:ext uri="{FF2B5EF4-FFF2-40B4-BE49-F238E27FC236}">
                <a16:creationId xmlns:a16="http://schemas.microsoft.com/office/drawing/2014/main" id="{F81162B0-F6A1-D685-CA64-9D09A4A5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546225"/>
            <a:ext cx="73025" cy="73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60" name="Line 432">
            <a:extLst>
              <a:ext uri="{FF2B5EF4-FFF2-40B4-BE49-F238E27FC236}">
                <a16:creationId xmlns:a16="http://schemas.microsoft.com/office/drawing/2014/main" id="{C27B49C7-3194-6944-F3E3-6CD05D339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1582738"/>
            <a:ext cx="1143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61" name="Freeform 433">
            <a:extLst>
              <a:ext uri="{FF2B5EF4-FFF2-40B4-BE49-F238E27FC236}">
                <a16:creationId xmlns:a16="http://schemas.microsoft.com/office/drawing/2014/main" id="{CDBE7EAB-2C6D-8013-694A-BCE048537EC3}"/>
              </a:ext>
            </a:extLst>
          </p:cNvPr>
          <p:cNvSpPr>
            <a:spLocks/>
          </p:cNvSpPr>
          <p:nvPr/>
        </p:nvSpPr>
        <p:spPr bwMode="auto">
          <a:xfrm>
            <a:off x="5022850" y="1687513"/>
            <a:ext cx="109538" cy="82550"/>
          </a:xfrm>
          <a:custGeom>
            <a:avLst/>
            <a:gdLst>
              <a:gd name="T0" fmla="*/ 0 w 69"/>
              <a:gd name="T1" fmla="*/ 0 h 52"/>
              <a:gd name="T2" fmla="*/ 69 w 69"/>
              <a:gd name="T3" fmla="*/ 0 h 52"/>
              <a:gd name="T4" fmla="*/ 69 w 69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2">
                <a:moveTo>
                  <a:pt x="0" y="0"/>
                </a:moveTo>
                <a:lnTo>
                  <a:pt x="69" y="0"/>
                </a:lnTo>
                <a:lnTo>
                  <a:pt x="69" y="5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62" name="Freeform 434">
            <a:extLst>
              <a:ext uri="{FF2B5EF4-FFF2-40B4-BE49-F238E27FC236}">
                <a16:creationId xmlns:a16="http://schemas.microsoft.com/office/drawing/2014/main" id="{DCB53003-7EEF-D2DE-67DE-62FDE7D5843A}"/>
              </a:ext>
            </a:extLst>
          </p:cNvPr>
          <p:cNvSpPr>
            <a:spLocks/>
          </p:cNvSpPr>
          <p:nvPr/>
        </p:nvSpPr>
        <p:spPr bwMode="auto">
          <a:xfrm>
            <a:off x="5022850" y="1395413"/>
            <a:ext cx="109538" cy="87312"/>
          </a:xfrm>
          <a:custGeom>
            <a:avLst/>
            <a:gdLst>
              <a:gd name="T0" fmla="*/ 69 w 69"/>
              <a:gd name="T1" fmla="*/ 0 h 55"/>
              <a:gd name="T2" fmla="*/ 69 w 69"/>
              <a:gd name="T3" fmla="*/ 55 h 55"/>
              <a:gd name="T4" fmla="*/ 0 w 69"/>
              <a:gd name="T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55">
                <a:moveTo>
                  <a:pt x="69" y="0"/>
                </a:moveTo>
                <a:lnTo>
                  <a:pt x="69" y="55"/>
                </a:lnTo>
                <a:lnTo>
                  <a:pt x="0" y="5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63" name="Line 435">
            <a:extLst>
              <a:ext uri="{FF2B5EF4-FFF2-40B4-BE49-F238E27FC236}">
                <a16:creationId xmlns:a16="http://schemas.microsoft.com/office/drawing/2014/main" id="{65E0C2FC-A8A7-B547-10F8-1E3069323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1431925"/>
            <a:ext cx="1588" cy="307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64" name="Line 436">
            <a:extLst>
              <a:ext uri="{FF2B5EF4-FFF2-40B4-BE49-F238E27FC236}">
                <a16:creationId xmlns:a16="http://schemas.microsoft.com/office/drawing/2014/main" id="{31EFE990-08EA-D9BA-C237-0D734D3F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1482725"/>
            <a:ext cx="1588" cy="204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565" name="Oval 437">
            <a:extLst>
              <a:ext uri="{FF2B5EF4-FFF2-40B4-BE49-F238E27FC236}">
                <a16:creationId xmlns:a16="http://schemas.microsoft.com/office/drawing/2014/main" id="{EBACC0A9-81CB-769D-7FDB-A5B6A96B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546225"/>
            <a:ext cx="73025" cy="73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566" name="Rectangle 438">
            <a:extLst>
              <a:ext uri="{FF2B5EF4-FFF2-40B4-BE49-F238E27FC236}">
                <a16:creationId xmlns:a16="http://schemas.microsoft.com/office/drawing/2014/main" id="{F25D7430-CE9A-A184-3AA9-B497ABB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414463"/>
            <a:ext cx="1825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</a:rPr>
              <a:t>pre</a:t>
            </a:r>
            <a:endParaRPr lang="en-US" altLang="en-US" b="0"/>
          </a:p>
        </p:txBody>
      </p:sp>
      <p:sp>
        <p:nvSpPr>
          <p:cNvPr id="176567" name="Rectangle 439">
            <a:extLst>
              <a:ext uri="{FF2B5EF4-FFF2-40B4-BE49-F238E27FC236}">
                <a16:creationId xmlns:a16="http://schemas.microsoft.com/office/drawing/2014/main" id="{6BA68EEF-DB90-02F2-C6B1-A01D4EB2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1358900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15" name="Rectangle 63">
            <a:extLst>
              <a:ext uri="{FF2B5EF4-FFF2-40B4-BE49-F238E27FC236}">
                <a16:creationId xmlns:a16="http://schemas.microsoft.com/office/drawing/2014/main" id="{C75B047D-2937-97A7-0E72-ACEA16FF0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62200"/>
            <a:ext cx="2057400" cy="2286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DC84694C-B0E1-A18F-2950-AF05168D4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Non-Volatile Memories</a:t>
            </a:r>
            <a:br>
              <a:rPr lang="en-US" altLang="en-US" sz="4000"/>
            </a:br>
            <a:r>
              <a:rPr lang="en-US" altLang="en-US" sz="4000"/>
              <a:t>The Floating-gate transistor (FAMOS)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171" name="Freeform 19">
            <a:extLst>
              <a:ext uri="{FF2B5EF4-FFF2-40B4-BE49-F238E27FC236}">
                <a16:creationId xmlns:a16="http://schemas.microsoft.com/office/drawing/2014/main" id="{5B91847D-F5AB-809D-8B4C-23F9CD775A97}"/>
              </a:ext>
            </a:extLst>
          </p:cNvPr>
          <p:cNvSpPr>
            <a:spLocks/>
          </p:cNvSpPr>
          <p:nvPr/>
        </p:nvSpPr>
        <p:spPr bwMode="auto">
          <a:xfrm>
            <a:off x="3743325" y="3979863"/>
            <a:ext cx="1568450" cy="390525"/>
          </a:xfrm>
          <a:custGeom>
            <a:avLst/>
            <a:gdLst>
              <a:gd name="T0" fmla="*/ 3 w 245"/>
              <a:gd name="T1" fmla="*/ 0 h 61"/>
              <a:gd name="T2" fmla="*/ 3 w 245"/>
              <a:gd name="T3" fmla="*/ 16 h 61"/>
              <a:gd name="T4" fmla="*/ 66 w 245"/>
              <a:gd name="T5" fmla="*/ 58 h 61"/>
              <a:gd name="T6" fmla="*/ 245 w 245"/>
              <a:gd name="T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" h="61">
                <a:moveTo>
                  <a:pt x="3" y="0"/>
                </a:move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0" y="58"/>
                  <a:pt x="66" y="58"/>
                </a:cubicBezTo>
                <a:cubicBezTo>
                  <a:pt x="66" y="58"/>
                  <a:pt x="229" y="61"/>
                  <a:pt x="245" y="61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2" name="Freeform 20">
            <a:extLst>
              <a:ext uri="{FF2B5EF4-FFF2-40B4-BE49-F238E27FC236}">
                <a16:creationId xmlns:a16="http://schemas.microsoft.com/office/drawing/2014/main" id="{F9BDC164-0805-A649-855D-019CACD9BB26}"/>
              </a:ext>
            </a:extLst>
          </p:cNvPr>
          <p:cNvSpPr>
            <a:spLocks/>
          </p:cNvSpPr>
          <p:nvPr/>
        </p:nvSpPr>
        <p:spPr bwMode="auto">
          <a:xfrm>
            <a:off x="641350" y="2886075"/>
            <a:ext cx="4708525" cy="1093788"/>
          </a:xfrm>
          <a:custGeom>
            <a:avLst/>
            <a:gdLst>
              <a:gd name="T0" fmla="*/ 368 w 736"/>
              <a:gd name="T1" fmla="*/ 4 h 171"/>
              <a:gd name="T2" fmla="*/ 570 w 736"/>
              <a:gd name="T3" fmla="*/ 42 h 171"/>
              <a:gd name="T4" fmla="*/ 736 w 736"/>
              <a:gd name="T5" fmla="*/ 42 h 171"/>
              <a:gd name="T6" fmla="*/ 736 w 736"/>
              <a:gd name="T7" fmla="*/ 171 h 171"/>
              <a:gd name="T8" fmla="*/ 0 w 736"/>
              <a:gd name="T9" fmla="*/ 171 h 171"/>
              <a:gd name="T10" fmla="*/ 0 w 736"/>
              <a:gd name="T11" fmla="*/ 42 h 171"/>
              <a:gd name="T12" fmla="*/ 26 w 736"/>
              <a:gd name="T13" fmla="*/ 42 h 171"/>
              <a:gd name="T14" fmla="*/ 141 w 736"/>
              <a:gd name="T15" fmla="*/ 30 h 171"/>
              <a:gd name="T16" fmla="*/ 368 w 736"/>
              <a:gd name="T17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6" h="171">
                <a:moveTo>
                  <a:pt x="368" y="4"/>
                </a:moveTo>
                <a:cubicBezTo>
                  <a:pt x="488" y="4"/>
                  <a:pt x="570" y="42"/>
                  <a:pt x="570" y="42"/>
                </a:cubicBezTo>
                <a:cubicBezTo>
                  <a:pt x="736" y="42"/>
                  <a:pt x="736" y="42"/>
                  <a:pt x="736" y="42"/>
                </a:cubicBezTo>
                <a:cubicBezTo>
                  <a:pt x="736" y="171"/>
                  <a:pt x="736" y="171"/>
                  <a:pt x="736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42"/>
                  <a:pt x="0" y="42"/>
                  <a:pt x="0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99" y="42"/>
                  <a:pt x="141" y="30"/>
                </a:cubicBezTo>
                <a:cubicBezTo>
                  <a:pt x="141" y="30"/>
                  <a:pt x="248" y="0"/>
                  <a:pt x="368" y="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3" name="Rectangle 21">
            <a:extLst>
              <a:ext uri="{FF2B5EF4-FFF2-40B4-BE49-F238E27FC236}">
                <a16:creationId xmlns:a16="http://schemas.microsoft.com/office/drawing/2014/main" id="{3D673855-69FB-067D-ACE5-3AD62E54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160713"/>
            <a:ext cx="1720850" cy="198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4" name="Rectangle 22">
            <a:extLst>
              <a:ext uri="{FF2B5EF4-FFF2-40B4-BE49-F238E27FC236}">
                <a16:creationId xmlns:a16="http://schemas.microsoft.com/office/drawing/2014/main" id="{A4562531-3D70-9701-6FC3-D09D2FA3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0288"/>
            <a:ext cx="1720850" cy="1984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5" name="Freeform 23">
            <a:extLst>
              <a:ext uri="{FF2B5EF4-FFF2-40B4-BE49-F238E27FC236}">
                <a16:creationId xmlns:a16="http://schemas.microsoft.com/office/drawing/2014/main" id="{168DEEE6-5FE5-28AB-96EE-A1E64F0764C8}"/>
              </a:ext>
            </a:extLst>
          </p:cNvPr>
          <p:cNvSpPr>
            <a:spLocks/>
          </p:cNvSpPr>
          <p:nvPr/>
        </p:nvSpPr>
        <p:spPr bwMode="auto">
          <a:xfrm>
            <a:off x="808038" y="3135313"/>
            <a:ext cx="396875" cy="844550"/>
          </a:xfrm>
          <a:custGeom>
            <a:avLst/>
            <a:gdLst>
              <a:gd name="T0" fmla="*/ 12 w 62"/>
              <a:gd name="T1" fmla="*/ 132 h 132"/>
              <a:gd name="T2" fmla="*/ 0 w 62"/>
              <a:gd name="T3" fmla="*/ 3 h 132"/>
              <a:gd name="T4" fmla="*/ 31 w 62"/>
              <a:gd name="T5" fmla="*/ 2 h 132"/>
              <a:gd name="T6" fmla="*/ 62 w 62"/>
              <a:gd name="T7" fmla="*/ 0 h 132"/>
              <a:gd name="T8" fmla="*/ 50 w 62"/>
              <a:gd name="T9" fmla="*/ 132 h 132"/>
              <a:gd name="T10" fmla="*/ 12 w 62"/>
              <a:gd name="T11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132">
                <a:moveTo>
                  <a:pt x="12" y="132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14" y="3"/>
                  <a:pt x="31" y="2"/>
                </a:cubicBezTo>
                <a:cubicBezTo>
                  <a:pt x="62" y="0"/>
                  <a:pt x="62" y="0"/>
                  <a:pt x="62" y="0"/>
                </a:cubicBezTo>
                <a:cubicBezTo>
                  <a:pt x="50" y="132"/>
                  <a:pt x="50" y="132"/>
                  <a:pt x="50" y="132"/>
                </a:cubicBezTo>
                <a:lnTo>
                  <a:pt x="12" y="1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6" name="Freeform 24">
            <a:extLst>
              <a:ext uri="{FF2B5EF4-FFF2-40B4-BE49-F238E27FC236}">
                <a16:creationId xmlns:a16="http://schemas.microsoft.com/office/drawing/2014/main" id="{ED1F4EDC-891C-AA21-3E2F-963723C7F32B}"/>
              </a:ext>
            </a:extLst>
          </p:cNvPr>
          <p:cNvSpPr>
            <a:spLocks/>
          </p:cNvSpPr>
          <p:nvPr/>
        </p:nvSpPr>
        <p:spPr bwMode="auto">
          <a:xfrm>
            <a:off x="4760913" y="3135313"/>
            <a:ext cx="396875" cy="844550"/>
          </a:xfrm>
          <a:custGeom>
            <a:avLst/>
            <a:gdLst>
              <a:gd name="T0" fmla="*/ 202 w 250"/>
              <a:gd name="T1" fmla="*/ 532 h 532"/>
              <a:gd name="T2" fmla="*/ 250 w 250"/>
              <a:gd name="T3" fmla="*/ 0 h 532"/>
              <a:gd name="T4" fmla="*/ 0 w 250"/>
              <a:gd name="T5" fmla="*/ 12 h 532"/>
              <a:gd name="T6" fmla="*/ 44 w 250"/>
              <a:gd name="T7" fmla="*/ 532 h 532"/>
              <a:gd name="T8" fmla="*/ 202 w 250"/>
              <a:gd name="T9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32">
                <a:moveTo>
                  <a:pt x="202" y="532"/>
                </a:moveTo>
                <a:lnTo>
                  <a:pt x="250" y="0"/>
                </a:lnTo>
                <a:lnTo>
                  <a:pt x="0" y="12"/>
                </a:lnTo>
                <a:lnTo>
                  <a:pt x="44" y="532"/>
                </a:lnTo>
                <a:lnTo>
                  <a:pt x="202" y="5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7" name="Rectangle 25">
            <a:extLst>
              <a:ext uri="{FF2B5EF4-FFF2-40B4-BE49-F238E27FC236}">
                <a16:creationId xmlns:a16="http://schemas.microsoft.com/office/drawing/2014/main" id="{D62D7C29-51BE-0885-A52F-264F27D8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424113"/>
            <a:ext cx="1265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Floating gate</a:t>
            </a:r>
            <a:endParaRPr lang="en-US" altLang="en-US"/>
          </a:p>
        </p:txBody>
      </p:sp>
      <p:sp>
        <p:nvSpPr>
          <p:cNvPr id="177178" name="Rectangle 26">
            <a:extLst>
              <a:ext uri="{FF2B5EF4-FFF2-40B4-BE49-F238E27FC236}">
                <a16:creationId xmlns:a16="http://schemas.microsoft.com/office/drawing/2014/main" id="{E8F30146-4739-DDD5-370F-49097363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838450"/>
            <a:ext cx="687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Source</a:t>
            </a:r>
            <a:endParaRPr lang="en-US" altLang="en-US"/>
          </a:p>
        </p:txBody>
      </p:sp>
      <p:sp>
        <p:nvSpPr>
          <p:cNvPr id="177179" name="Rectangle 27">
            <a:extLst>
              <a:ext uri="{FF2B5EF4-FFF2-40B4-BE49-F238E27FC236}">
                <a16:creationId xmlns:a16="http://schemas.microsoft.com/office/drawing/2014/main" id="{61C45FD7-4C6F-46F1-4441-2512D628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327525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Substrate</a:t>
            </a:r>
            <a:endParaRPr lang="en-US" altLang="en-US"/>
          </a:p>
        </p:txBody>
      </p:sp>
      <p:sp>
        <p:nvSpPr>
          <p:cNvPr id="177180" name="Rectangle 28">
            <a:extLst>
              <a:ext uri="{FF2B5EF4-FFF2-40B4-BE49-F238E27FC236}">
                <a16:creationId xmlns:a16="http://schemas.microsoft.com/office/drawing/2014/main" id="{811448BA-0996-A038-4566-27306E2E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2463800"/>
            <a:ext cx="4524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Gate</a:t>
            </a:r>
            <a:endParaRPr lang="en-US" altLang="en-US"/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2BBADD51-D0D1-FAC2-7450-CEDB363707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0838" y="2719388"/>
            <a:ext cx="441325" cy="8509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2" name="Freeform 30">
            <a:extLst>
              <a:ext uri="{FF2B5EF4-FFF2-40B4-BE49-F238E27FC236}">
                <a16:creationId xmlns:a16="http://schemas.microsoft.com/office/drawing/2014/main" id="{E8B40C41-7A6F-CC00-E50A-0E6BF258D1F6}"/>
              </a:ext>
            </a:extLst>
          </p:cNvPr>
          <p:cNvSpPr>
            <a:spLocks/>
          </p:cNvSpPr>
          <p:nvPr/>
        </p:nvSpPr>
        <p:spPr bwMode="auto">
          <a:xfrm>
            <a:off x="2011363" y="3525838"/>
            <a:ext cx="88900" cy="128587"/>
          </a:xfrm>
          <a:custGeom>
            <a:avLst/>
            <a:gdLst>
              <a:gd name="T0" fmla="*/ 7 w 14"/>
              <a:gd name="T1" fmla="*/ 6 h 20"/>
              <a:gd name="T2" fmla="*/ 10 w 14"/>
              <a:gd name="T3" fmla="*/ 0 h 20"/>
              <a:gd name="T4" fmla="*/ 11 w 14"/>
              <a:gd name="T5" fmla="*/ 0 h 20"/>
              <a:gd name="T6" fmla="*/ 12 w 14"/>
              <a:gd name="T7" fmla="*/ 10 h 20"/>
              <a:gd name="T8" fmla="*/ 14 w 14"/>
              <a:gd name="T9" fmla="*/ 20 h 20"/>
              <a:gd name="T10" fmla="*/ 8 w 14"/>
              <a:gd name="T11" fmla="*/ 12 h 20"/>
              <a:gd name="T12" fmla="*/ 0 w 14"/>
              <a:gd name="T13" fmla="*/ 5 h 20"/>
              <a:gd name="T14" fmla="*/ 0 w 14"/>
              <a:gd name="T15" fmla="*/ 5 h 20"/>
              <a:gd name="T16" fmla="*/ 7 w 14"/>
              <a:gd name="T17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0">
                <a:moveTo>
                  <a:pt x="7" y="6"/>
                </a:move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10"/>
                  <a:pt x="12" y="10"/>
                  <a:pt x="12" y="10"/>
                </a:cubicBezTo>
                <a:cubicBezTo>
                  <a:pt x="13" y="13"/>
                  <a:pt x="13" y="16"/>
                  <a:pt x="14" y="20"/>
                </a:cubicBezTo>
                <a:cubicBezTo>
                  <a:pt x="12" y="17"/>
                  <a:pt x="10" y="15"/>
                  <a:pt x="8" y="12"/>
                </a:cubicBez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lnTo>
                  <a:pt x="7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CBC62E4D-3C36-CE1E-012B-1A0282184F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7463" y="2744788"/>
            <a:ext cx="344487" cy="352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4" name="Freeform 32">
            <a:extLst>
              <a:ext uri="{FF2B5EF4-FFF2-40B4-BE49-F238E27FC236}">
                <a16:creationId xmlns:a16="http://schemas.microsoft.com/office/drawing/2014/main" id="{2AC3BD6A-7515-EC2D-7060-387A5CAFC55B}"/>
              </a:ext>
            </a:extLst>
          </p:cNvPr>
          <p:cNvSpPr>
            <a:spLocks/>
          </p:cNvSpPr>
          <p:nvPr/>
        </p:nvSpPr>
        <p:spPr bwMode="auto">
          <a:xfrm>
            <a:off x="3757613" y="3046413"/>
            <a:ext cx="114300" cy="114300"/>
          </a:xfrm>
          <a:custGeom>
            <a:avLst/>
            <a:gdLst>
              <a:gd name="T0" fmla="*/ 12 w 18"/>
              <a:gd name="T1" fmla="*/ 6 h 18"/>
              <a:gd name="T2" fmla="*/ 18 w 18"/>
              <a:gd name="T3" fmla="*/ 8 h 18"/>
              <a:gd name="T4" fmla="*/ 18 w 18"/>
              <a:gd name="T5" fmla="*/ 8 h 18"/>
              <a:gd name="T6" fmla="*/ 9 w 18"/>
              <a:gd name="T7" fmla="*/ 12 h 18"/>
              <a:gd name="T8" fmla="*/ 0 w 18"/>
              <a:gd name="T9" fmla="*/ 18 h 18"/>
              <a:gd name="T10" fmla="*/ 6 w 18"/>
              <a:gd name="T11" fmla="*/ 9 h 18"/>
              <a:gd name="T12" fmla="*/ 10 w 18"/>
              <a:gd name="T13" fmla="*/ 0 h 18"/>
              <a:gd name="T14" fmla="*/ 10 w 18"/>
              <a:gd name="T15" fmla="*/ 0 h 18"/>
              <a:gd name="T16" fmla="*/ 12 w 18"/>
              <a:gd name="T17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2" y="6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8"/>
                </a:cubicBezTo>
                <a:cubicBezTo>
                  <a:pt x="2" y="15"/>
                  <a:pt x="4" y="12"/>
                  <a:pt x="6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5" name="Rectangle 33">
            <a:extLst>
              <a:ext uri="{FF2B5EF4-FFF2-40B4-BE49-F238E27FC236}">
                <a16:creationId xmlns:a16="http://schemas.microsoft.com/office/drawing/2014/main" id="{D6217862-4450-2991-2D7B-22D1DFC6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2838450"/>
            <a:ext cx="519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Drain</a:t>
            </a:r>
            <a:endParaRPr lang="en-US" altLang="en-US"/>
          </a:p>
        </p:txBody>
      </p:sp>
      <p:sp>
        <p:nvSpPr>
          <p:cNvPr id="177186" name="Rectangle 34">
            <a:extLst>
              <a:ext uri="{FF2B5EF4-FFF2-40B4-BE49-F238E27FC236}">
                <a16:creationId xmlns:a16="http://schemas.microsoft.com/office/drawing/2014/main" id="{47EDE609-2B1F-8163-6BF6-675F37D0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3" y="40830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n</a:t>
            </a:r>
            <a:endParaRPr lang="en-US" altLang="en-US"/>
          </a:p>
        </p:txBody>
      </p:sp>
      <p:sp>
        <p:nvSpPr>
          <p:cNvPr id="177187" name="Rectangle 35">
            <a:extLst>
              <a:ext uri="{FF2B5EF4-FFF2-40B4-BE49-F238E27FC236}">
                <a16:creationId xmlns:a16="http://schemas.microsoft.com/office/drawing/2014/main" id="{A37D7E0B-F59A-C78E-AD64-F09491C3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078288"/>
            <a:ext cx="8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177188" name="Rectangle 36">
            <a:extLst>
              <a:ext uri="{FF2B5EF4-FFF2-40B4-BE49-F238E27FC236}">
                <a16:creationId xmlns:a16="http://schemas.microsoft.com/office/drawing/2014/main" id="{5A13948C-A442-67FF-23F8-8AE22842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0830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n</a:t>
            </a:r>
            <a:endParaRPr lang="en-US" altLang="en-US"/>
          </a:p>
        </p:txBody>
      </p:sp>
      <p:sp>
        <p:nvSpPr>
          <p:cNvPr id="177189" name="Rectangle 37">
            <a:extLst>
              <a:ext uri="{FF2B5EF4-FFF2-40B4-BE49-F238E27FC236}">
                <a16:creationId xmlns:a16="http://schemas.microsoft.com/office/drawing/2014/main" id="{857F27BA-7D39-BC2B-6492-E22F13A6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078288"/>
            <a:ext cx="173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000000"/>
                </a:solidFill>
              </a:rPr>
              <a:t>+_</a:t>
            </a:r>
            <a:endParaRPr lang="en-US" altLang="en-US"/>
          </a:p>
        </p:txBody>
      </p:sp>
      <p:sp>
        <p:nvSpPr>
          <p:cNvPr id="177190" name="Freeform 38">
            <a:extLst>
              <a:ext uri="{FF2B5EF4-FFF2-40B4-BE49-F238E27FC236}">
                <a16:creationId xmlns:a16="http://schemas.microsoft.com/office/drawing/2014/main" id="{806D8BFD-FDD7-1764-D459-B2651FF24F67}"/>
              </a:ext>
            </a:extLst>
          </p:cNvPr>
          <p:cNvSpPr>
            <a:spLocks/>
          </p:cNvSpPr>
          <p:nvPr/>
        </p:nvSpPr>
        <p:spPr bwMode="auto">
          <a:xfrm>
            <a:off x="609600" y="3979863"/>
            <a:ext cx="1573213" cy="390525"/>
          </a:xfrm>
          <a:custGeom>
            <a:avLst/>
            <a:gdLst>
              <a:gd name="T0" fmla="*/ 245 w 246"/>
              <a:gd name="T1" fmla="*/ 0 h 61"/>
              <a:gd name="T2" fmla="*/ 245 w 246"/>
              <a:gd name="T3" fmla="*/ 22 h 61"/>
              <a:gd name="T4" fmla="*/ 195 w 246"/>
              <a:gd name="T5" fmla="*/ 58 h 61"/>
              <a:gd name="T6" fmla="*/ 61 w 246"/>
              <a:gd name="T7" fmla="*/ 61 h 61"/>
              <a:gd name="T8" fmla="*/ 0 w 246"/>
              <a:gd name="T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1">
                <a:moveTo>
                  <a:pt x="245" y="0"/>
                </a:moveTo>
                <a:cubicBezTo>
                  <a:pt x="245" y="22"/>
                  <a:pt x="245" y="22"/>
                  <a:pt x="245" y="22"/>
                </a:cubicBezTo>
                <a:cubicBezTo>
                  <a:pt x="245" y="22"/>
                  <a:pt x="246" y="55"/>
                  <a:pt x="195" y="58"/>
                </a:cubicBezTo>
                <a:cubicBezTo>
                  <a:pt x="195" y="58"/>
                  <a:pt x="79" y="61"/>
                  <a:pt x="61" y="61"/>
                </a:cubicBezTo>
                <a:cubicBezTo>
                  <a:pt x="0" y="61"/>
                  <a:pt x="0" y="61"/>
                  <a:pt x="0" y="61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1" name="Rectangle 39">
            <a:extLst>
              <a:ext uri="{FF2B5EF4-FFF2-40B4-BE49-F238E27FC236}">
                <a16:creationId xmlns:a16="http://schemas.microsoft.com/office/drawing/2014/main" id="{A3AAD24B-DE80-9AC8-DEC4-058648DD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1084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177192" name="Line 40">
            <a:extLst>
              <a:ext uri="{FF2B5EF4-FFF2-40B4-BE49-F238E27FC236}">
                <a16:creationId xmlns:a16="http://schemas.microsoft.com/office/drawing/2014/main" id="{EE9A6C67-0BA1-DEDE-33D0-1BA420522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3403600"/>
            <a:ext cx="1587" cy="1222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3" name="Freeform 41">
            <a:extLst>
              <a:ext uri="{FF2B5EF4-FFF2-40B4-BE49-F238E27FC236}">
                <a16:creationId xmlns:a16="http://schemas.microsoft.com/office/drawing/2014/main" id="{F181E3D3-9DB2-0471-C4B0-C734BE607E92}"/>
              </a:ext>
            </a:extLst>
          </p:cNvPr>
          <p:cNvSpPr>
            <a:spLocks/>
          </p:cNvSpPr>
          <p:nvPr/>
        </p:nvSpPr>
        <p:spPr bwMode="auto">
          <a:xfrm>
            <a:off x="3929063" y="3506788"/>
            <a:ext cx="38100" cy="63500"/>
          </a:xfrm>
          <a:custGeom>
            <a:avLst/>
            <a:gdLst>
              <a:gd name="T0" fmla="*/ 3 w 6"/>
              <a:gd name="T1" fmla="*/ 2 h 10"/>
              <a:gd name="T2" fmla="*/ 6 w 6"/>
              <a:gd name="T3" fmla="*/ 0 h 10"/>
              <a:gd name="T4" fmla="*/ 6 w 6"/>
              <a:gd name="T5" fmla="*/ 0 h 10"/>
              <a:gd name="T6" fmla="*/ 4 w 6"/>
              <a:gd name="T7" fmla="*/ 5 h 10"/>
              <a:gd name="T8" fmla="*/ 3 w 6"/>
              <a:gd name="T9" fmla="*/ 10 h 10"/>
              <a:gd name="T10" fmla="*/ 2 w 6"/>
              <a:gd name="T11" fmla="*/ 5 h 10"/>
              <a:gd name="T12" fmla="*/ 0 w 6"/>
              <a:gd name="T13" fmla="*/ 0 h 10"/>
              <a:gd name="T14" fmla="*/ 0 w 6"/>
              <a:gd name="T15" fmla="*/ 0 h 10"/>
              <a:gd name="T16" fmla="*/ 3 w 6"/>
              <a:gd name="T17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10">
                <a:moveTo>
                  <a:pt x="3" y="2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5"/>
                  <a:pt x="4" y="5"/>
                  <a:pt x="4" y="5"/>
                </a:cubicBezTo>
                <a:cubicBezTo>
                  <a:pt x="4" y="7"/>
                  <a:pt x="4" y="8"/>
                  <a:pt x="3" y="10"/>
                </a:cubicBezTo>
                <a:cubicBezTo>
                  <a:pt x="3" y="8"/>
                  <a:pt x="2" y="7"/>
                  <a:pt x="2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3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4" name="Freeform 42">
            <a:extLst>
              <a:ext uri="{FF2B5EF4-FFF2-40B4-BE49-F238E27FC236}">
                <a16:creationId xmlns:a16="http://schemas.microsoft.com/office/drawing/2014/main" id="{FB68AC62-5CB5-8670-50E3-E0F2A14BF795}"/>
              </a:ext>
            </a:extLst>
          </p:cNvPr>
          <p:cNvSpPr>
            <a:spLocks/>
          </p:cNvSpPr>
          <p:nvPr/>
        </p:nvSpPr>
        <p:spPr bwMode="auto">
          <a:xfrm>
            <a:off x="3929063" y="3359150"/>
            <a:ext cx="38100" cy="65088"/>
          </a:xfrm>
          <a:custGeom>
            <a:avLst/>
            <a:gdLst>
              <a:gd name="T0" fmla="*/ 3 w 6"/>
              <a:gd name="T1" fmla="*/ 8 h 10"/>
              <a:gd name="T2" fmla="*/ 0 w 6"/>
              <a:gd name="T3" fmla="*/ 10 h 10"/>
              <a:gd name="T4" fmla="*/ 0 w 6"/>
              <a:gd name="T5" fmla="*/ 10 h 10"/>
              <a:gd name="T6" fmla="*/ 2 w 6"/>
              <a:gd name="T7" fmla="*/ 5 h 10"/>
              <a:gd name="T8" fmla="*/ 3 w 6"/>
              <a:gd name="T9" fmla="*/ 0 h 10"/>
              <a:gd name="T10" fmla="*/ 4 w 6"/>
              <a:gd name="T11" fmla="*/ 5 h 10"/>
              <a:gd name="T12" fmla="*/ 6 w 6"/>
              <a:gd name="T13" fmla="*/ 10 h 10"/>
              <a:gd name="T14" fmla="*/ 6 w 6"/>
              <a:gd name="T15" fmla="*/ 10 h 10"/>
              <a:gd name="T16" fmla="*/ 3 w 6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10">
                <a:moveTo>
                  <a:pt x="3" y="8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5"/>
                  <a:pt x="2" y="5"/>
                  <a:pt x="2" y="5"/>
                </a:cubicBezTo>
                <a:cubicBezTo>
                  <a:pt x="2" y="3"/>
                  <a:pt x="3" y="2"/>
                  <a:pt x="3" y="0"/>
                </a:cubicBezTo>
                <a:cubicBezTo>
                  <a:pt x="4" y="2"/>
                  <a:pt x="4" y="3"/>
                  <a:pt x="4" y="5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lnTo>
                  <a:pt x="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5" name="Line 43">
            <a:extLst>
              <a:ext uri="{FF2B5EF4-FFF2-40B4-BE49-F238E27FC236}">
                <a16:creationId xmlns:a16="http://schemas.microsoft.com/office/drawing/2014/main" id="{D1F74B5A-24A5-1A3C-1D73-E5C1F9B63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3813175"/>
            <a:ext cx="1587" cy="1222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6" name="Freeform 44">
            <a:extLst>
              <a:ext uri="{FF2B5EF4-FFF2-40B4-BE49-F238E27FC236}">
                <a16:creationId xmlns:a16="http://schemas.microsoft.com/office/drawing/2014/main" id="{C7C6D801-D0E5-AE56-5474-C48A39E31EB7}"/>
              </a:ext>
            </a:extLst>
          </p:cNvPr>
          <p:cNvSpPr>
            <a:spLocks/>
          </p:cNvSpPr>
          <p:nvPr/>
        </p:nvSpPr>
        <p:spPr bwMode="auto">
          <a:xfrm>
            <a:off x="3929063" y="3916363"/>
            <a:ext cx="38100" cy="63500"/>
          </a:xfrm>
          <a:custGeom>
            <a:avLst/>
            <a:gdLst>
              <a:gd name="T0" fmla="*/ 3 w 6"/>
              <a:gd name="T1" fmla="*/ 2 h 10"/>
              <a:gd name="T2" fmla="*/ 6 w 6"/>
              <a:gd name="T3" fmla="*/ 0 h 10"/>
              <a:gd name="T4" fmla="*/ 6 w 6"/>
              <a:gd name="T5" fmla="*/ 0 h 10"/>
              <a:gd name="T6" fmla="*/ 4 w 6"/>
              <a:gd name="T7" fmla="*/ 5 h 10"/>
              <a:gd name="T8" fmla="*/ 3 w 6"/>
              <a:gd name="T9" fmla="*/ 10 h 10"/>
              <a:gd name="T10" fmla="*/ 2 w 6"/>
              <a:gd name="T11" fmla="*/ 5 h 10"/>
              <a:gd name="T12" fmla="*/ 0 w 6"/>
              <a:gd name="T13" fmla="*/ 0 h 10"/>
              <a:gd name="T14" fmla="*/ 0 w 6"/>
              <a:gd name="T15" fmla="*/ 0 h 10"/>
              <a:gd name="T16" fmla="*/ 3 w 6"/>
              <a:gd name="T17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10">
                <a:moveTo>
                  <a:pt x="3" y="2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5"/>
                  <a:pt x="4" y="5"/>
                  <a:pt x="4" y="5"/>
                </a:cubicBezTo>
                <a:cubicBezTo>
                  <a:pt x="4" y="7"/>
                  <a:pt x="4" y="8"/>
                  <a:pt x="3" y="10"/>
                </a:cubicBezTo>
                <a:cubicBezTo>
                  <a:pt x="3" y="8"/>
                  <a:pt x="2" y="7"/>
                  <a:pt x="2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3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7" name="Freeform 45">
            <a:extLst>
              <a:ext uri="{FF2B5EF4-FFF2-40B4-BE49-F238E27FC236}">
                <a16:creationId xmlns:a16="http://schemas.microsoft.com/office/drawing/2014/main" id="{D2732D20-65D7-56C8-3359-9EE71F954085}"/>
              </a:ext>
            </a:extLst>
          </p:cNvPr>
          <p:cNvSpPr>
            <a:spLocks/>
          </p:cNvSpPr>
          <p:nvPr/>
        </p:nvSpPr>
        <p:spPr bwMode="auto">
          <a:xfrm>
            <a:off x="3929063" y="3768725"/>
            <a:ext cx="38100" cy="63500"/>
          </a:xfrm>
          <a:custGeom>
            <a:avLst/>
            <a:gdLst>
              <a:gd name="T0" fmla="*/ 3 w 6"/>
              <a:gd name="T1" fmla="*/ 8 h 10"/>
              <a:gd name="T2" fmla="*/ 0 w 6"/>
              <a:gd name="T3" fmla="*/ 10 h 10"/>
              <a:gd name="T4" fmla="*/ 0 w 6"/>
              <a:gd name="T5" fmla="*/ 10 h 10"/>
              <a:gd name="T6" fmla="*/ 2 w 6"/>
              <a:gd name="T7" fmla="*/ 5 h 10"/>
              <a:gd name="T8" fmla="*/ 3 w 6"/>
              <a:gd name="T9" fmla="*/ 0 h 10"/>
              <a:gd name="T10" fmla="*/ 4 w 6"/>
              <a:gd name="T11" fmla="*/ 5 h 10"/>
              <a:gd name="T12" fmla="*/ 6 w 6"/>
              <a:gd name="T13" fmla="*/ 10 h 10"/>
              <a:gd name="T14" fmla="*/ 6 w 6"/>
              <a:gd name="T15" fmla="*/ 10 h 10"/>
              <a:gd name="T16" fmla="*/ 3 w 6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10">
                <a:moveTo>
                  <a:pt x="3" y="8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2"/>
                  <a:pt x="3" y="0"/>
                </a:cubicBezTo>
                <a:cubicBezTo>
                  <a:pt x="4" y="2"/>
                  <a:pt x="4" y="4"/>
                  <a:pt x="4" y="5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lnTo>
                  <a:pt x="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8" name="Rectangle 46">
            <a:extLst>
              <a:ext uri="{FF2B5EF4-FFF2-40B4-BE49-F238E27FC236}">
                <a16:creationId xmlns:a16="http://schemas.microsoft.com/office/drawing/2014/main" id="{E45D2900-FA98-5797-E3EA-C503AD7A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298825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177199" name="Rectangle 47">
            <a:extLst>
              <a:ext uri="{FF2B5EF4-FFF2-40B4-BE49-F238E27FC236}">
                <a16:creationId xmlns:a16="http://schemas.microsoft.com/office/drawing/2014/main" id="{21904004-1D56-2CAD-A3A1-E25C8137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340360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ox</a:t>
            </a:r>
            <a:endParaRPr lang="en-US" altLang="en-US"/>
          </a:p>
        </p:txBody>
      </p:sp>
      <p:sp>
        <p:nvSpPr>
          <p:cNvPr id="177200" name="Rectangle 48">
            <a:extLst>
              <a:ext uri="{FF2B5EF4-FFF2-40B4-BE49-F238E27FC236}">
                <a16:creationId xmlns:a16="http://schemas.microsoft.com/office/drawing/2014/main" id="{6B346893-9DC5-3D3A-8A35-FD669D9C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711575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177201" name="Rectangle 49">
            <a:extLst>
              <a:ext uri="{FF2B5EF4-FFF2-40B4-BE49-F238E27FC236}">
                <a16:creationId xmlns:a16="http://schemas.microsoft.com/office/drawing/2014/main" id="{6C35D2E4-E320-9584-7186-DC540929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3813175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ox</a:t>
            </a:r>
            <a:endParaRPr lang="en-US" altLang="en-US"/>
          </a:p>
        </p:txBody>
      </p:sp>
      <p:sp>
        <p:nvSpPr>
          <p:cNvPr id="177202" name="Line 50">
            <a:extLst>
              <a:ext uri="{FF2B5EF4-FFF2-40B4-BE49-F238E27FC236}">
                <a16:creationId xmlns:a16="http://schemas.microsoft.com/office/drawing/2014/main" id="{63754AA4-7882-B997-761B-114D0CB06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" y="3979863"/>
            <a:ext cx="4708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203" name="Rectangle 51">
            <a:extLst>
              <a:ext uri="{FF2B5EF4-FFF2-40B4-BE49-F238E27FC236}">
                <a16:creationId xmlns:a16="http://schemas.microsoft.com/office/drawing/2014/main" id="{745867CA-48B5-9F6A-63E4-17F7AACF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203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Device cross-section</a:t>
            </a:r>
            <a:endParaRPr lang="en-US" altLang="en-US"/>
          </a:p>
        </p:txBody>
      </p:sp>
      <p:sp>
        <p:nvSpPr>
          <p:cNvPr id="177204" name="Rectangle 52">
            <a:extLst>
              <a:ext uri="{FF2B5EF4-FFF2-40B4-BE49-F238E27FC236}">
                <a16:creationId xmlns:a16="http://schemas.microsoft.com/office/drawing/2014/main" id="{2ABEB982-D8AB-9223-C447-CA989A66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53000"/>
            <a:ext cx="178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Schematic symbol</a:t>
            </a:r>
            <a:endParaRPr lang="en-US" altLang="en-US"/>
          </a:p>
        </p:txBody>
      </p:sp>
      <p:grpSp>
        <p:nvGrpSpPr>
          <p:cNvPr id="177214" name="Group 62">
            <a:extLst>
              <a:ext uri="{FF2B5EF4-FFF2-40B4-BE49-F238E27FC236}">
                <a16:creationId xmlns:a16="http://schemas.microsoft.com/office/drawing/2014/main" id="{3826CA19-2048-BCC3-0055-83AD82F66EC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638425"/>
            <a:ext cx="1143000" cy="1549400"/>
            <a:chOff x="4465" y="1662"/>
            <a:chExt cx="720" cy="976"/>
          </a:xfrm>
        </p:grpSpPr>
        <p:sp>
          <p:nvSpPr>
            <p:cNvPr id="177205" name="Freeform 53">
              <a:extLst>
                <a:ext uri="{FF2B5EF4-FFF2-40B4-BE49-F238E27FC236}">
                  <a16:creationId xmlns:a16="http://schemas.microsoft.com/office/drawing/2014/main" id="{7A5C973C-E820-73CE-FE55-7233A94FE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2326"/>
              <a:ext cx="177" cy="137"/>
            </a:xfrm>
            <a:custGeom>
              <a:avLst/>
              <a:gdLst>
                <a:gd name="T0" fmla="*/ 0 w 177"/>
                <a:gd name="T1" fmla="*/ 0 h 137"/>
                <a:gd name="T2" fmla="*/ 177 w 177"/>
                <a:gd name="T3" fmla="*/ 0 h 137"/>
                <a:gd name="T4" fmla="*/ 177 w 177"/>
                <a:gd name="T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137">
                  <a:moveTo>
                    <a:pt x="0" y="0"/>
                  </a:moveTo>
                  <a:lnTo>
                    <a:pt x="177" y="0"/>
                  </a:lnTo>
                  <a:lnTo>
                    <a:pt x="177" y="137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6" name="Freeform 54">
              <a:extLst>
                <a:ext uri="{FF2B5EF4-FFF2-40B4-BE49-F238E27FC236}">
                  <a16:creationId xmlns:a16="http://schemas.microsoft.com/office/drawing/2014/main" id="{D344F006-2F33-B04D-0C3B-4A4506709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1854"/>
              <a:ext cx="177" cy="141"/>
            </a:xfrm>
            <a:custGeom>
              <a:avLst/>
              <a:gdLst>
                <a:gd name="T0" fmla="*/ 177 w 177"/>
                <a:gd name="T1" fmla="*/ 0 h 141"/>
                <a:gd name="T2" fmla="*/ 177 w 177"/>
                <a:gd name="T3" fmla="*/ 141 h 141"/>
                <a:gd name="T4" fmla="*/ 0 w 177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141">
                  <a:moveTo>
                    <a:pt x="177" y="0"/>
                  </a:moveTo>
                  <a:lnTo>
                    <a:pt x="177" y="141"/>
                  </a:lnTo>
                  <a:lnTo>
                    <a:pt x="0" y="141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7" name="Line 55">
              <a:extLst>
                <a:ext uri="{FF2B5EF4-FFF2-40B4-BE49-F238E27FC236}">
                  <a16:creationId xmlns:a16="http://schemas.microsoft.com/office/drawing/2014/main" id="{A2F1600B-0EB6-A099-EC69-B47106B1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43"/>
              <a:ext cx="1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8" name="Line 56">
              <a:extLst>
                <a:ext uri="{FF2B5EF4-FFF2-40B4-BE49-F238E27FC236}">
                  <a16:creationId xmlns:a16="http://schemas.microsoft.com/office/drawing/2014/main" id="{8B5F758C-7247-44AE-1743-E255CECF0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052"/>
              <a:ext cx="1" cy="2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09" name="Line 57">
              <a:extLst>
                <a:ext uri="{FF2B5EF4-FFF2-40B4-BE49-F238E27FC236}">
                  <a16:creationId xmlns:a16="http://schemas.microsoft.com/office/drawing/2014/main" id="{04B4B6B9-8A3D-90CF-8FAC-F4D426D7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2157"/>
              <a:ext cx="18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10" name="Line 58">
              <a:extLst>
                <a:ext uri="{FF2B5EF4-FFF2-40B4-BE49-F238E27FC236}">
                  <a16:creationId xmlns:a16="http://schemas.microsoft.com/office/drawing/2014/main" id="{C772ED98-6EC7-37AF-DA39-BE5AD3AC6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1" y="2048"/>
              <a:ext cx="1" cy="2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11" name="Rectangle 59">
              <a:extLst>
                <a:ext uri="{FF2B5EF4-FFF2-40B4-BE49-F238E27FC236}">
                  <a16:creationId xmlns:a16="http://schemas.microsoft.com/office/drawing/2014/main" id="{93009BD4-DC06-8C7D-954D-919CAE05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068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177212" name="Rectangle 60">
              <a:extLst>
                <a:ext uri="{FF2B5EF4-FFF2-40B4-BE49-F238E27FC236}">
                  <a16:creationId xmlns:a16="http://schemas.microsoft.com/office/drawing/2014/main" id="{9A22E233-ED43-0A98-03E7-9036F8EF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248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77213" name="Rectangle 61">
              <a:extLst>
                <a:ext uri="{FF2B5EF4-FFF2-40B4-BE49-F238E27FC236}">
                  <a16:creationId xmlns:a16="http://schemas.microsoft.com/office/drawing/2014/main" id="{293E659E-9F0F-1528-61C2-15386F84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" y="166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17788433-7853-5933-5314-C21FB04E4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z="3600"/>
              <a:t>Floating-Gate Transistor Programming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7068" name="Rectangle 220">
            <a:extLst>
              <a:ext uri="{FF2B5EF4-FFF2-40B4-BE49-F238E27FC236}">
                <a16:creationId xmlns:a16="http://schemas.microsoft.com/office/drawing/2014/main" id="{548CD682-5F63-D30F-EE73-195D5840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36195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72" name="Freeform 224">
            <a:extLst>
              <a:ext uri="{FF2B5EF4-FFF2-40B4-BE49-F238E27FC236}">
                <a16:creationId xmlns:a16="http://schemas.microsoft.com/office/drawing/2014/main" id="{04071ED4-B71B-1C90-0F1F-A88457B91ED7}"/>
              </a:ext>
            </a:extLst>
          </p:cNvPr>
          <p:cNvSpPr>
            <a:spLocks/>
          </p:cNvSpPr>
          <p:nvPr/>
        </p:nvSpPr>
        <p:spPr bwMode="auto">
          <a:xfrm>
            <a:off x="8312150" y="35433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73" name="Rectangle 225">
            <a:extLst>
              <a:ext uri="{FF2B5EF4-FFF2-40B4-BE49-F238E27FC236}">
                <a16:creationId xmlns:a16="http://schemas.microsoft.com/office/drawing/2014/main" id="{88CC83D0-7C22-2A65-D88C-8B69F04C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30861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74" name="Rectangle 226">
            <a:extLst>
              <a:ext uri="{FF2B5EF4-FFF2-40B4-BE49-F238E27FC236}">
                <a16:creationId xmlns:a16="http://schemas.microsoft.com/office/drawing/2014/main" id="{2C38567A-D0A0-0213-5DB7-398D302C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26797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78" name="Freeform 230">
            <a:extLst>
              <a:ext uri="{FF2B5EF4-FFF2-40B4-BE49-F238E27FC236}">
                <a16:creationId xmlns:a16="http://schemas.microsoft.com/office/drawing/2014/main" id="{5D0A1EEE-B20B-C07B-C6E3-8361377D2CEE}"/>
              </a:ext>
            </a:extLst>
          </p:cNvPr>
          <p:cNvSpPr>
            <a:spLocks/>
          </p:cNvSpPr>
          <p:nvPr/>
        </p:nvSpPr>
        <p:spPr bwMode="auto">
          <a:xfrm>
            <a:off x="7475538" y="25908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85" name="Freeform 237">
            <a:extLst>
              <a:ext uri="{FF2B5EF4-FFF2-40B4-BE49-F238E27FC236}">
                <a16:creationId xmlns:a16="http://schemas.microsoft.com/office/drawing/2014/main" id="{3906EDB7-B732-6365-4CDA-1E56672030F6}"/>
              </a:ext>
            </a:extLst>
          </p:cNvPr>
          <p:cNvSpPr>
            <a:spLocks/>
          </p:cNvSpPr>
          <p:nvPr/>
        </p:nvSpPr>
        <p:spPr bwMode="auto">
          <a:xfrm>
            <a:off x="7829550" y="36703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87" name="Rectangle 239">
            <a:extLst>
              <a:ext uri="{FF2B5EF4-FFF2-40B4-BE49-F238E27FC236}">
                <a16:creationId xmlns:a16="http://schemas.microsoft.com/office/drawing/2014/main" id="{5F14DCDE-4A04-1CB7-4FDD-A46C8CB4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850" y="3683000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1" name="Freeform 243">
            <a:extLst>
              <a:ext uri="{FF2B5EF4-FFF2-40B4-BE49-F238E27FC236}">
                <a16:creationId xmlns:a16="http://schemas.microsoft.com/office/drawing/2014/main" id="{1F7C0247-435E-D70A-407C-80AE6C26B68B}"/>
              </a:ext>
            </a:extLst>
          </p:cNvPr>
          <p:cNvSpPr>
            <a:spLocks/>
          </p:cNvSpPr>
          <p:nvPr/>
        </p:nvSpPr>
        <p:spPr bwMode="auto">
          <a:xfrm>
            <a:off x="7626350" y="36703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2" name="Rectangle 244">
            <a:extLst>
              <a:ext uri="{FF2B5EF4-FFF2-40B4-BE49-F238E27FC236}">
                <a16:creationId xmlns:a16="http://schemas.microsoft.com/office/drawing/2014/main" id="{D1190D99-2ACE-60A4-3A74-5924B25C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3683000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3" name="Rectangle 245">
            <a:extLst>
              <a:ext uri="{FF2B5EF4-FFF2-40B4-BE49-F238E27FC236}">
                <a16:creationId xmlns:a16="http://schemas.microsoft.com/office/drawing/2014/main" id="{1C2E6A2E-E05A-AEA5-EEBB-9696C6B5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3683000"/>
            <a:ext cx="1588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7" name="Freeform 249">
            <a:extLst>
              <a:ext uri="{FF2B5EF4-FFF2-40B4-BE49-F238E27FC236}">
                <a16:creationId xmlns:a16="http://schemas.microsoft.com/office/drawing/2014/main" id="{AD71156B-8FD8-A376-2B9B-2D4B60632770}"/>
              </a:ext>
            </a:extLst>
          </p:cNvPr>
          <p:cNvSpPr>
            <a:spLocks/>
          </p:cNvSpPr>
          <p:nvPr/>
        </p:nvSpPr>
        <p:spPr bwMode="auto">
          <a:xfrm>
            <a:off x="7437438" y="36703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8" name="Rectangle 250">
            <a:extLst>
              <a:ext uri="{FF2B5EF4-FFF2-40B4-BE49-F238E27FC236}">
                <a16:creationId xmlns:a16="http://schemas.microsoft.com/office/drawing/2014/main" id="{F2FD48F5-0846-773B-2A39-4C90F068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36830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99" name="Rectangle 251">
            <a:extLst>
              <a:ext uri="{FF2B5EF4-FFF2-40B4-BE49-F238E27FC236}">
                <a16:creationId xmlns:a16="http://schemas.microsoft.com/office/drawing/2014/main" id="{23F216A6-AFC2-D317-92BF-0952F7FB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36830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03" name="Freeform 255">
            <a:extLst>
              <a:ext uri="{FF2B5EF4-FFF2-40B4-BE49-F238E27FC236}">
                <a16:creationId xmlns:a16="http://schemas.microsoft.com/office/drawing/2014/main" id="{59818BBD-1B27-6BC2-4FA7-D0C8061BA366}"/>
              </a:ext>
            </a:extLst>
          </p:cNvPr>
          <p:cNvSpPr>
            <a:spLocks/>
          </p:cNvSpPr>
          <p:nvPr/>
        </p:nvSpPr>
        <p:spPr bwMode="auto">
          <a:xfrm>
            <a:off x="7272338" y="36703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04" name="Rectangle 256">
            <a:extLst>
              <a:ext uri="{FF2B5EF4-FFF2-40B4-BE49-F238E27FC236}">
                <a16:creationId xmlns:a16="http://schemas.microsoft.com/office/drawing/2014/main" id="{B6426EC3-FFEB-843F-4776-1D9843FF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6830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05" name="Rectangle 257">
            <a:extLst>
              <a:ext uri="{FF2B5EF4-FFF2-40B4-BE49-F238E27FC236}">
                <a16:creationId xmlns:a16="http://schemas.microsoft.com/office/drawing/2014/main" id="{462AE4A5-8E97-64C5-0122-D3D4C5E7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6830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09" name="Freeform 261">
            <a:extLst>
              <a:ext uri="{FF2B5EF4-FFF2-40B4-BE49-F238E27FC236}">
                <a16:creationId xmlns:a16="http://schemas.microsoft.com/office/drawing/2014/main" id="{26E878DF-DAA1-F90C-C64E-E58E9B0D2EC9}"/>
              </a:ext>
            </a:extLst>
          </p:cNvPr>
          <p:cNvSpPr>
            <a:spLocks/>
          </p:cNvSpPr>
          <p:nvPr/>
        </p:nvSpPr>
        <p:spPr bwMode="auto">
          <a:xfrm>
            <a:off x="7107238" y="3670300"/>
            <a:ext cx="12700" cy="1588"/>
          </a:xfrm>
          <a:custGeom>
            <a:avLst/>
            <a:gdLst>
              <a:gd name="T0" fmla="*/ 0 w 8"/>
              <a:gd name="T1" fmla="*/ 0 w 8"/>
              <a:gd name="T2" fmla="*/ 0 w 8"/>
              <a:gd name="T3" fmla="*/ 8 w 8"/>
              <a:gd name="T4" fmla="*/ 8 w 8"/>
              <a:gd name="T5" fmla="*/ 8 w 8"/>
              <a:gd name="T6" fmla="*/ 0 w 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11" name="Rectangle 263">
            <a:extLst>
              <a:ext uri="{FF2B5EF4-FFF2-40B4-BE49-F238E27FC236}">
                <a16:creationId xmlns:a16="http://schemas.microsoft.com/office/drawing/2014/main" id="{6B949289-28FA-C303-D8D1-6237A81A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3683000"/>
            <a:ext cx="1587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14" name="Rectangle 266">
            <a:extLst>
              <a:ext uri="{FF2B5EF4-FFF2-40B4-BE49-F238E27FC236}">
                <a16:creationId xmlns:a16="http://schemas.microsoft.com/office/drawing/2014/main" id="{817FA29A-D9C6-BC2D-81A6-C57C2ABC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3655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25" name="Rectangle 277">
            <a:extLst>
              <a:ext uri="{FF2B5EF4-FFF2-40B4-BE49-F238E27FC236}">
                <a16:creationId xmlns:a16="http://schemas.microsoft.com/office/drawing/2014/main" id="{144D8717-AE7F-37E9-426A-7F3726E2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36550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27" name="Rectangle 279">
            <a:extLst>
              <a:ext uri="{FF2B5EF4-FFF2-40B4-BE49-F238E27FC236}">
                <a16:creationId xmlns:a16="http://schemas.microsoft.com/office/drawing/2014/main" id="{6BE519B9-4CF9-D339-4443-3F2FC45E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38" y="36703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245" name="Group 397">
            <a:extLst>
              <a:ext uri="{FF2B5EF4-FFF2-40B4-BE49-F238E27FC236}">
                <a16:creationId xmlns:a16="http://schemas.microsoft.com/office/drawing/2014/main" id="{7C8C3372-6C85-A933-1B20-DDA72965E42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820863"/>
            <a:ext cx="2913063" cy="2630487"/>
            <a:chOff x="1920" y="1147"/>
            <a:chExt cx="1835" cy="1657"/>
          </a:xfrm>
        </p:grpSpPr>
        <p:sp>
          <p:nvSpPr>
            <p:cNvPr id="207143" name="Rectangle 295">
              <a:extLst>
                <a:ext uri="{FF2B5EF4-FFF2-40B4-BE49-F238E27FC236}">
                  <a16:creationId xmlns:a16="http://schemas.microsoft.com/office/drawing/2014/main" id="{E8BB10F5-3C8B-1E1F-F4FE-E57CEEFD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858"/>
              <a:ext cx="665" cy="7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66" name="Rectangle 318">
              <a:extLst>
                <a:ext uri="{FF2B5EF4-FFF2-40B4-BE49-F238E27FC236}">
                  <a16:creationId xmlns:a16="http://schemas.microsoft.com/office/drawing/2014/main" id="{FD5BD8A0-8D45-BA54-CC5B-730C3505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613"/>
              <a:ext cx="665" cy="7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67" name="Line 319">
              <a:extLst>
                <a:ext uri="{FF2B5EF4-FFF2-40B4-BE49-F238E27FC236}">
                  <a16:creationId xmlns:a16="http://schemas.microsoft.com/office/drawing/2014/main" id="{3945BE3B-CFD2-16BE-5F6F-CEBF307C0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2074"/>
              <a:ext cx="14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8" name="Freeform 320">
              <a:extLst>
                <a:ext uri="{FF2B5EF4-FFF2-40B4-BE49-F238E27FC236}">
                  <a16:creationId xmlns:a16="http://schemas.microsoft.com/office/drawing/2014/main" id="{94DDA5F1-15A2-7111-81D0-3822EC74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2074"/>
              <a:ext cx="396" cy="196"/>
            </a:xfrm>
            <a:custGeom>
              <a:avLst/>
              <a:gdLst>
                <a:gd name="T0" fmla="*/ 0 w 97"/>
                <a:gd name="T1" fmla="*/ 48 h 48"/>
                <a:gd name="T2" fmla="*/ 65 w 97"/>
                <a:gd name="T3" fmla="*/ 48 h 48"/>
                <a:gd name="T4" fmla="*/ 97 w 97"/>
                <a:gd name="T5" fmla="*/ 24 h 48"/>
                <a:gd name="T6" fmla="*/ 97 w 97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48">
                  <a:moveTo>
                    <a:pt x="0" y="48"/>
                  </a:moveTo>
                  <a:cubicBezTo>
                    <a:pt x="65" y="48"/>
                    <a:pt x="65" y="48"/>
                    <a:pt x="65" y="48"/>
                  </a:cubicBezTo>
                  <a:cubicBezTo>
                    <a:pt x="82" y="48"/>
                    <a:pt x="97" y="37"/>
                    <a:pt x="97" y="24"/>
                  </a:cubicBezTo>
                  <a:cubicBezTo>
                    <a:pt x="97" y="10"/>
                    <a:pt x="97" y="0"/>
                    <a:pt x="97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9" name="Freeform 321">
              <a:extLst>
                <a:ext uri="{FF2B5EF4-FFF2-40B4-BE49-F238E27FC236}">
                  <a16:creationId xmlns:a16="http://schemas.microsoft.com/office/drawing/2014/main" id="{9FD07585-B47C-5C3D-291A-74E332EF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2074"/>
              <a:ext cx="411" cy="224"/>
            </a:xfrm>
            <a:custGeom>
              <a:avLst/>
              <a:gdLst>
                <a:gd name="T0" fmla="*/ 101 w 101"/>
                <a:gd name="T1" fmla="*/ 55 h 55"/>
                <a:gd name="T2" fmla="*/ 32 w 101"/>
                <a:gd name="T3" fmla="*/ 55 h 55"/>
                <a:gd name="T4" fmla="*/ 0 w 101"/>
                <a:gd name="T5" fmla="*/ 30 h 55"/>
                <a:gd name="T6" fmla="*/ 0 w 101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55">
                  <a:moveTo>
                    <a:pt x="101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15" y="55"/>
                    <a:pt x="0" y="44"/>
                    <a:pt x="0" y="30"/>
                  </a:cubicBezTo>
                  <a:cubicBezTo>
                    <a:pt x="0" y="17"/>
                    <a:pt x="0" y="0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0" name="Freeform 322">
              <a:extLst>
                <a:ext uri="{FF2B5EF4-FFF2-40B4-BE49-F238E27FC236}">
                  <a16:creationId xmlns:a16="http://schemas.microsoft.com/office/drawing/2014/main" id="{3A8FDF02-BD90-DE87-9476-14854F33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735"/>
              <a:ext cx="167" cy="339"/>
            </a:xfrm>
            <a:custGeom>
              <a:avLst/>
              <a:gdLst>
                <a:gd name="T0" fmla="*/ 0 w 167"/>
                <a:gd name="T1" fmla="*/ 159 h 339"/>
                <a:gd name="T2" fmla="*/ 0 w 167"/>
                <a:gd name="T3" fmla="*/ 0 h 339"/>
                <a:gd name="T4" fmla="*/ 167 w 167"/>
                <a:gd name="T5" fmla="*/ 0 h 339"/>
                <a:gd name="T6" fmla="*/ 167 w 167"/>
                <a:gd name="T7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339">
                  <a:moveTo>
                    <a:pt x="0" y="159"/>
                  </a:moveTo>
                  <a:lnTo>
                    <a:pt x="0" y="0"/>
                  </a:lnTo>
                  <a:lnTo>
                    <a:pt x="167" y="0"/>
                  </a:lnTo>
                  <a:lnTo>
                    <a:pt x="167" y="33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1" name="Line 323">
              <a:extLst>
                <a:ext uri="{FF2B5EF4-FFF2-40B4-BE49-F238E27FC236}">
                  <a16:creationId xmlns:a16="http://schemas.microsoft.com/office/drawing/2014/main" id="{2D100816-4C12-8392-972D-3BA7F0F0E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1894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2" name="Line 324">
              <a:extLst>
                <a:ext uri="{FF2B5EF4-FFF2-40B4-BE49-F238E27FC236}">
                  <a16:creationId xmlns:a16="http://schemas.microsoft.com/office/drawing/2014/main" id="{4A012863-0F54-3966-593F-E0CBEBBC7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9" y="1931"/>
              <a:ext cx="1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3" name="Line 325">
              <a:extLst>
                <a:ext uri="{FF2B5EF4-FFF2-40B4-BE49-F238E27FC236}">
                  <a16:creationId xmlns:a16="http://schemas.microsoft.com/office/drawing/2014/main" id="{098176EB-8AC2-2ABE-5B31-BF0B0C4BA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2" y="1972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4" name="Line 326">
              <a:extLst>
                <a:ext uri="{FF2B5EF4-FFF2-40B4-BE49-F238E27FC236}">
                  <a16:creationId xmlns:a16="http://schemas.microsoft.com/office/drawing/2014/main" id="{A5953D1E-6BA6-BF58-AC11-B67B5193C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6" y="1356"/>
              <a:ext cx="1" cy="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5" name="Oval 327">
              <a:extLst>
                <a:ext uri="{FF2B5EF4-FFF2-40B4-BE49-F238E27FC236}">
                  <a16:creationId xmlns:a16="http://schemas.microsoft.com/office/drawing/2014/main" id="{249D1428-9EA7-49B0-BEA6-1619E415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332"/>
              <a:ext cx="49" cy="4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76" name="Line 328">
              <a:extLst>
                <a:ext uri="{FF2B5EF4-FFF2-40B4-BE49-F238E27FC236}">
                  <a16:creationId xmlns:a16="http://schemas.microsoft.com/office/drawing/2014/main" id="{4CDF0B4B-34DD-FB4C-FD33-878591A26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8" y="1829"/>
              <a:ext cx="1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77" name="Oval 329">
              <a:extLst>
                <a:ext uri="{FF2B5EF4-FFF2-40B4-BE49-F238E27FC236}">
                  <a16:creationId xmlns:a16="http://schemas.microsoft.com/office/drawing/2014/main" id="{DCEF10D5-CBEE-D70A-56B5-88C1731EF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805"/>
              <a:ext cx="49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78" name="Rectangle 330">
              <a:extLst>
                <a:ext uri="{FF2B5EF4-FFF2-40B4-BE49-F238E27FC236}">
                  <a16:creationId xmlns:a16="http://schemas.microsoft.com/office/drawing/2014/main" id="{66C8A022-12DB-4F57-AC93-F29336F3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1147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0 V</a:t>
              </a:r>
              <a:endParaRPr lang="en-US" altLang="en-US"/>
            </a:p>
          </p:txBody>
        </p:sp>
        <p:sp>
          <p:nvSpPr>
            <p:cNvPr id="207179" name="Rectangle 331">
              <a:extLst>
                <a:ext uri="{FF2B5EF4-FFF2-40B4-BE49-F238E27FC236}">
                  <a16:creationId xmlns:a16="http://schemas.microsoft.com/office/drawing/2014/main" id="{D7595CF1-ED6C-77AD-8AB1-E94F11AA6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711"/>
              <a:ext cx="1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207180" name="Rectangle 332">
              <a:extLst>
                <a:ext uri="{FF2B5EF4-FFF2-40B4-BE49-F238E27FC236}">
                  <a16:creationId xmlns:a16="http://schemas.microsoft.com/office/drawing/2014/main" id="{418A95AB-66A9-3C3F-77BA-D12A6DDE7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1691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5 V</a:t>
              </a:r>
              <a:endParaRPr lang="en-US" altLang="en-US"/>
            </a:p>
          </p:txBody>
        </p:sp>
        <p:sp>
          <p:nvSpPr>
            <p:cNvPr id="207181" name="Rectangle 333">
              <a:extLst>
                <a:ext uri="{FF2B5EF4-FFF2-40B4-BE49-F238E27FC236}">
                  <a16:creationId xmlns:a16="http://schemas.microsoft.com/office/drawing/2014/main" id="{2B220693-052F-288D-E277-4822F4E0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1636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0 V</a:t>
              </a:r>
              <a:endParaRPr lang="en-US" altLang="en-US"/>
            </a:p>
          </p:txBody>
        </p:sp>
        <p:sp>
          <p:nvSpPr>
            <p:cNvPr id="207182" name="Rectangle 334">
              <a:extLst>
                <a:ext uri="{FF2B5EF4-FFF2-40B4-BE49-F238E27FC236}">
                  <a16:creationId xmlns:a16="http://schemas.microsoft.com/office/drawing/2014/main" id="{11B051C1-B33B-800F-DD75-3F30BA01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08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07183" name="Rectangle 335">
              <a:extLst>
                <a:ext uri="{FF2B5EF4-FFF2-40B4-BE49-F238E27FC236}">
                  <a16:creationId xmlns:a16="http://schemas.microsoft.com/office/drawing/2014/main" id="{76932E08-0F59-8B5D-4649-00D4AE4B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208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07203" name="Rectangle 355">
              <a:extLst>
                <a:ext uri="{FF2B5EF4-FFF2-40B4-BE49-F238E27FC236}">
                  <a16:creationId xmlns:a16="http://schemas.microsoft.com/office/drawing/2014/main" id="{0449A725-0A93-0354-A86C-706B4287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183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Removing programming </a:t>
              </a:r>
            </a:p>
            <a:p>
              <a:r>
                <a:rPr lang="en-US" altLang="en-US" sz="1600" i="0">
                  <a:solidFill>
                    <a:srgbClr val="000000"/>
                  </a:solidFill>
                </a:rPr>
                <a:t>voltage leaves charge trapped</a:t>
              </a:r>
              <a:endParaRPr lang="en-US" altLang="en-US"/>
            </a:p>
          </p:txBody>
        </p:sp>
        <p:sp>
          <p:nvSpPr>
            <p:cNvPr id="207218" name="Oval 370">
              <a:extLst>
                <a:ext uri="{FF2B5EF4-FFF2-40B4-BE49-F238E27FC236}">
                  <a16:creationId xmlns:a16="http://schemas.microsoft.com/office/drawing/2014/main" id="{927F7748-91ED-F19A-C1AA-8B0AA0B3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19" name="Line 371">
              <a:extLst>
                <a:ext uri="{FF2B5EF4-FFF2-40B4-BE49-F238E27FC236}">
                  <a16:creationId xmlns:a16="http://schemas.microsoft.com/office/drawing/2014/main" id="{1F0E085A-6B78-A7AC-A573-FD8047B4A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20" name="Oval 372">
              <a:extLst>
                <a:ext uri="{FF2B5EF4-FFF2-40B4-BE49-F238E27FC236}">
                  <a16:creationId xmlns:a16="http://schemas.microsoft.com/office/drawing/2014/main" id="{4E31B6CD-1E52-DB2C-063B-A2A9E8F4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1858"/>
              <a:ext cx="74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21" name="Line 373">
              <a:extLst>
                <a:ext uri="{FF2B5EF4-FFF2-40B4-BE49-F238E27FC236}">
                  <a16:creationId xmlns:a16="http://schemas.microsoft.com/office/drawing/2014/main" id="{05281A5B-73AA-4A1D-4D28-997C333D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898"/>
              <a:ext cx="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22" name="Oval 374">
              <a:extLst>
                <a:ext uri="{FF2B5EF4-FFF2-40B4-BE49-F238E27FC236}">
                  <a16:creationId xmlns:a16="http://schemas.microsoft.com/office/drawing/2014/main" id="{96E537FD-D295-FF43-C29F-AFCC3D0FD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23" name="Line 375">
              <a:extLst>
                <a:ext uri="{FF2B5EF4-FFF2-40B4-BE49-F238E27FC236}">
                  <a16:creationId xmlns:a16="http://schemas.microsoft.com/office/drawing/2014/main" id="{C495A005-DE1A-1177-0625-1709D3F3D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24" name="Oval 376">
              <a:extLst>
                <a:ext uri="{FF2B5EF4-FFF2-40B4-BE49-F238E27FC236}">
                  <a16:creationId xmlns:a16="http://schemas.microsoft.com/office/drawing/2014/main" id="{75F863DF-3E83-888A-9E44-3C5806EAB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858"/>
              <a:ext cx="74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25" name="Line 377">
              <a:extLst>
                <a:ext uri="{FF2B5EF4-FFF2-40B4-BE49-F238E27FC236}">
                  <a16:creationId xmlns:a16="http://schemas.microsoft.com/office/drawing/2014/main" id="{D8D395B3-B98E-CEF4-1C41-6237C9B5D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" y="1898"/>
              <a:ext cx="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26" name="Oval 378">
              <a:extLst>
                <a:ext uri="{FF2B5EF4-FFF2-40B4-BE49-F238E27FC236}">
                  <a16:creationId xmlns:a16="http://schemas.microsoft.com/office/drawing/2014/main" id="{8D2FF626-4EC7-68FE-DBA9-E747FAF8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27" name="Line 379">
              <a:extLst>
                <a:ext uri="{FF2B5EF4-FFF2-40B4-BE49-F238E27FC236}">
                  <a16:creationId xmlns:a16="http://schemas.microsoft.com/office/drawing/2014/main" id="{63DFD282-54F5-228A-E5BE-243AFB00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7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246" name="Group 398">
            <a:extLst>
              <a:ext uri="{FF2B5EF4-FFF2-40B4-BE49-F238E27FC236}">
                <a16:creationId xmlns:a16="http://schemas.microsoft.com/office/drawing/2014/main" id="{EE859EF9-3694-703E-48A8-4153D5927820}"/>
              </a:ext>
            </a:extLst>
          </p:cNvPr>
          <p:cNvGrpSpPr>
            <a:grpSpLocks/>
          </p:cNvGrpSpPr>
          <p:nvPr/>
        </p:nvGrpSpPr>
        <p:grpSpPr bwMode="auto">
          <a:xfrm>
            <a:off x="6340475" y="1820863"/>
            <a:ext cx="2452688" cy="2663825"/>
            <a:chOff x="3994" y="1147"/>
            <a:chExt cx="1545" cy="1678"/>
          </a:xfrm>
        </p:grpSpPr>
        <p:sp>
          <p:nvSpPr>
            <p:cNvPr id="207228" name="Rectangle 380">
              <a:extLst>
                <a:ext uri="{FF2B5EF4-FFF2-40B4-BE49-F238E27FC236}">
                  <a16:creationId xmlns:a16="http://schemas.microsoft.com/office/drawing/2014/main" id="{70BE06E9-AD0A-C646-BD18-82B74601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858"/>
              <a:ext cx="665" cy="7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84" name="Rectangle 336">
              <a:extLst>
                <a:ext uri="{FF2B5EF4-FFF2-40B4-BE49-F238E27FC236}">
                  <a16:creationId xmlns:a16="http://schemas.microsoft.com/office/drawing/2014/main" id="{25F702EC-172F-01A0-D681-36B57891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613"/>
              <a:ext cx="665" cy="7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85" name="Line 337">
              <a:extLst>
                <a:ext uri="{FF2B5EF4-FFF2-40B4-BE49-F238E27FC236}">
                  <a16:creationId xmlns:a16="http://schemas.microsoft.com/office/drawing/2014/main" id="{696AECFA-B564-1747-BEA9-D4615F1E4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2074"/>
              <a:ext cx="145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86" name="Freeform 338">
              <a:extLst>
                <a:ext uri="{FF2B5EF4-FFF2-40B4-BE49-F238E27FC236}">
                  <a16:creationId xmlns:a16="http://schemas.microsoft.com/office/drawing/2014/main" id="{E1DBA780-7CBA-CCA1-47E4-D4B6812C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074"/>
              <a:ext cx="404" cy="196"/>
            </a:xfrm>
            <a:custGeom>
              <a:avLst/>
              <a:gdLst>
                <a:gd name="T0" fmla="*/ 0 w 99"/>
                <a:gd name="T1" fmla="*/ 48 h 48"/>
                <a:gd name="T2" fmla="*/ 67 w 99"/>
                <a:gd name="T3" fmla="*/ 48 h 48"/>
                <a:gd name="T4" fmla="*/ 99 w 99"/>
                <a:gd name="T5" fmla="*/ 24 h 48"/>
                <a:gd name="T6" fmla="*/ 99 w 99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8">
                  <a:moveTo>
                    <a:pt x="0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84" y="48"/>
                    <a:pt x="99" y="37"/>
                    <a:pt x="99" y="24"/>
                  </a:cubicBezTo>
                  <a:cubicBezTo>
                    <a:pt x="99" y="10"/>
                    <a:pt x="99" y="0"/>
                    <a:pt x="99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87" name="Freeform 339">
              <a:extLst>
                <a:ext uri="{FF2B5EF4-FFF2-40B4-BE49-F238E27FC236}">
                  <a16:creationId xmlns:a16="http://schemas.microsoft.com/office/drawing/2014/main" id="{43716AC1-52C5-5E13-C320-3BC2841CF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2074"/>
              <a:ext cx="395" cy="224"/>
            </a:xfrm>
            <a:custGeom>
              <a:avLst/>
              <a:gdLst>
                <a:gd name="T0" fmla="*/ 97 w 97"/>
                <a:gd name="T1" fmla="*/ 55 h 55"/>
                <a:gd name="T2" fmla="*/ 31 w 97"/>
                <a:gd name="T3" fmla="*/ 55 h 55"/>
                <a:gd name="T4" fmla="*/ 0 w 97"/>
                <a:gd name="T5" fmla="*/ 30 h 55"/>
                <a:gd name="T6" fmla="*/ 0 w 97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55">
                  <a:moveTo>
                    <a:pt x="97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14" y="55"/>
                    <a:pt x="0" y="44"/>
                    <a:pt x="0" y="30"/>
                  </a:cubicBezTo>
                  <a:cubicBezTo>
                    <a:pt x="0" y="17"/>
                    <a:pt x="0" y="0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88" name="Freeform 340">
              <a:extLst>
                <a:ext uri="{FF2B5EF4-FFF2-40B4-BE49-F238E27FC236}">
                  <a16:creationId xmlns:a16="http://schemas.microsoft.com/office/drawing/2014/main" id="{A9D3F363-A608-33FE-769E-6AEF1F0D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735"/>
              <a:ext cx="168" cy="339"/>
            </a:xfrm>
            <a:custGeom>
              <a:avLst/>
              <a:gdLst>
                <a:gd name="T0" fmla="*/ 0 w 168"/>
                <a:gd name="T1" fmla="*/ 159 h 339"/>
                <a:gd name="T2" fmla="*/ 0 w 168"/>
                <a:gd name="T3" fmla="*/ 0 h 339"/>
                <a:gd name="T4" fmla="*/ 168 w 168"/>
                <a:gd name="T5" fmla="*/ 0 h 339"/>
                <a:gd name="T6" fmla="*/ 168 w 168"/>
                <a:gd name="T7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39">
                  <a:moveTo>
                    <a:pt x="0" y="159"/>
                  </a:moveTo>
                  <a:lnTo>
                    <a:pt x="0" y="0"/>
                  </a:lnTo>
                  <a:lnTo>
                    <a:pt x="168" y="0"/>
                  </a:lnTo>
                  <a:lnTo>
                    <a:pt x="168" y="33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89" name="Line 341">
              <a:extLst>
                <a:ext uri="{FF2B5EF4-FFF2-40B4-BE49-F238E27FC236}">
                  <a16:creationId xmlns:a16="http://schemas.microsoft.com/office/drawing/2014/main" id="{9E63081F-3FC9-7AFF-4EA4-8C8AC68D7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4" y="1894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90" name="Line 342">
              <a:extLst>
                <a:ext uri="{FF2B5EF4-FFF2-40B4-BE49-F238E27FC236}">
                  <a16:creationId xmlns:a16="http://schemas.microsoft.com/office/drawing/2014/main" id="{BB8B0CFD-2125-40F3-AF63-FFA148191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6" y="1931"/>
              <a:ext cx="1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91" name="Line 343">
              <a:extLst>
                <a:ext uri="{FF2B5EF4-FFF2-40B4-BE49-F238E27FC236}">
                  <a16:creationId xmlns:a16="http://schemas.microsoft.com/office/drawing/2014/main" id="{9290600F-6348-30F3-353D-1116DFF01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1972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92" name="Line 344">
              <a:extLst>
                <a:ext uri="{FF2B5EF4-FFF2-40B4-BE49-F238E27FC236}">
                  <a16:creationId xmlns:a16="http://schemas.microsoft.com/office/drawing/2014/main" id="{FCEEFE3C-48C4-5145-8C37-1EA24C8E7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5" y="1356"/>
              <a:ext cx="1" cy="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93" name="Oval 345">
              <a:extLst>
                <a:ext uri="{FF2B5EF4-FFF2-40B4-BE49-F238E27FC236}">
                  <a16:creationId xmlns:a16="http://schemas.microsoft.com/office/drawing/2014/main" id="{9ABD1D36-E73B-8479-FBC6-B601B068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332"/>
              <a:ext cx="49" cy="4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94" name="Line 346">
              <a:extLst>
                <a:ext uri="{FF2B5EF4-FFF2-40B4-BE49-F238E27FC236}">
                  <a16:creationId xmlns:a16="http://schemas.microsoft.com/office/drawing/2014/main" id="{78C63679-DC9F-B1A2-8E04-1CBC662AA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5" y="1829"/>
              <a:ext cx="1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95" name="Oval 347">
              <a:extLst>
                <a:ext uri="{FF2B5EF4-FFF2-40B4-BE49-F238E27FC236}">
                  <a16:creationId xmlns:a16="http://schemas.microsoft.com/office/drawing/2014/main" id="{024A81BC-F040-FAA8-453F-0A7C4A1F6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1805"/>
              <a:ext cx="49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96" name="Rectangle 348">
              <a:extLst>
                <a:ext uri="{FF2B5EF4-FFF2-40B4-BE49-F238E27FC236}">
                  <a16:creationId xmlns:a16="http://schemas.microsoft.com/office/drawing/2014/main" id="{FF1ECE2C-1B0D-3410-1739-0463649B2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1147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5 V</a:t>
              </a:r>
              <a:endParaRPr lang="en-US" altLang="en-US"/>
            </a:p>
          </p:txBody>
        </p:sp>
        <p:sp>
          <p:nvSpPr>
            <p:cNvPr id="207197" name="Rectangle 349">
              <a:extLst>
                <a:ext uri="{FF2B5EF4-FFF2-40B4-BE49-F238E27FC236}">
                  <a16:creationId xmlns:a16="http://schemas.microsoft.com/office/drawing/2014/main" id="{FFC9A13F-4A20-3221-4195-AF26F1BC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1711"/>
              <a:ext cx="1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207198" name="Rectangle 350">
              <a:extLst>
                <a:ext uri="{FF2B5EF4-FFF2-40B4-BE49-F238E27FC236}">
                  <a16:creationId xmlns:a16="http://schemas.microsoft.com/office/drawing/2014/main" id="{61CE69EF-9FDC-3986-E435-CA057145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1691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2.5 V</a:t>
              </a:r>
              <a:endParaRPr lang="en-US" altLang="en-US"/>
            </a:p>
          </p:txBody>
        </p:sp>
        <p:sp>
          <p:nvSpPr>
            <p:cNvPr id="207199" name="Rectangle 351">
              <a:extLst>
                <a:ext uri="{FF2B5EF4-FFF2-40B4-BE49-F238E27FC236}">
                  <a16:creationId xmlns:a16="http://schemas.microsoft.com/office/drawing/2014/main" id="{815D7964-9FBB-F0D7-65F6-94B924F72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1636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5 V</a:t>
              </a:r>
              <a:endParaRPr lang="en-US" altLang="en-US"/>
            </a:p>
          </p:txBody>
        </p:sp>
        <p:sp>
          <p:nvSpPr>
            <p:cNvPr id="207200" name="Rectangle 352">
              <a:extLst>
                <a:ext uri="{FF2B5EF4-FFF2-40B4-BE49-F238E27FC236}">
                  <a16:creationId xmlns:a16="http://schemas.microsoft.com/office/drawing/2014/main" id="{6D6E94EE-2B73-3FF6-9769-E1EC02D19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" y="208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07201" name="Rectangle 353">
              <a:extLst>
                <a:ext uri="{FF2B5EF4-FFF2-40B4-BE49-F238E27FC236}">
                  <a16:creationId xmlns:a16="http://schemas.microsoft.com/office/drawing/2014/main" id="{2A8AF0E2-7B9F-3F77-4007-3AF26323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208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grpSp>
          <p:nvGrpSpPr>
            <p:cNvPr id="207243" name="Group 395">
              <a:extLst>
                <a:ext uri="{FF2B5EF4-FFF2-40B4-BE49-F238E27FC236}">
                  <a16:creationId xmlns:a16="http://schemas.microsoft.com/office/drawing/2014/main" id="{9420D466-81F5-045C-5C88-DBB9B112D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96"/>
              <a:ext cx="1438" cy="329"/>
              <a:chOff x="4032" y="2640"/>
              <a:chExt cx="1438" cy="329"/>
            </a:xfrm>
          </p:grpSpPr>
          <p:sp>
            <p:nvSpPr>
              <p:cNvPr id="207205" name="Rectangle 357">
                <a:extLst>
                  <a:ext uri="{FF2B5EF4-FFF2-40B4-BE49-F238E27FC236}">
                    <a16:creationId xmlns:a16="http://schemas.microsoft.com/office/drawing/2014/main" id="{B601FBA0-7B7E-485F-0376-760BE56A6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143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i="0">
                    <a:solidFill>
                      <a:srgbClr val="000000"/>
                    </a:solidFill>
                  </a:rPr>
                  <a:t>Programming results in</a:t>
                </a:r>
                <a:endParaRPr lang="en-US" altLang="en-US"/>
              </a:p>
            </p:txBody>
          </p:sp>
          <p:sp>
            <p:nvSpPr>
              <p:cNvPr id="207206" name="Rectangle 358">
                <a:extLst>
                  <a:ext uri="{FF2B5EF4-FFF2-40B4-BE49-F238E27FC236}">
                    <a16:creationId xmlns:a16="http://schemas.microsoft.com/office/drawing/2014/main" id="{B0CE2662-92CB-4BC0-B81B-A5F3B2F68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788"/>
                <a:ext cx="6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 b="0" i="0">
                    <a:solidFill>
                      <a:srgbClr val="000000"/>
                    </a:solidFill>
                  </a:rPr>
                  <a:t>      </a:t>
                </a:r>
                <a:r>
                  <a:rPr lang="en-US" altLang="en-US" sz="1600" i="0">
                    <a:solidFill>
                      <a:srgbClr val="000000"/>
                    </a:solidFill>
                  </a:rPr>
                  <a:t>higher</a:t>
                </a:r>
                <a:endParaRPr lang="en-US" altLang="en-US"/>
              </a:p>
            </p:txBody>
          </p:sp>
          <p:sp>
            <p:nvSpPr>
              <p:cNvPr id="207207" name="Rectangle 359">
                <a:extLst>
                  <a:ext uri="{FF2B5EF4-FFF2-40B4-BE49-F238E27FC236}">
                    <a16:creationId xmlns:a16="http://schemas.microsoft.com/office/drawing/2014/main" id="{D152C63D-6866-48D0-BC44-A9AEAF5B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2788"/>
                <a:ext cx="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V</a:t>
                </a:r>
                <a:endParaRPr lang="en-US" altLang="en-US"/>
              </a:p>
            </p:txBody>
          </p:sp>
          <p:sp>
            <p:nvSpPr>
              <p:cNvPr id="207208" name="Rectangle 360">
                <a:extLst>
                  <a:ext uri="{FF2B5EF4-FFF2-40B4-BE49-F238E27FC236}">
                    <a16:creationId xmlns:a16="http://schemas.microsoft.com/office/drawing/2014/main" id="{5ECF3051-CE28-68E3-85CD-052F5278C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854"/>
                <a:ext cx="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>
                    <a:solidFill>
                      <a:srgbClr val="000000"/>
                    </a:solidFill>
                  </a:rPr>
                  <a:t>T</a:t>
                </a:r>
                <a:endParaRPr lang="en-US" altLang="en-US"/>
              </a:p>
            </p:txBody>
          </p:sp>
          <p:sp>
            <p:nvSpPr>
              <p:cNvPr id="207209" name="Rectangle 361">
                <a:extLst>
                  <a:ext uri="{FF2B5EF4-FFF2-40B4-BE49-F238E27FC236}">
                    <a16:creationId xmlns:a16="http://schemas.microsoft.com/office/drawing/2014/main" id="{CEA1C875-469F-906D-24FE-5286DCF71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2788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.</a:t>
                </a:r>
                <a:endParaRPr lang="en-US" altLang="en-US"/>
              </a:p>
            </p:txBody>
          </p:sp>
        </p:grpSp>
        <p:sp>
          <p:nvSpPr>
            <p:cNvPr id="207229" name="Oval 381">
              <a:extLst>
                <a:ext uri="{FF2B5EF4-FFF2-40B4-BE49-F238E27FC236}">
                  <a16:creationId xmlns:a16="http://schemas.microsoft.com/office/drawing/2014/main" id="{D555DA4A-5FCC-6BBE-B688-8359D1C19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30" name="Line 382">
              <a:extLst>
                <a:ext uri="{FF2B5EF4-FFF2-40B4-BE49-F238E27FC236}">
                  <a16:creationId xmlns:a16="http://schemas.microsoft.com/office/drawing/2014/main" id="{1219A4AE-D649-BAFD-4427-5F58B9647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31" name="Oval 383">
              <a:extLst>
                <a:ext uri="{FF2B5EF4-FFF2-40B4-BE49-F238E27FC236}">
                  <a16:creationId xmlns:a16="http://schemas.microsoft.com/office/drawing/2014/main" id="{6A024058-03E1-6ADB-BA46-CB0118E1B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32" name="Line 384">
              <a:extLst>
                <a:ext uri="{FF2B5EF4-FFF2-40B4-BE49-F238E27FC236}">
                  <a16:creationId xmlns:a16="http://schemas.microsoft.com/office/drawing/2014/main" id="{DD813C80-65C1-FA19-08D2-7F6A16B19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33" name="Oval 385">
              <a:extLst>
                <a:ext uri="{FF2B5EF4-FFF2-40B4-BE49-F238E27FC236}">
                  <a16:creationId xmlns:a16="http://schemas.microsoft.com/office/drawing/2014/main" id="{FEF2E4EA-DC42-52C7-89ED-02B5CB89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58"/>
              <a:ext cx="74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34" name="Line 386">
              <a:extLst>
                <a:ext uri="{FF2B5EF4-FFF2-40B4-BE49-F238E27FC236}">
                  <a16:creationId xmlns:a16="http://schemas.microsoft.com/office/drawing/2014/main" id="{0335A2EA-1FE5-7348-537E-45F3A165F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898"/>
              <a:ext cx="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35" name="Oval 387">
              <a:extLst>
                <a:ext uri="{FF2B5EF4-FFF2-40B4-BE49-F238E27FC236}">
                  <a16:creationId xmlns:a16="http://schemas.microsoft.com/office/drawing/2014/main" id="{991B5A01-346D-E195-982E-4F069FC9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36" name="Line 388">
              <a:extLst>
                <a:ext uri="{FF2B5EF4-FFF2-40B4-BE49-F238E27FC236}">
                  <a16:creationId xmlns:a16="http://schemas.microsoft.com/office/drawing/2014/main" id="{20BCE249-2104-0645-DA4B-E96AEF666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37" name="Oval 389">
              <a:extLst>
                <a:ext uri="{FF2B5EF4-FFF2-40B4-BE49-F238E27FC236}">
                  <a16:creationId xmlns:a16="http://schemas.microsoft.com/office/drawing/2014/main" id="{4B6DAEBC-B79C-8128-2383-E61A8422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1858"/>
              <a:ext cx="74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38" name="Line 390">
              <a:extLst>
                <a:ext uri="{FF2B5EF4-FFF2-40B4-BE49-F238E27FC236}">
                  <a16:creationId xmlns:a16="http://schemas.microsoft.com/office/drawing/2014/main" id="{16D93AEA-191C-00DB-4AC2-AAD4DBEB2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" y="1898"/>
              <a:ext cx="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244" name="Group 396">
            <a:extLst>
              <a:ext uri="{FF2B5EF4-FFF2-40B4-BE49-F238E27FC236}">
                <a16:creationId xmlns:a16="http://schemas.microsoft.com/office/drawing/2014/main" id="{24DF3E94-12E0-9F43-0204-CEBAE29F0F6D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820863"/>
            <a:ext cx="2473325" cy="2386012"/>
            <a:chOff x="302" y="1147"/>
            <a:chExt cx="1558" cy="1503"/>
          </a:xfrm>
        </p:grpSpPr>
        <p:sp>
          <p:nvSpPr>
            <p:cNvPr id="207145" name="Rectangle 297">
              <a:extLst>
                <a:ext uri="{FF2B5EF4-FFF2-40B4-BE49-F238E27FC236}">
                  <a16:creationId xmlns:a16="http://schemas.microsoft.com/office/drawing/2014/main" id="{C1EAA0F7-CD0A-4C64-3992-869D29DC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858"/>
              <a:ext cx="669" cy="8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44" name="Rectangle 296">
              <a:extLst>
                <a:ext uri="{FF2B5EF4-FFF2-40B4-BE49-F238E27FC236}">
                  <a16:creationId xmlns:a16="http://schemas.microsoft.com/office/drawing/2014/main" id="{60B11875-CC0A-5FD0-ECDC-3CF85D95A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613"/>
              <a:ext cx="669" cy="7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46" name="Line 298">
              <a:extLst>
                <a:ext uri="{FF2B5EF4-FFF2-40B4-BE49-F238E27FC236}">
                  <a16:creationId xmlns:a16="http://schemas.microsoft.com/office/drawing/2014/main" id="{0010E37B-D8B5-0E21-04E3-79405B36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2074"/>
              <a:ext cx="14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47" name="Freeform 299">
              <a:extLst>
                <a:ext uri="{FF2B5EF4-FFF2-40B4-BE49-F238E27FC236}">
                  <a16:creationId xmlns:a16="http://schemas.microsoft.com/office/drawing/2014/main" id="{3B9786A1-EC9D-B81F-E7D9-4E8D59A9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" y="2074"/>
              <a:ext cx="404" cy="196"/>
            </a:xfrm>
            <a:custGeom>
              <a:avLst/>
              <a:gdLst>
                <a:gd name="T0" fmla="*/ 0 w 99"/>
                <a:gd name="T1" fmla="*/ 48 h 48"/>
                <a:gd name="T2" fmla="*/ 67 w 99"/>
                <a:gd name="T3" fmla="*/ 48 h 48"/>
                <a:gd name="T4" fmla="*/ 99 w 99"/>
                <a:gd name="T5" fmla="*/ 24 h 48"/>
                <a:gd name="T6" fmla="*/ 99 w 99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8">
                  <a:moveTo>
                    <a:pt x="0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84" y="48"/>
                    <a:pt x="99" y="37"/>
                    <a:pt x="99" y="24"/>
                  </a:cubicBezTo>
                  <a:cubicBezTo>
                    <a:pt x="99" y="10"/>
                    <a:pt x="99" y="0"/>
                    <a:pt x="99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48" name="Freeform 300">
              <a:extLst>
                <a:ext uri="{FF2B5EF4-FFF2-40B4-BE49-F238E27FC236}">
                  <a16:creationId xmlns:a16="http://schemas.microsoft.com/office/drawing/2014/main" id="{E20423F9-646B-BE8D-E086-BDDAC576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" y="2074"/>
              <a:ext cx="404" cy="224"/>
            </a:xfrm>
            <a:custGeom>
              <a:avLst/>
              <a:gdLst>
                <a:gd name="T0" fmla="*/ 99 w 99"/>
                <a:gd name="T1" fmla="*/ 55 h 55"/>
                <a:gd name="T2" fmla="*/ 32 w 99"/>
                <a:gd name="T3" fmla="*/ 55 h 55"/>
                <a:gd name="T4" fmla="*/ 0 w 99"/>
                <a:gd name="T5" fmla="*/ 30 h 55"/>
                <a:gd name="T6" fmla="*/ 0 w 99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55">
                  <a:moveTo>
                    <a:pt x="99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15" y="55"/>
                    <a:pt x="0" y="44"/>
                    <a:pt x="0" y="30"/>
                  </a:cubicBezTo>
                  <a:cubicBezTo>
                    <a:pt x="0" y="17"/>
                    <a:pt x="0" y="0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49" name="Freeform 301">
              <a:extLst>
                <a:ext uri="{FF2B5EF4-FFF2-40B4-BE49-F238E27FC236}">
                  <a16:creationId xmlns:a16="http://schemas.microsoft.com/office/drawing/2014/main" id="{AB388649-CE9C-1EFD-2983-E584C4E8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" y="1735"/>
              <a:ext cx="167" cy="339"/>
            </a:xfrm>
            <a:custGeom>
              <a:avLst/>
              <a:gdLst>
                <a:gd name="T0" fmla="*/ 0 w 167"/>
                <a:gd name="T1" fmla="*/ 159 h 339"/>
                <a:gd name="T2" fmla="*/ 0 w 167"/>
                <a:gd name="T3" fmla="*/ 0 h 339"/>
                <a:gd name="T4" fmla="*/ 167 w 167"/>
                <a:gd name="T5" fmla="*/ 0 h 339"/>
                <a:gd name="T6" fmla="*/ 167 w 167"/>
                <a:gd name="T7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339">
                  <a:moveTo>
                    <a:pt x="0" y="159"/>
                  </a:moveTo>
                  <a:lnTo>
                    <a:pt x="0" y="0"/>
                  </a:lnTo>
                  <a:lnTo>
                    <a:pt x="167" y="0"/>
                  </a:lnTo>
                  <a:lnTo>
                    <a:pt x="167" y="33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0" name="Line 302">
              <a:extLst>
                <a:ext uri="{FF2B5EF4-FFF2-40B4-BE49-F238E27FC236}">
                  <a16:creationId xmlns:a16="http://schemas.microsoft.com/office/drawing/2014/main" id="{2146AFDF-912C-A350-7F72-00BB3EC9C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" y="1894"/>
              <a:ext cx="1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1" name="Line 303">
              <a:extLst>
                <a:ext uri="{FF2B5EF4-FFF2-40B4-BE49-F238E27FC236}">
                  <a16:creationId xmlns:a16="http://schemas.microsoft.com/office/drawing/2014/main" id="{1258060A-BC2D-EB2A-7686-1C2B9C9B2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931"/>
              <a:ext cx="1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2" name="Line 304">
              <a:extLst>
                <a:ext uri="{FF2B5EF4-FFF2-40B4-BE49-F238E27FC236}">
                  <a16:creationId xmlns:a16="http://schemas.microsoft.com/office/drawing/2014/main" id="{FF8D5F95-8CAE-7082-1BCF-A22DEA7F2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" y="1972"/>
              <a:ext cx="5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3" name="Line 305">
              <a:extLst>
                <a:ext uri="{FF2B5EF4-FFF2-40B4-BE49-F238E27FC236}">
                  <a16:creationId xmlns:a16="http://schemas.microsoft.com/office/drawing/2014/main" id="{BD8B4C70-3795-9A9C-2C70-117744F7C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" y="1356"/>
              <a:ext cx="1" cy="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4" name="Oval 306">
              <a:extLst>
                <a:ext uri="{FF2B5EF4-FFF2-40B4-BE49-F238E27FC236}">
                  <a16:creationId xmlns:a16="http://schemas.microsoft.com/office/drawing/2014/main" id="{84ECBA93-0C7B-6532-98B3-0E1C2595D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332"/>
              <a:ext cx="49" cy="4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55" name="Line 307">
              <a:extLst>
                <a:ext uri="{FF2B5EF4-FFF2-40B4-BE49-F238E27FC236}">
                  <a16:creationId xmlns:a16="http://schemas.microsoft.com/office/drawing/2014/main" id="{560364EF-FD8A-C038-5CE9-1BF949DF9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" y="1829"/>
              <a:ext cx="1" cy="2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56" name="Oval 308">
              <a:extLst>
                <a:ext uri="{FF2B5EF4-FFF2-40B4-BE49-F238E27FC236}">
                  <a16:creationId xmlns:a16="http://schemas.microsoft.com/office/drawing/2014/main" id="{9273E3A9-AAAF-3320-8950-CD23003E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1805"/>
              <a:ext cx="49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57" name="Rectangle 309">
              <a:extLst>
                <a:ext uri="{FF2B5EF4-FFF2-40B4-BE49-F238E27FC236}">
                  <a16:creationId xmlns:a16="http://schemas.microsoft.com/office/drawing/2014/main" id="{491B21BB-6471-C874-3B2A-F421471B6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147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20 V</a:t>
              </a:r>
              <a:endParaRPr lang="en-US" altLang="en-US"/>
            </a:p>
          </p:txBody>
        </p:sp>
        <p:sp>
          <p:nvSpPr>
            <p:cNvPr id="207158" name="Rectangle 310">
              <a:extLst>
                <a:ext uri="{FF2B5EF4-FFF2-40B4-BE49-F238E27FC236}">
                  <a16:creationId xmlns:a16="http://schemas.microsoft.com/office/drawing/2014/main" id="{5CB9B437-9240-32D9-6E97-529334A3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691"/>
              <a:ext cx="2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10 V</a:t>
              </a:r>
              <a:endParaRPr lang="en-US" altLang="en-US"/>
            </a:p>
          </p:txBody>
        </p:sp>
        <p:sp>
          <p:nvSpPr>
            <p:cNvPr id="207159" name="Rectangle 311">
              <a:extLst>
                <a:ext uri="{FF2B5EF4-FFF2-40B4-BE49-F238E27FC236}">
                  <a16:creationId xmlns:a16="http://schemas.microsoft.com/office/drawing/2014/main" id="{D7ECCD58-804C-268A-7DEE-11759084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" y="1691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5 V</a:t>
              </a:r>
              <a:endParaRPr lang="en-US" altLang="en-US"/>
            </a:p>
          </p:txBody>
        </p:sp>
        <p:sp>
          <p:nvSpPr>
            <p:cNvPr id="207160" name="Rectangle 312">
              <a:extLst>
                <a:ext uri="{FF2B5EF4-FFF2-40B4-BE49-F238E27FC236}">
                  <a16:creationId xmlns:a16="http://schemas.microsoft.com/office/drawing/2014/main" id="{63BD5029-944E-F048-886A-C78ECDD0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636"/>
              <a:ext cx="2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20 V</a:t>
              </a:r>
              <a:endParaRPr lang="en-US" altLang="en-US"/>
            </a:p>
          </p:txBody>
        </p:sp>
        <p:sp>
          <p:nvSpPr>
            <p:cNvPr id="207161" name="Rectangle 313">
              <a:extLst>
                <a:ext uri="{FF2B5EF4-FFF2-40B4-BE49-F238E27FC236}">
                  <a16:creationId xmlns:a16="http://schemas.microsoft.com/office/drawing/2014/main" id="{56B808B0-7B02-557A-D8B2-34BB5141A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08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07162" name="Rectangle 314">
              <a:extLst>
                <a:ext uri="{FF2B5EF4-FFF2-40B4-BE49-F238E27FC236}">
                  <a16:creationId xmlns:a16="http://schemas.microsoft.com/office/drawing/2014/main" id="{05FD11AB-EB06-0DBA-24F6-6296858B6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208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07163" name="Line 315">
              <a:extLst>
                <a:ext uri="{FF2B5EF4-FFF2-40B4-BE49-F238E27FC236}">
                  <a16:creationId xmlns:a16="http://schemas.microsoft.com/office/drawing/2014/main" id="{E8834DFE-2490-011A-515F-C6B444813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5" y="2021"/>
              <a:ext cx="45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4" name="Freeform 316">
              <a:extLst>
                <a:ext uri="{FF2B5EF4-FFF2-40B4-BE49-F238E27FC236}">
                  <a16:creationId xmlns:a16="http://schemas.microsoft.com/office/drawing/2014/main" id="{67055817-C5F6-5259-4F39-1E3507D7C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1964"/>
              <a:ext cx="53" cy="85"/>
            </a:xfrm>
            <a:custGeom>
              <a:avLst/>
              <a:gdLst>
                <a:gd name="T0" fmla="*/ 7 w 13"/>
                <a:gd name="T1" fmla="*/ 15 h 21"/>
                <a:gd name="T2" fmla="*/ 0 w 13"/>
                <a:gd name="T3" fmla="*/ 16 h 21"/>
                <a:gd name="T4" fmla="*/ 0 w 13"/>
                <a:gd name="T5" fmla="*/ 16 h 21"/>
                <a:gd name="T6" fmla="*/ 7 w 13"/>
                <a:gd name="T7" fmla="*/ 9 h 21"/>
                <a:gd name="T8" fmla="*/ 13 w 13"/>
                <a:gd name="T9" fmla="*/ 0 h 21"/>
                <a:gd name="T10" fmla="*/ 11 w 13"/>
                <a:gd name="T11" fmla="*/ 10 h 21"/>
                <a:gd name="T12" fmla="*/ 11 w 13"/>
                <a:gd name="T13" fmla="*/ 20 h 21"/>
                <a:gd name="T14" fmla="*/ 11 w 13"/>
                <a:gd name="T15" fmla="*/ 21 h 21"/>
                <a:gd name="T16" fmla="*/ 7 w 13"/>
                <a:gd name="T1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1">
                  <a:moveTo>
                    <a:pt x="7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6"/>
                    <a:pt x="11" y="3"/>
                    <a:pt x="13" y="0"/>
                  </a:cubicBezTo>
                  <a:cubicBezTo>
                    <a:pt x="12" y="4"/>
                    <a:pt x="12" y="7"/>
                    <a:pt x="11" y="1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65" name="Freeform 317">
              <a:extLst>
                <a:ext uri="{FF2B5EF4-FFF2-40B4-BE49-F238E27FC236}">
                  <a16:creationId xmlns:a16="http://schemas.microsoft.com/office/drawing/2014/main" id="{F06DE535-0E66-9A3A-F6F9-C9618B9A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1739"/>
              <a:ext cx="114" cy="57"/>
            </a:xfrm>
            <a:custGeom>
              <a:avLst/>
              <a:gdLst>
                <a:gd name="T0" fmla="*/ 0 w 28"/>
                <a:gd name="T1" fmla="*/ 6 h 14"/>
                <a:gd name="T2" fmla="*/ 22 w 28"/>
                <a:gd name="T3" fmla="*/ 6 h 14"/>
                <a:gd name="T4" fmla="*/ 25 w 28"/>
                <a:gd name="T5" fmla="*/ 6 h 14"/>
                <a:gd name="T6" fmla="*/ 25 w 28"/>
                <a:gd name="T7" fmla="*/ 6 h 14"/>
                <a:gd name="T8" fmla="*/ 18 w 28"/>
                <a:gd name="T9" fmla="*/ 1 h 14"/>
                <a:gd name="T10" fmla="*/ 19 w 28"/>
                <a:gd name="T11" fmla="*/ 0 h 14"/>
                <a:gd name="T12" fmla="*/ 28 w 28"/>
                <a:gd name="T13" fmla="*/ 6 h 14"/>
                <a:gd name="T14" fmla="*/ 28 w 28"/>
                <a:gd name="T15" fmla="*/ 7 h 14"/>
                <a:gd name="T16" fmla="*/ 19 w 28"/>
                <a:gd name="T17" fmla="*/ 14 h 14"/>
                <a:gd name="T18" fmla="*/ 18 w 28"/>
                <a:gd name="T19" fmla="*/ 13 h 14"/>
                <a:gd name="T20" fmla="*/ 25 w 28"/>
                <a:gd name="T21" fmla="*/ 7 h 14"/>
                <a:gd name="T22" fmla="*/ 25 w 28"/>
                <a:gd name="T23" fmla="*/ 7 h 14"/>
                <a:gd name="T24" fmla="*/ 22 w 28"/>
                <a:gd name="T25" fmla="*/ 8 h 14"/>
                <a:gd name="T26" fmla="*/ 0 w 28"/>
                <a:gd name="T27" fmla="*/ 8 h 14"/>
                <a:gd name="T28" fmla="*/ 0 w 28"/>
                <a:gd name="T2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4">
                  <a:moveTo>
                    <a:pt x="0" y="6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5"/>
                    <a:pt x="20" y="3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2"/>
                    <a:pt x="25" y="4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9"/>
                    <a:pt x="22" y="11"/>
                    <a:pt x="19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1"/>
                    <a:pt x="23" y="9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8"/>
                    <a:pt x="23" y="8"/>
                    <a:pt x="2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02" name="Rectangle 354">
              <a:extLst>
                <a:ext uri="{FF2B5EF4-FFF2-40B4-BE49-F238E27FC236}">
                  <a16:creationId xmlns:a16="http://schemas.microsoft.com/office/drawing/2014/main" id="{195B9A58-ED44-8AC8-52D9-F55B1F82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Avalanche injection</a:t>
              </a:r>
              <a:endParaRPr lang="en-US" altLang="en-US"/>
            </a:p>
          </p:txBody>
        </p:sp>
        <p:sp>
          <p:nvSpPr>
            <p:cNvPr id="207210" name="Oval 362">
              <a:extLst>
                <a:ext uri="{FF2B5EF4-FFF2-40B4-BE49-F238E27FC236}">
                  <a16:creationId xmlns:a16="http://schemas.microsoft.com/office/drawing/2014/main" id="{645642C4-8574-BA60-486F-2E4E3FCB9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5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11" name="Line 363">
              <a:extLst>
                <a:ext uri="{FF2B5EF4-FFF2-40B4-BE49-F238E27FC236}">
                  <a16:creationId xmlns:a16="http://schemas.microsoft.com/office/drawing/2014/main" id="{D948B3A3-D03E-3A48-D285-39E048B61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89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12" name="Oval 364">
              <a:extLst>
                <a:ext uri="{FF2B5EF4-FFF2-40B4-BE49-F238E27FC236}">
                  <a16:creationId xmlns:a16="http://schemas.microsoft.com/office/drawing/2014/main" id="{C72C18C0-9511-BE17-CB93-C7BD89E1B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858"/>
              <a:ext cx="74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13" name="Line 365">
              <a:extLst>
                <a:ext uri="{FF2B5EF4-FFF2-40B4-BE49-F238E27FC236}">
                  <a16:creationId xmlns:a16="http://schemas.microsoft.com/office/drawing/2014/main" id="{F6E5234F-B55D-11F7-4443-8B8CC4DAA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898"/>
              <a:ext cx="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14" name="Oval 366">
              <a:extLst>
                <a:ext uri="{FF2B5EF4-FFF2-40B4-BE49-F238E27FC236}">
                  <a16:creationId xmlns:a16="http://schemas.microsoft.com/office/drawing/2014/main" id="{DE5364D2-DC92-E1A0-E717-1976F9C92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078"/>
              <a:ext cx="74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15" name="Line 367">
              <a:extLst>
                <a:ext uri="{FF2B5EF4-FFF2-40B4-BE49-F238E27FC236}">
                  <a16:creationId xmlns:a16="http://schemas.microsoft.com/office/drawing/2014/main" id="{96386607-A06B-EC1E-D8B2-0C4FB1193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" y="2119"/>
              <a:ext cx="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16" name="Oval 368">
              <a:extLst>
                <a:ext uri="{FF2B5EF4-FFF2-40B4-BE49-F238E27FC236}">
                  <a16:creationId xmlns:a16="http://schemas.microsoft.com/office/drawing/2014/main" id="{BF93477B-17E4-5033-30E9-CA24D9EF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207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17" name="Line 369">
              <a:extLst>
                <a:ext uri="{FF2B5EF4-FFF2-40B4-BE49-F238E27FC236}">
                  <a16:creationId xmlns:a16="http://schemas.microsoft.com/office/drawing/2014/main" id="{332E5744-811E-FB97-F36F-933BF45BA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" y="2119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39" name="Oval 391">
              <a:extLst>
                <a:ext uri="{FF2B5EF4-FFF2-40B4-BE49-F238E27FC236}">
                  <a16:creationId xmlns:a16="http://schemas.microsoft.com/office/drawing/2014/main" id="{9608E49F-F07C-4A1D-DCF4-4C0050157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078"/>
              <a:ext cx="73" cy="8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40" name="Line 392">
              <a:extLst>
                <a:ext uri="{FF2B5EF4-FFF2-40B4-BE49-F238E27FC236}">
                  <a16:creationId xmlns:a16="http://schemas.microsoft.com/office/drawing/2014/main" id="{F33B4912-0435-B9FC-19AD-8C67B1680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2119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AA85ED21-D248-7232-4B0D-054600D5E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sz="3600"/>
              <a:t>A “Programmable-Threshold” Transistor</a:t>
            </a:r>
          </a:p>
        </p:txBody>
      </p:sp>
      <p:pic>
        <p:nvPicPr>
          <p:cNvPr id="354311" name="Picture 7">
            <a:extLst>
              <a:ext uri="{FF2B5EF4-FFF2-40B4-BE49-F238E27FC236}">
                <a16:creationId xmlns:a16="http://schemas.microsoft.com/office/drawing/2014/main" id="{C88ECCD1-200C-2CE1-3AAB-1E6B339EF3F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752600"/>
            <a:ext cx="5943600" cy="39925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0CF8F8E4-6ADA-BC57-4222-5990225D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FLOTOX EEPROM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39" name="Freeform 15">
            <a:extLst>
              <a:ext uri="{FF2B5EF4-FFF2-40B4-BE49-F238E27FC236}">
                <a16:creationId xmlns:a16="http://schemas.microsoft.com/office/drawing/2014/main" id="{6E9B26F0-A694-A283-7457-90D2B8147AD1}"/>
              </a:ext>
            </a:extLst>
          </p:cNvPr>
          <p:cNvSpPr>
            <a:spLocks/>
          </p:cNvSpPr>
          <p:nvPr/>
        </p:nvSpPr>
        <p:spPr bwMode="auto">
          <a:xfrm>
            <a:off x="3424238" y="3522663"/>
            <a:ext cx="1604962" cy="388937"/>
          </a:xfrm>
          <a:custGeom>
            <a:avLst/>
            <a:gdLst>
              <a:gd name="T0" fmla="*/ 3 w 251"/>
              <a:gd name="T1" fmla="*/ 0 h 61"/>
              <a:gd name="T2" fmla="*/ 3 w 251"/>
              <a:gd name="T3" fmla="*/ 16 h 61"/>
              <a:gd name="T4" fmla="*/ 67 w 251"/>
              <a:gd name="T5" fmla="*/ 58 h 61"/>
              <a:gd name="T6" fmla="*/ 251 w 251"/>
              <a:gd name="T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" h="61">
                <a:moveTo>
                  <a:pt x="3" y="0"/>
                </a:move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0" y="58"/>
                  <a:pt x="67" y="58"/>
                </a:cubicBezTo>
                <a:cubicBezTo>
                  <a:pt x="67" y="58"/>
                  <a:pt x="235" y="61"/>
                  <a:pt x="251" y="61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0" name="Freeform 16">
            <a:extLst>
              <a:ext uri="{FF2B5EF4-FFF2-40B4-BE49-F238E27FC236}">
                <a16:creationId xmlns:a16="http://schemas.microsoft.com/office/drawing/2014/main" id="{426A131B-2422-C8FC-FA65-B740A1398CA9}"/>
              </a:ext>
            </a:extLst>
          </p:cNvPr>
          <p:cNvSpPr>
            <a:spLocks/>
          </p:cNvSpPr>
          <p:nvPr/>
        </p:nvSpPr>
        <p:spPr bwMode="auto">
          <a:xfrm>
            <a:off x="330200" y="2403475"/>
            <a:ext cx="4699000" cy="1119188"/>
          </a:xfrm>
          <a:custGeom>
            <a:avLst/>
            <a:gdLst>
              <a:gd name="T0" fmla="*/ 605 w 735"/>
              <a:gd name="T1" fmla="*/ 48 h 175"/>
              <a:gd name="T2" fmla="*/ 735 w 735"/>
              <a:gd name="T3" fmla="*/ 39 h 175"/>
              <a:gd name="T4" fmla="*/ 735 w 735"/>
              <a:gd name="T5" fmla="*/ 175 h 175"/>
              <a:gd name="T6" fmla="*/ 0 w 735"/>
              <a:gd name="T7" fmla="*/ 175 h 175"/>
              <a:gd name="T8" fmla="*/ 0 w 735"/>
              <a:gd name="T9" fmla="*/ 47 h 175"/>
              <a:gd name="T10" fmla="*/ 26 w 735"/>
              <a:gd name="T11" fmla="*/ 47 h 175"/>
              <a:gd name="T12" fmla="*/ 140 w 735"/>
              <a:gd name="T13" fmla="*/ 34 h 175"/>
              <a:gd name="T14" fmla="*/ 363 w 735"/>
              <a:gd name="T15" fmla="*/ 4 h 175"/>
              <a:gd name="T16" fmla="*/ 559 w 735"/>
              <a:gd name="T17" fmla="*/ 43 h 175"/>
              <a:gd name="T18" fmla="*/ 605 w 735"/>
              <a:gd name="T19" fmla="*/ 4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5" h="175">
                <a:moveTo>
                  <a:pt x="605" y="48"/>
                </a:moveTo>
                <a:cubicBezTo>
                  <a:pt x="735" y="39"/>
                  <a:pt x="735" y="39"/>
                  <a:pt x="735" y="39"/>
                </a:cubicBezTo>
                <a:cubicBezTo>
                  <a:pt x="735" y="175"/>
                  <a:pt x="735" y="175"/>
                  <a:pt x="735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47"/>
                  <a:pt x="0" y="47"/>
                  <a:pt x="0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47"/>
                  <a:pt x="99" y="47"/>
                  <a:pt x="140" y="34"/>
                </a:cubicBezTo>
                <a:cubicBezTo>
                  <a:pt x="140" y="34"/>
                  <a:pt x="244" y="0"/>
                  <a:pt x="363" y="4"/>
                </a:cubicBezTo>
                <a:cubicBezTo>
                  <a:pt x="363" y="4"/>
                  <a:pt x="471" y="4"/>
                  <a:pt x="559" y="43"/>
                </a:cubicBezTo>
                <a:cubicBezTo>
                  <a:pt x="559" y="43"/>
                  <a:pt x="585" y="50"/>
                  <a:pt x="605" y="48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1" name="Rectangle 17">
            <a:extLst>
              <a:ext uri="{FF2B5EF4-FFF2-40B4-BE49-F238E27FC236}">
                <a16:creationId xmlns:a16="http://schemas.microsoft.com/office/drawing/2014/main" id="{0D96B4D6-70C1-423D-9C6D-FB71D805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2652713"/>
            <a:ext cx="2039938" cy="204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2" name="Freeform 18">
            <a:extLst>
              <a:ext uri="{FF2B5EF4-FFF2-40B4-BE49-F238E27FC236}">
                <a16:creationId xmlns:a16="http://schemas.microsoft.com/office/drawing/2014/main" id="{D75C235A-E803-93EA-FE63-C19BCCEE95BE}"/>
              </a:ext>
            </a:extLst>
          </p:cNvPr>
          <p:cNvSpPr>
            <a:spLocks/>
          </p:cNvSpPr>
          <p:nvPr/>
        </p:nvSpPr>
        <p:spPr bwMode="auto">
          <a:xfrm>
            <a:off x="496888" y="2678113"/>
            <a:ext cx="395287" cy="844550"/>
          </a:xfrm>
          <a:custGeom>
            <a:avLst/>
            <a:gdLst>
              <a:gd name="T0" fmla="*/ 12 w 62"/>
              <a:gd name="T1" fmla="*/ 132 h 132"/>
              <a:gd name="T2" fmla="*/ 0 w 62"/>
              <a:gd name="T3" fmla="*/ 4 h 132"/>
              <a:gd name="T4" fmla="*/ 30 w 62"/>
              <a:gd name="T5" fmla="*/ 3 h 132"/>
              <a:gd name="T6" fmla="*/ 62 w 62"/>
              <a:gd name="T7" fmla="*/ 0 h 132"/>
              <a:gd name="T8" fmla="*/ 50 w 62"/>
              <a:gd name="T9" fmla="*/ 132 h 132"/>
              <a:gd name="T10" fmla="*/ 12 w 62"/>
              <a:gd name="T11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132">
                <a:moveTo>
                  <a:pt x="12" y="132"/>
                </a:moveTo>
                <a:cubicBezTo>
                  <a:pt x="0" y="4"/>
                  <a:pt x="0" y="4"/>
                  <a:pt x="0" y="4"/>
                </a:cubicBezTo>
                <a:cubicBezTo>
                  <a:pt x="0" y="4"/>
                  <a:pt x="13" y="4"/>
                  <a:pt x="30" y="3"/>
                </a:cubicBezTo>
                <a:cubicBezTo>
                  <a:pt x="62" y="0"/>
                  <a:pt x="62" y="0"/>
                  <a:pt x="62" y="0"/>
                </a:cubicBezTo>
                <a:cubicBezTo>
                  <a:pt x="50" y="132"/>
                  <a:pt x="50" y="132"/>
                  <a:pt x="50" y="132"/>
                </a:cubicBezTo>
                <a:lnTo>
                  <a:pt x="12" y="1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3" name="Freeform 19">
            <a:extLst>
              <a:ext uri="{FF2B5EF4-FFF2-40B4-BE49-F238E27FC236}">
                <a16:creationId xmlns:a16="http://schemas.microsoft.com/office/drawing/2014/main" id="{18999E68-736A-1A70-D3E5-F0728F37A34E}"/>
              </a:ext>
            </a:extLst>
          </p:cNvPr>
          <p:cNvSpPr>
            <a:spLocks/>
          </p:cNvSpPr>
          <p:nvPr/>
        </p:nvSpPr>
        <p:spPr bwMode="auto">
          <a:xfrm>
            <a:off x="4427538" y="2665413"/>
            <a:ext cx="396875" cy="857250"/>
          </a:xfrm>
          <a:custGeom>
            <a:avLst/>
            <a:gdLst>
              <a:gd name="T0" fmla="*/ 206 w 250"/>
              <a:gd name="T1" fmla="*/ 540 h 540"/>
              <a:gd name="T2" fmla="*/ 250 w 250"/>
              <a:gd name="T3" fmla="*/ 0 h 540"/>
              <a:gd name="T4" fmla="*/ 0 w 250"/>
              <a:gd name="T5" fmla="*/ 8 h 540"/>
              <a:gd name="T6" fmla="*/ 49 w 250"/>
              <a:gd name="T7" fmla="*/ 540 h 540"/>
              <a:gd name="T8" fmla="*/ 206 w 250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40">
                <a:moveTo>
                  <a:pt x="206" y="540"/>
                </a:moveTo>
                <a:lnTo>
                  <a:pt x="250" y="0"/>
                </a:lnTo>
                <a:lnTo>
                  <a:pt x="0" y="8"/>
                </a:lnTo>
                <a:lnTo>
                  <a:pt x="49" y="540"/>
                </a:lnTo>
                <a:lnTo>
                  <a:pt x="206" y="54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44" name="Rectangle 20">
            <a:extLst>
              <a:ext uri="{FF2B5EF4-FFF2-40B4-BE49-F238E27FC236}">
                <a16:creationId xmlns:a16="http://schemas.microsoft.com/office/drawing/2014/main" id="{802E8609-9EE4-5D4E-CA28-BF56B621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1939925"/>
            <a:ext cx="1265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Floating gate</a:t>
            </a:r>
            <a:endParaRPr lang="en-US" altLang="en-US"/>
          </a:p>
        </p:txBody>
      </p:sp>
      <p:sp>
        <p:nvSpPr>
          <p:cNvPr id="257045" name="Rectangle 21">
            <a:extLst>
              <a:ext uri="{FF2B5EF4-FFF2-40B4-BE49-F238E27FC236}">
                <a16:creationId xmlns:a16="http://schemas.microsoft.com/office/drawing/2014/main" id="{3F95A863-552F-49A1-868F-869A8AF0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384425"/>
            <a:ext cx="687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Source</a:t>
            </a:r>
            <a:endParaRPr lang="en-US" altLang="en-US"/>
          </a:p>
        </p:txBody>
      </p:sp>
      <p:sp>
        <p:nvSpPr>
          <p:cNvPr id="257046" name="Rectangle 22">
            <a:extLst>
              <a:ext uri="{FF2B5EF4-FFF2-40B4-BE49-F238E27FC236}">
                <a16:creationId xmlns:a16="http://schemas.microsoft.com/office/drawing/2014/main" id="{6FE1C319-EFA9-1178-6CE6-EEDE5863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51263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Substrate</a:t>
            </a:r>
            <a:endParaRPr lang="en-US" altLang="en-US"/>
          </a:p>
        </p:txBody>
      </p:sp>
      <p:sp>
        <p:nvSpPr>
          <p:cNvPr id="257047" name="Rectangle 23">
            <a:extLst>
              <a:ext uri="{FF2B5EF4-FFF2-40B4-BE49-F238E27FC236}">
                <a16:creationId xmlns:a16="http://schemas.microsoft.com/office/drawing/2014/main" id="{715F846C-1479-908B-82A1-D46C3288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39814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257048" name="Rectangle 24">
            <a:extLst>
              <a:ext uri="{FF2B5EF4-FFF2-40B4-BE49-F238E27FC236}">
                <a16:creationId xmlns:a16="http://schemas.microsoft.com/office/drawing/2014/main" id="{B814A631-3DEB-A798-38AB-F4196EAF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1900238"/>
            <a:ext cx="4524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Gate</a:t>
            </a:r>
            <a:endParaRPr lang="en-US" altLang="en-US"/>
          </a:p>
        </p:txBody>
      </p:sp>
      <p:sp>
        <p:nvSpPr>
          <p:cNvPr id="257049" name="Line 25">
            <a:extLst>
              <a:ext uri="{FF2B5EF4-FFF2-40B4-BE49-F238E27FC236}">
                <a16:creationId xmlns:a16="http://schemas.microsoft.com/office/drawing/2014/main" id="{20B02B41-4F15-AC2B-09C0-AE683993CF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2263775"/>
            <a:ext cx="390525" cy="8747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0" name="Freeform 26">
            <a:extLst>
              <a:ext uri="{FF2B5EF4-FFF2-40B4-BE49-F238E27FC236}">
                <a16:creationId xmlns:a16="http://schemas.microsoft.com/office/drawing/2014/main" id="{A2CA0A5E-6D3D-762E-F4BA-676C392346B7}"/>
              </a:ext>
            </a:extLst>
          </p:cNvPr>
          <p:cNvSpPr>
            <a:spLocks/>
          </p:cNvSpPr>
          <p:nvPr/>
        </p:nvSpPr>
        <p:spPr bwMode="auto">
          <a:xfrm>
            <a:off x="1635125" y="3094038"/>
            <a:ext cx="88900" cy="127000"/>
          </a:xfrm>
          <a:custGeom>
            <a:avLst/>
            <a:gdLst>
              <a:gd name="T0" fmla="*/ 7 w 14"/>
              <a:gd name="T1" fmla="*/ 5 h 20"/>
              <a:gd name="T2" fmla="*/ 11 w 14"/>
              <a:gd name="T3" fmla="*/ 0 h 20"/>
              <a:gd name="T4" fmla="*/ 11 w 14"/>
              <a:gd name="T5" fmla="*/ 0 h 20"/>
              <a:gd name="T6" fmla="*/ 12 w 14"/>
              <a:gd name="T7" fmla="*/ 10 h 20"/>
              <a:gd name="T8" fmla="*/ 14 w 14"/>
              <a:gd name="T9" fmla="*/ 20 h 20"/>
              <a:gd name="T10" fmla="*/ 8 w 14"/>
              <a:gd name="T11" fmla="*/ 12 h 20"/>
              <a:gd name="T12" fmla="*/ 0 w 14"/>
              <a:gd name="T13" fmla="*/ 5 h 20"/>
              <a:gd name="T14" fmla="*/ 0 w 14"/>
              <a:gd name="T15" fmla="*/ 4 h 20"/>
              <a:gd name="T16" fmla="*/ 7 w 14"/>
              <a:gd name="T17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0">
                <a:moveTo>
                  <a:pt x="7" y="5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3"/>
                  <a:pt x="13" y="16"/>
                  <a:pt x="14" y="20"/>
                </a:cubicBezTo>
                <a:cubicBezTo>
                  <a:pt x="12" y="17"/>
                  <a:pt x="10" y="14"/>
                  <a:pt x="8" y="1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4"/>
                  <a:pt x="0" y="4"/>
                </a:cubicBezTo>
                <a:lnTo>
                  <a:pt x="7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1" name="Line 27">
            <a:extLst>
              <a:ext uri="{FF2B5EF4-FFF2-40B4-BE49-F238E27FC236}">
                <a16:creationId xmlns:a16="http://schemas.microsoft.com/office/drawing/2014/main" id="{C5D60B7E-9670-D445-15DD-6A80F565B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6475" y="2160588"/>
            <a:ext cx="268288" cy="4159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2" name="Freeform 28">
            <a:extLst>
              <a:ext uri="{FF2B5EF4-FFF2-40B4-BE49-F238E27FC236}">
                <a16:creationId xmlns:a16="http://schemas.microsoft.com/office/drawing/2014/main" id="{609D0683-2035-4516-9A0A-99506FDA70D1}"/>
              </a:ext>
            </a:extLst>
          </p:cNvPr>
          <p:cNvSpPr>
            <a:spLocks/>
          </p:cNvSpPr>
          <p:nvPr/>
        </p:nvSpPr>
        <p:spPr bwMode="auto">
          <a:xfrm>
            <a:off x="3495675" y="2532063"/>
            <a:ext cx="95250" cy="120650"/>
          </a:xfrm>
          <a:custGeom>
            <a:avLst/>
            <a:gdLst>
              <a:gd name="T0" fmla="*/ 9 w 15"/>
              <a:gd name="T1" fmla="*/ 6 h 19"/>
              <a:gd name="T2" fmla="*/ 15 w 15"/>
              <a:gd name="T3" fmla="*/ 6 h 19"/>
              <a:gd name="T4" fmla="*/ 15 w 15"/>
              <a:gd name="T5" fmla="*/ 6 h 19"/>
              <a:gd name="T6" fmla="*/ 7 w 15"/>
              <a:gd name="T7" fmla="*/ 12 h 19"/>
              <a:gd name="T8" fmla="*/ 0 w 15"/>
              <a:gd name="T9" fmla="*/ 19 h 19"/>
              <a:gd name="T10" fmla="*/ 4 w 15"/>
              <a:gd name="T11" fmla="*/ 10 h 19"/>
              <a:gd name="T12" fmla="*/ 6 w 15"/>
              <a:gd name="T13" fmla="*/ 0 h 19"/>
              <a:gd name="T14" fmla="*/ 6 w 15"/>
              <a:gd name="T15" fmla="*/ 0 h 19"/>
              <a:gd name="T16" fmla="*/ 9 w 15"/>
              <a:gd name="T17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9">
                <a:moveTo>
                  <a:pt x="9" y="6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7" y="12"/>
                  <a:pt x="7" y="12"/>
                  <a:pt x="7" y="12"/>
                </a:cubicBezTo>
                <a:cubicBezTo>
                  <a:pt x="5" y="14"/>
                  <a:pt x="3" y="17"/>
                  <a:pt x="0" y="19"/>
                </a:cubicBezTo>
                <a:cubicBezTo>
                  <a:pt x="1" y="16"/>
                  <a:pt x="2" y="13"/>
                  <a:pt x="4" y="1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3" name="Rectangle 29">
            <a:extLst>
              <a:ext uri="{FF2B5EF4-FFF2-40B4-BE49-F238E27FC236}">
                <a16:creationId xmlns:a16="http://schemas.microsoft.com/office/drawing/2014/main" id="{344F4986-60E1-E684-DBD6-F558908E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333625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Drain</a:t>
            </a:r>
            <a:endParaRPr lang="en-US" altLang="en-US"/>
          </a:p>
        </p:txBody>
      </p:sp>
      <p:sp>
        <p:nvSpPr>
          <p:cNvPr id="257054" name="Rectangle 30">
            <a:extLst>
              <a:ext uri="{FF2B5EF4-FFF2-40B4-BE49-F238E27FC236}">
                <a16:creationId xmlns:a16="http://schemas.microsoft.com/office/drawing/2014/main" id="{83940EDF-3748-2ED8-6F7C-A326BB76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3630613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n</a:t>
            </a:r>
            <a:endParaRPr lang="en-US" altLang="en-US"/>
          </a:p>
        </p:txBody>
      </p:sp>
      <p:sp>
        <p:nvSpPr>
          <p:cNvPr id="257055" name="Rectangle 31">
            <a:extLst>
              <a:ext uri="{FF2B5EF4-FFF2-40B4-BE49-F238E27FC236}">
                <a16:creationId xmlns:a16="http://schemas.microsoft.com/office/drawing/2014/main" id="{2C9986A8-49B7-933A-6F6D-E3C622AE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6210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57056" name="Rectangle 32">
            <a:extLst>
              <a:ext uri="{FF2B5EF4-FFF2-40B4-BE49-F238E27FC236}">
                <a16:creationId xmlns:a16="http://schemas.microsoft.com/office/drawing/2014/main" id="{CA70EC78-CEC3-47A2-4604-CD8A799B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630613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n</a:t>
            </a:r>
            <a:endParaRPr lang="en-US" altLang="en-US"/>
          </a:p>
        </p:txBody>
      </p:sp>
      <p:sp>
        <p:nvSpPr>
          <p:cNvPr id="257057" name="Rectangle 33">
            <a:extLst>
              <a:ext uri="{FF2B5EF4-FFF2-40B4-BE49-F238E27FC236}">
                <a16:creationId xmlns:a16="http://schemas.microsoft.com/office/drawing/2014/main" id="{4F2B9C3C-4875-0763-DD37-6664D6F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36210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57058" name="Freeform 34">
            <a:extLst>
              <a:ext uri="{FF2B5EF4-FFF2-40B4-BE49-F238E27FC236}">
                <a16:creationId xmlns:a16="http://schemas.microsoft.com/office/drawing/2014/main" id="{6648665D-1F3E-02FB-9092-BF698EB7DDA6}"/>
              </a:ext>
            </a:extLst>
          </p:cNvPr>
          <p:cNvSpPr>
            <a:spLocks/>
          </p:cNvSpPr>
          <p:nvPr/>
        </p:nvSpPr>
        <p:spPr bwMode="auto">
          <a:xfrm>
            <a:off x="330200" y="3522663"/>
            <a:ext cx="1541463" cy="388937"/>
          </a:xfrm>
          <a:custGeom>
            <a:avLst/>
            <a:gdLst>
              <a:gd name="T0" fmla="*/ 239 w 241"/>
              <a:gd name="T1" fmla="*/ 0 h 61"/>
              <a:gd name="T2" fmla="*/ 239 w 241"/>
              <a:gd name="T3" fmla="*/ 22 h 61"/>
              <a:gd name="T4" fmla="*/ 189 w 241"/>
              <a:gd name="T5" fmla="*/ 59 h 61"/>
              <a:gd name="T6" fmla="*/ 56 w 241"/>
              <a:gd name="T7" fmla="*/ 61 h 61"/>
              <a:gd name="T8" fmla="*/ 0 w 241"/>
              <a:gd name="T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61">
                <a:moveTo>
                  <a:pt x="239" y="0"/>
                </a:moveTo>
                <a:cubicBezTo>
                  <a:pt x="239" y="22"/>
                  <a:pt x="239" y="22"/>
                  <a:pt x="239" y="22"/>
                </a:cubicBezTo>
                <a:cubicBezTo>
                  <a:pt x="239" y="22"/>
                  <a:pt x="241" y="56"/>
                  <a:pt x="189" y="59"/>
                </a:cubicBezTo>
                <a:cubicBezTo>
                  <a:pt x="189" y="59"/>
                  <a:pt x="74" y="61"/>
                  <a:pt x="56" y="61"/>
                </a:cubicBezTo>
                <a:cubicBezTo>
                  <a:pt x="0" y="61"/>
                  <a:pt x="0" y="61"/>
                  <a:pt x="0" y="61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59" name="Line 35">
            <a:extLst>
              <a:ext uri="{FF2B5EF4-FFF2-40B4-BE49-F238E27FC236}">
                <a16:creationId xmlns:a16="http://schemas.microsoft.com/office/drawing/2014/main" id="{9F15A62D-040E-4419-E2EA-9D616F1A1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" y="3522663"/>
            <a:ext cx="46990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60" name="Rectangle 36">
            <a:extLst>
              <a:ext uri="{FF2B5EF4-FFF2-40B4-BE49-F238E27FC236}">
                <a16:creationId xmlns:a16="http://schemas.microsoft.com/office/drawing/2014/main" id="{43D99C0F-8B92-AFC1-9792-91B03B98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76800"/>
            <a:ext cx="2270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FLOTOX transistor</a:t>
            </a:r>
            <a:endParaRPr lang="en-US" altLang="en-US" sz="3200">
              <a:solidFill>
                <a:srgbClr val="315263"/>
              </a:solidFill>
            </a:endParaRPr>
          </a:p>
        </p:txBody>
      </p:sp>
      <p:sp>
        <p:nvSpPr>
          <p:cNvPr id="257061" name="Rectangle 37">
            <a:extLst>
              <a:ext uri="{FF2B5EF4-FFF2-40B4-BE49-F238E27FC236}">
                <a16:creationId xmlns:a16="http://schemas.microsoft.com/office/drawing/2014/main" id="{5EC48E70-5558-2232-ED21-706B46BD8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24400"/>
            <a:ext cx="2157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Fowler-Nordheim </a:t>
            </a:r>
            <a:br>
              <a:rPr lang="en-US" altLang="en-US" sz="2000" i="0">
                <a:solidFill>
                  <a:srgbClr val="315263"/>
                </a:solidFill>
              </a:rPr>
            </a:br>
            <a:r>
              <a:rPr lang="en-US" altLang="en-US" sz="2000">
                <a:solidFill>
                  <a:srgbClr val="315263"/>
                </a:solidFill>
              </a:rPr>
              <a:t>I</a:t>
            </a:r>
            <a:r>
              <a:rPr lang="en-US" altLang="en-US" sz="2000" i="0">
                <a:solidFill>
                  <a:srgbClr val="315263"/>
                </a:solidFill>
              </a:rPr>
              <a:t>-</a:t>
            </a:r>
            <a:r>
              <a:rPr lang="en-US" altLang="en-US" sz="2000">
                <a:solidFill>
                  <a:srgbClr val="315263"/>
                </a:solidFill>
              </a:rPr>
              <a:t>V</a:t>
            </a:r>
            <a:r>
              <a:rPr lang="en-US" altLang="en-US" sz="2000" i="0">
                <a:solidFill>
                  <a:srgbClr val="315263"/>
                </a:solidFill>
              </a:rPr>
              <a:t> characteristic</a:t>
            </a:r>
            <a:endParaRPr lang="en-US" altLang="en-US" sz="3200">
              <a:solidFill>
                <a:srgbClr val="315263"/>
              </a:solidFill>
            </a:endParaRPr>
          </a:p>
        </p:txBody>
      </p:sp>
      <p:sp>
        <p:nvSpPr>
          <p:cNvPr id="257066" name="Rectangle 42">
            <a:extLst>
              <a:ext uri="{FF2B5EF4-FFF2-40B4-BE49-F238E27FC236}">
                <a16:creationId xmlns:a16="http://schemas.microsoft.com/office/drawing/2014/main" id="{FF2BDB1F-1C56-69F2-C9EC-2E2A9766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2852738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20</a:t>
            </a:r>
            <a:endParaRPr lang="en-US" altLang="en-US"/>
          </a:p>
        </p:txBody>
      </p:sp>
      <p:sp>
        <p:nvSpPr>
          <p:cNvPr id="257067" name="Rectangle 43">
            <a:extLst>
              <a:ext uri="{FF2B5EF4-FFF2-40B4-BE49-F238E27FC236}">
                <a16:creationId xmlns:a16="http://schemas.microsoft.com/office/drawing/2014/main" id="{D802FD96-EC6E-E10E-7639-C8BAB116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85273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–</a:t>
            </a:r>
            <a:endParaRPr lang="en-US" altLang="en-US"/>
          </a:p>
        </p:txBody>
      </p:sp>
      <p:sp>
        <p:nvSpPr>
          <p:cNvPr id="257068" name="Rectangle 44">
            <a:extLst>
              <a:ext uri="{FF2B5EF4-FFF2-40B4-BE49-F238E27FC236}">
                <a16:creationId xmlns:a16="http://schemas.microsoft.com/office/drawing/2014/main" id="{13570F46-3E41-494C-2AD0-07507CB8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52738"/>
            <a:ext cx="587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30 nm</a:t>
            </a:r>
            <a:endParaRPr lang="en-US" altLang="en-US"/>
          </a:p>
        </p:txBody>
      </p:sp>
      <p:sp>
        <p:nvSpPr>
          <p:cNvPr id="257069" name="Line 45">
            <a:extLst>
              <a:ext uri="{FF2B5EF4-FFF2-40B4-BE49-F238E27FC236}">
                <a16:creationId xmlns:a16="http://schemas.microsoft.com/office/drawing/2014/main" id="{0177CB9C-04A2-ADB5-6DCA-85B201D4A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554413"/>
            <a:ext cx="409575" cy="798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0" name="Freeform 46">
            <a:extLst>
              <a:ext uri="{FF2B5EF4-FFF2-40B4-BE49-F238E27FC236}">
                <a16:creationId xmlns:a16="http://schemas.microsoft.com/office/drawing/2014/main" id="{41AA3C47-F70E-6B1C-16A4-DFC08DE73AA7}"/>
              </a:ext>
            </a:extLst>
          </p:cNvPr>
          <p:cNvSpPr>
            <a:spLocks/>
          </p:cNvSpPr>
          <p:nvPr/>
        </p:nvSpPr>
        <p:spPr bwMode="auto">
          <a:xfrm>
            <a:off x="3487738" y="3478213"/>
            <a:ext cx="90487" cy="127000"/>
          </a:xfrm>
          <a:custGeom>
            <a:avLst/>
            <a:gdLst>
              <a:gd name="T0" fmla="*/ 7 w 14"/>
              <a:gd name="T1" fmla="*/ 14 h 20"/>
              <a:gd name="T2" fmla="*/ 0 w 14"/>
              <a:gd name="T3" fmla="*/ 14 h 20"/>
              <a:gd name="T4" fmla="*/ 0 w 14"/>
              <a:gd name="T5" fmla="*/ 14 h 20"/>
              <a:gd name="T6" fmla="*/ 8 w 14"/>
              <a:gd name="T7" fmla="*/ 7 h 20"/>
              <a:gd name="T8" fmla="*/ 14 w 14"/>
              <a:gd name="T9" fmla="*/ 0 h 20"/>
              <a:gd name="T10" fmla="*/ 11 w 14"/>
              <a:gd name="T11" fmla="*/ 9 h 20"/>
              <a:gd name="T12" fmla="*/ 10 w 14"/>
              <a:gd name="T13" fmla="*/ 19 h 20"/>
              <a:gd name="T14" fmla="*/ 10 w 14"/>
              <a:gd name="T15" fmla="*/ 20 h 20"/>
              <a:gd name="T16" fmla="*/ 7 w 14"/>
              <a:gd name="T17" fmla="*/ 1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0">
                <a:moveTo>
                  <a:pt x="7" y="14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8" y="7"/>
                  <a:pt x="8" y="7"/>
                  <a:pt x="8" y="7"/>
                </a:cubicBezTo>
                <a:cubicBezTo>
                  <a:pt x="10" y="5"/>
                  <a:pt x="12" y="2"/>
                  <a:pt x="14" y="0"/>
                </a:cubicBezTo>
                <a:cubicBezTo>
                  <a:pt x="13" y="3"/>
                  <a:pt x="12" y="6"/>
                  <a:pt x="11" y="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0"/>
                  <a:pt x="10" y="20"/>
                  <a:pt x="10" y="20"/>
                </a:cubicBezTo>
                <a:lnTo>
                  <a:pt x="7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1" name="Rectangle 47">
            <a:extLst>
              <a:ext uri="{FF2B5EF4-FFF2-40B4-BE49-F238E27FC236}">
                <a16:creationId xmlns:a16="http://schemas.microsoft.com/office/drawing/2014/main" id="{47F96C15-B3F7-5A43-56A2-E660B33E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211638"/>
            <a:ext cx="587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10 nm</a:t>
            </a:r>
            <a:endParaRPr lang="en-US" altLang="en-US"/>
          </a:p>
        </p:txBody>
      </p:sp>
      <p:sp>
        <p:nvSpPr>
          <p:cNvPr id="257072" name="Freeform 48">
            <a:extLst>
              <a:ext uri="{FF2B5EF4-FFF2-40B4-BE49-F238E27FC236}">
                <a16:creationId xmlns:a16="http://schemas.microsoft.com/office/drawing/2014/main" id="{0E354B96-A7BE-E206-0F4E-A589E2BFBCFF}"/>
              </a:ext>
            </a:extLst>
          </p:cNvPr>
          <p:cNvSpPr>
            <a:spLocks/>
          </p:cNvSpPr>
          <p:nvPr/>
        </p:nvSpPr>
        <p:spPr bwMode="auto">
          <a:xfrm>
            <a:off x="1774825" y="3094038"/>
            <a:ext cx="2014538" cy="319087"/>
          </a:xfrm>
          <a:custGeom>
            <a:avLst/>
            <a:gdLst>
              <a:gd name="T0" fmla="*/ 1269 w 1269"/>
              <a:gd name="T1" fmla="*/ 125 h 201"/>
              <a:gd name="T2" fmla="*/ 1188 w 1269"/>
              <a:gd name="T3" fmla="*/ 201 h 201"/>
              <a:gd name="T4" fmla="*/ 1104 w 1269"/>
              <a:gd name="T5" fmla="*/ 201 h 201"/>
              <a:gd name="T6" fmla="*/ 1035 w 1269"/>
              <a:gd name="T7" fmla="*/ 137 h 201"/>
              <a:gd name="T8" fmla="*/ 0 w 1269"/>
              <a:gd name="T9" fmla="*/ 137 h 201"/>
              <a:gd name="T10" fmla="*/ 0 w 1269"/>
              <a:gd name="T11" fmla="*/ 12 h 201"/>
              <a:gd name="T12" fmla="*/ 1035 w 1269"/>
              <a:gd name="T13" fmla="*/ 12 h 201"/>
              <a:gd name="T14" fmla="*/ 1104 w 1269"/>
              <a:gd name="T15" fmla="*/ 80 h 201"/>
              <a:gd name="T16" fmla="*/ 1188 w 1269"/>
              <a:gd name="T17" fmla="*/ 80 h 201"/>
              <a:gd name="T18" fmla="*/ 1269 w 1269"/>
              <a:gd name="T19" fmla="*/ 0 h 201"/>
              <a:gd name="T20" fmla="*/ 1269 w 1269"/>
              <a:gd name="T21" fmla="*/ 125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9" h="201">
                <a:moveTo>
                  <a:pt x="1269" y="125"/>
                </a:moveTo>
                <a:lnTo>
                  <a:pt x="1188" y="201"/>
                </a:lnTo>
                <a:lnTo>
                  <a:pt x="1104" y="201"/>
                </a:lnTo>
                <a:lnTo>
                  <a:pt x="1035" y="137"/>
                </a:lnTo>
                <a:lnTo>
                  <a:pt x="0" y="137"/>
                </a:lnTo>
                <a:lnTo>
                  <a:pt x="0" y="12"/>
                </a:lnTo>
                <a:lnTo>
                  <a:pt x="1035" y="12"/>
                </a:lnTo>
                <a:lnTo>
                  <a:pt x="1104" y="80"/>
                </a:lnTo>
                <a:lnTo>
                  <a:pt x="1188" y="80"/>
                </a:lnTo>
                <a:lnTo>
                  <a:pt x="1269" y="0"/>
                </a:lnTo>
                <a:lnTo>
                  <a:pt x="1269" y="12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3" name="Line 49">
            <a:extLst>
              <a:ext uri="{FF2B5EF4-FFF2-40B4-BE49-F238E27FC236}">
                <a16:creationId xmlns:a16="http://schemas.microsoft.com/office/drawing/2014/main" id="{C62276D6-5647-11C7-4A56-A0AD8C5D1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4400" y="3170238"/>
            <a:ext cx="2224088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4" name="Freeform 50">
            <a:extLst>
              <a:ext uri="{FF2B5EF4-FFF2-40B4-BE49-F238E27FC236}">
                <a16:creationId xmlns:a16="http://schemas.microsoft.com/office/drawing/2014/main" id="{372ECD08-5757-6C20-121E-998B04DBF537}"/>
              </a:ext>
            </a:extLst>
          </p:cNvPr>
          <p:cNvSpPr>
            <a:spLocks/>
          </p:cNvSpPr>
          <p:nvPr/>
        </p:nvSpPr>
        <p:spPr bwMode="auto">
          <a:xfrm>
            <a:off x="8180388" y="3125788"/>
            <a:ext cx="141287" cy="82550"/>
          </a:xfrm>
          <a:custGeom>
            <a:avLst/>
            <a:gdLst>
              <a:gd name="T0" fmla="*/ 4 w 22"/>
              <a:gd name="T1" fmla="*/ 7 h 13"/>
              <a:gd name="T2" fmla="*/ 0 w 22"/>
              <a:gd name="T3" fmla="*/ 0 h 13"/>
              <a:gd name="T4" fmla="*/ 1 w 22"/>
              <a:gd name="T5" fmla="*/ 0 h 13"/>
              <a:gd name="T6" fmla="*/ 11 w 22"/>
              <a:gd name="T7" fmla="*/ 4 h 13"/>
              <a:gd name="T8" fmla="*/ 22 w 22"/>
              <a:gd name="T9" fmla="*/ 7 h 13"/>
              <a:gd name="T10" fmla="*/ 11 w 22"/>
              <a:gd name="T11" fmla="*/ 9 h 13"/>
              <a:gd name="T12" fmla="*/ 1 w 22"/>
              <a:gd name="T13" fmla="*/ 13 h 13"/>
              <a:gd name="T14" fmla="*/ 0 w 22"/>
              <a:gd name="T15" fmla="*/ 13 h 13"/>
              <a:gd name="T16" fmla="*/ 4 w 22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13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5" y="5"/>
                  <a:pt x="19" y="6"/>
                  <a:pt x="22" y="7"/>
                </a:cubicBezTo>
                <a:cubicBezTo>
                  <a:pt x="19" y="8"/>
                  <a:pt x="15" y="8"/>
                  <a:pt x="11" y="9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3"/>
                  <a:pt x="0" y="13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5" name="Line 51">
            <a:extLst>
              <a:ext uri="{FF2B5EF4-FFF2-40B4-BE49-F238E27FC236}">
                <a16:creationId xmlns:a16="http://schemas.microsoft.com/office/drawing/2014/main" id="{559C15CC-5F64-43DD-5DD7-E08061911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238375"/>
            <a:ext cx="1588" cy="20002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6" name="Freeform 52">
            <a:extLst>
              <a:ext uri="{FF2B5EF4-FFF2-40B4-BE49-F238E27FC236}">
                <a16:creationId xmlns:a16="http://schemas.microsoft.com/office/drawing/2014/main" id="{009A9800-7407-E92B-479E-C934AA45A829}"/>
              </a:ext>
            </a:extLst>
          </p:cNvPr>
          <p:cNvSpPr>
            <a:spLocks/>
          </p:cNvSpPr>
          <p:nvPr/>
        </p:nvSpPr>
        <p:spPr bwMode="auto">
          <a:xfrm>
            <a:off x="6985000" y="2135188"/>
            <a:ext cx="90488" cy="141287"/>
          </a:xfrm>
          <a:custGeom>
            <a:avLst/>
            <a:gdLst>
              <a:gd name="T0" fmla="*/ 7 w 14"/>
              <a:gd name="T1" fmla="*/ 18 h 22"/>
              <a:gd name="T2" fmla="*/ 1 w 14"/>
              <a:gd name="T3" fmla="*/ 22 h 22"/>
              <a:gd name="T4" fmla="*/ 0 w 14"/>
              <a:gd name="T5" fmla="*/ 22 h 22"/>
              <a:gd name="T6" fmla="*/ 5 w 14"/>
              <a:gd name="T7" fmla="*/ 11 h 22"/>
              <a:gd name="T8" fmla="*/ 7 w 14"/>
              <a:gd name="T9" fmla="*/ 0 h 22"/>
              <a:gd name="T10" fmla="*/ 9 w 14"/>
              <a:gd name="T11" fmla="*/ 11 h 22"/>
              <a:gd name="T12" fmla="*/ 14 w 14"/>
              <a:gd name="T13" fmla="*/ 22 h 22"/>
              <a:gd name="T14" fmla="*/ 14 w 14"/>
              <a:gd name="T15" fmla="*/ 22 h 22"/>
              <a:gd name="T16" fmla="*/ 7 w 14"/>
              <a:gd name="T17" fmla="*/ 1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2">
                <a:moveTo>
                  <a:pt x="7" y="18"/>
                </a:move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7"/>
                  <a:pt x="6" y="4"/>
                  <a:pt x="7" y="0"/>
                </a:cubicBezTo>
                <a:cubicBezTo>
                  <a:pt x="8" y="4"/>
                  <a:pt x="9" y="7"/>
                  <a:pt x="9" y="1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lnTo>
                  <a:pt x="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7" name="Freeform 53">
            <a:extLst>
              <a:ext uri="{FF2B5EF4-FFF2-40B4-BE49-F238E27FC236}">
                <a16:creationId xmlns:a16="http://schemas.microsoft.com/office/drawing/2014/main" id="{6DF09344-77B9-F15F-19F3-5CF66A5B17F8}"/>
              </a:ext>
            </a:extLst>
          </p:cNvPr>
          <p:cNvSpPr>
            <a:spLocks/>
          </p:cNvSpPr>
          <p:nvPr/>
        </p:nvSpPr>
        <p:spPr bwMode="auto">
          <a:xfrm>
            <a:off x="6154738" y="2173288"/>
            <a:ext cx="1801812" cy="2006600"/>
          </a:xfrm>
          <a:custGeom>
            <a:avLst/>
            <a:gdLst>
              <a:gd name="T0" fmla="*/ 0 w 1135"/>
              <a:gd name="T1" fmla="*/ 1264 h 1264"/>
              <a:gd name="T2" fmla="*/ 165 w 1135"/>
              <a:gd name="T3" fmla="*/ 628 h 1264"/>
              <a:gd name="T4" fmla="*/ 978 w 1135"/>
              <a:gd name="T5" fmla="*/ 628 h 1264"/>
              <a:gd name="T6" fmla="*/ 1135 w 1135"/>
              <a:gd name="T7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5" h="1264">
                <a:moveTo>
                  <a:pt x="0" y="1264"/>
                </a:moveTo>
                <a:lnTo>
                  <a:pt x="165" y="628"/>
                </a:lnTo>
                <a:lnTo>
                  <a:pt x="978" y="628"/>
                </a:lnTo>
                <a:lnTo>
                  <a:pt x="1135" y="0"/>
                </a:lnTo>
              </a:path>
            </a:pathLst>
          </a:custGeom>
          <a:noFill/>
          <a:ln w="33338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79" name="Rectangle 55">
            <a:extLst>
              <a:ext uri="{FF2B5EF4-FFF2-40B4-BE49-F238E27FC236}">
                <a16:creationId xmlns:a16="http://schemas.microsoft.com/office/drawing/2014/main" id="{5EADAAD2-3DC2-4227-F6EE-FA96C3CE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65438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-10 V</a:t>
            </a:r>
            <a:endParaRPr lang="en-US" altLang="en-US"/>
          </a:p>
        </p:txBody>
      </p:sp>
      <p:sp>
        <p:nvSpPr>
          <p:cNvPr id="257080" name="Rectangle 56">
            <a:extLst>
              <a:ext uri="{FF2B5EF4-FFF2-40B4-BE49-F238E27FC236}">
                <a16:creationId xmlns:a16="http://schemas.microsoft.com/office/drawing/2014/main" id="{664CFF1E-3943-0E64-5FDD-D998CB7B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3206750"/>
            <a:ext cx="417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10 V</a:t>
            </a:r>
            <a:endParaRPr lang="en-US" altLang="en-US"/>
          </a:p>
        </p:txBody>
      </p:sp>
      <p:sp>
        <p:nvSpPr>
          <p:cNvPr id="257081" name="Rectangle 57">
            <a:extLst>
              <a:ext uri="{FF2B5EF4-FFF2-40B4-BE49-F238E27FC236}">
                <a16:creationId xmlns:a16="http://schemas.microsoft.com/office/drawing/2014/main" id="{8E83D3FF-0642-B27A-6E58-F35DBA0C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1957388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I</a:t>
            </a:r>
            <a:endParaRPr lang="en-US" altLang="en-US"/>
          </a:p>
        </p:txBody>
      </p:sp>
      <p:sp>
        <p:nvSpPr>
          <p:cNvPr id="257082" name="Rectangle 58">
            <a:extLst>
              <a:ext uri="{FF2B5EF4-FFF2-40B4-BE49-F238E27FC236}">
                <a16:creationId xmlns:a16="http://schemas.microsoft.com/office/drawing/2014/main" id="{3419A82F-45C4-167A-0B06-21185FF5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575" y="2798763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57083" name="Rectangle 59">
            <a:extLst>
              <a:ext uri="{FF2B5EF4-FFF2-40B4-BE49-F238E27FC236}">
                <a16:creationId xmlns:a16="http://schemas.microsoft.com/office/drawing/2014/main" id="{E60D0107-24BD-3F6F-3538-7B14838B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2903538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GD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EDB3B41D-0B16-839A-5007-373EDFE1A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EEPROM Cell</a:t>
            </a:r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AEDCD749-00F4-34E2-CC2B-B7A9221D2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89113"/>
            <a:ext cx="3082925" cy="3467100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5" name="Line 9">
            <a:extLst>
              <a:ext uri="{FF2B5EF4-FFF2-40B4-BE49-F238E27FC236}">
                <a16:creationId xmlns:a16="http://schemas.microsoft.com/office/drawing/2014/main" id="{E75301F8-9598-80D1-AB8B-18BDE3415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1439863"/>
            <a:ext cx="1587" cy="41989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6" name="Freeform 10">
            <a:extLst>
              <a:ext uri="{FF2B5EF4-FFF2-40B4-BE49-F238E27FC236}">
                <a16:creationId xmlns:a16="http://schemas.microsoft.com/office/drawing/2014/main" id="{2F752670-6555-6E46-E749-AE0B789038A4}"/>
              </a:ext>
            </a:extLst>
          </p:cNvPr>
          <p:cNvSpPr>
            <a:spLocks/>
          </p:cNvSpPr>
          <p:nvPr/>
        </p:nvSpPr>
        <p:spPr bwMode="auto">
          <a:xfrm>
            <a:off x="2360613" y="3225800"/>
            <a:ext cx="384175" cy="304800"/>
          </a:xfrm>
          <a:custGeom>
            <a:avLst/>
            <a:gdLst>
              <a:gd name="T0" fmla="*/ 0 w 242"/>
              <a:gd name="T1" fmla="*/ 0 h 192"/>
              <a:gd name="T2" fmla="*/ 242 w 242"/>
              <a:gd name="T3" fmla="*/ 0 h 192"/>
              <a:gd name="T4" fmla="*/ 242 w 24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" h="192">
                <a:moveTo>
                  <a:pt x="0" y="0"/>
                </a:moveTo>
                <a:lnTo>
                  <a:pt x="242" y="0"/>
                </a:lnTo>
                <a:lnTo>
                  <a:pt x="242" y="1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7" name="Freeform 11">
            <a:extLst>
              <a:ext uri="{FF2B5EF4-FFF2-40B4-BE49-F238E27FC236}">
                <a16:creationId xmlns:a16="http://schemas.microsoft.com/office/drawing/2014/main" id="{88CBD479-2991-403A-A197-50D7335E898E}"/>
              </a:ext>
            </a:extLst>
          </p:cNvPr>
          <p:cNvSpPr>
            <a:spLocks/>
          </p:cNvSpPr>
          <p:nvPr/>
        </p:nvSpPr>
        <p:spPr bwMode="auto">
          <a:xfrm>
            <a:off x="2360613" y="2190750"/>
            <a:ext cx="384175" cy="303213"/>
          </a:xfrm>
          <a:custGeom>
            <a:avLst/>
            <a:gdLst>
              <a:gd name="T0" fmla="*/ 242 w 242"/>
              <a:gd name="T1" fmla="*/ 0 h 191"/>
              <a:gd name="T2" fmla="*/ 242 w 242"/>
              <a:gd name="T3" fmla="*/ 191 h 191"/>
              <a:gd name="T4" fmla="*/ 0 w 242"/>
              <a:gd name="T5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" h="191">
                <a:moveTo>
                  <a:pt x="242" y="0"/>
                </a:moveTo>
                <a:lnTo>
                  <a:pt x="242" y="191"/>
                </a:lnTo>
                <a:lnTo>
                  <a:pt x="0" y="19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8" name="Line 12">
            <a:extLst>
              <a:ext uri="{FF2B5EF4-FFF2-40B4-BE49-F238E27FC236}">
                <a16:creationId xmlns:a16="http://schemas.microsoft.com/office/drawing/2014/main" id="{64051C20-993E-8A4D-F9DA-B61F5F78E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2386013"/>
            <a:ext cx="1587" cy="9477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>
            <a:extLst>
              <a:ext uri="{FF2B5EF4-FFF2-40B4-BE49-F238E27FC236}">
                <a16:creationId xmlns:a16="http://schemas.microsoft.com/office/drawing/2014/main" id="{76510F2B-CBBB-6E8D-07F6-3CB1B7F9F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60675"/>
            <a:ext cx="4016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Line 14">
            <a:extLst>
              <a:ext uri="{FF2B5EF4-FFF2-40B4-BE49-F238E27FC236}">
                <a16:creationId xmlns:a16="http://schemas.microsoft.com/office/drawing/2014/main" id="{9E09CC24-E748-88E3-81D7-D60F5D090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2619375"/>
            <a:ext cx="1587" cy="482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1" name="Freeform 15">
            <a:extLst>
              <a:ext uri="{FF2B5EF4-FFF2-40B4-BE49-F238E27FC236}">
                <a16:creationId xmlns:a16="http://schemas.microsoft.com/office/drawing/2014/main" id="{BA438DB5-3A15-5A35-C294-D5387662B8E4}"/>
              </a:ext>
            </a:extLst>
          </p:cNvPr>
          <p:cNvSpPr>
            <a:spLocks/>
          </p:cNvSpPr>
          <p:nvPr/>
        </p:nvSpPr>
        <p:spPr bwMode="auto">
          <a:xfrm>
            <a:off x="2360613" y="4567238"/>
            <a:ext cx="384175" cy="303212"/>
          </a:xfrm>
          <a:custGeom>
            <a:avLst/>
            <a:gdLst>
              <a:gd name="T0" fmla="*/ 0 w 242"/>
              <a:gd name="T1" fmla="*/ 0 h 191"/>
              <a:gd name="T2" fmla="*/ 242 w 242"/>
              <a:gd name="T3" fmla="*/ 0 h 191"/>
              <a:gd name="T4" fmla="*/ 242 w 242"/>
              <a:gd name="T5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" h="191">
                <a:moveTo>
                  <a:pt x="0" y="0"/>
                </a:moveTo>
                <a:lnTo>
                  <a:pt x="242" y="0"/>
                </a:lnTo>
                <a:lnTo>
                  <a:pt x="242" y="19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2" name="Freeform 16">
            <a:extLst>
              <a:ext uri="{FF2B5EF4-FFF2-40B4-BE49-F238E27FC236}">
                <a16:creationId xmlns:a16="http://schemas.microsoft.com/office/drawing/2014/main" id="{E2293BA8-C8AF-0E19-CAB4-ED3F58DFA609}"/>
              </a:ext>
            </a:extLst>
          </p:cNvPr>
          <p:cNvSpPr>
            <a:spLocks/>
          </p:cNvSpPr>
          <p:nvPr/>
        </p:nvSpPr>
        <p:spPr bwMode="auto">
          <a:xfrm>
            <a:off x="2360613" y="3530600"/>
            <a:ext cx="384175" cy="303213"/>
          </a:xfrm>
          <a:custGeom>
            <a:avLst/>
            <a:gdLst>
              <a:gd name="T0" fmla="*/ 242 w 242"/>
              <a:gd name="T1" fmla="*/ 0 h 191"/>
              <a:gd name="T2" fmla="*/ 242 w 242"/>
              <a:gd name="T3" fmla="*/ 191 h 191"/>
              <a:gd name="T4" fmla="*/ 0 w 242"/>
              <a:gd name="T5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" h="191">
                <a:moveTo>
                  <a:pt x="242" y="0"/>
                </a:moveTo>
                <a:lnTo>
                  <a:pt x="242" y="191"/>
                </a:lnTo>
                <a:lnTo>
                  <a:pt x="0" y="19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3" name="Line 17">
            <a:extLst>
              <a:ext uri="{FF2B5EF4-FFF2-40B4-BE49-F238E27FC236}">
                <a16:creationId xmlns:a16="http://schemas.microsoft.com/office/drawing/2014/main" id="{8BF434B3-1D3A-55B7-432D-2B711DD3C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727450"/>
            <a:ext cx="1587" cy="9556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4" name="Freeform 18">
            <a:extLst>
              <a:ext uri="{FF2B5EF4-FFF2-40B4-BE49-F238E27FC236}">
                <a16:creationId xmlns:a16="http://schemas.microsoft.com/office/drawing/2014/main" id="{70AA5CDA-1F55-6873-4AD9-9A5EBD32BB2D}"/>
              </a:ext>
            </a:extLst>
          </p:cNvPr>
          <p:cNvSpPr>
            <a:spLocks/>
          </p:cNvSpPr>
          <p:nvPr/>
        </p:nvSpPr>
        <p:spPr bwMode="auto">
          <a:xfrm>
            <a:off x="2136775" y="3789363"/>
            <a:ext cx="160338" cy="661987"/>
          </a:xfrm>
          <a:custGeom>
            <a:avLst/>
            <a:gdLst>
              <a:gd name="T0" fmla="*/ 17 w 101"/>
              <a:gd name="T1" fmla="*/ 417 h 417"/>
              <a:gd name="T2" fmla="*/ 17 w 101"/>
              <a:gd name="T3" fmla="*/ 113 h 417"/>
              <a:gd name="T4" fmla="*/ 101 w 101"/>
              <a:gd name="T5" fmla="*/ 62 h 417"/>
              <a:gd name="T6" fmla="*/ 101 w 101"/>
              <a:gd name="T7" fmla="*/ 40 h 417"/>
              <a:gd name="T8" fmla="*/ 0 w 101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417">
                <a:moveTo>
                  <a:pt x="17" y="417"/>
                </a:moveTo>
                <a:lnTo>
                  <a:pt x="17" y="113"/>
                </a:lnTo>
                <a:lnTo>
                  <a:pt x="101" y="62"/>
                </a:lnTo>
                <a:lnTo>
                  <a:pt x="101" y="4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5" name="Line 19">
            <a:extLst>
              <a:ext uri="{FF2B5EF4-FFF2-40B4-BE49-F238E27FC236}">
                <a16:creationId xmlns:a16="http://schemas.microsoft.com/office/drawing/2014/main" id="{047989F5-A617-93C8-310D-B3971DDC6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0" y="4200525"/>
            <a:ext cx="411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6" name="Line 20">
            <a:extLst>
              <a:ext uri="{FF2B5EF4-FFF2-40B4-BE49-F238E27FC236}">
                <a16:creationId xmlns:a16="http://schemas.microsoft.com/office/drawing/2014/main" id="{BFDF8023-C112-FEB7-EF8D-144CA87A5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3959225"/>
            <a:ext cx="1587" cy="482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7" name="Line 21">
            <a:extLst>
              <a:ext uri="{FF2B5EF4-FFF2-40B4-BE49-F238E27FC236}">
                <a16:creationId xmlns:a16="http://schemas.microsoft.com/office/drawing/2014/main" id="{8120B10B-D44A-C0D2-1B4D-F1DEBE703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190750"/>
            <a:ext cx="8477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8" name="Rectangle 22">
            <a:extLst>
              <a:ext uri="{FF2B5EF4-FFF2-40B4-BE49-F238E27FC236}">
                <a16:creationId xmlns:a16="http://schemas.microsoft.com/office/drawing/2014/main" id="{13133B5E-9373-EE53-4800-5CAAEEFA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2474913"/>
            <a:ext cx="53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0">
                <a:solidFill>
                  <a:srgbClr val="000000"/>
                </a:solidFill>
              </a:rPr>
              <a:t>WL</a:t>
            </a:r>
            <a:endParaRPr lang="en-US" altLang="en-US" sz="2800"/>
          </a:p>
        </p:txBody>
      </p:sp>
      <p:sp>
        <p:nvSpPr>
          <p:cNvPr id="357399" name="Rectangle 23">
            <a:extLst>
              <a:ext uri="{FF2B5EF4-FFF2-40B4-BE49-F238E27FC236}">
                <a16:creationId xmlns:a16="http://schemas.microsoft.com/office/drawing/2014/main" id="{772150BE-C849-B3F6-F369-21673F6B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1323975"/>
            <a:ext cx="434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0">
                <a:solidFill>
                  <a:srgbClr val="000000"/>
                </a:solidFill>
              </a:rPr>
              <a:t>BL</a:t>
            </a:r>
            <a:endParaRPr lang="en-US" altLang="en-US" sz="2800"/>
          </a:p>
        </p:txBody>
      </p:sp>
      <p:grpSp>
        <p:nvGrpSpPr>
          <p:cNvPr id="357406" name="Group 30">
            <a:extLst>
              <a:ext uri="{FF2B5EF4-FFF2-40B4-BE49-F238E27FC236}">
                <a16:creationId xmlns:a16="http://schemas.microsoft.com/office/drawing/2014/main" id="{D50EF70D-69BF-041C-3415-CC3173F6218A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3694113"/>
            <a:ext cx="555625" cy="434975"/>
            <a:chOff x="2022" y="2583"/>
            <a:chExt cx="350" cy="274"/>
          </a:xfrm>
        </p:grpSpPr>
        <p:sp>
          <p:nvSpPr>
            <p:cNvPr id="357400" name="Rectangle 24">
              <a:extLst>
                <a:ext uri="{FF2B5EF4-FFF2-40B4-BE49-F238E27FC236}">
                  <a16:creationId xmlns:a16="http://schemas.microsoft.com/office/drawing/2014/main" id="{F9B18E23-E73C-5536-AA5A-6E1A83F8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583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 b="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357401" name="Rectangle 25">
              <a:extLst>
                <a:ext uri="{FF2B5EF4-FFF2-40B4-BE49-F238E27FC236}">
                  <a16:creationId xmlns:a16="http://schemas.microsoft.com/office/drawing/2014/main" id="{576D1E64-86AA-9BFB-04F7-1E0E6919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675"/>
              <a:ext cx="22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b="0">
                  <a:solidFill>
                    <a:srgbClr val="000000"/>
                  </a:solidFill>
                </a:rPr>
                <a:t>DD</a:t>
              </a:r>
              <a:endParaRPr lang="en-US" altLang="en-US" sz="2800"/>
            </a:p>
          </p:txBody>
        </p:sp>
      </p:grpSp>
      <p:sp>
        <p:nvSpPr>
          <p:cNvPr id="357402" name="Line 26">
            <a:extLst>
              <a:ext uri="{FF2B5EF4-FFF2-40B4-BE49-F238E27FC236}">
                <a16:creationId xmlns:a16="http://schemas.microsoft.com/office/drawing/2014/main" id="{5279FA1F-3B2F-4370-16F8-40558ABE7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938" y="4870450"/>
            <a:ext cx="4111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403" name="Line 27">
            <a:extLst>
              <a:ext uri="{FF2B5EF4-FFF2-40B4-BE49-F238E27FC236}">
                <a16:creationId xmlns:a16="http://schemas.microsoft.com/office/drawing/2014/main" id="{4661F609-C7AC-62B7-D0D1-7543EB7673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8900" y="4960938"/>
            <a:ext cx="2492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404" name="Line 28">
            <a:extLst>
              <a:ext uri="{FF2B5EF4-FFF2-40B4-BE49-F238E27FC236}">
                <a16:creationId xmlns:a16="http://schemas.microsoft.com/office/drawing/2014/main" id="{D0845CDD-8490-0A29-704A-62098F067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813" y="5040313"/>
            <a:ext cx="1158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405" name="Oval 29">
            <a:extLst>
              <a:ext uri="{FF2B5EF4-FFF2-40B4-BE49-F238E27FC236}">
                <a16:creationId xmlns:a16="http://schemas.microsoft.com/office/drawing/2014/main" id="{19EAB426-D77C-939D-6B9F-7D5BAA86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2136775"/>
            <a:ext cx="106363" cy="1063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7408" name="Text Box 32">
            <a:extLst>
              <a:ext uri="{FF2B5EF4-FFF2-40B4-BE49-F238E27FC236}">
                <a16:creationId xmlns:a16="http://schemas.microsoft.com/office/drawing/2014/main" id="{759E2EDD-2B3C-0926-4341-956FC45B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859088"/>
            <a:ext cx="40751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Absolute threshold control</a:t>
            </a:r>
          </a:p>
          <a:p>
            <a:r>
              <a:rPr lang="en-US" altLang="en-US" i="0"/>
              <a:t>is hard</a:t>
            </a:r>
          </a:p>
          <a:p>
            <a:r>
              <a:rPr lang="en-US" altLang="en-US" i="0"/>
              <a:t>Unprogrammed transistor </a:t>
            </a:r>
            <a:br>
              <a:rPr lang="en-US" altLang="en-US" i="0"/>
            </a:br>
            <a:r>
              <a:rPr lang="en-US" altLang="en-US" i="0"/>
              <a:t>might be depletion</a:t>
            </a:r>
          </a:p>
          <a:p>
            <a:r>
              <a:rPr lang="en-US" altLang="en-US" i="0">
                <a:sym typeface="Wingdings" pitchFamily="2" charset="2"/>
              </a:rPr>
              <a:t> </a:t>
            </a:r>
            <a:r>
              <a:rPr lang="en-US" altLang="en-US" i="0">
                <a:solidFill>
                  <a:srgbClr val="C66B5A"/>
                </a:solidFill>
              </a:rPr>
              <a:t>2 transistor cell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8144359F-F24F-4EBB-7459-FBCA2FD75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Flash EEPROM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8062" name="Freeform 14">
            <a:extLst>
              <a:ext uri="{FF2B5EF4-FFF2-40B4-BE49-F238E27FC236}">
                <a16:creationId xmlns:a16="http://schemas.microsoft.com/office/drawing/2014/main" id="{ACC2351E-28D2-DE70-9AD3-1BD53B83CFF2}"/>
              </a:ext>
            </a:extLst>
          </p:cNvPr>
          <p:cNvSpPr>
            <a:spLocks/>
          </p:cNvSpPr>
          <p:nvPr/>
        </p:nvSpPr>
        <p:spPr bwMode="auto">
          <a:xfrm>
            <a:off x="5064125" y="3652838"/>
            <a:ext cx="1282700" cy="690562"/>
          </a:xfrm>
          <a:custGeom>
            <a:avLst/>
            <a:gdLst>
              <a:gd name="T0" fmla="*/ 3 w 158"/>
              <a:gd name="T1" fmla="*/ 0 h 85"/>
              <a:gd name="T2" fmla="*/ 3 w 158"/>
              <a:gd name="T3" fmla="*/ 41 h 85"/>
              <a:gd name="T4" fmla="*/ 66 w 158"/>
              <a:gd name="T5" fmla="*/ 83 h 85"/>
              <a:gd name="T6" fmla="*/ 158 w 158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85">
                <a:moveTo>
                  <a:pt x="3" y="0"/>
                </a:move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0" y="83"/>
                  <a:pt x="66" y="83"/>
                </a:cubicBezTo>
                <a:cubicBezTo>
                  <a:pt x="66" y="83"/>
                  <a:pt x="143" y="85"/>
                  <a:pt x="158" y="85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3" name="Rectangle 15">
            <a:extLst>
              <a:ext uri="{FF2B5EF4-FFF2-40B4-BE49-F238E27FC236}">
                <a16:creationId xmlns:a16="http://schemas.microsoft.com/office/drawing/2014/main" id="{6E712FF0-4B74-B89D-0E97-331E9271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547938"/>
            <a:ext cx="3184525" cy="3095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4" name="Rectangle 16">
            <a:extLst>
              <a:ext uri="{FF2B5EF4-FFF2-40B4-BE49-F238E27FC236}">
                <a16:creationId xmlns:a16="http://schemas.microsoft.com/office/drawing/2014/main" id="{38AEE398-F946-207A-245E-BC383EEC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3060700"/>
            <a:ext cx="3184525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5" name="Rectangle 17">
            <a:extLst>
              <a:ext uri="{FF2B5EF4-FFF2-40B4-BE49-F238E27FC236}">
                <a16:creationId xmlns:a16="http://schemas.microsoft.com/office/drawing/2014/main" id="{1F9C590D-FD6B-3BD0-4984-F8A22E1D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135188"/>
            <a:ext cx="1457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  <a:latin typeface="Times Ten Roman" pitchFamily="2" charset="0"/>
              </a:rPr>
              <a:t>Control gate</a:t>
            </a:r>
            <a:endParaRPr lang="en-US" altLang="en-US"/>
          </a:p>
        </p:txBody>
      </p:sp>
      <p:sp>
        <p:nvSpPr>
          <p:cNvPr id="258066" name="Rectangle 18">
            <a:extLst>
              <a:ext uri="{FF2B5EF4-FFF2-40B4-BE49-F238E27FC236}">
                <a16:creationId xmlns:a16="http://schemas.microsoft.com/office/drawing/2014/main" id="{4811808F-0D6D-2B00-472E-AFFDAFDF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325120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Times Ten Roman" pitchFamily="2" charset="0"/>
              </a:rPr>
              <a:t>erasure</a:t>
            </a:r>
            <a:endParaRPr lang="en-US" altLang="en-US"/>
          </a:p>
        </p:txBody>
      </p:sp>
      <p:sp>
        <p:nvSpPr>
          <p:cNvPr id="258067" name="Rectangle 19">
            <a:extLst>
              <a:ext uri="{FF2B5EF4-FFF2-40B4-BE49-F238E27FC236}">
                <a16:creationId xmlns:a16="http://schemas.microsoft.com/office/drawing/2014/main" id="{443846B6-D353-E8E8-0B73-FBA40DAC7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416425"/>
            <a:ext cx="2365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  <a:latin typeface="Times Ten Roman" pitchFamily="2" charset="0"/>
              </a:rPr>
              <a:t>p-</a:t>
            </a:r>
            <a:endParaRPr lang="en-US" altLang="en-US"/>
          </a:p>
        </p:txBody>
      </p:sp>
      <p:sp>
        <p:nvSpPr>
          <p:cNvPr id="258068" name="Rectangle 20">
            <a:extLst>
              <a:ext uri="{FF2B5EF4-FFF2-40B4-BE49-F238E27FC236}">
                <a16:creationId xmlns:a16="http://schemas.microsoft.com/office/drawing/2014/main" id="{2692ACDC-5925-807C-41B9-06703D60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4416425"/>
            <a:ext cx="10493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  <a:latin typeface="Times Ten Roman" pitchFamily="2" charset="0"/>
              </a:rPr>
              <a:t>substrate</a:t>
            </a:r>
            <a:endParaRPr lang="en-US" altLang="en-US"/>
          </a:p>
        </p:txBody>
      </p:sp>
      <p:sp>
        <p:nvSpPr>
          <p:cNvPr id="258069" name="Line 21">
            <a:extLst>
              <a:ext uri="{FF2B5EF4-FFF2-40B4-BE49-F238E27FC236}">
                <a16:creationId xmlns:a16="http://schemas.microsoft.com/office/drawing/2014/main" id="{7FC4A93C-7FD8-FD56-B201-0C26F215B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2532063"/>
            <a:ext cx="1587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0" name="Rectangle 22">
            <a:extLst>
              <a:ext uri="{FF2B5EF4-FFF2-40B4-BE49-F238E27FC236}">
                <a16:creationId xmlns:a16="http://schemas.microsoft.com/office/drawing/2014/main" id="{ECB41A93-F279-9819-9B57-27FCB4FE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2647950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  <a:latin typeface="Times Ten Roman" pitchFamily="2" charset="0"/>
              </a:rPr>
              <a:t>Floating gate</a:t>
            </a:r>
            <a:endParaRPr lang="en-US" altLang="en-US"/>
          </a:p>
        </p:txBody>
      </p:sp>
      <p:sp>
        <p:nvSpPr>
          <p:cNvPr id="258071" name="Rectangle 23">
            <a:extLst>
              <a:ext uri="{FF2B5EF4-FFF2-40B4-BE49-F238E27FC236}">
                <a16:creationId xmlns:a16="http://schemas.microsoft.com/office/drawing/2014/main" id="{3CB334A6-1383-E109-5AA9-AA7E2F6F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270250"/>
            <a:ext cx="229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  <a:latin typeface="Times Ten Roman" pitchFamily="2" charset="0"/>
              </a:rPr>
              <a:t>Thin tunneling oxide</a:t>
            </a:r>
            <a:endParaRPr lang="en-US" altLang="en-US"/>
          </a:p>
        </p:txBody>
      </p:sp>
      <p:sp>
        <p:nvSpPr>
          <p:cNvPr id="258072" name="Rectangle 24">
            <a:extLst>
              <a:ext uri="{FF2B5EF4-FFF2-40B4-BE49-F238E27FC236}">
                <a16:creationId xmlns:a16="http://schemas.microsoft.com/office/drawing/2014/main" id="{4F11EEF9-71B4-35A8-5EDE-35C0156C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384016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/>
          </a:p>
        </p:txBody>
      </p:sp>
      <p:sp>
        <p:nvSpPr>
          <p:cNvPr id="258073" name="Rectangle 25">
            <a:extLst>
              <a:ext uri="{FF2B5EF4-FFF2-40B4-BE49-F238E27FC236}">
                <a16:creationId xmlns:a16="http://schemas.microsoft.com/office/drawing/2014/main" id="{9AE21F3F-C3B1-35FA-3C49-9C5F8CDE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383063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58074" name="Rectangle 26">
            <a:extLst>
              <a:ext uri="{FF2B5EF4-FFF2-40B4-BE49-F238E27FC236}">
                <a16:creationId xmlns:a16="http://schemas.microsoft.com/office/drawing/2014/main" id="{97B692F5-4936-BB5E-AF11-A47D92C9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3840163"/>
            <a:ext cx="719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  <a:latin typeface="Times Ten Roman" pitchFamily="2" charset="0"/>
              </a:rPr>
              <a:t>source</a:t>
            </a:r>
            <a:endParaRPr lang="en-US" altLang="en-US"/>
          </a:p>
        </p:txBody>
      </p:sp>
      <p:sp>
        <p:nvSpPr>
          <p:cNvPr id="258075" name="Rectangle 27">
            <a:extLst>
              <a:ext uri="{FF2B5EF4-FFF2-40B4-BE49-F238E27FC236}">
                <a16:creationId xmlns:a16="http://schemas.microsoft.com/office/drawing/2014/main" id="{FEA20AD0-25BC-3EF8-24D4-3F8E8CA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3844925"/>
            <a:ext cx="147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/>
          </a:p>
        </p:txBody>
      </p:sp>
      <p:sp>
        <p:nvSpPr>
          <p:cNvPr id="258076" name="Rectangle 28">
            <a:extLst>
              <a:ext uri="{FF2B5EF4-FFF2-40B4-BE49-F238E27FC236}">
                <a16:creationId xmlns:a16="http://schemas.microsoft.com/office/drawing/2014/main" id="{D46966E4-3B4B-5E46-84B9-11DAF73E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3838575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58077" name="Rectangle 29">
            <a:extLst>
              <a:ext uri="{FF2B5EF4-FFF2-40B4-BE49-F238E27FC236}">
                <a16:creationId xmlns:a16="http://schemas.microsoft.com/office/drawing/2014/main" id="{2418FC16-67C2-BC41-7359-0F047381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844925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  <a:latin typeface="Times Ten Roman" pitchFamily="2" charset="0"/>
              </a:rPr>
              <a:t>drain</a:t>
            </a:r>
            <a:endParaRPr lang="en-US" altLang="en-US"/>
          </a:p>
        </p:txBody>
      </p:sp>
      <p:sp>
        <p:nvSpPr>
          <p:cNvPr id="258078" name="Freeform 30">
            <a:extLst>
              <a:ext uri="{FF2B5EF4-FFF2-40B4-BE49-F238E27FC236}">
                <a16:creationId xmlns:a16="http://schemas.microsoft.com/office/drawing/2014/main" id="{32842C31-AE10-5D23-AEA8-D782F5DA1255}"/>
              </a:ext>
            </a:extLst>
          </p:cNvPr>
          <p:cNvSpPr>
            <a:spLocks/>
          </p:cNvSpPr>
          <p:nvPr/>
        </p:nvSpPr>
        <p:spPr bwMode="auto">
          <a:xfrm>
            <a:off x="1082675" y="3652838"/>
            <a:ext cx="1300163" cy="666750"/>
          </a:xfrm>
          <a:custGeom>
            <a:avLst/>
            <a:gdLst>
              <a:gd name="T0" fmla="*/ 159 w 160"/>
              <a:gd name="T1" fmla="*/ 0 h 82"/>
              <a:gd name="T2" fmla="*/ 159 w 160"/>
              <a:gd name="T3" fmla="*/ 43 h 82"/>
              <a:gd name="T4" fmla="*/ 109 w 160"/>
              <a:gd name="T5" fmla="*/ 79 h 82"/>
              <a:gd name="T6" fmla="*/ 0 w 160"/>
              <a:gd name="T7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" h="82">
                <a:moveTo>
                  <a:pt x="159" y="0"/>
                </a:moveTo>
                <a:cubicBezTo>
                  <a:pt x="159" y="43"/>
                  <a:pt x="159" y="43"/>
                  <a:pt x="159" y="43"/>
                </a:cubicBezTo>
                <a:cubicBezTo>
                  <a:pt x="159" y="43"/>
                  <a:pt x="160" y="76"/>
                  <a:pt x="109" y="79"/>
                </a:cubicBezTo>
                <a:cubicBezTo>
                  <a:pt x="109" y="79"/>
                  <a:pt x="39" y="81"/>
                  <a:pt x="0" y="82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9" name="Line 31">
            <a:extLst>
              <a:ext uri="{FF2B5EF4-FFF2-40B4-BE49-F238E27FC236}">
                <a16:creationId xmlns:a16="http://schemas.microsoft.com/office/drawing/2014/main" id="{7CA75914-ACB5-61DB-AA17-9FB9E382E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313" y="3652838"/>
            <a:ext cx="5419725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0" name="Rectangle 32">
            <a:extLst>
              <a:ext uri="{FF2B5EF4-FFF2-40B4-BE49-F238E27FC236}">
                <a16:creationId xmlns:a16="http://schemas.microsoft.com/office/drawing/2014/main" id="{98EC9ABF-5633-36FD-159C-AFFA3623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3981450"/>
            <a:ext cx="1568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  <a:latin typeface="Times Ten Roman" pitchFamily="2" charset="0"/>
              </a:rPr>
              <a:t>programming</a:t>
            </a:r>
            <a:endParaRPr lang="en-US" altLang="en-US"/>
          </a:p>
        </p:txBody>
      </p:sp>
      <p:sp>
        <p:nvSpPr>
          <p:cNvPr id="258081" name="Oval 33">
            <a:extLst>
              <a:ext uri="{FF2B5EF4-FFF2-40B4-BE49-F238E27FC236}">
                <a16:creationId xmlns:a16="http://schemas.microsoft.com/office/drawing/2014/main" id="{2296EC5E-7EA3-D69E-E265-FD14D9C9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3100388"/>
            <a:ext cx="179387" cy="211137"/>
          </a:xfrm>
          <a:prstGeom prst="ellipse">
            <a:avLst/>
          </a:prstGeom>
          <a:solidFill>
            <a:srgbClr val="EAEAEA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2" name="Freeform 34">
            <a:extLst>
              <a:ext uri="{FF2B5EF4-FFF2-40B4-BE49-F238E27FC236}">
                <a16:creationId xmlns:a16="http://schemas.microsoft.com/office/drawing/2014/main" id="{C7260993-7FBB-A64D-8CE4-7B52452DE396}"/>
              </a:ext>
            </a:extLst>
          </p:cNvPr>
          <p:cNvSpPr>
            <a:spLocks/>
          </p:cNvSpPr>
          <p:nvPr/>
        </p:nvSpPr>
        <p:spPr bwMode="auto">
          <a:xfrm>
            <a:off x="2284413" y="3206750"/>
            <a:ext cx="179387" cy="1588"/>
          </a:xfrm>
          <a:custGeom>
            <a:avLst/>
            <a:gdLst>
              <a:gd name="T0" fmla="*/ 113 w 113"/>
              <a:gd name="T1" fmla="*/ 0 w 113"/>
              <a:gd name="T2" fmla="*/ 113 w 1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13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3" name="Line 35">
            <a:extLst>
              <a:ext uri="{FF2B5EF4-FFF2-40B4-BE49-F238E27FC236}">
                <a16:creationId xmlns:a16="http://schemas.microsoft.com/office/drawing/2014/main" id="{9787ED7A-3B84-4CCA-8900-6F7D63CA33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4413" y="3206750"/>
            <a:ext cx="179387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4" name="Oval 36">
            <a:extLst>
              <a:ext uri="{FF2B5EF4-FFF2-40B4-BE49-F238E27FC236}">
                <a16:creationId xmlns:a16="http://schemas.microsoft.com/office/drawing/2014/main" id="{21B08C74-CB9C-78F6-30FA-1699EA67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3873500"/>
            <a:ext cx="179387" cy="211138"/>
          </a:xfrm>
          <a:prstGeom prst="ellipse">
            <a:avLst/>
          </a:prstGeom>
          <a:solidFill>
            <a:srgbClr val="EAEAEA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5" name="Freeform 37">
            <a:extLst>
              <a:ext uri="{FF2B5EF4-FFF2-40B4-BE49-F238E27FC236}">
                <a16:creationId xmlns:a16="http://schemas.microsoft.com/office/drawing/2014/main" id="{545BE3CE-C90D-8C07-E779-5214612B8E8C}"/>
              </a:ext>
            </a:extLst>
          </p:cNvPr>
          <p:cNvSpPr>
            <a:spLocks/>
          </p:cNvSpPr>
          <p:nvPr/>
        </p:nvSpPr>
        <p:spPr bwMode="auto">
          <a:xfrm>
            <a:off x="2544763" y="3978275"/>
            <a:ext cx="179387" cy="1588"/>
          </a:xfrm>
          <a:custGeom>
            <a:avLst/>
            <a:gdLst>
              <a:gd name="T0" fmla="*/ 113 w 113"/>
              <a:gd name="T1" fmla="*/ 0 w 113"/>
              <a:gd name="T2" fmla="*/ 113 w 1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13">
                <a:moveTo>
                  <a:pt x="113" y="0"/>
                </a:move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6" name="Line 38">
            <a:extLst>
              <a:ext uri="{FF2B5EF4-FFF2-40B4-BE49-F238E27FC236}">
                <a16:creationId xmlns:a16="http://schemas.microsoft.com/office/drawing/2014/main" id="{63005A47-410A-1E3E-4DAC-9D12FBCBC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63" y="3978275"/>
            <a:ext cx="179387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7" name="Line 39">
            <a:extLst>
              <a:ext uri="{FF2B5EF4-FFF2-40B4-BE49-F238E27FC236}">
                <a16:creationId xmlns:a16="http://schemas.microsoft.com/office/drawing/2014/main" id="{0638236A-746C-5EC9-75A0-50A2090CD7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38" y="2800350"/>
            <a:ext cx="585787" cy="3079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8" name="Freeform 40">
            <a:extLst>
              <a:ext uri="{FF2B5EF4-FFF2-40B4-BE49-F238E27FC236}">
                <a16:creationId xmlns:a16="http://schemas.microsoft.com/office/drawing/2014/main" id="{77D1FC4E-A986-8C43-2CA9-BE804A134E13}"/>
              </a:ext>
            </a:extLst>
          </p:cNvPr>
          <p:cNvSpPr>
            <a:spLocks/>
          </p:cNvSpPr>
          <p:nvPr/>
        </p:nvSpPr>
        <p:spPr bwMode="auto">
          <a:xfrm>
            <a:off x="5072063" y="3052763"/>
            <a:ext cx="161925" cy="112712"/>
          </a:xfrm>
          <a:custGeom>
            <a:avLst/>
            <a:gdLst>
              <a:gd name="T0" fmla="*/ 14 w 20"/>
              <a:gd name="T1" fmla="*/ 6 h 14"/>
              <a:gd name="T2" fmla="*/ 20 w 20"/>
              <a:gd name="T3" fmla="*/ 10 h 14"/>
              <a:gd name="T4" fmla="*/ 20 w 20"/>
              <a:gd name="T5" fmla="*/ 10 h 14"/>
              <a:gd name="T6" fmla="*/ 10 w 20"/>
              <a:gd name="T7" fmla="*/ 11 h 14"/>
              <a:gd name="T8" fmla="*/ 0 w 20"/>
              <a:gd name="T9" fmla="*/ 14 h 14"/>
              <a:gd name="T10" fmla="*/ 8 w 20"/>
              <a:gd name="T11" fmla="*/ 7 h 14"/>
              <a:gd name="T12" fmla="*/ 14 w 20"/>
              <a:gd name="T13" fmla="*/ 0 h 14"/>
              <a:gd name="T14" fmla="*/ 15 w 20"/>
              <a:gd name="T15" fmla="*/ 0 h 14"/>
              <a:gd name="T16" fmla="*/ 14 w 20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4">
                <a:moveTo>
                  <a:pt x="14" y="6"/>
                </a:move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2"/>
                  <a:pt x="3" y="13"/>
                  <a:pt x="0" y="14"/>
                </a:cubicBezTo>
                <a:cubicBezTo>
                  <a:pt x="3" y="12"/>
                  <a:pt x="5" y="9"/>
                  <a:pt x="8" y="7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lnTo>
                  <a:pt x="1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9" name="Line 41">
            <a:extLst>
              <a:ext uri="{FF2B5EF4-FFF2-40B4-BE49-F238E27FC236}">
                <a16:creationId xmlns:a16="http://schemas.microsoft.com/office/drawing/2014/main" id="{9CE6CBED-9F1B-8E94-4BEC-FD3CEFBA4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8288" y="3417888"/>
            <a:ext cx="333375" cy="80962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0" name="Freeform 42">
            <a:extLst>
              <a:ext uri="{FF2B5EF4-FFF2-40B4-BE49-F238E27FC236}">
                <a16:creationId xmlns:a16="http://schemas.microsoft.com/office/drawing/2014/main" id="{F933138C-0D3A-4C28-EF58-C1A4A63B5BD1}"/>
              </a:ext>
            </a:extLst>
          </p:cNvPr>
          <p:cNvSpPr>
            <a:spLocks/>
          </p:cNvSpPr>
          <p:nvPr/>
        </p:nvSpPr>
        <p:spPr bwMode="auto">
          <a:xfrm>
            <a:off x="5233988" y="3441700"/>
            <a:ext cx="161925" cy="90488"/>
          </a:xfrm>
          <a:custGeom>
            <a:avLst/>
            <a:gdLst>
              <a:gd name="T0" fmla="*/ 15 w 20"/>
              <a:gd name="T1" fmla="*/ 6 h 11"/>
              <a:gd name="T2" fmla="*/ 20 w 20"/>
              <a:gd name="T3" fmla="*/ 11 h 11"/>
              <a:gd name="T4" fmla="*/ 20 w 20"/>
              <a:gd name="T5" fmla="*/ 11 h 11"/>
              <a:gd name="T6" fmla="*/ 10 w 20"/>
              <a:gd name="T7" fmla="*/ 10 h 11"/>
              <a:gd name="T8" fmla="*/ 0 w 20"/>
              <a:gd name="T9" fmla="*/ 10 h 11"/>
              <a:gd name="T10" fmla="*/ 9 w 20"/>
              <a:gd name="T11" fmla="*/ 6 h 11"/>
              <a:gd name="T12" fmla="*/ 17 w 20"/>
              <a:gd name="T13" fmla="*/ 0 h 11"/>
              <a:gd name="T14" fmla="*/ 18 w 20"/>
              <a:gd name="T15" fmla="*/ 0 h 11"/>
              <a:gd name="T16" fmla="*/ 15 w 20"/>
              <a:gd name="T1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1">
                <a:moveTo>
                  <a:pt x="15" y="6"/>
                </a:move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7" y="10"/>
                  <a:pt x="3" y="10"/>
                  <a:pt x="0" y="10"/>
                </a:cubicBezTo>
                <a:cubicBezTo>
                  <a:pt x="3" y="8"/>
                  <a:pt x="6" y="7"/>
                  <a:pt x="9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lnTo>
                  <a:pt x="15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1" name="Line 43">
            <a:extLst>
              <a:ext uri="{FF2B5EF4-FFF2-40B4-BE49-F238E27FC236}">
                <a16:creationId xmlns:a16="http://schemas.microsoft.com/office/drawing/2014/main" id="{8DD78997-1CC1-6336-604B-A887365F4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9325" y="3368675"/>
            <a:ext cx="90488" cy="284163"/>
          </a:xfrm>
          <a:prstGeom prst="line">
            <a:avLst/>
          </a:prstGeom>
          <a:noFill/>
          <a:ln w="31750">
            <a:solidFill>
              <a:srgbClr val="66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2" name="Freeform 44">
            <a:extLst>
              <a:ext uri="{FF2B5EF4-FFF2-40B4-BE49-F238E27FC236}">
                <a16:creationId xmlns:a16="http://schemas.microsoft.com/office/drawing/2014/main" id="{AD41E6CC-C4D5-AFEB-93AA-C5BBCF57F24B}"/>
              </a:ext>
            </a:extLst>
          </p:cNvPr>
          <p:cNvSpPr>
            <a:spLocks/>
          </p:cNvSpPr>
          <p:nvPr/>
        </p:nvSpPr>
        <p:spPr bwMode="auto">
          <a:xfrm>
            <a:off x="2171700" y="3579813"/>
            <a:ext cx="128588" cy="228600"/>
          </a:xfrm>
          <a:custGeom>
            <a:avLst/>
            <a:gdLst>
              <a:gd name="T0" fmla="*/ 6 w 16"/>
              <a:gd name="T1" fmla="*/ 7 h 28"/>
              <a:gd name="T2" fmla="*/ 15 w 16"/>
              <a:gd name="T3" fmla="*/ 5 h 28"/>
              <a:gd name="T4" fmla="*/ 16 w 16"/>
              <a:gd name="T5" fmla="*/ 5 h 28"/>
              <a:gd name="T6" fmla="*/ 7 w 16"/>
              <a:gd name="T7" fmla="*/ 16 h 28"/>
              <a:gd name="T8" fmla="*/ 0 w 16"/>
              <a:gd name="T9" fmla="*/ 28 h 28"/>
              <a:gd name="T10" fmla="*/ 1 w 16"/>
              <a:gd name="T11" fmla="*/ 14 h 28"/>
              <a:gd name="T12" fmla="*/ 0 w 16"/>
              <a:gd name="T13" fmla="*/ 1 h 28"/>
              <a:gd name="T14" fmla="*/ 0 w 16"/>
              <a:gd name="T15" fmla="*/ 0 h 28"/>
              <a:gd name="T16" fmla="*/ 6 w 16"/>
              <a:gd name="T17" fmla="*/ 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8">
                <a:moveTo>
                  <a:pt x="6" y="7"/>
                </a:move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7" y="16"/>
                  <a:pt x="7" y="16"/>
                  <a:pt x="7" y="16"/>
                </a:cubicBezTo>
                <a:cubicBezTo>
                  <a:pt x="4" y="20"/>
                  <a:pt x="2" y="24"/>
                  <a:pt x="0" y="28"/>
                </a:cubicBezTo>
                <a:cubicBezTo>
                  <a:pt x="0" y="24"/>
                  <a:pt x="1" y="19"/>
                  <a:pt x="1" y="14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6" y="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3" name="Freeform 45">
            <a:extLst>
              <a:ext uri="{FF2B5EF4-FFF2-40B4-BE49-F238E27FC236}">
                <a16:creationId xmlns:a16="http://schemas.microsoft.com/office/drawing/2014/main" id="{4D29622E-9BCE-6727-F0C4-474A515AEE10}"/>
              </a:ext>
            </a:extLst>
          </p:cNvPr>
          <p:cNvSpPr>
            <a:spLocks/>
          </p:cNvSpPr>
          <p:nvPr/>
        </p:nvSpPr>
        <p:spPr bwMode="auto">
          <a:xfrm>
            <a:off x="2763838" y="3621088"/>
            <a:ext cx="1876425" cy="487362"/>
          </a:xfrm>
          <a:custGeom>
            <a:avLst/>
            <a:gdLst>
              <a:gd name="T0" fmla="*/ 0 w 231"/>
              <a:gd name="T1" fmla="*/ 45 h 60"/>
              <a:gd name="T2" fmla="*/ 231 w 231"/>
              <a:gd name="T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" h="60">
                <a:moveTo>
                  <a:pt x="0" y="45"/>
                </a:moveTo>
                <a:cubicBezTo>
                  <a:pt x="0" y="45"/>
                  <a:pt x="181" y="60"/>
                  <a:pt x="231" y="0"/>
                </a:cubicBezTo>
              </a:path>
            </a:pathLst>
          </a:custGeom>
          <a:noFill/>
          <a:ln w="31750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4" name="Freeform 46">
            <a:extLst>
              <a:ext uri="{FF2B5EF4-FFF2-40B4-BE49-F238E27FC236}">
                <a16:creationId xmlns:a16="http://schemas.microsoft.com/office/drawing/2014/main" id="{097319B7-EA75-85B6-B6CB-FA80D9C59482}"/>
              </a:ext>
            </a:extLst>
          </p:cNvPr>
          <p:cNvSpPr>
            <a:spLocks/>
          </p:cNvSpPr>
          <p:nvPr/>
        </p:nvSpPr>
        <p:spPr bwMode="auto">
          <a:xfrm>
            <a:off x="4559300" y="3498850"/>
            <a:ext cx="195263" cy="203200"/>
          </a:xfrm>
          <a:custGeom>
            <a:avLst/>
            <a:gdLst>
              <a:gd name="T0" fmla="*/ 9 w 24"/>
              <a:gd name="T1" fmla="*/ 16 h 25"/>
              <a:gd name="T2" fmla="*/ 0 w 24"/>
              <a:gd name="T3" fmla="*/ 14 h 25"/>
              <a:gd name="T4" fmla="*/ 0 w 24"/>
              <a:gd name="T5" fmla="*/ 14 h 25"/>
              <a:gd name="T6" fmla="*/ 12 w 24"/>
              <a:gd name="T7" fmla="*/ 8 h 25"/>
              <a:gd name="T8" fmla="*/ 24 w 24"/>
              <a:gd name="T9" fmla="*/ 0 h 25"/>
              <a:gd name="T10" fmla="*/ 17 w 24"/>
              <a:gd name="T11" fmla="*/ 12 h 25"/>
              <a:gd name="T12" fmla="*/ 11 w 24"/>
              <a:gd name="T13" fmla="*/ 25 h 25"/>
              <a:gd name="T14" fmla="*/ 11 w 24"/>
              <a:gd name="T15" fmla="*/ 25 h 25"/>
              <a:gd name="T16" fmla="*/ 9 w 24"/>
              <a:gd name="T17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5">
                <a:moveTo>
                  <a:pt x="9" y="16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16" y="6"/>
                  <a:pt x="20" y="3"/>
                  <a:pt x="24" y="0"/>
                </a:cubicBezTo>
                <a:cubicBezTo>
                  <a:pt x="21" y="4"/>
                  <a:pt x="19" y="8"/>
                  <a:pt x="17" y="12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lnTo>
                  <a:pt x="9" y="1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5" name="Text Box 47">
            <a:extLst>
              <a:ext uri="{FF2B5EF4-FFF2-40B4-BE49-F238E27FC236}">
                <a16:creationId xmlns:a16="http://schemas.microsoft.com/office/drawing/2014/main" id="{4E75D29F-C5BC-68BA-7930-72B651E4A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297488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Many other options 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4435699-16A0-0E5C-E96E-0CCD93F8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Cross-sections of NVM cells</a:t>
            </a:r>
          </a:p>
        </p:txBody>
      </p:sp>
      <p:pic>
        <p:nvPicPr>
          <p:cNvPr id="259082" name="Picture 10">
            <a:extLst>
              <a:ext uri="{FF2B5EF4-FFF2-40B4-BE49-F238E27FC236}">
                <a16:creationId xmlns:a16="http://schemas.microsoft.com/office/drawing/2014/main" id="{D94C1C56-20C9-13D8-1BAD-E875C9E0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063038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9083" name="Text Box 11">
            <a:extLst>
              <a:ext uri="{FF2B5EF4-FFF2-40B4-BE49-F238E27FC236}">
                <a16:creationId xmlns:a16="http://schemas.microsoft.com/office/drawing/2014/main" id="{4CAA1725-3210-778D-A486-7847D002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867400"/>
            <a:ext cx="1528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>
                <a:solidFill>
                  <a:srgbClr val="0000B6"/>
                </a:solidFill>
                <a:latin typeface="Book Antiqua" panose="02040602050305030304" pitchFamily="18" charset="0"/>
              </a:rPr>
              <a:t>EPROM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259084" name="Text Box 12">
            <a:extLst>
              <a:ext uri="{FF2B5EF4-FFF2-40B4-BE49-F238E27FC236}">
                <a16:creationId xmlns:a16="http://schemas.microsoft.com/office/drawing/2014/main" id="{F9420102-2482-7C5B-99E2-B270A748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8674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>
                <a:solidFill>
                  <a:srgbClr val="0000B6"/>
                </a:solidFill>
                <a:latin typeface="Book Antiqua" panose="02040602050305030304" pitchFamily="18" charset="0"/>
              </a:rPr>
              <a:t>Flash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259085" name="Text Box 13">
            <a:extLst>
              <a:ext uri="{FF2B5EF4-FFF2-40B4-BE49-F238E27FC236}">
                <a16:creationId xmlns:a16="http://schemas.microsoft.com/office/drawing/2014/main" id="{5DE920DB-B8E2-1921-C156-7A667997E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6324600"/>
            <a:ext cx="165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>
                <a:solidFill>
                  <a:srgbClr val="0000B6"/>
                </a:solidFill>
                <a:latin typeface="Book Antiqua" panose="02040602050305030304" pitchFamily="18" charset="0"/>
              </a:rPr>
              <a:t>Courtesy Intel</a:t>
            </a:r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8B29CAA-63A6-25A4-ABC1-4D7C6B3AC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r>
              <a:rPr lang="en-US" altLang="en-US" sz="4000"/>
              <a:t>Semiconductor Memory Classification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7719" name="AutoShape 23">
            <a:extLst>
              <a:ext uri="{FF2B5EF4-FFF2-40B4-BE49-F238E27FC236}">
                <a16:creationId xmlns:a16="http://schemas.microsoft.com/office/drawing/2014/main" id="{FD8A5552-4811-6B7F-2574-BA25D379793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90600" y="1828800"/>
            <a:ext cx="7253288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1" name="Rectangle 25">
            <a:extLst>
              <a:ext uri="{FF2B5EF4-FFF2-40B4-BE49-F238E27FC236}">
                <a16:creationId xmlns:a16="http://schemas.microsoft.com/office/drawing/2014/main" id="{9B654413-95A8-F5B1-DE80-F39EC0B79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879600"/>
            <a:ext cx="7202488" cy="1052513"/>
          </a:xfrm>
          <a:prstGeom prst="rect">
            <a:avLst/>
          </a:prstGeom>
          <a:gradFill rotWithShape="0">
            <a:gsLst>
              <a:gs pos="0">
                <a:srgbClr val="315263"/>
              </a:gs>
              <a:gs pos="100000">
                <a:srgbClr val="315263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2" name="Rectangle 26">
            <a:extLst>
              <a:ext uri="{FF2B5EF4-FFF2-40B4-BE49-F238E27FC236}">
                <a16:creationId xmlns:a16="http://schemas.microsoft.com/office/drawing/2014/main" id="{C5838A89-837C-6684-4762-ED2025FD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866900"/>
            <a:ext cx="7227888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3" name="Rectangle 27">
            <a:extLst>
              <a:ext uri="{FF2B5EF4-FFF2-40B4-BE49-F238E27FC236}">
                <a16:creationId xmlns:a16="http://schemas.microsoft.com/office/drawing/2014/main" id="{9E2F0461-58E9-4716-183A-22AB68DE6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879600"/>
            <a:ext cx="38100" cy="1077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4" name="Rectangle 28">
            <a:extLst>
              <a:ext uri="{FF2B5EF4-FFF2-40B4-BE49-F238E27FC236}">
                <a16:creationId xmlns:a16="http://schemas.microsoft.com/office/drawing/2014/main" id="{499B1A18-268B-E27E-0668-4A67FA0E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19413"/>
            <a:ext cx="7215188" cy="38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5" name="Rectangle 29">
            <a:extLst>
              <a:ext uri="{FF2B5EF4-FFF2-40B4-BE49-F238E27FC236}">
                <a16:creationId xmlns:a16="http://schemas.microsoft.com/office/drawing/2014/main" id="{B2586DED-C1C0-2D5D-94AF-9BE704484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66900"/>
            <a:ext cx="38100" cy="10652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6" name="Rectangle 30">
            <a:extLst>
              <a:ext uri="{FF2B5EF4-FFF2-40B4-BE49-F238E27FC236}">
                <a16:creationId xmlns:a16="http://schemas.microsoft.com/office/drawing/2014/main" id="{2374CC15-2AF2-6D64-5BEA-B1F7CB58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932113"/>
            <a:ext cx="3175000" cy="1028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66B5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7" name="Rectangle 31">
            <a:extLst>
              <a:ext uri="{FF2B5EF4-FFF2-40B4-BE49-F238E27FC236}">
                <a16:creationId xmlns:a16="http://schemas.microsoft.com/office/drawing/2014/main" id="{34A7B71C-AA39-F8B2-F5B5-13F9DEFA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932113"/>
            <a:ext cx="318770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8" name="Rectangle 32">
            <a:extLst>
              <a:ext uri="{FF2B5EF4-FFF2-40B4-BE49-F238E27FC236}">
                <a16:creationId xmlns:a16="http://schemas.microsoft.com/office/drawing/2014/main" id="{B15DE15F-6C59-C182-A86B-AADC74AA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932113"/>
            <a:ext cx="12700" cy="1041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9" name="Rectangle 33">
            <a:extLst>
              <a:ext uri="{FF2B5EF4-FFF2-40B4-BE49-F238E27FC236}">
                <a16:creationId xmlns:a16="http://schemas.microsoft.com/office/drawing/2014/main" id="{69C85141-BFA2-7CA6-D2B1-645EAA15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3960813"/>
            <a:ext cx="317500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30" name="Rectangle 34">
            <a:extLst>
              <a:ext uri="{FF2B5EF4-FFF2-40B4-BE49-F238E27FC236}">
                <a16:creationId xmlns:a16="http://schemas.microsoft.com/office/drawing/2014/main" id="{0929C88C-1FBE-2F9A-948F-98550CA26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932113"/>
            <a:ext cx="12700" cy="1028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31" name="Rectangle 35">
            <a:extLst>
              <a:ext uri="{FF2B5EF4-FFF2-40B4-BE49-F238E27FC236}">
                <a16:creationId xmlns:a16="http://schemas.microsoft.com/office/drawing/2014/main" id="{C13EC089-88B0-8FB7-1AE6-0E0F88F0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2051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Read-Write Memory</a:t>
            </a:r>
            <a:endParaRPr lang="en-US" altLang="en-US" b="0"/>
          </a:p>
        </p:txBody>
      </p:sp>
      <p:sp>
        <p:nvSpPr>
          <p:cNvPr id="157732" name="Rectangle 36">
            <a:extLst>
              <a:ext uri="{FF2B5EF4-FFF2-40B4-BE49-F238E27FC236}">
                <a16:creationId xmlns:a16="http://schemas.microsoft.com/office/drawing/2014/main" id="{79D07F64-F104-3F46-4798-D843C19E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20888"/>
            <a:ext cx="1244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Non-Volatile</a:t>
            </a:r>
          </a:p>
          <a:p>
            <a:pPr algn="ctr"/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Read-Write</a:t>
            </a:r>
            <a:b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endParaRPr lang="en-US" altLang="en-US" b="0"/>
          </a:p>
        </p:txBody>
      </p:sp>
      <p:sp>
        <p:nvSpPr>
          <p:cNvPr id="157733" name="Rectangle 37">
            <a:extLst>
              <a:ext uri="{FF2B5EF4-FFF2-40B4-BE49-F238E27FC236}">
                <a16:creationId xmlns:a16="http://schemas.microsoft.com/office/drawing/2014/main" id="{4711D628-DD97-F945-199A-7E9FC0232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09800"/>
            <a:ext cx="196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Read-Only Memory</a:t>
            </a:r>
            <a:endParaRPr lang="en-US" altLang="en-US" b="0"/>
          </a:p>
        </p:txBody>
      </p:sp>
      <p:sp>
        <p:nvSpPr>
          <p:cNvPr id="157734" name="Rectangle 38">
            <a:extLst>
              <a:ext uri="{FF2B5EF4-FFF2-40B4-BE49-F238E27FC236}">
                <a16:creationId xmlns:a16="http://schemas.microsoft.com/office/drawing/2014/main" id="{05524911-4BB2-454A-FFD6-B437158D4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3236913"/>
            <a:ext cx="78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EPROM</a:t>
            </a:r>
            <a:endParaRPr lang="en-US" altLang="en-US" b="0"/>
          </a:p>
        </p:txBody>
      </p:sp>
      <p:sp>
        <p:nvSpPr>
          <p:cNvPr id="157735" name="Rectangle 39">
            <a:extLst>
              <a:ext uri="{FF2B5EF4-FFF2-40B4-BE49-F238E27FC236}">
                <a16:creationId xmlns:a16="http://schemas.microsoft.com/office/drawing/2014/main" id="{7B6438B5-5377-81E9-4A60-ADFE7DAC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668713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en-US" b="0"/>
          </a:p>
        </p:txBody>
      </p:sp>
      <p:sp>
        <p:nvSpPr>
          <p:cNvPr id="157736" name="Rectangle 40">
            <a:extLst>
              <a:ext uri="{FF2B5EF4-FFF2-40B4-BE49-F238E27FC236}">
                <a16:creationId xmlns:a16="http://schemas.microsoft.com/office/drawing/2014/main" id="{1BAECC47-38DB-C39A-5BFD-513393C4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36052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en-US" b="0"/>
          </a:p>
        </p:txBody>
      </p:sp>
      <p:sp>
        <p:nvSpPr>
          <p:cNvPr id="157737" name="Rectangle 41">
            <a:extLst>
              <a:ext uri="{FF2B5EF4-FFF2-40B4-BE49-F238E27FC236}">
                <a16:creationId xmlns:a16="http://schemas.microsoft.com/office/drawing/2014/main" id="{1E8157D9-4B11-7261-0757-5454CD8B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668713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PROM</a:t>
            </a:r>
            <a:endParaRPr lang="en-US" altLang="en-US" b="0"/>
          </a:p>
        </p:txBody>
      </p:sp>
      <p:sp>
        <p:nvSpPr>
          <p:cNvPr id="157738" name="Rectangle 42">
            <a:extLst>
              <a:ext uri="{FF2B5EF4-FFF2-40B4-BE49-F238E27FC236}">
                <a16:creationId xmlns:a16="http://schemas.microsoft.com/office/drawing/2014/main" id="{DF300F10-C64E-084B-63A8-92874718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176713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FLASH</a:t>
            </a:r>
            <a:endParaRPr lang="en-US" altLang="en-US" b="0"/>
          </a:p>
        </p:txBody>
      </p:sp>
      <p:sp>
        <p:nvSpPr>
          <p:cNvPr id="157739" name="Rectangle 43">
            <a:extLst>
              <a:ext uri="{FF2B5EF4-FFF2-40B4-BE49-F238E27FC236}">
                <a16:creationId xmlns:a16="http://schemas.microsoft.com/office/drawing/2014/main" id="{B18306A3-A794-B2A3-A0BF-BFAEDCB4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122613"/>
            <a:ext cx="838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Random</a:t>
            </a:r>
            <a:endParaRPr lang="en-US" altLang="en-US" b="0"/>
          </a:p>
        </p:txBody>
      </p:sp>
      <p:sp>
        <p:nvSpPr>
          <p:cNvPr id="157740" name="Rectangle 44">
            <a:extLst>
              <a:ext uri="{FF2B5EF4-FFF2-40B4-BE49-F238E27FC236}">
                <a16:creationId xmlns:a16="http://schemas.microsoft.com/office/drawing/2014/main" id="{589EE4B9-401D-92DA-29CE-7FADB093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3427413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Access</a:t>
            </a:r>
            <a:endParaRPr lang="en-US" altLang="en-US" b="0"/>
          </a:p>
        </p:txBody>
      </p:sp>
      <p:sp>
        <p:nvSpPr>
          <p:cNvPr id="157741" name="Rectangle 45">
            <a:extLst>
              <a:ext uri="{FF2B5EF4-FFF2-40B4-BE49-F238E27FC236}">
                <a16:creationId xmlns:a16="http://schemas.microsoft.com/office/drawing/2014/main" id="{AB365FD0-598F-AF11-17C2-6C4EB69F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122613"/>
            <a:ext cx="1320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Non-Random</a:t>
            </a:r>
            <a:endParaRPr lang="en-US" altLang="en-US" b="0"/>
          </a:p>
        </p:txBody>
      </p:sp>
      <p:sp>
        <p:nvSpPr>
          <p:cNvPr id="157742" name="Rectangle 46">
            <a:extLst>
              <a:ext uri="{FF2B5EF4-FFF2-40B4-BE49-F238E27FC236}">
                <a16:creationId xmlns:a16="http://schemas.microsoft.com/office/drawing/2014/main" id="{3ED84D13-B88C-12FD-EE32-C8CBBF00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427413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  <a:latin typeface="Times New Roman" panose="02020603050405020304" pitchFamily="18" charset="0"/>
              </a:rPr>
              <a:t>Access</a:t>
            </a:r>
            <a:endParaRPr lang="en-US" altLang="en-US" b="0"/>
          </a:p>
        </p:txBody>
      </p:sp>
      <p:sp>
        <p:nvSpPr>
          <p:cNvPr id="157743" name="Rectangle 47">
            <a:extLst>
              <a:ext uri="{FF2B5EF4-FFF2-40B4-BE49-F238E27FC236}">
                <a16:creationId xmlns:a16="http://schemas.microsoft.com/office/drawing/2014/main" id="{27801B3C-153F-F3DE-6D4B-2F0FADD8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4227513"/>
            <a:ext cx="704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SRAM </a:t>
            </a:r>
            <a:endParaRPr lang="en-US" altLang="en-US" b="0"/>
          </a:p>
        </p:txBody>
      </p:sp>
      <p:sp>
        <p:nvSpPr>
          <p:cNvPr id="157744" name="Rectangle 48">
            <a:extLst>
              <a:ext uri="{FF2B5EF4-FFF2-40B4-BE49-F238E27FC236}">
                <a16:creationId xmlns:a16="http://schemas.microsoft.com/office/drawing/2014/main" id="{B00201A7-1E5A-780E-0572-794706AC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69741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DRAM</a:t>
            </a:r>
            <a:endParaRPr lang="en-US" altLang="en-US" b="0"/>
          </a:p>
        </p:txBody>
      </p:sp>
      <p:sp>
        <p:nvSpPr>
          <p:cNvPr id="157745" name="Rectangle 49">
            <a:extLst>
              <a:ext uri="{FF2B5EF4-FFF2-40B4-BE49-F238E27FC236}">
                <a16:creationId xmlns:a16="http://schemas.microsoft.com/office/drawing/2014/main" id="{F602AFA9-9FF1-46AB-8172-48A8C78C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3287713"/>
            <a:ext cx="176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Mask-Programmed</a:t>
            </a:r>
            <a:endParaRPr lang="en-US" altLang="en-US" b="0"/>
          </a:p>
        </p:txBody>
      </p:sp>
      <p:sp>
        <p:nvSpPr>
          <p:cNvPr id="157746" name="Rectangle 50">
            <a:extLst>
              <a:ext uri="{FF2B5EF4-FFF2-40B4-BE49-F238E27FC236}">
                <a16:creationId xmlns:a16="http://schemas.microsoft.com/office/drawing/2014/main" id="{1342D21B-94B0-DAF5-908D-675AD914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3732213"/>
            <a:ext cx="2203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Programmable (PROM)</a:t>
            </a:r>
            <a:endParaRPr lang="en-US" altLang="en-US" b="0"/>
          </a:p>
        </p:txBody>
      </p:sp>
      <p:sp>
        <p:nvSpPr>
          <p:cNvPr id="157747" name="Rectangle 51">
            <a:extLst>
              <a:ext uri="{FF2B5EF4-FFF2-40B4-BE49-F238E27FC236}">
                <a16:creationId xmlns:a16="http://schemas.microsoft.com/office/drawing/2014/main" id="{25F4ABB5-7BEA-AB1C-7C04-EBFAFF219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189413"/>
            <a:ext cx="49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FIFO</a:t>
            </a:r>
            <a:endParaRPr lang="en-US" altLang="en-US" b="0"/>
          </a:p>
        </p:txBody>
      </p:sp>
      <p:sp>
        <p:nvSpPr>
          <p:cNvPr id="157748" name="Rectangle 52">
            <a:extLst>
              <a:ext uri="{FF2B5EF4-FFF2-40B4-BE49-F238E27FC236}">
                <a16:creationId xmlns:a16="http://schemas.microsoft.com/office/drawing/2014/main" id="{92B24D44-676B-3501-0F24-99E82501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5026025"/>
            <a:ext cx="1263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Shift Register</a:t>
            </a:r>
            <a:endParaRPr lang="en-US" altLang="en-US" b="0"/>
          </a:p>
        </p:txBody>
      </p:sp>
      <p:sp>
        <p:nvSpPr>
          <p:cNvPr id="157749" name="Rectangle 53">
            <a:extLst>
              <a:ext uri="{FF2B5EF4-FFF2-40B4-BE49-F238E27FC236}">
                <a16:creationId xmlns:a16="http://schemas.microsoft.com/office/drawing/2014/main" id="{0C15336B-DC5D-E7E3-80F7-32735A53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5470525"/>
            <a:ext cx="520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CAM</a:t>
            </a:r>
            <a:endParaRPr lang="en-US" altLang="en-US" b="0"/>
          </a:p>
        </p:txBody>
      </p:sp>
      <p:sp>
        <p:nvSpPr>
          <p:cNvPr id="157750" name="Rectangle 54">
            <a:extLst>
              <a:ext uri="{FF2B5EF4-FFF2-40B4-BE49-F238E27FC236}">
                <a16:creationId xmlns:a16="http://schemas.microsoft.com/office/drawing/2014/main" id="{772444A9-C9BE-1092-A827-535C3360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866900"/>
            <a:ext cx="7227888" cy="38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1" name="Rectangle 55">
            <a:extLst>
              <a:ext uri="{FF2B5EF4-FFF2-40B4-BE49-F238E27FC236}">
                <a16:creationId xmlns:a16="http://schemas.microsoft.com/office/drawing/2014/main" id="{8078E37E-A6B5-B36B-F929-20BFB7C0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879600"/>
            <a:ext cx="38100" cy="41370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2" name="Rectangle 56">
            <a:extLst>
              <a:ext uri="{FF2B5EF4-FFF2-40B4-BE49-F238E27FC236}">
                <a16:creationId xmlns:a16="http://schemas.microsoft.com/office/drawing/2014/main" id="{F2517BF8-2C7D-23D2-E024-B822501B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978525"/>
            <a:ext cx="7215188" cy="38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3" name="Rectangle 57">
            <a:extLst>
              <a:ext uri="{FF2B5EF4-FFF2-40B4-BE49-F238E27FC236}">
                <a16:creationId xmlns:a16="http://schemas.microsoft.com/office/drawing/2014/main" id="{30A1E829-28E0-5865-20AC-998E90B6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66900"/>
            <a:ext cx="38100" cy="41243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4" name="Rectangle 58">
            <a:extLst>
              <a:ext uri="{FF2B5EF4-FFF2-40B4-BE49-F238E27FC236}">
                <a16:creationId xmlns:a16="http://schemas.microsoft.com/office/drawing/2014/main" id="{D0C3543A-8E2F-EFE9-6852-1A8AD3CD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1879600"/>
            <a:ext cx="1270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5" name="Freeform 59">
            <a:extLst>
              <a:ext uri="{FF2B5EF4-FFF2-40B4-BE49-F238E27FC236}">
                <a16:creationId xmlns:a16="http://schemas.microsoft.com/office/drawing/2014/main" id="{2B4A29C7-AEF7-0E9F-A217-CD718A513CCB}"/>
              </a:ext>
            </a:extLst>
          </p:cNvPr>
          <p:cNvSpPr>
            <a:spLocks/>
          </p:cNvSpPr>
          <p:nvPr/>
        </p:nvSpPr>
        <p:spPr bwMode="auto">
          <a:xfrm>
            <a:off x="4178300" y="1879600"/>
            <a:ext cx="12700" cy="1585913"/>
          </a:xfrm>
          <a:custGeom>
            <a:avLst/>
            <a:gdLst>
              <a:gd name="T0" fmla="*/ 8 w 8"/>
              <a:gd name="T1" fmla="*/ 0 h 999"/>
              <a:gd name="T2" fmla="*/ 0 w 8"/>
              <a:gd name="T3" fmla="*/ 0 h 999"/>
              <a:gd name="T4" fmla="*/ 0 w 8"/>
              <a:gd name="T5" fmla="*/ 999 h 999"/>
              <a:gd name="T6" fmla="*/ 0 w 8"/>
              <a:gd name="T7" fmla="*/ 999 h 999"/>
              <a:gd name="T8" fmla="*/ 0 w 8"/>
              <a:gd name="T9" fmla="*/ 999 h 999"/>
              <a:gd name="T10" fmla="*/ 8 w 8"/>
              <a:gd name="T11" fmla="*/ 999 h 999"/>
              <a:gd name="T12" fmla="*/ 8 w 8"/>
              <a:gd name="T13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999">
                <a:moveTo>
                  <a:pt x="8" y="0"/>
                </a:moveTo>
                <a:lnTo>
                  <a:pt x="0" y="0"/>
                </a:lnTo>
                <a:lnTo>
                  <a:pt x="0" y="999"/>
                </a:lnTo>
                <a:lnTo>
                  <a:pt x="0" y="999"/>
                </a:lnTo>
                <a:lnTo>
                  <a:pt x="0" y="999"/>
                </a:lnTo>
                <a:lnTo>
                  <a:pt x="8" y="999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6" name="Rectangle 60">
            <a:extLst>
              <a:ext uri="{FF2B5EF4-FFF2-40B4-BE49-F238E27FC236}">
                <a16:creationId xmlns:a16="http://schemas.microsoft.com/office/drawing/2014/main" id="{54A6C359-7CD1-BD01-F903-40D8CC6C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5991225"/>
            <a:ext cx="1270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7" name="Rectangle 61">
            <a:extLst>
              <a:ext uri="{FF2B5EF4-FFF2-40B4-BE49-F238E27FC236}">
                <a16:creationId xmlns:a16="http://schemas.microsoft.com/office/drawing/2014/main" id="{6C2C3402-1296-881A-1083-1ACF28C2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465513"/>
            <a:ext cx="12700" cy="25257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8" name="Rectangle 62">
            <a:extLst>
              <a:ext uri="{FF2B5EF4-FFF2-40B4-BE49-F238E27FC236}">
                <a16:creationId xmlns:a16="http://schemas.microsoft.com/office/drawing/2014/main" id="{2C09E0D2-F3B1-CB42-89CC-0F79A1EB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1879600"/>
            <a:ext cx="1270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59" name="Rectangle 63">
            <a:extLst>
              <a:ext uri="{FF2B5EF4-FFF2-40B4-BE49-F238E27FC236}">
                <a16:creationId xmlns:a16="http://schemas.microsoft.com/office/drawing/2014/main" id="{460E8E8C-C202-1648-1CB6-1B9CFF33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5965825"/>
            <a:ext cx="1270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0" name="Rectangle 64">
            <a:extLst>
              <a:ext uri="{FF2B5EF4-FFF2-40B4-BE49-F238E27FC236}">
                <a16:creationId xmlns:a16="http://schemas.microsoft.com/office/drawing/2014/main" id="{6C9F0A67-404B-D75D-18BC-45E70192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1879600"/>
            <a:ext cx="12700" cy="4086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1" name="Rectangle 65">
            <a:extLst>
              <a:ext uri="{FF2B5EF4-FFF2-40B4-BE49-F238E27FC236}">
                <a16:creationId xmlns:a16="http://schemas.microsoft.com/office/drawing/2014/main" id="{8873A415-8D76-73DC-E125-3D01171F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2932113"/>
            <a:ext cx="1270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2" name="Rectangle 66">
            <a:extLst>
              <a:ext uri="{FF2B5EF4-FFF2-40B4-BE49-F238E27FC236}">
                <a16:creationId xmlns:a16="http://schemas.microsoft.com/office/drawing/2014/main" id="{5BA37641-DF84-65A3-5095-89A71604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5991225"/>
            <a:ext cx="1270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3" name="Rectangle 67">
            <a:extLst>
              <a:ext uri="{FF2B5EF4-FFF2-40B4-BE49-F238E27FC236}">
                <a16:creationId xmlns:a16="http://schemas.microsoft.com/office/drawing/2014/main" id="{33AC8F5A-DB55-88E1-4EAA-6BB49A00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2932113"/>
            <a:ext cx="12700" cy="3059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4" name="Rectangle 68">
            <a:extLst>
              <a:ext uri="{FF2B5EF4-FFF2-40B4-BE49-F238E27FC236}">
                <a16:creationId xmlns:a16="http://schemas.microsoft.com/office/drawing/2014/main" id="{478ABBA8-5DAA-D7EA-A131-437C2B9B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59581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New Roman" panose="02020603050405020304" pitchFamily="18" charset="0"/>
              </a:rPr>
              <a:t>LIFO</a:t>
            </a:r>
            <a:endParaRPr lang="en-US" altLang="en-US" b="0"/>
          </a:p>
        </p:txBody>
      </p:sp>
      <p:sp>
        <p:nvSpPr>
          <p:cNvPr id="157765" name="Rectangle 69">
            <a:extLst>
              <a:ext uri="{FF2B5EF4-FFF2-40B4-BE49-F238E27FC236}">
                <a16:creationId xmlns:a16="http://schemas.microsoft.com/office/drawing/2014/main" id="{5FDD43A5-8938-7853-D389-AD508899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19413"/>
            <a:ext cx="12700" cy="38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6" name="Rectangle 70">
            <a:extLst>
              <a:ext uri="{FF2B5EF4-FFF2-40B4-BE49-F238E27FC236}">
                <a16:creationId xmlns:a16="http://schemas.microsoft.com/office/drawing/2014/main" id="{92CD975A-50E4-AEFA-ED42-172C3653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2919413"/>
            <a:ext cx="12700" cy="38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67" name="Rectangle 71">
            <a:extLst>
              <a:ext uri="{FF2B5EF4-FFF2-40B4-BE49-F238E27FC236}">
                <a16:creationId xmlns:a16="http://schemas.microsoft.com/office/drawing/2014/main" id="{4F99A390-D881-902C-E621-C5E9F4E6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919413"/>
            <a:ext cx="7202488" cy="38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940F6F96-04DB-EB1C-76B4-53E82CD39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/>
          <a:lstStyle/>
          <a:p>
            <a:r>
              <a:rPr lang="en-US" altLang="en-US" sz="3600"/>
              <a:t>Basic Operations in a NOR Flash Memory―</a:t>
            </a:r>
            <a:br>
              <a:rPr lang="en-US" altLang="en-US" sz="3600"/>
            </a:br>
            <a:r>
              <a:rPr lang="en-US" altLang="en-US" sz="3600"/>
              <a:t>Erase</a:t>
            </a:r>
          </a:p>
        </p:txBody>
      </p:sp>
      <p:pic>
        <p:nvPicPr>
          <p:cNvPr id="360601" name="Picture 153">
            <a:extLst>
              <a:ext uri="{FF2B5EF4-FFF2-40B4-BE49-F238E27FC236}">
                <a16:creationId xmlns:a16="http://schemas.microsoft.com/office/drawing/2014/main" id="{FCE8175B-0E16-8CF3-19DE-690DDFA09C5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2133600"/>
            <a:ext cx="7239000" cy="38004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9C960D0A-05D7-6098-12F9-42CFDD5EB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/>
          <a:lstStyle/>
          <a:p>
            <a:r>
              <a:rPr lang="en-US" altLang="en-US" sz="3600"/>
              <a:t>Basic Operations in a NOR Flash Memory―</a:t>
            </a:r>
            <a:br>
              <a:rPr lang="en-US" altLang="en-US" sz="3600"/>
            </a:br>
            <a:r>
              <a:rPr lang="en-US" altLang="en-US" sz="3600"/>
              <a:t>Write</a:t>
            </a:r>
          </a:p>
        </p:txBody>
      </p:sp>
      <p:pic>
        <p:nvPicPr>
          <p:cNvPr id="362501" name="Picture 5">
            <a:extLst>
              <a:ext uri="{FF2B5EF4-FFF2-40B4-BE49-F238E27FC236}">
                <a16:creationId xmlns:a16="http://schemas.microsoft.com/office/drawing/2014/main" id="{C87E92E8-8567-BFF2-EF7E-3F96FFF79E0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905000"/>
            <a:ext cx="7467600" cy="36004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DE00ACAF-014A-04DB-2F6B-D35299F64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/>
          <a:lstStyle/>
          <a:p>
            <a:r>
              <a:rPr lang="en-US" altLang="en-US" sz="3600"/>
              <a:t>Basic Operations in a NOR Flash Memory―</a:t>
            </a:r>
            <a:br>
              <a:rPr lang="en-US" altLang="en-US" sz="3600"/>
            </a:br>
            <a:r>
              <a:rPr lang="en-US" altLang="en-US" sz="3600"/>
              <a:t>Read</a:t>
            </a:r>
          </a:p>
        </p:txBody>
      </p:sp>
      <p:pic>
        <p:nvPicPr>
          <p:cNvPr id="363525" name="Picture 5">
            <a:extLst>
              <a:ext uri="{FF2B5EF4-FFF2-40B4-BE49-F238E27FC236}">
                <a16:creationId xmlns:a16="http://schemas.microsoft.com/office/drawing/2014/main" id="{13BD061F-5DAC-71AB-734A-1FA2E7C660B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28800"/>
            <a:ext cx="7467600" cy="36004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568B2374-1BDD-D2FE-868E-8ED52E058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/>
              <a:t>NAND Flash Memory</a:t>
            </a:r>
          </a:p>
        </p:txBody>
      </p:sp>
      <p:sp>
        <p:nvSpPr>
          <p:cNvPr id="364548" name="Rectangle 4">
            <a:extLst>
              <a:ext uri="{FF2B5EF4-FFF2-40B4-BE49-F238E27FC236}">
                <a16:creationId xmlns:a16="http://schemas.microsoft.com/office/drawing/2014/main" id="{D0CD0AB3-ED2B-25F3-ADEB-8CAFFE6D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3275013"/>
            <a:ext cx="752475" cy="61595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0" name="Line 6">
            <a:extLst>
              <a:ext uri="{FF2B5EF4-FFF2-40B4-BE49-F238E27FC236}">
                <a16:creationId xmlns:a16="http://schemas.microsoft.com/office/drawing/2014/main" id="{F8E14919-B6D0-30A1-45F5-43B819246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1139825"/>
            <a:ext cx="0" cy="3082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1" name="Line 7">
            <a:extLst>
              <a:ext uri="{FF2B5EF4-FFF2-40B4-BE49-F238E27FC236}">
                <a16:creationId xmlns:a16="http://schemas.microsoft.com/office/drawing/2014/main" id="{CACB20EA-3A35-AB0E-CF0E-4C22E5EF6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4657725"/>
            <a:ext cx="0" cy="13620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2" name="Line 8">
            <a:extLst>
              <a:ext uri="{FF2B5EF4-FFF2-40B4-BE49-F238E27FC236}">
                <a16:creationId xmlns:a16="http://schemas.microsoft.com/office/drawing/2014/main" id="{C3F2AAFD-37D8-673B-D74E-94E5E06A9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4205288"/>
            <a:ext cx="0" cy="9017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3" name="Line 9">
            <a:extLst>
              <a:ext uri="{FF2B5EF4-FFF2-40B4-BE49-F238E27FC236}">
                <a16:creationId xmlns:a16="http://schemas.microsoft.com/office/drawing/2014/main" id="{B635B0CB-AE0F-7DEE-2225-16578DB90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5902325"/>
            <a:ext cx="173513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4" name="Line 10">
            <a:extLst>
              <a:ext uri="{FF2B5EF4-FFF2-40B4-BE49-F238E27FC236}">
                <a16:creationId xmlns:a16="http://schemas.microsoft.com/office/drawing/2014/main" id="{3C69E064-DEA4-9EFF-8BC3-0451A9545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833563"/>
            <a:ext cx="173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5" name="Line 11">
            <a:extLst>
              <a:ext uri="{FF2B5EF4-FFF2-40B4-BE49-F238E27FC236}">
                <a16:creationId xmlns:a16="http://schemas.microsoft.com/office/drawing/2014/main" id="{8A0DC3E7-0410-73D3-21A6-D5552D71A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687638"/>
            <a:ext cx="173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6" name="Line 12">
            <a:extLst>
              <a:ext uri="{FF2B5EF4-FFF2-40B4-BE49-F238E27FC236}">
                <a16:creationId xmlns:a16="http://schemas.microsoft.com/office/drawing/2014/main" id="{C31CFD51-7B63-8221-DAB1-9F9AC0FB7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84575"/>
            <a:ext cx="173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7" name="Line 13">
            <a:extLst>
              <a:ext uri="{FF2B5EF4-FFF2-40B4-BE49-F238E27FC236}">
                <a16:creationId xmlns:a16="http://schemas.microsoft.com/office/drawing/2014/main" id="{A402B66E-0A6F-FBE2-4D44-7ADBB07B6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33963"/>
            <a:ext cx="173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8" name="Line 14">
            <a:extLst>
              <a:ext uri="{FF2B5EF4-FFF2-40B4-BE49-F238E27FC236}">
                <a16:creationId xmlns:a16="http://schemas.microsoft.com/office/drawing/2014/main" id="{4E0CE777-72B1-0F00-AF06-3CB00B5D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643563"/>
            <a:ext cx="173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59" name="Line 15">
            <a:extLst>
              <a:ext uri="{FF2B5EF4-FFF2-40B4-BE49-F238E27FC236}">
                <a16:creationId xmlns:a16="http://schemas.microsoft.com/office/drawing/2014/main" id="{B532835E-16DE-3632-E845-4D35600B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4205288"/>
            <a:ext cx="0" cy="64293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0" name="Line 16">
            <a:extLst>
              <a:ext uri="{FF2B5EF4-FFF2-40B4-BE49-F238E27FC236}">
                <a16:creationId xmlns:a16="http://schemas.microsoft.com/office/drawing/2014/main" id="{90BFAC08-3D56-6726-030F-AD63002F7E8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87712" y="1831976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1" name="Line 17">
            <a:extLst>
              <a:ext uri="{FF2B5EF4-FFF2-40B4-BE49-F238E27FC236}">
                <a16:creationId xmlns:a16="http://schemas.microsoft.com/office/drawing/2014/main" id="{2880698F-4623-A110-3753-70A1B7DE506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349625" y="1831976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2" name="Line 18">
            <a:extLst>
              <a:ext uri="{FF2B5EF4-FFF2-40B4-BE49-F238E27FC236}">
                <a16:creationId xmlns:a16="http://schemas.microsoft.com/office/drawing/2014/main" id="{D9031BE1-B955-BB0E-778C-F2BEE1C37AC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416300" y="1831976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3" name="Line 19">
            <a:extLst>
              <a:ext uri="{FF2B5EF4-FFF2-40B4-BE49-F238E27FC236}">
                <a16:creationId xmlns:a16="http://schemas.microsoft.com/office/drawing/2014/main" id="{A0CB9B7E-85FE-552D-56C9-C5603801481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55207" y="1874043"/>
            <a:ext cx="0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4" name="Line 20">
            <a:extLst>
              <a:ext uri="{FF2B5EF4-FFF2-40B4-BE49-F238E27FC236}">
                <a16:creationId xmlns:a16="http://schemas.microsoft.com/office/drawing/2014/main" id="{9F4E4C2E-B614-6DFF-E8C0-D191B2334DD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62351" y="1689100"/>
            <a:ext cx="0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5" name="Line 21">
            <a:extLst>
              <a:ext uri="{FF2B5EF4-FFF2-40B4-BE49-F238E27FC236}">
                <a16:creationId xmlns:a16="http://schemas.microsoft.com/office/drawing/2014/main" id="{BF55A650-03D7-FF9F-50E9-1009B89F3E4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309938" y="1770063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6" name="Line 22">
            <a:extLst>
              <a:ext uri="{FF2B5EF4-FFF2-40B4-BE49-F238E27FC236}">
                <a16:creationId xmlns:a16="http://schemas.microsoft.com/office/drawing/2014/main" id="{9FA51948-5E71-AEF4-4BDE-B3EF12D69DE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280569" y="2259807"/>
            <a:ext cx="67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7" name="Line 23">
            <a:extLst>
              <a:ext uri="{FF2B5EF4-FFF2-40B4-BE49-F238E27FC236}">
                <a16:creationId xmlns:a16="http://schemas.microsoft.com/office/drawing/2014/main" id="{B8FFC832-898E-15CD-FD7E-E58DC087686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359944" y="563324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8" name="Line 24">
            <a:extLst>
              <a:ext uri="{FF2B5EF4-FFF2-40B4-BE49-F238E27FC236}">
                <a16:creationId xmlns:a16="http://schemas.microsoft.com/office/drawing/2014/main" id="{84781787-8724-489E-CF9D-A6A77BC5CB5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428207" y="563324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69" name="Line 25">
            <a:extLst>
              <a:ext uri="{FF2B5EF4-FFF2-40B4-BE49-F238E27FC236}">
                <a16:creationId xmlns:a16="http://schemas.microsoft.com/office/drawing/2014/main" id="{FC27F816-0F0C-5BA2-A661-95492BD5418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5051" y="5662612"/>
            <a:ext cx="0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0" name="Line 26">
            <a:extLst>
              <a:ext uri="{FF2B5EF4-FFF2-40B4-BE49-F238E27FC236}">
                <a16:creationId xmlns:a16="http://schemas.microsoft.com/office/drawing/2014/main" id="{6AA89A5E-8260-B44A-1B66-FE6F5985F2C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5051" y="5484812"/>
            <a:ext cx="0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1" name="Line 27">
            <a:extLst>
              <a:ext uri="{FF2B5EF4-FFF2-40B4-BE49-F238E27FC236}">
                <a16:creationId xmlns:a16="http://schemas.microsoft.com/office/drawing/2014/main" id="{AF40C432-1CFB-1ACC-01F1-FDC217BE662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382963" y="5572125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2" name="Line 28">
            <a:extLst>
              <a:ext uri="{FF2B5EF4-FFF2-40B4-BE49-F238E27FC236}">
                <a16:creationId xmlns:a16="http://schemas.microsoft.com/office/drawing/2014/main" id="{7687D25A-2E10-7CB7-69F7-38732B90646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538538" y="5805488"/>
            <a:ext cx="184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3" name="Line 29">
            <a:extLst>
              <a:ext uri="{FF2B5EF4-FFF2-40B4-BE49-F238E27FC236}">
                <a16:creationId xmlns:a16="http://schemas.microsoft.com/office/drawing/2014/main" id="{2246334A-C5B8-CEFC-CA51-32A29FC13AA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86919" y="268049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4" name="Line 30">
            <a:extLst>
              <a:ext uri="{FF2B5EF4-FFF2-40B4-BE49-F238E27FC236}">
                <a16:creationId xmlns:a16="http://schemas.microsoft.com/office/drawing/2014/main" id="{60F688A1-A519-02BB-70DF-83FDE348C64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348832" y="268049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5" name="Line 31">
            <a:extLst>
              <a:ext uri="{FF2B5EF4-FFF2-40B4-BE49-F238E27FC236}">
                <a16:creationId xmlns:a16="http://schemas.microsoft.com/office/drawing/2014/main" id="{624552E8-C1BC-C160-A31F-0E7E86DA996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415507" y="268049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6" name="Line 32">
            <a:extLst>
              <a:ext uri="{FF2B5EF4-FFF2-40B4-BE49-F238E27FC236}">
                <a16:creationId xmlns:a16="http://schemas.microsoft.com/office/drawing/2014/main" id="{88C95C55-E927-1A1F-C68B-0D5A3601AE0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55207" y="2723356"/>
            <a:ext cx="0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7" name="Line 33">
            <a:extLst>
              <a:ext uri="{FF2B5EF4-FFF2-40B4-BE49-F238E27FC236}">
                <a16:creationId xmlns:a16="http://schemas.microsoft.com/office/drawing/2014/main" id="{A9A97CD4-6DA3-C36C-DBAB-93D90A8908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62351" y="2528887"/>
            <a:ext cx="0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8" name="Line 34">
            <a:extLst>
              <a:ext uri="{FF2B5EF4-FFF2-40B4-BE49-F238E27FC236}">
                <a16:creationId xmlns:a16="http://schemas.microsoft.com/office/drawing/2014/main" id="{9F12044A-3CBC-F68A-B4A3-6D5E0DDB775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309938" y="2617788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79" name="Line 35">
            <a:extLst>
              <a:ext uri="{FF2B5EF4-FFF2-40B4-BE49-F238E27FC236}">
                <a16:creationId xmlns:a16="http://schemas.microsoft.com/office/drawing/2014/main" id="{03B85E20-742B-8E01-2B52-FB888788DD7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253581" y="3139282"/>
            <a:ext cx="728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0" name="Line 36">
            <a:extLst>
              <a:ext uri="{FF2B5EF4-FFF2-40B4-BE49-F238E27FC236}">
                <a16:creationId xmlns:a16="http://schemas.microsoft.com/office/drawing/2014/main" id="{898445D8-F05A-D4D4-DF80-54A4104EB9B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86919" y="358219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1" name="Line 37">
            <a:extLst>
              <a:ext uri="{FF2B5EF4-FFF2-40B4-BE49-F238E27FC236}">
                <a16:creationId xmlns:a16="http://schemas.microsoft.com/office/drawing/2014/main" id="{E2C40FFF-F086-C1ED-6587-7C7EBFCFBB7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348832" y="358219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2" name="Line 38">
            <a:extLst>
              <a:ext uri="{FF2B5EF4-FFF2-40B4-BE49-F238E27FC236}">
                <a16:creationId xmlns:a16="http://schemas.microsoft.com/office/drawing/2014/main" id="{744C9FAB-43A2-61CE-AC9C-A0C683A4FD8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415507" y="3582194"/>
            <a:ext cx="182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3" name="Line 39">
            <a:extLst>
              <a:ext uri="{FF2B5EF4-FFF2-40B4-BE49-F238E27FC236}">
                <a16:creationId xmlns:a16="http://schemas.microsoft.com/office/drawing/2014/main" id="{A51E5E4C-D6A0-0E80-76B7-8D71FF90F8F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55207" y="3625056"/>
            <a:ext cx="0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4" name="Line 40">
            <a:extLst>
              <a:ext uri="{FF2B5EF4-FFF2-40B4-BE49-F238E27FC236}">
                <a16:creationId xmlns:a16="http://schemas.microsoft.com/office/drawing/2014/main" id="{281F961C-EFD5-408D-01B2-2368358216E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62351" y="3433762"/>
            <a:ext cx="0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5" name="Line 41">
            <a:extLst>
              <a:ext uri="{FF2B5EF4-FFF2-40B4-BE49-F238E27FC236}">
                <a16:creationId xmlns:a16="http://schemas.microsoft.com/office/drawing/2014/main" id="{C0927236-56B2-EB71-96DF-7E63FCB3A93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309938" y="3521075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6" name="Line 42">
            <a:extLst>
              <a:ext uri="{FF2B5EF4-FFF2-40B4-BE49-F238E27FC236}">
                <a16:creationId xmlns:a16="http://schemas.microsoft.com/office/drawing/2014/main" id="{4E5AB913-B65D-53A5-83BE-990B5C8A495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340100" y="3963988"/>
            <a:ext cx="55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7" name="Line 43">
            <a:extLst>
              <a:ext uri="{FF2B5EF4-FFF2-40B4-BE49-F238E27FC236}">
                <a16:creationId xmlns:a16="http://schemas.microsoft.com/office/drawing/2014/main" id="{E76ED280-CE60-1456-11C2-72E9F211178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87712" y="5027613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8" name="Line 44">
            <a:extLst>
              <a:ext uri="{FF2B5EF4-FFF2-40B4-BE49-F238E27FC236}">
                <a16:creationId xmlns:a16="http://schemas.microsoft.com/office/drawing/2014/main" id="{5BFBC9B7-4C30-2736-E4FE-EA7D4AC4FC5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349625" y="5027613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89" name="Line 45">
            <a:extLst>
              <a:ext uri="{FF2B5EF4-FFF2-40B4-BE49-F238E27FC236}">
                <a16:creationId xmlns:a16="http://schemas.microsoft.com/office/drawing/2014/main" id="{F5BBB691-387E-B841-DA03-69288C1FFC9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416300" y="5027613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0" name="Line 46">
            <a:extLst>
              <a:ext uri="{FF2B5EF4-FFF2-40B4-BE49-F238E27FC236}">
                <a16:creationId xmlns:a16="http://schemas.microsoft.com/office/drawing/2014/main" id="{7B995A6B-75C8-0A9D-49F3-9A74A440D99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55207" y="5068093"/>
            <a:ext cx="0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1" name="Line 47">
            <a:extLst>
              <a:ext uri="{FF2B5EF4-FFF2-40B4-BE49-F238E27FC236}">
                <a16:creationId xmlns:a16="http://schemas.microsoft.com/office/drawing/2014/main" id="{1CB3BC1A-D55A-7243-858F-7B2E245EF4F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62351" y="4878387"/>
            <a:ext cx="0" cy="11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2" name="Line 48">
            <a:extLst>
              <a:ext uri="{FF2B5EF4-FFF2-40B4-BE49-F238E27FC236}">
                <a16:creationId xmlns:a16="http://schemas.microsoft.com/office/drawing/2014/main" id="{5AA7783B-19CF-D15E-0511-C28664EECAF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309938" y="4964113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3" name="Line 49">
            <a:extLst>
              <a:ext uri="{FF2B5EF4-FFF2-40B4-BE49-F238E27FC236}">
                <a16:creationId xmlns:a16="http://schemas.microsoft.com/office/drawing/2014/main" id="{27817AC2-CC51-3852-95C6-4CF71FD9C33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05994" y="4826794"/>
            <a:ext cx="220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4" name="Line 50">
            <a:extLst>
              <a:ext uri="{FF2B5EF4-FFF2-40B4-BE49-F238E27FC236}">
                <a16:creationId xmlns:a16="http://schemas.microsoft.com/office/drawing/2014/main" id="{8DE36295-86DA-D0F8-012F-26A97DFDC37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407569" y="5339557"/>
            <a:ext cx="420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5" name="Line 51">
            <a:extLst>
              <a:ext uri="{FF2B5EF4-FFF2-40B4-BE49-F238E27FC236}">
                <a16:creationId xmlns:a16="http://schemas.microsoft.com/office/drawing/2014/main" id="{7C91E36E-2BCF-C543-DF84-C1D386BA4E2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15519" y="1656557"/>
            <a:ext cx="204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6" name="Line 52">
            <a:extLst>
              <a:ext uri="{FF2B5EF4-FFF2-40B4-BE49-F238E27FC236}">
                <a16:creationId xmlns:a16="http://schemas.microsoft.com/office/drawing/2014/main" id="{0F71D3B3-388A-96CB-764E-F0A780F52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0950" y="1481138"/>
            <a:ext cx="1735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7" name="Line 53">
            <a:extLst>
              <a:ext uri="{FF2B5EF4-FFF2-40B4-BE49-F238E27FC236}">
                <a16:creationId xmlns:a16="http://schemas.microsoft.com/office/drawing/2014/main" id="{F7D3DF13-EC72-9585-3B74-8A988FEC040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344862" y="1477963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8" name="Line 54">
            <a:extLst>
              <a:ext uri="{FF2B5EF4-FFF2-40B4-BE49-F238E27FC236}">
                <a16:creationId xmlns:a16="http://schemas.microsoft.com/office/drawing/2014/main" id="{FC423ED0-27EA-5713-5994-3C6D0B82BA1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409950" y="1477963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599" name="Line 55">
            <a:extLst>
              <a:ext uri="{FF2B5EF4-FFF2-40B4-BE49-F238E27FC236}">
                <a16:creationId xmlns:a16="http://schemas.microsoft.com/office/drawing/2014/main" id="{33815EA3-D686-4407-0A74-7F9B34CE501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57588" y="1504950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600" name="Line 56">
            <a:extLst>
              <a:ext uri="{FF2B5EF4-FFF2-40B4-BE49-F238E27FC236}">
                <a16:creationId xmlns:a16="http://schemas.microsoft.com/office/drawing/2014/main" id="{C45E854F-6BBB-1BEB-3982-15D9307494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57588" y="1327150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601" name="Line 57">
            <a:extLst>
              <a:ext uri="{FF2B5EF4-FFF2-40B4-BE49-F238E27FC236}">
                <a16:creationId xmlns:a16="http://schemas.microsoft.com/office/drawing/2014/main" id="{61D22506-2906-5226-D702-693A5F48B29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367088" y="1428750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602" name="Line 58">
            <a:extLst>
              <a:ext uri="{FF2B5EF4-FFF2-40B4-BE49-F238E27FC236}">
                <a16:creationId xmlns:a16="http://schemas.microsoft.com/office/drawing/2014/main" id="{C76C5C1D-C8EE-05F1-04DE-7BE068C25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863" y="1258888"/>
            <a:ext cx="41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603" name="Line 59">
            <a:extLst>
              <a:ext uri="{FF2B5EF4-FFF2-40B4-BE49-F238E27FC236}">
                <a16:creationId xmlns:a16="http://schemas.microsoft.com/office/drawing/2014/main" id="{A981512B-E24E-97E4-3B51-4B961C1FFC2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44094" y="1323182"/>
            <a:ext cx="115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606" name="Text Box 62">
            <a:extLst>
              <a:ext uri="{FF2B5EF4-FFF2-40B4-BE49-F238E27FC236}">
                <a16:creationId xmlns:a16="http://schemas.microsoft.com/office/drawing/2014/main" id="{0FF6F258-784E-7B7B-541A-F4313753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10064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ja-JP" sz="1600" i="0">
                <a:latin typeface="Arial" panose="020B0604020202020204" pitchFamily="34" charset="0"/>
                <a:ea typeface="ＭＳ Ｐゴシック" panose="020B0600070205080204" pitchFamily="34" charset="-128"/>
              </a:rPr>
              <a:t>Unit Cell</a:t>
            </a:r>
          </a:p>
        </p:txBody>
      </p:sp>
      <p:sp>
        <p:nvSpPr>
          <p:cNvPr id="364607" name="Text Box 63">
            <a:extLst>
              <a:ext uri="{FF2B5EF4-FFF2-40B4-BE49-F238E27FC236}">
                <a16:creationId xmlns:a16="http://schemas.microsoft.com/office/drawing/2014/main" id="{1A2D5AAF-AA6A-5C5F-CAA9-086DE5BE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662113"/>
            <a:ext cx="154781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ja-JP" sz="1600" b="0" i="0">
                <a:latin typeface="Arial" panose="020B0604020202020204" pitchFamily="34" charset="0"/>
                <a:ea typeface="ＭＳ Ｐゴシック" panose="020B0600070205080204" pitchFamily="34" charset="-128"/>
              </a:rPr>
              <a:t>Word line(poly)</a:t>
            </a:r>
          </a:p>
        </p:txBody>
      </p:sp>
      <p:sp>
        <p:nvSpPr>
          <p:cNvPr id="364608" name="Text Box 64">
            <a:extLst>
              <a:ext uri="{FF2B5EF4-FFF2-40B4-BE49-F238E27FC236}">
                <a16:creationId xmlns:a16="http://schemas.microsoft.com/office/drawing/2014/main" id="{603EC4DC-54B4-F57B-448D-EE22BB33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1244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ja-JP" sz="1600" b="0" i="0">
                <a:latin typeface="Arial" panose="020B0604020202020204" pitchFamily="34" charset="0"/>
                <a:ea typeface="ＭＳ Ｐゴシック" panose="020B0600070205080204" pitchFamily="34" charset="-128"/>
              </a:rPr>
              <a:t>Source line</a:t>
            </a:r>
          </a:p>
          <a:p>
            <a:pPr algn="ctr"/>
            <a:r>
              <a:rPr kumimoji="1" lang="en-US" altLang="ja-JP" sz="1600" b="0" i="0">
                <a:latin typeface="Arial" panose="020B0604020202020204" pitchFamily="34" charset="0"/>
                <a:ea typeface="ＭＳ Ｐゴシック" panose="020B0600070205080204" pitchFamily="34" charset="-128"/>
              </a:rPr>
              <a:t>(Diff. Layer)</a:t>
            </a:r>
          </a:p>
        </p:txBody>
      </p:sp>
      <p:sp>
        <p:nvSpPr>
          <p:cNvPr id="364609" name="Oval 65">
            <a:extLst>
              <a:ext uri="{FF2B5EF4-FFF2-40B4-BE49-F238E27FC236}">
                <a16:creationId xmlns:a16="http://schemas.microsoft.com/office/drawing/2014/main" id="{13337582-B587-9EFE-E5B6-FCD4149D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1171575"/>
            <a:ext cx="200025" cy="1793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4611" name="Text Box 67">
            <a:extLst>
              <a:ext uri="{FF2B5EF4-FFF2-40B4-BE49-F238E27FC236}">
                <a16:creationId xmlns:a16="http://schemas.microsoft.com/office/drawing/2014/main" id="{5929A2B4-F959-49A3-85B9-8B89CE60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6310313"/>
            <a:ext cx="217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 i="0"/>
              <a:t>Courtesy Toshiba</a:t>
            </a:r>
            <a:endParaRPr lang="en-US" altLang="en-US" sz="4400" i="0"/>
          </a:p>
        </p:txBody>
      </p:sp>
      <p:pic>
        <p:nvPicPr>
          <p:cNvPr id="364616" name="Picture 72">
            <a:extLst>
              <a:ext uri="{FF2B5EF4-FFF2-40B4-BE49-F238E27FC236}">
                <a16:creationId xmlns:a16="http://schemas.microsoft.com/office/drawing/2014/main" id="{D644B6F6-C59A-FC1C-C8D2-2FFD5459EB0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133600"/>
            <a:ext cx="3581400" cy="28924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EB176AEF-9DFA-03EF-FCA6-BD8F3F4A5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/>
              <a:t>NAND Flash Memory</a:t>
            </a:r>
          </a:p>
        </p:txBody>
      </p:sp>
      <p:grpSp>
        <p:nvGrpSpPr>
          <p:cNvPr id="365572" name="Group 4">
            <a:extLst>
              <a:ext uri="{FF2B5EF4-FFF2-40B4-BE49-F238E27FC236}">
                <a16:creationId xmlns:a16="http://schemas.microsoft.com/office/drawing/2014/main" id="{C7AB8336-EDBB-B2B7-00AC-A31B955DD8FD}"/>
              </a:ext>
            </a:extLst>
          </p:cNvPr>
          <p:cNvGrpSpPr>
            <a:grpSpLocks/>
          </p:cNvGrpSpPr>
          <p:nvPr/>
        </p:nvGrpSpPr>
        <p:grpSpPr bwMode="auto">
          <a:xfrm>
            <a:off x="1119188" y="1676400"/>
            <a:ext cx="6799262" cy="3995738"/>
            <a:chOff x="705" y="1056"/>
            <a:chExt cx="4283" cy="2517"/>
          </a:xfrm>
        </p:grpSpPr>
        <p:sp>
          <p:nvSpPr>
            <p:cNvPr id="365573" name="Rectangle 5">
              <a:extLst>
                <a:ext uri="{FF2B5EF4-FFF2-40B4-BE49-F238E27FC236}">
                  <a16:creationId xmlns:a16="http://schemas.microsoft.com/office/drawing/2014/main" id="{CAF60E70-45C9-B2A0-A047-A12BFB627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1056"/>
              <a:ext cx="1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ja-JP" i="0">
                  <a:ea typeface="ＭＳ Ｐゴシック" panose="020B0600070205080204" pitchFamily="34" charset="-128"/>
                </a:rPr>
                <a:t>Word lines</a:t>
              </a:r>
            </a:p>
          </p:txBody>
        </p:sp>
        <p:sp>
          <p:nvSpPr>
            <p:cNvPr id="365574" name="Rectangle 6">
              <a:extLst>
                <a:ext uri="{FF2B5EF4-FFF2-40B4-BE49-F238E27FC236}">
                  <a16:creationId xmlns:a16="http://schemas.microsoft.com/office/drawing/2014/main" id="{FA035898-5C86-1AE4-C6AE-D2F317E85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1647"/>
              <a:ext cx="2440" cy="16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5" name="Rectangle 7">
              <a:extLst>
                <a:ext uri="{FF2B5EF4-FFF2-40B4-BE49-F238E27FC236}">
                  <a16:creationId xmlns:a16="http://schemas.microsoft.com/office/drawing/2014/main" id="{CF0E47B9-2CDB-94CC-21F0-8EF19F20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652"/>
              <a:ext cx="148" cy="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Line 8">
              <a:extLst>
                <a:ext uri="{FF2B5EF4-FFF2-40B4-BE49-F238E27FC236}">
                  <a16:creationId xmlns:a16="http://schemas.microsoft.com/office/drawing/2014/main" id="{E5402DF2-7D77-B60A-C9E2-309DDDF8B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1642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7" name="Line 9">
              <a:extLst>
                <a:ext uri="{FF2B5EF4-FFF2-40B4-BE49-F238E27FC236}">
                  <a16:creationId xmlns:a16="http://schemas.microsoft.com/office/drawing/2014/main" id="{11462288-3483-3810-1211-B4ACD42BC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9" y="1642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8" name="Rectangle 10">
              <a:extLst>
                <a:ext uri="{FF2B5EF4-FFF2-40B4-BE49-F238E27FC236}">
                  <a16:creationId xmlns:a16="http://schemas.microsoft.com/office/drawing/2014/main" id="{74413BC0-C597-BA8A-997A-A7B0DC5A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2"/>
              <a:ext cx="149" cy="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9" name="Line 11">
              <a:extLst>
                <a:ext uri="{FF2B5EF4-FFF2-40B4-BE49-F238E27FC236}">
                  <a16:creationId xmlns:a16="http://schemas.microsoft.com/office/drawing/2014/main" id="{E35BCAC9-487C-21AD-FBAC-81670CA70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7" y="1642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0" name="Line 12">
              <a:extLst>
                <a:ext uri="{FF2B5EF4-FFF2-40B4-BE49-F238E27FC236}">
                  <a16:creationId xmlns:a16="http://schemas.microsoft.com/office/drawing/2014/main" id="{99564ABE-A20E-F7AA-A394-2ECF8B9D7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7" y="1642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1" name="Rectangle 13">
              <a:extLst>
                <a:ext uri="{FF2B5EF4-FFF2-40B4-BE49-F238E27FC236}">
                  <a16:creationId xmlns:a16="http://schemas.microsoft.com/office/drawing/2014/main" id="{1CFAB2EF-A6EE-21D3-FC54-6E91C6970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1999"/>
              <a:ext cx="2440" cy="16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2" name="Rectangle 14">
              <a:extLst>
                <a:ext uri="{FF2B5EF4-FFF2-40B4-BE49-F238E27FC236}">
                  <a16:creationId xmlns:a16="http://schemas.microsoft.com/office/drawing/2014/main" id="{63AB36E5-495F-EC30-2435-387B1A75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004"/>
              <a:ext cx="148" cy="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Line 15">
              <a:extLst>
                <a:ext uri="{FF2B5EF4-FFF2-40B4-BE49-F238E27FC236}">
                  <a16:creationId xmlns:a16="http://schemas.microsoft.com/office/drawing/2014/main" id="{CCA425C1-3463-61B0-1058-82AA318C6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1994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4" name="Line 16">
              <a:extLst>
                <a:ext uri="{FF2B5EF4-FFF2-40B4-BE49-F238E27FC236}">
                  <a16:creationId xmlns:a16="http://schemas.microsoft.com/office/drawing/2014/main" id="{8D77C190-306F-8C62-FBA2-799EC3D2B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9" y="1994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5" name="Rectangle 17">
              <a:extLst>
                <a:ext uri="{FF2B5EF4-FFF2-40B4-BE49-F238E27FC236}">
                  <a16:creationId xmlns:a16="http://schemas.microsoft.com/office/drawing/2014/main" id="{138D8891-23DE-06F8-6776-0A52B152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004"/>
              <a:ext cx="149" cy="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Line 18">
              <a:extLst>
                <a:ext uri="{FF2B5EF4-FFF2-40B4-BE49-F238E27FC236}">
                  <a16:creationId xmlns:a16="http://schemas.microsoft.com/office/drawing/2014/main" id="{2FD40E6A-F4F1-3843-2772-8DD8318C4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7" y="1994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7" name="Line 19">
              <a:extLst>
                <a:ext uri="{FF2B5EF4-FFF2-40B4-BE49-F238E27FC236}">
                  <a16:creationId xmlns:a16="http://schemas.microsoft.com/office/drawing/2014/main" id="{87BB95A2-0AF8-919B-C611-F85AEF478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7" y="1994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8" name="Rectangle 20">
              <a:extLst>
                <a:ext uri="{FF2B5EF4-FFF2-40B4-BE49-F238E27FC236}">
                  <a16:creationId xmlns:a16="http://schemas.microsoft.com/office/drawing/2014/main" id="{0FD85862-F81F-62CE-7197-878AB15DD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351"/>
              <a:ext cx="2440" cy="16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Rectangle 21">
              <a:extLst>
                <a:ext uri="{FF2B5EF4-FFF2-40B4-BE49-F238E27FC236}">
                  <a16:creationId xmlns:a16="http://schemas.microsoft.com/office/drawing/2014/main" id="{BF2F4A46-A465-41B4-BEFF-C5CE01B2F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356"/>
              <a:ext cx="148" cy="1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90" name="Line 22">
              <a:extLst>
                <a:ext uri="{FF2B5EF4-FFF2-40B4-BE49-F238E27FC236}">
                  <a16:creationId xmlns:a16="http://schemas.microsoft.com/office/drawing/2014/main" id="{B3FA57D3-FDA8-5E77-2A58-43AB184A7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346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1" name="Line 23">
              <a:extLst>
                <a:ext uri="{FF2B5EF4-FFF2-40B4-BE49-F238E27FC236}">
                  <a16:creationId xmlns:a16="http://schemas.microsoft.com/office/drawing/2014/main" id="{2D062D7B-C554-2A44-DC15-EE0126A4F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9" y="2346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2" name="Rectangle 24">
              <a:extLst>
                <a:ext uri="{FF2B5EF4-FFF2-40B4-BE49-F238E27FC236}">
                  <a16:creationId xmlns:a16="http://schemas.microsoft.com/office/drawing/2014/main" id="{F7117272-67F0-89D1-1835-7E64E97B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356"/>
              <a:ext cx="149" cy="1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93" name="Line 25">
              <a:extLst>
                <a:ext uri="{FF2B5EF4-FFF2-40B4-BE49-F238E27FC236}">
                  <a16:creationId xmlns:a16="http://schemas.microsoft.com/office/drawing/2014/main" id="{C5A62E52-4C3B-9ABE-BB04-F29025D99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7" y="2346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4" name="Line 26">
              <a:extLst>
                <a:ext uri="{FF2B5EF4-FFF2-40B4-BE49-F238E27FC236}">
                  <a16:creationId xmlns:a16="http://schemas.microsoft.com/office/drawing/2014/main" id="{C054720F-D951-DC84-48B2-FAFE5F770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7" y="2346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5" name="Rectangle 27">
              <a:extLst>
                <a:ext uri="{FF2B5EF4-FFF2-40B4-BE49-F238E27FC236}">
                  <a16:creationId xmlns:a16="http://schemas.microsoft.com/office/drawing/2014/main" id="{DAC1C362-8C54-1CCD-D25F-0A7334A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703"/>
              <a:ext cx="2440" cy="16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96" name="Rectangle 28">
              <a:extLst>
                <a:ext uri="{FF2B5EF4-FFF2-40B4-BE49-F238E27FC236}">
                  <a16:creationId xmlns:a16="http://schemas.microsoft.com/office/drawing/2014/main" id="{8731A31E-E5DD-842E-74CD-AD520ABD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708"/>
              <a:ext cx="148" cy="1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97" name="Line 29">
              <a:extLst>
                <a:ext uri="{FF2B5EF4-FFF2-40B4-BE49-F238E27FC236}">
                  <a16:creationId xmlns:a16="http://schemas.microsoft.com/office/drawing/2014/main" id="{1CD45AB8-96EF-BACC-BC17-1521FF351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698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8" name="Line 30">
              <a:extLst>
                <a:ext uri="{FF2B5EF4-FFF2-40B4-BE49-F238E27FC236}">
                  <a16:creationId xmlns:a16="http://schemas.microsoft.com/office/drawing/2014/main" id="{A0DD45CD-05E1-29F3-D475-BE69F0C6C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9" y="2698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9" name="Rectangle 31">
              <a:extLst>
                <a:ext uri="{FF2B5EF4-FFF2-40B4-BE49-F238E27FC236}">
                  <a16:creationId xmlns:a16="http://schemas.microsoft.com/office/drawing/2014/main" id="{1501411D-3410-3449-1267-417A2F27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708"/>
              <a:ext cx="149" cy="1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0" name="Line 32">
              <a:extLst>
                <a:ext uri="{FF2B5EF4-FFF2-40B4-BE49-F238E27FC236}">
                  <a16:creationId xmlns:a16="http://schemas.microsoft.com/office/drawing/2014/main" id="{677A868B-23EF-8D66-AEFF-46DB7322C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7" y="2698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1" name="Line 33">
              <a:extLst>
                <a:ext uri="{FF2B5EF4-FFF2-40B4-BE49-F238E27FC236}">
                  <a16:creationId xmlns:a16="http://schemas.microsoft.com/office/drawing/2014/main" id="{4006AE6D-8473-EC58-2ACC-C1C3F54F9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7" y="2698"/>
              <a:ext cx="167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2" name="Rectangle 34">
              <a:extLst>
                <a:ext uri="{FF2B5EF4-FFF2-40B4-BE49-F238E27FC236}">
                  <a16:creationId xmlns:a16="http://schemas.microsoft.com/office/drawing/2014/main" id="{DC4BEEA7-B62D-F89D-1B9A-FE282D383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71"/>
              <a:ext cx="158" cy="1633"/>
            </a:xfrm>
            <a:prstGeom prst="rect">
              <a:avLst/>
            </a:prstGeom>
            <a:solidFill>
              <a:srgbClr val="FFFF66">
                <a:alpha val="50000"/>
              </a:srgbClr>
            </a:solidFill>
            <a:ln w="3175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3" name="Rectangle 35">
              <a:extLst>
                <a:ext uri="{FF2B5EF4-FFF2-40B4-BE49-F238E27FC236}">
                  <a16:creationId xmlns:a16="http://schemas.microsoft.com/office/drawing/2014/main" id="{49F846CD-3020-0AEE-5AEA-BCDF205C9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1471"/>
              <a:ext cx="158" cy="1633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3175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4" name="Rectangle 36">
              <a:extLst>
                <a:ext uri="{FF2B5EF4-FFF2-40B4-BE49-F238E27FC236}">
                  <a16:creationId xmlns:a16="http://schemas.microsoft.com/office/drawing/2014/main" id="{DB59DA71-77B6-098A-46E4-0D3F4DDD7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1471"/>
              <a:ext cx="158" cy="1633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3175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5" name="Rectangle 37">
              <a:extLst>
                <a:ext uri="{FF2B5EF4-FFF2-40B4-BE49-F238E27FC236}">
                  <a16:creationId xmlns:a16="http://schemas.microsoft.com/office/drawing/2014/main" id="{DF8EFFAC-6010-8CD8-4FF7-A8B4CB88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471"/>
              <a:ext cx="158" cy="1633"/>
            </a:xfrm>
            <a:prstGeom prst="rect">
              <a:avLst/>
            </a:prstGeom>
            <a:solidFill>
              <a:srgbClr val="FFFF66">
                <a:alpha val="50000"/>
              </a:srgbClr>
            </a:solidFill>
            <a:ln w="3175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6" name="Rectangle 38">
              <a:extLst>
                <a:ext uri="{FF2B5EF4-FFF2-40B4-BE49-F238E27FC236}">
                  <a16:creationId xmlns:a16="http://schemas.microsoft.com/office/drawing/2014/main" id="{EE77764E-D1EC-BE37-AB34-90B7E939D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1471"/>
              <a:ext cx="158" cy="1633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3175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7" name="Rectangle 39">
              <a:extLst>
                <a:ext uri="{FF2B5EF4-FFF2-40B4-BE49-F238E27FC236}">
                  <a16:creationId xmlns:a16="http://schemas.microsoft.com/office/drawing/2014/main" id="{05C054D5-3BF2-4B80-AFC0-308BD5AE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471"/>
              <a:ext cx="158" cy="1633"/>
            </a:xfrm>
            <a:prstGeom prst="rect">
              <a:avLst/>
            </a:prstGeom>
            <a:solidFill>
              <a:srgbClr val="FFFF66">
                <a:alpha val="50000"/>
              </a:srgbClr>
            </a:solidFill>
            <a:ln w="3175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8" name="AutoShape 40">
              <a:extLst>
                <a:ext uri="{FF2B5EF4-FFF2-40B4-BE49-F238E27FC236}">
                  <a16:creationId xmlns:a16="http://schemas.microsoft.com/office/drawing/2014/main" id="{A29B1732-82B5-EC48-5A94-E89027BD1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1584"/>
              <a:ext cx="223" cy="293"/>
            </a:xfrm>
            <a:prstGeom prst="parallelogram">
              <a:avLst>
                <a:gd name="adj" fmla="val 24995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9" name="AutoShape 41">
              <a:extLst>
                <a:ext uri="{FF2B5EF4-FFF2-40B4-BE49-F238E27FC236}">
                  <a16:creationId xmlns:a16="http://schemas.microsoft.com/office/drawing/2014/main" id="{EA71BA3A-8BC8-D9E1-6E7C-8760C2BF1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1936"/>
              <a:ext cx="223" cy="293"/>
            </a:xfrm>
            <a:prstGeom prst="parallelogram">
              <a:avLst>
                <a:gd name="adj" fmla="val 24995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0" name="AutoShape 42">
              <a:extLst>
                <a:ext uri="{FF2B5EF4-FFF2-40B4-BE49-F238E27FC236}">
                  <a16:creationId xmlns:a16="http://schemas.microsoft.com/office/drawing/2014/main" id="{094A0E6B-E1BA-2AE0-8075-22795608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288"/>
              <a:ext cx="223" cy="293"/>
            </a:xfrm>
            <a:prstGeom prst="parallelogram">
              <a:avLst>
                <a:gd name="adj" fmla="val 24995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1" name="AutoShape 43">
              <a:extLst>
                <a:ext uri="{FF2B5EF4-FFF2-40B4-BE49-F238E27FC236}">
                  <a16:creationId xmlns:a16="http://schemas.microsoft.com/office/drawing/2014/main" id="{21C026FA-31D1-466A-1391-8473A8EA6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640"/>
              <a:ext cx="223" cy="293"/>
            </a:xfrm>
            <a:prstGeom prst="parallelogram">
              <a:avLst>
                <a:gd name="adj" fmla="val 24995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2" name="Line 44">
              <a:extLst>
                <a:ext uri="{FF2B5EF4-FFF2-40B4-BE49-F238E27FC236}">
                  <a16:creationId xmlns:a16="http://schemas.microsoft.com/office/drawing/2014/main" id="{7501ADD9-1DB3-6014-7483-2BC45CC77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408"/>
              <a:ext cx="10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3" name="Line 45">
              <a:extLst>
                <a:ext uri="{FF2B5EF4-FFF2-40B4-BE49-F238E27FC236}">
                  <a16:creationId xmlns:a16="http://schemas.microsoft.com/office/drawing/2014/main" id="{79764BAA-3B7B-80BC-7746-FEBAD1E3F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408"/>
              <a:ext cx="39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4" name="Line 46">
              <a:extLst>
                <a:ext uri="{FF2B5EF4-FFF2-40B4-BE49-F238E27FC236}">
                  <a16:creationId xmlns:a16="http://schemas.microsoft.com/office/drawing/2014/main" id="{BC634F3F-7E13-82E7-F22C-43B096A26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408"/>
              <a:ext cx="1893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5" name="Rectangle 47">
              <a:extLst>
                <a:ext uri="{FF2B5EF4-FFF2-40B4-BE49-F238E27FC236}">
                  <a16:creationId xmlns:a16="http://schemas.microsoft.com/office/drawing/2014/main" id="{6D4B1462-B994-09A9-D01E-85C53191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056"/>
              <a:ext cx="1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ja-JP" i="0">
                  <a:ea typeface="ＭＳ Ｐゴシック" panose="020B0600070205080204" pitchFamily="34" charset="-128"/>
                </a:rPr>
                <a:t>Select transistor</a:t>
              </a:r>
            </a:p>
          </p:txBody>
        </p:sp>
        <p:sp>
          <p:nvSpPr>
            <p:cNvPr id="365616" name="Rectangle 48">
              <a:extLst>
                <a:ext uri="{FF2B5EF4-FFF2-40B4-BE49-F238E27FC236}">
                  <a16:creationId xmlns:a16="http://schemas.microsoft.com/office/drawing/2014/main" id="{A18A996A-884C-9999-CD4D-A5111D73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285"/>
              <a:ext cx="1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ja-JP" i="0">
                  <a:ea typeface="ＭＳ Ｐゴシック" panose="020B0600070205080204" pitchFamily="34" charset="-128"/>
                </a:rPr>
                <a:t>Bit line contact</a:t>
              </a:r>
            </a:p>
          </p:txBody>
        </p:sp>
        <p:sp>
          <p:nvSpPr>
            <p:cNvPr id="365617" name="Rectangle 49">
              <a:extLst>
                <a:ext uri="{FF2B5EF4-FFF2-40B4-BE49-F238E27FC236}">
                  <a16:creationId xmlns:a16="http://schemas.microsoft.com/office/drawing/2014/main" id="{19C74781-FC69-170E-7E91-D1FED23C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285"/>
              <a:ext cx="1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ja-JP" i="0">
                  <a:ea typeface="ＭＳ Ｐゴシック" panose="020B0600070205080204" pitchFamily="34" charset="-128"/>
                </a:rPr>
                <a:t>Source line contact</a:t>
              </a:r>
            </a:p>
          </p:txBody>
        </p:sp>
        <p:sp>
          <p:nvSpPr>
            <p:cNvPr id="365618" name="Rectangle 50">
              <a:extLst>
                <a:ext uri="{FF2B5EF4-FFF2-40B4-BE49-F238E27FC236}">
                  <a16:creationId xmlns:a16="http://schemas.microsoft.com/office/drawing/2014/main" id="{F1ABD86A-FC9D-D4EA-A2CA-971F3B22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882"/>
              <a:ext cx="10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ja-JP" i="0">
                  <a:ea typeface="ＭＳ Ｐゴシック" panose="020B0600070205080204" pitchFamily="34" charset="-128"/>
                </a:rPr>
                <a:t>Active area</a:t>
              </a:r>
            </a:p>
          </p:txBody>
        </p:sp>
        <p:sp>
          <p:nvSpPr>
            <p:cNvPr id="365619" name="Rectangle 51">
              <a:extLst>
                <a:ext uri="{FF2B5EF4-FFF2-40B4-BE49-F238E27FC236}">
                  <a16:creationId xmlns:a16="http://schemas.microsoft.com/office/drawing/2014/main" id="{723A635F-00DA-9AEE-8987-75042350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346"/>
              <a:ext cx="4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ja-JP" i="0">
                  <a:ea typeface="ＭＳ Ｐゴシック" panose="020B0600070205080204" pitchFamily="34" charset="-128"/>
                </a:rPr>
                <a:t>STI</a:t>
              </a:r>
            </a:p>
          </p:txBody>
        </p:sp>
        <p:sp>
          <p:nvSpPr>
            <p:cNvPr id="365620" name="Line 52">
              <a:extLst>
                <a:ext uri="{FF2B5EF4-FFF2-40B4-BE49-F238E27FC236}">
                  <a16:creationId xmlns:a16="http://schemas.microsoft.com/office/drawing/2014/main" id="{827C39E7-8F65-E6B8-45BD-AA27176B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2874"/>
              <a:ext cx="334" cy="4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1" name="Line 53">
              <a:extLst>
                <a:ext uri="{FF2B5EF4-FFF2-40B4-BE49-F238E27FC236}">
                  <a16:creationId xmlns:a16="http://schemas.microsoft.com/office/drawing/2014/main" id="{EE186F7A-E61D-2DA0-786E-10C333F56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8" y="2874"/>
              <a:ext cx="0" cy="4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2" name="Line 54">
              <a:extLst>
                <a:ext uri="{FF2B5EF4-FFF2-40B4-BE49-F238E27FC236}">
                  <a16:creationId xmlns:a16="http://schemas.microsoft.com/office/drawing/2014/main" id="{7271F7BE-1E86-17F9-9570-65985204E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9" y="2229"/>
              <a:ext cx="390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3" name="Line 55">
              <a:extLst>
                <a:ext uri="{FF2B5EF4-FFF2-40B4-BE49-F238E27FC236}">
                  <a16:creationId xmlns:a16="http://schemas.microsoft.com/office/drawing/2014/main" id="{C0F256A8-5A90-B40F-DF29-A4C45A40D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3" y="2053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5624" name="Text Box 56">
            <a:extLst>
              <a:ext uri="{FF2B5EF4-FFF2-40B4-BE49-F238E27FC236}">
                <a16:creationId xmlns:a16="http://schemas.microsoft.com/office/drawing/2014/main" id="{32809020-C546-A435-F514-F5B23E0F2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6310313"/>
            <a:ext cx="217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 i="0"/>
              <a:t>Courtesy Toshiba</a:t>
            </a:r>
            <a:endParaRPr lang="en-US" altLang="en-US" sz="4400" i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90D07136-1760-8F1E-C81C-11D2F5845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153400" cy="685800"/>
          </a:xfrm>
        </p:spPr>
        <p:txBody>
          <a:bodyPr/>
          <a:lstStyle/>
          <a:p>
            <a:r>
              <a:rPr lang="en-US" altLang="en-US" sz="4000"/>
              <a:t>Characteristics of State-of-the-art NVM</a:t>
            </a:r>
            <a:endParaRPr lang="en-US" altLang="en-US"/>
          </a:p>
        </p:txBody>
      </p:sp>
      <p:pic>
        <p:nvPicPr>
          <p:cNvPr id="260107" name="Picture 11">
            <a:extLst>
              <a:ext uri="{FF2B5EF4-FFF2-40B4-BE49-F238E27FC236}">
                <a16:creationId xmlns:a16="http://schemas.microsoft.com/office/drawing/2014/main" id="{C073E89A-80D0-0986-B5D9-C08E31862B8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58950"/>
            <a:ext cx="8534400" cy="40322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BFC9E58B-405B-2DF3-39DB-BE9B5E508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Read-Write Memories (RAM)</a:t>
            </a:r>
            <a:endParaRPr lang="en-US" altLang="en-US" sz="4200"/>
          </a:p>
        </p:txBody>
      </p:sp>
      <p:sp>
        <p:nvSpPr>
          <p:cNvPr id="261134" name="Rectangle 14">
            <a:extLst>
              <a:ext uri="{FF2B5EF4-FFF2-40B4-BE49-F238E27FC236}">
                <a16:creationId xmlns:a16="http://schemas.microsoft.com/office/drawing/2014/main" id="{069379BD-4F98-5A6F-008C-D8847F897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82700"/>
            <a:ext cx="264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STATIC (SRAM)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61135" name="Rectangle 15">
            <a:extLst>
              <a:ext uri="{FF2B5EF4-FFF2-40B4-BE49-F238E27FC236}">
                <a16:creationId xmlns:a16="http://schemas.microsoft.com/office/drawing/2014/main" id="{63E839B4-9F11-E2AA-7448-78A76C9F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3897313"/>
            <a:ext cx="298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DYNAMIC (DRAM)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61136" name="Rectangle 16">
            <a:extLst>
              <a:ext uri="{FF2B5EF4-FFF2-40B4-BE49-F238E27FC236}">
                <a16:creationId xmlns:a16="http://schemas.microsoft.com/office/drawing/2014/main" id="{59045EE5-C9A2-AF7E-B49F-5EFE05908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841500"/>
            <a:ext cx="55514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Data stored as long as supply is applied</a:t>
            </a:r>
            <a:endParaRPr lang="en-US" altLang="en-US"/>
          </a:p>
        </p:txBody>
      </p:sp>
      <p:sp>
        <p:nvSpPr>
          <p:cNvPr id="261137" name="Rectangle 17">
            <a:extLst>
              <a:ext uri="{FF2B5EF4-FFF2-40B4-BE49-F238E27FC236}">
                <a16:creationId xmlns:a16="http://schemas.microsoft.com/office/drawing/2014/main" id="{E93EF7CB-8E55-D10F-A6B4-CCD21A69F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209800"/>
            <a:ext cx="33845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Large (6 transistors/cell)</a:t>
            </a:r>
            <a:endParaRPr lang="en-US" altLang="en-US"/>
          </a:p>
        </p:txBody>
      </p:sp>
      <p:sp>
        <p:nvSpPr>
          <p:cNvPr id="261138" name="Rectangle 18">
            <a:extLst>
              <a:ext uri="{FF2B5EF4-FFF2-40B4-BE49-F238E27FC236}">
                <a16:creationId xmlns:a16="http://schemas.microsoft.com/office/drawing/2014/main" id="{2232C5B7-E602-73EE-2893-D5F12B0B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589213"/>
            <a:ext cx="5984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Fast</a:t>
            </a:r>
            <a:endParaRPr lang="en-US" altLang="en-US"/>
          </a:p>
        </p:txBody>
      </p:sp>
      <p:sp>
        <p:nvSpPr>
          <p:cNvPr id="261139" name="Rectangle 19">
            <a:extLst>
              <a:ext uri="{FF2B5EF4-FFF2-40B4-BE49-F238E27FC236}">
                <a16:creationId xmlns:a16="http://schemas.microsoft.com/office/drawing/2014/main" id="{CEB9BEBC-264D-4BED-F779-9226C78D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970213"/>
            <a:ext cx="15224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Differential</a:t>
            </a:r>
            <a:endParaRPr lang="en-US" altLang="en-US"/>
          </a:p>
        </p:txBody>
      </p:sp>
      <p:sp>
        <p:nvSpPr>
          <p:cNvPr id="261140" name="Rectangle 20">
            <a:extLst>
              <a:ext uri="{FF2B5EF4-FFF2-40B4-BE49-F238E27FC236}">
                <a16:creationId xmlns:a16="http://schemas.microsoft.com/office/drawing/2014/main" id="{D8FE1E6D-1230-3FE2-2BAD-AEAF7724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468813"/>
            <a:ext cx="34686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Periodic refresh required</a:t>
            </a:r>
            <a:endParaRPr lang="en-US" altLang="en-US"/>
          </a:p>
        </p:txBody>
      </p:sp>
      <p:sp>
        <p:nvSpPr>
          <p:cNvPr id="261141" name="Rectangle 21">
            <a:extLst>
              <a:ext uri="{FF2B5EF4-FFF2-40B4-BE49-F238E27FC236}">
                <a16:creationId xmlns:a16="http://schemas.microsoft.com/office/drawing/2014/main" id="{47FEACCD-3164-6EF8-1A76-90E50D8A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835525"/>
            <a:ext cx="36290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Small (1-3 transistors/cell)</a:t>
            </a:r>
            <a:endParaRPr lang="en-US" altLang="en-US"/>
          </a:p>
        </p:txBody>
      </p:sp>
      <p:sp>
        <p:nvSpPr>
          <p:cNvPr id="261142" name="Rectangle 22">
            <a:extLst>
              <a:ext uri="{FF2B5EF4-FFF2-40B4-BE49-F238E27FC236}">
                <a16:creationId xmlns:a16="http://schemas.microsoft.com/office/drawing/2014/main" id="{5A972BC4-1CD3-A542-36EB-67129548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216525"/>
            <a:ext cx="957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Slower</a:t>
            </a:r>
            <a:endParaRPr lang="en-US" altLang="en-US"/>
          </a:p>
        </p:txBody>
      </p:sp>
      <p:sp>
        <p:nvSpPr>
          <p:cNvPr id="261143" name="Rectangle 23">
            <a:extLst>
              <a:ext uri="{FF2B5EF4-FFF2-40B4-BE49-F238E27FC236}">
                <a16:creationId xmlns:a16="http://schemas.microsoft.com/office/drawing/2014/main" id="{6E23289E-8E83-509A-701C-DB691AAF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597525"/>
            <a:ext cx="1846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0">
                <a:solidFill>
                  <a:srgbClr val="000000"/>
                </a:solidFill>
              </a:rPr>
              <a:t>Single Ended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9DF88E2D-BA14-B3C0-13FE-CE36C4907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6-transistor CMOS SRAM Cell </a:t>
            </a:r>
          </a:p>
        </p:txBody>
      </p:sp>
      <p:sp>
        <p:nvSpPr>
          <p:cNvPr id="262164" name="Line 20">
            <a:extLst>
              <a:ext uri="{FF2B5EF4-FFF2-40B4-BE49-F238E27FC236}">
                <a16:creationId xmlns:a16="http://schemas.microsoft.com/office/drawing/2014/main" id="{215ACD7A-3C5C-698F-B2F0-3EF023C90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4324350"/>
            <a:ext cx="3603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Freeform 21">
            <a:extLst>
              <a:ext uri="{FF2B5EF4-FFF2-40B4-BE49-F238E27FC236}">
                <a16:creationId xmlns:a16="http://schemas.microsoft.com/office/drawing/2014/main" id="{1380FFE0-DD8F-6D94-33C9-531058DE5541}"/>
              </a:ext>
            </a:extLst>
          </p:cNvPr>
          <p:cNvSpPr>
            <a:spLocks/>
          </p:cNvSpPr>
          <p:nvPr/>
        </p:nvSpPr>
        <p:spPr bwMode="auto">
          <a:xfrm>
            <a:off x="3332163" y="3735388"/>
            <a:ext cx="346075" cy="266700"/>
          </a:xfrm>
          <a:custGeom>
            <a:avLst/>
            <a:gdLst>
              <a:gd name="T0" fmla="*/ 218 w 218"/>
              <a:gd name="T1" fmla="*/ 168 h 168"/>
              <a:gd name="T2" fmla="*/ 0 w 218"/>
              <a:gd name="T3" fmla="*/ 168 h 168"/>
              <a:gd name="T4" fmla="*/ 0 w 21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8">
                <a:moveTo>
                  <a:pt x="218" y="168"/>
                </a:move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6" name="Freeform 22">
            <a:extLst>
              <a:ext uri="{FF2B5EF4-FFF2-40B4-BE49-F238E27FC236}">
                <a16:creationId xmlns:a16="http://schemas.microsoft.com/office/drawing/2014/main" id="{1AFEBA60-16C0-5D24-72BE-F3762952236D}"/>
              </a:ext>
            </a:extLst>
          </p:cNvPr>
          <p:cNvSpPr>
            <a:spLocks/>
          </p:cNvSpPr>
          <p:nvPr/>
        </p:nvSpPr>
        <p:spPr bwMode="auto">
          <a:xfrm>
            <a:off x="3332163" y="4646613"/>
            <a:ext cx="346075" cy="274637"/>
          </a:xfrm>
          <a:custGeom>
            <a:avLst/>
            <a:gdLst>
              <a:gd name="T0" fmla="*/ 0 w 218"/>
              <a:gd name="T1" fmla="*/ 173 h 173"/>
              <a:gd name="T2" fmla="*/ 0 w 218"/>
              <a:gd name="T3" fmla="*/ 0 h 173"/>
              <a:gd name="T4" fmla="*/ 218 w 218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73">
                <a:moveTo>
                  <a:pt x="0" y="173"/>
                </a:moveTo>
                <a:lnTo>
                  <a:pt x="0" y="0"/>
                </a:lnTo>
                <a:lnTo>
                  <a:pt x="218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7" name="Line 23">
            <a:extLst>
              <a:ext uri="{FF2B5EF4-FFF2-40B4-BE49-F238E27FC236}">
                <a16:creationId xmlns:a16="http://schemas.microsoft.com/office/drawing/2014/main" id="{C25158BF-17F4-F5AF-E617-7DFC2DC691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8" y="3908425"/>
            <a:ext cx="1587" cy="839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8" name="Line 24">
            <a:extLst>
              <a:ext uri="{FF2B5EF4-FFF2-40B4-BE49-F238E27FC236}">
                <a16:creationId xmlns:a16="http://schemas.microsoft.com/office/drawing/2014/main" id="{CB3CC863-20ED-9BC5-FFE7-A48A6AB41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338" y="4113213"/>
            <a:ext cx="1587" cy="4238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9" name="Line 25">
            <a:extLst>
              <a:ext uri="{FF2B5EF4-FFF2-40B4-BE49-F238E27FC236}">
                <a16:creationId xmlns:a16="http://schemas.microsoft.com/office/drawing/2014/main" id="{B15FBAE9-2660-B960-3821-C12F61856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50" y="4324350"/>
            <a:ext cx="361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0" name="Freeform 26">
            <a:extLst>
              <a:ext uri="{FF2B5EF4-FFF2-40B4-BE49-F238E27FC236}">
                <a16:creationId xmlns:a16="http://schemas.microsoft.com/office/drawing/2014/main" id="{04949C51-ABC9-7865-E1C0-63F671F1EA6D}"/>
              </a:ext>
            </a:extLst>
          </p:cNvPr>
          <p:cNvSpPr>
            <a:spLocks/>
          </p:cNvSpPr>
          <p:nvPr/>
        </p:nvSpPr>
        <p:spPr bwMode="auto">
          <a:xfrm>
            <a:off x="5303838" y="3735388"/>
            <a:ext cx="344487" cy="266700"/>
          </a:xfrm>
          <a:custGeom>
            <a:avLst/>
            <a:gdLst>
              <a:gd name="T0" fmla="*/ 0 w 217"/>
              <a:gd name="T1" fmla="*/ 168 h 168"/>
              <a:gd name="T2" fmla="*/ 217 w 217"/>
              <a:gd name="T3" fmla="*/ 168 h 168"/>
              <a:gd name="T4" fmla="*/ 217 w 217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68">
                <a:moveTo>
                  <a:pt x="0" y="168"/>
                </a:moveTo>
                <a:lnTo>
                  <a:pt x="217" y="168"/>
                </a:lnTo>
                <a:lnTo>
                  <a:pt x="21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1" name="Freeform 27">
            <a:extLst>
              <a:ext uri="{FF2B5EF4-FFF2-40B4-BE49-F238E27FC236}">
                <a16:creationId xmlns:a16="http://schemas.microsoft.com/office/drawing/2014/main" id="{CC0B37D1-F690-F930-6246-D33C07C70E0C}"/>
              </a:ext>
            </a:extLst>
          </p:cNvPr>
          <p:cNvSpPr>
            <a:spLocks/>
          </p:cNvSpPr>
          <p:nvPr/>
        </p:nvSpPr>
        <p:spPr bwMode="auto">
          <a:xfrm>
            <a:off x="5303838" y="4646613"/>
            <a:ext cx="344487" cy="274637"/>
          </a:xfrm>
          <a:custGeom>
            <a:avLst/>
            <a:gdLst>
              <a:gd name="T0" fmla="*/ 217 w 217"/>
              <a:gd name="T1" fmla="*/ 173 h 173"/>
              <a:gd name="T2" fmla="*/ 217 w 217"/>
              <a:gd name="T3" fmla="*/ 0 h 173"/>
              <a:gd name="T4" fmla="*/ 0 w 217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73">
                <a:moveTo>
                  <a:pt x="217" y="173"/>
                </a:moveTo>
                <a:lnTo>
                  <a:pt x="21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2" name="Line 28">
            <a:extLst>
              <a:ext uri="{FF2B5EF4-FFF2-40B4-BE49-F238E27FC236}">
                <a16:creationId xmlns:a16="http://schemas.microsoft.com/office/drawing/2014/main" id="{ECA42621-7D68-BF54-CE8D-DB71B1405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838" y="3908425"/>
            <a:ext cx="1587" cy="839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3" name="Line 29">
            <a:extLst>
              <a:ext uri="{FF2B5EF4-FFF2-40B4-BE49-F238E27FC236}">
                <a16:creationId xmlns:a16="http://schemas.microsoft.com/office/drawing/2014/main" id="{CEB55826-5769-9BB2-4B87-A7561F0AA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0800" y="4113213"/>
            <a:ext cx="1588" cy="4238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4" name="Line 30">
            <a:extLst>
              <a:ext uri="{FF2B5EF4-FFF2-40B4-BE49-F238E27FC236}">
                <a16:creationId xmlns:a16="http://schemas.microsoft.com/office/drawing/2014/main" id="{1F8F246B-53CA-3A33-2EAE-59009F4AA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855913"/>
            <a:ext cx="1587" cy="3540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5" name="Freeform 31">
            <a:extLst>
              <a:ext uri="{FF2B5EF4-FFF2-40B4-BE49-F238E27FC236}">
                <a16:creationId xmlns:a16="http://schemas.microsoft.com/office/drawing/2014/main" id="{01724523-D3ED-E1F5-B1F9-9D2961F1FB17}"/>
              </a:ext>
            </a:extLst>
          </p:cNvPr>
          <p:cNvSpPr>
            <a:spLocks/>
          </p:cNvSpPr>
          <p:nvPr/>
        </p:nvSpPr>
        <p:spPr bwMode="auto">
          <a:xfrm>
            <a:off x="1943100" y="3389313"/>
            <a:ext cx="266700" cy="338137"/>
          </a:xfrm>
          <a:custGeom>
            <a:avLst/>
            <a:gdLst>
              <a:gd name="T0" fmla="*/ 168 w 168"/>
              <a:gd name="T1" fmla="*/ 0 h 213"/>
              <a:gd name="T2" fmla="*/ 168 w 168"/>
              <a:gd name="T3" fmla="*/ 213 h 213"/>
              <a:gd name="T4" fmla="*/ 0 w 168"/>
              <a:gd name="T5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213">
                <a:moveTo>
                  <a:pt x="168" y="0"/>
                </a:moveTo>
                <a:lnTo>
                  <a:pt x="168" y="213"/>
                </a:lnTo>
                <a:lnTo>
                  <a:pt x="0" y="21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6" name="Freeform 32">
            <a:extLst>
              <a:ext uri="{FF2B5EF4-FFF2-40B4-BE49-F238E27FC236}">
                <a16:creationId xmlns:a16="http://schemas.microsoft.com/office/drawing/2014/main" id="{4E23CCAB-66F1-9F48-AD63-FD93725F9EF9}"/>
              </a:ext>
            </a:extLst>
          </p:cNvPr>
          <p:cNvSpPr>
            <a:spLocks/>
          </p:cNvSpPr>
          <p:nvPr/>
        </p:nvSpPr>
        <p:spPr bwMode="auto">
          <a:xfrm>
            <a:off x="2852738" y="3389313"/>
            <a:ext cx="268287" cy="338137"/>
          </a:xfrm>
          <a:custGeom>
            <a:avLst/>
            <a:gdLst>
              <a:gd name="T0" fmla="*/ 169 w 169"/>
              <a:gd name="T1" fmla="*/ 213 h 213"/>
              <a:gd name="T2" fmla="*/ 0 w 169"/>
              <a:gd name="T3" fmla="*/ 213 h 213"/>
              <a:gd name="T4" fmla="*/ 0 w 169"/>
              <a:gd name="T5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213">
                <a:moveTo>
                  <a:pt x="169" y="213"/>
                </a:moveTo>
                <a:lnTo>
                  <a:pt x="0" y="213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7" name="Line 33">
            <a:extLst>
              <a:ext uri="{FF2B5EF4-FFF2-40B4-BE49-F238E27FC236}">
                <a16:creationId xmlns:a16="http://schemas.microsoft.com/office/drawing/2014/main" id="{1B547763-F846-B32E-9576-2806202FA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3389313"/>
            <a:ext cx="8413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8" name="Line 34">
            <a:extLst>
              <a:ext uri="{FF2B5EF4-FFF2-40B4-BE49-F238E27FC236}">
                <a16:creationId xmlns:a16="http://schemas.microsoft.com/office/drawing/2014/main" id="{C2F72131-E23C-75CE-8E0E-0752F120B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9338" y="3217863"/>
            <a:ext cx="423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79" name="Line 35">
            <a:extLst>
              <a:ext uri="{FF2B5EF4-FFF2-40B4-BE49-F238E27FC236}">
                <a16:creationId xmlns:a16="http://schemas.microsoft.com/office/drawing/2014/main" id="{CF750317-9144-C2D2-478F-D34F86B10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016125"/>
            <a:ext cx="1587" cy="839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0" name="Line 36">
            <a:extLst>
              <a:ext uri="{FF2B5EF4-FFF2-40B4-BE49-F238E27FC236}">
                <a16:creationId xmlns:a16="http://schemas.microsoft.com/office/drawing/2014/main" id="{2323C34B-C229-A71D-D52A-5ACDD765A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3476625"/>
            <a:ext cx="1587" cy="2508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1" name="Line 37">
            <a:extLst>
              <a:ext uri="{FF2B5EF4-FFF2-40B4-BE49-F238E27FC236}">
                <a16:creationId xmlns:a16="http://schemas.microsoft.com/office/drawing/2014/main" id="{6FBF2C2D-977D-CA10-266B-33D7E86BA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3484563"/>
            <a:ext cx="1588" cy="2508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2" name="Line 38">
            <a:extLst>
              <a:ext uri="{FF2B5EF4-FFF2-40B4-BE49-F238E27FC236}">
                <a16:creationId xmlns:a16="http://schemas.microsoft.com/office/drawing/2014/main" id="{B0C13659-B6C7-257D-BB3B-0476B0965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4921250"/>
            <a:ext cx="1587" cy="5492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3" name="Line 39">
            <a:extLst>
              <a:ext uri="{FF2B5EF4-FFF2-40B4-BE49-F238E27FC236}">
                <a16:creationId xmlns:a16="http://schemas.microsoft.com/office/drawing/2014/main" id="{24C482E7-80E9-1EE0-9F60-690DB971B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921250"/>
            <a:ext cx="1588" cy="5492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4" name="Line 40">
            <a:extLst>
              <a:ext uri="{FF2B5EF4-FFF2-40B4-BE49-F238E27FC236}">
                <a16:creationId xmlns:a16="http://schemas.microsoft.com/office/drawing/2014/main" id="{FCAFFC44-3820-297A-D2AB-AFD2D49D0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887663"/>
            <a:ext cx="1587" cy="1436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5" name="Line 41">
            <a:extLst>
              <a:ext uri="{FF2B5EF4-FFF2-40B4-BE49-F238E27FC236}">
                <a16:creationId xmlns:a16="http://schemas.microsoft.com/office/drawing/2014/main" id="{63C8EA0F-8D93-D8FD-FD33-3A481F035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50" y="2887663"/>
            <a:ext cx="1588" cy="1436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6" name="Line 42">
            <a:extLst>
              <a:ext uri="{FF2B5EF4-FFF2-40B4-BE49-F238E27FC236}">
                <a16:creationId xmlns:a16="http://schemas.microsoft.com/office/drawing/2014/main" id="{B267A6B8-EE26-27A0-DF40-20453AA08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2016125"/>
            <a:ext cx="6132512" cy="158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7" name="Line 43">
            <a:extLst>
              <a:ext uri="{FF2B5EF4-FFF2-40B4-BE49-F238E27FC236}">
                <a16:creationId xmlns:a16="http://schemas.microsoft.com/office/drawing/2014/main" id="{F27B8279-7DEA-CCBA-EBBB-DF5543113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5470525"/>
            <a:ext cx="30003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8" name="Line 44">
            <a:extLst>
              <a:ext uri="{FF2B5EF4-FFF2-40B4-BE49-F238E27FC236}">
                <a16:creationId xmlns:a16="http://schemas.microsoft.com/office/drawing/2014/main" id="{8E621EB1-22F7-A999-C96B-6A4BC7E97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2306638"/>
            <a:ext cx="262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89" name="Line 45">
            <a:extLst>
              <a:ext uri="{FF2B5EF4-FFF2-40B4-BE49-F238E27FC236}">
                <a16:creationId xmlns:a16="http://schemas.microsoft.com/office/drawing/2014/main" id="{F4F25F68-C893-FBA9-2DEE-91DDF9CFE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476625"/>
            <a:ext cx="1436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90" name="Line 46">
            <a:extLst>
              <a:ext uri="{FF2B5EF4-FFF2-40B4-BE49-F238E27FC236}">
                <a16:creationId xmlns:a16="http://schemas.microsoft.com/office/drawing/2014/main" id="{3EEB7BEE-A88F-BFAE-0D02-6DC7D3884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3727450"/>
            <a:ext cx="1436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91" name="Line 47">
            <a:extLst>
              <a:ext uri="{FF2B5EF4-FFF2-40B4-BE49-F238E27FC236}">
                <a16:creationId xmlns:a16="http://schemas.microsoft.com/office/drawing/2014/main" id="{E1B22F0D-62BE-9B9F-80AA-8F12DB7F1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1427163"/>
            <a:ext cx="1588" cy="4264025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92" name="Line 48">
            <a:extLst>
              <a:ext uri="{FF2B5EF4-FFF2-40B4-BE49-F238E27FC236}">
                <a16:creationId xmlns:a16="http://schemas.microsoft.com/office/drawing/2014/main" id="{AE9A8932-BABD-0645-7C92-E4355EE62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3727450"/>
            <a:ext cx="2111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93" name="Line 49">
            <a:extLst>
              <a:ext uri="{FF2B5EF4-FFF2-40B4-BE49-F238E27FC236}">
                <a16:creationId xmlns:a16="http://schemas.microsoft.com/office/drawing/2014/main" id="{ABD3398E-B581-6C34-E131-D175A1DD0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3476625"/>
            <a:ext cx="3063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94" name="Oval 50">
            <a:extLst>
              <a:ext uri="{FF2B5EF4-FFF2-40B4-BE49-F238E27FC236}">
                <a16:creationId xmlns:a16="http://schemas.microsoft.com/office/drawing/2014/main" id="{81E66072-9C71-2D9B-DE1C-9A9E81C9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679825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95" name="Oval 51">
            <a:extLst>
              <a:ext uri="{FF2B5EF4-FFF2-40B4-BE49-F238E27FC236}">
                <a16:creationId xmlns:a16="http://schemas.microsoft.com/office/drawing/2014/main" id="{F20AE55D-75F2-0883-0FF5-50C5DF149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3429000"/>
            <a:ext cx="93662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96" name="Oval 52">
            <a:extLst>
              <a:ext uri="{FF2B5EF4-FFF2-40B4-BE49-F238E27FC236}">
                <a16:creationId xmlns:a16="http://schemas.microsoft.com/office/drawing/2014/main" id="{179F4FE7-B03F-93D1-087B-4659C3AF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679825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97" name="Oval 53">
            <a:extLst>
              <a:ext uri="{FF2B5EF4-FFF2-40B4-BE49-F238E27FC236}">
                <a16:creationId xmlns:a16="http://schemas.microsoft.com/office/drawing/2014/main" id="{1FF248FB-6B00-C76D-B036-A61499CF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968500"/>
            <a:ext cx="93662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98" name="Oval 54">
            <a:extLst>
              <a:ext uri="{FF2B5EF4-FFF2-40B4-BE49-F238E27FC236}">
                <a16:creationId xmlns:a16="http://schemas.microsoft.com/office/drawing/2014/main" id="{50101023-D0A6-379D-85CC-3F5D31D4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429000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99" name="Oval 55">
            <a:extLst>
              <a:ext uri="{FF2B5EF4-FFF2-40B4-BE49-F238E27FC236}">
                <a16:creationId xmlns:a16="http://schemas.microsoft.com/office/drawing/2014/main" id="{514FE53D-C081-814F-EA43-A2A13F0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679825"/>
            <a:ext cx="93662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200" name="Oval 56">
            <a:extLst>
              <a:ext uri="{FF2B5EF4-FFF2-40B4-BE49-F238E27FC236}">
                <a16:creationId xmlns:a16="http://schemas.microsoft.com/office/drawing/2014/main" id="{741F129F-A895-42EF-642A-38A49D8E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1968500"/>
            <a:ext cx="93662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201" name="Line 57">
            <a:extLst>
              <a:ext uri="{FF2B5EF4-FFF2-40B4-BE49-F238E27FC236}">
                <a16:creationId xmlns:a16="http://schemas.microsoft.com/office/drawing/2014/main" id="{9532488A-E79B-1CD8-B3CC-4D8FA27C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675" y="2597150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2" name="Freeform 58">
            <a:extLst>
              <a:ext uri="{FF2B5EF4-FFF2-40B4-BE49-F238E27FC236}">
                <a16:creationId xmlns:a16="http://schemas.microsoft.com/office/drawing/2014/main" id="{9A200237-6042-EC3D-7D83-F13141E7ED05}"/>
              </a:ext>
            </a:extLst>
          </p:cNvPr>
          <p:cNvSpPr>
            <a:spLocks/>
          </p:cNvSpPr>
          <p:nvPr/>
        </p:nvSpPr>
        <p:spPr bwMode="auto">
          <a:xfrm>
            <a:off x="6865938" y="3130550"/>
            <a:ext cx="266700" cy="346075"/>
          </a:xfrm>
          <a:custGeom>
            <a:avLst/>
            <a:gdLst>
              <a:gd name="T0" fmla="*/ 0 w 168"/>
              <a:gd name="T1" fmla="*/ 0 h 218"/>
              <a:gd name="T2" fmla="*/ 0 w 168"/>
              <a:gd name="T3" fmla="*/ 218 h 218"/>
              <a:gd name="T4" fmla="*/ 168 w 168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218">
                <a:moveTo>
                  <a:pt x="0" y="0"/>
                </a:moveTo>
                <a:lnTo>
                  <a:pt x="0" y="218"/>
                </a:lnTo>
                <a:lnTo>
                  <a:pt x="168" y="21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3" name="Freeform 59">
            <a:extLst>
              <a:ext uri="{FF2B5EF4-FFF2-40B4-BE49-F238E27FC236}">
                <a16:creationId xmlns:a16="http://schemas.microsoft.com/office/drawing/2014/main" id="{7C37E9AB-F096-A365-88B4-B098AB6C7EBF}"/>
              </a:ext>
            </a:extLst>
          </p:cNvPr>
          <p:cNvSpPr>
            <a:spLocks/>
          </p:cNvSpPr>
          <p:nvPr/>
        </p:nvSpPr>
        <p:spPr bwMode="auto">
          <a:xfrm>
            <a:off x="5954713" y="3130550"/>
            <a:ext cx="268287" cy="346075"/>
          </a:xfrm>
          <a:custGeom>
            <a:avLst/>
            <a:gdLst>
              <a:gd name="T0" fmla="*/ 0 w 169"/>
              <a:gd name="T1" fmla="*/ 218 h 218"/>
              <a:gd name="T2" fmla="*/ 169 w 169"/>
              <a:gd name="T3" fmla="*/ 218 h 218"/>
              <a:gd name="T4" fmla="*/ 169 w 169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218">
                <a:moveTo>
                  <a:pt x="0" y="218"/>
                </a:moveTo>
                <a:lnTo>
                  <a:pt x="169" y="218"/>
                </a:lnTo>
                <a:lnTo>
                  <a:pt x="16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4" name="Line 60">
            <a:extLst>
              <a:ext uri="{FF2B5EF4-FFF2-40B4-BE49-F238E27FC236}">
                <a16:creationId xmlns:a16="http://schemas.microsoft.com/office/drawing/2014/main" id="{9E370AD2-A998-005D-BAE8-D05FDEA37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3130550"/>
            <a:ext cx="8334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5" name="Line 61">
            <a:extLst>
              <a:ext uri="{FF2B5EF4-FFF2-40B4-BE49-F238E27FC236}">
                <a16:creationId xmlns:a16="http://schemas.microsoft.com/office/drawing/2014/main" id="{24B1084D-12C2-628C-F95A-6470AE65C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2538" y="2957513"/>
            <a:ext cx="423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6" name="Line 62">
            <a:extLst>
              <a:ext uri="{FF2B5EF4-FFF2-40B4-BE49-F238E27FC236}">
                <a16:creationId xmlns:a16="http://schemas.microsoft.com/office/drawing/2014/main" id="{78A70164-BD42-1B29-00BF-011D2A8D5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675" y="2016125"/>
            <a:ext cx="1588" cy="5810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7" name="Line 63">
            <a:extLst>
              <a:ext uri="{FF2B5EF4-FFF2-40B4-BE49-F238E27FC236}">
                <a16:creationId xmlns:a16="http://schemas.microsoft.com/office/drawing/2014/main" id="{B5069C7B-B8DA-A39D-2046-D2D6D7803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1427163"/>
            <a:ext cx="1587" cy="4264025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08" name="Oval 64">
            <a:extLst>
              <a:ext uri="{FF2B5EF4-FFF2-40B4-BE49-F238E27FC236}">
                <a16:creationId xmlns:a16="http://schemas.microsoft.com/office/drawing/2014/main" id="{3D33B93D-EC6F-7662-65E7-8DAA863C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29000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209" name="Rectangle 65">
            <a:extLst>
              <a:ext uri="{FF2B5EF4-FFF2-40B4-BE49-F238E27FC236}">
                <a16:creationId xmlns:a16="http://schemas.microsoft.com/office/drawing/2014/main" id="{BB85DBF8-6C19-C2F8-AB28-310033C2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17256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62210" name="Rectangle 66">
            <a:extLst>
              <a:ext uri="{FF2B5EF4-FFF2-40B4-BE49-F238E27FC236}">
                <a16:creationId xmlns:a16="http://schemas.microsoft.com/office/drawing/2014/main" id="{2D2BDB11-45CA-0256-06D7-197ADCCF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4959350"/>
            <a:ext cx="31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62211" name="Rectangle 67">
            <a:extLst>
              <a:ext uri="{FF2B5EF4-FFF2-40B4-BE49-F238E27FC236}">
                <a16:creationId xmlns:a16="http://schemas.microsoft.com/office/drawing/2014/main" id="{857FBAAE-944C-75E0-2C32-0A45C317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298700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62212" name="Rectangle 68">
            <a:extLst>
              <a:ext uri="{FF2B5EF4-FFF2-40B4-BE49-F238E27FC236}">
                <a16:creationId xmlns:a16="http://schemas.microsoft.com/office/drawing/2014/main" id="{D36ABA58-48C5-6C14-9E3F-E157759C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422525"/>
            <a:ext cx="276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62213" name="Rectangle 69">
            <a:extLst>
              <a:ext uri="{FF2B5EF4-FFF2-40B4-BE49-F238E27FC236}">
                <a16:creationId xmlns:a16="http://schemas.microsoft.com/office/drawing/2014/main" id="{21C9F61E-C1C1-3BB8-6B48-0ACDE1A8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343058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2214" name="Rectangle 70">
            <a:extLst>
              <a:ext uri="{FF2B5EF4-FFF2-40B4-BE49-F238E27FC236}">
                <a16:creationId xmlns:a16="http://schemas.microsoft.com/office/drawing/2014/main" id="{7ACC0723-014D-0AB5-FF7C-E70583AE6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35544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2215" name="Rectangle 71">
            <a:extLst>
              <a:ext uri="{FF2B5EF4-FFF2-40B4-BE49-F238E27FC236}">
                <a16:creationId xmlns:a16="http://schemas.microsoft.com/office/drawing/2014/main" id="{C05E0C86-1438-0665-23C5-0F971427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3344863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2216" name="Rectangle 72">
            <a:extLst>
              <a:ext uri="{FF2B5EF4-FFF2-40B4-BE49-F238E27FC236}">
                <a16:creationId xmlns:a16="http://schemas.microsoft.com/office/drawing/2014/main" id="{6131E49F-E53B-24BB-082B-9F09E315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34686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262217" name="Rectangle 73">
            <a:extLst>
              <a:ext uri="{FF2B5EF4-FFF2-40B4-BE49-F238E27FC236}">
                <a16:creationId xmlns:a16="http://schemas.microsoft.com/office/drawing/2014/main" id="{B1DA3B69-3E72-1F8E-D30E-C2BEEC69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2655888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2218" name="Rectangle 74">
            <a:extLst>
              <a:ext uri="{FF2B5EF4-FFF2-40B4-BE49-F238E27FC236}">
                <a16:creationId xmlns:a16="http://schemas.microsoft.com/office/drawing/2014/main" id="{9F08F25B-84A0-E2CE-703D-6072DBB2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27828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262219" name="Rectangle 75">
            <a:extLst>
              <a:ext uri="{FF2B5EF4-FFF2-40B4-BE49-F238E27FC236}">
                <a16:creationId xmlns:a16="http://schemas.microsoft.com/office/drawing/2014/main" id="{86FC3B8E-3D19-E97E-A6EA-106CFCAF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162425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2220" name="Rectangle 76">
            <a:extLst>
              <a:ext uri="{FF2B5EF4-FFF2-40B4-BE49-F238E27FC236}">
                <a16:creationId xmlns:a16="http://schemas.microsoft.com/office/drawing/2014/main" id="{C2615CB0-BBA1-08B3-0BCA-A74BECED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28625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62221" name="Rectangle 77">
            <a:extLst>
              <a:ext uri="{FF2B5EF4-FFF2-40B4-BE49-F238E27FC236}">
                <a16:creationId xmlns:a16="http://schemas.microsoft.com/office/drawing/2014/main" id="{DA4B64BC-35AA-0A3F-A423-97EB4147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65588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2222" name="Rectangle 78">
            <a:extLst>
              <a:ext uri="{FF2B5EF4-FFF2-40B4-BE49-F238E27FC236}">
                <a16:creationId xmlns:a16="http://schemas.microsoft.com/office/drawing/2014/main" id="{E5618B6C-1884-E203-F7BC-A8E90B78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278288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62223" name="Rectangle 79">
            <a:extLst>
              <a:ext uri="{FF2B5EF4-FFF2-40B4-BE49-F238E27FC236}">
                <a16:creationId xmlns:a16="http://schemas.microsoft.com/office/drawing/2014/main" id="{AEEC40D8-9717-0BD7-23A6-C0F81B2C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4162425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2224" name="Rectangle 80">
            <a:extLst>
              <a:ext uri="{FF2B5EF4-FFF2-40B4-BE49-F238E27FC236}">
                <a16:creationId xmlns:a16="http://schemas.microsoft.com/office/drawing/2014/main" id="{DDCD9799-EC67-10E1-252E-48B51B19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428625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62225" name="Line 81">
            <a:extLst>
              <a:ext uri="{FF2B5EF4-FFF2-40B4-BE49-F238E27FC236}">
                <a16:creationId xmlns:a16="http://schemas.microsoft.com/office/drawing/2014/main" id="{5D07799C-901B-5347-0B4B-CBD1C406B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3238" y="5651500"/>
            <a:ext cx="3540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26" name="Line 82">
            <a:extLst>
              <a:ext uri="{FF2B5EF4-FFF2-40B4-BE49-F238E27FC236}">
                <a16:creationId xmlns:a16="http://schemas.microsoft.com/office/drawing/2014/main" id="{4C21A545-E7B3-6C34-09D1-3BF69B8390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5730875"/>
            <a:ext cx="2286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27" name="Line 83">
            <a:extLst>
              <a:ext uri="{FF2B5EF4-FFF2-40B4-BE49-F238E27FC236}">
                <a16:creationId xmlns:a16="http://schemas.microsoft.com/office/drawing/2014/main" id="{8D7A7BC5-4A99-AF80-18B0-284F80C87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5800725"/>
            <a:ext cx="1016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28" name="Line 84">
            <a:extLst>
              <a:ext uri="{FF2B5EF4-FFF2-40B4-BE49-F238E27FC236}">
                <a16:creationId xmlns:a16="http://schemas.microsoft.com/office/drawing/2014/main" id="{FD3ABF92-DFBE-62E5-C85D-6F40659C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5470525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29" name="Rectangle 85">
            <a:extLst>
              <a:ext uri="{FF2B5EF4-FFF2-40B4-BE49-F238E27FC236}">
                <a16:creationId xmlns:a16="http://schemas.microsoft.com/office/drawing/2014/main" id="{989495CB-DE32-D257-BD79-0457711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959350"/>
            <a:ext cx="31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62230" name="Line 86">
            <a:extLst>
              <a:ext uri="{FF2B5EF4-FFF2-40B4-BE49-F238E27FC236}">
                <a16:creationId xmlns:a16="http://schemas.microsoft.com/office/drawing/2014/main" id="{1A19149E-5865-5577-63EA-C62C95C89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4960938"/>
            <a:ext cx="3381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1" name="Line 87">
            <a:extLst>
              <a:ext uri="{FF2B5EF4-FFF2-40B4-BE49-F238E27FC236}">
                <a16:creationId xmlns:a16="http://schemas.microsoft.com/office/drawing/2014/main" id="{C0A1E572-3753-8B44-B687-2DDF608AE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50" y="2887663"/>
            <a:ext cx="361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2" name="Freeform 88">
            <a:extLst>
              <a:ext uri="{FF2B5EF4-FFF2-40B4-BE49-F238E27FC236}">
                <a16:creationId xmlns:a16="http://schemas.microsoft.com/office/drawing/2014/main" id="{E93483A7-45EB-81CE-FBF4-8A1468FE1242}"/>
              </a:ext>
            </a:extLst>
          </p:cNvPr>
          <p:cNvSpPr>
            <a:spLocks/>
          </p:cNvSpPr>
          <p:nvPr/>
        </p:nvSpPr>
        <p:spPr bwMode="auto">
          <a:xfrm>
            <a:off x="5303838" y="2298700"/>
            <a:ext cx="344487" cy="266700"/>
          </a:xfrm>
          <a:custGeom>
            <a:avLst/>
            <a:gdLst>
              <a:gd name="T0" fmla="*/ 0 w 217"/>
              <a:gd name="T1" fmla="*/ 168 h 168"/>
              <a:gd name="T2" fmla="*/ 217 w 217"/>
              <a:gd name="T3" fmla="*/ 168 h 168"/>
              <a:gd name="T4" fmla="*/ 217 w 217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68">
                <a:moveTo>
                  <a:pt x="0" y="168"/>
                </a:moveTo>
                <a:lnTo>
                  <a:pt x="217" y="168"/>
                </a:lnTo>
                <a:lnTo>
                  <a:pt x="21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3" name="Freeform 89">
            <a:extLst>
              <a:ext uri="{FF2B5EF4-FFF2-40B4-BE49-F238E27FC236}">
                <a16:creationId xmlns:a16="http://schemas.microsoft.com/office/drawing/2014/main" id="{8CF73C44-B8AF-7347-F22A-2B3C0C5D62D0}"/>
              </a:ext>
            </a:extLst>
          </p:cNvPr>
          <p:cNvSpPr>
            <a:spLocks/>
          </p:cNvSpPr>
          <p:nvPr/>
        </p:nvSpPr>
        <p:spPr bwMode="auto">
          <a:xfrm>
            <a:off x="5303838" y="3209925"/>
            <a:ext cx="344487" cy="266700"/>
          </a:xfrm>
          <a:custGeom>
            <a:avLst/>
            <a:gdLst>
              <a:gd name="T0" fmla="*/ 217 w 217"/>
              <a:gd name="T1" fmla="*/ 168 h 168"/>
              <a:gd name="T2" fmla="*/ 217 w 217"/>
              <a:gd name="T3" fmla="*/ 0 h 168"/>
              <a:gd name="T4" fmla="*/ 0 w 217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168">
                <a:moveTo>
                  <a:pt x="217" y="168"/>
                </a:moveTo>
                <a:lnTo>
                  <a:pt x="21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4" name="Line 90">
            <a:extLst>
              <a:ext uri="{FF2B5EF4-FFF2-40B4-BE49-F238E27FC236}">
                <a16:creationId xmlns:a16="http://schemas.microsoft.com/office/drawing/2014/main" id="{1A4F577E-6A21-77DA-B36E-CAD10BE209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838" y="2471738"/>
            <a:ext cx="1587" cy="8318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5" name="Line 91">
            <a:extLst>
              <a:ext uri="{FF2B5EF4-FFF2-40B4-BE49-F238E27FC236}">
                <a16:creationId xmlns:a16="http://schemas.microsoft.com/office/drawing/2014/main" id="{A32408F7-4612-6343-8CCE-CFE432CBC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0800" y="2674938"/>
            <a:ext cx="1588" cy="4238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6" name="Oval 92">
            <a:extLst>
              <a:ext uri="{FF2B5EF4-FFF2-40B4-BE49-F238E27FC236}">
                <a16:creationId xmlns:a16="http://schemas.microsoft.com/office/drawing/2014/main" id="{BC0E31E1-8F58-AD15-FFE1-9F87747B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2832100"/>
            <a:ext cx="109537" cy="1095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237" name="Line 93">
            <a:extLst>
              <a:ext uri="{FF2B5EF4-FFF2-40B4-BE49-F238E27FC236}">
                <a16:creationId xmlns:a16="http://schemas.microsoft.com/office/drawing/2014/main" id="{86ECEE5E-C760-6882-E924-E87894DED8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2887663"/>
            <a:ext cx="3603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8" name="Freeform 94">
            <a:extLst>
              <a:ext uri="{FF2B5EF4-FFF2-40B4-BE49-F238E27FC236}">
                <a16:creationId xmlns:a16="http://schemas.microsoft.com/office/drawing/2014/main" id="{25CA750A-DD8B-F5AF-5651-339B26CA0627}"/>
              </a:ext>
            </a:extLst>
          </p:cNvPr>
          <p:cNvSpPr>
            <a:spLocks/>
          </p:cNvSpPr>
          <p:nvPr/>
        </p:nvSpPr>
        <p:spPr bwMode="auto">
          <a:xfrm>
            <a:off x="3332163" y="2298700"/>
            <a:ext cx="346075" cy="266700"/>
          </a:xfrm>
          <a:custGeom>
            <a:avLst/>
            <a:gdLst>
              <a:gd name="T0" fmla="*/ 218 w 218"/>
              <a:gd name="T1" fmla="*/ 168 h 168"/>
              <a:gd name="T2" fmla="*/ 0 w 218"/>
              <a:gd name="T3" fmla="*/ 168 h 168"/>
              <a:gd name="T4" fmla="*/ 0 w 21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8">
                <a:moveTo>
                  <a:pt x="218" y="168"/>
                </a:move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39" name="Freeform 95">
            <a:extLst>
              <a:ext uri="{FF2B5EF4-FFF2-40B4-BE49-F238E27FC236}">
                <a16:creationId xmlns:a16="http://schemas.microsoft.com/office/drawing/2014/main" id="{2C98FED7-3E44-7EF7-2CB4-A5B449BF337D}"/>
              </a:ext>
            </a:extLst>
          </p:cNvPr>
          <p:cNvSpPr>
            <a:spLocks/>
          </p:cNvSpPr>
          <p:nvPr/>
        </p:nvSpPr>
        <p:spPr bwMode="auto">
          <a:xfrm>
            <a:off x="3332163" y="3209925"/>
            <a:ext cx="346075" cy="266700"/>
          </a:xfrm>
          <a:custGeom>
            <a:avLst/>
            <a:gdLst>
              <a:gd name="T0" fmla="*/ 0 w 218"/>
              <a:gd name="T1" fmla="*/ 168 h 168"/>
              <a:gd name="T2" fmla="*/ 0 w 218"/>
              <a:gd name="T3" fmla="*/ 0 h 168"/>
              <a:gd name="T4" fmla="*/ 218 w 21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8">
                <a:moveTo>
                  <a:pt x="0" y="168"/>
                </a:moveTo>
                <a:lnTo>
                  <a:pt x="0" y="0"/>
                </a:lnTo>
                <a:lnTo>
                  <a:pt x="218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40" name="Line 96">
            <a:extLst>
              <a:ext uri="{FF2B5EF4-FFF2-40B4-BE49-F238E27FC236}">
                <a16:creationId xmlns:a16="http://schemas.microsoft.com/office/drawing/2014/main" id="{9CC95C54-A55D-C7CE-E8E2-ABB10D5C3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8" y="2471738"/>
            <a:ext cx="1587" cy="8318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41" name="Line 97">
            <a:extLst>
              <a:ext uri="{FF2B5EF4-FFF2-40B4-BE49-F238E27FC236}">
                <a16:creationId xmlns:a16="http://schemas.microsoft.com/office/drawing/2014/main" id="{2D62B702-E455-D251-E8F4-2EBC78B23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338" y="2674938"/>
            <a:ext cx="1587" cy="4238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242" name="Oval 98">
            <a:extLst>
              <a:ext uri="{FF2B5EF4-FFF2-40B4-BE49-F238E27FC236}">
                <a16:creationId xmlns:a16="http://schemas.microsoft.com/office/drawing/2014/main" id="{7D47D747-A785-EE5A-E9EF-19F42997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32100"/>
            <a:ext cx="109538" cy="1095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243" name="Rectangle 99">
            <a:extLst>
              <a:ext uri="{FF2B5EF4-FFF2-40B4-BE49-F238E27FC236}">
                <a16:creationId xmlns:a16="http://schemas.microsoft.com/office/drawing/2014/main" id="{0CEF5B2F-F87F-149F-5613-4F97CEE63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1242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grpSp>
        <p:nvGrpSpPr>
          <p:cNvPr id="262246" name="Group 102">
            <a:extLst>
              <a:ext uri="{FF2B5EF4-FFF2-40B4-BE49-F238E27FC236}">
                <a16:creationId xmlns:a16="http://schemas.microsoft.com/office/drawing/2014/main" id="{212057EC-5645-17BF-64BE-F6425BB38B6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223838" cy="304800"/>
            <a:chOff x="1884" y="1966"/>
            <a:chExt cx="141" cy="192"/>
          </a:xfrm>
        </p:grpSpPr>
        <p:sp>
          <p:nvSpPr>
            <p:cNvPr id="262244" name="Rectangle 100">
              <a:extLst>
                <a:ext uri="{FF2B5EF4-FFF2-40B4-BE49-F238E27FC236}">
                  <a16:creationId xmlns:a16="http://schemas.microsoft.com/office/drawing/2014/main" id="{69845FB6-1DCB-189D-877E-3E09590F4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966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262245" name="Line 101">
              <a:extLst>
                <a:ext uri="{FF2B5EF4-FFF2-40B4-BE49-F238E27FC236}">
                  <a16:creationId xmlns:a16="http://schemas.microsoft.com/office/drawing/2014/main" id="{7E3D34B8-91DC-3E63-E210-308A1FDAE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1" y="1972"/>
              <a:ext cx="1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74FC44BE-F7B9-EC4F-A26E-0A1EADA8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 sz="4000"/>
              <a:t>CMOS SRAM Analysis (Read)</a:t>
            </a:r>
          </a:p>
        </p:txBody>
      </p:sp>
      <p:pic>
        <p:nvPicPr>
          <p:cNvPr id="263277" name="Picture 109">
            <a:extLst>
              <a:ext uri="{FF2B5EF4-FFF2-40B4-BE49-F238E27FC236}">
                <a16:creationId xmlns:a16="http://schemas.microsoft.com/office/drawing/2014/main" id="{030091D3-B2AC-DA51-956A-D05DDADECD98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648200"/>
            <a:ext cx="6477000" cy="7254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3183" name="Freeform 15">
            <a:extLst>
              <a:ext uri="{FF2B5EF4-FFF2-40B4-BE49-F238E27FC236}">
                <a16:creationId xmlns:a16="http://schemas.microsoft.com/office/drawing/2014/main" id="{0EF3CE21-5145-5613-7164-3C8C6AFC5D95}"/>
              </a:ext>
            </a:extLst>
          </p:cNvPr>
          <p:cNvSpPr>
            <a:spLocks/>
          </p:cNvSpPr>
          <p:nvPr/>
        </p:nvSpPr>
        <p:spPr bwMode="auto">
          <a:xfrm>
            <a:off x="1992313" y="3392488"/>
            <a:ext cx="582612" cy="257175"/>
          </a:xfrm>
          <a:custGeom>
            <a:avLst/>
            <a:gdLst>
              <a:gd name="T0" fmla="*/ 0 w 367"/>
              <a:gd name="T1" fmla="*/ 162 h 162"/>
              <a:gd name="T2" fmla="*/ 0 w 367"/>
              <a:gd name="T3" fmla="*/ 0 h 162"/>
              <a:gd name="T4" fmla="*/ 367 w 367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7" h="162">
                <a:moveTo>
                  <a:pt x="0" y="162"/>
                </a:moveTo>
                <a:lnTo>
                  <a:pt x="0" y="0"/>
                </a:ln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4" name="Line 16">
            <a:extLst>
              <a:ext uri="{FF2B5EF4-FFF2-40B4-BE49-F238E27FC236}">
                <a16:creationId xmlns:a16="http://schemas.microsoft.com/office/drawing/2014/main" id="{EBF1E66F-224D-2029-F5C2-9D063E9E8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363" y="3644900"/>
            <a:ext cx="2222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5" name="Line 17">
            <a:extLst>
              <a:ext uri="{FF2B5EF4-FFF2-40B4-BE49-F238E27FC236}">
                <a16:creationId xmlns:a16="http://schemas.microsoft.com/office/drawing/2014/main" id="{3D5209A5-5683-2804-9920-E7CABD7DE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3724275"/>
            <a:ext cx="1587" cy="2413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6" name="Line 18">
            <a:extLst>
              <a:ext uri="{FF2B5EF4-FFF2-40B4-BE49-F238E27FC236}">
                <a16:creationId xmlns:a16="http://schemas.microsoft.com/office/drawing/2014/main" id="{44049383-996A-C7AB-B730-68EB735E2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363" y="3730625"/>
            <a:ext cx="2222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7" name="Line 19">
            <a:extLst>
              <a:ext uri="{FF2B5EF4-FFF2-40B4-BE49-F238E27FC236}">
                <a16:creationId xmlns:a16="http://schemas.microsoft.com/office/drawing/2014/main" id="{BAFCE398-DB6C-744D-E224-D530587F94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3988" y="3176588"/>
            <a:ext cx="2571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8" name="Freeform 20">
            <a:extLst>
              <a:ext uri="{FF2B5EF4-FFF2-40B4-BE49-F238E27FC236}">
                <a16:creationId xmlns:a16="http://schemas.microsoft.com/office/drawing/2014/main" id="{0A83FC7A-A240-6E4B-CAF5-B0FDB6FAC445}"/>
              </a:ext>
            </a:extLst>
          </p:cNvPr>
          <p:cNvSpPr>
            <a:spLocks/>
          </p:cNvSpPr>
          <p:nvPr/>
        </p:nvSpPr>
        <p:spPr bwMode="auto">
          <a:xfrm>
            <a:off x="3587750" y="2747963"/>
            <a:ext cx="250825" cy="193675"/>
          </a:xfrm>
          <a:custGeom>
            <a:avLst/>
            <a:gdLst>
              <a:gd name="T0" fmla="*/ 158 w 158"/>
              <a:gd name="T1" fmla="*/ 122 h 122"/>
              <a:gd name="T2" fmla="*/ 0 w 158"/>
              <a:gd name="T3" fmla="*/ 122 h 122"/>
              <a:gd name="T4" fmla="*/ 0 w 158"/>
              <a:gd name="T5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22">
                <a:moveTo>
                  <a:pt x="158" y="122"/>
                </a:moveTo>
                <a:lnTo>
                  <a:pt x="0" y="12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9" name="Freeform 21">
            <a:extLst>
              <a:ext uri="{FF2B5EF4-FFF2-40B4-BE49-F238E27FC236}">
                <a16:creationId xmlns:a16="http://schemas.microsoft.com/office/drawing/2014/main" id="{A6C2DE39-A327-EFCA-56F2-D98789E70C3A}"/>
              </a:ext>
            </a:extLst>
          </p:cNvPr>
          <p:cNvSpPr>
            <a:spLocks/>
          </p:cNvSpPr>
          <p:nvPr/>
        </p:nvSpPr>
        <p:spPr bwMode="auto">
          <a:xfrm>
            <a:off x="3587750" y="3409950"/>
            <a:ext cx="250825" cy="195263"/>
          </a:xfrm>
          <a:custGeom>
            <a:avLst/>
            <a:gdLst>
              <a:gd name="T0" fmla="*/ 0 w 158"/>
              <a:gd name="T1" fmla="*/ 123 h 123"/>
              <a:gd name="T2" fmla="*/ 0 w 158"/>
              <a:gd name="T3" fmla="*/ 0 h 123"/>
              <a:gd name="T4" fmla="*/ 158 w 158"/>
              <a:gd name="T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23">
                <a:moveTo>
                  <a:pt x="0" y="123"/>
                </a:moveTo>
                <a:lnTo>
                  <a:pt x="0" y="0"/>
                </a:lnTo>
                <a:lnTo>
                  <a:pt x="158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0" name="Line 22">
            <a:extLst>
              <a:ext uri="{FF2B5EF4-FFF2-40B4-BE49-F238E27FC236}">
                <a16:creationId xmlns:a16="http://schemas.microsoft.com/office/drawing/2014/main" id="{64CFA4A0-8138-58BF-FC78-58A635B68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8575" y="2867025"/>
            <a:ext cx="1588" cy="6111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1" name="Line 23">
            <a:extLst>
              <a:ext uri="{FF2B5EF4-FFF2-40B4-BE49-F238E27FC236}">
                <a16:creationId xmlns:a16="http://schemas.microsoft.com/office/drawing/2014/main" id="{75AD82A3-4935-7881-3FE7-8CC2BFEC7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3016250"/>
            <a:ext cx="1588" cy="307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2" name="Line 24">
            <a:extLst>
              <a:ext uri="{FF2B5EF4-FFF2-40B4-BE49-F238E27FC236}">
                <a16:creationId xmlns:a16="http://schemas.microsoft.com/office/drawing/2014/main" id="{79F1D273-C069-F192-1569-6F481E4F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124075"/>
            <a:ext cx="2619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3" name="Freeform 25">
            <a:extLst>
              <a:ext uri="{FF2B5EF4-FFF2-40B4-BE49-F238E27FC236}">
                <a16:creationId xmlns:a16="http://schemas.microsoft.com/office/drawing/2014/main" id="{012414A5-7EF3-9C51-B836-B72A0C978E4C}"/>
              </a:ext>
            </a:extLst>
          </p:cNvPr>
          <p:cNvSpPr>
            <a:spLocks/>
          </p:cNvSpPr>
          <p:nvPr/>
        </p:nvSpPr>
        <p:spPr bwMode="auto">
          <a:xfrm>
            <a:off x="4603750" y="1695450"/>
            <a:ext cx="252413" cy="193675"/>
          </a:xfrm>
          <a:custGeom>
            <a:avLst/>
            <a:gdLst>
              <a:gd name="T0" fmla="*/ 0 w 159"/>
              <a:gd name="T1" fmla="*/ 122 h 122"/>
              <a:gd name="T2" fmla="*/ 159 w 159"/>
              <a:gd name="T3" fmla="*/ 122 h 122"/>
              <a:gd name="T4" fmla="*/ 159 w 159"/>
              <a:gd name="T5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22">
                <a:moveTo>
                  <a:pt x="0" y="122"/>
                </a:moveTo>
                <a:lnTo>
                  <a:pt x="159" y="122"/>
                </a:lnTo>
                <a:lnTo>
                  <a:pt x="15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4" name="Freeform 26">
            <a:extLst>
              <a:ext uri="{FF2B5EF4-FFF2-40B4-BE49-F238E27FC236}">
                <a16:creationId xmlns:a16="http://schemas.microsoft.com/office/drawing/2014/main" id="{3A226FE6-BB87-543F-2F38-7D2F5DD8359C}"/>
              </a:ext>
            </a:extLst>
          </p:cNvPr>
          <p:cNvSpPr>
            <a:spLocks/>
          </p:cNvSpPr>
          <p:nvPr/>
        </p:nvSpPr>
        <p:spPr bwMode="auto">
          <a:xfrm>
            <a:off x="4603750" y="2359025"/>
            <a:ext cx="252413" cy="193675"/>
          </a:xfrm>
          <a:custGeom>
            <a:avLst/>
            <a:gdLst>
              <a:gd name="T0" fmla="*/ 159 w 159"/>
              <a:gd name="T1" fmla="*/ 122 h 122"/>
              <a:gd name="T2" fmla="*/ 159 w 159"/>
              <a:gd name="T3" fmla="*/ 0 h 122"/>
              <a:gd name="T4" fmla="*/ 0 w 159"/>
              <a:gd name="T5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22">
                <a:moveTo>
                  <a:pt x="159" y="122"/>
                </a:moveTo>
                <a:lnTo>
                  <a:pt x="15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5" name="Line 27">
            <a:extLst>
              <a:ext uri="{FF2B5EF4-FFF2-40B4-BE49-F238E27FC236}">
                <a16:creationId xmlns:a16="http://schemas.microsoft.com/office/drawing/2014/main" id="{6614FF09-7A6D-FFDC-007A-F9E0D9E2B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3750" y="1820863"/>
            <a:ext cx="1588" cy="6111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6" name="Line 28">
            <a:extLst>
              <a:ext uri="{FF2B5EF4-FFF2-40B4-BE49-F238E27FC236}">
                <a16:creationId xmlns:a16="http://schemas.microsoft.com/office/drawing/2014/main" id="{F538793A-F209-4541-82B3-9080623951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8338" y="1970088"/>
            <a:ext cx="1587" cy="307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7" name="Line 29">
            <a:extLst>
              <a:ext uri="{FF2B5EF4-FFF2-40B4-BE49-F238E27FC236}">
                <a16:creationId xmlns:a16="http://schemas.microsoft.com/office/drawing/2014/main" id="{95F8E7D5-4488-0514-BD28-DAF1D4305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2101850"/>
            <a:ext cx="1588" cy="2619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8" name="Freeform 30">
            <a:extLst>
              <a:ext uri="{FF2B5EF4-FFF2-40B4-BE49-F238E27FC236}">
                <a16:creationId xmlns:a16="http://schemas.microsoft.com/office/drawing/2014/main" id="{7004ADF3-F945-A7AE-6AAF-9D0B0AEC904C}"/>
              </a:ext>
            </a:extLst>
          </p:cNvPr>
          <p:cNvSpPr>
            <a:spLocks/>
          </p:cNvSpPr>
          <p:nvPr/>
        </p:nvSpPr>
        <p:spPr bwMode="auto">
          <a:xfrm>
            <a:off x="2574925" y="2489200"/>
            <a:ext cx="195263" cy="252413"/>
          </a:xfrm>
          <a:custGeom>
            <a:avLst/>
            <a:gdLst>
              <a:gd name="T0" fmla="*/ 123 w 123"/>
              <a:gd name="T1" fmla="*/ 0 h 159"/>
              <a:gd name="T2" fmla="*/ 123 w 123"/>
              <a:gd name="T3" fmla="*/ 159 h 159"/>
              <a:gd name="T4" fmla="*/ 0 w 123"/>
              <a:gd name="T5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159">
                <a:moveTo>
                  <a:pt x="123" y="0"/>
                </a:moveTo>
                <a:lnTo>
                  <a:pt x="123" y="159"/>
                </a:lnTo>
                <a:lnTo>
                  <a:pt x="0" y="15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99" name="Freeform 31">
            <a:extLst>
              <a:ext uri="{FF2B5EF4-FFF2-40B4-BE49-F238E27FC236}">
                <a16:creationId xmlns:a16="http://schemas.microsoft.com/office/drawing/2014/main" id="{592F34EB-098F-C581-DB99-33BB8D20CF6D}"/>
              </a:ext>
            </a:extLst>
          </p:cNvPr>
          <p:cNvSpPr>
            <a:spLocks/>
          </p:cNvSpPr>
          <p:nvPr/>
        </p:nvSpPr>
        <p:spPr bwMode="auto">
          <a:xfrm>
            <a:off x="3238500" y="2489200"/>
            <a:ext cx="193675" cy="252413"/>
          </a:xfrm>
          <a:custGeom>
            <a:avLst/>
            <a:gdLst>
              <a:gd name="T0" fmla="*/ 122 w 122"/>
              <a:gd name="T1" fmla="*/ 159 h 159"/>
              <a:gd name="T2" fmla="*/ 0 w 122"/>
              <a:gd name="T3" fmla="*/ 159 h 159"/>
              <a:gd name="T4" fmla="*/ 0 w 122"/>
              <a:gd name="T5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59">
                <a:moveTo>
                  <a:pt x="122" y="159"/>
                </a:moveTo>
                <a:lnTo>
                  <a:pt x="0" y="15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0" name="Line 32">
            <a:extLst>
              <a:ext uri="{FF2B5EF4-FFF2-40B4-BE49-F238E27FC236}">
                <a16:creationId xmlns:a16="http://schemas.microsoft.com/office/drawing/2014/main" id="{F31AB2DA-ABF7-8A43-436F-E639114D8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1925" y="2489200"/>
            <a:ext cx="6111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1" name="Line 33">
            <a:extLst>
              <a:ext uri="{FF2B5EF4-FFF2-40B4-BE49-F238E27FC236}">
                <a16:creationId xmlns:a16="http://schemas.microsoft.com/office/drawing/2014/main" id="{8FDD12A6-1B14-CDD2-C58C-975177F9C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9563" y="2363788"/>
            <a:ext cx="3095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2" name="Line 34">
            <a:extLst>
              <a:ext uri="{FF2B5EF4-FFF2-40B4-BE49-F238E27FC236}">
                <a16:creationId xmlns:a16="http://schemas.microsoft.com/office/drawing/2014/main" id="{0E544835-6C35-09C5-D0BB-81D72D5F0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6900" y="3965575"/>
            <a:ext cx="2635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3" name="Line 35">
            <a:extLst>
              <a:ext uri="{FF2B5EF4-FFF2-40B4-BE49-F238E27FC236}">
                <a16:creationId xmlns:a16="http://schemas.microsoft.com/office/drawing/2014/main" id="{78092C6A-DDDD-62A9-9423-21C3663D2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7700" y="4016375"/>
            <a:ext cx="1603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4" name="Line 36">
            <a:extLst>
              <a:ext uri="{FF2B5EF4-FFF2-40B4-BE49-F238E27FC236}">
                <a16:creationId xmlns:a16="http://schemas.microsoft.com/office/drawing/2014/main" id="{A076CE81-2453-DC0C-B01B-9A312D69D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8975" y="4073525"/>
            <a:ext cx="730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5" name="Line 37">
            <a:extLst>
              <a:ext uri="{FF2B5EF4-FFF2-40B4-BE49-F238E27FC236}">
                <a16:creationId xmlns:a16="http://schemas.microsoft.com/office/drawing/2014/main" id="{2BA17231-DB11-A765-797F-E2DC72E9F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1489075"/>
            <a:ext cx="1588" cy="612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6" name="Line 38">
            <a:extLst>
              <a:ext uri="{FF2B5EF4-FFF2-40B4-BE49-F238E27FC236}">
                <a16:creationId xmlns:a16="http://schemas.microsoft.com/office/drawing/2014/main" id="{1E51B03E-30DE-6513-3F6C-9C6FED31D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3605213"/>
            <a:ext cx="1588" cy="4000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7" name="Line 39">
            <a:extLst>
              <a:ext uri="{FF2B5EF4-FFF2-40B4-BE49-F238E27FC236}">
                <a16:creationId xmlns:a16="http://schemas.microsoft.com/office/drawing/2014/main" id="{D0909857-0D4E-2794-24E8-05AFA2735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489075"/>
            <a:ext cx="3892550" cy="158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8" name="Line 40">
            <a:extLst>
              <a:ext uri="{FF2B5EF4-FFF2-40B4-BE49-F238E27FC236}">
                <a16:creationId xmlns:a16="http://schemas.microsoft.com/office/drawing/2014/main" id="{8C736694-8830-8A5C-1B8D-8BBDFAC51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4005263"/>
            <a:ext cx="21844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09" name="Line 41">
            <a:extLst>
              <a:ext uri="{FF2B5EF4-FFF2-40B4-BE49-F238E27FC236}">
                <a16:creationId xmlns:a16="http://schemas.microsoft.com/office/drawing/2014/main" id="{01009931-A94F-7725-84EA-FF3F501C7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925" y="1358900"/>
            <a:ext cx="1588" cy="280670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10" name="Line 42">
            <a:extLst>
              <a:ext uri="{FF2B5EF4-FFF2-40B4-BE49-F238E27FC236}">
                <a16:creationId xmlns:a16="http://schemas.microsoft.com/office/drawing/2014/main" id="{E9B1ABA1-98F5-7763-9BB5-718255A0D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741613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11" name="Line 43">
            <a:extLst>
              <a:ext uri="{FF2B5EF4-FFF2-40B4-BE49-F238E27FC236}">
                <a16:creationId xmlns:a16="http://schemas.microsoft.com/office/drawing/2014/main" id="{3246EA45-0D3A-1862-34A1-1BD5287EB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552700"/>
            <a:ext cx="2222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12" name="Oval 44">
            <a:extLst>
              <a:ext uri="{FF2B5EF4-FFF2-40B4-BE49-F238E27FC236}">
                <a16:creationId xmlns:a16="http://schemas.microsoft.com/office/drawing/2014/main" id="{516CA468-B8AE-DD8E-2197-9A9336CE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359150"/>
            <a:ext cx="68263" cy="68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3" name="Oval 45">
            <a:extLst>
              <a:ext uri="{FF2B5EF4-FFF2-40B4-BE49-F238E27FC236}">
                <a16:creationId xmlns:a16="http://schemas.microsoft.com/office/drawing/2014/main" id="{BE16CCE9-183D-9711-E5B6-3FE576E8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359150"/>
            <a:ext cx="68262" cy="68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4" name="Oval 46">
            <a:extLst>
              <a:ext uri="{FF2B5EF4-FFF2-40B4-BE49-F238E27FC236}">
                <a16:creationId xmlns:a16="http://schemas.microsoft.com/office/drawing/2014/main" id="{CB80A80D-185A-38AC-F757-86485C97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2706688"/>
            <a:ext cx="68263" cy="698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5" name="Oval 47">
            <a:extLst>
              <a:ext uri="{FF2B5EF4-FFF2-40B4-BE49-F238E27FC236}">
                <a16:creationId xmlns:a16="http://schemas.microsoft.com/office/drawing/2014/main" id="{A0304E8D-D979-0825-BABB-08B4E355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2517775"/>
            <a:ext cx="68262" cy="698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6" name="Oval 48">
            <a:extLst>
              <a:ext uri="{FF2B5EF4-FFF2-40B4-BE49-F238E27FC236}">
                <a16:creationId xmlns:a16="http://schemas.microsoft.com/office/drawing/2014/main" id="{F7B9EA8D-C1CC-0525-0ABC-BDB9D697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706688"/>
            <a:ext cx="68262" cy="698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7" name="Oval 49">
            <a:extLst>
              <a:ext uri="{FF2B5EF4-FFF2-40B4-BE49-F238E27FC236}">
                <a16:creationId xmlns:a16="http://schemas.microsoft.com/office/drawing/2014/main" id="{1AB9A471-0BFE-78E0-EEE7-86CC5484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1455738"/>
            <a:ext cx="68262" cy="682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8" name="Oval 50">
            <a:extLst>
              <a:ext uri="{FF2B5EF4-FFF2-40B4-BE49-F238E27FC236}">
                <a16:creationId xmlns:a16="http://schemas.microsoft.com/office/drawing/2014/main" id="{B50CB3CC-54ED-8D17-D240-520FD7AF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1455738"/>
            <a:ext cx="68263" cy="682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19" name="Freeform 51">
            <a:extLst>
              <a:ext uri="{FF2B5EF4-FFF2-40B4-BE49-F238E27FC236}">
                <a16:creationId xmlns:a16="http://schemas.microsoft.com/office/drawing/2014/main" id="{21C11669-FA90-35E2-AA9F-678AEBF90E0E}"/>
              </a:ext>
            </a:extLst>
          </p:cNvPr>
          <p:cNvSpPr>
            <a:spLocks/>
          </p:cNvSpPr>
          <p:nvPr/>
        </p:nvSpPr>
        <p:spPr bwMode="auto">
          <a:xfrm>
            <a:off x="5935663" y="3392488"/>
            <a:ext cx="582612" cy="257175"/>
          </a:xfrm>
          <a:custGeom>
            <a:avLst/>
            <a:gdLst>
              <a:gd name="T0" fmla="*/ 367 w 367"/>
              <a:gd name="T1" fmla="*/ 162 h 162"/>
              <a:gd name="T2" fmla="*/ 367 w 367"/>
              <a:gd name="T3" fmla="*/ 0 h 162"/>
              <a:gd name="T4" fmla="*/ 0 w 367"/>
              <a:gd name="T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7" h="162">
                <a:moveTo>
                  <a:pt x="367" y="162"/>
                </a:moveTo>
                <a:lnTo>
                  <a:pt x="36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0" name="Line 52">
            <a:extLst>
              <a:ext uri="{FF2B5EF4-FFF2-40B4-BE49-F238E27FC236}">
                <a16:creationId xmlns:a16="http://schemas.microsoft.com/office/drawing/2014/main" id="{B4A370C4-369A-481F-D708-5CD446EDF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3644900"/>
            <a:ext cx="2174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1" name="Line 53">
            <a:extLst>
              <a:ext uri="{FF2B5EF4-FFF2-40B4-BE49-F238E27FC236}">
                <a16:creationId xmlns:a16="http://schemas.microsoft.com/office/drawing/2014/main" id="{A501C760-3788-600E-7402-CD3A1B2D9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8275" y="3724275"/>
            <a:ext cx="1588" cy="2413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2" name="Line 54">
            <a:extLst>
              <a:ext uri="{FF2B5EF4-FFF2-40B4-BE49-F238E27FC236}">
                <a16:creationId xmlns:a16="http://schemas.microsoft.com/office/drawing/2014/main" id="{17BFF362-AC04-27CE-6C9F-1546F42D2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3730625"/>
            <a:ext cx="2174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3" name="Line 55">
            <a:extLst>
              <a:ext uri="{FF2B5EF4-FFF2-40B4-BE49-F238E27FC236}">
                <a16:creationId xmlns:a16="http://schemas.microsoft.com/office/drawing/2014/main" id="{98B685C0-282F-389D-71C9-0D75077DB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1912938"/>
            <a:ext cx="1587" cy="2619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4" name="Freeform 56">
            <a:extLst>
              <a:ext uri="{FF2B5EF4-FFF2-40B4-BE49-F238E27FC236}">
                <a16:creationId xmlns:a16="http://schemas.microsoft.com/office/drawing/2014/main" id="{23D6D64D-D0F0-DD16-E066-7D84583ADFC0}"/>
              </a:ext>
            </a:extLst>
          </p:cNvPr>
          <p:cNvSpPr>
            <a:spLocks/>
          </p:cNvSpPr>
          <p:nvPr/>
        </p:nvSpPr>
        <p:spPr bwMode="auto">
          <a:xfrm>
            <a:off x="5741988" y="2301875"/>
            <a:ext cx="193675" cy="250825"/>
          </a:xfrm>
          <a:custGeom>
            <a:avLst/>
            <a:gdLst>
              <a:gd name="T0" fmla="*/ 0 w 122"/>
              <a:gd name="T1" fmla="*/ 0 h 158"/>
              <a:gd name="T2" fmla="*/ 0 w 122"/>
              <a:gd name="T3" fmla="*/ 158 h 158"/>
              <a:gd name="T4" fmla="*/ 122 w 122"/>
              <a:gd name="T5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58">
                <a:moveTo>
                  <a:pt x="0" y="0"/>
                </a:moveTo>
                <a:lnTo>
                  <a:pt x="0" y="158"/>
                </a:lnTo>
                <a:lnTo>
                  <a:pt x="122" y="15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5" name="Freeform 57">
            <a:extLst>
              <a:ext uri="{FF2B5EF4-FFF2-40B4-BE49-F238E27FC236}">
                <a16:creationId xmlns:a16="http://schemas.microsoft.com/office/drawing/2014/main" id="{F556C089-E8B6-BF1A-F9AE-1A9647A4494D}"/>
              </a:ext>
            </a:extLst>
          </p:cNvPr>
          <p:cNvSpPr>
            <a:spLocks/>
          </p:cNvSpPr>
          <p:nvPr/>
        </p:nvSpPr>
        <p:spPr bwMode="auto">
          <a:xfrm>
            <a:off x="5078413" y="2301875"/>
            <a:ext cx="195262" cy="250825"/>
          </a:xfrm>
          <a:custGeom>
            <a:avLst/>
            <a:gdLst>
              <a:gd name="T0" fmla="*/ 0 w 123"/>
              <a:gd name="T1" fmla="*/ 158 h 158"/>
              <a:gd name="T2" fmla="*/ 123 w 123"/>
              <a:gd name="T3" fmla="*/ 158 h 158"/>
              <a:gd name="T4" fmla="*/ 123 w 123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158">
                <a:moveTo>
                  <a:pt x="0" y="158"/>
                </a:moveTo>
                <a:lnTo>
                  <a:pt x="123" y="158"/>
                </a:lnTo>
                <a:lnTo>
                  <a:pt x="123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6" name="Line 58">
            <a:extLst>
              <a:ext uri="{FF2B5EF4-FFF2-40B4-BE49-F238E27FC236}">
                <a16:creationId xmlns:a16="http://schemas.microsoft.com/office/drawing/2014/main" id="{D3D32EED-9E5F-2699-0126-B4C45DE68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3825" y="2301875"/>
            <a:ext cx="6064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7" name="Line 59">
            <a:extLst>
              <a:ext uri="{FF2B5EF4-FFF2-40B4-BE49-F238E27FC236}">
                <a16:creationId xmlns:a16="http://schemas.microsoft.com/office/drawing/2014/main" id="{74109D1A-5244-C43E-9173-7428E0F3E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18122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8" name="Line 60">
            <a:extLst>
              <a:ext uri="{FF2B5EF4-FFF2-40B4-BE49-F238E27FC236}">
                <a16:creationId xmlns:a16="http://schemas.microsoft.com/office/drawing/2014/main" id="{E9FED9A4-C6BE-E05C-4F4E-DB6C94C0B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3965575"/>
            <a:ext cx="257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29" name="Line 61">
            <a:extLst>
              <a:ext uri="{FF2B5EF4-FFF2-40B4-BE49-F238E27FC236}">
                <a16:creationId xmlns:a16="http://schemas.microsoft.com/office/drawing/2014/main" id="{0B614C0A-017B-5B05-5D3E-5FBAD9DF3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550" y="4016375"/>
            <a:ext cx="1666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30" name="Line 62">
            <a:extLst>
              <a:ext uri="{FF2B5EF4-FFF2-40B4-BE49-F238E27FC236}">
                <a16:creationId xmlns:a16="http://schemas.microsoft.com/office/drawing/2014/main" id="{CE9FC877-251F-B9BF-6C84-A75A135ED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4073525"/>
            <a:ext cx="746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31" name="Line 63">
            <a:extLst>
              <a:ext uri="{FF2B5EF4-FFF2-40B4-BE49-F238E27FC236}">
                <a16:creationId xmlns:a16="http://schemas.microsoft.com/office/drawing/2014/main" id="{AF8E4D28-D331-352D-3D66-EB8B4509E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1489075"/>
            <a:ext cx="1587" cy="4238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32" name="Line 64">
            <a:extLst>
              <a:ext uri="{FF2B5EF4-FFF2-40B4-BE49-F238E27FC236}">
                <a16:creationId xmlns:a16="http://schemas.microsoft.com/office/drawing/2014/main" id="{5720CE0C-CEF2-F4C6-8172-F6E3BE910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1358900"/>
            <a:ext cx="1587" cy="2806700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33" name="Oval 65">
            <a:extLst>
              <a:ext uri="{FF2B5EF4-FFF2-40B4-BE49-F238E27FC236}">
                <a16:creationId xmlns:a16="http://schemas.microsoft.com/office/drawing/2014/main" id="{311A91A4-6962-D64E-CD6E-ABE1BC82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3359150"/>
            <a:ext cx="68262" cy="68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34" name="Oval 66">
            <a:extLst>
              <a:ext uri="{FF2B5EF4-FFF2-40B4-BE49-F238E27FC236}">
                <a16:creationId xmlns:a16="http://schemas.microsoft.com/office/drawing/2014/main" id="{43905D9F-A7FF-4539-6187-05CED179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3359150"/>
            <a:ext cx="68263" cy="682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35" name="Oval 67">
            <a:extLst>
              <a:ext uri="{FF2B5EF4-FFF2-40B4-BE49-F238E27FC236}">
                <a16:creationId xmlns:a16="http://schemas.microsoft.com/office/drawing/2014/main" id="{9FD16510-FA37-0ADB-D18C-E741E4CA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2517775"/>
            <a:ext cx="68263" cy="698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36" name="Line 68">
            <a:extLst>
              <a:ext uri="{FF2B5EF4-FFF2-40B4-BE49-F238E27FC236}">
                <a16:creationId xmlns:a16="http://schemas.microsoft.com/office/drawing/2014/main" id="{20CC1508-1F09-ED1E-5A87-CEDB7EEE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8" y="1695450"/>
            <a:ext cx="17716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37" name="Rectangle 69">
            <a:extLst>
              <a:ext uri="{FF2B5EF4-FFF2-40B4-BE49-F238E27FC236}">
                <a16:creationId xmlns:a16="http://schemas.microsoft.com/office/drawing/2014/main" id="{6FAF55A4-89A7-A71F-A3DD-E7970C32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1279525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63238" name="Rectangle 70">
            <a:extLst>
              <a:ext uri="{FF2B5EF4-FFF2-40B4-BE49-F238E27FC236}">
                <a16:creationId xmlns:a16="http://schemas.microsoft.com/office/drawing/2014/main" id="{DDDEA384-CBA4-8907-92B4-2E10B61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111375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63239" name="Rectangle 71">
            <a:extLst>
              <a:ext uri="{FF2B5EF4-FFF2-40B4-BE49-F238E27FC236}">
                <a16:creationId xmlns:a16="http://schemas.microsoft.com/office/drawing/2014/main" id="{B504400E-D9DF-DDA0-8A38-3FAB6C50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17462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63240" name="Rectangle 72">
            <a:extLst>
              <a:ext uri="{FF2B5EF4-FFF2-40B4-BE49-F238E27FC236}">
                <a16:creationId xmlns:a16="http://schemas.microsoft.com/office/drawing/2014/main" id="{17116392-4D82-AC70-8FB4-569F42F9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838325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63241" name="Rectangle 73">
            <a:extLst>
              <a:ext uri="{FF2B5EF4-FFF2-40B4-BE49-F238E27FC236}">
                <a16:creationId xmlns:a16="http://schemas.microsoft.com/office/drawing/2014/main" id="{4861FEF0-D1CF-565B-AD75-B103070C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61778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3242" name="Rectangle 74">
            <a:extLst>
              <a:ext uri="{FF2B5EF4-FFF2-40B4-BE49-F238E27FC236}">
                <a16:creationId xmlns:a16="http://schemas.microsoft.com/office/drawing/2014/main" id="{7456EF41-74C1-A223-4149-BD9779D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2708275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3243" name="Rectangle 75">
            <a:extLst>
              <a:ext uri="{FF2B5EF4-FFF2-40B4-BE49-F238E27FC236}">
                <a16:creationId xmlns:a16="http://schemas.microsoft.com/office/drawing/2014/main" id="{268AF6FB-548F-A0DE-6F4C-BDD5F66C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24590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3244" name="Rectangle 76">
            <a:extLst>
              <a:ext uri="{FF2B5EF4-FFF2-40B4-BE49-F238E27FC236}">
                <a16:creationId xmlns:a16="http://schemas.microsoft.com/office/drawing/2014/main" id="{2BB10A24-F76F-3B4D-1235-1FFE2EDC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2547938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263245" name="Rectangle 77">
            <a:extLst>
              <a:ext uri="{FF2B5EF4-FFF2-40B4-BE49-F238E27FC236}">
                <a16:creationId xmlns:a16="http://schemas.microsoft.com/office/drawing/2014/main" id="{51242B28-92DA-EB23-3A6C-6FF3D0890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202088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3246" name="Rectangle 78">
            <a:extLst>
              <a:ext uri="{FF2B5EF4-FFF2-40B4-BE49-F238E27FC236}">
                <a16:creationId xmlns:a16="http://schemas.microsoft.com/office/drawing/2014/main" id="{3A8F7458-8DD1-0081-2478-79114CC4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109788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263247" name="Rectangle 79">
            <a:extLst>
              <a:ext uri="{FF2B5EF4-FFF2-40B4-BE49-F238E27FC236}">
                <a16:creationId xmlns:a16="http://schemas.microsoft.com/office/drawing/2014/main" id="{B63BAA6B-2A8C-3328-0F3B-18FC5F38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30845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3248" name="Rectangle 80">
            <a:extLst>
              <a:ext uri="{FF2B5EF4-FFF2-40B4-BE49-F238E27FC236}">
                <a16:creationId xmlns:a16="http://schemas.microsoft.com/office/drawing/2014/main" id="{0578166A-1F66-65D8-69A2-3521BED2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176588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63249" name="Rectangle 81">
            <a:extLst>
              <a:ext uri="{FF2B5EF4-FFF2-40B4-BE49-F238E27FC236}">
                <a16:creationId xmlns:a16="http://schemas.microsoft.com/office/drawing/2014/main" id="{411A7BFE-2D48-B8B0-5FCF-6F2C6C7F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304958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63250" name="Rectangle 82">
            <a:extLst>
              <a:ext uri="{FF2B5EF4-FFF2-40B4-BE49-F238E27FC236}">
                <a16:creationId xmlns:a16="http://schemas.microsoft.com/office/drawing/2014/main" id="{253CB3C9-1CBD-577F-621C-A964B131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3141663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63251" name="Rectangle 83">
            <a:extLst>
              <a:ext uri="{FF2B5EF4-FFF2-40B4-BE49-F238E27FC236}">
                <a16:creationId xmlns:a16="http://schemas.microsoft.com/office/drawing/2014/main" id="{CB27879E-1DDD-DB47-DD76-E32EA319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3081338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63252" name="Rectangle 84">
            <a:extLst>
              <a:ext uri="{FF2B5EF4-FFF2-40B4-BE49-F238E27FC236}">
                <a16:creationId xmlns:a16="http://schemas.microsoft.com/office/drawing/2014/main" id="{CA7E3FB0-6EE6-256A-AB2E-57435568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3173413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63253" name="Rectangle 85">
            <a:extLst>
              <a:ext uri="{FF2B5EF4-FFF2-40B4-BE49-F238E27FC236}">
                <a16:creationId xmlns:a16="http://schemas.microsoft.com/office/drawing/2014/main" id="{9651995A-5B57-531B-E0E6-8128EB0A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081338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63254" name="Rectangle 86">
            <a:extLst>
              <a:ext uri="{FF2B5EF4-FFF2-40B4-BE49-F238E27FC236}">
                <a16:creationId xmlns:a16="http://schemas.microsoft.com/office/drawing/2014/main" id="{2001E826-735D-8BF9-4908-0CC489849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173413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63255" name="Line 87">
            <a:extLst>
              <a:ext uri="{FF2B5EF4-FFF2-40B4-BE49-F238E27FC236}">
                <a16:creationId xmlns:a16="http://schemas.microsoft.com/office/drawing/2014/main" id="{0965BE33-7E90-2C54-AF72-545E6DE37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7975" y="4210050"/>
            <a:ext cx="257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56" name="Line 88">
            <a:extLst>
              <a:ext uri="{FF2B5EF4-FFF2-40B4-BE49-F238E27FC236}">
                <a16:creationId xmlns:a16="http://schemas.microsoft.com/office/drawing/2014/main" id="{53DCF5F8-4218-2417-0CC1-CBC203A5D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0363" y="4262438"/>
            <a:ext cx="1603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57" name="Line 89">
            <a:extLst>
              <a:ext uri="{FF2B5EF4-FFF2-40B4-BE49-F238E27FC236}">
                <a16:creationId xmlns:a16="http://schemas.microsoft.com/office/drawing/2014/main" id="{5CE46BA3-D847-2FC0-95C4-D8338C0F5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0050" y="431958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58" name="Line 90">
            <a:extLst>
              <a:ext uri="{FF2B5EF4-FFF2-40B4-BE49-F238E27FC236}">
                <a16:creationId xmlns:a16="http://schemas.microsoft.com/office/drawing/2014/main" id="{A2CE02C6-590E-F936-B81E-EFB265D81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4005263"/>
            <a:ext cx="1587" cy="2047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59" name="Line 91">
            <a:extLst>
              <a:ext uri="{FF2B5EF4-FFF2-40B4-BE49-F238E27FC236}">
                <a16:creationId xmlns:a16="http://schemas.microsoft.com/office/drawing/2014/main" id="{93F7F17B-30C3-0CD1-DB0B-BF70D5E8C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4638" y="2301875"/>
            <a:ext cx="2619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60" name="Line 92">
            <a:extLst>
              <a:ext uri="{FF2B5EF4-FFF2-40B4-BE49-F238E27FC236}">
                <a16:creationId xmlns:a16="http://schemas.microsoft.com/office/drawing/2014/main" id="{98462905-F31F-4DF3-2CB3-8BAFCF8231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5438" y="2359025"/>
            <a:ext cx="166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61" name="Line 93">
            <a:extLst>
              <a:ext uri="{FF2B5EF4-FFF2-40B4-BE49-F238E27FC236}">
                <a16:creationId xmlns:a16="http://schemas.microsoft.com/office/drawing/2014/main" id="{5BF762D9-3B73-DD81-463A-8F0DB6F8E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5125" y="2409825"/>
            <a:ext cx="80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62" name="Line 94">
            <a:extLst>
              <a:ext uri="{FF2B5EF4-FFF2-40B4-BE49-F238E27FC236}">
                <a16:creationId xmlns:a16="http://schemas.microsoft.com/office/drawing/2014/main" id="{AE60665B-6C4E-EDA8-A1B7-1099000D6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124075"/>
            <a:ext cx="1588" cy="1778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63" name="Rectangle 95">
            <a:extLst>
              <a:ext uri="{FF2B5EF4-FFF2-40B4-BE49-F238E27FC236}">
                <a16:creationId xmlns:a16="http://schemas.microsoft.com/office/drawing/2014/main" id="{F2A89320-ACB2-F119-5A99-3139E4DA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2057400"/>
            <a:ext cx="217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63264" name="Line 96">
            <a:extLst>
              <a:ext uri="{FF2B5EF4-FFF2-40B4-BE49-F238E27FC236}">
                <a16:creationId xmlns:a16="http://schemas.microsoft.com/office/drawing/2014/main" id="{9BB6D65C-98A5-A3F2-F1E6-7FE54F8EB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263" y="2055813"/>
            <a:ext cx="2460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65" name="Oval 97">
            <a:extLst>
              <a:ext uri="{FF2B5EF4-FFF2-40B4-BE49-F238E27FC236}">
                <a16:creationId xmlns:a16="http://schemas.microsoft.com/office/drawing/2014/main" id="{8510B58E-C636-FBB6-BB3B-CDEFBA52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084388"/>
            <a:ext cx="79375" cy="793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266" name="Rectangle 98">
            <a:extLst>
              <a:ext uri="{FF2B5EF4-FFF2-40B4-BE49-F238E27FC236}">
                <a16:creationId xmlns:a16="http://schemas.microsoft.com/office/drawing/2014/main" id="{07776D9A-147B-DF24-A2B3-7A1BF60C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46221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263267" name="Rectangle 99">
            <a:extLst>
              <a:ext uri="{FF2B5EF4-FFF2-40B4-BE49-F238E27FC236}">
                <a16:creationId xmlns:a16="http://schemas.microsoft.com/office/drawing/2014/main" id="{B652B2F5-9427-2C0C-5531-EC1B286E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2490788"/>
            <a:ext cx="103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=</a:t>
            </a:r>
            <a:endParaRPr lang="en-US" altLang="en-US"/>
          </a:p>
        </p:txBody>
      </p:sp>
      <p:sp>
        <p:nvSpPr>
          <p:cNvPr id="263268" name="Rectangle 100">
            <a:extLst>
              <a:ext uri="{FF2B5EF4-FFF2-40B4-BE49-F238E27FC236}">
                <a16:creationId xmlns:a16="http://schemas.microsoft.com/office/drawing/2014/main" id="{6309D468-7737-5F4C-3536-D798FF6B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4622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 1</a:t>
            </a:r>
            <a:endParaRPr lang="en-US" altLang="en-US"/>
          </a:p>
        </p:txBody>
      </p:sp>
      <p:sp>
        <p:nvSpPr>
          <p:cNvPr id="263269" name="Rectangle 101">
            <a:extLst>
              <a:ext uri="{FF2B5EF4-FFF2-40B4-BE49-F238E27FC236}">
                <a16:creationId xmlns:a16="http://schemas.microsoft.com/office/drawing/2014/main" id="{8EF3B76B-5245-F809-1240-3E8310BC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301875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263270" name="Rectangle 102">
            <a:extLst>
              <a:ext uri="{FF2B5EF4-FFF2-40B4-BE49-F238E27FC236}">
                <a16:creationId xmlns:a16="http://schemas.microsoft.com/office/drawing/2014/main" id="{5DE11D28-195E-2C70-1B1A-F9C0C303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2330450"/>
            <a:ext cx="103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=</a:t>
            </a:r>
            <a:endParaRPr lang="en-US" altLang="en-US"/>
          </a:p>
        </p:txBody>
      </p:sp>
      <p:sp>
        <p:nvSpPr>
          <p:cNvPr id="263271" name="Rectangle 103">
            <a:extLst>
              <a:ext uri="{FF2B5EF4-FFF2-40B4-BE49-F238E27FC236}">
                <a16:creationId xmlns:a16="http://schemas.microsoft.com/office/drawing/2014/main" id="{A1140C44-10C9-962C-8522-3EDCAC78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23018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 0</a:t>
            </a:r>
            <a:endParaRPr lang="en-US" altLang="en-US"/>
          </a:p>
        </p:txBody>
      </p:sp>
      <p:sp>
        <p:nvSpPr>
          <p:cNvPr id="263272" name="Line 104">
            <a:extLst>
              <a:ext uri="{FF2B5EF4-FFF2-40B4-BE49-F238E27FC236}">
                <a16:creationId xmlns:a16="http://schemas.microsoft.com/office/drawing/2014/main" id="{0A442A2D-58DC-479C-F52D-9BB5F3074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2306638"/>
            <a:ext cx="1539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273" name="Rectangle 105">
            <a:extLst>
              <a:ext uri="{FF2B5EF4-FFF2-40B4-BE49-F238E27FC236}">
                <a16:creationId xmlns:a16="http://schemas.microsoft.com/office/drawing/2014/main" id="{BC56F554-D32C-AA94-BB49-66D72869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35734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263274" name="Rectangle 106">
            <a:extLst>
              <a:ext uri="{FF2B5EF4-FFF2-40B4-BE49-F238E27FC236}">
                <a16:creationId xmlns:a16="http://schemas.microsoft.com/office/drawing/2014/main" id="{200DC7C9-D241-1D67-1D0A-F444E941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3665538"/>
            <a:ext cx="147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bit</a:t>
            </a:r>
            <a:endParaRPr lang="en-US" altLang="en-US"/>
          </a:p>
        </p:txBody>
      </p:sp>
      <p:sp>
        <p:nvSpPr>
          <p:cNvPr id="263275" name="Rectangle 107">
            <a:extLst>
              <a:ext uri="{FF2B5EF4-FFF2-40B4-BE49-F238E27FC236}">
                <a16:creationId xmlns:a16="http://schemas.microsoft.com/office/drawing/2014/main" id="{535D48C2-C806-A4BF-E7C5-B3312482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35734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263276" name="Rectangle 108">
            <a:extLst>
              <a:ext uri="{FF2B5EF4-FFF2-40B4-BE49-F238E27FC236}">
                <a16:creationId xmlns:a16="http://schemas.microsoft.com/office/drawing/2014/main" id="{970693F8-EC64-7976-64CC-D04FA11C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65538"/>
            <a:ext cx="147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</a:rPr>
              <a:t>bit</a:t>
            </a:r>
            <a:endParaRPr lang="en-US" altLang="en-US"/>
          </a:p>
        </p:txBody>
      </p:sp>
      <p:pic>
        <p:nvPicPr>
          <p:cNvPr id="263279" name="Picture 111">
            <a:extLst>
              <a:ext uri="{FF2B5EF4-FFF2-40B4-BE49-F238E27FC236}">
                <a16:creationId xmlns:a16="http://schemas.microsoft.com/office/drawing/2014/main" id="{DEA49257-C38C-4920-C791-6CC75C4D1325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5410200"/>
            <a:ext cx="6629400" cy="7381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E1DA7F18-DEE5-0B76-EDD6-4AB7A8995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CMOS SRAM Analysis (Read)</a:t>
            </a:r>
          </a:p>
        </p:txBody>
      </p:sp>
      <p:sp>
        <p:nvSpPr>
          <p:cNvPr id="370696" name="Line 8">
            <a:extLst>
              <a:ext uri="{FF2B5EF4-FFF2-40B4-BE49-F238E27FC236}">
                <a16:creationId xmlns:a16="http://schemas.microsoft.com/office/drawing/2014/main" id="{2711E20B-5D93-F73B-C2BC-FA5517C15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4741863"/>
            <a:ext cx="1587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697" name="Line 9">
            <a:extLst>
              <a:ext uri="{FF2B5EF4-FFF2-40B4-BE49-F238E27FC236}">
                <a16:creationId xmlns:a16="http://schemas.microsoft.com/office/drawing/2014/main" id="{FE7A4641-80AC-7C5B-7677-FC5DCE03A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4741863"/>
            <a:ext cx="192088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698" name="Line 10">
            <a:extLst>
              <a:ext uri="{FF2B5EF4-FFF2-40B4-BE49-F238E27FC236}">
                <a16:creationId xmlns:a16="http://schemas.microsoft.com/office/drawing/2014/main" id="{06E9BC16-2CE6-2CB4-04C0-B9ADEB240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1889125"/>
            <a:ext cx="192088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699" name="Line 11">
            <a:extLst>
              <a:ext uri="{FF2B5EF4-FFF2-40B4-BE49-F238E27FC236}">
                <a16:creationId xmlns:a16="http://schemas.microsoft.com/office/drawing/2014/main" id="{A49B496A-FC21-D94D-4B91-41045F4B2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2370138"/>
            <a:ext cx="192088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0" name="Line 12">
            <a:extLst>
              <a:ext uri="{FF2B5EF4-FFF2-40B4-BE49-F238E27FC236}">
                <a16:creationId xmlns:a16="http://schemas.microsoft.com/office/drawing/2014/main" id="{F352D552-C6D2-4886-109D-E2ED58CEE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2843213"/>
            <a:ext cx="192088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1" name="Line 13">
            <a:extLst>
              <a:ext uri="{FF2B5EF4-FFF2-40B4-BE49-F238E27FC236}">
                <a16:creationId xmlns:a16="http://schemas.microsoft.com/office/drawing/2014/main" id="{679A25AD-8D28-CFE1-A834-645EFAAC6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3316288"/>
            <a:ext cx="192088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2" name="Line 14">
            <a:extLst>
              <a:ext uri="{FF2B5EF4-FFF2-40B4-BE49-F238E27FC236}">
                <a16:creationId xmlns:a16="http://schemas.microsoft.com/office/drawing/2014/main" id="{44EAB47C-EF64-BAFB-B863-E73B966C9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3789363"/>
            <a:ext cx="192088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3" name="Line 15">
            <a:extLst>
              <a:ext uri="{FF2B5EF4-FFF2-40B4-BE49-F238E27FC236}">
                <a16:creationId xmlns:a16="http://schemas.microsoft.com/office/drawing/2014/main" id="{CB739699-A42D-F41D-0460-5FC0A11A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4270375"/>
            <a:ext cx="192088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4" name="Line 16">
            <a:extLst>
              <a:ext uri="{FF2B5EF4-FFF2-40B4-BE49-F238E27FC236}">
                <a16:creationId xmlns:a16="http://schemas.microsoft.com/office/drawing/2014/main" id="{3FA109BB-0BB1-BABE-D770-551480A14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1889125"/>
            <a:ext cx="1587" cy="28527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5" name="Line 17">
            <a:extLst>
              <a:ext uri="{FF2B5EF4-FFF2-40B4-BE49-F238E27FC236}">
                <a16:creationId xmlns:a16="http://schemas.microsoft.com/office/drawing/2014/main" id="{D51B606E-33F8-E9BE-29DA-5B66B80A5F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7038" y="1889125"/>
            <a:ext cx="1587" cy="28527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6" name="Line 18">
            <a:extLst>
              <a:ext uri="{FF2B5EF4-FFF2-40B4-BE49-F238E27FC236}">
                <a16:creationId xmlns:a16="http://schemas.microsoft.com/office/drawing/2014/main" id="{3242A392-CD31-63AE-FD8B-69EACCB131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8388" y="1889125"/>
            <a:ext cx="1587" cy="28527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7" name="Line 19">
            <a:extLst>
              <a:ext uri="{FF2B5EF4-FFF2-40B4-BE49-F238E27FC236}">
                <a16:creationId xmlns:a16="http://schemas.microsoft.com/office/drawing/2014/main" id="{99F5BC26-57CF-3731-692D-C97E2DADB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1889125"/>
            <a:ext cx="1587" cy="28527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8" name="Line 20">
            <a:extLst>
              <a:ext uri="{FF2B5EF4-FFF2-40B4-BE49-F238E27FC236}">
                <a16:creationId xmlns:a16="http://schemas.microsoft.com/office/drawing/2014/main" id="{7C6687FD-5965-1E8B-A79F-8D79E804D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1088" y="1889125"/>
            <a:ext cx="1587" cy="28527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09" name="Line 21">
            <a:extLst>
              <a:ext uri="{FF2B5EF4-FFF2-40B4-BE49-F238E27FC236}">
                <a16:creationId xmlns:a16="http://schemas.microsoft.com/office/drawing/2014/main" id="{9454344E-A9E9-1226-8155-F460DAE8B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3789363"/>
            <a:ext cx="384651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0" name="Line 22">
            <a:extLst>
              <a:ext uri="{FF2B5EF4-FFF2-40B4-BE49-F238E27FC236}">
                <a16:creationId xmlns:a16="http://schemas.microsoft.com/office/drawing/2014/main" id="{75999935-070F-B446-AFA1-010D749B5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4270375"/>
            <a:ext cx="384651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1" name="Line 23">
            <a:extLst>
              <a:ext uri="{FF2B5EF4-FFF2-40B4-BE49-F238E27FC236}">
                <a16:creationId xmlns:a16="http://schemas.microsoft.com/office/drawing/2014/main" id="{6EBBBD94-95F1-2E51-DB11-E97F7B0B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3316288"/>
            <a:ext cx="384651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2" name="Line 24">
            <a:extLst>
              <a:ext uri="{FF2B5EF4-FFF2-40B4-BE49-F238E27FC236}">
                <a16:creationId xmlns:a16="http://schemas.microsoft.com/office/drawing/2014/main" id="{C4EF6760-B982-99B0-AA49-EB3241E90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2843213"/>
            <a:ext cx="384651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3" name="Line 25">
            <a:extLst>
              <a:ext uri="{FF2B5EF4-FFF2-40B4-BE49-F238E27FC236}">
                <a16:creationId xmlns:a16="http://schemas.microsoft.com/office/drawing/2014/main" id="{142ADB57-6BCE-F917-6356-5F1CF925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2370138"/>
            <a:ext cx="384651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4" name="Line 26">
            <a:extLst>
              <a:ext uri="{FF2B5EF4-FFF2-40B4-BE49-F238E27FC236}">
                <a16:creationId xmlns:a16="http://schemas.microsoft.com/office/drawing/2014/main" id="{F9F3B73F-6F25-1340-745D-1DD203AB3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688" y="4741863"/>
            <a:ext cx="1587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5" name="Line 27">
            <a:extLst>
              <a:ext uri="{FF2B5EF4-FFF2-40B4-BE49-F238E27FC236}">
                <a16:creationId xmlns:a16="http://schemas.microsoft.com/office/drawing/2014/main" id="{0981214B-352C-2F2D-F753-1738CB74C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7038" y="4741863"/>
            <a:ext cx="1587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6" name="Line 28">
            <a:extLst>
              <a:ext uri="{FF2B5EF4-FFF2-40B4-BE49-F238E27FC236}">
                <a16:creationId xmlns:a16="http://schemas.microsoft.com/office/drawing/2014/main" id="{F9996FF7-5CEA-409E-9F8C-D18B718F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4741863"/>
            <a:ext cx="1587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7" name="Line 29">
            <a:extLst>
              <a:ext uri="{FF2B5EF4-FFF2-40B4-BE49-F238E27FC236}">
                <a16:creationId xmlns:a16="http://schemas.microsoft.com/office/drawing/2014/main" id="{4100E58E-974C-838A-6E58-E9AB0954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741863"/>
            <a:ext cx="1587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8" name="Line 30">
            <a:extLst>
              <a:ext uri="{FF2B5EF4-FFF2-40B4-BE49-F238E27FC236}">
                <a16:creationId xmlns:a16="http://schemas.microsoft.com/office/drawing/2014/main" id="{0AA86BA2-6992-FA26-190E-522189343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4741863"/>
            <a:ext cx="1587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19" name="Rectangle 31">
            <a:extLst>
              <a:ext uri="{FF2B5EF4-FFF2-40B4-BE49-F238E27FC236}">
                <a16:creationId xmlns:a16="http://schemas.microsoft.com/office/drawing/2014/main" id="{34834B8A-F38C-CCF4-2BCF-E56D993E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9672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70720" name="Rectangle 32">
            <a:extLst>
              <a:ext uri="{FF2B5EF4-FFF2-40B4-BE49-F238E27FC236}">
                <a16:creationId xmlns:a16="http://schemas.microsoft.com/office/drawing/2014/main" id="{F35BDC2C-CB27-1E40-11ED-CDF50940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87875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70721" name="Rectangle 33">
            <a:extLst>
              <a:ext uri="{FF2B5EF4-FFF2-40B4-BE49-F238E27FC236}">
                <a16:creationId xmlns:a16="http://schemas.microsoft.com/office/drawing/2014/main" id="{AB666E0C-2979-EA58-2854-FC5E0C27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1132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0.2</a:t>
            </a:r>
            <a:endParaRPr lang="en-US" altLang="en-US"/>
          </a:p>
        </p:txBody>
      </p:sp>
      <p:sp>
        <p:nvSpPr>
          <p:cNvPr id="370722" name="Rectangle 34">
            <a:extLst>
              <a:ext uri="{FF2B5EF4-FFF2-40B4-BE49-F238E27FC236}">
                <a16:creationId xmlns:a16="http://schemas.microsoft.com/office/drawing/2014/main" id="{35AEF15F-9953-3366-B209-EB34CF44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63855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0.4</a:t>
            </a:r>
            <a:endParaRPr lang="en-US" altLang="en-US"/>
          </a:p>
        </p:txBody>
      </p:sp>
      <p:sp>
        <p:nvSpPr>
          <p:cNvPr id="370723" name="Rectangle 35">
            <a:extLst>
              <a:ext uri="{FF2B5EF4-FFF2-40B4-BE49-F238E27FC236}">
                <a16:creationId xmlns:a16="http://schemas.microsoft.com/office/drawing/2014/main" id="{7858B23B-FFA7-E386-C180-EEDCBC9E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165475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0.6</a:t>
            </a:r>
            <a:endParaRPr lang="en-US" altLang="en-US"/>
          </a:p>
        </p:txBody>
      </p:sp>
      <p:sp>
        <p:nvSpPr>
          <p:cNvPr id="370724" name="Rectangle 36">
            <a:extLst>
              <a:ext uri="{FF2B5EF4-FFF2-40B4-BE49-F238E27FC236}">
                <a16:creationId xmlns:a16="http://schemas.microsoft.com/office/drawing/2014/main" id="{36EB5D37-096E-1C0D-CF56-5B21CDA7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6908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0.8</a:t>
            </a:r>
            <a:endParaRPr lang="en-US" altLang="en-US"/>
          </a:p>
        </p:txBody>
      </p:sp>
      <p:sp>
        <p:nvSpPr>
          <p:cNvPr id="370725" name="Rectangle 37">
            <a:extLst>
              <a:ext uri="{FF2B5EF4-FFF2-40B4-BE49-F238E27FC236}">
                <a16:creationId xmlns:a16="http://schemas.microsoft.com/office/drawing/2014/main" id="{D960120D-F130-8DCA-24C1-BA871620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21615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70726" name="Rectangle 38">
            <a:extLst>
              <a:ext uri="{FF2B5EF4-FFF2-40B4-BE49-F238E27FC236}">
                <a16:creationId xmlns:a16="http://schemas.microsoft.com/office/drawing/2014/main" id="{C4E38359-106C-383B-3162-7270969F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174148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1.2</a:t>
            </a:r>
            <a:endParaRPr lang="en-US" altLang="en-US"/>
          </a:p>
        </p:txBody>
      </p:sp>
      <p:sp>
        <p:nvSpPr>
          <p:cNvPr id="370727" name="Rectangle 39">
            <a:extLst>
              <a:ext uri="{FF2B5EF4-FFF2-40B4-BE49-F238E27FC236}">
                <a16:creationId xmlns:a16="http://schemas.microsoft.com/office/drawing/2014/main" id="{312F0B4F-63D1-669E-938C-19D422E9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96728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0.5</a:t>
            </a:r>
            <a:endParaRPr lang="en-US" altLang="en-US"/>
          </a:p>
        </p:txBody>
      </p:sp>
      <p:sp>
        <p:nvSpPr>
          <p:cNvPr id="370728" name="Rectangle 40">
            <a:extLst>
              <a:ext uri="{FF2B5EF4-FFF2-40B4-BE49-F238E27FC236}">
                <a16:creationId xmlns:a16="http://schemas.microsoft.com/office/drawing/2014/main" id="{D5B65E39-796C-04DE-B975-4D0DFBE2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4195763"/>
            <a:ext cx="111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Voltage rise [V]</a:t>
            </a:r>
            <a:endParaRPr lang="en-US" altLang="en-US"/>
          </a:p>
        </p:txBody>
      </p:sp>
      <p:sp>
        <p:nvSpPr>
          <p:cNvPr id="370729" name="Rectangle 41">
            <a:extLst>
              <a:ext uri="{FF2B5EF4-FFF2-40B4-BE49-F238E27FC236}">
                <a16:creationId xmlns:a16="http://schemas.microsoft.com/office/drawing/2014/main" id="{50868EF5-6223-E1E1-79AD-713317651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9672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70730" name="Rectangle 42">
            <a:extLst>
              <a:ext uri="{FF2B5EF4-FFF2-40B4-BE49-F238E27FC236}">
                <a16:creationId xmlns:a16="http://schemas.microsoft.com/office/drawing/2014/main" id="{7669F7AF-52CC-5FA9-C13B-9BD79EBE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96728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1.2</a:t>
            </a:r>
            <a:endParaRPr lang="en-US" altLang="en-US"/>
          </a:p>
        </p:txBody>
      </p:sp>
      <p:sp>
        <p:nvSpPr>
          <p:cNvPr id="370731" name="Rectangle 43">
            <a:extLst>
              <a:ext uri="{FF2B5EF4-FFF2-40B4-BE49-F238E27FC236}">
                <a16:creationId xmlns:a16="http://schemas.microsoft.com/office/drawing/2014/main" id="{E3DB83C8-0215-F176-9B1A-EB159BB1C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496728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1.5</a:t>
            </a:r>
            <a:endParaRPr lang="en-US" altLang="en-US"/>
          </a:p>
        </p:txBody>
      </p:sp>
      <p:sp>
        <p:nvSpPr>
          <p:cNvPr id="370732" name="Rectangle 44">
            <a:extLst>
              <a:ext uri="{FF2B5EF4-FFF2-40B4-BE49-F238E27FC236}">
                <a16:creationId xmlns:a16="http://schemas.microsoft.com/office/drawing/2014/main" id="{01A0EAD3-86DB-8AFA-C7BD-57C9B5ED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9672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70733" name="Rectangle 45">
            <a:extLst>
              <a:ext uri="{FF2B5EF4-FFF2-40B4-BE49-F238E27FC236}">
                <a16:creationId xmlns:a16="http://schemas.microsoft.com/office/drawing/2014/main" id="{CB00F2EE-C922-7697-B0C5-EB9CDBE0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5321300"/>
            <a:ext cx="1709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Cell Ratio (CR)</a:t>
            </a:r>
            <a:endParaRPr lang="en-US" altLang="en-US"/>
          </a:p>
        </p:txBody>
      </p:sp>
      <p:sp>
        <p:nvSpPr>
          <p:cNvPr id="370734" name="Rectangle 46">
            <a:extLst>
              <a:ext uri="{FF2B5EF4-FFF2-40B4-BE49-F238E27FC236}">
                <a16:creationId xmlns:a16="http://schemas.microsoft.com/office/drawing/2014/main" id="{A444BE80-1CEC-C3FE-EE86-CD74E61F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96728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2.5</a:t>
            </a:r>
            <a:endParaRPr lang="en-US" altLang="en-US"/>
          </a:p>
        </p:txBody>
      </p:sp>
      <p:sp>
        <p:nvSpPr>
          <p:cNvPr id="370735" name="Rectangle 47">
            <a:extLst>
              <a:ext uri="{FF2B5EF4-FFF2-40B4-BE49-F238E27FC236}">
                <a16:creationId xmlns:a16="http://schemas.microsoft.com/office/drawing/2014/main" id="{613125CF-20D4-3467-5D99-848FC189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49672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70736" name="Freeform 48">
            <a:extLst>
              <a:ext uri="{FF2B5EF4-FFF2-40B4-BE49-F238E27FC236}">
                <a16:creationId xmlns:a16="http://schemas.microsoft.com/office/drawing/2014/main" id="{75F0D678-02D5-BEF6-AFFD-E6081F1DA6B8}"/>
              </a:ext>
            </a:extLst>
          </p:cNvPr>
          <p:cNvSpPr>
            <a:spLocks/>
          </p:cNvSpPr>
          <p:nvPr/>
        </p:nvSpPr>
        <p:spPr bwMode="auto">
          <a:xfrm>
            <a:off x="2954338" y="3789363"/>
            <a:ext cx="1498600" cy="952500"/>
          </a:xfrm>
          <a:custGeom>
            <a:avLst/>
            <a:gdLst>
              <a:gd name="T0" fmla="*/ 944 w 944"/>
              <a:gd name="T1" fmla="*/ 600 h 600"/>
              <a:gd name="T2" fmla="*/ 944 w 944"/>
              <a:gd name="T3" fmla="*/ 0 h 600"/>
              <a:gd name="T4" fmla="*/ 0 w 944"/>
              <a:gd name="T5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4" h="600">
                <a:moveTo>
                  <a:pt x="944" y="600"/>
                </a:moveTo>
                <a:lnTo>
                  <a:pt x="944" y="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37" name="Freeform 49">
            <a:extLst>
              <a:ext uri="{FF2B5EF4-FFF2-40B4-BE49-F238E27FC236}">
                <a16:creationId xmlns:a16="http://schemas.microsoft.com/office/drawing/2014/main" id="{950F44CF-30C1-8D08-8533-FE3B5AA0DF6F}"/>
              </a:ext>
            </a:extLst>
          </p:cNvPr>
          <p:cNvSpPr>
            <a:spLocks/>
          </p:cNvSpPr>
          <p:nvPr/>
        </p:nvSpPr>
        <p:spPr bwMode="auto">
          <a:xfrm>
            <a:off x="2954338" y="1889125"/>
            <a:ext cx="3846512" cy="2852738"/>
          </a:xfrm>
          <a:custGeom>
            <a:avLst/>
            <a:gdLst>
              <a:gd name="T0" fmla="*/ 2423 w 2423"/>
              <a:gd name="T1" fmla="*/ 1797 h 1797"/>
              <a:gd name="T2" fmla="*/ 2423 w 2423"/>
              <a:gd name="T3" fmla="*/ 0 h 1797"/>
              <a:gd name="T4" fmla="*/ 0 w 2423"/>
              <a:gd name="T5" fmla="*/ 0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3" h="1797">
                <a:moveTo>
                  <a:pt x="2423" y="1797"/>
                </a:moveTo>
                <a:lnTo>
                  <a:pt x="2423" y="0"/>
                </a:lnTo>
                <a:lnTo>
                  <a:pt x="0" y="0"/>
                </a:lnTo>
              </a:path>
            </a:pathLst>
          </a:custGeom>
          <a:noFill/>
          <a:ln w="23813" cap="flat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38" name="Freeform 50">
            <a:extLst>
              <a:ext uri="{FF2B5EF4-FFF2-40B4-BE49-F238E27FC236}">
                <a16:creationId xmlns:a16="http://schemas.microsoft.com/office/drawing/2014/main" id="{095223A4-4C23-EDF7-D217-1F643780AE98}"/>
              </a:ext>
            </a:extLst>
          </p:cNvPr>
          <p:cNvSpPr>
            <a:spLocks/>
          </p:cNvSpPr>
          <p:nvPr/>
        </p:nvSpPr>
        <p:spPr bwMode="auto">
          <a:xfrm>
            <a:off x="2954338" y="1889125"/>
            <a:ext cx="3846512" cy="2852738"/>
          </a:xfrm>
          <a:custGeom>
            <a:avLst/>
            <a:gdLst>
              <a:gd name="T0" fmla="*/ 0 w 2423"/>
              <a:gd name="T1" fmla="*/ 0 h 1797"/>
              <a:gd name="T2" fmla="*/ 0 w 2423"/>
              <a:gd name="T3" fmla="*/ 1797 h 1797"/>
              <a:gd name="T4" fmla="*/ 2423 w 2423"/>
              <a:gd name="T5" fmla="*/ 1797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23" h="1797">
                <a:moveTo>
                  <a:pt x="0" y="0"/>
                </a:moveTo>
                <a:lnTo>
                  <a:pt x="0" y="1797"/>
                </a:lnTo>
                <a:lnTo>
                  <a:pt x="2423" y="1797"/>
                </a:lnTo>
              </a:path>
            </a:pathLst>
          </a:cu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39" name="Line 51">
            <a:extLst>
              <a:ext uri="{FF2B5EF4-FFF2-40B4-BE49-F238E27FC236}">
                <a16:creationId xmlns:a16="http://schemas.microsoft.com/office/drawing/2014/main" id="{479850A6-14D8-9BBB-75E6-E3D3D110F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4741863"/>
            <a:ext cx="1588" cy="1936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40" name="Freeform 52">
            <a:extLst>
              <a:ext uri="{FF2B5EF4-FFF2-40B4-BE49-F238E27FC236}">
                <a16:creationId xmlns:a16="http://schemas.microsoft.com/office/drawing/2014/main" id="{563B5D8F-BA6A-99AA-C17C-51D48E40B79F}"/>
              </a:ext>
            </a:extLst>
          </p:cNvPr>
          <p:cNvSpPr>
            <a:spLocks/>
          </p:cNvSpPr>
          <p:nvPr/>
        </p:nvSpPr>
        <p:spPr bwMode="auto">
          <a:xfrm>
            <a:off x="3340100" y="2338388"/>
            <a:ext cx="3452813" cy="2011362"/>
          </a:xfrm>
          <a:custGeom>
            <a:avLst/>
            <a:gdLst>
              <a:gd name="T0" fmla="*/ 0 w 431"/>
              <a:gd name="T1" fmla="*/ 0 h 251"/>
              <a:gd name="T2" fmla="*/ 431 w 431"/>
              <a:gd name="T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1" h="251">
                <a:moveTo>
                  <a:pt x="0" y="0"/>
                </a:moveTo>
                <a:cubicBezTo>
                  <a:pt x="52" y="169"/>
                  <a:pt x="161" y="223"/>
                  <a:pt x="431" y="251"/>
                </a:cubicBezTo>
              </a:path>
            </a:pathLst>
          </a:custGeom>
          <a:noFill/>
          <a:ln w="39688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741" name="Oval 53">
            <a:extLst>
              <a:ext uri="{FF2B5EF4-FFF2-40B4-BE49-F238E27FC236}">
                <a16:creationId xmlns:a16="http://schemas.microsoft.com/office/drawing/2014/main" id="{4F1A02D5-73FE-CDF4-895B-B2E0916A9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7211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2" name="Rectangle 54">
            <a:extLst>
              <a:ext uri="{FF2B5EF4-FFF2-40B4-BE49-F238E27FC236}">
                <a16:creationId xmlns:a16="http://schemas.microsoft.com/office/drawing/2014/main" id="{ADF3F54C-8206-7BB6-D2CB-EB87473B950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6481" y="3363119"/>
            <a:ext cx="184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Voltage Rise (V)</a:t>
            </a:r>
            <a:endParaRPr lang="en-US" altLang="en-US"/>
          </a:p>
        </p:txBody>
      </p:sp>
      <p:pic>
        <p:nvPicPr>
          <p:cNvPr id="370743" name="Picture 55">
            <a:extLst>
              <a:ext uri="{FF2B5EF4-FFF2-40B4-BE49-F238E27FC236}">
                <a16:creationId xmlns:a16="http://schemas.microsoft.com/office/drawing/2014/main" id="{9D188DF8-A791-8A80-28A2-D077A6BB655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1400" y="3124200"/>
            <a:ext cx="1266825" cy="628650"/>
          </a:xfrm>
          <a:solidFill>
            <a:srgbClr val="EAEAEA"/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32D33DE-E163-093E-C3E6-92F245FE5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Memory Timing: Definitions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1821" name="Picture 29">
            <a:extLst>
              <a:ext uri="{FF2B5EF4-FFF2-40B4-BE49-F238E27FC236}">
                <a16:creationId xmlns:a16="http://schemas.microsoft.com/office/drawing/2014/main" id="{8DD339BF-DFCB-88CE-D8F2-BF154E6ED5A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" y="1752600"/>
            <a:ext cx="8305800" cy="40782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9A452395-212D-14ED-DFD7-951B8B0C1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CMOS SRAM Analysis (Write) </a:t>
            </a:r>
          </a:p>
        </p:txBody>
      </p:sp>
      <p:pic>
        <p:nvPicPr>
          <p:cNvPr id="264288" name="Picture 96">
            <a:extLst>
              <a:ext uri="{FF2B5EF4-FFF2-40B4-BE49-F238E27FC236}">
                <a16:creationId xmlns:a16="http://schemas.microsoft.com/office/drawing/2014/main" id="{FF6F49DD-A0BD-CBED-2E89-D19EF78A3851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4572000"/>
            <a:ext cx="6629400" cy="7540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4250" name="Freeform 58">
            <a:extLst>
              <a:ext uri="{FF2B5EF4-FFF2-40B4-BE49-F238E27FC236}">
                <a16:creationId xmlns:a16="http://schemas.microsoft.com/office/drawing/2014/main" id="{7FB8E32D-30B8-653F-4309-0B4F48A7F213}"/>
              </a:ext>
            </a:extLst>
          </p:cNvPr>
          <p:cNvSpPr>
            <a:spLocks/>
          </p:cNvSpPr>
          <p:nvPr/>
        </p:nvSpPr>
        <p:spPr bwMode="auto">
          <a:xfrm>
            <a:off x="4067175" y="2127250"/>
            <a:ext cx="109538" cy="1588"/>
          </a:xfrm>
          <a:custGeom>
            <a:avLst/>
            <a:gdLst>
              <a:gd name="T0" fmla="*/ 0 w 69"/>
              <a:gd name="T1" fmla="*/ 69 w 69"/>
              <a:gd name="T2" fmla="*/ 0 w 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9">
                <a:moveTo>
                  <a:pt x="0" y="0"/>
                </a:moveTo>
                <a:lnTo>
                  <a:pt x="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252" name="Freeform 60">
            <a:extLst>
              <a:ext uri="{FF2B5EF4-FFF2-40B4-BE49-F238E27FC236}">
                <a16:creationId xmlns:a16="http://schemas.microsoft.com/office/drawing/2014/main" id="{F5E54CA1-BBCB-4EB4-9894-36356A0D2422}"/>
              </a:ext>
            </a:extLst>
          </p:cNvPr>
          <p:cNvSpPr>
            <a:spLocks/>
          </p:cNvSpPr>
          <p:nvPr/>
        </p:nvSpPr>
        <p:spPr bwMode="auto">
          <a:xfrm>
            <a:off x="4067175" y="2127250"/>
            <a:ext cx="1588" cy="166688"/>
          </a:xfrm>
          <a:custGeom>
            <a:avLst/>
            <a:gdLst>
              <a:gd name="T0" fmla="*/ 105 h 105"/>
              <a:gd name="T1" fmla="*/ 0 h 105"/>
              <a:gd name="T2" fmla="*/ 105 h 10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5">
                <a:moveTo>
                  <a:pt x="0" y="105"/>
                </a:moveTo>
                <a:lnTo>
                  <a:pt x="0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4287" name="Group 95">
            <a:extLst>
              <a:ext uri="{FF2B5EF4-FFF2-40B4-BE49-F238E27FC236}">
                <a16:creationId xmlns:a16="http://schemas.microsoft.com/office/drawing/2014/main" id="{37CF00B4-B6A7-CBB5-2CF4-C69CA3E3EE24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1285875"/>
            <a:ext cx="4587875" cy="3205163"/>
            <a:chOff x="1303" y="810"/>
            <a:chExt cx="2890" cy="2019"/>
          </a:xfrm>
        </p:grpSpPr>
        <p:sp>
          <p:nvSpPr>
            <p:cNvPr id="264207" name="Line 15">
              <a:extLst>
                <a:ext uri="{FF2B5EF4-FFF2-40B4-BE49-F238E27FC236}">
                  <a16:creationId xmlns:a16="http://schemas.microsoft.com/office/drawing/2014/main" id="{3A16F8CD-2CFF-BD74-711C-C23C5D7A1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" y="823"/>
              <a:ext cx="1" cy="194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8" name="Line 16">
              <a:extLst>
                <a:ext uri="{FF2B5EF4-FFF2-40B4-BE49-F238E27FC236}">
                  <a16:creationId xmlns:a16="http://schemas.microsoft.com/office/drawing/2014/main" id="{A5EA14A8-03F7-81FD-7007-46F760E9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823"/>
              <a:ext cx="1" cy="194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9" name="Line 17">
              <a:extLst>
                <a:ext uri="{FF2B5EF4-FFF2-40B4-BE49-F238E27FC236}">
                  <a16:creationId xmlns:a16="http://schemas.microsoft.com/office/drawing/2014/main" id="{86CE2B2D-E396-C3CA-8C8B-0F52FF8F3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3" y="947"/>
              <a:ext cx="2659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0" name="Line 18">
              <a:extLst>
                <a:ext uri="{FF2B5EF4-FFF2-40B4-BE49-F238E27FC236}">
                  <a16:creationId xmlns:a16="http://schemas.microsoft.com/office/drawing/2014/main" id="{261E9501-C740-6AAE-4B3F-9D8517482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5" y="1445"/>
              <a:ext cx="1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1" name="Line 19">
              <a:extLst>
                <a:ext uri="{FF2B5EF4-FFF2-40B4-BE49-F238E27FC236}">
                  <a16:creationId xmlns:a16="http://schemas.microsoft.com/office/drawing/2014/main" id="{7774C66A-CF55-D628-800D-DF982E856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1482"/>
              <a:ext cx="1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2" name="Line 20">
              <a:extLst>
                <a:ext uri="{FF2B5EF4-FFF2-40B4-BE49-F238E27FC236}">
                  <a16:creationId xmlns:a16="http://schemas.microsoft.com/office/drawing/2014/main" id="{025AD7CD-CAE9-054F-0455-F69C5F92B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3" y="1514"/>
              <a:ext cx="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3" name="Line 21">
              <a:extLst>
                <a:ext uri="{FF2B5EF4-FFF2-40B4-BE49-F238E27FC236}">
                  <a16:creationId xmlns:a16="http://schemas.microsoft.com/office/drawing/2014/main" id="{83419BE9-CED3-BE22-F82A-E38732DAD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2089"/>
              <a:ext cx="1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4" name="Freeform 22">
              <a:extLst>
                <a:ext uri="{FF2B5EF4-FFF2-40B4-BE49-F238E27FC236}">
                  <a16:creationId xmlns:a16="http://schemas.microsoft.com/office/drawing/2014/main" id="{B85E5651-DD16-75AB-A70A-FDB31DEF3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816"/>
              <a:ext cx="157" cy="124"/>
            </a:xfrm>
            <a:custGeom>
              <a:avLst/>
              <a:gdLst>
                <a:gd name="T0" fmla="*/ 157 w 157"/>
                <a:gd name="T1" fmla="*/ 124 h 124"/>
                <a:gd name="T2" fmla="*/ 0 w 157"/>
                <a:gd name="T3" fmla="*/ 124 h 124"/>
                <a:gd name="T4" fmla="*/ 0 w 157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24">
                  <a:moveTo>
                    <a:pt x="157" y="124"/>
                  </a:moveTo>
                  <a:lnTo>
                    <a:pt x="0" y="1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5" name="Freeform 23">
              <a:extLst>
                <a:ext uri="{FF2B5EF4-FFF2-40B4-BE49-F238E27FC236}">
                  <a16:creationId xmlns:a16="http://schemas.microsoft.com/office/drawing/2014/main" id="{17802369-8C3B-C5D7-A812-9B8BADB36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2238"/>
              <a:ext cx="157" cy="124"/>
            </a:xfrm>
            <a:custGeom>
              <a:avLst/>
              <a:gdLst>
                <a:gd name="T0" fmla="*/ 0 w 157"/>
                <a:gd name="T1" fmla="*/ 124 h 124"/>
                <a:gd name="T2" fmla="*/ 0 w 157"/>
                <a:gd name="T3" fmla="*/ 0 h 124"/>
                <a:gd name="T4" fmla="*/ 157 w 157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24">
                  <a:moveTo>
                    <a:pt x="0" y="124"/>
                  </a:moveTo>
                  <a:lnTo>
                    <a:pt x="0" y="0"/>
                  </a:lnTo>
                  <a:lnTo>
                    <a:pt x="15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6" name="Line 24">
              <a:extLst>
                <a:ext uri="{FF2B5EF4-FFF2-40B4-BE49-F238E27FC236}">
                  <a16:creationId xmlns:a16="http://schemas.microsoft.com/office/drawing/2014/main" id="{E8989E41-2369-8D71-F9E6-F369C61ED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1" y="1896"/>
              <a:ext cx="1" cy="3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7" name="Line 25">
              <a:extLst>
                <a:ext uri="{FF2B5EF4-FFF2-40B4-BE49-F238E27FC236}">
                  <a16:creationId xmlns:a16="http://schemas.microsoft.com/office/drawing/2014/main" id="{D2A850FB-F65E-B033-7244-B17A3395A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1" y="1991"/>
              <a:ext cx="1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8" name="Line 26">
              <a:extLst>
                <a:ext uri="{FF2B5EF4-FFF2-40B4-BE49-F238E27FC236}">
                  <a16:creationId xmlns:a16="http://schemas.microsoft.com/office/drawing/2014/main" id="{ECAFCF22-F10E-0D9B-22BF-DB50F0772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1369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9" name="Freeform 27">
              <a:extLst>
                <a:ext uri="{FF2B5EF4-FFF2-40B4-BE49-F238E27FC236}">
                  <a16:creationId xmlns:a16="http://schemas.microsoft.com/office/drawing/2014/main" id="{5E8469F6-C8CE-05D0-EDE0-7E3ABF839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1616"/>
              <a:ext cx="124" cy="160"/>
            </a:xfrm>
            <a:custGeom>
              <a:avLst/>
              <a:gdLst>
                <a:gd name="T0" fmla="*/ 124 w 124"/>
                <a:gd name="T1" fmla="*/ 0 h 160"/>
                <a:gd name="T2" fmla="*/ 124 w 124"/>
                <a:gd name="T3" fmla="*/ 160 h 160"/>
                <a:gd name="T4" fmla="*/ 0 w 124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160">
                  <a:moveTo>
                    <a:pt x="124" y="0"/>
                  </a:moveTo>
                  <a:lnTo>
                    <a:pt x="124" y="160"/>
                  </a:lnTo>
                  <a:lnTo>
                    <a:pt x="0" y="16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0" name="Freeform 28">
              <a:extLst>
                <a:ext uri="{FF2B5EF4-FFF2-40B4-BE49-F238E27FC236}">
                  <a16:creationId xmlns:a16="http://schemas.microsoft.com/office/drawing/2014/main" id="{476B22AA-A919-387C-3651-7F74A944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616"/>
              <a:ext cx="128" cy="160"/>
            </a:xfrm>
            <a:custGeom>
              <a:avLst/>
              <a:gdLst>
                <a:gd name="T0" fmla="*/ 128 w 128"/>
                <a:gd name="T1" fmla="*/ 160 h 160"/>
                <a:gd name="T2" fmla="*/ 0 w 128"/>
                <a:gd name="T3" fmla="*/ 160 h 160"/>
                <a:gd name="T4" fmla="*/ 0 w 128"/>
                <a:gd name="T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60">
                  <a:moveTo>
                    <a:pt x="128" y="160"/>
                  </a:moveTo>
                  <a:lnTo>
                    <a:pt x="0" y="16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1" name="Line 29">
              <a:extLst>
                <a:ext uri="{FF2B5EF4-FFF2-40B4-BE49-F238E27FC236}">
                  <a16:creationId xmlns:a16="http://schemas.microsoft.com/office/drawing/2014/main" id="{8A512300-951B-747D-8F39-2907DC2CE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2" y="1616"/>
              <a:ext cx="3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2" name="Line 30">
              <a:extLst>
                <a:ext uri="{FF2B5EF4-FFF2-40B4-BE49-F238E27FC236}">
                  <a16:creationId xmlns:a16="http://schemas.microsoft.com/office/drawing/2014/main" id="{784289DF-B1BB-60FA-B025-C8E8087F8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" y="1540"/>
              <a:ext cx="19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3" name="Line 31">
              <a:extLst>
                <a:ext uri="{FF2B5EF4-FFF2-40B4-BE49-F238E27FC236}">
                  <a16:creationId xmlns:a16="http://schemas.microsoft.com/office/drawing/2014/main" id="{CE53F007-FFD9-B7A2-23CC-EB8126E7F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5" y="947"/>
              <a:ext cx="1" cy="4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4" name="Line 32">
              <a:extLst>
                <a:ext uri="{FF2B5EF4-FFF2-40B4-BE49-F238E27FC236}">
                  <a16:creationId xmlns:a16="http://schemas.microsoft.com/office/drawing/2014/main" id="{3DF1B4F4-A4AB-97F1-DF32-925B44E1D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776"/>
              <a:ext cx="1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5" name="Line 33">
              <a:extLst>
                <a:ext uri="{FF2B5EF4-FFF2-40B4-BE49-F238E27FC236}">
                  <a16:creationId xmlns:a16="http://schemas.microsoft.com/office/drawing/2014/main" id="{C1E1DD21-1C74-AFC9-A66D-8E6242B40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4" y="1776"/>
              <a:ext cx="1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6" name="Line 34">
              <a:extLst>
                <a:ext uri="{FF2B5EF4-FFF2-40B4-BE49-F238E27FC236}">
                  <a16:creationId xmlns:a16="http://schemas.microsoft.com/office/drawing/2014/main" id="{E032C3DF-698B-B6C1-254B-77D44922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362"/>
              <a:ext cx="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27" name="Oval 35">
              <a:extLst>
                <a:ext uri="{FF2B5EF4-FFF2-40B4-BE49-F238E27FC236}">
                  <a16:creationId xmlns:a16="http://schemas.microsoft.com/office/drawing/2014/main" id="{40C90AF9-2F17-DB1C-D3E3-F71682723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755"/>
              <a:ext cx="44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28" name="Oval 36">
              <a:extLst>
                <a:ext uri="{FF2B5EF4-FFF2-40B4-BE49-F238E27FC236}">
                  <a16:creationId xmlns:a16="http://schemas.microsoft.com/office/drawing/2014/main" id="{70448E60-9771-0568-07A6-29A02FD1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1755"/>
              <a:ext cx="43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29" name="Oval 37">
              <a:extLst>
                <a:ext uri="{FF2B5EF4-FFF2-40B4-BE49-F238E27FC236}">
                  <a16:creationId xmlns:a16="http://schemas.microsoft.com/office/drawing/2014/main" id="{7E672982-C418-2BF8-F5A4-1A6D74AA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925"/>
              <a:ext cx="44" cy="4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30" name="Line 38">
              <a:extLst>
                <a:ext uri="{FF2B5EF4-FFF2-40B4-BE49-F238E27FC236}">
                  <a16:creationId xmlns:a16="http://schemas.microsoft.com/office/drawing/2014/main" id="{14C61BD7-19E4-B7E6-3A38-078198EB4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340"/>
              <a:ext cx="1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1" name="Freeform 39">
              <a:extLst>
                <a:ext uri="{FF2B5EF4-FFF2-40B4-BE49-F238E27FC236}">
                  <a16:creationId xmlns:a16="http://schemas.microsoft.com/office/drawing/2014/main" id="{AA94E9AF-ACFF-2EE2-B145-5176F7FF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" y="1489"/>
              <a:ext cx="160" cy="124"/>
            </a:xfrm>
            <a:custGeom>
              <a:avLst/>
              <a:gdLst>
                <a:gd name="T0" fmla="*/ 0 w 160"/>
                <a:gd name="T1" fmla="*/ 0 h 124"/>
                <a:gd name="T2" fmla="*/ 160 w 160"/>
                <a:gd name="T3" fmla="*/ 0 h 124"/>
                <a:gd name="T4" fmla="*/ 160 w 16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24">
                  <a:moveTo>
                    <a:pt x="0" y="0"/>
                  </a:moveTo>
                  <a:lnTo>
                    <a:pt x="160" y="0"/>
                  </a:lnTo>
                  <a:lnTo>
                    <a:pt x="160" y="12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2" name="Freeform 40">
              <a:extLst>
                <a:ext uri="{FF2B5EF4-FFF2-40B4-BE49-F238E27FC236}">
                  <a16:creationId xmlns:a16="http://schemas.microsoft.com/office/drawing/2014/main" id="{FDB5658C-E3E5-9C3B-7614-FC950AB98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" y="1067"/>
              <a:ext cx="160" cy="124"/>
            </a:xfrm>
            <a:custGeom>
              <a:avLst/>
              <a:gdLst>
                <a:gd name="T0" fmla="*/ 160 w 160"/>
                <a:gd name="T1" fmla="*/ 0 h 124"/>
                <a:gd name="T2" fmla="*/ 160 w 160"/>
                <a:gd name="T3" fmla="*/ 124 h 124"/>
                <a:gd name="T4" fmla="*/ 0 w 16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24">
                  <a:moveTo>
                    <a:pt x="160" y="0"/>
                  </a:moveTo>
                  <a:lnTo>
                    <a:pt x="160" y="124"/>
                  </a:lnTo>
                  <a:lnTo>
                    <a:pt x="0" y="12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3" name="Line 41">
              <a:extLst>
                <a:ext uri="{FF2B5EF4-FFF2-40B4-BE49-F238E27FC236}">
                  <a16:creationId xmlns:a16="http://schemas.microsoft.com/office/drawing/2014/main" id="{8E44F898-EECF-DD8C-2D3D-9C95A9F10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1147"/>
              <a:ext cx="1" cy="3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4" name="Line 42">
              <a:extLst>
                <a:ext uri="{FF2B5EF4-FFF2-40B4-BE49-F238E27FC236}">
                  <a16:creationId xmlns:a16="http://schemas.microsoft.com/office/drawing/2014/main" id="{DB0595FA-D872-FCE8-3A75-B00164214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" y="1245"/>
              <a:ext cx="1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5" name="Line 43">
              <a:extLst>
                <a:ext uri="{FF2B5EF4-FFF2-40B4-BE49-F238E27FC236}">
                  <a16:creationId xmlns:a16="http://schemas.microsoft.com/office/drawing/2014/main" id="{4E348441-BC69-9996-3B10-5A0BBF8D5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249"/>
              <a:ext cx="1" cy="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6" name="Freeform 44">
              <a:extLst>
                <a:ext uri="{FF2B5EF4-FFF2-40B4-BE49-F238E27FC236}">
                  <a16:creationId xmlns:a16="http://schemas.microsoft.com/office/drawing/2014/main" id="{D2D6097A-C91F-D81E-CDC5-1C791CED5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493"/>
              <a:ext cx="124" cy="160"/>
            </a:xfrm>
            <a:custGeom>
              <a:avLst/>
              <a:gdLst>
                <a:gd name="T0" fmla="*/ 0 w 124"/>
                <a:gd name="T1" fmla="*/ 0 h 160"/>
                <a:gd name="T2" fmla="*/ 0 w 124"/>
                <a:gd name="T3" fmla="*/ 160 h 160"/>
                <a:gd name="T4" fmla="*/ 124 w 124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160">
                  <a:moveTo>
                    <a:pt x="0" y="0"/>
                  </a:moveTo>
                  <a:lnTo>
                    <a:pt x="0" y="160"/>
                  </a:lnTo>
                  <a:lnTo>
                    <a:pt x="124" y="16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7" name="Freeform 45">
              <a:extLst>
                <a:ext uri="{FF2B5EF4-FFF2-40B4-BE49-F238E27FC236}">
                  <a16:creationId xmlns:a16="http://schemas.microsoft.com/office/drawing/2014/main" id="{3034C0F1-49C8-724D-39D7-BA3B2BD5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" y="1493"/>
              <a:ext cx="124" cy="160"/>
            </a:xfrm>
            <a:custGeom>
              <a:avLst/>
              <a:gdLst>
                <a:gd name="T0" fmla="*/ 0 w 124"/>
                <a:gd name="T1" fmla="*/ 160 h 160"/>
                <a:gd name="T2" fmla="*/ 124 w 124"/>
                <a:gd name="T3" fmla="*/ 160 h 160"/>
                <a:gd name="T4" fmla="*/ 124 w 124"/>
                <a:gd name="T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160">
                  <a:moveTo>
                    <a:pt x="0" y="160"/>
                  </a:moveTo>
                  <a:lnTo>
                    <a:pt x="124" y="160"/>
                  </a:lnTo>
                  <a:lnTo>
                    <a:pt x="124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8" name="Line 46">
              <a:extLst>
                <a:ext uri="{FF2B5EF4-FFF2-40B4-BE49-F238E27FC236}">
                  <a16:creationId xmlns:a16="http://schemas.microsoft.com/office/drawing/2014/main" id="{84F2AB60-15B3-7509-02A4-2D69D63C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3" y="1493"/>
              <a:ext cx="3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39" name="Line 47">
              <a:extLst>
                <a:ext uri="{FF2B5EF4-FFF2-40B4-BE49-F238E27FC236}">
                  <a16:creationId xmlns:a16="http://schemas.microsoft.com/office/drawing/2014/main" id="{3A0079B2-6511-BC23-545B-394AE9B29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1416"/>
              <a:ext cx="19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0" name="Line 48">
              <a:extLst>
                <a:ext uri="{FF2B5EF4-FFF2-40B4-BE49-F238E27FC236}">
                  <a16:creationId xmlns:a16="http://schemas.microsoft.com/office/drawing/2014/main" id="{9A251E4F-8F2D-A988-BC56-A5434AAD2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6" y="947"/>
              <a:ext cx="1" cy="3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1" name="Line 49">
              <a:extLst>
                <a:ext uri="{FF2B5EF4-FFF2-40B4-BE49-F238E27FC236}">
                  <a16:creationId xmlns:a16="http://schemas.microsoft.com/office/drawing/2014/main" id="{D2B1A314-CADB-C8F8-4B0F-5C7D64786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4" y="1653"/>
              <a:ext cx="1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2" name="Line 50">
              <a:extLst>
                <a:ext uri="{FF2B5EF4-FFF2-40B4-BE49-F238E27FC236}">
                  <a16:creationId xmlns:a16="http://schemas.microsoft.com/office/drawing/2014/main" id="{0E363E19-94FE-2592-6FA3-5AF52534A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613"/>
              <a:ext cx="1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3" name="Line 51">
              <a:extLst>
                <a:ext uri="{FF2B5EF4-FFF2-40B4-BE49-F238E27FC236}">
                  <a16:creationId xmlns:a16="http://schemas.microsoft.com/office/drawing/2014/main" id="{86A509E8-0F4B-F000-B474-AEAF94534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" y="1027"/>
              <a:ext cx="1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4" name="Oval 52">
              <a:extLst>
                <a:ext uri="{FF2B5EF4-FFF2-40B4-BE49-F238E27FC236}">
                  <a16:creationId xmlns:a16="http://schemas.microsoft.com/office/drawing/2014/main" id="{F0E9090B-8465-1773-4359-BFFF0784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631"/>
              <a:ext cx="44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45" name="Oval 53">
              <a:extLst>
                <a:ext uri="{FF2B5EF4-FFF2-40B4-BE49-F238E27FC236}">
                  <a16:creationId xmlns:a16="http://schemas.microsoft.com/office/drawing/2014/main" id="{0B7E0669-E730-4A71-11C1-3DFC67B59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925"/>
              <a:ext cx="44" cy="4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46" name="Oval 54">
              <a:extLst>
                <a:ext uri="{FF2B5EF4-FFF2-40B4-BE49-F238E27FC236}">
                  <a16:creationId xmlns:a16="http://schemas.microsoft.com/office/drawing/2014/main" id="{5EC718B1-CACC-59BC-F96E-3EC336C6C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1631"/>
              <a:ext cx="44" cy="4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47" name="Line 55">
              <a:extLst>
                <a:ext uri="{FF2B5EF4-FFF2-40B4-BE49-F238E27FC236}">
                  <a16:creationId xmlns:a16="http://schemas.microsoft.com/office/drawing/2014/main" id="{6465C403-EAC7-C7BE-3E95-4DDCA774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027"/>
              <a:ext cx="11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8" name="Line 56">
              <a:extLst>
                <a:ext uri="{FF2B5EF4-FFF2-40B4-BE49-F238E27FC236}">
                  <a16:creationId xmlns:a16="http://schemas.microsoft.com/office/drawing/2014/main" id="{C0C7DA5B-2F5D-A89E-780C-B64017B2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628"/>
              <a:ext cx="13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49" name="Oval 57">
              <a:extLst>
                <a:ext uri="{FF2B5EF4-FFF2-40B4-BE49-F238E27FC236}">
                  <a16:creationId xmlns:a16="http://schemas.microsoft.com/office/drawing/2014/main" id="{D0F63BCA-24FD-14D4-D9AB-82804547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1314"/>
              <a:ext cx="51" cy="5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51" name="Line 59">
              <a:extLst>
                <a:ext uri="{FF2B5EF4-FFF2-40B4-BE49-F238E27FC236}">
                  <a16:creationId xmlns:a16="http://schemas.microsoft.com/office/drawing/2014/main" id="{19779C1B-83D8-F634-8E25-3AC53AEE1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340"/>
              <a:ext cx="6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3" name="Line 61">
              <a:extLst>
                <a:ext uri="{FF2B5EF4-FFF2-40B4-BE49-F238E27FC236}">
                  <a16:creationId xmlns:a16="http://schemas.microsoft.com/office/drawing/2014/main" id="{395FE28A-8202-32A2-9879-752A1B935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1340"/>
              <a:ext cx="1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4" name="Line 62">
              <a:extLst>
                <a:ext uri="{FF2B5EF4-FFF2-40B4-BE49-F238E27FC236}">
                  <a16:creationId xmlns:a16="http://schemas.microsoft.com/office/drawing/2014/main" id="{CF547047-6EE0-5F3F-6AF4-6F3FD902E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2" y="2759"/>
              <a:ext cx="1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5" name="Line 63">
              <a:extLst>
                <a:ext uri="{FF2B5EF4-FFF2-40B4-BE49-F238E27FC236}">
                  <a16:creationId xmlns:a16="http://schemas.microsoft.com/office/drawing/2014/main" id="{CF9F768F-2546-85F7-A602-DF543252A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2" y="2795"/>
              <a:ext cx="1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6" name="Line 64">
              <a:extLst>
                <a:ext uri="{FF2B5EF4-FFF2-40B4-BE49-F238E27FC236}">
                  <a16:creationId xmlns:a16="http://schemas.microsoft.com/office/drawing/2014/main" id="{6BB7C658-4914-858A-EBEE-2BBF184C5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2828"/>
              <a:ext cx="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7" name="Freeform 65">
              <a:extLst>
                <a:ext uri="{FF2B5EF4-FFF2-40B4-BE49-F238E27FC236}">
                  <a16:creationId xmlns:a16="http://schemas.microsoft.com/office/drawing/2014/main" id="{7FC89880-DA35-68B5-4F61-88F29087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2628"/>
              <a:ext cx="1" cy="131"/>
            </a:xfrm>
            <a:custGeom>
              <a:avLst/>
              <a:gdLst>
                <a:gd name="T0" fmla="*/ 131 h 131"/>
                <a:gd name="T1" fmla="*/ 0 h 131"/>
                <a:gd name="T2" fmla="*/ 131 h 1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1">
                  <a:moveTo>
                    <a:pt x="0" y="131"/>
                  </a:moveTo>
                  <a:lnTo>
                    <a:pt x="0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8" name="Line 66">
              <a:extLst>
                <a:ext uri="{FF2B5EF4-FFF2-40B4-BE49-F238E27FC236}">
                  <a16:creationId xmlns:a16="http://schemas.microsoft.com/office/drawing/2014/main" id="{2008C076-EC2E-1A86-892C-6F3EC2E59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9" y="2628"/>
              <a:ext cx="1" cy="1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59" name="Rectangle 67">
              <a:extLst>
                <a:ext uri="{FF2B5EF4-FFF2-40B4-BE49-F238E27FC236}">
                  <a16:creationId xmlns:a16="http://schemas.microsoft.com/office/drawing/2014/main" id="{7CA4F82B-7268-FD11-C321-64D8F572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2270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64260" name="Rectangle 68">
              <a:extLst>
                <a:ext uri="{FF2B5EF4-FFF2-40B4-BE49-F238E27FC236}">
                  <a16:creationId xmlns:a16="http://schemas.microsoft.com/office/drawing/2014/main" id="{1065C637-C74C-DDB8-49D3-738DFBEE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288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=</a:t>
              </a:r>
              <a:endParaRPr lang="en-US" altLang="en-US"/>
            </a:p>
          </p:txBody>
        </p:sp>
        <p:sp>
          <p:nvSpPr>
            <p:cNvPr id="264261" name="Rectangle 69">
              <a:extLst>
                <a:ext uri="{FF2B5EF4-FFF2-40B4-BE49-F238E27FC236}">
                  <a16:creationId xmlns:a16="http://schemas.microsoft.com/office/drawing/2014/main" id="{77E68CD9-F991-E4C3-CF70-B43F99C3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227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 1</a:t>
              </a:r>
              <a:endParaRPr lang="en-US" altLang="en-US"/>
            </a:p>
          </p:txBody>
        </p:sp>
        <p:sp>
          <p:nvSpPr>
            <p:cNvPr id="264262" name="Line 70">
              <a:extLst>
                <a:ext uri="{FF2B5EF4-FFF2-40B4-BE49-F238E27FC236}">
                  <a16:creationId xmlns:a16="http://schemas.microsoft.com/office/drawing/2014/main" id="{0A5A8353-ED8A-C05C-3C75-8BB30A6D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267"/>
              <a:ext cx="16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63" name="Rectangle 71">
              <a:extLst>
                <a:ext uri="{FF2B5EF4-FFF2-40B4-BE49-F238E27FC236}">
                  <a16:creationId xmlns:a16="http://schemas.microsoft.com/office/drawing/2014/main" id="{A524DECA-5D99-0084-5476-1AFC5CB0F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2270"/>
              <a:ext cx="1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64264" name="Rectangle 72">
              <a:extLst>
                <a:ext uri="{FF2B5EF4-FFF2-40B4-BE49-F238E27FC236}">
                  <a16:creationId xmlns:a16="http://schemas.microsoft.com/office/drawing/2014/main" id="{89957EE7-0EE0-8852-1645-4DBBCBDB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288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=</a:t>
              </a:r>
              <a:endParaRPr lang="en-US" altLang="en-US"/>
            </a:p>
          </p:txBody>
        </p:sp>
        <p:sp>
          <p:nvSpPr>
            <p:cNvPr id="264265" name="Rectangle 73">
              <a:extLst>
                <a:ext uri="{FF2B5EF4-FFF2-40B4-BE49-F238E27FC236}">
                  <a16:creationId xmlns:a16="http://schemas.microsoft.com/office/drawing/2014/main" id="{CFF5CCC3-3956-DCB4-0D7A-F673DCCD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227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 0</a:t>
              </a:r>
              <a:endParaRPr lang="en-US" altLang="en-US"/>
            </a:p>
          </p:txBody>
        </p:sp>
        <p:sp>
          <p:nvSpPr>
            <p:cNvPr id="264267" name="Rectangle 75">
              <a:extLst>
                <a:ext uri="{FF2B5EF4-FFF2-40B4-BE49-F238E27FC236}">
                  <a16:creationId xmlns:a16="http://schemas.microsoft.com/office/drawing/2014/main" id="{00BDA0AA-9FB9-111D-7E29-68F47C93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508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264268" name="Rectangle 76">
              <a:extLst>
                <a:ext uri="{FF2B5EF4-FFF2-40B4-BE49-F238E27FC236}">
                  <a16:creationId xmlns:a16="http://schemas.microsoft.com/office/drawing/2014/main" id="{29F9C03E-320A-0A64-183A-4A9039F73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526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=</a:t>
              </a:r>
              <a:endParaRPr lang="en-US" altLang="en-US"/>
            </a:p>
          </p:txBody>
        </p:sp>
        <p:sp>
          <p:nvSpPr>
            <p:cNvPr id="264269" name="Rectangle 77">
              <a:extLst>
                <a:ext uri="{FF2B5EF4-FFF2-40B4-BE49-F238E27FC236}">
                  <a16:creationId xmlns:a16="http://schemas.microsoft.com/office/drawing/2014/main" id="{31615E9A-10D4-ABFD-B670-B935E879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5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 0</a:t>
              </a:r>
              <a:endParaRPr lang="en-US" altLang="en-US"/>
            </a:p>
          </p:txBody>
        </p:sp>
        <p:sp>
          <p:nvSpPr>
            <p:cNvPr id="264270" name="Rectangle 78">
              <a:extLst>
                <a:ext uri="{FF2B5EF4-FFF2-40B4-BE49-F238E27FC236}">
                  <a16:creationId xmlns:a16="http://schemas.microsoft.com/office/drawing/2014/main" id="{72012640-2434-D984-78CD-43E11EBD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680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264271" name="Rectangle 79">
              <a:extLst>
                <a:ext uri="{FF2B5EF4-FFF2-40B4-BE49-F238E27FC236}">
                  <a16:creationId xmlns:a16="http://schemas.microsoft.com/office/drawing/2014/main" id="{D31B73E5-11FF-837E-A5D9-9B6192D1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698"/>
              <a:ext cx="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=</a:t>
              </a:r>
              <a:endParaRPr lang="en-US" altLang="en-US"/>
            </a:p>
          </p:txBody>
        </p:sp>
        <p:sp>
          <p:nvSpPr>
            <p:cNvPr id="264272" name="Rectangle 80">
              <a:extLst>
                <a:ext uri="{FF2B5EF4-FFF2-40B4-BE49-F238E27FC236}">
                  <a16:creationId xmlns:a16="http://schemas.microsoft.com/office/drawing/2014/main" id="{8393C9D7-1809-28E3-39FC-4F0BB34D2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68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</a:rPr>
                <a:t> 1</a:t>
              </a:r>
              <a:endParaRPr lang="en-US" altLang="en-US"/>
            </a:p>
          </p:txBody>
        </p:sp>
        <p:sp>
          <p:nvSpPr>
            <p:cNvPr id="264273" name="Rectangle 81">
              <a:extLst>
                <a:ext uri="{FF2B5EF4-FFF2-40B4-BE49-F238E27FC236}">
                  <a16:creationId xmlns:a16="http://schemas.microsoft.com/office/drawing/2014/main" id="{4B9AD14B-C984-158F-0EC7-C64AE796D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006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4274" name="Rectangle 82">
              <a:extLst>
                <a:ext uri="{FF2B5EF4-FFF2-40B4-BE49-F238E27FC236}">
                  <a16:creationId xmlns:a16="http://schemas.microsoft.com/office/drawing/2014/main" id="{ABB4B55F-246F-6397-D5EC-4836167A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06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64275" name="Rectangle 83">
              <a:extLst>
                <a:ext uri="{FF2B5EF4-FFF2-40B4-BE49-F238E27FC236}">
                  <a16:creationId xmlns:a16="http://schemas.microsoft.com/office/drawing/2014/main" id="{5888E95C-ECD4-44A4-3B26-1D0967A3F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259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4276" name="Rectangle 84">
              <a:extLst>
                <a:ext uri="{FF2B5EF4-FFF2-40B4-BE49-F238E27FC236}">
                  <a16:creationId xmlns:a16="http://schemas.microsoft.com/office/drawing/2014/main" id="{DF19ACF2-152A-A26B-AAF8-B6C705EC5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31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 i="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264277" name="Rectangle 85">
              <a:extLst>
                <a:ext uri="{FF2B5EF4-FFF2-40B4-BE49-F238E27FC236}">
                  <a16:creationId xmlns:a16="http://schemas.microsoft.com/office/drawing/2014/main" id="{31B85229-719D-9D7A-C2EA-CF2A6DCC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62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4278" name="Rectangle 86">
              <a:extLst>
                <a:ext uri="{FF2B5EF4-FFF2-40B4-BE49-F238E27FC236}">
                  <a16:creationId xmlns:a16="http://schemas.microsoft.com/office/drawing/2014/main" id="{C54C9F44-E374-ECD1-CF4D-6F67D626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67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 i="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264279" name="Rectangle 87">
              <a:extLst>
                <a:ext uri="{FF2B5EF4-FFF2-40B4-BE49-F238E27FC236}">
                  <a16:creationId xmlns:a16="http://schemas.microsoft.com/office/drawing/2014/main" id="{12E3923E-E76D-9627-BE18-CB7541A7A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1497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4280" name="Rectangle 88">
              <a:extLst>
                <a:ext uri="{FF2B5EF4-FFF2-40B4-BE49-F238E27FC236}">
                  <a16:creationId xmlns:a16="http://schemas.microsoft.com/office/drawing/2014/main" id="{36F8745F-EE7C-95B9-CCF8-9BBE410CA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55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 i="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264281" name="Rectangle 89">
              <a:extLst>
                <a:ext uri="{FF2B5EF4-FFF2-40B4-BE49-F238E27FC236}">
                  <a16:creationId xmlns:a16="http://schemas.microsoft.com/office/drawing/2014/main" id="{C1E9ED17-4F5D-465C-B54F-F81F083F6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105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264282" name="Rectangle 90">
              <a:extLst>
                <a:ext uri="{FF2B5EF4-FFF2-40B4-BE49-F238E27FC236}">
                  <a16:creationId xmlns:a16="http://schemas.microsoft.com/office/drawing/2014/main" id="{90588794-DFC4-BF5A-5405-2CEF5CC4A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2163"/>
              <a:ext cx="12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264283" name="Rectangle 91">
              <a:extLst>
                <a:ext uri="{FF2B5EF4-FFF2-40B4-BE49-F238E27FC236}">
                  <a16:creationId xmlns:a16="http://schemas.microsoft.com/office/drawing/2014/main" id="{1BC27D42-DA04-18B4-2DED-1D7D6920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028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264284" name="Rectangle 92">
              <a:extLst>
                <a:ext uri="{FF2B5EF4-FFF2-40B4-BE49-F238E27FC236}">
                  <a16:creationId xmlns:a16="http://schemas.microsoft.com/office/drawing/2014/main" id="{C00F0C81-3DC6-E080-5014-C9B37ED7B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086"/>
              <a:ext cx="12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264285" name="Rectangle 93">
              <a:extLst>
                <a:ext uri="{FF2B5EF4-FFF2-40B4-BE49-F238E27FC236}">
                  <a16:creationId xmlns:a16="http://schemas.microsoft.com/office/drawing/2014/main" id="{06945A20-BD5D-52A1-3D2F-3E36FDDC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810"/>
              <a:ext cx="1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</a:rPr>
                <a:t>WL</a:t>
              </a:r>
              <a:endParaRPr lang="en-US" altLang="en-US"/>
            </a:p>
          </p:txBody>
        </p:sp>
        <p:sp>
          <p:nvSpPr>
            <p:cNvPr id="264286" name="Line 94">
              <a:extLst>
                <a:ext uri="{FF2B5EF4-FFF2-40B4-BE49-F238E27FC236}">
                  <a16:creationId xmlns:a16="http://schemas.microsoft.com/office/drawing/2014/main" id="{64C0AFC5-207A-8456-1816-F71A8086E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15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4290" name="Picture 98">
            <a:extLst>
              <a:ext uri="{FF2B5EF4-FFF2-40B4-BE49-F238E27FC236}">
                <a16:creationId xmlns:a16="http://schemas.microsoft.com/office/drawing/2014/main" id="{6B81B0A7-77C4-9E99-C1DC-514D7BF0E855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5334000"/>
            <a:ext cx="6172200" cy="7921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2CB21EA5-9A5C-1A5C-80DB-659D680A3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CMOS SRAM Analysis (Write)</a:t>
            </a:r>
          </a:p>
        </p:txBody>
      </p:sp>
      <p:pic>
        <p:nvPicPr>
          <p:cNvPr id="374788" name="Picture 4">
            <a:extLst>
              <a:ext uri="{FF2B5EF4-FFF2-40B4-BE49-F238E27FC236}">
                <a16:creationId xmlns:a16="http://schemas.microsoft.com/office/drawing/2014/main" id="{F97E9DDC-A837-28A5-72D6-EF909E8FFC8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1600200"/>
            <a:ext cx="6781800" cy="40655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74790" name="Oval 6">
            <a:extLst>
              <a:ext uri="{FF2B5EF4-FFF2-40B4-BE49-F238E27FC236}">
                <a16:creationId xmlns:a16="http://schemas.microsoft.com/office/drawing/2014/main" id="{DEE33978-EC81-A788-6CB6-F9661AC2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238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4A462260-E331-BA00-8AD4-0503C3DDD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6T-SRAM — Layout </a:t>
            </a:r>
          </a:p>
        </p:txBody>
      </p:sp>
      <p:grpSp>
        <p:nvGrpSpPr>
          <p:cNvPr id="265244" name="Group 28">
            <a:extLst>
              <a:ext uri="{FF2B5EF4-FFF2-40B4-BE49-F238E27FC236}">
                <a16:creationId xmlns:a16="http://schemas.microsoft.com/office/drawing/2014/main" id="{B5A29A39-535B-3C06-A9C8-B3A135C3891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95400"/>
            <a:ext cx="3435350" cy="4648200"/>
            <a:chOff x="2016" y="1056"/>
            <a:chExt cx="2164" cy="2928"/>
          </a:xfrm>
        </p:grpSpPr>
        <p:pic>
          <p:nvPicPr>
            <p:cNvPr id="265228" name="Picture 12">
              <a:extLst>
                <a:ext uri="{FF2B5EF4-FFF2-40B4-BE49-F238E27FC236}">
                  <a16:creationId xmlns:a16="http://schemas.microsoft.com/office/drawing/2014/main" id="{03C825C1-F7A1-773E-7710-8581FE630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056"/>
              <a:ext cx="1855" cy="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5229" name="Text Box 13">
              <a:extLst>
                <a:ext uri="{FF2B5EF4-FFF2-40B4-BE49-F238E27FC236}">
                  <a16:creationId xmlns:a16="http://schemas.microsoft.com/office/drawing/2014/main" id="{2A3AD6AE-9BDB-F98A-1857-76E5D7E8F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3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V</a:t>
              </a:r>
              <a:r>
                <a:rPr lang="en-US" altLang="en-US" sz="1800" b="0" i="0" baseline="-25000">
                  <a:solidFill>
                    <a:srgbClr val="0000B6"/>
                  </a:solidFill>
                </a:rPr>
                <a:t>DD</a:t>
              </a:r>
              <a:endParaRPr lang="en-US" altLang="en-US" sz="4400" i="0">
                <a:solidFill>
                  <a:srgbClr val="0000B6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65230" name="Text Box 14">
              <a:extLst>
                <a:ext uri="{FF2B5EF4-FFF2-40B4-BE49-F238E27FC236}">
                  <a16:creationId xmlns:a16="http://schemas.microsoft.com/office/drawing/2014/main" id="{A5C1301A-4C04-272B-8751-0609F27BB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76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GND</a:t>
              </a:r>
            </a:p>
          </p:txBody>
        </p:sp>
        <p:sp>
          <p:nvSpPr>
            <p:cNvPr id="265231" name="Text Box 15">
              <a:extLst>
                <a:ext uri="{FF2B5EF4-FFF2-40B4-BE49-F238E27FC236}">
                  <a16:creationId xmlns:a16="http://schemas.microsoft.com/office/drawing/2014/main" id="{C08842E2-CAA7-7E62-F1CC-91986136D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32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Q</a:t>
              </a:r>
            </a:p>
          </p:txBody>
        </p:sp>
        <p:sp>
          <p:nvSpPr>
            <p:cNvPr id="265232" name="Text Box 16">
              <a:extLst>
                <a:ext uri="{FF2B5EF4-FFF2-40B4-BE49-F238E27FC236}">
                  <a16:creationId xmlns:a16="http://schemas.microsoft.com/office/drawing/2014/main" id="{0AEF1F82-5176-FA86-E2BF-AF8B646C9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35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Q</a:t>
              </a:r>
            </a:p>
          </p:txBody>
        </p:sp>
        <p:sp>
          <p:nvSpPr>
            <p:cNvPr id="265233" name="Text Box 17">
              <a:extLst>
                <a:ext uri="{FF2B5EF4-FFF2-40B4-BE49-F238E27FC236}">
                  <a16:creationId xmlns:a16="http://schemas.microsoft.com/office/drawing/2014/main" id="{61B997E5-F9DD-C442-B4F7-92BEF5A2B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6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WL</a:t>
              </a:r>
            </a:p>
          </p:txBody>
        </p:sp>
        <p:sp>
          <p:nvSpPr>
            <p:cNvPr id="265234" name="Text Box 18">
              <a:extLst>
                <a:ext uri="{FF2B5EF4-FFF2-40B4-BE49-F238E27FC236}">
                  <a16:creationId xmlns:a16="http://schemas.microsoft.com/office/drawing/2014/main" id="{CFEB6C4E-2717-8547-B2FF-05556A460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719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BL</a:t>
              </a:r>
            </a:p>
          </p:txBody>
        </p:sp>
        <p:sp>
          <p:nvSpPr>
            <p:cNvPr id="265235" name="Text Box 19">
              <a:extLst>
                <a:ext uri="{FF2B5EF4-FFF2-40B4-BE49-F238E27FC236}">
                  <a16:creationId xmlns:a16="http://schemas.microsoft.com/office/drawing/2014/main" id="{AF07D596-BC8E-60D8-CFDB-1E9159213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3717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BL</a:t>
              </a:r>
            </a:p>
          </p:txBody>
        </p:sp>
        <p:sp>
          <p:nvSpPr>
            <p:cNvPr id="265236" name="Line 20">
              <a:extLst>
                <a:ext uri="{FF2B5EF4-FFF2-40B4-BE49-F238E27FC236}">
                  <a16:creationId xmlns:a16="http://schemas.microsoft.com/office/drawing/2014/main" id="{8FFA6165-9283-253C-2C76-1F918CA03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744"/>
              <a:ext cx="144" cy="0"/>
            </a:xfrm>
            <a:prstGeom prst="line">
              <a:avLst/>
            </a:prstGeom>
            <a:noFill/>
            <a:ln w="19050">
              <a:solidFill>
                <a:srgbClr val="0000B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>
              <a:extLst>
                <a:ext uri="{FF2B5EF4-FFF2-40B4-BE49-F238E27FC236}">
                  <a16:creationId xmlns:a16="http://schemas.microsoft.com/office/drawing/2014/main" id="{1CB3F68C-1A71-050C-4419-12BCEFD33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397"/>
              <a:ext cx="144" cy="0"/>
            </a:xfrm>
            <a:prstGeom prst="line">
              <a:avLst/>
            </a:prstGeom>
            <a:noFill/>
            <a:ln w="19050">
              <a:solidFill>
                <a:srgbClr val="0000B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Text Box 22">
              <a:extLst>
                <a:ext uri="{FF2B5EF4-FFF2-40B4-BE49-F238E27FC236}">
                  <a16:creationId xmlns:a16="http://schemas.microsoft.com/office/drawing/2014/main" id="{296B4028-EC8C-0787-C282-26962FF2E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2640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0" i="0">
                  <a:solidFill>
                    <a:schemeClr val="bg1"/>
                  </a:solidFill>
                </a:rPr>
                <a:t>M1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  <p:sp>
          <p:nvSpPr>
            <p:cNvPr id="265239" name="Text Box 23">
              <a:extLst>
                <a:ext uri="{FF2B5EF4-FFF2-40B4-BE49-F238E27FC236}">
                  <a16:creationId xmlns:a16="http://schemas.microsoft.com/office/drawing/2014/main" id="{4F5AEFB7-6DA3-CEC7-DEC1-4AB8C020B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2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0" i="0">
                  <a:solidFill>
                    <a:schemeClr val="bg1"/>
                  </a:solidFill>
                </a:rPr>
                <a:t>M3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  <p:sp>
          <p:nvSpPr>
            <p:cNvPr id="265240" name="Text Box 24">
              <a:extLst>
                <a:ext uri="{FF2B5EF4-FFF2-40B4-BE49-F238E27FC236}">
                  <a16:creationId xmlns:a16="http://schemas.microsoft.com/office/drawing/2014/main" id="{B98F0C4B-2FC0-0797-F9B0-54A9B1BC1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1536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0" i="0">
                  <a:solidFill>
                    <a:schemeClr val="bg1"/>
                  </a:solidFill>
                </a:rPr>
                <a:t>M4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  <p:sp>
          <p:nvSpPr>
            <p:cNvPr id="265241" name="Text Box 25">
              <a:extLst>
                <a:ext uri="{FF2B5EF4-FFF2-40B4-BE49-F238E27FC236}">
                  <a16:creationId xmlns:a16="http://schemas.microsoft.com/office/drawing/2014/main" id="{978ADAA3-7364-865F-A3D3-F3F8DD4A7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36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0" i="0">
                  <a:solidFill>
                    <a:schemeClr val="bg1"/>
                  </a:solidFill>
                </a:rPr>
                <a:t>M2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  <p:sp>
          <p:nvSpPr>
            <p:cNvPr id="265242" name="Text Box 26">
              <a:extLst>
                <a:ext uri="{FF2B5EF4-FFF2-40B4-BE49-F238E27FC236}">
                  <a16:creationId xmlns:a16="http://schemas.microsoft.com/office/drawing/2014/main" id="{F0F1ADA3-F318-10BB-A56C-215E72B03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3264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0" i="0">
                  <a:solidFill>
                    <a:schemeClr val="bg1"/>
                  </a:solidFill>
                </a:rPr>
                <a:t>M5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  <p:sp>
          <p:nvSpPr>
            <p:cNvPr id="265243" name="Text Box 27">
              <a:extLst>
                <a:ext uri="{FF2B5EF4-FFF2-40B4-BE49-F238E27FC236}">
                  <a16:creationId xmlns:a16="http://schemas.microsoft.com/office/drawing/2014/main" id="{B904423A-7699-A2F8-342E-5234E1B48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0" i="0">
                  <a:solidFill>
                    <a:schemeClr val="bg1"/>
                  </a:solidFill>
                </a:rPr>
                <a:t>M6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2CC599D-E409-04E4-1ACA-E288109A9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762000"/>
          </a:xfrm>
        </p:spPr>
        <p:txBody>
          <a:bodyPr/>
          <a:lstStyle/>
          <a:p>
            <a:r>
              <a:rPr lang="en-US" altLang="en-US"/>
              <a:t>Resistance-load SRAM Cell</a:t>
            </a:r>
          </a:p>
        </p:txBody>
      </p:sp>
      <p:grpSp>
        <p:nvGrpSpPr>
          <p:cNvPr id="266542" name="Group 302">
            <a:extLst>
              <a:ext uri="{FF2B5EF4-FFF2-40B4-BE49-F238E27FC236}">
                <a16:creationId xmlns:a16="http://schemas.microsoft.com/office/drawing/2014/main" id="{21A1D77A-80BE-3251-E4D3-8ACC77F33DA2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5257800"/>
            <a:ext cx="5432425" cy="627063"/>
            <a:chOff x="967" y="3448"/>
            <a:chExt cx="3422" cy="395"/>
          </a:xfrm>
        </p:grpSpPr>
        <p:sp>
          <p:nvSpPr>
            <p:cNvPr id="266455" name="Rectangle 215">
              <a:extLst>
                <a:ext uri="{FF2B5EF4-FFF2-40B4-BE49-F238E27FC236}">
                  <a16:creationId xmlns:a16="http://schemas.microsoft.com/office/drawing/2014/main" id="{6E4779A2-41AA-D3DE-29F6-0329C9C41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3448"/>
              <a:ext cx="23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Static power dissipation -- Want R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56" name="Rectangle 216">
              <a:extLst>
                <a:ext uri="{FF2B5EF4-FFF2-40B4-BE49-F238E27FC236}">
                  <a16:creationId xmlns:a16="http://schemas.microsoft.com/office/drawing/2014/main" id="{CCF53690-5996-2240-96C7-110D3356C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51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57" name="Rectangle 217">
              <a:extLst>
                <a:ext uri="{FF2B5EF4-FFF2-40B4-BE49-F238E27FC236}">
                  <a16:creationId xmlns:a16="http://schemas.microsoft.com/office/drawing/2014/main" id="{348440DF-E91B-5565-74A5-254E8337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448"/>
              <a:ext cx="3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 large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58" name="Rectangle 218">
              <a:extLst>
                <a:ext uri="{FF2B5EF4-FFF2-40B4-BE49-F238E27FC236}">
                  <a16:creationId xmlns:a16="http://schemas.microsoft.com/office/drawing/2014/main" id="{46E31496-C776-65FD-C5CD-FB523021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3622"/>
              <a:ext cx="1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Bit lines precharged to V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59" name="Rectangle 219">
              <a:extLst>
                <a:ext uri="{FF2B5EF4-FFF2-40B4-BE49-F238E27FC236}">
                  <a16:creationId xmlns:a16="http://schemas.microsoft.com/office/drawing/2014/main" id="{405477B8-212E-7DC5-93DA-016845F1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3689"/>
              <a:ext cx="1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DD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60" name="Rectangle 220">
              <a:extLst>
                <a:ext uri="{FF2B5EF4-FFF2-40B4-BE49-F238E27FC236}">
                  <a16:creationId xmlns:a16="http://schemas.microsoft.com/office/drawing/2014/main" id="{80C03A0C-347F-7667-7163-8C1FB30D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622"/>
              <a:ext cx="8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 to address t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61" name="Rectangle 221">
              <a:extLst>
                <a:ext uri="{FF2B5EF4-FFF2-40B4-BE49-F238E27FC236}">
                  <a16:creationId xmlns:a16="http://schemas.microsoft.com/office/drawing/2014/main" id="{A8460C50-0BF5-3C07-8A92-EF2BE2C9C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368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  <p:sp>
          <p:nvSpPr>
            <p:cNvPr id="266462" name="Rectangle 222">
              <a:extLst>
                <a:ext uri="{FF2B5EF4-FFF2-40B4-BE49-F238E27FC236}">
                  <a16:creationId xmlns:a16="http://schemas.microsoft.com/office/drawing/2014/main" id="{2DF599B4-18C6-F136-F7B1-D38B9DB9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3622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315263"/>
                  </a:solidFill>
                  <a:latin typeface="Times New Roman" panose="02020603050405020304" pitchFamily="18" charset="0"/>
                </a:rPr>
                <a:t> problem</a:t>
              </a:r>
              <a:endParaRPr lang="en-US" altLang="en-US">
                <a:solidFill>
                  <a:srgbClr val="315263"/>
                </a:solidFill>
              </a:endParaRPr>
            </a:p>
          </p:txBody>
        </p:sp>
      </p:grpSp>
      <p:sp>
        <p:nvSpPr>
          <p:cNvPr id="266467" name="Line 227">
            <a:extLst>
              <a:ext uri="{FF2B5EF4-FFF2-40B4-BE49-F238E27FC236}">
                <a16:creationId xmlns:a16="http://schemas.microsoft.com/office/drawing/2014/main" id="{867BD571-ECB7-B30A-7C68-448AA587D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3313" y="1322388"/>
            <a:ext cx="1587" cy="3427412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8" name="Line 228">
            <a:extLst>
              <a:ext uri="{FF2B5EF4-FFF2-40B4-BE49-F238E27FC236}">
                <a16:creationId xmlns:a16="http://schemas.microsoft.com/office/drawing/2014/main" id="{7EA85866-F94E-F13A-3B53-E19909484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9600" y="1562100"/>
            <a:ext cx="5376863" cy="158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9" name="Line 229">
            <a:extLst>
              <a:ext uri="{FF2B5EF4-FFF2-40B4-BE49-F238E27FC236}">
                <a16:creationId xmlns:a16="http://schemas.microsoft.com/office/drawing/2014/main" id="{E054FE5E-C440-905E-1CDF-49D64206B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0388" y="1322388"/>
            <a:ext cx="1587" cy="3427412"/>
          </a:xfrm>
          <a:prstGeom prst="line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0" name="Line 230">
            <a:extLst>
              <a:ext uri="{FF2B5EF4-FFF2-40B4-BE49-F238E27FC236}">
                <a16:creationId xmlns:a16="http://schemas.microsoft.com/office/drawing/2014/main" id="{83E3945E-3E9F-05D6-8613-C2D4D81F0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4513" y="4516438"/>
            <a:ext cx="30813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1" name="Line 231">
            <a:extLst>
              <a:ext uri="{FF2B5EF4-FFF2-40B4-BE49-F238E27FC236}">
                <a16:creationId xmlns:a16="http://schemas.microsoft.com/office/drawing/2014/main" id="{187D53EC-D67B-6BA0-56B9-E4C191A53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850" y="4516438"/>
            <a:ext cx="1588" cy="2190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2" name="Line 232">
            <a:extLst>
              <a:ext uri="{FF2B5EF4-FFF2-40B4-BE49-F238E27FC236}">
                <a16:creationId xmlns:a16="http://schemas.microsoft.com/office/drawing/2014/main" id="{2AEA3940-0386-F91C-35CC-8FCB2CF02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9450" y="4735513"/>
            <a:ext cx="3048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3" name="Line 233">
            <a:extLst>
              <a:ext uri="{FF2B5EF4-FFF2-40B4-BE49-F238E27FC236}">
                <a16:creationId xmlns:a16="http://schemas.microsoft.com/office/drawing/2014/main" id="{4A8F0F62-8162-0B76-6738-C90163259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1838" y="4802188"/>
            <a:ext cx="1936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4" name="Line 234">
            <a:extLst>
              <a:ext uri="{FF2B5EF4-FFF2-40B4-BE49-F238E27FC236}">
                <a16:creationId xmlns:a16="http://schemas.microsoft.com/office/drawing/2014/main" id="{651C4D42-6635-7DA6-24BF-F12649BB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5813" y="4862513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5" name="Line 235">
            <a:extLst>
              <a:ext uri="{FF2B5EF4-FFF2-40B4-BE49-F238E27FC236}">
                <a16:creationId xmlns:a16="http://schemas.microsoft.com/office/drawing/2014/main" id="{87983441-0005-0FAA-8033-983CB9674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2260600"/>
            <a:ext cx="1587" cy="298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6" name="Freeform 236">
            <a:extLst>
              <a:ext uri="{FF2B5EF4-FFF2-40B4-BE49-F238E27FC236}">
                <a16:creationId xmlns:a16="http://schemas.microsoft.com/office/drawing/2014/main" id="{44CCC83D-0829-589B-9B6A-7C3CE07FFF0A}"/>
              </a:ext>
            </a:extLst>
          </p:cNvPr>
          <p:cNvSpPr>
            <a:spLocks/>
          </p:cNvSpPr>
          <p:nvPr/>
        </p:nvSpPr>
        <p:spPr bwMode="auto">
          <a:xfrm>
            <a:off x="2373313" y="2713038"/>
            <a:ext cx="225425" cy="285750"/>
          </a:xfrm>
          <a:custGeom>
            <a:avLst/>
            <a:gdLst>
              <a:gd name="T0" fmla="*/ 142 w 142"/>
              <a:gd name="T1" fmla="*/ 0 h 180"/>
              <a:gd name="T2" fmla="*/ 142 w 142"/>
              <a:gd name="T3" fmla="*/ 180 h 180"/>
              <a:gd name="T4" fmla="*/ 0 w 142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180">
                <a:moveTo>
                  <a:pt x="142" y="0"/>
                </a:moveTo>
                <a:lnTo>
                  <a:pt x="142" y="180"/>
                </a:lnTo>
                <a:lnTo>
                  <a:pt x="0" y="18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7" name="Freeform 237">
            <a:extLst>
              <a:ext uri="{FF2B5EF4-FFF2-40B4-BE49-F238E27FC236}">
                <a16:creationId xmlns:a16="http://schemas.microsoft.com/office/drawing/2014/main" id="{723B0211-2BE4-031B-D9DE-52EAF084E0EC}"/>
              </a:ext>
            </a:extLst>
          </p:cNvPr>
          <p:cNvSpPr>
            <a:spLocks/>
          </p:cNvSpPr>
          <p:nvPr/>
        </p:nvSpPr>
        <p:spPr bwMode="auto">
          <a:xfrm>
            <a:off x="3144838" y="2713038"/>
            <a:ext cx="225425" cy="285750"/>
          </a:xfrm>
          <a:custGeom>
            <a:avLst/>
            <a:gdLst>
              <a:gd name="T0" fmla="*/ 142 w 142"/>
              <a:gd name="T1" fmla="*/ 180 h 180"/>
              <a:gd name="T2" fmla="*/ 0 w 142"/>
              <a:gd name="T3" fmla="*/ 180 h 180"/>
              <a:gd name="T4" fmla="*/ 0 w 142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180">
                <a:moveTo>
                  <a:pt x="142" y="180"/>
                </a:moveTo>
                <a:lnTo>
                  <a:pt x="0" y="1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8" name="Line 238">
            <a:extLst>
              <a:ext uri="{FF2B5EF4-FFF2-40B4-BE49-F238E27FC236}">
                <a16:creationId xmlns:a16="http://schemas.microsoft.com/office/drawing/2014/main" id="{94573FA1-F9E6-69F9-4895-C8FDDB1C9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3013" y="2713038"/>
            <a:ext cx="711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9" name="Line 239">
            <a:extLst>
              <a:ext uri="{FF2B5EF4-FFF2-40B4-BE49-F238E27FC236}">
                <a16:creationId xmlns:a16="http://schemas.microsoft.com/office/drawing/2014/main" id="{EF8E4286-3DC1-FE8B-A5AF-16E3CA992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6050" y="2566988"/>
            <a:ext cx="3587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0" name="Line 240">
            <a:extLst>
              <a:ext uri="{FF2B5EF4-FFF2-40B4-BE49-F238E27FC236}">
                <a16:creationId xmlns:a16="http://schemas.microsoft.com/office/drawing/2014/main" id="{ADDB289D-3C68-7BB8-70A2-E4AC16F39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2413" y="3557588"/>
            <a:ext cx="3000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1" name="Freeform 241">
            <a:extLst>
              <a:ext uri="{FF2B5EF4-FFF2-40B4-BE49-F238E27FC236}">
                <a16:creationId xmlns:a16="http://schemas.microsoft.com/office/drawing/2014/main" id="{AD08385E-052B-7376-0EE2-7D7941D8CAFF}"/>
              </a:ext>
            </a:extLst>
          </p:cNvPr>
          <p:cNvSpPr>
            <a:spLocks/>
          </p:cNvSpPr>
          <p:nvPr/>
        </p:nvSpPr>
        <p:spPr bwMode="auto">
          <a:xfrm>
            <a:off x="3624263" y="3059113"/>
            <a:ext cx="285750" cy="225425"/>
          </a:xfrm>
          <a:custGeom>
            <a:avLst/>
            <a:gdLst>
              <a:gd name="T0" fmla="*/ 180 w 180"/>
              <a:gd name="T1" fmla="*/ 142 h 142"/>
              <a:gd name="T2" fmla="*/ 0 w 180"/>
              <a:gd name="T3" fmla="*/ 142 h 142"/>
              <a:gd name="T4" fmla="*/ 0 w 180"/>
              <a:gd name="T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" h="142">
                <a:moveTo>
                  <a:pt x="180" y="142"/>
                </a:moveTo>
                <a:lnTo>
                  <a:pt x="0" y="14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2" name="Freeform 242">
            <a:extLst>
              <a:ext uri="{FF2B5EF4-FFF2-40B4-BE49-F238E27FC236}">
                <a16:creationId xmlns:a16="http://schemas.microsoft.com/office/drawing/2014/main" id="{47B6C162-A45D-2DD3-1F6C-58456469ACC2}"/>
              </a:ext>
            </a:extLst>
          </p:cNvPr>
          <p:cNvSpPr>
            <a:spLocks/>
          </p:cNvSpPr>
          <p:nvPr/>
        </p:nvSpPr>
        <p:spPr bwMode="auto">
          <a:xfrm>
            <a:off x="3624263" y="3830638"/>
            <a:ext cx="285750" cy="227012"/>
          </a:xfrm>
          <a:custGeom>
            <a:avLst/>
            <a:gdLst>
              <a:gd name="T0" fmla="*/ 0 w 180"/>
              <a:gd name="T1" fmla="*/ 143 h 143"/>
              <a:gd name="T2" fmla="*/ 0 w 180"/>
              <a:gd name="T3" fmla="*/ 0 h 143"/>
              <a:gd name="T4" fmla="*/ 180 w 180"/>
              <a:gd name="T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" h="143">
                <a:moveTo>
                  <a:pt x="0" y="143"/>
                </a:moveTo>
                <a:lnTo>
                  <a:pt x="0" y="0"/>
                </a:lnTo>
                <a:lnTo>
                  <a:pt x="18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3" name="Line 243">
            <a:extLst>
              <a:ext uri="{FF2B5EF4-FFF2-40B4-BE49-F238E27FC236}">
                <a16:creationId xmlns:a16="http://schemas.microsoft.com/office/drawing/2014/main" id="{7DCBDE47-1735-06EF-7F70-4EF08DB5D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0013" y="3205163"/>
            <a:ext cx="1587" cy="7127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4" name="Line 244">
            <a:extLst>
              <a:ext uri="{FF2B5EF4-FFF2-40B4-BE49-F238E27FC236}">
                <a16:creationId xmlns:a16="http://schemas.microsoft.com/office/drawing/2014/main" id="{AF9B9251-4661-1607-8B68-B8697E246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6063" y="3378200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5" name="Line 245">
            <a:extLst>
              <a:ext uri="{FF2B5EF4-FFF2-40B4-BE49-F238E27FC236}">
                <a16:creationId xmlns:a16="http://schemas.microsoft.com/office/drawing/2014/main" id="{1ED176E5-CD28-1BB2-E062-2DF28FC1F6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1788" y="1562100"/>
            <a:ext cx="1587" cy="698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6" name="Oval 246">
            <a:extLst>
              <a:ext uri="{FF2B5EF4-FFF2-40B4-BE49-F238E27FC236}">
                <a16:creationId xmlns:a16="http://schemas.microsoft.com/office/drawing/2014/main" id="{61CEA6D8-21DF-8FEB-1A6B-B8EB2C40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1520825"/>
            <a:ext cx="79375" cy="809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7" name="Oval 247">
            <a:extLst>
              <a:ext uri="{FF2B5EF4-FFF2-40B4-BE49-F238E27FC236}">
                <a16:creationId xmlns:a16="http://schemas.microsoft.com/office/drawing/2014/main" id="{D346B0E0-7EE5-63C3-451D-B85461DC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2959100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8" name="Oval 248">
            <a:extLst>
              <a:ext uri="{FF2B5EF4-FFF2-40B4-BE49-F238E27FC236}">
                <a16:creationId xmlns:a16="http://schemas.microsoft.com/office/drawing/2014/main" id="{721D8E1B-6CF2-CB13-08D3-A97B39C3F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959100"/>
            <a:ext cx="79375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9" name="Freeform 249">
            <a:extLst>
              <a:ext uri="{FF2B5EF4-FFF2-40B4-BE49-F238E27FC236}">
                <a16:creationId xmlns:a16="http://schemas.microsoft.com/office/drawing/2014/main" id="{42543611-102D-2C5B-E95B-794422304D0D}"/>
              </a:ext>
            </a:extLst>
          </p:cNvPr>
          <p:cNvSpPr>
            <a:spLocks/>
          </p:cNvSpPr>
          <p:nvPr/>
        </p:nvSpPr>
        <p:spPr bwMode="auto">
          <a:xfrm>
            <a:off x="3370263" y="2998788"/>
            <a:ext cx="998537" cy="1587"/>
          </a:xfrm>
          <a:custGeom>
            <a:avLst/>
            <a:gdLst>
              <a:gd name="T0" fmla="*/ 0 w 629"/>
              <a:gd name="T1" fmla="*/ 629 w 629"/>
              <a:gd name="T2" fmla="*/ 0 w 62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29">
                <a:moveTo>
                  <a:pt x="0" y="0"/>
                </a:moveTo>
                <a:lnTo>
                  <a:pt x="6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0" name="Line 250">
            <a:extLst>
              <a:ext uri="{FF2B5EF4-FFF2-40B4-BE49-F238E27FC236}">
                <a16:creationId xmlns:a16="http://schemas.microsoft.com/office/drawing/2014/main" id="{F4C81AB4-8DEF-51D3-B5E3-3A3314353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2998788"/>
            <a:ext cx="9985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1" name="Line 251">
            <a:extLst>
              <a:ext uri="{FF2B5EF4-FFF2-40B4-BE49-F238E27FC236}">
                <a16:creationId xmlns:a16="http://schemas.microsoft.com/office/drawing/2014/main" id="{D91C1700-526C-6C53-CC6F-8AEF03877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2339975"/>
            <a:ext cx="1587" cy="7191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2" name="Line 252">
            <a:extLst>
              <a:ext uri="{FF2B5EF4-FFF2-40B4-BE49-F238E27FC236}">
                <a16:creationId xmlns:a16="http://schemas.microsoft.com/office/drawing/2014/main" id="{5EDF7D0F-971E-49ED-CDAA-6FEB4375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1674813"/>
            <a:ext cx="1587" cy="1857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3" name="Freeform 253">
            <a:extLst>
              <a:ext uri="{FF2B5EF4-FFF2-40B4-BE49-F238E27FC236}">
                <a16:creationId xmlns:a16="http://schemas.microsoft.com/office/drawing/2014/main" id="{993C540C-31FD-0A34-13C8-430C7733B332}"/>
              </a:ext>
            </a:extLst>
          </p:cNvPr>
          <p:cNvSpPr>
            <a:spLocks/>
          </p:cNvSpPr>
          <p:nvPr/>
        </p:nvSpPr>
        <p:spPr bwMode="auto">
          <a:xfrm>
            <a:off x="3536950" y="1860550"/>
            <a:ext cx="160338" cy="479425"/>
          </a:xfrm>
          <a:custGeom>
            <a:avLst/>
            <a:gdLst>
              <a:gd name="T0" fmla="*/ 55 w 101"/>
              <a:gd name="T1" fmla="*/ 302 h 302"/>
              <a:gd name="T2" fmla="*/ 0 w 101"/>
              <a:gd name="T3" fmla="*/ 277 h 302"/>
              <a:gd name="T4" fmla="*/ 101 w 101"/>
              <a:gd name="T5" fmla="*/ 227 h 302"/>
              <a:gd name="T6" fmla="*/ 0 w 101"/>
              <a:gd name="T7" fmla="*/ 176 h 302"/>
              <a:gd name="T8" fmla="*/ 101 w 101"/>
              <a:gd name="T9" fmla="*/ 126 h 302"/>
              <a:gd name="T10" fmla="*/ 0 w 101"/>
              <a:gd name="T11" fmla="*/ 76 h 302"/>
              <a:gd name="T12" fmla="*/ 101 w 101"/>
              <a:gd name="T13" fmla="*/ 25 h 302"/>
              <a:gd name="T14" fmla="*/ 55 w 101"/>
              <a:gd name="T1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302">
                <a:moveTo>
                  <a:pt x="55" y="302"/>
                </a:moveTo>
                <a:lnTo>
                  <a:pt x="0" y="277"/>
                </a:lnTo>
                <a:lnTo>
                  <a:pt x="101" y="227"/>
                </a:lnTo>
                <a:lnTo>
                  <a:pt x="0" y="176"/>
                </a:lnTo>
                <a:lnTo>
                  <a:pt x="101" y="126"/>
                </a:lnTo>
                <a:lnTo>
                  <a:pt x="0" y="76"/>
                </a:lnTo>
                <a:lnTo>
                  <a:pt x="101" y="25"/>
                </a:lnTo>
                <a:lnTo>
                  <a:pt x="5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4" name="Freeform 254">
            <a:extLst>
              <a:ext uri="{FF2B5EF4-FFF2-40B4-BE49-F238E27FC236}">
                <a16:creationId xmlns:a16="http://schemas.microsoft.com/office/drawing/2014/main" id="{1EC3A4D4-C4C6-6FA1-F80A-663D4469C1B4}"/>
              </a:ext>
            </a:extLst>
          </p:cNvPr>
          <p:cNvSpPr>
            <a:spLocks/>
          </p:cNvSpPr>
          <p:nvPr/>
        </p:nvSpPr>
        <p:spPr bwMode="auto">
          <a:xfrm>
            <a:off x="5580063" y="1860550"/>
            <a:ext cx="160337" cy="479425"/>
          </a:xfrm>
          <a:custGeom>
            <a:avLst/>
            <a:gdLst>
              <a:gd name="T0" fmla="*/ 50 w 101"/>
              <a:gd name="T1" fmla="*/ 302 h 302"/>
              <a:gd name="T2" fmla="*/ 0 w 101"/>
              <a:gd name="T3" fmla="*/ 277 h 302"/>
              <a:gd name="T4" fmla="*/ 101 w 101"/>
              <a:gd name="T5" fmla="*/ 227 h 302"/>
              <a:gd name="T6" fmla="*/ 0 w 101"/>
              <a:gd name="T7" fmla="*/ 176 h 302"/>
              <a:gd name="T8" fmla="*/ 101 w 101"/>
              <a:gd name="T9" fmla="*/ 126 h 302"/>
              <a:gd name="T10" fmla="*/ 0 w 101"/>
              <a:gd name="T11" fmla="*/ 76 h 302"/>
              <a:gd name="T12" fmla="*/ 101 w 101"/>
              <a:gd name="T13" fmla="*/ 25 h 302"/>
              <a:gd name="T14" fmla="*/ 50 w 101"/>
              <a:gd name="T1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302">
                <a:moveTo>
                  <a:pt x="50" y="302"/>
                </a:moveTo>
                <a:lnTo>
                  <a:pt x="0" y="277"/>
                </a:lnTo>
                <a:lnTo>
                  <a:pt x="101" y="227"/>
                </a:lnTo>
                <a:lnTo>
                  <a:pt x="0" y="176"/>
                </a:lnTo>
                <a:lnTo>
                  <a:pt x="101" y="126"/>
                </a:lnTo>
                <a:lnTo>
                  <a:pt x="0" y="76"/>
                </a:lnTo>
                <a:lnTo>
                  <a:pt x="101" y="25"/>
                </a:lnTo>
                <a:lnTo>
                  <a:pt x="5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5" name="Line 255">
            <a:extLst>
              <a:ext uri="{FF2B5EF4-FFF2-40B4-BE49-F238E27FC236}">
                <a16:creationId xmlns:a16="http://schemas.microsoft.com/office/drawing/2014/main" id="{F97A3F6C-45FD-2E55-620C-49E4F5F67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1674813"/>
            <a:ext cx="26146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6" name="Line 256">
            <a:extLst>
              <a:ext uri="{FF2B5EF4-FFF2-40B4-BE49-F238E27FC236}">
                <a16:creationId xmlns:a16="http://schemas.microsoft.com/office/drawing/2014/main" id="{26CBE9B9-9259-B4BC-9494-00E174F9C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4263" y="4057650"/>
            <a:ext cx="1587" cy="458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7" name="Line 257">
            <a:extLst>
              <a:ext uri="{FF2B5EF4-FFF2-40B4-BE49-F238E27FC236}">
                <a16:creationId xmlns:a16="http://schemas.microsoft.com/office/drawing/2014/main" id="{DC4A6006-4E3E-924F-89F8-31B0D809B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2260600"/>
            <a:ext cx="1587" cy="298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8" name="Freeform 258">
            <a:extLst>
              <a:ext uri="{FF2B5EF4-FFF2-40B4-BE49-F238E27FC236}">
                <a16:creationId xmlns:a16="http://schemas.microsoft.com/office/drawing/2014/main" id="{461B6CB6-703F-B029-753D-BA3EBCF24B54}"/>
              </a:ext>
            </a:extLst>
          </p:cNvPr>
          <p:cNvSpPr>
            <a:spLocks/>
          </p:cNvSpPr>
          <p:nvPr/>
        </p:nvSpPr>
        <p:spPr bwMode="auto">
          <a:xfrm>
            <a:off x="6684963" y="2713038"/>
            <a:ext cx="225425" cy="285750"/>
          </a:xfrm>
          <a:custGeom>
            <a:avLst/>
            <a:gdLst>
              <a:gd name="T0" fmla="*/ 0 w 142"/>
              <a:gd name="T1" fmla="*/ 0 h 180"/>
              <a:gd name="T2" fmla="*/ 0 w 142"/>
              <a:gd name="T3" fmla="*/ 180 h 180"/>
              <a:gd name="T4" fmla="*/ 142 w 142"/>
              <a:gd name="T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180">
                <a:moveTo>
                  <a:pt x="0" y="0"/>
                </a:moveTo>
                <a:lnTo>
                  <a:pt x="0" y="180"/>
                </a:lnTo>
                <a:lnTo>
                  <a:pt x="142" y="18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9" name="Freeform 259">
            <a:extLst>
              <a:ext uri="{FF2B5EF4-FFF2-40B4-BE49-F238E27FC236}">
                <a16:creationId xmlns:a16="http://schemas.microsoft.com/office/drawing/2014/main" id="{A03E2D22-6729-34DD-B836-8479F8258B76}"/>
              </a:ext>
            </a:extLst>
          </p:cNvPr>
          <p:cNvSpPr>
            <a:spLocks/>
          </p:cNvSpPr>
          <p:nvPr/>
        </p:nvSpPr>
        <p:spPr bwMode="auto">
          <a:xfrm>
            <a:off x="5913438" y="2713038"/>
            <a:ext cx="225425" cy="285750"/>
          </a:xfrm>
          <a:custGeom>
            <a:avLst/>
            <a:gdLst>
              <a:gd name="T0" fmla="*/ 0 w 142"/>
              <a:gd name="T1" fmla="*/ 180 h 180"/>
              <a:gd name="T2" fmla="*/ 142 w 142"/>
              <a:gd name="T3" fmla="*/ 180 h 180"/>
              <a:gd name="T4" fmla="*/ 142 w 142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180">
                <a:moveTo>
                  <a:pt x="0" y="180"/>
                </a:moveTo>
                <a:lnTo>
                  <a:pt x="142" y="180"/>
                </a:lnTo>
                <a:lnTo>
                  <a:pt x="14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0" name="Line 260">
            <a:extLst>
              <a:ext uri="{FF2B5EF4-FFF2-40B4-BE49-F238E27FC236}">
                <a16:creationId xmlns:a16="http://schemas.microsoft.com/office/drawing/2014/main" id="{52270A4C-A099-BC86-9E4A-AD98978DD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2713038"/>
            <a:ext cx="711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1" name="Line 261">
            <a:extLst>
              <a:ext uri="{FF2B5EF4-FFF2-40B4-BE49-F238E27FC236}">
                <a16:creationId xmlns:a16="http://schemas.microsoft.com/office/drawing/2014/main" id="{E711EC70-5F30-3F9A-80E2-292397175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2566988"/>
            <a:ext cx="3587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2" name="Line 262">
            <a:extLst>
              <a:ext uri="{FF2B5EF4-FFF2-40B4-BE49-F238E27FC236}">
                <a16:creationId xmlns:a16="http://schemas.microsoft.com/office/drawing/2014/main" id="{B2E2D1E3-DEA1-994A-2213-2AE9355E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0" y="3557588"/>
            <a:ext cx="3000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3" name="Freeform 263">
            <a:extLst>
              <a:ext uri="{FF2B5EF4-FFF2-40B4-BE49-F238E27FC236}">
                <a16:creationId xmlns:a16="http://schemas.microsoft.com/office/drawing/2014/main" id="{DB946730-69B0-8FAA-8C51-B0E51392F16C}"/>
              </a:ext>
            </a:extLst>
          </p:cNvPr>
          <p:cNvSpPr>
            <a:spLocks/>
          </p:cNvSpPr>
          <p:nvPr/>
        </p:nvSpPr>
        <p:spPr bwMode="auto">
          <a:xfrm>
            <a:off x="5367338" y="3059113"/>
            <a:ext cx="292100" cy="225425"/>
          </a:xfrm>
          <a:custGeom>
            <a:avLst/>
            <a:gdLst>
              <a:gd name="T0" fmla="*/ 0 w 184"/>
              <a:gd name="T1" fmla="*/ 142 h 142"/>
              <a:gd name="T2" fmla="*/ 184 w 184"/>
              <a:gd name="T3" fmla="*/ 142 h 142"/>
              <a:gd name="T4" fmla="*/ 184 w 184"/>
              <a:gd name="T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" h="142">
                <a:moveTo>
                  <a:pt x="0" y="142"/>
                </a:moveTo>
                <a:lnTo>
                  <a:pt x="184" y="142"/>
                </a:lnTo>
                <a:lnTo>
                  <a:pt x="18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4" name="Freeform 264">
            <a:extLst>
              <a:ext uri="{FF2B5EF4-FFF2-40B4-BE49-F238E27FC236}">
                <a16:creationId xmlns:a16="http://schemas.microsoft.com/office/drawing/2014/main" id="{47609620-32B9-BDFB-309D-E3EF8A630816}"/>
              </a:ext>
            </a:extLst>
          </p:cNvPr>
          <p:cNvSpPr>
            <a:spLocks/>
          </p:cNvSpPr>
          <p:nvPr/>
        </p:nvSpPr>
        <p:spPr bwMode="auto">
          <a:xfrm>
            <a:off x="5367338" y="3830638"/>
            <a:ext cx="292100" cy="227012"/>
          </a:xfrm>
          <a:custGeom>
            <a:avLst/>
            <a:gdLst>
              <a:gd name="T0" fmla="*/ 184 w 184"/>
              <a:gd name="T1" fmla="*/ 143 h 143"/>
              <a:gd name="T2" fmla="*/ 184 w 184"/>
              <a:gd name="T3" fmla="*/ 0 h 143"/>
              <a:gd name="T4" fmla="*/ 0 w 184"/>
              <a:gd name="T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" h="143">
                <a:moveTo>
                  <a:pt x="184" y="143"/>
                </a:moveTo>
                <a:lnTo>
                  <a:pt x="184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5" name="Line 265">
            <a:extLst>
              <a:ext uri="{FF2B5EF4-FFF2-40B4-BE49-F238E27FC236}">
                <a16:creationId xmlns:a16="http://schemas.microsoft.com/office/drawing/2014/main" id="{2478C826-75CB-D4B6-54DC-953E12398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7338" y="3205163"/>
            <a:ext cx="1587" cy="7127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6" name="Line 266">
            <a:extLst>
              <a:ext uri="{FF2B5EF4-FFF2-40B4-BE49-F238E27FC236}">
                <a16:creationId xmlns:a16="http://schemas.microsoft.com/office/drawing/2014/main" id="{9618A651-4924-D42F-CBFF-C1B50C56E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7638" y="3378200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7" name="Line 267">
            <a:extLst>
              <a:ext uri="{FF2B5EF4-FFF2-40B4-BE49-F238E27FC236}">
                <a16:creationId xmlns:a16="http://schemas.microsoft.com/office/drawing/2014/main" id="{8872F96A-631F-CBD1-8ABB-6ECFA8E63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1913" y="1562100"/>
            <a:ext cx="1587" cy="698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8" name="Oval 268">
            <a:extLst>
              <a:ext uri="{FF2B5EF4-FFF2-40B4-BE49-F238E27FC236}">
                <a16:creationId xmlns:a16="http://schemas.microsoft.com/office/drawing/2014/main" id="{ED09F771-8E88-3BDA-ECF8-090FBF3E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520825"/>
            <a:ext cx="79375" cy="809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9" name="Oval 269">
            <a:extLst>
              <a:ext uri="{FF2B5EF4-FFF2-40B4-BE49-F238E27FC236}">
                <a16:creationId xmlns:a16="http://schemas.microsoft.com/office/drawing/2014/main" id="{9BC6FDE0-C4D0-C516-8279-A5EC7375E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2959100"/>
            <a:ext cx="80963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0" name="Oval 270">
            <a:extLst>
              <a:ext uri="{FF2B5EF4-FFF2-40B4-BE49-F238E27FC236}">
                <a16:creationId xmlns:a16="http://schemas.microsoft.com/office/drawing/2014/main" id="{BC93EB9B-B75F-F0BB-194C-906338CD3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959100"/>
            <a:ext cx="80963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1" name="Freeform 271">
            <a:extLst>
              <a:ext uri="{FF2B5EF4-FFF2-40B4-BE49-F238E27FC236}">
                <a16:creationId xmlns:a16="http://schemas.microsoft.com/office/drawing/2014/main" id="{B1C7F75B-61F8-D598-5D53-C443187452E1}"/>
              </a:ext>
            </a:extLst>
          </p:cNvPr>
          <p:cNvSpPr>
            <a:spLocks/>
          </p:cNvSpPr>
          <p:nvPr/>
        </p:nvSpPr>
        <p:spPr bwMode="auto">
          <a:xfrm>
            <a:off x="4908550" y="2998788"/>
            <a:ext cx="1004888" cy="1587"/>
          </a:xfrm>
          <a:custGeom>
            <a:avLst/>
            <a:gdLst>
              <a:gd name="T0" fmla="*/ 633 w 633"/>
              <a:gd name="T1" fmla="*/ 0 w 633"/>
              <a:gd name="T2" fmla="*/ 633 w 6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33">
                <a:moveTo>
                  <a:pt x="633" y="0"/>
                </a:moveTo>
                <a:lnTo>
                  <a:pt x="0" y="0"/>
                </a:lnTo>
                <a:lnTo>
                  <a:pt x="6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2" name="Line 272">
            <a:extLst>
              <a:ext uri="{FF2B5EF4-FFF2-40B4-BE49-F238E27FC236}">
                <a16:creationId xmlns:a16="http://schemas.microsoft.com/office/drawing/2014/main" id="{9E69BFA8-08D7-B914-C8C5-B4402CE14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8550" y="2998788"/>
            <a:ext cx="10048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3" name="Line 273">
            <a:extLst>
              <a:ext uri="{FF2B5EF4-FFF2-40B4-BE49-F238E27FC236}">
                <a16:creationId xmlns:a16="http://schemas.microsoft.com/office/drawing/2014/main" id="{802B9EFB-BE49-D20D-DE16-3DE91E76F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438" y="2339975"/>
            <a:ext cx="1587" cy="7191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4" name="Line 274">
            <a:extLst>
              <a:ext uri="{FF2B5EF4-FFF2-40B4-BE49-F238E27FC236}">
                <a16:creationId xmlns:a16="http://schemas.microsoft.com/office/drawing/2014/main" id="{CE53A0E2-DB40-7440-AE35-B6F469360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438" y="1674813"/>
            <a:ext cx="1587" cy="1857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5" name="Line 275">
            <a:extLst>
              <a:ext uri="{FF2B5EF4-FFF2-40B4-BE49-F238E27FC236}">
                <a16:creationId xmlns:a16="http://schemas.microsoft.com/office/drawing/2014/main" id="{04B3B7E1-CADF-E787-6397-5F586D5A8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9438" y="4057650"/>
            <a:ext cx="1587" cy="4587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6" name="Freeform 276">
            <a:extLst>
              <a:ext uri="{FF2B5EF4-FFF2-40B4-BE49-F238E27FC236}">
                <a16:creationId xmlns:a16="http://schemas.microsoft.com/office/drawing/2014/main" id="{8605815A-6598-6B78-7330-B1F6653D4A75}"/>
              </a:ext>
            </a:extLst>
          </p:cNvPr>
          <p:cNvSpPr>
            <a:spLocks/>
          </p:cNvSpPr>
          <p:nvPr/>
        </p:nvSpPr>
        <p:spPr bwMode="auto">
          <a:xfrm>
            <a:off x="4362450" y="2998788"/>
            <a:ext cx="546100" cy="558800"/>
          </a:xfrm>
          <a:custGeom>
            <a:avLst/>
            <a:gdLst>
              <a:gd name="T0" fmla="*/ 0 w 344"/>
              <a:gd name="T1" fmla="*/ 352 h 352"/>
              <a:gd name="T2" fmla="*/ 344 w 344"/>
              <a:gd name="T3" fmla="*/ 0 h 352"/>
              <a:gd name="T4" fmla="*/ 0 w 344"/>
              <a:gd name="T5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52">
                <a:moveTo>
                  <a:pt x="0" y="352"/>
                </a:moveTo>
                <a:lnTo>
                  <a:pt x="344" y="0"/>
                </a:lnTo>
                <a:lnTo>
                  <a:pt x="0" y="352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7" name="Line 277">
            <a:extLst>
              <a:ext uri="{FF2B5EF4-FFF2-40B4-BE49-F238E27FC236}">
                <a16:creationId xmlns:a16="http://schemas.microsoft.com/office/drawing/2014/main" id="{976B4138-F3D6-865A-CFFF-4C404F49E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450" y="2998788"/>
            <a:ext cx="546100" cy="5588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8" name="Freeform 278">
            <a:extLst>
              <a:ext uri="{FF2B5EF4-FFF2-40B4-BE49-F238E27FC236}">
                <a16:creationId xmlns:a16="http://schemas.microsoft.com/office/drawing/2014/main" id="{26D6F7B8-AD15-BE04-8A0E-78EB1EEEAED4}"/>
              </a:ext>
            </a:extLst>
          </p:cNvPr>
          <p:cNvSpPr>
            <a:spLocks/>
          </p:cNvSpPr>
          <p:nvPr/>
        </p:nvSpPr>
        <p:spPr bwMode="auto">
          <a:xfrm>
            <a:off x="4368800" y="2998788"/>
            <a:ext cx="552450" cy="558800"/>
          </a:xfrm>
          <a:custGeom>
            <a:avLst/>
            <a:gdLst>
              <a:gd name="T0" fmla="*/ 0 w 348"/>
              <a:gd name="T1" fmla="*/ 0 h 352"/>
              <a:gd name="T2" fmla="*/ 348 w 348"/>
              <a:gd name="T3" fmla="*/ 352 h 352"/>
              <a:gd name="T4" fmla="*/ 0 w 348"/>
              <a:gd name="T5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8" h="352">
                <a:moveTo>
                  <a:pt x="0" y="0"/>
                </a:moveTo>
                <a:lnTo>
                  <a:pt x="348" y="3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9" name="Line 279">
            <a:extLst>
              <a:ext uri="{FF2B5EF4-FFF2-40B4-BE49-F238E27FC236}">
                <a16:creationId xmlns:a16="http://schemas.microsoft.com/office/drawing/2014/main" id="{2E5F45FF-14CD-4BE3-2727-9CBD6C555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2998788"/>
            <a:ext cx="552450" cy="5588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0" name="Rectangle 280">
            <a:extLst>
              <a:ext uri="{FF2B5EF4-FFF2-40B4-BE49-F238E27FC236}">
                <a16:creationId xmlns:a16="http://schemas.microsoft.com/office/drawing/2014/main" id="{FDD5BF55-A76E-53B1-3D64-071E621F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2714625"/>
            <a:ext cx="179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6521" name="Rectangle 281">
            <a:extLst>
              <a:ext uri="{FF2B5EF4-FFF2-40B4-BE49-F238E27FC236}">
                <a16:creationId xmlns:a16="http://schemas.microsoft.com/office/drawing/2014/main" id="{6E03A3D2-7F59-BA4F-CE63-A8D2234A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28114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66522" name="Rectangle 282">
            <a:extLst>
              <a:ext uri="{FF2B5EF4-FFF2-40B4-BE49-F238E27FC236}">
                <a16:creationId xmlns:a16="http://schemas.microsoft.com/office/drawing/2014/main" id="{8BAAC432-83F9-375C-FC7C-4B39AF7E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195262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266523" name="Rectangle 283">
            <a:extLst>
              <a:ext uri="{FF2B5EF4-FFF2-40B4-BE49-F238E27FC236}">
                <a16:creationId xmlns:a16="http://schemas.microsoft.com/office/drawing/2014/main" id="{09557B64-2935-9540-1850-B418346F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205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L</a:t>
            </a:r>
            <a:endParaRPr lang="en-US" altLang="en-US"/>
          </a:p>
        </p:txBody>
      </p:sp>
      <p:sp>
        <p:nvSpPr>
          <p:cNvPr id="266524" name="Rectangle 284">
            <a:extLst>
              <a:ext uri="{FF2B5EF4-FFF2-40B4-BE49-F238E27FC236}">
                <a16:creationId xmlns:a16="http://schemas.microsoft.com/office/drawing/2014/main" id="{5128005D-7D13-A945-5E9F-431A4639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5262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266525" name="Rectangle 285">
            <a:extLst>
              <a:ext uri="{FF2B5EF4-FFF2-40B4-BE49-F238E27FC236}">
                <a16:creationId xmlns:a16="http://schemas.microsoft.com/office/drawing/2014/main" id="{B80516C2-B83F-CE81-8A57-A6FA960D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05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L</a:t>
            </a:r>
            <a:endParaRPr lang="en-US" altLang="en-US"/>
          </a:p>
        </p:txBody>
      </p:sp>
      <p:sp>
        <p:nvSpPr>
          <p:cNvPr id="266526" name="Rectangle 286">
            <a:extLst>
              <a:ext uri="{FF2B5EF4-FFF2-40B4-BE49-F238E27FC236}">
                <a16:creationId xmlns:a16="http://schemas.microsoft.com/office/drawing/2014/main" id="{A0095C95-23E1-E37F-E9E9-8A8E294E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1677988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66527" name="Rectangle 287">
            <a:extLst>
              <a:ext uri="{FF2B5EF4-FFF2-40B4-BE49-F238E27FC236}">
                <a16:creationId xmlns:a16="http://schemas.microsoft.com/office/drawing/2014/main" id="{93974AF8-0775-A8DE-14C8-4DDF81B4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1782763"/>
            <a:ext cx="2381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66528" name="Rectangle 288">
            <a:extLst>
              <a:ext uri="{FF2B5EF4-FFF2-40B4-BE49-F238E27FC236}">
                <a16:creationId xmlns:a16="http://schemas.microsoft.com/office/drawing/2014/main" id="{1766E109-7B77-F755-19D1-107EA49F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306513"/>
            <a:ext cx="323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66530" name="Rectangle 290">
            <a:extLst>
              <a:ext uri="{FF2B5EF4-FFF2-40B4-BE49-F238E27FC236}">
                <a16:creationId xmlns:a16="http://schemas.microsoft.com/office/drawing/2014/main" id="{D723A30D-BE2C-0EE3-5BED-4F2C8259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2563813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266531" name="Rectangle 291">
            <a:extLst>
              <a:ext uri="{FF2B5EF4-FFF2-40B4-BE49-F238E27FC236}">
                <a16:creationId xmlns:a16="http://schemas.microsoft.com/office/drawing/2014/main" id="{45AB80CA-C710-4FF4-64C9-63DDC9EB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2563813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266532" name="Rectangle 292">
            <a:extLst>
              <a:ext uri="{FF2B5EF4-FFF2-40B4-BE49-F238E27FC236}">
                <a16:creationId xmlns:a16="http://schemas.microsoft.com/office/drawing/2014/main" id="{A579FE63-89C9-3660-3EBC-449ACB8F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3406775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6533" name="Rectangle 293">
            <a:extLst>
              <a:ext uri="{FF2B5EF4-FFF2-40B4-BE49-F238E27FC236}">
                <a16:creationId xmlns:a16="http://schemas.microsoft.com/office/drawing/2014/main" id="{C26F67D1-3AFA-430B-451E-8E6E182E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5083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66534" name="Rectangle 294">
            <a:extLst>
              <a:ext uri="{FF2B5EF4-FFF2-40B4-BE49-F238E27FC236}">
                <a16:creationId xmlns:a16="http://schemas.microsoft.com/office/drawing/2014/main" id="{8FF6D72D-ADD8-183D-3A77-98706D8B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3406775"/>
            <a:ext cx="179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6535" name="Rectangle 295">
            <a:extLst>
              <a:ext uri="{FF2B5EF4-FFF2-40B4-BE49-F238E27FC236}">
                <a16:creationId xmlns:a16="http://schemas.microsoft.com/office/drawing/2014/main" id="{AA9BE1DE-D67F-1A49-F772-D54F8F11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5083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66536" name="Rectangle 296">
            <a:extLst>
              <a:ext uri="{FF2B5EF4-FFF2-40B4-BE49-F238E27FC236}">
                <a16:creationId xmlns:a16="http://schemas.microsoft.com/office/drawing/2014/main" id="{0C13B0F4-35AC-BC1E-72C8-43D7DC79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2714625"/>
            <a:ext cx="179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66537" name="Rectangle 297">
            <a:extLst>
              <a:ext uri="{FF2B5EF4-FFF2-40B4-BE49-F238E27FC236}">
                <a16:creationId xmlns:a16="http://schemas.microsoft.com/office/drawing/2014/main" id="{7C443DAB-C999-F829-6312-004BB69A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28114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266538" name="Rectangle 298">
            <a:extLst>
              <a:ext uri="{FF2B5EF4-FFF2-40B4-BE49-F238E27FC236}">
                <a16:creationId xmlns:a16="http://schemas.microsoft.com/office/drawing/2014/main" id="{0E635022-A2F9-9C21-31EA-22812690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346450"/>
            <a:ext cx="2651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66539" name="Line 299">
            <a:extLst>
              <a:ext uri="{FF2B5EF4-FFF2-40B4-BE49-F238E27FC236}">
                <a16:creationId xmlns:a16="http://schemas.microsoft.com/office/drawing/2014/main" id="{29375C9D-AFEC-72D6-5787-40081E01E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2950" y="3359150"/>
            <a:ext cx="3000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0" name="Rectangle 300">
            <a:extLst>
              <a:ext uri="{FF2B5EF4-FFF2-40B4-BE49-F238E27FC236}">
                <a16:creationId xmlns:a16="http://schemas.microsoft.com/office/drawing/2014/main" id="{E6B06793-CD51-4B9C-D976-3BA2E75E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3346450"/>
            <a:ext cx="2651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66543" name="Line 303">
            <a:extLst>
              <a:ext uri="{FF2B5EF4-FFF2-40B4-BE49-F238E27FC236}">
                <a16:creationId xmlns:a16="http://schemas.microsoft.com/office/drawing/2014/main" id="{87D441AC-1881-C626-300C-373235532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58445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880E3BB2-D289-56F2-7D33-81F708F4A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SRAM Characteristics</a:t>
            </a:r>
          </a:p>
        </p:txBody>
      </p:sp>
      <p:pic>
        <p:nvPicPr>
          <p:cNvPr id="378884" name="Picture 4">
            <a:extLst>
              <a:ext uri="{FF2B5EF4-FFF2-40B4-BE49-F238E27FC236}">
                <a16:creationId xmlns:a16="http://schemas.microsoft.com/office/drawing/2014/main" id="{80E7B71C-B11A-FA49-F6B3-2E75184E954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" y="2133600"/>
            <a:ext cx="8153400" cy="332581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582A8B8B-2D80-9E97-775D-4D6C2CE72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/>
              <a:t>3-Transistor DRAM Cell</a:t>
            </a:r>
          </a:p>
        </p:txBody>
      </p:sp>
      <p:sp>
        <p:nvSpPr>
          <p:cNvPr id="267488" name="Freeform 224">
            <a:extLst>
              <a:ext uri="{FF2B5EF4-FFF2-40B4-BE49-F238E27FC236}">
                <a16:creationId xmlns:a16="http://schemas.microsoft.com/office/drawing/2014/main" id="{A28B0D05-DB80-CEE5-9FA5-3AEA2BC873D0}"/>
              </a:ext>
            </a:extLst>
          </p:cNvPr>
          <p:cNvSpPr>
            <a:spLocks/>
          </p:cNvSpPr>
          <p:nvPr/>
        </p:nvSpPr>
        <p:spPr bwMode="auto">
          <a:xfrm>
            <a:off x="6931025" y="4746625"/>
            <a:ext cx="9525" cy="11113"/>
          </a:xfrm>
          <a:custGeom>
            <a:avLst/>
            <a:gdLst>
              <a:gd name="T0" fmla="*/ 0 w 6"/>
              <a:gd name="T1" fmla="*/ 0 h 7"/>
              <a:gd name="T2" fmla="*/ 6 w 6"/>
              <a:gd name="T3" fmla="*/ 0 h 7"/>
              <a:gd name="T4" fmla="*/ 6 w 6"/>
              <a:gd name="T5" fmla="*/ 7 h 7"/>
              <a:gd name="T6" fmla="*/ 6 w 6"/>
              <a:gd name="T7" fmla="*/ 7 h 7"/>
              <a:gd name="T8" fmla="*/ 6 w 6"/>
              <a:gd name="T9" fmla="*/ 7 h 7"/>
              <a:gd name="T10" fmla="*/ 0 w 6"/>
              <a:gd name="T11" fmla="*/ 7 h 7"/>
              <a:gd name="T12" fmla="*/ 0 w 6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7">
                <a:moveTo>
                  <a:pt x="0" y="0"/>
                </a:moveTo>
                <a:lnTo>
                  <a:pt x="6" y="0"/>
                </a:lnTo>
                <a:lnTo>
                  <a:pt x="6" y="7"/>
                </a:lnTo>
                <a:lnTo>
                  <a:pt x="6" y="7"/>
                </a:lnTo>
                <a:lnTo>
                  <a:pt x="6" y="7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90" name="Rectangle 226">
            <a:extLst>
              <a:ext uri="{FF2B5EF4-FFF2-40B4-BE49-F238E27FC236}">
                <a16:creationId xmlns:a16="http://schemas.microsoft.com/office/drawing/2014/main" id="{5A1D3D4B-2AC3-ED27-0944-93BD27CA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597400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91" name="Rectangle 227">
            <a:extLst>
              <a:ext uri="{FF2B5EF4-FFF2-40B4-BE49-F238E27FC236}">
                <a16:creationId xmlns:a16="http://schemas.microsoft.com/office/drawing/2014/main" id="{5669D65B-EA27-7EAB-DCC6-BF800A78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74662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01" name="Freeform 237">
            <a:extLst>
              <a:ext uri="{FF2B5EF4-FFF2-40B4-BE49-F238E27FC236}">
                <a16:creationId xmlns:a16="http://schemas.microsoft.com/office/drawing/2014/main" id="{64D673EF-FD9E-13A5-8390-684DEC921032}"/>
              </a:ext>
            </a:extLst>
          </p:cNvPr>
          <p:cNvSpPr>
            <a:spLocks/>
          </p:cNvSpPr>
          <p:nvPr/>
        </p:nvSpPr>
        <p:spPr bwMode="auto">
          <a:xfrm>
            <a:off x="2098675" y="2608263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7598" name="Group 334">
            <a:extLst>
              <a:ext uri="{FF2B5EF4-FFF2-40B4-BE49-F238E27FC236}">
                <a16:creationId xmlns:a16="http://schemas.microsoft.com/office/drawing/2014/main" id="{C6C37342-635A-3E67-BA23-2183A8147688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5135563"/>
            <a:ext cx="5807075" cy="944562"/>
            <a:chOff x="1334" y="3235"/>
            <a:chExt cx="3658" cy="595"/>
          </a:xfrm>
        </p:grpSpPr>
        <p:sp>
          <p:nvSpPr>
            <p:cNvPr id="267502" name="Rectangle 238">
              <a:extLst>
                <a:ext uri="{FF2B5EF4-FFF2-40B4-BE49-F238E27FC236}">
                  <a16:creationId xmlns:a16="http://schemas.microsoft.com/office/drawing/2014/main" id="{0F88B35C-EC1B-F40F-CD3A-019F028B4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235"/>
              <a:ext cx="2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315263"/>
                  </a:solidFill>
                </a:rPr>
                <a:t>No constraints on device ratios</a:t>
              </a:r>
              <a:endParaRPr lang="en-US" altLang="en-US" sz="2800">
                <a:solidFill>
                  <a:srgbClr val="315263"/>
                </a:solidFill>
              </a:endParaRPr>
            </a:p>
          </p:txBody>
        </p:sp>
        <p:sp>
          <p:nvSpPr>
            <p:cNvPr id="267503" name="Rectangle 239">
              <a:extLst>
                <a:ext uri="{FF2B5EF4-FFF2-40B4-BE49-F238E27FC236}">
                  <a16:creationId xmlns:a16="http://schemas.microsoft.com/office/drawing/2014/main" id="{093F7088-C0E2-5EBE-34F5-5D370007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427"/>
              <a:ext cx="18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315263"/>
                  </a:solidFill>
                </a:rPr>
                <a:t>Reads are non-destructive</a:t>
              </a:r>
              <a:endParaRPr lang="en-US" altLang="en-US" sz="2800">
                <a:solidFill>
                  <a:srgbClr val="315263"/>
                </a:solidFill>
              </a:endParaRPr>
            </a:p>
          </p:txBody>
        </p:sp>
        <p:sp>
          <p:nvSpPr>
            <p:cNvPr id="267504" name="Rectangle 240">
              <a:extLst>
                <a:ext uri="{FF2B5EF4-FFF2-40B4-BE49-F238E27FC236}">
                  <a16:creationId xmlns:a16="http://schemas.microsoft.com/office/drawing/2014/main" id="{BD229C65-EE45-3549-5A74-E5BF025D5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619"/>
              <a:ext cx="3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315263"/>
                  </a:solidFill>
                </a:rPr>
                <a:t>Value stored at node X when writing a “1” = V</a:t>
              </a:r>
              <a:endParaRPr lang="en-US" altLang="en-US" sz="2800">
                <a:solidFill>
                  <a:srgbClr val="315263"/>
                </a:solidFill>
              </a:endParaRPr>
            </a:p>
          </p:txBody>
        </p:sp>
        <p:grpSp>
          <p:nvGrpSpPr>
            <p:cNvPr id="267597" name="Group 333">
              <a:extLst>
                <a:ext uri="{FF2B5EF4-FFF2-40B4-BE49-F238E27FC236}">
                  <a16:creationId xmlns:a16="http://schemas.microsoft.com/office/drawing/2014/main" id="{3DA79D9D-637D-1FC0-CE30-A7F236019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" y="3640"/>
              <a:ext cx="539" cy="190"/>
              <a:chOff x="3837" y="3698"/>
              <a:chExt cx="539" cy="190"/>
            </a:xfrm>
          </p:grpSpPr>
          <p:sp>
            <p:nvSpPr>
              <p:cNvPr id="267505" name="Rectangle 241">
                <a:extLst>
                  <a:ext uri="{FF2B5EF4-FFF2-40B4-BE49-F238E27FC236}">
                    <a16:creationId xmlns:a16="http://schemas.microsoft.com/office/drawing/2014/main" id="{30486355-7C29-A731-E895-0E619B5A6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" y="3754"/>
                <a:ext cx="28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315263"/>
                    </a:solidFill>
                  </a:rPr>
                  <a:t>WWL</a:t>
                </a:r>
                <a:endParaRPr lang="en-US" altLang="en-US" sz="2800">
                  <a:solidFill>
                    <a:srgbClr val="315263"/>
                  </a:solidFill>
                </a:endParaRPr>
              </a:p>
            </p:txBody>
          </p:sp>
          <p:sp>
            <p:nvSpPr>
              <p:cNvPr id="267506" name="Rectangle 242">
                <a:extLst>
                  <a:ext uri="{FF2B5EF4-FFF2-40B4-BE49-F238E27FC236}">
                    <a16:creationId xmlns:a16="http://schemas.microsoft.com/office/drawing/2014/main" id="{54965EEA-2FFF-AC9D-5DCC-EBB9E0DCA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3698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800" i="0">
                    <a:solidFill>
                      <a:srgbClr val="315263"/>
                    </a:solidFill>
                  </a:rPr>
                  <a:t>-V</a:t>
                </a:r>
                <a:endParaRPr lang="en-US" altLang="en-US" sz="2800">
                  <a:solidFill>
                    <a:srgbClr val="315263"/>
                  </a:solidFill>
                </a:endParaRPr>
              </a:p>
            </p:txBody>
          </p:sp>
          <p:sp>
            <p:nvSpPr>
              <p:cNvPr id="267507" name="Rectangle 243">
                <a:extLst>
                  <a:ext uri="{FF2B5EF4-FFF2-40B4-BE49-F238E27FC236}">
                    <a16:creationId xmlns:a16="http://schemas.microsoft.com/office/drawing/2014/main" id="{B6B6EC7C-883C-AAE6-0115-647E12A6F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3754"/>
                <a:ext cx="13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i="0">
                    <a:solidFill>
                      <a:srgbClr val="315263"/>
                    </a:solidFill>
                  </a:rPr>
                  <a:t>Tn</a:t>
                </a:r>
                <a:endParaRPr lang="en-US" altLang="en-US" sz="2800">
                  <a:solidFill>
                    <a:srgbClr val="315263"/>
                  </a:solidFill>
                </a:endParaRPr>
              </a:p>
            </p:txBody>
          </p:sp>
        </p:grpSp>
      </p:grpSp>
      <p:grpSp>
        <p:nvGrpSpPr>
          <p:cNvPr id="267599" name="Group 335">
            <a:extLst>
              <a:ext uri="{FF2B5EF4-FFF2-40B4-BE49-F238E27FC236}">
                <a16:creationId xmlns:a16="http://schemas.microsoft.com/office/drawing/2014/main" id="{2E98A423-28AB-2DFE-CA0B-76BE14D1D770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371600"/>
            <a:ext cx="7605712" cy="3168650"/>
            <a:chOff x="487" y="864"/>
            <a:chExt cx="4791" cy="1996"/>
          </a:xfrm>
        </p:grpSpPr>
        <p:sp>
          <p:nvSpPr>
            <p:cNvPr id="267512" name="Rectangle 248">
              <a:extLst>
                <a:ext uri="{FF2B5EF4-FFF2-40B4-BE49-F238E27FC236}">
                  <a16:creationId xmlns:a16="http://schemas.microsoft.com/office/drawing/2014/main" id="{0806C14E-692E-26FA-AE2E-5FF00B45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207"/>
              <a:ext cx="1883" cy="1619"/>
            </a:xfrm>
            <a:prstGeom prst="rect">
              <a:avLst/>
            </a:prstGeom>
            <a:gradFill rotWithShape="1">
              <a:gsLst>
                <a:gs pos="0">
                  <a:srgbClr val="E5E5E5">
                    <a:gamma/>
                    <a:shade val="79216"/>
                    <a:invGamma/>
                  </a:srgbClr>
                </a:gs>
                <a:gs pos="100000">
                  <a:srgbClr val="E5E5E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3" name="Line 249">
              <a:extLst>
                <a:ext uri="{FF2B5EF4-FFF2-40B4-BE49-F238E27FC236}">
                  <a16:creationId xmlns:a16="http://schemas.microsoft.com/office/drawing/2014/main" id="{D07ECAF7-9814-2974-D78E-64E868E67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637"/>
              <a:ext cx="1" cy="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4" name="Line 250">
              <a:extLst>
                <a:ext uri="{FF2B5EF4-FFF2-40B4-BE49-F238E27FC236}">
                  <a16:creationId xmlns:a16="http://schemas.microsoft.com/office/drawing/2014/main" id="{328805FA-4EC2-411B-15A5-53E97C9B7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9" y="2728"/>
              <a:ext cx="16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5" name="Line 251">
              <a:extLst>
                <a:ext uri="{FF2B5EF4-FFF2-40B4-BE49-F238E27FC236}">
                  <a16:creationId xmlns:a16="http://schemas.microsoft.com/office/drawing/2014/main" id="{918CE1E0-EC8C-50A4-FCB2-F1A7BB940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766"/>
              <a:ext cx="10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6" name="Line 252">
              <a:extLst>
                <a:ext uri="{FF2B5EF4-FFF2-40B4-BE49-F238E27FC236}">
                  <a16:creationId xmlns:a16="http://schemas.microsoft.com/office/drawing/2014/main" id="{EECB3E85-A6D1-2099-AB7D-93EA3ABE0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9" y="2799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7" name="Line 253">
              <a:extLst>
                <a:ext uri="{FF2B5EF4-FFF2-40B4-BE49-F238E27FC236}">
                  <a16:creationId xmlns:a16="http://schemas.microsoft.com/office/drawing/2014/main" id="{1AC8B7C7-AF3F-D5CE-26D1-466E95B90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2158"/>
              <a:ext cx="17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8" name="Freeform 254">
              <a:extLst>
                <a:ext uri="{FF2B5EF4-FFF2-40B4-BE49-F238E27FC236}">
                  <a16:creationId xmlns:a16="http://schemas.microsoft.com/office/drawing/2014/main" id="{035C1DD4-28F2-ABD3-2993-BBFFD2ECB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2313"/>
              <a:ext cx="162" cy="128"/>
            </a:xfrm>
            <a:custGeom>
              <a:avLst/>
              <a:gdLst>
                <a:gd name="T0" fmla="*/ 0 w 162"/>
                <a:gd name="T1" fmla="*/ 0 h 128"/>
                <a:gd name="T2" fmla="*/ 162 w 162"/>
                <a:gd name="T3" fmla="*/ 0 h 128"/>
                <a:gd name="T4" fmla="*/ 162 w 162"/>
                <a:gd name="T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128">
                  <a:moveTo>
                    <a:pt x="0" y="0"/>
                  </a:moveTo>
                  <a:lnTo>
                    <a:pt x="162" y="0"/>
                  </a:lnTo>
                  <a:lnTo>
                    <a:pt x="162" y="12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9" name="Freeform 255">
              <a:extLst>
                <a:ext uri="{FF2B5EF4-FFF2-40B4-BE49-F238E27FC236}">
                  <a16:creationId xmlns:a16="http://schemas.microsoft.com/office/drawing/2014/main" id="{0D9FF5CF-A5D5-AA84-E43B-B847D5BD3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1871"/>
              <a:ext cx="162" cy="132"/>
            </a:xfrm>
            <a:custGeom>
              <a:avLst/>
              <a:gdLst>
                <a:gd name="T0" fmla="*/ 162 w 162"/>
                <a:gd name="T1" fmla="*/ 0 h 132"/>
                <a:gd name="T2" fmla="*/ 162 w 162"/>
                <a:gd name="T3" fmla="*/ 132 h 132"/>
                <a:gd name="T4" fmla="*/ 0 w 162"/>
                <a:gd name="T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132">
                  <a:moveTo>
                    <a:pt x="162" y="0"/>
                  </a:moveTo>
                  <a:lnTo>
                    <a:pt x="162" y="132"/>
                  </a:lnTo>
                  <a:lnTo>
                    <a:pt x="0" y="132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0" name="Line 256">
              <a:extLst>
                <a:ext uri="{FF2B5EF4-FFF2-40B4-BE49-F238E27FC236}">
                  <a16:creationId xmlns:a16="http://schemas.microsoft.com/office/drawing/2014/main" id="{7DF886FC-DDFF-AE3F-2765-3FB062B54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954"/>
              <a:ext cx="1" cy="4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1" name="Line 257">
              <a:extLst>
                <a:ext uri="{FF2B5EF4-FFF2-40B4-BE49-F238E27FC236}">
                  <a16:creationId xmlns:a16="http://schemas.microsoft.com/office/drawing/2014/main" id="{B9921335-905B-7282-9603-4DC4380D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2056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2" name="Line 258">
              <a:extLst>
                <a:ext uri="{FF2B5EF4-FFF2-40B4-BE49-F238E27FC236}">
                  <a16:creationId xmlns:a16="http://schemas.microsoft.com/office/drawing/2014/main" id="{3392D52E-AF57-7BA7-5E0F-F52A4BF66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1735"/>
              <a:ext cx="1" cy="1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3" name="Freeform 259">
              <a:extLst>
                <a:ext uri="{FF2B5EF4-FFF2-40B4-BE49-F238E27FC236}">
                  <a16:creationId xmlns:a16="http://schemas.microsoft.com/office/drawing/2014/main" id="{D6685059-6F22-1BD9-F7BC-274F0080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" y="1992"/>
              <a:ext cx="129" cy="166"/>
            </a:xfrm>
            <a:custGeom>
              <a:avLst/>
              <a:gdLst>
                <a:gd name="T0" fmla="*/ 129 w 129"/>
                <a:gd name="T1" fmla="*/ 0 h 166"/>
                <a:gd name="T2" fmla="*/ 129 w 129"/>
                <a:gd name="T3" fmla="*/ 166 h 166"/>
                <a:gd name="T4" fmla="*/ 0 w 129"/>
                <a:gd name="T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166">
                  <a:moveTo>
                    <a:pt x="129" y="0"/>
                  </a:moveTo>
                  <a:lnTo>
                    <a:pt x="129" y="166"/>
                  </a:lnTo>
                  <a:lnTo>
                    <a:pt x="0" y="16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4" name="Freeform 260">
              <a:extLst>
                <a:ext uri="{FF2B5EF4-FFF2-40B4-BE49-F238E27FC236}">
                  <a16:creationId xmlns:a16="http://schemas.microsoft.com/office/drawing/2014/main" id="{A3D6236A-5789-A57A-7550-890BB6302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992"/>
              <a:ext cx="128" cy="166"/>
            </a:xfrm>
            <a:custGeom>
              <a:avLst/>
              <a:gdLst>
                <a:gd name="T0" fmla="*/ 128 w 128"/>
                <a:gd name="T1" fmla="*/ 166 h 166"/>
                <a:gd name="T2" fmla="*/ 0 w 128"/>
                <a:gd name="T3" fmla="*/ 166 h 166"/>
                <a:gd name="T4" fmla="*/ 0 w 128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66">
                  <a:moveTo>
                    <a:pt x="128" y="166"/>
                  </a:moveTo>
                  <a:lnTo>
                    <a:pt x="0" y="16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5" name="Line 261">
              <a:extLst>
                <a:ext uri="{FF2B5EF4-FFF2-40B4-BE49-F238E27FC236}">
                  <a16:creationId xmlns:a16="http://schemas.microsoft.com/office/drawing/2014/main" id="{202D15B8-2A8B-BCE5-C11B-FA2CE7976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3" y="1992"/>
              <a:ext cx="4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6" name="Line 262">
              <a:extLst>
                <a:ext uri="{FF2B5EF4-FFF2-40B4-BE49-F238E27FC236}">
                  <a16:creationId xmlns:a16="http://schemas.microsoft.com/office/drawing/2014/main" id="{ACF111CA-4632-82E8-01A7-E642DE305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909"/>
              <a:ext cx="2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7" name="Line 263">
              <a:extLst>
                <a:ext uri="{FF2B5EF4-FFF2-40B4-BE49-F238E27FC236}">
                  <a16:creationId xmlns:a16="http://schemas.microsoft.com/office/drawing/2014/main" id="{30B7DAA6-DE8B-BFDA-308F-036D14817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1452"/>
              <a:ext cx="1" cy="1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8" name="Freeform 264">
              <a:extLst>
                <a:ext uri="{FF2B5EF4-FFF2-40B4-BE49-F238E27FC236}">
                  <a16:creationId xmlns:a16="http://schemas.microsoft.com/office/drawing/2014/main" id="{9BB453CF-1AC7-8147-60F4-04879FCFC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" y="1709"/>
              <a:ext cx="128" cy="162"/>
            </a:xfrm>
            <a:custGeom>
              <a:avLst/>
              <a:gdLst>
                <a:gd name="T0" fmla="*/ 128 w 128"/>
                <a:gd name="T1" fmla="*/ 0 h 162"/>
                <a:gd name="T2" fmla="*/ 128 w 128"/>
                <a:gd name="T3" fmla="*/ 162 h 162"/>
                <a:gd name="T4" fmla="*/ 0 w 128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62">
                  <a:moveTo>
                    <a:pt x="128" y="0"/>
                  </a:moveTo>
                  <a:lnTo>
                    <a:pt x="128" y="162"/>
                  </a:lnTo>
                  <a:lnTo>
                    <a:pt x="0" y="162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9" name="Freeform 265">
              <a:extLst>
                <a:ext uri="{FF2B5EF4-FFF2-40B4-BE49-F238E27FC236}">
                  <a16:creationId xmlns:a16="http://schemas.microsoft.com/office/drawing/2014/main" id="{B6C49CAD-3177-95B4-C836-6DB75EEE5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1709"/>
              <a:ext cx="128" cy="162"/>
            </a:xfrm>
            <a:custGeom>
              <a:avLst/>
              <a:gdLst>
                <a:gd name="T0" fmla="*/ 128 w 128"/>
                <a:gd name="T1" fmla="*/ 162 h 162"/>
                <a:gd name="T2" fmla="*/ 0 w 128"/>
                <a:gd name="T3" fmla="*/ 162 h 162"/>
                <a:gd name="T4" fmla="*/ 0 w 128"/>
                <a:gd name="T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62">
                  <a:moveTo>
                    <a:pt x="128" y="162"/>
                  </a:moveTo>
                  <a:lnTo>
                    <a:pt x="0" y="16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0" name="Line 266">
              <a:extLst>
                <a:ext uri="{FF2B5EF4-FFF2-40B4-BE49-F238E27FC236}">
                  <a16:creationId xmlns:a16="http://schemas.microsoft.com/office/drawing/2014/main" id="{0F13B64E-A1A6-878B-E6FA-E42777E97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0" y="1709"/>
              <a:ext cx="40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1" name="Line 267">
              <a:extLst>
                <a:ext uri="{FF2B5EF4-FFF2-40B4-BE49-F238E27FC236}">
                  <a16:creationId xmlns:a16="http://schemas.microsoft.com/office/drawing/2014/main" id="{2233669E-BBAC-BF1D-50A9-A29A562B0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4" y="1626"/>
              <a:ext cx="2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2" name="Line 268">
              <a:extLst>
                <a:ext uri="{FF2B5EF4-FFF2-40B4-BE49-F238E27FC236}">
                  <a16:creationId xmlns:a16="http://schemas.microsoft.com/office/drawing/2014/main" id="{A37A6BA8-8A29-1D73-BC30-E8101C85B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6" y="2158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3" name="Line 269">
              <a:extLst>
                <a:ext uri="{FF2B5EF4-FFF2-40B4-BE49-F238E27FC236}">
                  <a16:creationId xmlns:a16="http://schemas.microsoft.com/office/drawing/2014/main" id="{FC5C0E74-9454-7242-9549-AE1BDF057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2158"/>
              <a:ext cx="1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4" name="Line 270">
              <a:extLst>
                <a:ext uri="{FF2B5EF4-FFF2-40B4-BE49-F238E27FC236}">
                  <a16:creationId xmlns:a16="http://schemas.microsoft.com/office/drawing/2014/main" id="{7C07F80B-48D4-4492-8C06-C403706D4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2426"/>
              <a:ext cx="1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5" name="Line 271">
              <a:extLst>
                <a:ext uri="{FF2B5EF4-FFF2-40B4-BE49-F238E27FC236}">
                  <a16:creationId xmlns:a16="http://schemas.microsoft.com/office/drawing/2014/main" id="{6CB6D5A0-BCDB-A69E-B386-B356E5103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369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6" name="Line 272">
              <a:extLst>
                <a:ext uri="{FF2B5EF4-FFF2-40B4-BE49-F238E27FC236}">
                  <a16:creationId xmlns:a16="http://schemas.microsoft.com/office/drawing/2014/main" id="{23D290C5-5DC6-5EBC-5695-65981587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426"/>
              <a:ext cx="14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7" name="Line 273">
              <a:extLst>
                <a:ext uri="{FF2B5EF4-FFF2-40B4-BE49-F238E27FC236}">
                  <a16:creationId xmlns:a16="http://schemas.microsoft.com/office/drawing/2014/main" id="{C3432626-1F8B-0199-AD08-58E2F5A9D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0" y="2158"/>
              <a:ext cx="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8" name="Line 274">
              <a:extLst>
                <a:ext uri="{FF2B5EF4-FFF2-40B4-BE49-F238E27FC236}">
                  <a16:creationId xmlns:a16="http://schemas.microsoft.com/office/drawing/2014/main" id="{67E13B03-9B1A-455B-E47A-BB2D323BA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2637"/>
              <a:ext cx="23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9" name="Line 275">
              <a:extLst>
                <a:ext uri="{FF2B5EF4-FFF2-40B4-BE49-F238E27FC236}">
                  <a16:creationId xmlns:a16="http://schemas.microsoft.com/office/drawing/2014/main" id="{1F2867C0-6C00-1164-3CBB-1E43F0911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" y="1007"/>
              <a:ext cx="1" cy="18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0" name="Line 276">
              <a:extLst>
                <a:ext uri="{FF2B5EF4-FFF2-40B4-BE49-F238E27FC236}">
                  <a16:creationId xmlns:a16="http://schemas.microsoft.com/office/drawing/2014/main" id="{98451D91-56B3-A836-413A-57B37F741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4" y="2441"/>
              <a:ext cx="1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1" name="Oval 277">
              <a:extLst>
                <a:ext uri="{FF2B5EF4-FFF2-40B4-BE49-F238E27FC236}">
                  <a16:creationId xmlns:a16="http://schemas.microsoft.com/office/drawing/2014/main" id="{5A40A744-3110-5D39-5349-8C3EB1FCF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135"/>
              <a:ext cx="46" cy="4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42" name="Oval 278">
              <a:extLst>
                <a:ext uri="{FF2B5EF4-FFF2-40B4-BE49-F238E27FC236}">
                  <a16:creationId xmlns:a16="http://schemas.microsoft.com/office/drawing/2014/main" id="{F426DECF-5D36-3CFB-CC71-5DACBD8C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135"/>
              <a:ext cx="46" cy="4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43" name="Line 279">
              <a:extLst>
                <a:ext uri="{FF2B5EF4-FFF2-40B4-BE49-F238E27FC236}">
                  <a16:creationId xmlns:a16="http://schemas.microsoft.com/office/drawing/2014/main" id="{E109B760-68B6-8AB0-0BBC-C41198BD4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1871"/>
              <a:ext cx="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4" name="Line 280">
              <a:extLst>
                <a:ext uri="{FF2B5EF4-FFF2-40B4-BE49-F238E27FC236}">
                  <a16:creationId xmlns:a16="http://schemas.microsoft.com/office/drawing/2014/main" id="{488F437D-0374-84F3-D692-1F186A0AB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3" y="1007"/>
              <a:ext cx="1" cy="18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5" name="Oval 281">
              <a:extLst>
                <a:ext uri="{FF2B5EF4-FFF2-40B4-BE49-F238E27FC236}">
                  <a16:creationId xmlns:a16="http://schemas.microsoft.com/office/drawing/2014/main" id="{CC20B8C1-D847-5D02-1217-B1724B229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848"/>
              <a:ext cx="45" cy="4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48" name="Line 284">
              <a:extLst>
                <a:ext uri="{FF2B5EF4-FFF2-40B4-BE49-F238E27FC236}">
                  <a16:creationId xmlns:a16="http://schemas.microsoft.com/office/drawing/2014/main" id="{0270A89C-1CBF-D71C-58B6-2411CE096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871"/>
              <a:ext cx="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9" name="Line 285">
              <a:extLst>
                <a:ext uri="{FF2B5EF4-FFF2-40B4-BE49-F238E27FC236}">
                  <a16:creationId xmlns:a16="http://schemas.microsoft.com/office/drawing/2014/main" id="{BE9FF981-188C-D1CF-BEEE-A5EAB80D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407"/>
              <a:ext cx="2321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0" name="Line 286">
              <a:extLst>
                <a:ext uri="{FF2B5EF4-FFF2-40B4-BE49-F238E27FC236}">
                  <a16:creationId xmlns:a16="http://schemas.microsoft.com/office/drawing/2014/main" id="{DF4F3212-C1F8-4723-182C-E87189AD8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271"/>
              <a:ext cx="2321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1" name="Line 287">
              <a:extLst>
                <a:ext uri="{FF2B5EF4-FFF2-40B4-BE49-F238E27FC236}">
                  <a16:creationId xmlns:a16="http://schemas.microsoft.com/office/drawing/2014/main" id="{BA0ED74A-DEEC-9DDA-D231-BC3A8E675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0" y="1407"/>
              <a:ext cx="1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2" name="Line 288">
              <a:extLst>
                <a:ext uri="{FF2B5EF4-FFF2-40B4-BE49-F238E27FC236}">
                  <a16:creationId xmlns:a16="http://schemas.microsoft.com/office/drawing/2014/main" id="{27B32B31-5C09-1AA2-8603-682F778F4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3" y="1271"/>
              <a:ext cx="1" cy="4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3" name="Rectangle 289">
              <a:extLst>
                <a:ext uri="{FF2B5EF4-FFF2-40B4-BE49-F238E27FC236}">
                  <a16:creationId xmlns:a16="http://schemas.microsoft.com/office/drawing/2014/main" id="{EF89D9F8-FD74-1364-F012-D36D4FCD8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125"/>
              <a:ext cx="2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WWL</a:t>
              </a:r>
              <a:endParaRPr lang="en-US" altLang="en-US"/>
            </a:p>
          </p:txBody>
        </p:sp>
        <p:sp>
          <p:nvSpPr>
            <p:cNvPr id="267554" name="Rectangle 290">
              <a:extLst>
                <a:ext uri="{FF2B5EF4-FFF2-40B4-BE49-F238E27FC236}">
                  <a16:creationId xmlns:a16="http://schemas.microsoft.com/office/drawing/2014/main" id="{23DDAEEB-691B-5C47-343D-62CC23D33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864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67555" name="Rectangle 291">
              <a:extLst>
                <a:ext uri="{FF2B5EF4-FFF2-40B4-BE49-F238E27FC236}">
                  <a16:creationId xmlns:a16="http://schemas.microsoft.com/office/drawing/2014/main" id="{190BDD40-6CAD-832A-6DFA-68073AB8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86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67556" name="Rectangle 292">
              <a:extLst>
                <a:ext uri="{FF2B5EF4-FFF2-40B4-BE49-F238E27FC236}">
                  <a16:creationId xmlns:a16="http://schemas.microsoft.com/office/drawing/2014/main" id="{ED1ED913-2BA1-1DDD-219D-A7FA4BFB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993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7557" name="Rectangle 293">
              <a:extLst>
                <a:ext uri="{FF2B5EF4-FFF2-40B4-BE49-F238E27FC236}">
                  <a16:creationId xmlns:a16="http://schemas.microsoft.com/office/drawing/2014/main" id="{27606D05-DAF4-A4F3-DD10-2B8180C4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204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67558" name="Rectangle 294">
              <a:extLst>
                <a:ext uri="{FF2B5EF4-FFF2-40B4-BE49-F238E27FC236}">
                  <a16:creationId xmlns:a16="http://schemas.microsoft.com/office/drawing/2014/main" id="{B8970C3C-0D32-5BED-F243-F593FA346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1991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X</a:t>
              </a:r>
              <a:endParaRPr lang="en-US" altLang="en-US"/>
            </a:p>
          </p:txBody>
        </p:sp>
        <p:sp>
          <p:nvSpPr>
            <p:cNvPr id="267559" name="Rectangle 295">
              <a:extLst>
                <a:ext uri="{FF2B5EF4-FFF2-40B4-BE49-F238E27FC236}">
                  <a16:creationId xmlns:a16="http://schemas.microsoft.com/office/drawing/2014/main" id="{8A6F1F5C-A925-8EA7-2A1E-CB0995C17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71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7560" name="Rectangle 296">
              <a:extLst>
                <a:ext uri="{FF2B5EF4-FFF2-40B4-BE49-F238E27FC236}">
                  <a16:creationId xmlns:a16="http://schemas.microsoft.com/office/drawing/2014/main" id="{1EBE12F5-F57B-3B50-361B-C74EE16E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76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267561" name="Rectangle 297">
              <a:extLst>
                <a:ext uri="{FF2B5EF4-FFF2-40B4-BE49-F238E27FC236}">
                  <a16:creationId xmlns:a16="http://schemas.microsoft.com/office/drawing/2014/main" id="{489725CC-C9F3-B0FE-8940-B76128361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071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67562" name="Rectangle 298">
              <a:extLst>
                <a:ext uri="{FF2B5EF4-FFF2-40B4-BE49-F238E27FC236}">
                  <a16:creationId xmlns:a16="http://schemas.microsoft.com/office/drawing/2014/main" id="{92789DB3-2847-8381-8E5F-AFAEE250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12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67563" name="Rectangle 299">
              <a:extLst>
                <a:ext uri="{FF2B5EF4-FFF2-40B4-BE49-F238E27FC236}">
                  <a16:creationId xmlns:a16="http://schemas.microsoft.com/office/drawing/2014/main" id="{E8AA4E28-08FA-5E7D-4320-EA780FF6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315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267564" name="Rectangle 300">
              <a:extLst>
                <a:ext uri="{FF2B5EF4-FFF2-40B4-BE49-F238E27FC236}">
                  <a16:creationId xmlns:a16="http://schemas.microsoft.com/office/drawing/2014/main" id="{40EED63F-117F-98F7-E55D-1257F3F2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371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67565" name="Rectangle 301">
              <a:extLst>
                <a:ext uri="{FF2B5EF4-FFF2-40B4-BE49-F238E27FC236}">
                  <a16:creationId xmlns:a16="http://schemas.microsoft.com/office/drawing/2014/main" id="{FFCC6B2D-1E25-4A5A-01A5-898BB398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864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67566" name="Rectangle 302">
              <a:extLst>
                <a:ext uri="{FF2B5EF4-FFF2-40B4-BE49-F238E27FC236}">
                  <a16:creationId xmlns:a16="http://schemas.microsoft.com/office/drawing/2014/main" id="{5776892C-1870-4BF6-83A0-0C49AC3C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86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67567" name="Rectangle 303">
              <a:extLst>
                <a:ext uri="{FF2B5EF4-FFF2-40B4-BE49-F238E27FC236}">
                  <a16:creationId xmlns:a16="http://schemas.microsoft.com/office/drawing/2014/main" id="{3B12EFEE-2A97-015A-A82D-3F79A85C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1411"/>
              <a:ext cx="2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</a:rPr>
                <a:t>RWL</a:t>
              </a:r>
              <a:endParaRPr lang="en-US" altLang="en-US"/>
            </a:p>
          </p:txBody>
        </p:sp>
        <p:sp>
          <p:nvSpPr>
            <p:cNvPr id="267568" name="Rectangle 304">
              <a:extLst>
                <a:ext uri="{FF2B5EF4-FFF2-40B4-BE49-F238E27FC236}">
                  <a16:creationId xmlns:a16="http://schemas.microsoft.com/office/drawing/2014/main" id="{8BA262F9-079F-B6D2-6E97-8093DE8A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2223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67569" name="Rectangle 305">
              <a:extLst>
                <a:ext uri="{FF2B5EF4-FFF2-40B4-BE49-F238E27FC236}">
                  <a16:creationId xmlns:a16="http://schemas.microsoft.com/office/drawing/2014/main" id="{473447B2-0DF0-C7E5-C672-DDAB57DF7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279"/>
              <a:ext cx="14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67570" name="Rectangle 306">
              <a:extLst>
                <a:ext uri="{FF2B5EF4-FFF2-40B4-BE49-F238E27FC236}">
                  <a16:creationId xmlns:a16="http://schemas.microsoft.com/office/drawing/2014/main" id="{35B5FE7F-1808-E6F1-FA97-789A7613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88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67571" name="Rectangle 307">
              <a:extLst>
                <a:ext uri="{FF2B5EF4-FFF2-40B4-BE49-F238E27FC236}">
                  <a16:creationId xmlns:a16="http://schemas.microsoft.com/office/drawing/2014/main" id="{F0F6068D-8D4A-9DB6-A912-FBB12B44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45"/>
              <a:ext cx="14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67572" name="Rectangle 308">
              <a:extLst>
                <a:ext uri="{FF2B5EF4-FFF2-40B4-BE49-F238E27FC236}">
                  <a16:creationId xmlns:a16="http://schemas.microsoft.com/office/drawing/2014/main" id="{B39C4DF9-261A-A39A-4955-7694190A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" y="2007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267573" name="Rectangle 309">
              <a:extLst>
                <a:ext uri="{FF2B5EF4-FFF2-40B4-BE49-F238E27FC236}">
                  <a16:creationId xmlns:a16="http://schemas.microsoft.com/office/drawing/2014/main" id="{023B1BC9-4028-2FF2-F9BA-7A173FC4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988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67574" name="Rectangle 310">
              <a:extLst>
                <a:ext uri="{FF2B5EF4-FFF2-40B4-BE49-F238E27FC236}">
                  <a16:creationId xmlns:a16="http://schemas.microsoft.com/office/drawing/2014/main" id="{99E14E3D-FBE2-B7CD-0678-FACECCFB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2045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  <a:latin typeface="Times Ten Roman" pitchFamily="2" charset="0"/>
                </a:rPr>
                <a:t>T</a:t>
              </a:r>
              <a:endParaRPr lang="en-US" altLang="en-US"/>
            </a:p>
          </p:txBody>
        </p:sp>
        <p:sp>
          <p:nvSpPr>
            <p:cNvPr id="267575" name="Rectangle 311">
              <a:extLst>
                <a:ext uri="{FF2B5EF4-FFF2-40B4-BE49-F238E27FC236}">
                  <a16:creationId xmlns:a16="http://schemas.microsoft.com/office/drawing/2014/main" id="{EAE2F71D-337C-DF9A-A5F0-BE5E8BC4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258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MathematicalPi 1" pitchFamily="82" charset="0"/>
                </a:rPr>
                <a:t>D</a:t>
              </a:r>
              <a:endParaRPr lang="en-US" altLang="en-US"/>
            </a:p>
          </p:txBody>
        </p:sp>
        <p:sp>
          <p:nvSpPr>
            <p:cNvPr id="267576" name="Rectangle 312">
              <a:extLst>
                <a:ext uri="{FF2B5EF4-FFF2-40B4-BE49-F238E27FC236}">
                  <a16:creationId xmlns:a16="http://schemas.microsoft.com/office/drawing/2014/main" id="{9A723F5E-EA91-5E56-109C-E3A92969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563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67577" name="Rectangle 313">
              <a:extLst>
                <a:ext uri="{FF2B5EF4-FFF2-40B4-BE49-F238E27FC236}">
                  <a16:creationId xmlns:a16="http://schemas.microsoft.com/office/drawing/2014/main" id="{2C80BD03-2AF8-D2EA-94F2-1D807FDC7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601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67578" name="Rectangle 314">
              <a:extLst>
                <a:ext uri="{FF2B5EF4-FFF2-40B4-BE49-F238E27FC236}">
                  <a16:creationId xmlns:a16="http://schemas.microsoft.com/office/drawing/2014/main" id="{07F5DF89-A1C7-B51F-B9CF-0BCBAC69D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657"/>
              <a:ext cx="14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67579" name="Rectangle 315">
              <a:extLst>
                <a:ext uri="{FF2B5EF4-FFF2-40B4-BE49-F238E27FC236}">
                  <a16:creationId xmlns:a16="http://schemas.microsoft.com/office/drawing/2014/main" id="{8AC74753-640D-3104-FBDD-4C6148B5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2620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267580" name="Rectangle 316">
              <a:extLst>
                <a:ext uri="{FF2B5EF4-FFF2-40B4-BE49-F238E27FC236}">
                  <a16:creationId xmlns:a16="http://schemas.microsoft.com/office/drawing/2014/main" id="{BA5A4D62-B88E-363A-365E-0F54AD05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2601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67581" name="Rectangle 317">
              <a:extLst>
                <a:ext uri="{FF2B5EF4-FFF2-40B4-BE49-F238E27FC236}">
                  <a16:creationId xmlns:a16="http://schemas.microsoft.com/office/drawing/2014/main" id="{54B85BB8-CB16-8E56-81C8-62D8B0BB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65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b="0">
                  <a:solidFill>
                    <a:srgbClr val="000000"/>
                  </a:solidFill>
                  <a:latin typeface="Times Ten Roman" pitchFamily="2" charset="0"/>
                </a:rPr>
                <a:t>T</a:t>
              </a:r>
              <a:endParaRPr lang="en-US" altLang="en-US"/>
            </a:p>
          </p:txBody>
        </p:sp>
        <p:sp>
          <p:nvSpPr>
            <p:cNvPr id="267582" name="Rectangle 318">
              <a:extLst>
                <a:ext uri="{FF2B5EF4-FFF2-40B4-BE49-F238E27FC236}">
                  <a16:creationId xmlns:a16="http://schemas.microsoft.com/office/drawing/2014/main" id="{731E20F5-40F0-4BE7-F979-2E5DC549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601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BL</a:t>
              </a:r>
              <a:endParaRPr lang="en-US" altLang="en-US"/>
            </a:p>
          </p:txBody>
        </p:sp>
        <p:sp>
          <p:nvSpPr>
            <p:cNvPr id="267583" name="Rectangle 319">
              <a:extLst>
                <a:ext uri="{FF2B5EF4-FFF2-40B4-BE49-F238E27FC236}">
                  <a16:creationId xmlns:a16="http://schemas.microsoft.com/office/drawing/2014/main" id="{406C6BE2-E064-17CC-BB03-D224CC12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60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/>
            </a:p>
          </p:txBody>
        </p:sp>
        <p:sp>
          <p:nvSpPr>
            <p:cNvPr id="267584" name="Freeform 320">
              <a:extLst>
                <a:ext uri="{FF2B5EF4-FFF2-40B4-BE49-F238E27FC236}">
                  <a16:creationId xmlns:a16="http://schemas.microsoft.com/office/drawing/2014/main" id="{FAB23776-0712-B3E3-B49C-C8BF7866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1369"/>
              <a:ext cx="1868" cy="155"/>
            </a:xfrm>
            <a:custGeom>
              <a:avLst/>
              <a:gdLst>
                <a:gd name="T0" fmla="*/ 0 w 1868"/>
                <a:gd name="T1" fmla="*/ 155 h 155"/>
                <a:gd name="T2" fmla="*/ 397 w 1868"/>
                <a:gd name="T3" fmla="*/ 155 h 155"/>
                <a:gd name="T4" fmla="*/ 495 w 1868"/>
                <a:gd name="T5" fmla="*/ 0 h 155"/>
                <a:gd name="T6" fmla="*/ 691 w 1868"/>
                <a:gd name="T7" fmla="*/ 0 h 155"/>
                <a:gd name="T8" fmla="*/ 793 w 1868"/>
                <a:gd name="T9" fmla="*/ 155 h 155"/>
                <a:gd name="T10" fmla="*/ 1868 w 1868"/>
                <a:gd name="T1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8" h="155">
                  <a:moveTo>
                    <a:pt x="0" y="155"/>
                  </a:moveTo>
                  <a:lnTo>
                    <a:pt x="397" y="155"/>
                  </a:lnTo>
                  <a:lnTo>
                    <a:pt x="495" y="0"/>
                  </a:lnTo>
                  <a:lnTo>
                    <a:pt x="691" y="0"/>
                  </a:lnTo>
                  <a:lnTo>
                    <a:pt x="793" y="155"/>
                  </a:lnTo>
                  <a:lnTo>
                    <a:pt x="1868" y="155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5" name="Freeform 321">
              <a:extLst>
                <a:ext uri="{FF2B5EF4-FFF2-40B4-BE49-F238E27FC236}">
                  <a16:creationId xmlns:a16="http://schemas.microsoft.com/office/drawing/2014/main" id="{473C1EAA-E031-D35F-098B-59048114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2290"/>
              <a:ext cx="1868" cy="155"/>
            </a:xfrm>
            <a:custGeom>
              <a:avLst/>
              <a:gdLst>
                <a:gd name="T0" fmla="*/ 0 w 1868"/>
                <a:gd name="T1" fmla="*/ 155 h 155"/>
                <a:gd name="T2" fmla="*/ 208 w 1868"/>
                <a:gd name="T3" fmla="*/ 155 h 155"/>
                <a:gd name="T4" fmla="*/ 306 w 1868"/>
                <a:gd name="T5" fmla="*/ 0 h 155"/>
                <a:gd name="T6" fmla="*/ 883 w 1868"/>
                <a:gd name="T7" fmla="*/ 0 h 155"/>
                <a:gd name="T8" fmla="*/ 985 w 1868"/>
                <a:gd name="T9" fmla="*/ 155 h 155"/>
                <a:gd name="T10" fmla="*/ 1868 w 1868"/>
                <a:gd name="T1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8" h="155">
                  <a:moveTo>
                    <a:pt x="0" y="155"/>
                  </a:moveTo>
                  <a:lnTo>
                    <a:pt x="208" y="155"/>
                  </a:lnTo>
                  <a:lnTo>
                    <a:pt x="306" y="0"/>
                  </a:lnTo>
                  <a:lnTo>
                    <a:pt x="883" y="0"/>
                  </a:lnTo>
                  <a:lnTo>
                    <a:pt x="985" y="155"/>
                  </a:lnTo>
                  <a:lnTo>
                    <a:pt x="1868" y="155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6" name="Freeform 322">
              <a:extLst>
                <a:ext uri="{FF2B5EF4-FFF2-40B4-BE49-F238E27FC236}">
                  <a16:creationId xmlns:a16="http://schemas.microsoft.com/office/drawing/2014/main" id="{5E351EDB-A30B-DE46-1F43-AC214C793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1984"/>
              <a:ext cx="1868" cy="155"/>
            </a:xfrm>
            <a:custGeom>
              <a:avLst/>
              <a:gdLst>
                <a:gd name="T0" fmla="*/ 0 w 495"/>
                <a:gd name="T1" fmla="*/ 41 h 41"/>
                <a:gd name="T2" fmla="*/ 132 w 495"/>
                <a:gd name="T3" fmla="*/ 41 h 41"/>
                <a:gd name="T4" fmla="*/ 210 w 495"/>
                <a:gd name="T5" fmla="*/ 0 h 41"/>
                <a:gd name="T6" fmla="*/ 495 w 495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41">
                  <a:moveTo>
                    <a:pt x="0" y="41"/>
                  </a:moveTo>
                  <a:cubicBezTo>
                    <a:pt x="132" y="41"/>
                    <a:pt x="132" y="41"/>
                    <a:pt x="132" y="41"/>
                  </a:cubicBezTo>
                  <a:cubicBezTo>
                    <a:pt x="143" y="28"/>
                    <a:pt x="163" y="0"/>
                    <a:pt x="210" y="0"/>
                  </a:cubicBezTo>
                  <a:cubicBezTo>
                    <a:pt x="495" y="0"/>
                    <a:pt x="495" y="0"/>
                    <a:pt x="49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7" name="Freeform 323">
              <a:extLst>
                <a:ext uri="{FF2B5EF4-FFF2-40B4-BE49-F238E27FC236}">
                  <a16:creationId xmlns:a16="http://schemas.microsoft.com/office/drawing/2014/main" id="{85554ACA-112F-A07E-246D-B661672D9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2584"/>
              <a:ext cx="1868" cy="102"/>
            </a:xfrm>
            <a:custGeom>
              <a:avLst/>
              <a:gdLst>
                <a:gd name="T0" fmla="*/ 0 w 495"/>
                <a:gd name="T1" fmla="*/ 4 h 27"/>
                <a:gd name="T2" fmla="*/ 339 w 495"/>
                <a:gd name="T3" fmla="*/ 4 h 27"/>
                <a:gd name="T4" fmla="*/ 421 w 495"/>
                <a:gd name="T5" fmla="*/ 27 h 27"/>
                <a:gd name="T6" fmla="*/ 441 w 495"/>
                <a:gd name="T7" fmla="*/ 27 h 27"/>
                <a:gd name="T8" fmla="*/ 476 w 495"/>
                <a:gd name="T9" fmla="*/ 0 h 27"/>
                <a:gd name="T10" fmla="*/ 495 w 49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5" h="27">
                  <a:moveTo>
                    <a:pt x="0" y="4"/>
                  </a:moveTo>
                  <a:cubicBezTo>
                    <a:pt x="339" y="4"/>
                    <a:pt x="339" y="4"/>
                    <a:pt x="339" y="4"/>
                  </a:cubicBezTo>
                  <a:cubicBezTo>
                    <a:pt x="339" y="4"/>
                    <a:pt x="394" y="27"/>
                    <a:pt x="421" y="27"/>
                  </a:cubicBezTo>
                  <a:cubicBezTo>
                    <a:pt x="441" y="27"/>
                    <a:pt x="441" y="27"/>
                    <a:pt x="441" y="27"/>
                  </a:cubicBezTo>
                  <a:cubicBezTo>
                    <a:pt x="441" y="27"/>
                    <a:pt x="454" y="0"/>
                    <a:pt x="476" y="0"/>
                  </a:cubicBezTo>
                  <a:cubicBezTo>
                    <a:pt x="495" y="0"/>
                    <a:pt x="495" y="0"/>
                    <a:pt x="495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8" name="Rectangle 324">
              <a:extLst>
                <a:ext uri="{FF2B5EF4-FFF2-40B4-BE49-F238E27FC236}">
                  <a16:creationId xmlns:a16="http://schemas.microsoft.com/office/drawing/2014/main" id="{2E612229-97E8-1A66-E5EC-06E0517C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302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BL</a:t>
              </a:r>
              <a:endParaRPr lang="en-US" altLang="en-US"/>
            </a:p>
          </p:txBody>
        </p:sp>
        <p:sp>
          <p:nvSpPr>
            <p:cNvPr id="267589" name="Rectangle 325">
              <a:extLst>
                <a:ext uri="{FF2B5EF4-FFF2-40B4-BE49-F238E27FC236}">
                  <a16:creationId xmlns:a16="http://schemas.microsoft.com/office/drawing/2014/main" id="{318A8C75-5BE4-E346-97EE-3A08AEDB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30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/>
            </a:p>
          </p:txBody>
        </p:sp>
        <p:sp>
          <p:nvSpPr>
            <p:cNvPr id="267590" name="Rectangle 326">
              <a:extLst>
                <a:ext uri="{FF2B5EF4-FFF2-40B4-BE49-F238E27FC236}">
                  <a16:creationId xmlns:a16="http://schemas.microsoft.com/office/drawing/2014/main" id="{8EAE8DCF-625E-0172-2919-6A8402BFA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96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X</a:t>
              </a:r>
              <a:endParaRPr lang="en-US" altLang="en-US"/>
            </a:p>
          </p:txBody>
        </p:sp>
        <p:sp>
          <p:nvSpPr>
            <p:cNvPr id="267591" name="Rectangle 327">
              <a:extLst>
                <a:ext uri="{FF2B5EF4-FFF2-40B4-BE49-F238E27FC236}">
                  <a16:creationId xmlns:a16="http://schemas.microsoft.com/office/drawing/2014/main" id="{B1EF7D77-7602-221F-55E4-E36A508CC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689"/>
              <a:ext cx="2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RWL</a:t>
              </a:r>
              <a:endParaRPr lang="en-US" altLang="en-US"/>
            </a:p>
          </p:txBody>
        </p:sp>
        <p:sp>
          <p:nvSpPr>
            <p:cNvPr id="267592" name="Freeform 328">
              <a:extLst>
                <a:ext uri="{FF2B5EF4-FFF2-40B4-BE49-F238E27FC236}">
                  <a16:creationId xmlns:a16="http://schemas.microsoft.com/office/drawing/2014/main" id="{297D20A6-B6C8-5317-A2FB-FC8133D6B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1675"/>
              <a:ext cx="1868" cy="158"/>
            </a:xfrm>
            <a:custGeom>
              <a:avLst/>
              <a:gdLst>
                <a:gd name="T0" fmla="*/ 0 w 1868"/>
                <a:gd name="T1" fmla="*/ 158 h 158"/>
                <a:gd name="T2" fmla="*/ 1185 w 1868"/>
                <a:gd name="T3" fmla="*/ 158 h 158"/>
                <a:gd name="T4" fmla="*/ 1280 w 1868"/>
                <a:gd name="T5" fmla="*/ 0 h 158"/>
                <a:gd name="T6" fmla="*/ 1476 w 1868"/>
                <a:gd name="T7" fmla="*/ 0 h 158"/>
                <a:gd name="T8" fmla="*/ 1578 w 1868"/>
                <a:gd name="T9" fmla="*/ 158 h 158"/>
                <a:gd name="T10" fmla="*/ 1868 w 1868"/>
                <a:gd name="T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8" h="158">
                  <a:moveTo>
                    <a:pt x="0" y="158"/>
                  </a:moveTo>
                  <a:lnTo>
                    <a:pt x="1185" y="158"/>
                  </a:lnTo>
                  <a:lnTo>
                    <a:pt x="1280" y="0"/>
                  </a:lnTo>
                  <a:lnTo>
                    <a:pt x="1476" y="0"/>
                  </a:lnTo>
                  <a:lnTo>
                    <a:pt x="1578" y="158"/>
                  </a:lnTo>
                  <a:lnTo>
                    <a:pt x="1868" y="158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3" name="Rectangle 329">
              <a:extLst>
                <a:ext uri="{FF2B5EF4-FFF2-40B4-BE49-F238E27FC236}">
                  <a16:creationId xmlns:a16="http://schemas.microsoft.com/office/drawing/2014/main" id="{F90304B1-C3DA-6D9F-0657-D139A9989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382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>
                  <a:solidFill>
                    <a:srgbClr val="000000"/>
                  </a:solidFill>
                  <a:latin typeface="Times Ten Roman" pitchFamily="2" charset="0"/>
                </a:rPr>
                <a:t>WWL</a:t>
              </a:r>
              <a:endParaRPr lang="en-US" altLang="en-US"/>
            </a:p>
          </p:txBody>
        </p:sp>
        <p:sp>
          <p:nvSpPr>
            <p:cNvPr id="267594" name="Line 330">
              <a:extLst>
                <a:ext uri="{FF2B5EF4-FFF2-40B4-BE49-F238E27FC236}">
                  <a16:creationId xmlns:a16="http://schemas.microsoft.com/office/drawing/2014/main" id="{9FFE7691-4889-DD7C-F691-44D556E31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" y="2615"/>
              <a:ext cx="1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5" name="Freeform 331">
              <a:extLst>
                <a:ext uri="{FF2B5EF4-FFF2-40B4-BE49-F238E27FC236}">
                  <a16:creationId xmlns:a16="http://schemas.microsoft.com/office/drawing/2014/main" id="{58AFE237-8FA7-A8FF-FF21-2E833B337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2584"/>
              <a:ext cx="26" cy="46"/>
            </a:xfrm>
            <a:custGeom>
              <a:avLst/>
              <a:gdLst>
                <a:gd name="T0" fmla="*/ 3 w 7"/>
                <a:gd name="T1" fmla="*/ 9 h 12"/>
                <a:gd name="T2" fmla="*/ 0 w 7"/>
                <a:gd name="T3" fmla="*/ 12 h 12"/>
                <a:gd name="T4" fmla="*/ 0 w 7"/>
                <a:gd name="T5" fmla="*/ 11 h 12"/>
                <a:gd name="T6" fmla="*/ 2 w 7"/>
                <a:gd name="T7" fmla="*/ 6 h 12"/>
                <a:gd name="T8" fmla="*/ 3 w 7"/>
                <a:gd name="T9" fmla="*/ 0 h 12"/>
                <a:gd name="T10" fmla="*/ 5 w 7"/>
                <a:gd name="T11" fmla="*/ 6 h 12"/>
                <a:gd name="T12" fmla="*/ 7 w 7"/>
                <a:gd name="T13" fmla="*/ 11 h 12"/>
                <a:gd name="T14" fmla="*/ 7 w 7"/>
                <a:gd name="T15" fmla="*/ 12 h 12"/>
                <a:gd name="T16" fmla="*/ 3 w 7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3" y="9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3" y="0"/>
                  </a:cubicBezTo>
                  <a:cubicBezTo>
                    <a:pt x="4" y="2"/>
                    <a:pt x="4" y="4"/>
                    <a:pt x="5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6" name="Freeform 332">
              <a:extLst>
                <a:ext uri="{FF2B5EF4-FFF2-40B4-BE49-F238E27FC236}">
                  <a16:creationId xmlns:a16="http://schemas.microsoft.com/office/drawing/2014/main" id="{92683B7F-8412-8341-CE11-64284394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" y="2641"/>
              <a:ext cx="26" cy="45"/>
            </a:xfrm>
            <a:custGeom>
              <a:avLst/>
              <a:gdLst>
                <a:gd name="T0" fmla="*/ 3 w 7"/>
                <a:gd name="T1" fmla="*/ 2 h 12"/>
                <a:gd name="T2" fmla="*/ 7 w 7"/>
                <a:gd name="T3" fmla="*/ 0 h 12"/>
                <a:gd name="T4" fmla="*/ 7 w 7"/>
                <a:gd name="T5" fmla="*/ 0 h 12"/>
                <a:gd name="T6" fmla="*/ 5 w 7"/>
                <a:gd name="T7" fmla="*/ 6 h 12"/>
                <a:gd name="T8" fmla="*/ 3 w 7"/>
                <a:gd name="T9" fmla="*/ 12 h 12"/>
                <a:gd name="T10" fmla="*/ 2 w 7"/>
                <a:gd name="T11" fmla="*/ 6 h 12"/>
                <a:gd name="T12" fmla="*/ 0 w 7"/>
                <a:gd name="T13" fmla="*/ 0 h 12"/>
                <a:gd name="T14" fmla="*/ 0 w 7"/>
                <a:gd name="T15" fmla="*/ 0 h 12"/>
                <a:gd name="T16" fmla="*/ 3 w 7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3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10"/>
                    <a:pt x="3" y="12"/>
                  </a:cubicBezTo>
                  <a:cubicBezTo>
                    <a:pt x="3" y="10"/>
                    <a:pt x="2" y="8"/>
                    <a:pt x="2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7" name="Oval 283">
              <a:extLst>
                <a:ext uri="{FF2B5EF4-FFF2-40B4-BE49-F238E27FC236}">
                  <a16:creationId xmlns:a16="http://schemas.microsoft.com/office/drawing/2014/main" id="{B9CA701D-3544-613F-DB3B-053A5CF31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1248"/>
              <a:ext cx="45" cy="4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46" name="Oval 282">
              <a:extLst>
                <a:ext uri="{FF2B5EF4-FFF2-40B4-BE49-F238E27FC236}">
                  <a16:creationId xmlns:a16="http://schemas.microsoft.com/office/drawing/2014/main" id="{6D343D26-FBA2-6D9A-3A2C-E0E11ACC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1384"/>
              <a:ext cx="46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3B9D3A8-D9B5-CE46-8FA5-9FE901E04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3T-DRAM — Layout</a:t>
            </a:r>
          </a:p>
        </p:txBody>
      </p:sp>
      <p:grpSp>
        <p:nvGrpSpPr>
          <p:cNvPr id="268307" name="Group 19">
            <a:extLst>
              <a:ext uri="{FF2B5EF4-FFF2-40B4-BE49-F238E27FC236}">
                <a16:creationId xmlns:a16="http://schemas.microsoft.com/office/drawing/2014/main" id="{1593E107-70E8-EA06-A799-28514D3F985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295400"/>
            <a:ext cx="4457700" cy="4800600"/>
            <a:chOff x="1440" y="1008"/>
            <a:chExt cx="2808" cy="3024"/>
          </a:xfrm>
        </p:grpSpPr>
        <p:pic>
          <p:nvPicPr>
            <p:cNvPr id="268298" name="Picture 10">
              <a:extLst>
                <a:ext uri="{FF2B5EF4-FFF2-40B4-BE49-F238E27FC236}">
                  <a16:creationId xmlns:a16="http://schemas.microsoft.com/office/drawing/2014/main" id="{9330A142-ABC9-9363-207D-8B7595D9D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1008"/>
              <a:ext cx="2760" cy="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299" name="Text Box 11">
              <a:extLst>
                <a:ext uri="{FF2B5EF4-FFF2-40B4-BE49-F238E27FC236}">
                  <a16:creationId xmlns:a16="http://schemas.microsoft.com/office/drawing/2014/main" id="{568C9078-B63A-DCE8-5E76-DE7348B92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22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BL2</a:t>
              </a:r>
            </a:p>
          </p:txBody>
        </p:sp>
        <p:sp>
          <p:nvSpPr>
            <p:cNvPr id="268300" name="Text Box 12">
              <a:extLst>
                <a:ext uri="{FF2B5EF4-FFF2-40B4-BE49-F238E27FC236}">
                  <a16:creationId xmlns:a16="http://schemas.microsoft.com/office/drawing/2014/main" id="{22D6DC50-07A4-D104-2D9D-978002266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22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BL1</a:t>
              </a:r>
            </a:p>
          </p:txBody>
        </p:sp>
        <p:sp>
          <p:nvSpPr>
            <p:cNvPr id="268301" name="Text Box 13">
              <a:extLst>
                <a:ext uri="{FF2B5EF4-FFF2-40B4-BE49-F238E27FC236}">
                  <a16:creationId xmlns:a16="http://schemas.microsoft.com/office/drawing/2014/main" id="{280D84D7-6357-02A6-897F-C2FF65541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1223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GND</a:t>
              </a:r>
            </a:p>
          </p:txBody>
        </p:sp>
        <p:sp>
          <p:nvSpPr>
            <p:cNvPr id="268302" name="Text Box 14">
              <a:extLst>
                <a:ext uri="{FF2B5EF4-FFF2-40B4-BE49-F238E27FC236}">
                  <a16:creationId xmlns:a16="http://schemas.microsoft.com/office/drawing/2014/main" id="{BB96ADC6-5E8E-2BAD-6C9E-DC73EF34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55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RWL</a:t>
              </a:r>
            </a:p>
          </p:txBody>
        </p:sp>
        <p:sp>
          <p:nvSpPr>
            <p:cNvPr id="268303" name="Text Box 15">
              <a:extLst>
                <a:ext uri="{FF2B5EF4-FFF2-40B4-BE49-F238E27FC236}">
                  <a16:creationId xmlns:a16="http://schemas.microsoft.com/office/drawing/2014/main" id="{3A1E84CB-272E-0F09-E48C-775912A21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96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 i="0">
                  <a:solidFill>
                    <a:srgbClr val="0000B6"/>
                  </a:solidFill>
                </a:rPr>
                <a:t>WWL</a:t>
              </a:r>
            </a:p>
          </p:txBody>
        </p:sp>
        <p:sp>
          <p:nvSpPr>
            <p:cNvPr id="268304" name="Text Box 16">
              <a:extLst>
                <a:ext uri="{FF2B5EF4-FFF2-40B4-BE49-F238E27FC236}">
                  <a16:creationId xmlns:a16="http://schemas.microsoft.com/office/drawing/2014/main" id="{ECD536E7-4533-FB7D-2C65-9E8C22C04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48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0" i="0">
                  <a:solidFill>
                    <a:schemeClr val="bg1"/>
                  </a:solidFill>
                </a:rPr>
                <a:t>M3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  <p:sp>
          <p:nvSpPr>
            <p:cNvPr id="268305" name="Text Box 17">
              <a:extLst>
                <a:ext uri="{FF2B5EF4-FFF2-40B4-BE49-F238E27FC236}">
                  <a16:creationId xmlns:a16="http://schemas.microsoft.com/office/drawing/2014/main" id="{A6856F06-6C6F-2844-2821-B60BD6B29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2294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0" i="0">
                  <a:solidFill>
                    <a:schemeClr val="bg1"/>
                  </a:solidFill>
                </a:rPr>
                <a:t>M2</a:t>
              </a:r>
              <a:endParaRPr lang="en-US" altLang="en-US" sz="1800" b="0" i="0">
                <a:solidFill>
                  <a:schemeClr val="bg1"/>
                </a:solidFill>
              </a:endParaRPr>
            </a:p>
          </p:txBody>
        </p:sp>
        <p:sp>
          <p:nvSpPr>
            <p:cNvPr id="268306" name="Text Box 18">
              <a:extLst>
                <a:ext uri="{FF2B5EF4-FFF2-40B4-BE49-F238E27FC236}">
                  <a16:creationId xmlns:a16="http://schemas.microsoft.com/office/drawing/2014/main" id="{CF652DB3-7C7E-151D-67B5-C0A1ED9CE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97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0" i="0">
                  <a:solidFill>
                    <a:schemeClr val="bg1"/>
                  </a:solidFill>
                </a:rPr>
                <a:t>M1</a:t>
              </a:r>
              <a:endParaRPr lang="en-US" altLang="en-US" sz="1800" b="0" i="0">
                <a:solidFill>
                  <a:srgbClr val="0000B6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97B2AE59-AC50-28E8-D75A-34804CA8C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1-Transistor DRAM Cell</a:t>
            </a:r>
          </a:p>
        </p:txBody>
      </p:sp>
      <p:sp>
        <p:nvSpPr>
          <p:cNvPr id="269418" name="Rectangle 106">
            <a:extLst>
              <a:ext uri="{FF2B5EF4-FFF2-40B4-BE49-F238E27FC236}">
                <a16:creationId xmlns:a16="http://schemas.microsoft.com/office/drawing/2014/main" id="{8A6E3713-05CC-93F6-E904-0EFA9DD2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51142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21" name="Rectangle 109">
            <a:extLst>
              <a:ext uri="{FF2B5EF4-FFF2-40B4-BE49-F238E27FC236}">
                <a16:creationId xmlns:a16="http://schemas.microsoft.com/office/drawing/2014/main" id="{E16CAC4E-BEE4-1A56-D4C8-498E908D9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251142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26" name="Rectangle 114">
            <a:extLst>
              <a:ext uri="{FF2B5EF4-FFF2-40B4-BE49-F238E27FC236}">
                <a16:creationId xmlns:a16="http://schemas.microsoft.com/office/drawing/2014/main" id="{453B0ADA-70B2-96EC-BBD3-E4A0E513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251142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32" name="Rectangle 120">
            <a:extLst>
              <a:ext uri="{FF2B5EF4-FFF2-40B4-BE49-F238E27FC236}">
                <a16:creationId xmlns:a16="http://schemas.microsoft.com/office/drawing/2014/main" id="{8FBF39BB-A8DA-3C25-F4D5-E08CFCCE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2836863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34" name="Rectangle 122">
            <a:extLst>
              <a:ext uri="{FF2B5EF4-FFF2-40B4-BE49-F238E27FC236}">
                <a16:creationId xmlns:a16="http://schemas.microsoft.com/office/drawing/2014/main" id="{91C4C1D2-0615-62BE-F8A0-89BFAAD6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2836863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35" name="Rectangle 123">
            <a:extLst>
              <a:ext uri="{FF2B5EF4-FFF2-40B4-BE49-F238E27FC236}">
                <a16:creationId xmlns:a16="http://schemas.microsoft.com/office/drawing/2014/main" id="{521F8F2F-DCA4-32E8-D018-5735CB8C6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2836863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37" name="Rectangle 125">
            <a:extLst>
              <a:ext uri="{FF2B5EF4-FFF2-40B4-BE49-F238E27FC236}">
                <a16:creationId xmlns:a16="http://schemas.microsoft.com/office/drawing/2014/main" id="{B1FB89EB-8291-2757-5F9F-3F6088C0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80047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38" name="Rectangle 126">
            <a:extLst>
              <a:ext uri="{FF2B5EF4-FFF2-40B4-BE49-F238E27FC236}">
                <a16:creationId xmlns:a16="http://schemas.microsoft.com/office/drawing/2014/main" id="{43C1E9B0-C73D-AF21-5C32-EBDE3B2A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800475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57" name="Rectangle 145">
            <a:extLst>
              <a:ext uri="{FF2B5EF4-FFF2-40B4-BE49-F238E27FC236}">
                <a16:creationId xmlns:a16="http://schemas.microsoft.com/office/drawing/2014/main" id="{79E80592-25E5-F5AB-3927-4B358BB50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74650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59" name="Rectangle 147">
            <a:extLst>
              <a:ext uri="{FF2B5EF4-FFF2-40B4-BE49-F238E27FC236}">
                <a16:creationId xmlns:a16="http://schemas.microsoft.com/office/drawing/2014/main" id="{B4203A7C-2E3C-5F59-DE83-C6F6BD7A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746500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62" name="Rectangle 150">
            <a:extLst>
              <a:ext uri="{FF2B5EF4-FFF2-40B4-BE49-F238E27FC236}">
                <a16:creationId xmlns:a16="http://schemas.microsoft.com/office/drawing/2014/main" id="{00A40DC4-6853-C55D-5707-90204BA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368141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64" name="Rectangle 152">
            <a:extLst>
              <a:ext uri="{FF2B5EF4-FFF2-40B4-BE49-F238E27FC236}">
                <a16:creationId xmlns:a16="http://schemas.microsoft.com/office/drawing/2014/main" id="{D2274A0B-8AB7-57A4-A350-6B1CBD98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3681413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65" name="Rectangle 153">
            <a:extLst>
              <a:ext uri="{FF2B5EF4-FFF2-40B4-BE49-F238E27FC236}">
                <a16:creationId xmlns:a16="http://schemas.microsoft.com/office/drawing/2014/main" id="{3B9D0AFD-64BA-EB62-C1D7-C553C8C4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3779838"/>
            <a:ext cx="11112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68" name="Rectangle 156">
            <a:extLst>
              <a:ext uri="{FF2B5EF4-FFF2-40B4-BE49-F238E27FC236}">
                <a16:creationId xmlns:a16="http://schemas.microsoft.com/office/drawing/2014/main" id="{B1623716-2C83-7982-7DB2-BA169EE2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380047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70" name="Rectangle 158">
            <a:extLst>
              <a:ext uri="{FF2B5EF4-FFF2-40B4-BE49-F238E27FC236}">
                <a16:creationId xmlns:a16="http://schemas.microsoft.com/office/drawing/2014/main" id="{61511D4E-4E88-1889-C6B2-10CBD35A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93370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72" name="Rectangle 160">
            <a:extLst>
              <a:ext uri="{FF2B5EF4-FFF2-40B4-BE49-F238E27FC236}">
                <a16:creationId xmlns:a16="http://schemas.microsoft.com/office/drawing/2014/main" id="{8464AEDB-1342-F650-70EF-6C2EA462A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2836863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77" name="Rectangle 165">
            <a:extLst>
              <a:ext uri="{FF2B5EF4-FFF2-40B4-BE49-F238E27FC236}">
                <a16:creationId xmlns:a16="http://schemas.microsoft.com/office/drawing/2014/main" id="{426BAFC2-F87C-D0E7-2F92-395610BA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2836863"/>
            <a:ext cx="1588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79" name="Rectangle 167">
            <a:extLst>
              <a:ext uri="{FF2B5EF4-FFF2-40B4-BE49-F238E27FC236}">
                <a16:creationId xmlns:a16="http://schemas.microsoft.com/office/drawing/2014/main" id="{97832079-597C-DF63-CC41-2EF6E6118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836863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80" name="Rectangle 168">
            <a:extLst>
              <a:ext uri="{FF2B5EF4-FFF2-40B4-BE49-F238E27FC236}">
                <a16:creationId xmlns:a16="http://schemas.microsoft.com/office/drawing/2014/main" id="{9AEC3AFF-8D10-5D61-3F8A-6F880644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2836863"/>
            <a:ext cx="1587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87" name="Rectangle 175">
            <a:extLst>
              <a:ext uri="{FF2B5EF4-FFF2-40B4-BE49-F238E27FC236}">
                <a16:creationId xmlns:a16="http://schemas.microsoft.com/office/drawing/2014/main" id="{E8201069-FA5A-42C3-C0E5-5003D893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933700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88" name="Rectangle 176">
            <a:extLst>
              <a:ext uri="{FF2B5EF4-FFF2-40B4-BE49-F238E27FC236}">
                <a16:creationId xmlns:a16="http://schemas.microsoft.com/office/drawing/2014/main" id="{3A7D164A-9813-1B93-BA61-6365240A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998788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97" name="Rectangle 185">
            <a:extLst>
              <a:ext uri="{FF2B5EF4-FFF2-40B4-BE49-F238E27FC236}">
                <a16:creationId xmlns:a16="http://schemas.microsoft.com/office/drawing/2014/main" id="{93ED8027-37C3-E29E-0CF1-93833BE8C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941763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498" name="Rectangle 186">
            <a:extLst>
              <a:ext uri="{FF2B5EF4-FFF2-40B4-BE49-F238E27FC236}">
                <a16:creationId xmlns:a16="http://schemas.microsoft.com/office/drawing/2014/main" id="{F27FD488-7AC6-4809-C421-12FBAE20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995738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506" name="Rectangle 194">
            <a:extLst>
              <a:ext uri="{FF2B5EF4-FFF2-40B4-BE49-F238E27FC236}">
                <a16:creationId xmlns:a16="http://schemas.microsoft.com/office/drawing/2014/main" id="{126EB89C-E7FA-CEEE-6AB1-7D25484E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941763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510" name="Rectangle 198">
            <a:extLst>
              <a:ext uri="{FF2B5EF4-FFF2-40B4-BE49-F238E27FC236}">
                <a16:creationId xmlns:a16="http://schemas.microsoft.com/office/drawing/2014/main" id="{C5001634-DAE4-5D9E-4B9E-FF6E7B5C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39417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511" name="Rectangle 199">
            <a:extLst>
              <a:ext uri="{FF2B5EF4-FFF2-40B4-BE49-F238E27FC236}">
                <a16:creationId xmlns:a16="http://schemas.microsoft.com/office/drawing/2014/main" id="{9186943D-B08B-BD5C-227E-494470D0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39417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540" name="Rectangle 228">
            <a:extLst>
              <a:ext uri="{FF2B5EF4-FFF2-40B4-BE49-F238E27FC236}">
                <a16:creationId xmlns:a16="http://schemas.microsoft.com/office/drawing/2014/main" id="{83414EA8-CB05-9535-AC47-A5F25B05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4724400"/>
            <a:ext cx="730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315263"/>
                </a:solidFill>
              </a:rPr>
              <a:t>Write: C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69541" name="Rectangle 229">
            <a:extLst>
              <a:ext uri="{FF2B5EF4-FFF2-40B4-BE49-F238E27FC236}">
                <a16:creationId xmlns:a16="http://schemas.microsoft.com/office/drawing/2014/main" id="{539697EA-87F0-95B3-062C-BE5D950A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478948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315263"/>
                </a:solidFill>
              </a:rPr>
              <a:t>S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69542" name="Rectangle 230">
            <a:extLst>
              <a:ext uri="{FF2B5EF4-FFF2-40B4-BE49-F238E27FC236}">
                <a16:creationId xmlns:a16="http://schemas.microsoft.com/office/drawing/2014/main" id="{F11911AE-42B5-3B3D-5DD7-0CEAB65CE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4724400"/>
            <a:ext cx="4587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315263"/>
                </a:solidFill>
              </a:rPr>
              <a:t> is charged or discharged by asserting WL and BL.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69543" name="Rectangle 231">
            <a:extLst>
              <a:ext uri="{FF2B5EF4-FFF2-40B4-BE49-F238E27FC236}">
                <a16:creationId xmlns:a16="http://schemas.microsoft.com/office/drawing/2014/main" id="{34C48C5F-56D6-4E6D-57C5-E27650D0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4930775"/>
            <a:ext cx="74596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315263"/>
                </a:solidFill>
              </a:rPr>
              <a:t>Read: Charge redistribution takes places between bit line and storage capacitance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69544" name="Rectangle 232">
            <a:extLst>
              <a:ext uri="{FF2B5EF4-FFF2-40B4-BE49-F238E27FC236}">
                <a16:creationId xmlns:a16="http://schemas.microsoft.com/office/drawing/2014/main" id="{CB65DABB-F20E-689C-7A87-CD9D44F1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895975"/>
            <a:ext cx="43767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315263"/>
                </a:solidFill>
              </a:rPr>
              <a:t>Voltage swing is small; typically around 250 mV.</a:t>
            </a:r>
            <a:endParaRPr lang="en-US" altLang="en-US">
              <a:solidFill>
                <a:srgbClr val="315263"/>
              </a:solidFill>
            </a:endParaRPr>
          </a:p>
        </p:txBody>
      </p:sp>
      <p:pic>
        <p:nvPicPr>
          <p:cNvPr id="269708" name="Picture 396">
            <a:extLst>
              <a:ext uri="{FF2B5EF4-FFF2-40B4-BE49-F238E27FC236}">
                <a16:creationId xmlns:a16="http://schemas.microsoft.com/office/drawing/2014/main" id="{66C07D55-A13D-1C07-98D0-8C959780C13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43000"/>
            <a:ext cx="6858000" cy="34290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pSp>
        <p:nvGrpSpPr>
          <p:cNvPr id="269817" name="Group 505">
            <a:extLst>
              <a:ext uri="{FF2B5EF4-FFF2-40B4-BE49-F238E27FC236}">
                <a16:creationId xmlns:a16="http://schemas.microsoft.com/office/drawing/2014/main" id="{8C7C9B23-5E45-A5D6-DFCE-06C769A63278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5287963"/>
            <a:ext cx="3105150" cy="457200"/>
            <a:chOff x="1777" y="3331"/>
            <a:chExt cx="1956" cy="288"/>
          </a:xfrm>
        </p:grpSpPr>
        <p:sp>
          <p:nvSpPr>
            <p:cNvPr id="269517" name="Rectangle 205">
              <a:extLst>
                <a:ext uri="{FF2B5EF4-FFF2-40B4-BE49-F238E27FC236}">
                  <a16:creationId xmlns:a16="http://schemas.microsoft.com/office/drawing/2014/main" id="{43E6BFB9-AB5A-1BB1-0B46-ED819635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420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/>
            </a:p>
          </p:txBody>
        </p:sp>
        <p:sp>
          <p:nvSpPr>
            <p:cNvPr id="269518" name="Rectangle 206">
              <a:extLst>
                <a:ext uri="{FF2B5EF4-FFF2-40B4-BE49-F238E27FC236}">
                  <a16:creationId xmlns:a16="http://schemas.microsoft.com/office/drawing/2014/main" id="{E1E0877C-F8D2-E3C1-06E1-62839F6FD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3419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/>
            </a:p>
          </p:txBody>
        </p:sp>
        <p:sp>
          <p:nvSpPr>
            <p:cNvPr id="269519" name="Rectangle 207">
              <a:extLst>
                <a:ext uri="{FF2B5EF4-FFF2-40B4-BE49-F238E27FC236}">
                  <a16:creationId xmlns:a16="http://schemas.microsoft.com/office/drawing/2014/main" id="{ADFC50CC-8BC7-0492-1889-9BBA8AF9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3468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BL</a:t>
              </a:r>
              <a:endParaRPr lang="en-US" altLang="en-US"/>
            </a:p>
          </p:txBody>
        </p:sp>
        <p:sp>
          <p:nvSpPr>
            <p:cNvPr id="269520" name="Rectangle 208">
              <a:extLst>
                <a:ext uri="{FF2B5EF4-FFF2-40B4-BE49-F238E27FC236}">
                  <a16:creationId xmlns:a16="http://schemas.microsoft.com/office/drawing/2014/main" id="{AB7BEF35-E853-3E09-D72B-1FE7B607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427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/>
            </a:p>
          </p:txBody>
        </p:sp>
        <p:sp>
          <p:nvSpPr>
            <p:cNvPr id="269521" name="Rectangle 209">
              <a:extLst>
                <a:ext uri="{FF2B5EF4-FFF2-40B4-BE49-F238E27FC236}">
                  <a16:creationId xmlns:a16="http://schemas.microsoft.com/office/drawing/2014/main" id="{940F58E3-F494-C1D7-856B-F3B877A2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468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PRE</a:t>
              </a:r>
              <a:endParaRPr lang="en-US" altLang="en-US"/>
            </a:p>
          </p:txBody>
        </p:sp>
        <p:sp>
          <p:nvSpPr>
            <p:cNvPr id="269522" name="Rectangle 210">
              <a:extLst>
                <a:ext uri="{FF2B5EF4-FFF2-40B4-BE49-F238E27FC236}">
                  <a16:creationId xmlns:a16="http://schemas.microsoft.com/office/drawing/2014/main" id="{A991494A-D720-2244-7F11-34E99662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342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  <p:sp>
          <p:nvSpPr>
            <p:cNvPr id="269523" name="Rectangle 211">
              <a:extLst>
                <a:ext uri="{FF2B5EF4-FFF2-40B4-BE49-F238E27FC236}">
                  <a16:creationId xmlns:a16="http://schemas.microsoft.com/office/drawing/2014/main" id="{427F6266-030B-BE89-D67A-8E0D5649A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3427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/>
            </a:p>
          </p:txBody>
        </p:sp>
        <p:sp>
          <p:nvSpPr>
            <p:cNvPr id="269524" name="Rectangle 212">
              <a:extLst>
                <a:ext uri="{FF2B5EF4-FFF2-40B4-BE49-F238E27FC236}">
                  <a16:creationId xmlns:a16="http://schemas.microsoft.com/office/drawing/2014/main" id="{540937C1-C056-FC13-AF35-A7F2148F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468"/>
              <a:ext cx="1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BIT</a:t>
              </a:r>
              <a:endParaRPr lang="en-US" altLang="en-US"/>
            </a:p>
          </p:txBody>
        </p:sp>
        <p:sp>
          <p:nvSpPr>
            <p:cNvPr id="269526" name="Rectangle 214">
              <a:extLst>
                <a:ext uri="{FF2B5EF4-FFF2-40B4-BE49-F238E27FC236}">
                  <a16:creationId xmlns:a16="http://schemas.microsoft.com/office/drawing/2014/main" id="{60190D53-5C39-68FB-728F-385AAD14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3427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/>
            </a:p>
          </p:txBody>
        </p:sp>
        <p:sp>
          <p:nvSpPr>
            <p:cNvPr id="269527" name="Rectangle 215">
              <a:extLst>
                <a:ext uri="{FF2B5EF4-FFF2-40B4-BE49-F238E27FC236}">
                  <a16:creationId xmlns:a16="http://schemas.microsoft.com/office/drawing/2014/main" id="{4DB7D8A4-78AB-CDDE-3506-53A6A0BB9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3468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PRE</a:t>
              </a:r>
              <a:endParaRPr lang="en-US" altLang="en-US"/>
            </a:p>
          </p:txBody>
        </p:sp>
        <p:sp>
          <p:nvSpPr>
            <p:cNvPr id="269528" name="Rectangle 216">
              <a:extLst>
                <a:ext uri="{FF2B5EF4-FFF2-40B4-BE49-F238E27FC236}">
                  <a16:creationId xmlns:a16="http://schemas.microsoft.com/office/drawing/2014/main" id="{A390A932-C6DE-952D-919E-8460B5FF5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342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  <p:sp>
          <p:nvSpPr>
            <p:cNvPr id="269530" name="Rectangle 218">
              <a:extLst>
                <a:ext uri="{FF2B5EF4-FFF2-40B4-BE49-F238E27FC236}">
                  <a16:creationId xmlns:a16="http://schemas.microsoft.com/office/drawing/2014/main" id="{93B2EDDD-A1BC-ED9C-5961-10B6C2801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331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69531" name="Rectangle 219">
              <a:extLst>
                <a:ext uri="{FF2B5EF4-FFF2-40B4-BE49-F238E27FC236}">
                  <a16:creationId xmlns:a16="http://schemas.microsoft.com/office/drawing/2014/main" id="{3C49FC85-B92D-4F4F-AF7C-59837A34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7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en-US"/>
            </a:p>
          </p:txBody>
        </p:sp>
        <p:sp>
          <p:nvSpPr>
            <p:cNvPr id="269532" name="Rectangle 220">
              <a:extLst>
                <a:ext uri="{FF2B5EF4-FFF2-40B4-BE49-F238E27FC236}">
                  <a16:creationId xmlns:a16="http://schemas.microsoft.com/office/drawing/2014/main" id="{DC8E1CDB-56ED-BE4F-A551-F3E43BBA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348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69533" name="Rectangle 221">
              <a:extLst>
                <a:ext uri="{FF2B5EF4-FFF2-40B4-BE49-F238E27FC236}">
                  <a16:creationId xmlns:a16="http://schemas.microsoft.com/office/drawing/2014/main" id="{72A1F392-9492-156A-C6C8-AF2E83792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52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en-US"/>
            </a:p>
          </p:txBody>
        </p:sp>
        <p:sp>
          <p:nvSpPr>
            <p:cNvPr id="269534" name="Rectangle 222">
              <a:extLst>
                <a:ext uri="{FF2B5EF4-FFF2-40B4-BE49-F238E27FC236}">
                  <a16:creationId xmlns:a16="http://schemas.microsoft.com/office/drawing/2014/main" id="{1A199498-98B4-7015-8B9D-F2E43426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348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69535" name="Rectangle 223">
              <a:extLst>
                <a:ext uri="{FF2B5EF4-FFF2-40B4-BE49-F238E27FC236}">
                  <a16:creationId xmlns:a16="http://schemas.microsoft.com/office/drawing/2014/main" id="{F920D004-81A4-9271-30E7-6D0E2EC4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523"/>
              <a:ext cx="1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BL</a:t>
              </a:r>
              <a:endParaRPr lang="en-US" altLang="en-US"/>
            </a:p>
          </p:txBody>
        </p:sp>
        <p:sp>
          <p:nvSpPr>
            <p:cNvPr id="269536" name="Rectangle 224">
              <a:extLst>
                <a:ext uri="{FF2B5EF4-FFF2-40B4-BE49-F238E27FC236}">
                  <a16:creationId xmlns:a16="http://schemas.microsoft.com/office/drawing/2014/main" id="{9F56C7ED-8A76-FA9B-8ECB-584DA270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482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/>
            </a:p>
          </p:txBody>
        </p:sp>
        <p:sp>
          <p:nvSpPr>
            <p:cNvPr id="269537" name="Rectangle 225">
              <a:extLst>
                <a:ext uri="{FF2B5EF4-FFF2-40B4-BE49-F238E27FC236}">
                  <a16:creationId xmlns:a16="http://schemas.microsoft.com/office/drawing/2014/main" id="{F72C8983-F061-E8A1-F46E-6373C1C02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3407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------------</a:t>
              </a:r>
              <a:endParaRPr lang="en-US" altLang="en-US"/>
            </a:p>
          </p:txBody>
        </p:sp>
        <p:sp>
          <p:nvSpPr>
            <p:cNvPr id="269538" name="Rectangle 226">
              <a:extLst>
                <a:ext uri="{FF2B5EF4-FFF2-40B4-BE49-F238E27FC236}">
                  <a16:creationId xmlns:a16="http://schemas.microsoft.com/office/drawing/2014/main" id="{74AB2131-54CA-A4D6-5AC2-4EE80DC6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427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en-US"/>
            </a:p>
          </p:txBody>
        </p:sp>
        <p:sp>
          <p:nvSpPr>
            <p:cNvPr id="269539" name="Rectangle 227">
              <a:extLst>
                <a:ext uri="{FF2B5EF4-FFF2-40B4-BE49-F238E27FC236}">
                  <a16:creationId xmlns:a16="http://schemas.microsoft.com/office/drawing/2014/main" id="{3F17729B-4C48-89B1-5C79-02162B645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427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en-US"/>
            </a:p>
          </p:txBody>
        </p:sp>
        <p:sp>
          <p:nvSpPr>
            <p:cNvPr id="269816" name="Rectangle 504">
              <a:extLst>
                <a:ext uri="{FF2B5EF4-FFF2-40B4-BE49-F238E27FC236}">
                  <a16:creationId xmlns:a16="http://schemas.microsoft.com/office/drawing/2014/main" id="{E15741B4-7C7B-6D6B-738F-53F050E22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417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1320B57B-DE24-2415-8432-1842F370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DRAM Cell Observations</a:t>
            </a:r>
          </a:p>
        </p:txBody>
      </p:sp>
      <p:sp>
        <p:nvSpPr>
          <p:cNvPr id="275466" name="AutoShape 10">
            <a:extLst>
              <a:ext uri="{FF2B5EF4-FFF2-40B4-BE49-F238E27FC236}">
                <a16:creationId xmlns:a16="http://schemas.microsoft.com/office/drawing/2014/main" id="{AABAB826-7E1E-0C0E-B86B-6BF7CDF8E2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09600" y="1600200"/>
            <a:ext cx="74231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8" name="Rectangle 12">
            <a:extLst>
              <a:ext uri="{FF2B5EF4-FFF2-40B4-BE49-F238E27FC236}">
                <a16:creationId xmlns:a16="http://schemas.microsoft.com/office/drawing/2014/main" id="{BEC88281-1D92-AAA4-8328-318C449C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651000"/>
            <a:ext cx="7372350" cy="4162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9" name="Rectangle 13">
            <a:extLst>
              <a:ext uri="{FF2B5EF4-FFF2-40B4-BE49-F238E27FC236}">
                <a16:creationId xmlns:a16="http://schemas.microsoft.com/office/drawing/2014/main" id="{8CB57D58-00FC-A116-4F0D-F7EDB51B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Aft>
                <a:spcPct val="20000"/>
              </a:spcAft>
              <a:buFont typeface="Wingdings" pitchFamily="2" charset="2"/>
              <a:buChar char="q"/>
            </a:pPr>
            <a:r>
              <a:rPr lang="en-US" altLang="en-US" sz="1800" i="0">
                <a:solidFill>
                  <a:srgbClr val="315263"/>
                </a:solidFill>
              </a:rPr>
              <a:t> </a:t>
            </a:r>
            <a:r>
              <a:rPr lang="en-US" altLang="en-US" i="0">
                <a:solidFill>
                  <a:srgbClr val="315263"/>
                </a:solidFill>
              </a:rPr>
              <a:t>1T DRAM requires a sense amplifier for each bit line, due  to charge redistribution read-out.</a:t>
            </a:r>
          </a:p>
          <a:p>
            <a:pPr>
              <a:spcAft>
                <a:spcPct val="20000"/>
              </a:spcAft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DRAM memory cells are single ended in contrast to SRAM cells.</a:t>
            </a:r>
          </a:p>
          <a:p>
            <a:pPr>
              <a:spcAft>
                <a:spcPct val="20000"/>
              </a:spcAft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The read-out of the 1T DRAM cell is destructive; read and  refresh operations are necessary for correct operation.</a:t>
            </a:r>
            <a:endParaRPr lang="en-US" altLang="en-US">
              <a:solidFill>
                <a:srgbClr val="315263"/>
              </a:solidFill>
            </a:endParaRPr>
          </a:p>
          <a:p>
            <a:pPr>
              <a:spcAft>
                <a:spcPct val="20000"/>
              </a:spcAft>
              <a:buFont typeface="Wingdings" pitchFamily="2" charset="2"/>
              <a:buChar char="q"/>
            </a:pPr>
            <a:r>
              <a:rPr lang="en-US" altLang="en-US">
                <a:solidFill>
                  <a:srgbClr val="315263"/>
                </a:solidFill>
              </a:rPr>
              <a:t> </a:t>
            </a:r>
            <a:r>
              <a:rPr lang="en-US" altLang="en-US" i="0">
                <a:solidFill>
                  <a:srgbClr val="315263"/>
                </a:solidFill>
              </a:rPr>
              <a:t>Unlike 3T cell, 1T cell requires presence of an extra capacitance that must be explicitly included in the design.</a:t>
            </a:r>
          </a:p>
          <a:p>
            <a:pPr>
              <a:spcAft>
                <a:spcPct val="20000"/>
              </a:spcAft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When writing a “1” into a DRAM cell, a threshold voltage is lost. This charge loss can be circumvented by bootstrapping the word lines to a higher value than</a:t>
            </a:r>
            <a:r>
              <a:rPr lang="en-US" altLang="en-US"/>
              <a:t> </a:t>
            </a:r>
            <a:r>
              <a:rPr lang="en-US" altLang="en-US">
                <a:solidFill>
                  <a:srgbClr val="315263"/>
                </a:solidFill>
              </a:rPr>
              <a:t>V</a:t>
            </a:r>
            <a:r>
              <a:rPr lang="en-US" altLang="en-US" baseline="-25000">
                <a:solidFill>
                  <a:srgbClr val="315263"/>
                </a:solidFill>
              </a:rPr>
              <a:t>DD</a:t>
            </a:r>
            <a:endParaRPr lang="en-US" altLang="en-US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Rectangle 5">
            <a:extLst>
              <a:ext uri="{FF2B5EF4-FFF2-40B4-BE49-F238E27FC236}">
                <a16:creationId xmlns:a16="http://schemas.microsoft.com/office/drawing/2014/main" id="{906A018C-7911-C2DA-EE27-28663A7CE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Sense Amp Operation</a:t>
            </a:r>
          </a:p>
        </p:txBody>
      </p:sp>
      <p:grpSp>
        <p:nvGrpSpPr>
          <p:cNvPr id="383013" name="Group 37">
            <a:extLst>
              <a:ext uri="{FF2B5EF4-FFF2-40B4-BE49-F238E27FC236}">
                <a16:creationId xmlns:a16="http://schemas.microsoft.com/office/drawing/2014/main" id="{2DD51BC0-77FC-4D15-5A49-5AD98E27C796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1752600"/>
            <a:ext cx="6605587" cy="3746500"/>
            <a:chOff x="765" y="1104"/>
            <a:chExt cx="4161" cy="2360"/>
          </a:xfrm>
        </p:grpSpPr>
        <p:sp>
          <p:nvSpPr>
            <p:cNvPr id="382985" name="Line 9">
              <a:extLst>
                <a:ext uri="{FF2B5EF4-FFF2-40B4-BE49-F238E27FC236}">
                  <a16:creationId xmlns:a16="http://schemas.microsoft.com/office/drawing/2014/main" id="{18AD89BD-BB12-D9A2-148D-A08668C94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9" y="1250"/>
              <a:ext cx="1" cy="176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86" name="Freeform 10">
              <a:extLst>
                <a:ext uri="{FF2B5EF4-FFF2-40B4-BE49-F238E27FC236}">
                  <a16:creationId xmlns:a16="http://schemas.microsoft.com/office/drawing/2014/main" id="{9363F56B-24AD-6F2E-7FE5-E03D7CB4D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" y="1157"/>
              <a:ext cx="76" cy="122"/>
            </a:xfrm>
            <a:custGeom>
              <a:avLst/>
              <a:gdLst>
                <a:gd name="T0" fmla="*/ 7 w 13"/>
                <a:gd name="T1" fmla="*/ 17 h 21"/>
                <a:gd name="T2" fmla="*/ 0 w 13"/>
                <a:gd name="T3" fmla="*/ 21 h 21"/>
                <a:gd name="T4" fmla="*/ 0 w 13"/>
                <a:gd name="T5" fmla="*/ 21 h 21"/>
                <a:gd name="T6" fmla="*/ 4 w 13"/>
                <a:gd name="T7" fmla="*/ 11 h 21"/>
                <a:gd name="T8" fmla="*/ 7 w 13"/>
                <a:gd name="T9" fmla="*/ 0 h 21"/>
                <a:gd name="T10" fmla="*/ 9 w 13"/>
                <a:gd name="T11" fmla="*/ 11 h 21"/>
                <a:gd name="T12" fmla="*/ 13 w 13"/>
                <a:gd name="T13" fmla="*/ 21 h 21"/>
                <a:gd name="T14" fmla="*/ 13 w 13"/>
                <a:gd name="T15" fmla="*/ 21 h 21"/>
                <a:gd name="T16" fmla="*/ 7 w 13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1">
                  <a:moveTo>
                    <a:pt x="7" y="1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7"/>
                    <a:pt x="6" y="3"/>
                    <a:pt x="7" y="0"/>
                  </a:cubicBezTo>
                  <a:cubicBezTo>
                    <a:pt x="8" y="3"/>
                    <a:pt x="8" y="7"/>
                    <a:pt x="9" y="1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87" name="Line 11">
              <a:extLst>
                <a:ext uri="{FF2B5EF4-FFF2-40B4-BE49-F238E27FC236}">
                  <a16:creationId xmlns:a16="http://schemas.microsoft.com/office/drawing/2014/main" id="{795F6CD2-EC23-A5D9-5595-FC7D9617A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104"/>
              <a:ext cx="1" cy="131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88" name="Line 12">
              <a:extLst>
                <a:ext uri="{FF2B5EF4-FFF2-40B4-BE49-F238E27FC236}">
                  <a16:creationId xmlns:a16="http://schemas.microsoft.com/office/drawing/2014/main" id="{FBA03FE2-B67D-C0A8-EF62-12F014D3C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1970"/>
              <a:ext cx="1" cy="123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92" name="Line 16">
              <a:extLst>
                <a:ext uri="{FF2B5EF4-FFF2-40B4-BE49-F238E27FC236}">
                  <a16:creationId xmlns:a16="http://schemas.microsoft.com/office/drawing/2014/main" id="{399807C8-09F4-9734-0704-FDD6BD265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04"/>
              <a:ext cx="61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012" name="Group 36">
              <a:extLst>
                <a:ext uri="{FF2B5EF4-FFF2-40B4-BE49-F238E27FC236}">
                  <a16:creationId xmlns:a16="http://schemas.microsoft.com/office/drawing/2014/main" id="{7CCB7B98-CB0A-A906-631D-B1C90B78E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925"/>
              <a:ext cx="599" cy="427"/>
              <a:chOff x="2388" y="1925"/>
              <a:chExt cx="599" cy="427"/>
            </a:xfrm>
          </p:grpSpPr>
          <p:sp>
            <p:nvSpPr>
              <p:cNvPr id="382989" name="Line 13">
                <a:extLst>
                  <a:ext uri="{FF2B5EF4-FFF2-40B4-BE49-F238E27FC236}">
                    <a16:creationId xmlns:a16="http://schemas.microsoft.com/office/drawing/2014/main" id="{CDD34B9F-FCD0-85CA-1B60-A11CD01BB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3" y="1925"/>
                <a:ext cx="1" cy="4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0" name="Freeform 14">
                <a:extLst>
                  <a:ext uri="{FF2B5EF4-FFF2-40B4-BE49-F238E27FC236}">
                    <a16:creationId xmlns:a16="http://schemas.microsoft.com/office/drawing/2014/main" id="{E4D36AC2-ACDD-3146-C070-B1981A2A8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8" y="2206"/>
                <a:ext cx="70" cy="111"/>
              </a:xfrm>
              <a:custGeom>
                <a:avLst/>
                <a:gdLst>
                  <a:gd name="T0" fmla="*/ 6 w 12"/>
                  <a:gd name="T1" fmla="*/ 16 h 19"/>
                  <a:gd name="T2" fmla="*/ 0 w 12"/>
                  <a:gd name="T3" fmla="*/ 19 h 19"/>
                  <a:gd name="T4" fmla="*/ 0 w 12"/>
                  <a:gd name="T5" fmla="*/ 19 h 19"/>
                  <a:gd name="T6" fmla="*/ 4 w 12"/>
                  <a:gd name="T7" fmla="*/ 9 h 19"/>
                  <a:gd name="T8" fmla="*/ 6 w 12"/>
                  <a:gd name="T9" fmla="*/ 0 h 19"/>
                  <a:gd name="T10" fmla="*/ 8 w 12"/>
                  <a:gd name="T11" fmla="*/ 9 h 19"/>
                  <a:gd name="T12" fmla="*/ 12 w 12"/>
                  <a:gd name="T13" fmla="*/ 19 h 19"/>
                  <a:gd name="T14" fmla="*/ 12 w 12"/>
                  <a:gd name="T15" fmla="*/ 19 h 19"/>
                  <a:gd name="T16" fmla="*/ 6 w 12"/>
                  <a:gd name="T1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9">
                    <a:moveTo>
                      <a:pt x="6" y="16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6"/>
                      <a:pt x="5" y="3"/>
                      <a:pt x="6" y="0"/>
                    </a:cubicBezTo>
                    <a:cubicBezTo>
                      <a:pt x="6" y="3"/>
                      <a:pt x="7" y="6"/>
                      <a:pt x="8" y="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1" name="Freeform 15">
                <a:extLst>
                  <a:ext uri="{FF2B5EF4-FFF2-40B4-BE49-F238E27FC236}">
                    <a16:creationId xmlns:a16="http://schemas.microsoft.com/office/drawing/2014/main" id="{9F4E7327-7584-D822-82E7-761F0672E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8" y="1955"/>
                <a:ext cx="70" cy="117"/>
              </a:xfrm>
              <a:custGeom>
                <a:avLst/>
                <a:gdLst>
                  <a:gd name="T0" fmla="*/ 6 w 12"/>
                  <a:gd name="T1" fmla="*/ 4 h 20"/>
                  <a:gd name="T2" fmla="*/ 0 w 12"/>
                  <a:gd name="T3" fmla="*/ 0 h 20"/>
                  <a:gd name="T4" fmla="*/ 0 w 12"/>
                  <a:gd name="T5" fmla="*/ 1 h 20"/>
                  <a:gd name="T6" fmla="*/ 4 w 12"/>
                  <a:gd name="T7" fmla="*/ 10 h 20"/>
                  <a:gd name="T8" fmla="*/ 6 w 12"/>
                  <a:gd name="T9" fmla="*/ 20 h 20"/>
                  <a:gd name="T10" fmla="*/ 8 w 12"/>
                  <a:gd name="T11" fmla="*/ 10 h 20"/>
                  <a:gd name="T12" fmla="*/ 12 w 12"/>
                  <a:gd name="T13" fmla="*/ 1 h 20"/>
                  <a:gd name="T14" fmla="*/ 12 w 12"/>
                  <a:gd name="T15" fmla="*/ 0 h 20"/>
                  <a:gd name="T16" fmla="*/ 6 w 1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0">
                    <a:moveTo>
                      <a:pt x="6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3"/>
                      <a:pt x="5" y="17"/>
                      <a:pt x="6" y="20"/>
                    </a:cubicBezTo>
                    <a:cubicBezTo>
                      <a:pt x="6" y="17"/>
                      <a:pt x="7" y="13"/>
                      <a:pt x="8" y="1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3" name="Rectangle 17">
                <a:extLst>
                  <a:ext uri="{FF2B5EF4-FFF2-40B4-BE49-F238E27FC236}">
                    <a16:creationId xmlns:a16="http://schemas.microsoft.com/office/drawing/2014/main" id="{2AD1C805-D8FE-79E5-41F4-1FFD688BE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022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b="0" i="0">
                    <a:solidFill>
                      <a:srgbClr val="000000"/>
                    </a:solidFill>
                    <a:latin typeface="MathematicalPi 1" pitchFamily="82" charset="0"/>
                  </a:rPr>
                  <a:t>D</a:t>
                </a:r>
                <a:endParaRPr lang="en-US" altLang="en-US"/>
              </a:p>
            </p:txBody>
          </p:sp>
          <p:sp>
            <p:nvSpPr>
              <p:cNvPr id="382994" name="Rectangle 18">
                <a:extLst>
                  <a:ext uri="{FF2B5EF4-FFF2-40B4-BE49-F238E27FC236}">
                    <a16:creationId xmlns:a16="http://schemas.microsoft.com/office/drawing/2014/main" id="{07BE4189-8781-EF9B-9274-3F7492E43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028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b="0">
                    <a:solidFill>
                      <a:srgbClr val="000000"/>
                    </a:solidFill>
                  </a:rPr>
                  <a:t>V</a:t>
                </a:r>
                <a:endParaRPr lang="en-US" altLang="en-US"/>
              </a:p>
            </p:txBody>
          </p:sp>
          <p:sp>
            <p:nvSpPr>
              <p:cNvPr id="382995" name="Rectangle 19">
                <a:extLst>
                  <a:ext uri="{FF2B5EF4-FFF2-40B4-BE49-F238E27FC236}">
                    <a16:creationId xmlns:a16="http://schemas.microsoft.com/office/drawing/2014/main" id="{CDD81BC7-A676-139D-C64A-DFB7EEB20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028"/>
                <a:ext cx="22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b="0" i="0">
                    <a:solidFill>
                      <a:srgbClr val="000000"/>
                    </a:solidFill>
                  </a:rPr>
                  <a:t>(1)</a:t>
                </a:r>
                <a:endParaRPr lang="en-US" altLang="en-US"/>
              </a:p>
            </p:txBody>
          </p:sp>
        </p:grpSp>
        <p:sp>
          <p:nvSpPr>
            <p:cNvPr id="382996" name="Rectangle 20">
              <a:extLst>
                <a:ext uri="{FF2B5EF4-FFF2-40B4-BE49-F238E27FC236}">
                  <a16:creationId xmlns:a16="http://schemas.microsoft.com/office/drawing/2014/main" id="{05495661-C363-BC13-A9FE-33C477B16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18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82997" name="Rectangle 21">
              <a:extLst>
                <a:ext uri="{FF2B5EF4-FFF2-40B4-BE49-F238E27FC236}">
                  <a16:creationId xmlns:a16="http://schemas.microsoft.com/office/drawing/2014/main" id="{45B9D5DE-821D-F67C-865D-D043FE23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183"/>
              <a:ext cx="2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 i="0">
                  <a:solidFill>
                    <a:srgbClr val="000000"/>
                  </a:solidFill>
                </a:rPr>
                <a:t>(1)</a:t>
              </a:r>
              <a:endParaRPr lang="en-US" altLang="en-US"/>
            </a:p>
          </p:txBody>
        </p:sp>
        <p:sp>
          <p:nvSpPr>
            <p:cNvPr id="382998" name="Rectangle 22">
              <a:extLst>
                <a:ext uri="{FF2B5EF4-FFF2-40B4-BE49-F238E27FC236}">
                  <a16:creationId xmlns:a16="http://schemas.microsoft.com/office/drawing/2014/main" id="{45A5850E-DCC1-287A-A848-446F0DFD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739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b="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82999" name="Rectangle 23">
              <a:extLst>
                <a:ext uri="{FF2B5EF4-FFF2-40B4-BE49-F238E27FC236}">
                  <a16:creationId xmlns:a16="http://schemas.microsoft.com/office/drawing/2014/main" id="{FBDAD023-2A00-E8EB-8953-491F0772A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739"/>
              <a:ext cx="2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b="0" i="0">
                  <a:solidFill>
                    <a:srgbClr val="000000"/>
                  </a:solidFill>
                </a:rPr>
                <a:t>(0)</a:t>
              </a:r>
              <a:endParaRPr lang="en-US" altLang="en-US"/>
            </a:p>
          </p:txBody>
        </p:sp>
        <p:sp>
          <p:nvSpPr>
            <p:cNvPr id="383000" name="Rectangle 24">
              <a:extLst>
                <a:ext uri="{FF2B5EF4-FFF2-40B4-BE49-F238E27FC236}">
                  <a16:creationId xmlns:a16="http://schemas.microsoft.com/office/drawing/2014/main" id="{34D6D998-0491-2619-B0C3-C27847411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3026"/>
              <a:ext cx="5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b="0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383001" name="Rectangle 25">
              <a:extLst>
                <a:ext uri="{FF2B5EF4-FFF2-40B4-BE49-F238E27FC236}">
                  <a16:creationId xmlns:a16="http://schemas.microsoft.com/office/drawing/2014/main" id="{D1E2C2AC-5317-2971-FD82-83985AA47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829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83002" name="Rectangle 26">
              <a:extLst>
                <a:ext uri="{FF2B5EF4-FFF2-40B4-BE49-F238E27FC236}">
                  <a16:creationId xmlns:a16="http://schemas.microsoft.com/office/drawing/2014/main" id="{8DF68B1C-BB98-F564-F34F-DA4FE6AB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923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</a:rPr>
                <a:t>PRE</a:t>
              </a:r>
              <a:endParaRPr lang="en-US" altLang="en-US"/>
            </a:p>
          </p:txBody>
        </p:sp>
        <p:sp>
          <p:nvSpPr>
            <p:cNvPr id="383003" name="Rectangle 27">
              <a:extLst>
                <a:ext uri="{FF2B5EF4-FFF2-40B4-BE49-F238E27FC236}">
                  <a16:creationId xmlns:a16="http://schemas.microsoft.com/office/drawing/2014/main" id="{F420D1C1-E0B0-7CAF-353C-55F9C181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104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b="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383004" name="Rectangle 28">
              <a:extLst>
                <a:ext uri="{FF2B5EF4-FFF2-40B4-BE49-F238E27FC236}">
                  <a16:creationId xmlns:a16="http://schemas.microsoft.com/office/drawing/2014/main" id="{C0392FE3-FC00-2E99-A2F5-1CF30A59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198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383005" name="Rectangle 29">
              <a:extLst>
                <a:ext uri="{FF2B5EF4-FFF2-40B4-BE49-F238E27FC236}">
                  <a16:creationId xmlns:a16="http://schemas.microsoft.com/office/drawing/2014/main" id="{ABDC7A4B-70EC-4EB7-8FF3-81D178976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029"/>
              <a:ext cx="17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b="0" i="0">
                  <a:solidFill>
                    <a:srgbClr val="000000"/>
                  </a:solidFill>
                </a:rPr>
                <a:t>Sense amp activated</a:t>
              </a:r>
              <a:endParaRPr lang="en-US" altLang="en-US"/>
            </a:p>
          </p:txBody>
        </p:sp>
        <p:sp>
          <p:nvSpPr>
            <p:cNvPr id="383006" name="Rectangle 30">
              <a:extLst>
                <a:ext uri="{FF2B5EF4-FFF2-40B4-BE49-F238E27FC236}">
                  <a16:creationId xmlns:a16="http://schemas.microsoft.com/office/drawing/2014/main" id="{E1544F6D-EB0A-4124-5679-8BCCD36C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243"/>
              <a:ext cx="156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 b="0" i="0">
                  <a:solidFill>
                    <a:srgbClr val="000000"/>
                  </a:solidFill>
                </a:rPr>
                <a:t>Word line activated</a:t>
              </a:r>
              <a:endParaRPr lang="en-US" altLang="en-US"/>
            </a:p>
          </p:txBody>
        </p:sp>
        <p:sp>
          <p:nvSpPr>
            <p:cNvPr id="383007" name="Freeform 31">
              <a:extLst>
                <a:ext uri="{FF2B5EF4-FFF2-40B4-BE49-F238E27FC236}">
                  <a16:creationId xmlns:a16="http://schemas.microsoft.com/office/drawing/2014/main" id="{22B4B250-20CE-E7BE-B7C4-4D495B1A0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2104"/>
              <a:ext cx="2527" cy="907"/>
            </a:xfrm>
            <a:custGeom>
              <a:avLst/>
              <a:gdLst>
                <a:gd name="T0" fmla="*/ 0 w 432"/>
                <a:gd name="T1" fmla="*/ 0 h 155"/>
                <a:gd name="T2" fmla="*/ 74 w 432"/>
                <a:gd name="T3" fmla="*/ 34 h 155"/>
                <a:gd name="T4" fmla="*/ 432 w 432"/>
                <a:gd name="T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55">
                  <a:moveTo>
                    <a:pt x="0" y="0"/>
                  </a:moveTo>
                  <a:cubicBezTo>
                    <a:pt x="7" y="7"/>
                    <a:pt x="25" y="34"/>
                    <a:pt x="74" y="34"/>
                  </a:cubicBezTo>
                  <a:cubicBezTo>
                    <a:pt x="74" y="34"/>
                    <a:pt x="78" y="155"/>
                    <a:pt x="432" y="155"/>
                  </a:cubicBezTo>
                </a:path>
              </a:pathLst>
            </a:custGeom>
            <a:noFill/>
            <a:ln w="46038" cap="flat">
              <a:solidFill>
                <a:srgbClr val="31526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08" name="Freeform 32">
              <a:extLst>
                <a:ext uri="{FF2B5EF4-FFF2-40B4-BE49-F238E27FC236}">
                  <a16:creationId xmlns:a16="http://schemas.microsoft.com/office/drawing/2014/main" id="{E2D73F6D-FEC3-991B-547A-3241D51A8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1314"/>
              <a:ext cx="2527" cy="790"/>
            </a:xfrm>
            <a:custGeom>
              <a:avLst/>
              <a:gdLst>
                <a:gd name="T0" fmla="*/ 0 w 432"/>
                <a:gd name="T1" fmla="*/ 135 h 135"/>
                <a:gd name="T2" fmla="*/ 74 w 432"/>
                <a:gd name="T3" fmla="*/ 112 h 135"/>
                <a:gd name="T4" fmla="*/ 432 w 432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35">
                  <a:moveTo>
                    <a:pt x="0" y="135"/>
                  </a:moveTo>
                  <a:cubicBezTo>
                    <a:pt x="7" y="127"/>
                    <a:pt x="25" y="112"/>
                    <a:pt x="74" y="112"/>
                  </a:cubicBezTo>
                  <a:cubicBezTo>
                    <a:pt x="74" y="112"/>
                    <a:pt x="124" y="0"/>
                    <a:pt x="432" y="0"/>
                  </a:cubicBezTo>
                </a:path>
              </a:pathLst>
            </a:custGeom>
            <a:noFill/>
            <a:ln w="46038" cap="flat">
              <a:solidFill>
                <a:srgbClr val="C66B5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09" name="Line 33">
              <a:extLst>
                <a:ext uri="{FF2B5EF4-FFF2-40B4-BE49-F238E27FC236}">
                  <a16:creationId xmlns:a16="http://schemas.microsoft.com/office/drawing/2014/main" id="{DC870FC2-3F1B-2037-5463-6B88BB130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3011"/>
              <a:ext cx="363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10" name="Freeform 34">
              <a:extLst>
                <a:ext uri="{FF2B5EF4-FFF2-40B4-BE49-F238E27FC236}">
                  <a16:creationId xmlns:a16="http://schemas.microsoft.com/office/drawing/2014/main" id="{F8391B50-BD97-D4DB-1921-F5EEFAAA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2970"/>
              <a:ext cx="128" cy="76"/>
            </a:xfrm>
            <a:custGeom>
              <a:avLst/>
              <a:gdLst>
                <a:gd name="T0" fmla="*/ 4 w 22"/>
                <a:gd name="T1" fmla="*/ 7 h 13"/>
                <a:gd name="T2" fmla="*/ 0 w 22"/>
                <a:gd name="T3" fmla="*/ 0 h 13"/>
                <a:gd name="T4" fmla="*/ 0 w 22"/>
                <a:gd name="T5" fmla="*/ 0 h 13"/>
                <a:gd name="T6" fmla="*/ 10 w 22"/>
                <a:gd name="T7" fmla="*/ 4 h 13"/>
                <a:gd name="T8" fmla="*/ 22 w 22"/>
                <a:gd name="T9" fmla="*/ 7 h 13"/>
                <a:gd name="T10" fmla="*/ 10 w 22"/>
                <a:gd name="T11" fmla="*/ 9 h 13"/>
                <a:gd name="T12" fmla="*/ 0 w 22"/>
                <a:gd name="T13" fmla="*/ 13 h 13"/>
                <a:gd name="T14" fmla="*/ 0 w 22"/>
                <a:gd name="T15" fmla="*/ 13 h 13"/>
                <a:gd name="T16" fmla="*/ 4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4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5"/>
                    <a:pt x="18" y="6"/>
                    <a:pt x="22" y="7"/>
                  </a:cubicBezTo>
                  <a:cubicBezTo>
                    <a:pt x="18" y="8"/>
                    <a:pt x="14" y="8"/>
                    <a:pt x="1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00FFC173-972B-0CB1-A378-A3A9A35CA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Memory Architecture: Decoders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967" name="Rectangle 247">
            <a:extLst>
              <a:ext uri="{FF2B5EF4-FFF2-40B4-BE49-F238E27FC236}">
                <a16:creationId xmlns:a16="http://schemas.microsoft.com/office/drawing/2014/main" id="{0C0E0CA4-1712-BA09-FE12-A45C5DA2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217328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68" name="Rectangle 248">
            <a:extLst>
              <a:ext uri="{FF2B5EF4-FFF2-40B4-BE49-F238E27FC236}">
                <a16:creationId xmlns:a16="http://schemas.microsoft.com/office/drawing/2014/main" id="{1B2D6B49-E959-EB60-9AA5-953EC889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217328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73" name="Rectangle 253">
            <a:extLst>
              <a:ext uri="{FF2B5EF4-FFF2-40B4-BE49-F238E27FC236}">
                <a16:creationId xmlns:a16="http://schemas.microsoft.com/office/drawing/2014/main" id="{EA1088B7-6A49-FC05-9A04-AF5773BD7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24812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74" name="Rectangle 254">
            <a:extLst>
              <a:ext uri="{FF2B5EF4-FFF2-40B4-BE49-F238E27FC236}">
                <a16:creationId xmlns:a16="http://schemas.microsoft.com/office/drawing/2014/main" id="{08E6D79B-FCB9-E1EB-FC06-E52F51AB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2481263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79" name="Rectangle 259">
            <a:extLst>
              <a:ext uri="{FF2B5EF4-FFF2-40B4-BE49-F238E27FC236}">
                <a16:creationId xmlns:a16="http://schemas.microsoft.com/office/drawing/2014/main" id="{FC820D02-C19C-05EC-15EE-06EC4489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28003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80" name="Rectangle 260">
            <a:extLst>
              <a:ext uri="{FF2B5EF4-FFF2-40B4-BE49-F238E27FC236}">
                <a16:creationId xmlns:a16="http://schemas.microsoft.com/office/drawing/2014/main" id="{07B06445-6404-5DF2-63F8-467F62A7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2800350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85" name="Rectangle 265">
            <a:extLst>
              <a:ext uri="{FF2B5EF4-FFF2-40B4-BE49-F238E27FC236}">
                <a16:creationId xmlns:a16="http://schemas.microsoft.com/office/drawing/2014/main" id="{DD5BF5EE-0250-4949-6A69-37C5299C5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31194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86" name="Rectangle 266">
            <a:extLst>
              <a:ext uri="{FF2B5EF4-FFF2-40B4-BE49-F238E27FC236}">
                <a16:creationId xmlns:a16="http://schemas.microsoft.com/office/drawing/2014/main" id="{952036DD-AD33-2F71-5324-2A010023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31194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91" name="Rectangle 271">
            <a:extLst>
              <a:ext uri="{FF2B5EF4-FFF2-40B4-BE49-F238E27FC236}">
                <a16:creationId xmlns:a16="http://schemas.microsoft.com/office/drawing/2014/main" id="{AD2C11B7-FE6B-18C4-261A-F03E01A6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343852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92" name="Rectangle 272">
            <a:extLst>
              <a:ext uri="{FF2B5EF4-FFF2-40B4-BE49-F238E27FC236}">
                <a16:creationId xmlns:a16="http://schemas.microsoft.com/office/drawing/2014/main" id="{32FA8760-A814-ED67-680F-5A4167BD6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3438525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97" name="Rectangle 277">
            <a:extLst>
              <a:ext uri="{FF2B5EF4-FFF2-40B4-BE49-F238E27FC236}">
                <a16:creationId xmlns:a16="http://schemas.microsoft.com/office/drawing/2014/main" id="{E7807960-C5F2-FF38-A135-F24ABAF2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374491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98" name="Rectangle 278">
            <a:extLst>
              <a:ext uri="{FF2B5EF4-FFF2-40B4-BE49-F238E27FC236}">
                <a16:creationId xmlns:a16="http://schemas.microsoft.com/office/drawing/2014/main" id="{33543C77-46B6-FD30-5075-DE6472C7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374491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03" name="Rectangle 283">
            <a:extLst>
              <a:ext uri="{FF2B5EF4-FFF2-40B4-BE49-F238E27FC236}">
                <a16:creationId xmlns:a16="http://schemas.microsoft.com/office/drawing/2014/main" id="{37F328EB-A612-1BEF-7504-091C2E17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406400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04" name="Rectangle 284">
            <a:extLst>
              <a:ext uri="{FF2B5EF4-FFF2-40B4-BE49-F238E27FC236}">
                <a16:creationId xmlns:a16="http://schemas.microsoft.com/office/drawing/2014/main" id="{2FA7B870-138D-9B4E-26D8-3C08500C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406400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36" name="Rectangle 316">
            <a:extLst>
              <a:ext uri="{FF2B5EF4-FFF2-40B4-BE49-F238E27FC236}">
                <a16:creationId xmlns:a16="http://schemas.microsoft.com/office/drawing/2014/main" id="{0C95082C-04C0-8B8F-DA13-2130E927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78276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3" name="Rectangle 323">
            <a:extLst>
              <a:ext uri="{FF2B5EF4-FFF2-40B4-BE49-F238E27FC236}">
                <a16:creationId xmlns:a16="http://schemas.microsoft.com/office/drawing/2014/main" id="{FE6C56B0-8286-1755-7CFF-BDC279D4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78276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5" name="Rectangle 325">
            <a:extLst>
              <a:ext uri="{FF2B5EF4-FFF2-40B4-BE49-F238E27FC236}">
                <a16:creationId xmlns:a16="http://schemas.microsoft.com/office/drawing/2014/main" id="{4C12773E-1AB2-B17F-EC2C-1E8886B0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18192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7" name="Rectangle 327">
            <a:extLst>
              <a:ext uri="{FF2B5EF4-FFF2-40B4-BE49-F238E27FC236}">
                <a16:creationId xmlns:a16="http://schemas.microsoft.com/office/drawing/2014/main" id="{BB478453-7766-24AD-C225-8CBC4BD8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178276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48" name="Rectangle 328">
            <a:extLst>
              <a:ext uri="{FF2B5EF4-FFF2-40B4-BE49-F238E27FC236}">
                <a16:creationId xmlns:a16="http://schemas.microsoft.com/office/drawing/2014/main" id="{B6CF6D43-CE44-F6B7-6B46-B4BDB72D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178276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54" name="Rectangle 334">
            <a:extLst>
              <a:ext uri="{FF2B5EF4-FFF2-40B4-BE49-F238E27FC236}">
                <a16:creationId xmlns:a16="http://schemas.microsoft.com/office/drawing/2014/main" id="{2FC44B54-1B7F-39D3-EFF5-53037047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181927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56" name="Rectangle 336">
            <a:extLst>
              <a:ext uri="{FF2B5EF4-FFF2-40B4-BE49-F238E27FC236}">
                <a16:creationId xmlns:a16="http://schemas.microsoft.com/office/drawing/2014/main" id="{CE813693-A5D5-3927-5800-E31DC233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178276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72" name="Rectangle 352">
            <a:extLst>
              <a:ext uri="{FF2B5EF4-FFF2-40B4-BE49-F238E27FC236}">
                <a16:creationId xmlns:a16="http://schemas.microsoft.com/office/drawing/2014/main" id="{7F6103B8-7B19-02A6-836E-96F2FBC7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26812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73" name="Rectangle 353">
            <a:extLst>
              <a:ext uri="{FF2B5EF4-FFF2-40B4-BE49-F238E27FC236}">
                <a16:creationId xmlns:a16="http://schemas.microsoft.com/office/drawing/2014/main" id="{5DEE5B5F-8540-6B8E-3DB4-501D43E3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681288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78" name="Rectangle 358">
            <a:extLst>
              <a:ext uri="{FF2B5EF4-FFF2-40B4-BE49-F238E27FC236}">
                <a16:creationId xmlns:a16="http://schemas.microsoft.com/office/drawing/2014/main" id="{A71F9716-1305-7105-4C16-1C771E7E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000375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79" name="Rectangle 359">
            <a:extLst>
              <a:ext uri="{FF2B5EF4-FFF2-40B4-BE49-F238E27FC236}">
                <a16:creationId xmlns:a16="http://schemas.microsoft.com/office/drawing/2014/main" id="{58A3E59F-A545-6DE2-A9DC-B0D021E6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000375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84" name="Rectangle 364">
            <a:extLst>
              <a:ext uri="{FF2B5EF4-FFF2-40B4-BE49-F238E27FC236}">
                <a16:creationId xmlns:a16="http://schemas.microsoft.com/office/drawing/2014/main" id="{B4773A20-6EBA-7600-5FC8-B8B7D26E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31946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85" name="Rectangle 365">
            <a:extLst>
              <a:ext uri="{FF2B5EF4-FFF2-40B4-BE49-F238E27FC236}">
                <a16:creationId xmlns:a16="http://schemas.microsoft.com/office/drawing/2014/main" id="{614619A9-5948-5821-3F9A-6C9BD46A2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319463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90" name="Rectangle 370">
            <a:extLst>
              <a:ext uri="{FF2B5EF4-FFF2-40B4-BE49-F238E27FC236}">
                <a16:creationId xmlns:a16="http://schemas.microsoft.com/office/drawing/2014/main" id="{4EF484F6-1CA3-57CB-525A-75FBC967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6274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091" name="Rectangle 371">
            <a:extLst>
              <a:ext uri="{FF2B5EF4-FFF2-40B4-BE49-F238E27FC236}">
                <a16:creationId xmlns:a16="http://schemas.microsoft.com/office/drawing/2014/main" id="{9A6568A2-5AAA-0D41-3E84-A2CBD6590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627438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1" name="Rectangle 391">
            <a:extLst>
              <a:ext uri="{FF2B5EF4-FFF2-40B4-BE49-F238E27FC236}">
                <a16:creationId xmlns:a16="http://schemas.microsoft.com/office/drawing/2014/main" id="{10EA8CC0-5317-57B5-34C4-15FC6C19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2916238"/>
            <a:ext cx="185738" cy="331787"/>
          </a:xfrm>
          <a:prstGeom prst="rect">
            <a:avLst/>
          </a:prstGeom>
          <a:solidFill>
            <a:srgbClr val="315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3366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2" name="Line 392">
            <a:extLst>
              <a:ext uri="{FF2B5EF4-FFF2-40B4-BE49-F238E27FC236}">
                <a16:creationId xmlns:a16="http://schemas.microsoft.com/office/drawing/2014/main" id="{D08CE0A2-5629-CED7-4A5F-8473CCDDF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3313" y="1912938"/>
            <a:ext cx="1587" cy="23383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3" name="Line 393">
            <a:extLst>
              <a:ext uri="{FF2B5EF4-FFF2-40B4-BE49-F238E27FC236}">
                <a16:creationId xmlns:a16="http://schemas.microsoft.com/office/drawing/2014/main" id="{D6A45F6B-7AC3-7BC8-BB4E-30C30BCF3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1912938"/>
            <a:ext cx="1587" cy="23383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4" name="Line 394">
            <a:extLst>
              <a:ext uri="{FF2B5EF4-FFF2-40B4-BE49-F238E27FC236}">
                <a16:creationId xmlns:a16="http://schemas.microsoft.com/office/drawing/2014/main" id="{5FC8A107-6356-E2E5-B7B3-9CD3DD949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4251325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5" name="Line 395">
            <a:extLst>
              <a:ext uri="{FF2B5EF4-FFF2-40B4-BE49-F238E27FC236}">
                <a16:creationId xmlns:a16="http://schemas.microsoft.com/office/drawing/2014/main" id="{F48C40D2-EE8C-A600-114C-25B588BD6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1912938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6" name="Line 396">
            <a:extLst>
              <a:ext uri="{FF2B5EF4-FFF2-40B4-BE49-F238E27FC236}">
                <a16:creationId xmlns:a16="http://schemas.microsoft.com/office/drawing/2014/main" id="{A117901B-1882-F47F-AD4E-6152271C4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246313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7" name="Line 397">
            <a:extLst>
              <a:ext uri="{FF2B5EF4-FFF2-40B4-BE49-F238E27FC236}">
                <a16:creationId xmlns:a16="http://schemas.microsoft.com/office/drawing/2014/main" id="{215D120B-7F81-D9D1-B4E7-12EB9CF2A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578100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8" name="Line 398">
            <a:extLst>
              <a:ext uri="{FF2B5EF4-FFF2-40B4-BE49-F238E27FC236}">
                <a16:creationId xmlns:a16="http://schemas.microsoft.com/office/drawing/2014/main" id="{A258291F-C6AB-7608-7647-1AF58228B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2916238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19" name="Line 399">
            <a:extLst>
              <a:ext uri="{FF2B5EF4-FFF2-40B4-BE49-F238E27FC236}">
                <a16:creationId xmlns:a16="http://schemas.microsoft.com/office/drawing/2014/main" id="{7DEC8929-029A-448B-72A5-5CD0C04B1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3248025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20" name="Line 400">
            <a:extLst>
              <a:ext uri="{FF2B5EF4-FFF2-40B4-BE49-F238E27FC236}">
                <a16:creationId xmlns:a16="http://schemas.microsoft.com/office/drawing/2014/main" id="{E97A567B-4773-326B-54CA-C116F1DA4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3579813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21" name="Line 401">
            <a:extLst>
              <a:ext uri="{FF2B5EF4-FFF2-40B4-BE49-F238E27FC236}">
                <a16:creationId xmlns:a16="http://schemas.microsoft.com/office/drawing/2014/main" id="{76029DB8-D037-7D2C-7AFE-603AF1030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3917950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22" name="Rectangle 402">
            <a:extLst>
              <a:ext uri="{FF2B5EF4-FFF2-40B4-BE49-F238E27FC236}">
                <a16:creationId xmlns:a16="http://schemas.microsoft.com/office/drawing/2014/main" id="{A600072B-961E-DE05-96F5-94F635F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1966913"/>
            <a:ext cx="620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 0</a:t>
            </a:r>
            <a:endParaRPr lang="en-US" altLang="en-US" b="0"/>
          </a:p>
        </p:txBody>
      </p:sp>
      <p:sp>
        <p:nvSpPr>
          <p:cNvPr id="159123" name="Rectangle 403">
            <a:extLst>
              <a:ext uri="{FF2B5EF4-FFF2-40B4-BE49-F238E27FC236}">
                <a16:creationId xmlns:a16="http://schemas.microsoft.com/office/drawing/2014/main" id="{742972E5-073F-FC54-04C2-6A9C7CEB3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290763"/>
            <a:ext cx="620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 1</a:t>
            </a:r>
            <a:endParaRPr lang="en-US" altLang="en-US" b="0"/>
          </a:p>
        </p:txBody>
      </p:sp>
      <p:sp>
        <p:nvSpPr>
          <p:cNvPr id="159124" name="Rectangle 404">
            <a:extLst>
              <a:ext uri="{FF2B5EF4-FFF2-40B4-BE49-F238E27FC236}">
                <a16:creationId xmlns:a16="http://schemas.microsoft.com/office/drawing/2014/main" id="{B365CE93-438C-C924-D83A-E4326FED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614613"/>
            <a:ext cx="620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 2</a:t>
            </a:r>
            <a:endParaRPr lang="en-US" altLang="en-US" b="0"/>
          </a:p>
        </p:txBody>
      </p:sp>
      <p:sp>
        <p:nvSpPr>
          <p:cNvPr id="159125" name="Rectangle 405">
            <a:extLst>
              <a:ext uri="{FF2B5EF4-FFF2-40B4-BE49-F238E27FC236}">
                <a16:creationId xmlns:a16="http://schemas.microsoft.com/office/drawing/2014/main" id="{F70ED432-7129-AF84-5C9B-DEC31790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3614738"/>
            <a:ext cx="477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</a:t>
            </a:r>
            <a:endParaRPr lang="en-US" altLang="en-US" b="0"/>
          </a:p>
        </p:txBody>
      </p:sp>
      <p:sp>
        <p:nvSpPr>
          <p:cNvPr id="159126" name="Rectangle 406">
            <a:extLst>
              <a:ext uri="{FF2B5EF4-FFF2-40B4-BE49-F238E27FC236}">
                <a16:creationId xmlns:a16="http://schemas.microsoft.com/office/drawing/2014/main" id="{AF66922D-178E-014A-125A-3EA6CC5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147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127" name="Rectangle 407">
            <a:extLst>
              <a:ext uri="{FF2B5EF4-FFF2-40B4-BE49-F238E27FC236}">
                <a16:creationId xmlns:a16="http://schemas.microsoft.com/office/drawing/2014/main" id="{0C20BD0A-EA31-3FE6-3167-E04A31E46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36433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128" name="Rectangle 408">
            <a:extLst>
              <a:ext uri="{FF2B5EF4-FFF2-40B4-BE49-F238E27FC236}">
                <a16:creationId xmlns:a16="http://schemas.microsoft.com/office/drawing/2014/main" id="{373E253A-8822-A850-467E-8DDDB109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36147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159129" name="Rectangle 409">
            <a:extLst>
              <a:ext uri="{FF2B5EF4-FFF2-40B4-BE49-F238E27FC236}">
                <a16:creationId xmlns:a16="http://schemas.microsoft.com/office/drawing/2014/main" id="{78A2B5E4-8856-BD53-173E-06129A3E4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3973513"/>
            <a:ext cx="477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</a:t>
            </a:r>
            <a:endParaRPr lang="en-US" altLang="en-US" b="0"/>
          </a:p>
        </p:txBody>
      </p:sp>
      <p:sp>
        <p:nvSpPr>
          <p:cNvPr id="159130" name="Rectangle 410">
            <a:extLst>
              <a:ext uri="{FF2B5EF4-FFF2-40B4-BE49-F238E27FC236}">
                <a16:creationId xmlns:a16="http://schemas.microsoft.com/office/drawing/2014/main" id="{C64DDB0F-C4B1-7294-D0A3-AFBB6790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7351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131" name="Rectangle 411">
            <a:extLst>
              <a:ext uri="{FF2B5EF4-FFF2-40B4-BE49-F238E27FC236}">
                <a16:creationId xmlns:a16="http://schemas.microsoft.com/office/drawing/2014/main" id="{31B74874-5055-828F-A75E-DFCFA0E5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00208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132" name="Rectangle 412">
            <a:extLst>
              <a:ext uri="{FF2B5EF4-FFF2-40B4-BE49-F238E27FC236}">
                <a16:creationId xmlns:a16="http://schemas.microsoft.com/office/drawing/2014/main" id="{50CE2573-2D51-8F30-A45A-479C6CFD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39735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 b="0"/>
          </a:p>
        </p:txBody>
      </p:sp>
      <p:sp>
        <p:nvSpPr>
          <p:cNvPr id="159133" name="Rectangle 413">
            <a:extLst>
              <a:ext uri="{FF2B5EF4-FFF2-40B4-BE49-F238E27FC236}">
                <a16:creationId xmlns:a16="http://schemas.microsoft.com/office/drawing/2014/main" id="{FAF279CA-48A5-650D-1970-9783870B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514600"/>
            <a:ext cx="6365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Storage</a:t>
            </a:r>
            <a:endParaRPr lang="en-US" altLang="en-US" b="0"/>
          </a:p>
        </p:txBody>
      </p:sp>
      <p:sp>
        <p:nvSpPr>
          <p:cNvPr id="159134" name="Rectangle 414">
            <a:extLst>
              <a:ext uri="{FF2B5EF4-FFF2-40B4-BE49-F238E27FC236}">
                <a16:creationId xmlns:a16="http://schemas.microsoft.com/office/drawing/2014/main" id="{BE6B8D1D-6877-F10C-3A02-1C744E21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724150"/>
            <a:ext cx="2841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cell</a:t>
            </a:r>
            <a:endParaRPr lang="en-US" altLang="en-US" b="0"/>
          </a:p>
        </p:txBody>
      </p:sp>
      <p:sp>
        <p:nvSpPr>
          <p:cNvPr id="159135" name="Rectangle 415">
            <a:extLst>
              <a:ext uri="{FF2B5EF4-FFF2-40B4-BE49-F238E27FC236}">
                <a16:creationId xmlns:a16="http://schemas.microsoft.com/office/drawing/2014/main" id="{AF847954-EA01-3941-9CC5-136678F2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1295400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 b="0"/>
          </a:p>
        </p:txBody>
      </p:sp>
      <p:sp>
        <p:nvSpPr>
          <p:cNvPr id="159136" name="Rectangle 416">
            <a:extLst>
              <a:ext uri="{FF2B5EF4-FFF2-40B4-BE49-F238E27FC236}">
                <a16:creationId xmlns:a16="http://schemas.microsoft.com/office/drawing/2014/main" id="{F5B6D8E4-68B4-3DEE-D462-EB1F8E07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1295400"/>
            <a:ext cx="3444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 bits</a:t>
            </a:r>
            <a:endParaRPr lang="en-US" altLang="en-US" b="0"/>
          </a:p>
        </p:txBody>
      </p:sp>
      <p:sp>
        <p:nvSpPr>
          <p:cNvPr id="159137" name="Rectangle 417">
            <a:extLst>
              <a:ext uri="{FF2B5EF4-FFF2-40B4-BE49-F238E27FC236}">
                <a16:creationId xmlns:a16="http://schemas.microsoft.com/office/drawing/2014/main" id="{2046DF25-1EA8-13CA-5272-BF52D2F56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1295400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 b="0"/>
          </a:p>
        </p:txBody>
      </p:sp>
      <p:sp>
        <p:nvSpPr>
          <p:cNvPr id="159138" name="Rectangle 418">
            <a:extLst>
              <a:ext uri="{FF2B5EF4-FFF2-40B4-BE49-F238E27FC236}">
                <a16:creationId xmlns:a16="http://schemas.microsoft.com/office/drawing/2014/main" id="{0DE4B307-4C67-58FD-5656-3FAEE582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0" y="1295400"/>
            <a:ext cx="3444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 bits</a:t>
            </a:r>
            <a:endParaRPr lang="en-US" altLang="en-US" b="0"/>
          </a:p>
        </p:txBody>
      </p:sp>
      <p:sp>
        <p:nvSpPr>
          <p:cNvPr id="159139" name="Rectangle 419">
            <a:extLst>
              <a:ext uri="{FF2B5EF4-FFF2-40B4-BE49-F238E27FC236}">
                <a16:creationId xmlns:a16="http://schemas.microsoft.com/office/drawing/2014/main" id="{0A3DD8B5-D611-AD70-B9D7-0C5B77B6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3409950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140" name="Rectangle 420">
            <a:extLst>
              <a:ext uri="{FF2B5EF4-FFF2-40B4-BE49-F238E27FC236}">
                <a16:creationId xmlns:a16="http://schemas.microsoft.com/office/drawing/2014/main" id="{0EBC70B2-DAA0-043D-8815-A1294089D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3263900"/>
            <a:ext cx="47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 words</a:t>
            </a:r>
            <a:endParaRPr lang="en-US" altLang="en-US" b="0"/>
          </a:p>
        </p:txBody>
      </p:sp>
      <p:sp>
        <p:nvSpPr>
          <p:cNvPr id="159141" name="Freeform 421">
            <a:extLst>
              <a:ext uri="{FF2B5EF4-FFF2-40B4-BE49-F238E27FC236}">
                <a16:creationId xmlns:a16="http://schemas.microsoft.com/office/drawing/2014/main" id="{5AD6785F-E229-35B8-36CB-37AFF38EFDAA}"/>
              </a:ext>
            </a:extLst>
          </p:cNvPr>
          <p:cNvSpPr>
            <a:spLocks/>
          </p:cNvSpPr>
          <p:nvPr/>
        </p:nvSpPr>
        <p:spPr bwMode="auto">
          <a:xfrm>
            <a:off x="2554288" y="2916238"/>
            <a:ext cx="1587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2" name="Line 422">
            <a:extLst>
              <a:ext uri="{FF2B5EF4-FFF2-40B4-BE49-F238E27FC236}">
                <a16:creationId xmlns:a16="http://schemas.microsoft.com/office/drawing/2014/main" id="{4F2B7794-7D75-A786-A3AC-49885DC55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916238"/>
            <a:ext cx="1587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3" name="Freeform 423">
            <a:extLst>
              <a:ext uri="{FF2B5EF4-FFF2-40B4-BE49-F238E27FC236}">
                <a16:creationId xmlns:a16="http://schemas.microsoft.com/office/drawing/2014/main" id="{DE28E01A-7528-3A78-AD7D-CC8462E435E9}"/>
              </a:ext>
            </a:extLst>
          </p:cNvPr>
          <p:cNvSpPr>
            <a:spLocks/>
          </p:cNvSpPr>
          <p:nvPr/>
        </p:nvSpPr>
        <p:spPr bwMode="auto">
          <a:xfrm>
            <a:off x="2735263" y="2916238"/>
            <a:ext cx="1587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4" name="Line 424">
            <a:extLst>
              <a:ext uri="{FF2B5EF4-FFF2-40B4-BE49-F238E27FC236}">
                <a16:creationId xmlns:a16="http://schemas.microsoft.com/office/drawing/2014/main" id="{DBA0DD95-A758-BE6B-DAEB-8B3D68420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2916238"/>
            <a:ext cx="1587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5" name="Freeform 425">
            <a:extLst>
              <a:ext uri="{FF2B5EF4-FFF2-40B4-BE49-F238E27FC236}">
                <a16:creationId xmlns:a16="http://schemas.microsoft.com/office/drawing/2014/main" id="{F52D8FCE-37F9-34BF-BDF3-EDD23DA1BF25}"/>
              </a:ext>
            </a:extLst>
          </p:cNvPr>
          <p:cNvSpPr>
            <a:spLocks/>
          </p:cNvSpPr>
          <p:nvPr/>
        </p:nvSpPr>
        <p:spPr bwMode="auto">
          <a:xfrm>
            <a:off x="2921000" y="2916238"/>
            <a:ext cx="1588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6" name="Line 426">
            <a:extLst>
              <a:ext uri="{FF2B5EF4-FFF2-40B4-BE49-F238E27FC236}">
                <a16:creationId xmlns:a16="http://schemas.microsoft.com/office/drawing/2014/main" id="{50F75CA9-6FA1-EC3D-FE46-7AAE1E268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2916238"/>
            <a:ext cx="1588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7" name="Freeform 427">
            <a:extLst>
              <a:ext uri="{FF2B5EF4-FFF2-40B4-BE49-F238E27FC236}">
                <a16:creationId xmlns:a16="http://schemas.microsoft.com/office/drawing/2014/main" id="{0E3BC76F-3072-5AE8-11DD-EAB65F525A37}"/>
              </a:ext>
            </a:extLst>
          </p:cNvPr>
          <p:cNvSpPr>
            <a:spLocks/>
          </p:cNvSpPr>
          <p:nvPr/>
        </p:nvSpPr>
        <p:spPr bwMode="auto">
          <a:xfrm>
            <a:off x="3101975" y="2916238"/>
            <a:ext cx="1588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8" name="Line 428">
            <a:extLst>
              <a:ext uri="{FF2B5EF4-FFF2-40B4-BE49-F238E27FC236}">
                <a16:creationId xmlns:a16="http://schemas.microsoft.com/office/drawing/2014/main" id="{265AC676-BBDA-E889-1F94-DF1BDA9CD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2916238"/>
            <a:ext cx="1588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49" name="Freeform 429">
            <a:extLst>
              <a:ext uri="{FF2B5EF4-FFF2-40B4-BE49-F238E27FC236}">
                <a16:creationId xmlns:a16="http://schemas.microsoft.com/office/drawing/2014/main" id="{2972F4A7-26D8-A513-9FDF-C0F1F427C0FE}"/>
              </a:ext>
            </a:extLst>
          </p:cNvPr>
          <p:cNvSpPr>
            <a:spLocks/>
          </p:cNvSpPr>
          <p:nvPr/>
        </p:nvSpPr>
        <p:spPr bwMode="auto">
          <a:xfrm>
            <a:off x="3282950" y="2916238"/>
            <a:ext cx="1588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0" name="Line 430">
            <a:extLst>
              <a:ext uri="{FF2B5EF4-FFF2-40B4-BE49-F238E27FC236}">
                <a16:creationId xmlns:a16="http://schemas.microsoft.com/office/drawing/2014/main" id="{D6EC9951-7404-485D-A131-9578BC5E0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950" y="2916238"/>
            <a:ext cx="1588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1" name="Line 431">
            <a:extLst>
              <a:ext uri="{FF2B5EF4-FFF2-40B4-BE49-F238E27FC236}">
                <a16:creationId xmlns:a16="http://schemas.microsoft.com/office/drawing/2014/main" id="{D3BB849D-9ECE-03B6-5D0C-2261C73E4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8838" y="2752725"/>
            <a:ext cx="268287" cy="2619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2" name="Freeform 432">
            <a:extLst>
              <a:ext uri="{FF2B5EF4-FFF2-40B4-BE49-F238E27FC236}">
                <a16:creationId xmlns:a16="http://schemas.microsoft.com/office/drawing/2014/main" id="{BBA3AAEE-995B-00C3-E3D6-2C359C39C120}"/>
              </a:ext>
            </a:extLst>
          </p:cNvPr>
          <p:cNvSpPr>
            <a:spLocks/>
          </p:cNvSpPr>
          <p:nvPr/>
        </p:nvSpPr>
        <p:spPr bwMode="auto">
          <a:xfrm>
            <a:off x="3340100" y="2968625"/>
            <a:ext cx="106363" cy="104775"/>
          </a:xfrm>
          <a:custGeom>
            <a:avLst/>
            <a:gdLst>
              <a:gd name="T0" fmla="*/ 11 w 18"/>
              <a:gd name="T1" fmla="*/ 7 h 18"/>
              <a:gd name="T2" fmla="*/ 18 w 18"/>
              <a:gd name="T3" fmla="*/ 8 h 18"/>
              <a:gd name="T4" fmla="*/ 18 w 18"/>
              <a:gd name="T5" fmla="*/ 8 h 18"/>
              <a:gd name="T6" fmla="*/ 8 w 18"/>
              <a:gd name="T7" fmla="*/ 12 h 18"/>
              <a:gd name="T8" fmla="*/ 0 w 18"/>
              <a:gd name="T9" fmla="*/ 18 h 18"/>
              <a:gd name="T10" fmla="*/ 5 w 18"/>
              <a:gd name="T11" fmla="*/ 9 h 18"/>
              <a:gd name="T12" fmla="*/ 9 w 18"/>
              <a:gd name="T13" fmla="*/ 0 h 18"/>
              <a:gd name="T14" fmla="*/ 9 w 18"/>
              <a:gd name="T15" fmla="*/ 0 h 18"/>
              <a:gd name="T16" fmla="*/ 11 w 18"/>
              <a:gd name="T17" fmla="*/ 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1" y="7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5" y="14"/>
                  <a:pt x="3" y="16"/>
                  <a:pt x="0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lnTo>
                  <a:pt x="11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3" name="Line 433">
            <a:extLst>
              <a:ext uri="{FF2B5EF4-FFF2-40B4-BE49-F238E27FC236}">
                <a16:creationId xmlns:a16="http://schemas.microsoft.com/office/drawing/2014/main" id="{942E068E-C49D-E366-4CFE-310DFA25C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2076450"/>
            <a:ext cx="255587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4" name="Freeform 434">
            <a:extLst>
              <a:ext uri="{FF2B5EF4-FFF2-40B4-BE49-F238E27FC236}">
                <a16:creationId xmlns:a16="http://schemas.microsoft.com/office/drawing/2014/main" id="{4B839870-2840-DA81-955E-9229EC9C7EAB}"/>
              </a:ext>
            </a:extLst>
          </p:cNvPr>
          <p:cNvSpPr>
            <a:spLocks/>
          </p:cNvSpPr>
          <p:nvPr/>
        </p:nvSpPr>
        <p:spPr bwMode="auto">
          <a:xfrm>
            <a:off x="2203450" y="2030413"/>
            <a:ext cx="169863" cy="98425"/>
          </a:xfrm>
          <a:custGeom>
            <a:avLst/>
            <a:gdLst>
              <a:gd name="T0" fmla="*/ 5 w 29"/>
              <a:gd name="T1" fmla="*/ 8 h 17"/>
              <a:gd name="T2" fmla="*/ 0 w 29"/>
              <a:gd name="T3" fmla="*/ 0 h 17"/>
              <a:gd name="T4" fmla="*/ 0 w 29"/>
              <a:gd name="T5" fmla="*/ 0 h 17"/>
              <a:gd name="T6" fmla="*/ 14 w 29"/>
              <a:gd name="T7" fmla="*/ 5 h 17"/>
              <a:gd name="T8" fmla="*/ 29 w 29"/>
              <a:gd name="T9" fmla="*/ 8 h 17"/>
              <a:gd name="T10" fmla="*/ 14 w 29"/>
              <a:gd name="T11" fmla="*/ 12 h 17"/>
              <a:gd name="T12" fmla="*/ 0 w 29"/>
              <a:gd name="T13" fmla="*/ 17 h 17"/>
              <a:gd name="T14" fmla="*/ 0 w 29"/>
              <a:gd name="T15" fmla="*/ 17 h 17"/>
              <a:gd name="T16" fmla="*/ 5 w 29"/>
              <a:gd name="T17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7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6"/>
                  <a:pt x="24" y="7"/>
                  <a:pt x="29" y="8"/>
                </a:cubicBezTo>
                <a:cubicBezTo>
                  <a:pt x="24" y="9"/>
                  <a:pt x="19" y="11"/>
                  <a:pt x="14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5" name="Line 435">
            <a:extLst>
              <a:ext uri="{FF2B5EF4-FFF2-40B4-BE49-F238E27FC236}">
                <a16:creationId xmlns:a16="http://schemas.microsoft.com/office/drawing/2014/main" id="{2203EC7B-4D0F-51AA-7816-47E5D2337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2414588"/>
            <a:ext cx="25558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6" name="Freeform 436">
            <a:extLst>
              <a:ext uri="{FF2B5EF4-FFF2-40B4-BE49-F238E27FC236}">
                <a16:creationId xmlns:a16="http://schemas.microsoft.com/office/drawing/2014/main" id="{FAD63426-331A-A045-E770-A31538CA2897}"/>
              </a:ext>
            </a:extLst>
          </p:cNvPr>
          <p:cNvSpPr>
            <a:spLocks/>
          </p:cNvSpPr>
          <p:nvPr/>
        </p:nvSpPr>
        <p:spPr bwMode="auto">
          <a:xfrm>
            <a:off x="2203450" y="2362200"/>
            <a:ext cx="169863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0 h 18"/>
              <a:gd name="T4" fmla="*/ 0 w 29"/>
              <a:gd name="T5" fmla="*/ 0 h 18"/>
              <a:gd name="T6" fmla="*/ 14 w 29"/>
              <a:gd name="T7" fmla="*/ 5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7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7" name="Line 437">
            <a:extLst>
              <a:ext uri="{FF2B5EF4-FFF2-40B4-BE49-F238E27FC236}">
                <a16:creationId xmlns:a16="http://schemas.microsoft.com/office/drawing/2014/main" id="{44922326-1AB9-4835-C220-1A54B98F1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2746375"/>
            <a:ext cx="255587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8" name="Freeform 438">
            <a:extLst>
              <a:ext uri="{FF2B5EF4-FFF2-40B4-BE49-F238E27FC236}">
                <a16:creationId xmlns:a16="http://schemas.microsoft.com/office/drawing/2014/main" id="{918164C2-51FA-776B-7B5B-94B65EE49197}"/>
              </a:ext>
            </a:extLst>
          </p:cNvPr>
          <p:cNvSpPr>
            <a:spLocks/>
          </p:cNvSpPr>
          <p:nvPr/>
        </p:nvSpPr>
        <p:spPr bwMode="auto">
          <a:xfrm>
            <a:off x="2203450" y="2693988"/>
            <a:ext cx="169863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0 h 18"/>
              <a:gd name="T4" fmla="*/ 0 w 29"/>
              <a:gd name="T5" fmla="*/ 0 h 18"/>
              <a:gd name="T6" fmla="*/ 14 w 29"/>
              <a:gd name="T7" fmla="*/ 6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8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59" name="Line 439">
            <a:extLst>
              <a:ext uri="{FF2B5EF4-FFF2-40B4-BE49-F238E27FC236}">
                <a16:creationId xmlns:a16="http://schemas.microsoft.com/office/drawing/2014/main" id="{8AE512AC-C78A-1699-347A-BD7A9FF7A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3079750"/>
            <a:ext cx="255587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0" name="Freeform 440">
            <a:extLst>
              <a:ext uri="{FF2B5EF4-FFF2-40B4-BE49-F238E27FC236}">
                <a16:creationId xmlns:a16="http://schemas.microsoft.com/office/drawing/2014/main" id="{CB189492-733C-FBDE-CB0D-94A3AB618E58}"/>
              </a:ext>
            </a:extLst>
          </p:cNvPr>
          <p:cNvSpPr>
            <a:spLocks/>
          </p:cNvSpPr>
          <p:nvPr/>
        </p:nvSpPr>
        <p:spPr bwMode="auto">
          <a:xfrm>
            <a:off x="2203450" y="3027363"/>
            <a:ext cx="169863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1 h 18"/>
              <a:gd name="T4" fmla="*/ 0 w 29"/>
              <a:gd name="T5" fmla="*/ 0 h 18"/>
              <a:gd name="T6" fmla="*/ 14 w 29"/>
              <a:gd name="T7" fmla="*/ 6 h 18"/>
              <a:gd name="T8" fmla="*/ 29 w 29"/>
              <a:gd name="T9" fmla="*/ 9 h 18"/>
              <a:gd name="T10" fmla="*/ 14 w 29"/>
              <a:gd name="T11" fmla="*/ 13 h 18"/>
              <a:gd name="T12" fmla="*/ 0 w 29"/>
              <a:gd name="T13" fmla="*/ 18 h 18"/>
              <a:gd name="T14" fmla="*/ 0 w 29"/>
              <a:gd name="T15" fmla="*/ 18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1" name="Line 441">
            <a:extLst>
              <a:ext uri="{FF2B5EF4-FFF2-40B4-BE49-F238E27FC236}">
                <a16:creationId xmlns:a16="http://schemas.microsoft.com/office/drawing/2014/main" id="{BD7B9AD1-D1E6-EEAF-E0A5-EEA17281F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3417888"/>
            <a:ext cx="25558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2" name="Freeform 442">
            <a:extLst>
              <a:ext uri="{FF2B5EF4-FFF2-40B4-BE49-F238E27FC236}">
                <a16:creationId xmlns:a16="http://schemas.microsoft.com/office/drawing/2014/main" id="{80AFEF1A-430E-E81A-D0CF-DFD70B7A45C7}"/>
              </a:ext>
            </a:extLst>
          </p:cNvPr>
          <p:cNvSpPr>
            <a:spLocks/>
          </p:cNvSpPr>
          <p:nvPr/>
        </p:nvSpPr>
        <p:spPr bwMode="auto">
          <a:xfrm>
            <a:off x="2203450" y="3365500"/>
            <a:ext cx="169863" cy="98425"/>
          </a:xfrm>
          <a:custGeom>
            <a:avLst/>
            <a:gdLst>
              <a:gd name="T0" fmla="*/ 5 w 29"/>
              <a:gd name="T1" fmla="*/ 9 h 17"/>
              <a:gd name="T2" fmla="*/ 0 w 29"/>
              <a:gd name="T3" fmla="*/ 0 h 17"/>
              <a:gd name="T4" fmla="*/ 0 w 29"/>
              <a:gd name="T5" fmla="*/ 0 h 17"/>
              <a:gd name="T6" fmla="*/ 14 w 29"/>
              <a:gd name="T7" fmla="*/ 5 h 17"/>
              <a:gd name="T8" fmla="*/ 29 w 29"/>
              <a:gd name="T9" fmla="*/ 9 h 17"/>
              <a:gd name="T10" fmla="*/ 14 w 29"/>
              <a:gd name="T11" fmla="*/ 12 h 17"/>
              <a:gd name="T12" fmla="*/ 0 w 29"/>
              <a:gd name="T13" fmla="*/ 17 h 17"/>
              <a:gd name="T14" fmla="*/ 0 w 29"/>
              <a:gd name="T15" fmla="*/ 17 h 17"/>
              <a:gd name="T16" fmla="*/ 5 w 29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7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6"/>
                  <a:pt x="24" y="7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3" name="Line 443">
            <a:extLst>
              <a:ext uri="{FF2B5EF4-FFF2-40B4-BE49-F238E27FC236}">
                <a16:creationId xmlns:a16="http://schemas.microsoft.com/office/drawing/2014/main" id="{54067ED3-FDE2-DF1E-2D3C-41D698A87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3749675"/>
            <a:ext cx="255587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4" name="Freeform 444">
            <a:extLst>
              <a:ext uri="{FF2B5EF4-FFF2-40B4-BE49-F238E27FC236}">
                <a16:creationId xmlns:a16="http://schemas.microsoft.com/office/drawing/2014/main" id="{5411948E-A4A3-D532-C5CA-931313FCEE6F}"/>
              </a:ext>
            </a:extLst>
          </p:cNvPr>
          <p:cNvSpPr>
            <a:spLocks/>
          </p:cNvSpPr>
          <p:nvPr/>
        </p:nvSpPr>
        <p:spPr bwMode="auto">
          <a:xfrm>
            <a:off x="2203450" y="3697288"/>
            <a:ext cx="169863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0 h 18"/>
              <a:gd name="T4" fmla="*/ 0 w 29"/>
              <a:gd name="T5" fmla="*/ 0 h 18"/>
              <a:gd name="T6" fmla="*/ 14 w 29"/>
              <a:gd name="T7" fmla="*/ 6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8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5" name="Line 445">
            <a:extLst>
              <a:ext uri="{FF2B5EF4-FFF2-40B4-BE49-F238E27FC236}">
                <a16:creationId xmlns:a16="http://schemas.microsoft.com/office/drawing/2014/main" id="{DF7D2481-9EAA-0447-D70A-6CA8E77D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4081463"/>
            <a:ext cx="25558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6" name="Freeform 446">
            <a:extLst>
              <a:ext uri="{FF2B5EF4-FFF2-40B4-BE49-F238E27FC236}">
                <a16:creationId xmlns:a16="http://schemas.microsoft.com/office/drawing/2014/main" id="{F947738C-52A1-1FF1-EFC8-7CF33146D151}"/>
              </a:ext>
            </a:extLst>
          </p:cNvPr>
          <p:cNvSpPr>
            <a:spLocks/>
          </p:cNvSpPr>
          <p:nvPr/>
        </p:nvSpPr>
        <p:spPr bwMode="auto">
          <a:xfrm>
            <a:off x="2203450" y="4029075"/>
            <a:ext cx="169863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1 h 18"/>
              <a:gd name="T4" fmla="*/ 0 w 29"/>
              <a:gd name="T5" fmla="*/ 0 h 18"/>
              <a:gd name="T6" fmla="*/ 14 w 29"/>
              <a:gd name="T7" fmla="*/ 6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8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67" name="Rectangle 447">
            <a:extLst>
              <a:ext uri="{FF2B5EF4-FFF2-40B4-BE49-F238E27FC236}">
                <a16:creationId xmlns:a16="http://schemas.microsoft.com/office/drawing/2014/main" id="{BA96FE9F-ED1B-C069-8F07-4B12FE51C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18065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b="0"/>
          </a:p>
        </p:txBody>
      </p:sp>
      <p:sp>
        <p:nvSpPr>
          <p:cNvPr id="159168" name="Rectangle 448">
            <a:extLst>
              <a:ext uri="{FF2B5EF4-FFF2-40B4-BE49-F238E27FC236}">
                <a16:creationId xmlns:a16="http://schemas.microsoft.com/office/drawing/2014/main" id="{5E9BCA55-747C-BEDD-456D-48D1ACE8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1901825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 b="0"/>
          </a:p>
        </p:txBody>
      </p:sp>
      <p:sp>
        <p:nvSpPr>
          <p:cNvPr id="159169" name="Rectangle 449">
            <a:extLst>
              <a:ext uri="{FF2B5EF4-FFF2-40B4-BE49-F238E27FC236}">
                <a16:creationId xmlns:a16="http://schemas.microsoft.com/office/drawing/2014/main" id="{4605CA6C-1A8D-EAA9-1752-F81AC0961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214312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b="0"/>
          </a:p>
        </p:txBody>
      </p:sp>
      <p:sp>
        <p:nvSpPr>
          <p:cNvPr id="159170" name="Rectangle 450">
            <a:extLst>
              <a:ext uri="{FF2B5EF4-FFF2-40B4-BE49-F238E27FC236}">
                <a16:creationId xmlns:a16="http://schemas.microsoft.com/office/drawing/2014/main" id="{021C3515-BAC2-E2FB-5177-8A20809B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235200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 b="0"/>
          </a:p>
        </p:txBody>
      </p:sp>
      <p:sp>
        <p:nvSpPr>
          <p:cNvPr id="159171" name="Rectangle 451">
            <a:extLst>
              <a:ext uri="{FF2B5EF4-FFF2-40B4-BE49-F238E27FC236}">
                <a16:creationId xmlns:a16="http://schemas.microsoft.com/office/drawing/2014/main" id="{D5961D9D-E5AF-F9AD-B016-1CF79B23E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24765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b="0"/>
          </a:p>
        </p:txBody>
      </p:sp>
      <p:sp>
        <p:nvSpPr>
          <p:cNvPr id="159172" name="Rectangle 452">
            <a:extLst>
              <a:ext uri="{FF2B5EF4-FFF2-40B4-BE49-F238E27FC236}">
                <a16:creationId xmlns:a16="http://schemas.microsoft.com/office/drawing/2014/main" id="{FB2B2F9E-BB5E-DF72-BA76-31DE6FE4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571750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159173" name="Rectangle 453">
            <a:extLst>
              <a:ext uri="{FF2B5EF4-FFF2-40B4-BE49-F238E27FC236}">
                <a16:creationId xmlns:a16="http://schemas.microsoft.com/office/drawing/2014/main" id="{AD86FF70-9518-F04C-3A85-CCF8B2D9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47662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b="0"/>
          </a:p>
        </p:txBody>
      </p:sp>
      <p:sp>
        <p:nvSpPr>
          <p:cNvPr id="159174" name="Rectangle 454">
            <a:extLst>
              <a:ext uri="{FF2B5EF4-FFF2-40B4-BE49-F238E27FC236}">
                <a16:creationId xmlns:a16="http://schemas.microsoft.com/office/drawing/2014/main" id="{B579E36B-171F-6E49-666E-013788DF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3571875"/>
            <a:ext cx="107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175" name="Rectangle 455">
            <a:extLst>
              <a:ext uri="{FF2B5EF4-FFF2-40B4-BE49-F238E27FC236}">
                <a16:creationId xmlns:a16="http://schemas.microsoft.com/office/drawing/2014/main" id="{7BA441B0-F002-ECE9-5F84-C25899DD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5893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176" name="Rectangle 456">
            <a:extLst>
              <a:ext uri="{FF2B5EF4-FFF2-40B4-BE49-F238E27FC236}">
                <a16:creationId xmlns:a16="http://schemas.microsoft.com/office/drawing/2014/main" id="{D6C5B3F1-6C53-B565-844A-A1FD4A31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3571875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159177" name="Rectangle 457">
            <a:extLst>
              <a:ext uri="{FF2B5EF4-FFF2-40B4-BE49-F238E27FC236}">
                <a16:creationId xmlns:a16="http://schemas.microsoft.com/office/drawing/2014/main" id="{5530DC39-1D24-BA33-478C-BC0DB7EE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30822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A</a:t>
            </a:r>
            <a:endParaRPr lang="en-US" altLang="en-US" b="0"/>
          </a:p>
        </p:txBody>
      </p:sp>
      <p:sp>
        <p:nvSpPr>
          <p:cNvPr id="159178" name="Rectangle 458">
            <a:extLst>
              <a:ext uri="{FF2B5EF4-FFF2-40B4-BE49-F238E27FC236}">
                <a16:creationId xmlns:a16="http://schemas.microsoft.com/office/drawing/2014/main" id="{96B2D4D1-CA0F-2A79-03BB-29A281E1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403475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 b="0"/>
          </a:p>
        </p:txBody>
      </p:sp>
      <p:sp>
        <p:nvSpPr>
          <p:cNvPr id="159179" name="Rectangle 459">
            <a:extLst>
              <a:ext uri="{FF2B5EF4-FFF2-40B4-BE49-F238E27FC236}">
                <a16:creationId xmlns:a16="http://schemas.microsoft.com/office/drawing/2014/main" id="{09173CF2-667A-D978-8948-6ED99C50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64318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A</a:t>
            </a:r>
            <a:endParaRPr lang="en-US" altLang="en-US" b="0"/>
          </a:p>
        </p:txBody>
      </p:sp>
      <p:sp>
        <p:nvSpPr>
          <p:cNvPr id="159180" name="Rectangle 460">
            <a:extLst>
              <a:ext uri="{FF2B5EF4-FFF2-40B4-BE49-F238E27FC236}">
                <a16:creationId xmlns:a16="http://schemas.microsoft.com/office/drawing/2014/main" id="{1335F84C-325A-3EF8-544D-FCE9F36D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2735263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 b="0"/>
          </a:p>
        </p:txBody>
      </p:sp>
      <p:sp>
        <p:nvSpPr>
          <p:cNvPr id="159181" name="Rectangle 461">
            <a:extLst>
              <a:ext uri="{FF2B5EF4-FFF2-40B4-BE49-F238E27FC236}">
                <a16:creationId xmlns:a16="http://schemas.microsoft.com/office/drawing/2014/main" id="{61266FED-26C9-BC34-E657-85C62374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333533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A</a:t>
            </a:r>
            <a:endParaRPr lang="en-US" altLang="en-US" b="0"/>
          </a:p>
        </p:txBody>
      </p:sp>
      <p:sp>
        <p:nvSpPr>
          <p:cNvPr id="159182" name="Rectangle 462">
            <a:extLst>
              <a:ext uri="{FF2B5EF4-FFF2-40B4-BE49-F238E27FC236}">
                <a16:creationId xmlns:a16="http://schemas.microsoft.com/office/drawing/2014/main" id="{B69B1A05-12C1-F705-103C-45A3AC21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3430588"/>
            <a:ext cx="107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  <a:latin typeface="Times Ten Roman" pitchFamily="2" charset="0"/>
              </a:rPr>
              <a:t>K</a:t>
            </a:r>
            <a:endParaRPr lang="en-US" altLang="en-US" b="0"/>
          </a:p>
        </p:txBody>
      </p:sp>
      <p:sp>
        <p:nvSpPr>
          <p:cNvPr id="159183" name="Rectangle 463">
            <a:extLst>
              <a:ext uri="{FF2B5EF4-FFF2-40B4-BE49-F238E27FC236}">
                <a16:creationId xmlns:a16="http://schemas.microsoft.com/office/drawing/2014/main" id="{12105FEE-F57E-41DA-FC0F-76E02AFA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3448050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184" name="Rectangle 464">
            <a:extLst>
              <a:ext uri="{FF2B5EF4-FFF2-40B4-BE49-F238E27FC236}">
                <a16:creationId xmlns:a16="http://schemas.microsoft.com/office/drawing/2014/main" id="{707C8D02-AABA-FFC3-BB19-EAF59A1B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430588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 b="0"/>
          </a:p>
        </p:txBody>
      </p:sp>
      <p:sp>
        <p:nvSpPr>
          <p:cNvPr id="159185" name="Rectangle 465">
            <a:extLst>
              <a:ext uri="{FF2B5EF4-FFF2-40B4-BE49-F238E27FC236}">
                <a16:creationId xmlns:a16="http://schemas.microsoft.com/office/drawing/2014/main" id="{432E8FF4-925D-050E-6A9A-1B3DDDE6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425132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K</a:t>
            </a:r>
            <a:endParaRPr lang="en-US" altLang="en-US" b="0"/>
          </a:p>
        </p:txBody>
      </p:sp>
      <p:sp>
        <p:nvSpPr>
          <p:cNvPr id="159186" name="Rectangle 466">
            <a:extLst>
              <a:ext uri="{FF2B5EF4-FFF2-40B4-BE49-F238E27FC236}">
                <a16:creationId xmlns:a16="http://schemas.microsoft.com/office/drawing/2014/main" id="{2E01642B-178F-74EB-8C30-0B0BB2A1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4279900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b="0"/>
          </a:p>
        </p:txBody>
      </p:sp>
      <p:sp>
        <p:nvSpPr>
          <p:cNvPr id="159187" name="Rectangle 467">
            <a:extLst>
              <a:ext uri="{FF2B5EF4-FFF2-40B4-BE49-F238E27FC236}">
                <a16:creationId xmlns:a16="http://schemas.microsoft.com/office/drawing/2014/main" id="{76565743-B26C-DB89-A823-ACF90318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425132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log</a:t>
            </a:r>
            <a:endParaRPr lang="en-US" altLang="en-US" b="0"/>
          </a:p>
        </p:txBody>
      </p:sp>
      <p:sp>
        <p:nvSpPr>
          <p:cNvPr id="159188" name="Rectangle 468">
            <a:extLst>
              <a:ext uri="{FF2B5EF4-FFF2-40B4-BE49-F238E27FC236}">
                <a16:creationId xmlns:a16="http://schemas.microsoft.com/office/drawing/2014/main" id="{6AC00FDC-11BA-C61D-10BE-3300E32A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346575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159189" name="Rectangle 469">
            <a:extLst>
              <a:ext uri="{FF2B5EF4-FFF2-40B4-BE49-F238E27FC236}">
                <a16:creationId xmlns:a16="http://schemas.microsoft.com/office/drawing/2014/main" id="{E85573F9-6D4D-2BDA-2C92-09D3F2856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425132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190" name="Rectangle 470">
            <a:extLst>
              <a:ext uri="{FF2B5EF4-FFF2-40B4-BE49-F238E27FC236}">
                <a16:creationId xmlns:a16="http://schemas.microsoft.com/office/drawing/2014/main" id="{6518B647-592A-B525-BA11-15E30F3E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8131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b="0"/>
          </a:p>
        </p:txBody>
      </p:sp>
      <p:sp>
        <p:nvSpPr>
          <p:cNvPr id="159191" name="Rectangle 471">
            <a:extLst>
              <a:ext uri="{FF2B5EF4-FFF2-40B4-BE49-F238E27FC236}">
                <a16:creationId xmlns:a16="http://schemas.microsoft.com/office/drawing/2014/main" id="{4BF12C86-5A5F-B5B6-80C9-1E1BC17D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3905250"/>
            <a:ext cx="107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192" name="Rectangle 472">
            <a:extLst>
              <a:ext uri="{FF2B5EF4-FFF2-40B4-BE49-F238E27FC236}">
                <a16:creationId xmlns:a16="http://schemas.microsoft.com/office/drawing/2014/main" id="{F3BA0402-3B19-1209-1BD5-574BFF71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9227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193" name="Rectangle 473">
            <a:extLst>
              <a:ext uri="{FF2B5EF4-FFF2-40B4-BE49-F238E27FC236}">
                <a16:creationId xmlns:a16="http://schemas.microsoft.com/office/drawing/2014/main" id="{61AF4BB0-D895-93AE-FEDE-B82658C4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3905250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 b="0"/>
          </a:p>
        </p:txBody>
      </p:sp>
      <p:sp>
        <p:nvSpPr>
          <p:cNvPr id="159194" name="Rectangle 474">
            <a:extLst>
              <a:ext uri="{FF2B5EF4-FFF2-40B4-BE49-F238E27FC236}">
                <a16:creationId xmlns:a16="http://schemas.microsoft.com/office/drawing/2014/main" id="{43773344-6FE8-FDD3-B84F-DA9219BE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2916238"/>
            <a:ext cx="180975" cy="331787"/>
          </a:xfrm>
          <a:prstGeom prst="rect">
            <a:avLst/>
          </a:prstGeom>
          <a:solidFill>
            <a:srgbClr val="315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95" name="Line 475">
            <a:extLst>
              <a:ext uri="{FF2B5EF4-FFF2-40B4-BE49-F238E27FC236}">
                <a16:creationId xmlns:a16="http://schemas.microsoft.com/office/drawing/2014/main" id="{AF6D6737-DE0D-4A1E-AD34-ECC31BC1EF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25" y="1912938"/>
            <a:ext cx="1588" cy="23383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96" name="Line 476">
            <a:extLst>
              <a:ext uri="{FF2B5EF4-FFF2-40B4-BE49-F238E27FC236}">
                <a16:creationId xmlns:a16="http://schemas.microsoft.com/office/drawing/2014/main" id="{90A6633B-1439-2301-5C69-EA4646EE8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0" y="1912938"/>
            <a:ext cx="1588" cy="23383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97" name="Line 477">
            <a:extLst>
              <a:ext uri="{FF2B5EF4-FFF2-40B4-BE49-F238E27FC236}">
                <a16:creationId xmlns:a16="http://schemas.microsoft.com/office/drawing/2014/main" id="{151B2006-5B92-0FCE-4F94-EFB9F0BF8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4251325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98" name="Line 478">
            <a:extLst>
              <a:ext uri="{FF2B5EF4-FFF2-40B4-BE49-F238E27FC236}">
                <a16:creationId xmlns:a16="http://schemas.microsoft.com/office/drawing/2014/main" id="{48A6725B-1AD6-E6DA-5958-6ABBE05C2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1912938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199" name="Line 479">
            <a:extLst>
              <a:ext uri="{FF2B5EF4-FFF2-40B4-BE49-F238E27FC236}">
                <a16:creationId xmlns:a16="http://schemas.microsoft.com/office/drawing/2014/main" id="{DED767AE-CFF5-8616-6FD5-E38807363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246313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00" name="Line 480">
            <a:extLst>
              <a:ext uri="{FF2B5EF4-FFF2-40B4-BE49-F238E27FC236}">
                <a16:creationId xmlns:a16="http://schemas.microsoft.com/office/drawing/2014/main" id="{6D749B7F-940D-007A-DC82-12715130F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578100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01" name="Line 481">
            <a:extLst>
              <a:ext uri="{FF2B5EF4-FFF2-40B4-BE49-F238E27FC236}">
                <a16:creationId xmlns:a16="http://schemas.microsoft.com/office/drawing/2014/main" id="{CAFCA270-54EE-6A35-DC13-EEB5A6F4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916238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02" name="Line 482">
            <a:extLst>
              <a:ext uri="{FF2B5EF4-FFF2-40B4-BE49-F238E27FC236}">
                <a16:creationId xmlns:a16="http://schemas.microsoft.com/office/drawing/2014/main" id="{B5CDD543-F94A-5C73-F7D0-6DCCF4B52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248025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03" name="Line 483">
            <a:extLst>
              <a:ext uri="{FF2B5EF4-FFF2-40B4-BE49-F238E27FC236}">
                <a16:creationId xmlns:a16="http://schemas.microsoft.com/office/drawing/2014/main" id="{7C52D5D6-3E8D-AC49-7C90-A114DE464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579813"/>
            <a:ext cx="10953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04" name="Line 484">
            <a:extLst>
              <a:ext uri="{FF2B5EF4-FFF2-40B4-BE49-F238E27FC236}">
                <a16:creationId xmlns:a16="http://schemas.microsoft.com/office/drawing/2014/main" id="{B8FD6E5A-7E20-06E5-4BEC-DD91F5BAD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917950"/>
            <a:ext cx="10953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05" name="Rectangle 485">
            <a:extLst>
              <a:ext uri="{FF2B5EF4-FFF2-40B4-BE49-F238E27FC236}">
                <a16:creationId xmlns:a16="http://schemas.microsoft.com/office/drawing/2014/main" id="{E017AEA3-EB1E-A257-374E-5F92675B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1966913"/>
            <a:ext cx="620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 0</a:t>
            </a:r>
            <a:endParaRPr lang="en-US" altLang="en-US" b="0"/>
          </a:p>
        </p:txBody>
      </p:sp>
      <p:sp>
        <p:nvSpPr>
          <p:cNvPr id="159206" name="Rectangle 486">
            <a:extLst>
              <a:ext uri="{FF2B5EF4-FFF2-40B4-BE49-F238E27FC236}">
                <a16:creationId xmlns:a16="http://schemas.microsoft.com/office/drawing/2014/main" id="{A0945A9D-C209-4A9A-E35D-E34DBEED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2290763"/>
            <a:ext cx="620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 1</a:t>
            </a:r>
            <a:endParaRPr lang="en-US" altLang="en-US" b="0"/>
          </a:p>
        </p:txBody>
      </p:sp>
      <p:sp>
        <p:nvSpPr>
          <p:cNvPr id="159207" name="Rectangle 487">
            <a:extLst>
              <a:ext uri="{FF2B5EF4-FFF2-40B4-BE49-F238E27FC236}">
                <a16:creationId xmlns:a16="http://schemas.microsoft.com/office/drawing/2014/main" id="{4EC1D328-C66C-4FE9-141A-A7BE912E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2614613"/>
            <a:ext cx="620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 2</a:t>
            </a:r>
            <a:endParaRPr lang="en-US" altLang="en-US" b="0"/>
          </a:p>
        </p:txBody>
      </p:sp>
      <p:sp>
        <p:nvSpPr>
          <p:cNvPr id="159208" name="Rectangle 488">
            <a:extLst>
              <a:ext uri="{FF2B5EF4-FFF2-40B4-BE49-F238E27FC236}">
                <a16:creationId xmlns:a16="http://schemas.microsoft.com/office/drawing/2014/main" id="{3F1CE273-FBA7-FC40-0740-53A98033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614738"/>
            <a:ext cx="477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</a:t>
            </a:r>
            <a:endParaRPr lang="en-US" altLang="en-US" b="0"/>
          </a:p>
        </p:txBody>
      </p:sp>
      <p:sp>
        <p:nvSpPr>
          <p:cNvPr id="159209" name="Rectangle 489">
            <a:extLst>
              <a:ext uri="{FF2B5EF4-FFF2-40B4-BE49-F238E27FC236}">
                <a16:creationId xmlns:a16="http://schemas.microsoft.com/office/drawing/2014/main" id="{37070EEA-5FB7-AFD6-3C31-88CBC3C3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361473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210" name="Rectangle 490">
            <a:extLst>
              <a:ext uri="{FF2B5EF4-FFF2-40B4-BE49-F238E27FC236}">
                <a16:creationId xmlns:a16="http://schemas.microsoft.com/office/drawing/2014/main" id="{B0AF9A3D-7AE6-CE10-DD0B-E440BD30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36433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211" name="Rectangle 491">
            <a:extLst>
              <a:ext uri="{FF2B5EF4-FFF2-40B4-BE49-F238E27FC236}">
                <a16:creationId xmlns:a16="http://schemas.microsoft.com/office/drawing/2014/main" id="{B3A57730-B3E6-4F1A-C4C2-FC646363E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6147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159212" name="Rectangle 492">
            <a:extLst>
              <a:ext uri="{FF2B5EF4-FFF2-40B4-BE49-F238E27FC236}">
                <a16:creationId xmlns:a16="http://schemas.microsoft.com/office/drawing/2014/main" id="{5E471EE2-E4B2-27B2-1249-E6AD48FC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973513"/>
            <a:ext cx="477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Word</a:t>
            </a:r>
            <a:endParaRPr lang="en-US" altLang="en-US" b="0"/>
          </a:p>
        </p:txBody>
      </p:sp>
      <p:sp>
        <p:nvSpPr>
          <p:cNvPr id="159213" name="Rectangle 493">
            <a:extLst>
              <a:ext uri="{FF2B5EF4-FFF2-40B4-BE49-F238E27FC236}">
                <a16:creationId xmlns:a16="http://schemas.microsoft.com/office/drawing/2014/main" id="{0696561B-A1D0-84EF-C340-D4F103ACB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397351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b="0"/>
          </a:p>
        </p:txBody>
      </p:sp>
      <p:sp>
        <p:nvSpPr>
          <p:cNvPr id="159214" name="Rectangle 494">
            <a:extLst>
              <a:ext uri="{FF2B5EF4-FFF2-40B4-BE49-F238E27FC236}">
                <a16:creationId xmlns:a16="http://schemas.microsoft.com/office/drawing/2014/main" id="{57405BB7-F51F-D458-CAA0-9CBA9D43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400208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b="0"/>
          </a:p>
        </p:txBody>
      </p:sp>
      <p:sp>
        <p:nvSpPr>
          <p:cNvPr id="159215" name="Rectangle 495">
            <a:extLst>
              <a:ext uri="{FF2B5EF4-FFF2-40B4-BE49-F238E27FC236}">
                <a16:creationId xmlns:a16="http://schemas.microsoft.com/office/drawing/2014/main" id="{16188088-8780-3657-E423-58AD0175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9735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 b="0"/>
          </a:p>
        </p:txBody>
      </p:sp>
      <p:sp>
        <p:nvSpPr>
          <p:cNvPr id="159216" name="Rectangle 496">
            <a:extLst>
              <a:ext uri="{FF2B5EF4-FFF2-40B4-BE49-F238E27FC236}">
                <a16:creationId xmlns:a16="http://schemas.microsoft.com/office/drawing/2014/main" id="{FB57A4D1-0D4A-3A87-DF0D-24340F8D6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2514600"/>
            <a:ext cx="636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Storage</a:t>
            </a:r>
            <a:endParaRPr lang="en-US" altLang="en-US" b="0"/>
          </a:p>
        </p:txBody>
      </p:sp>
      <p:sp>
        <p:nvSpPr>
          <p:cNvPr id="159217" name="Rectangle 497">
            <a:extLst>
              <a:ext uri="{FF2B5EF4-FFF2-40B4-BE49-F238E27FC236}">
                <a16:creationId xmlns:a16="http://schemas.microsoft.com/office/drawing/2014/main" id="{7A9CABCE-CBD8-815D-AE2C-E2167E32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2724150"/>
            <a:ext cx="2841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cell</a:t>
            </a:r>
            <a:endParaRPr lang="en-US" altLang="en-US" b="0"/>
          </a:p>
        </p:txBody>
      </p:sp>
      <p:sp>
        <p:nvSpPr>
          <p:cNvPr id="159218" name="Freeform 498">
            <a:extLst>
              <a:ext uri="{FF2B5EF4-FFF2-40B4-BE49-F238E27FC236}">
                <a16:creationId xmlns:a16="http://schemas.microsoft.com/office/drawing/2014/main" id="{6D8C505F-C9F0-1F78-005F-3D5B25256A57}"/>
              </a:ext>
            </a:extLst>
          </p:cNvPr>
          <p:cNvSpPr>
            <a:spLocks/>
          </p:cNvSpPr>
          <p:nvPr/>
        </p:nvSpPr>
        <p:spPr bwMode="auto">
          <a:xfrm>
            <a:off x="6773863" y="2916238"/>
            <a:ext cx="1587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19" name="Line 499">
            <a:extLst>
              <a:ext uri="{FF2B5EF4-FFF2-40B4-BE49-F238E27FC236}">
                <a16:creationId xmlns:a16="http://schemas.microsoft.com/office/drawing/2014/main" id="{5234D8A4-DEFF-2EA9-BD8F-0AF3ACD0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2916238"/>
            <a:ext cx="1587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0" name="Freeform 500">
            <a:extLst>
              <a:ext uri="{FF2B5EF4-FFF2-40B4-BE49-F238E27FC236}">
                <a16:creationId xmlns:a16="http://schemas.microsoft.com/office/drawing/2014/main" id="{57C4B69D-C280-050F-29EC-BDDAB9E455E9}"/>
              </a:ext>
            </a:extLst>
          </p:cNvPr>
          <p:cNvSpPr>
            <a:spLocks/>
          </p:cNvSpPr>
          <p:nvPr/>
        </p:nvSpPr>
        <p:spPr bwMode="auto">
          <a:xfrm>
            <a:off x="6954838" y="2916238"/>
            <a:ext cx="1587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1" name="Line 501">
            <a:extLst>
              <a:ext uri="{FF2B5EF4-FFF2-40B4-BE49-F238E27FC236}">
                <a16:creationId xmlns:a16="http://schemas.microsoft.com/office/drawing/2014/main" id="{ABDDEC87-D7E0-0E35-6DFF-BC3D3C4A6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2916238"/>
            <a:ext cx="1587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2" name="Freeform 502">
            <a:extLst>
              <a:ext uri="{FF2B5EF4-FFF2-40B4-BE49-F238E27FC236}">
                <a16:creationId xmlns:a16="http://schemas.microsoft.com/office/drawing/2014/main" id="{1F81F597-C941-37A5-1572-C0FA57C626B7}"/>
              </a:ext>
            </a:extLst>
          </p:cNvPr>
          <p:cNvSpPr>
            <a:spLocks/>
          </p:cNvSpPr>
          <p:nvPr/>
        </p:nvSpPr>
        <p:spPr bwMode="auto">
          <a:xfrm>
            <a:off x="7135813" y="2916238"/>
            <a:ext cx="1587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3" name="Line 503">
            <a:extLst>
              <a:ext uri="{FF2B5EF4-FFF2-40B4-BE49-F238E27FC236}">
                <a16:creationId xmlns:a16="http://schemas.microsoft.com/office/drawing/2014/main" id="{E2B1F686-C5EE-4907-017D-65EF5E284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916238"/>
            <a:ext cx="1587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4" name="Freeform 504">
            <a:extLst>
              <a:ext uri="{FF2B5EF4-FFF2-40B4-BE49-F238E27FC236}">
                <a16:creationId xmlns:a16="http://schemas.microsoft.com/office/drawing/2014/main" id="{BB1E5364-54EF-CC08-9270-D1926BE9E6DE}"/>
              </a:ext>
            </a:extLst>
          </p:cNvPr>
          <p:cNvSpPr>
            <a:spLocks/>
          </p:cNvSpPr>
          <p:nvPr/>
        </p:nvSpPr>
        <p:spPr bwMode="auto">
          <a:xfrm>
            <a:off x="7321550" y="2916238"/>
            <a:ext cx="1588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5" name="Line 505">
            <a:extLst>
              <a:ext uri="{FF2B5EF4-FFF2-40B4-BE49-F238E27FC236}">
                <a16:creationId xmlns:a16="http://schemas.microsoft.com/office/drawing/2014/main" id="{54B9D0A2-5A33-6A8F-014F-70DBB195B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2916238"/>
            <a:ext cx="1588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6" name="Freeform 506">
            <a:extLst>
              <a:ext uri="{FF2B5EF4-FFF2-40B4-BE49-F238E27FC236}">
                <a16:creationId xmlns:a16="http://schemas.microsoft.com/office/drawing/2014/main" id="{F3ECFE8F-DA62-AB9C-75F0-04A3C3FF6DA8}"/>
              </a:ext>
            </a:extLst>
          </p:cNvPr>
          <p:cNvSpPr>
            <a:spLocks/>
          </p:cNvSpPr>
          <p:nvPr/>
        </p:nvSpPr>
        <p:spPr bwMode="auto">
          <a:xfrm>
            <a:off x="7502525" y="2916238"/>
            <a:ext cx="1588" cy="331787"/>
          </a:xfrm>
          <a:custGeom>
            <a:avLst/>
            <a:gdLst>
              <a:gd name="T0" fmla="*/ 0 h 209"/>
              <a:gd name="T1" fmla="*/ 209 h 209"/>
              <a:gd name="T2" fmla="*/ 0 h 20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9">
                <a:moveTo>
                  <a:pt x="0" y="0"/>
                </a:move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7" name="Line 507">
            <a:extLst>
              <a:ext uri="{FF2B5EF4-FFF2-40B4-BE49-F238E27FC236}">
                <a16:creationId xmlns:a16="http://schemas.microsoft.com/office/drawing/2014/main" id="{C9B2DCC1-28EB-C9E8-52FE-016D1E854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525" y="2916238"/>
            <a:ext cx="1588" cy="3317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8" name="Line 508">
            <a:extLst>
              <a:ext uri="{FF2B5EF4-FFF2-40B4-BE49-F238E27FC236}">
                <a16:creationId xmlns:a16="http://schemas.microsoft.com/office/drawing/2014/main" id="{F4CB2668-9228-A9C4-995E-6DCFA9D368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0" y="2752725"/>
            <a:ext cx="268288" cy="26193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29" name="Freeform 509">
            <a:extLst>
              <a:ext uri="{FF2B5EF4-FFF2-40B4-BE49-F238E27FC236}">
                <a16:creationId xmlns:a16="http://schemas.microsoft.com/office/drawing/2014/main" id="{C59AE6EC-52E9-EF3A-B4B1-CE1EC8A9D30A}"/>
              </a:ext>
            </a:extLst>
          </p:cNvPr>
          <p:cNvSpPr>
            <a:spLocks/>
          </p:cNvSpPr>
          <p:nvPr/>
        </p:nvSpPr>
        <p:spPr bwMode="auto">
          <a:xfrm>
            <a:off x="7554913" y="2968625"/>
            <a:ext cx="104775" cy="104775"/>
          </a:xfrm>
          <a:custGeom>
            <a:avLst/>
            <a:gdLst>
              <a:gd name="T0" fmla="*/ 12 w 18"/>
              <a:gd name="T1" fmla="*/ 7 h 18"/>
              <a:gd name="T2" fmla="*/ 18 w 18"/>
              <a:gd name="T3" fmla="*/ 8 h 18"/>
              <a:gd name="T4" fmla="*/ 18 w 18"/>
              <a:gd name="T5" fmla="*/ 8 h 18"/>
              <a:gd name="T6" fmla="*/ 9 w 18"/>
              <a:gd name="T7" fmla="*/ 12 h 18"/>
              <a:gd name="T8" fmla="*/ 0 w 18"/>
              <a:gd name="T9" fmla="*/ 18 h 18"/>
              <a:gd name="T10" fmla="*/ 6 w 18"/>
              <a:gd name="T11" fmla="*/ 9 h 18"/>
              <a:gd name="T12" fmla="*/ 10 w 18"/>
              <a:gd name="T13" fmla="*/ 0 h 18"/>
              <a:gd name="T14" fmla="*/ 10 w 18"/>
              <a:gd name="T15" fmla="*/ 0 h 18"/>
              <a:gd name="T16" fmla="*/ 12 w 18"/>
              <a:gd name="T17" fmla="*/ 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2" y="7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8"/>
                </a:cubicBezTo>
                <a:cubicBezTo>
                  <a:pt x="2" y="15"/>
                  <a:pt x="4" y="12"/>
                  <a:pt x="6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lnTo>
                  <a:pt x="12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0" name="Line 510">
            <a:extLst>
              <a:ext uri="{FF2B5EF4-FFF2-40B4-BE49-F238E27FC236}">
                <a16:creationId xmlns:a16="http://schemas.microsoft.com/office/drawing/2014/main" id="{59D4F2D5-988F-50A3-CE22-943B9BC19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2076450"/>
            <a:ext cx="2508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1" name="Freeform 511">
            <a:extLst>
              <a:ext uri="{FF2B5EF4-FFF2-40B4-BE49-F238E27FC236}">
                <a16:creationId xmlns:a16="http://schemas.microsoft.com/office/drawing/2014/main" id="{4AAF24F8-A718-BE91-0F8C-ACF7C7E428EA}"/>
              </a:ext>
            </a:extLst>
          </p:cNvPr>
          <p:cNvSpPr>
            <a:spLocks/>
          </p:cNvSpPr>
          <p:nvPr/>
        </p:nvSpPr>
        <p:spPr bwMode="auto">
          <a:xfrm>
            <a:off x="6418263" y="2030413"/>
            <a:ext cx="169862" cy="98425"/>
          </a:xfrm>
          <a:custGeom>
            <a:avLst/>
            <a:gdLst>
              <a:gd name="T0" fmla="*/ 6 w 29"/>
              <a:gd name="T1" fmla="*/ 8 h 17"/>
              <a:gd name="T2" fmla="*/ 0 w 29"/>
              <a:gd name="T3" fmla="*/ 0 h 17"/>
              <a:gd name="T4" fmla="*/ 1 w 29"/>
              <a:gd name="T5" fmla="*/ 0 h 17"/>
              <a:gd name="T6" fmla="*/ 15 w 29"/>
              <a:gd name="T7" fmla="*/ 5 h 17"/>
              <a:gd name="T8" fmla="*/ 29 w 29"/>
              <a:gd name="T9" fmla="*/ 8 h 17"/>
              <a:gd name="T10" fmla="*/ 15 w 29"/>
              <a:gd name="T11" fmla="*/ 12 h 17"/>
              <a:gd name="T12" fmla="*/ 1 w 29"/>
              <a:gd name="T13" fmla="*/ 17 h 17"/>
              <a:gd name="T14" fmla="*/ 0 w 29"/>
              <a:gd name="T15" fmla="*/ 17 h 17"/>
              <a:gd name="T16" fmla="*/ 6 w 29"/>
              <a:gd name="T17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7">
                <a:moveTo>
                  <a:pt x="6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20" y="6"/>
                  <a:pt x="25" y="7"/>
                  <a:pt x="29" y="8"/>
                </a:cubicBezTo>
                <a:cubicBezTo>
                  <a:pt x="25" y="9"/>
                  <a:pt x="20" y="11"/>
                  <a:pt x="15" y="1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lnTo>
                  <a:pt x="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2" name="Line 512">
            <a:extLst>
              <a:ext uri="{FF2B5EF4-FFF2-40B4-BE49-F238E27FC236}">
                <a16:creationId xmlns:a16="http://schemas.microsoft.com/office/drawing/2014/main" id="{A5147716-CBC3-6F52-12A1-58DE6987F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2414588"/>
            <a:ext cx="2508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3" name="Freeform 513">
            <a:extLst>
              <a:ext uri="{FF2B5EF4-FFF2-40B4-BE49-F238E27FC236}">
                <a16:creationId xmlns:a16="http://schemas.microsoft.com/office/drawing/2014/main" id="{EC7BE22B-339A-722A-B54F-29884863D9F0}"/>
              </a:ext>
            </a:extLst>
          </p:cNvPr>
          <p:cNvSpPr>
            <a:spLocks/>
          </p:cNvSpPr>
          <p:nvPr/>
        </p:nvSpPr>
        <p:spPr bwMode="auto">
          <a:xfrm>
            <a:off x="6418263" y="2362200"/>
            <a:ext cx="169862" cy="104775"/>
          </a:xfrm>
          <a:custGeom>
            <a:avLst/>
            <a:gdLst>
              <a:gd name="T0" fmla="*/ 6 w 29"/>
              <a:gd name="T1" fmla="*/ 9 h 18"/>
              <a:gd name="T2" fmla="*/ 0 w 29"/>
              <a:gd name="T3" fmla="*/ 0 h 18"/>
              <a:gd name="T4" fmla="*/ 1 w 29"/>
              <a:gd name="T5" fmla="*/ 0 h 18"/>
              <a:gd name="T6" fmla="*/ 15 w 29"/>
              <a:gd name="T7" fmla="*/ 5 h 18"/>
              <a:gd name="T8" fmla="*/ 29 w 29"/>
              <a:gd name="T9" fmla="*/ 9 h 18"/>
              <a:gd name="T10" fmla="*/ 15 w 29"/>
              <a:gd name="T11" fmla="*/ 12 h 18"/>
              <a:gd name="T12" fmla="*/ 1 w 29"/>
              <a:gd name="T13" fmla="*/ 18 h 18"/>
              <a:gd name="T14" fmla="*/ 0 w 29"/>
              <a:gd name="T15" fmla="*/ 17 h 18"/>
              <a:gd name="T16" fmla="*/ 6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6" y="9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20" y="7"/>
                  <a:pt x="25" y="8"/>
                  <a:pt x="29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0" y="17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4" name="Line 514">
            <a:extLst>
              <a:ext uri="{FF2B5EF4-FFF2-40B4-BE49-F238E27FC236}">
                <a16:creationId xmlns:a16="http://schemas.microsoft.com/office/drawing/2014/main" id="{67CE158E-A508-CA5E-A62C-8909C8D11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2746375"/>
            <a:ext cx="2508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5" name="Freeform 515">
            <a:extLst>
              <a:ext uri="{FF2B5EF4-FFF2-40B4-BE49-F238E27FC236}">
                <a16:creationId xmlns:a16="http://schemas.microsoft.com/office/drawing/2014/main" id="{5CB043D7-3347-3652-A7A8-78C5B4461D28}"/>
              </a:ext>
            </a:extLst>
          </p:cNvPr>
          <p:cNvSpPr>
            <a:spLocks/>
          </p:cNvSpPr>
          <p:nvPr/>
        </p:nvSpPr>
        <p:spPr bwMode="auto">
          <a:xfrm>
            <a:off x="6418263" y="2693988"/>
            <a:ext cx="169862" cy="104775"/>
          </a:xfrm>
          <a:custGeom>
            <a:avLst/>
            <a:gdLst>
              <a:gd name="T0" fmla="*/ 6 w 29"/>
              <a:gd name="T1" fmla="*/ 9 h 18"/>
              <a:gd name="T2" fmla="*/ 0 w 29"/>
              <a:gd name="T3" fmla="*/ 0 h 18"/>
              <a:gd name="T4" fmla="*/ 1 w 29"/>
              <a:gd name="T5" fmla="*/ 0 h 18"/>
              <a:gd name="T6" fmla="*/ 15 w 29"/>
              <a:gd name="T7" fmla="*/ 6 h 18"/>
              <a:gd name="T8" fmla="*/ 29 w 29"/>
              <a:gd name="T9" fmla="*/ 9 h 18"/>
              <a:gd name="T10" fmla="*/ 15 w 29"/>
              <a:gd name="T11" fmla="*/ 12 h 18"/>
              <a:gd name="T12" fmla="*/ 1 w 29"/>
              <a:gd name="T13" fmla="*/ 18 h 18"/>
              <a:gd name="T14" fmla="*/ 0 w 29"/>
              <a:gd name="T15" fmla="*/ 18 h 18"/>
              <a:gd name="T16" fmla="*/ 6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6" y="9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7"/>
                  <a:pt x="25" y="8"/>
                  <a:pt x="29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8"/>
                  <a:pt x="0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6" name="Line 516">
            <a:extLst>
              <a:ext uri="{FF2B5EF4-FFF2-40B4-BE49-F238E27FC236}">
                <a16:creationId xmlns:a16="http://schemas.microsoft.com/office/drawing/2014/main" id="{90A36BF7-31D9-C9F7-E855-C9F3E34B6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2606675"/>
            <a:ext cx="25717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7" name="Freeform 517">
            <a:extLst>
              <a:ext uri="{FF2B5EF4-FFF2-40B4-BE49-F238E27FC236}">
                <a16:creationId xmlns:a16="http://schemas.microsoft.com/office/drawing/2014/main" id="{DA14C958-1E3E-0366-4DDC-4E2ABE2F8CBB}"/>
              </a:ext>
            </a:extLst>
          </p:cNvPr>
          <p:cNvSpPr>
            <a:spLocks/>
          </p:cNvSpPr>
          <p:nvPr/>
        </p:nvSpPr>
        <p:spPr bwMode="auto">
          <a:xfrm>
            <a:off x="5305425" y="2554288"/>
            <a:ext cx="168275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0 h 18"/>
              <a:gd name="T4" fmla="*/ 0 w 29"/>
              <a:gd name="T5" fmla="*/ 0 h 18"/>
              <a:gd name="T6" fmla="*/ 14 w 29"/>
              <a:gd name="T7" fmla="*/ 5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7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8" name="Line 518">
            <a:extLst>
              <a:ext uri="{FF2B5EF4-FFF2-40B4-BE49-F238E27FC236}">
                <a16:creationId xmlns:a16="http://schemas.microsoft.com/office/drawing/2014/main" id="{9D67EA57-10C6-A66B-D22D-92FEF1612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2944813"/>
            <a:ext cx="25717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39" name="Freeform 519">
            <a:extLst>
              <a:ext uri="{FF2B5EF4-FFF2-40B4-BE49-F238E27FC236}">
                <a16:creationId xmlns:a16="http://schemas.microsoft.com/office/drawing/2014/main" id="{9A6C828E-85C1-6AE4-36DA-884EA41A7D88}"/>
              </a:ext>
            </a:extLst>
          </p:cNvPr>
          <p:cNvSpPr>
            <a:spLocks/>
          </p:cNvSpPr>
          <p:nvPr/>
        </p:nvSpPr>
        <p:spPr bwMode="auto">
          <a:xfrm>
            <a:off x="5305425" y="2892425"/>
            <a:ext cx="168275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0 h 18"/>
              <a:gd name="T4" fmla="*/ 0 w 29"/>
              <a:gd name="T5" fmla="*/ 0 h 18"/>
              <a:gd name="T6" fmla="*/ 14 w 29"/>
              <a:gd name="T7" fmla="*/ 6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8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0" name="Line 520">
            <a:extLst>
              <a:ext uri="{FF2B5EF4-FFF2-40B4-BE49-F238E27FC236}">
                <a16:creationId xmlns:a16="http://schemas.microsoft.com/office/drawing/2014/main" id="{DCD912FE-5180-B284-CEB7-1900FC550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3289300"/>
            <a:ext cx="25717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1" name="Freeform 521">
            <a:extLst>
              <a:ext uri="{FF2B5EF4-FFF2-40B4-BE49-F238E27FC236}">
                <a16:creationId xmlns:a16="http://schemas.microsoft.com/office/drawing/2014/main" id="{DA8929F8-5434-0381-D70E-689D9992DF09}"/>
              </a:ext>
            </a:extLst>
          </p:cNvPr>
          <p:cNvSpPr>
            <a:spLocks/>
          </p:cNvSpPr>
          <p:nvPr/>
        </p:nvSpPr>
        <p:spPr bwMode="auto">
          <a:xfrm>
            <a:off x="5305425" y="3236913"/>
            <a:ext cx="168275" cy="98425"/>
          </a:xfrm>
          <a:custGeom>
            <a:avLst/>
            <a:gdLst>
              <a:gd name="T0" fmla="*/ 5 w 29"/>
              <a:gd name="T1" fmla="*/ 9 h 17"/>
              <a:gd name="T2" fmla="*/ 0 w 29"/>
              <a:gd name="T3" fmla="*/ 0 h 17"/>
              <a:gd name="T4" fmla="*/ 0 w 29"/>
              <a:gd name="T5" fmla="*/ 0 h 17"/>
              <a:gd name="T6" fmla="*/ 14 w 29"/>
              <a:gd name="T7" fmla="*/ 5 h 17"/>
              <a:gd name="T8" fmla="*/ 29 w 29"/>
              <a:gd name="T9" fmla="*/ 9 h 17"/>
              <a:gd name="T10" fmla="*/ 14 w 29"/>
              <a:gd name="T11" fmla="*/ 12 h 17"/>
              <a:gd name="T12" fmla="*/ 0 w 29"/>
              <a:gd name="T13" fmla="*/ 17 h 17"/>
              <a:gd name="T14" fmla="*/ 0 w 29"/>
              <a:gd name="T15" fmla="*/ 17 h 17"/>
              <a:gd name="T16" fmla="*/ 5 w 29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7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9" y="6"/>
                  <a:pt x="24" y="7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2" name="Line 522">
            <a:extLst>
              <a:ext uri="{FF2B5EF4-FFF2-40B4-BE49-F238E27FC236}">
                <a16:creationId xmlns:a16="http://schemas.microsoft.com/office/drawing/2014/main" id="{1D4D3511-A2DC-072D-0692-EA47F4C02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5" y="3627438"/>
            <a:ext cx="25717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3" name="Freeform 523">
            <a:extLst>
              <a:ext uri="{FF2B5EF4-FFF2-40B4-BE49-F238E27FC236}">
                <a16:creationId xmlns:a16="http://schemas.microsoft.com/office/drawing/2014/main" id="{3779E10C-9224-E8D0-1409-97F227159FE9}"/>
              </a:ext>
            </a:extLst>
          </p:cNvPr>
          <p:cNvSpPr>
            <a:spLocks/>
          </p:cNvSpPr>
          <p:nvPr/>
        </p:nvSpPr>
        <p:spPr bwMode="auto">
          <a:xfrm>
            <a:off x="5305425" y="3575050"/>
            <a:ext cx="168275" cy="104775"/>
          </a:xfrm>
          <a:custGeom>
            <a:avLst/>
            <a:gdLst>
              <a:gd name="T0" fmla="*/ 5 w 29"/>
              <a:gd name="T1" fmla="*/ 9 h 18"/>
              <a:gd name="T2" fmla="*/ 0 w 29"/>
              <a:gd name="T3" fmla="*/ 0 h 18"/>
              <a:gd name="T4" fmla="*/ 0 w 29"/>
              <a:gd name="T5" fmla="*/ 0 h 18"/>
              <a:gd name="T6" fmla="*/ 14 w 29"/>
              <a:gd name="T7" fmla="*/ 6 h 18"/>
              <a:gd name="T8" fmla="*/ 29 w 29"/>
              <a:gd name="T9" fmla="*/ 9 h 18"/>
              <a:gd name="T10" fmla="*/ 14 w 29"/>
              <a:gd name="T11" fmla="*/ 12 h 18"/>
              <a:gd name="T12" fmla="*/ 0 w 29"/>
              <a:gd name="T13" fmla="*/ 18 h 18"/>
              <a:gd name="T14" fmla="*/ 0 w 29"/>
              <a:gd name="T15" fmla="*/ 18 h 18"/>
              <a:gd name="T16" fmla="*/ 5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4" name="Line 524">
            <a:extLst>
              <a:ext uri="{FF2B5EF4-FFF2-40B4-BE49-F238E27FC236}">
                <a16:creationId xmlns:a16="http://schemas.microsoft.com/office/drawing/2014/main" id="{FA86CBBC-27BB-7936-EA7C-169721445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3079750"/>
            <a:ext cx="2508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5" name="Freeform 525">
            <a:extLst>
              <a:ext uri="{FF2B5EF4-FFF2-40B4-BE49-F238E27FC236}">
                <a16:creationId xmlns:a16="http://schemas.microsoft.com/office/drawing/2014/main" id="{C27878B2-17F5-2B66-033D-148688911CA3}"/>
              </a:ext>
            </a:extLst>
          </p:cNvPr>
          <p:cNvSpPr>
            <a:spLocks/>
          </p:cNvSpPr>
          <p:nvPr/>
        </p:nvSpPr>
        <p:spPr bwMode="auto">
          <a:xfrm>
            <a:off x="6418263" y="3027363"/>
            <a:ext cx="169862" cy="104775"/>
          </a:xfrm>
          <a:custGeom>
            <a:avLst/>
            <a:gdLst>
              <a:gd name="T0" fmla="*/ 6 w 29"/>
              <a:gd name="T1" fmla="*/ 9 h 18"/>
              <a:gd name="T2" fmla="*/ 0 w 29"/>
              <a:gd name="T3" fmla="*/ 1 h 18"/>
              <a:gd name="T4" fmla="*/ 1 w 29"/>
              <a:gd name="T5" fmla="*/ 0 h 18"/>
              <a:gd name="T6" fmla="*/ 15 w 29"/>
              <a:gd name="T7" fmla="*/ 6 h 18"/>
              <a:gd name="T8" fmla="*/ 29 w 29"/>
              <a:gd name="T9" fmla="*/ 9 h 18"/>
              <a:gd name="T10" fmla="*/ 15 w 29"/>
              <a:gd name="T11" fmla="*/ 13 h 18"/>
              <a:gd name="T12" fmla="*/ 1 w 29"/>
              <a:gd name="T13" fmla="*/ 18 h 18"/>
              <a:gd name="T14" fmla="*/ 0 w 29"/>
              <a:gd name="T15" fmla="*/ 18 h 18"/>
              <a:gd name="T16" fmla="*/ 6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6" y="9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7"/>
                  <a:pt x="25" y="8"/>
                  <a:pt x="29" y="9"/>
                </a:cubicBezTo>
                <a:cubicBezTo>
                  <a:pt x="25" y="10"/>
                  <a:pt x="20" y="11"/>
                  <a:pt x="15" y="13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8"/>
                  <a:pt x="0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6" name="Line 526">
            <a:extLst>
              <a:ext uri="{FF2B5EF4-FFF2-40B4-BE49-F238E27FC236}">
                <a16:creationId xmlns:a16="http://schemas.microsoft.com/office/drawing/2014/main" id="{69E23AEA-0817-A1E4-6BDD-D9A323A75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3417888"/>
            <a:ext cx="2508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7" name="Freeform 527">
            <a:extLst>
              <a:ext uri="{FF2B5EF4-FFF2-40B4-BE49-F238E27FC236}">
                <a16:creationId xmlns:a16="http://schemas.microsoft.com/office/drawing/2014/main" id="{351E672D-18B5-00C0-2AFE-9D2377B5C20E}"/>
              </a:ext>
            </a:extLst>
          </p:cNvPr>
          <p:cNvSpPr>
            <a:spLocks/>
          </p:cNvSpPr>
          <p:nvPr/>
        </p:nvSpPr>
        <p:spPr bwMode="auto">
          <a:xfrm>
            <a:off x="6418263" y="3365500"/>
            <a:ext cx="169862" cy="98425"/>
          </a:xfrm>
          <a:custGeom>
            <a:avLst/>
            <a:gdLst>
              <a:gd name="T0" fmla="*/ 6 w 29"/>
              <a:gd name="T1" fmla="*/ 9 h 17"/>
              <a:gd name="T2" fmla="*/ 0 w 29"/>
              <a:gd name="T3" fmla="*/ 0 h 17"/>
              <a:gd name="T4" fmla="*/ 1 w 29"/>
              <a:gd name="T5" fmla="*/ 0 h 17"/>
              <a:gd name="T6" fmla="*/ 15 w 29"/>
              <a:gd name="T7" fmla="*/ 5 h 17"/>
              <a:gd name="T8" fmla="*/ 29 w 29"/>
              <a:gd name="T9" fmla="*/ 9 h 17"/>
              <a:gd name="T10" fmla="*/ 15 w 29"/>
              <a:gd name="T11" fmla="*/ 12 h 17"/>
              <a:gd name="T12" fmla="*/ 1 w 29"/>
              <a:gd name="T13" fmla="*/ 17 h 17"/>
              <a:gd name="T14" fmla="*/ 0 w 29"/>
              <a:gd name="T15" fmla="*/ 17 h 17"/>
              <a:gd name="T16" fmla="*/ 6 w 29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7">
                <a:moveTo>
                  <a:pt x="6" y="9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20" y="6"/>
                  <a:pt x="25" y="7"/>
                  <a:pt x="29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8" name="Line 528">
            <a:extLst>
              <a:ext uri="{FF2B5EF4-FFF2-40B4-BE49-F238E27FC236}">
                <a16:creationId xmlns:a16="http://schemas.microsoft.com/office/drawing/2014/main" id="{6B4FFB73-746C-3469-634D-32DB9CEAA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3749675"/>
            <a:ext cx="2508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49" name="Freeform 529">
            <a:extLst>
              <a:ext uri="{FF2B5EF4-FFF2-40B4-BE49-F238E27FC236}">
                <a16:creationId xmlns:a16="http://schemas.microsoft.com/office/drawing/2014/main" id="{50960C17-B935-F5F4-2A2F-671D551D2297}"/>
              </a:ext>
            </a:extLst>
          </p:cNvPr>
          <p:cNvSpPr>
            <a:spLocks/>
          </p:cNvSpPr>
          <p:nvPr/>
        </p:nvSpPr>
        <p:spPr bwMode="auto">
          <a:xfrm>
            <a:off x="6418263" y="3697288"/>
            <a:ext cx="169862" cy="104775"/>
          </a:xfrm>
          <a:custGeom>
            <a:avLst/>
            <a:gdLst>
              <a:gd name="T0" fmla="*/ 6 w 29"/>
              <a:gd name="T1" fmla="*/ 9 h 18"/>
              <a:gd name="T2" fmla="*/ 0 w 29"/>
              <a:gd name="T3" fmla="*/ 0 h 18"/>
              <a:gd name="T4" fmla="*/ 1 w 29"/>
              <a:gd name="T5" fmla="*/ 0 h 18"/>
              <a:gd name="T6" fmla="*/ 15 w 29"/>
              <a:gd name="T7" fmla="*/ 6 h 18"/>
              <a:gd name="T8" fmla="*/ 29 w 29"/>
              <a:gd name="T9" fmla="*/ 9 h 18"/>
              <a:gd name="T10" fmla="*/ 15 w 29"/>
              <a:gd name="T11" fmla="*/ 12 h 18"/>
              <a:gd name="T12" fmla="*/ 1 w 29"/>
              <a:gd name="T13" fmla="*/ 18 h 18"/>
              <a:gd name="T14" fmla="*/ 0 w 29"/>
              <a:gd name="T15" fmla="*/ 18 h 18"/>
              <a:gd name="T16" fmla="*/ 6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6" y="9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7"/>
                  <a:pt x="25" y="8"/>
                  <a:pt x="29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8"/>
                  <a:pt x="0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50" name="Line 530">
            <a:extLst>
              <a:ext uri="{FF2B5EF4-FFF2-40B4-BE49-F238E27FC236}">
                <a16:creationId xmlns:a16="http://schemas.microsoft.com/office/drawing/2014/main" id="{767E4233-5BE4-C77E-F2B5-FAF4CD54B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063" y="4081463"/>
            <a:ext cx="2508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51" name="Freeform 531">
            <a:extLst>
              <a:ext uri="{FF2B5EF4-FFF2-40B4-BE49-F238E27FC236}">
                <a16:creationId xmlns:a16="http://schemas.microsoft.com/office/drawing/2014/main" id="{169FECA6-AD53-AD42-3F92-C53B2C5F3FDC}"/>
              </a:ext>
            </a:extLst>
          </p:cNvPr>
          <p:cNvSpPr>
            <a:spLocks/>
          </p:cNvSpPr>
          <p:nvPr/>
        </p:nvSpPr>
        <p:spPr bwMode="auto">
          <a:xfrm>
            <a:off x="6418263" y="4029075"/>
            <a:ext cx="169862" cy="104775"/>
          </a:xfrm>
          <a:custGeom>
            <a:avLst/>
            <a:gdLst>
              <a:gd name="T0" fmla="*/ 6 w 29"/>
              <a:gd name="T1" fmla="*/ 9 h 18"/>
              <a:gd name="T2" fmla="*/ 0 w 29"/>
              <a:gd name="T3" fmla="*/ 1 h 18"/>
              <a:gd name="T4" fmla="*/ 1 w 29"/>
              <a:gd name="T5" fmla="*/ 0 h 18"/>
              <a:gd name="T6" fmla="*/ 15 w 29"/>
              <a:gd name="T7" fmla="*/ 6 h 18"/>
              <a:gd name="T8" fmla="*/ 29 w 29"/>
              <a:gd name="T9" fmla="*/ 9 h 18"/>
              <a:gd name="T10" fmla="*/ 15 w 29"/>
              <a:gd name="T11" fmla="*/ 12 h 18"/>
              <a:gd name="T12" fmla="*/ 1 w 29"/>
              <a:gd name="T13" fmla="*/ 18 h 18"/>
              <a:gd name="T14" fmla="*/ 0 w 29"/>
              <a:gd name="T15" fmla="*/ 18 h 18"/>
              <a:gd name="T16" fmla="*/ 6 w 29"/>
              <a:gd name="T17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8">
                <a:moveTo>
                  <a:pt x="6" y="9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5" y="6"/>
                  <a:pt x="15" y="6"/>
                  <a:pt x="15" y="6"/>
                </a:cubicBezTo>
                <a:cubicBezTo>
                  <a:pt x="20" y="7"/>
                  <a:pt x="25" y="8"/>
                  <a:pt x="29" y="9"/>
                </a:cubicBezTo>
                <a:cubicBezTo>
                  <a:pt x="25" y="10"/>
                  <a:pt x="20" y="11"/>
                  <a:pt x="15" y="12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8"/>
                  <a:pt x="0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52" name="Rectangle 532">
            <a:extLst>
              <a:ext uri="{FF2B5EF4-FFF2-40B4-BE49-F238E27FC236}">
                <a16:creationId xmlns:a16="http://schemas.microsoft.com/office/drawing/2014/main" id="{559F689E-A12B-4F4B-2951-2CE09C6A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77165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 b="0"/>
          </a:p>
        </p:txBody>
      </p:sp>
      <p:sp>
        <p:nvSpPr>
          <p:cNvPr id="159253" name="Rectangle 533">
            <a:extLst>
              <a:ext uri="{FF2B5EF4-FFF2-40B4-BE49-F238E27FC236}">
                <a16:creationId xmlns:a16="http://schemas.microsoft.com/office/drawing/2014/main" id="{55DF137A-908C-12BF-9B3F-17034A11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1866900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 b="0"/>
          </a:p>
        </p:txBody>
      </p:sp>
      <p:sp>
        <p:nvSpPr>
          <p:cNvPr id="159254" name="Rectangle 534">
            <a:extLst>
              <a:ext uri="{FF2B5EF4-FFF2-40B4-BE49-F238E27FC236}">
                <a16:creationId xmlns:a16="http://schemas.microsoft.com/office/drawing/2014/main" id="{8EA96A04-58E1-7295-D757-4761184A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4862513"/>
            <a:ext cx="1125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Input-Output</a:t>
            </a:r>
            <a:endParaRPr lang="en-US" altLang="en-US" b="0"/>
          </a:p>
        </p:txBody>
      </p:sp>
      <p:sp>
        <p:nvSpPr>
          <p:cNvPr id="159255" name="Rectangle 535">
            <a:extLst>
              <a:ext uri="{FF2B5EF4-FFF2-40B4-BE49-F238E27FC236}">
                <a16:creationId xmlns:a16="http://schemas.microsoft.com/office/drawing/2014/main" id="{9F649436-4AEB-0AF5-AC37-95252042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72063"/>
            <a:ext cx="74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(</a:t>
            </a:r>
            <a:endParaRPr lang="en-US" altLang="en-US" b="0"/>
          </a:p>
        </p:txBody>
      </p:sp>
      <p:sp>
        <p:nvSpPr>
          <p:cNvPr id="159256" name="Rectangle 536">
            <a:extLst>
              <a:ext uri="{FF2B5EF4-FFF2-40B4-BE49-F238E27FC236}">
                <a16:creationId xmlns:a16="http://schemas.microsoft.com/office/drawing/2014/main" id="{227ABA17-485C-32AD-65FA-AC54C1AF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5072063"/>
            <a:ext cx="1793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 b="0"/>
          </a:p>
        </p:txBody>
      </p:sp>
      <p:sp>
        <p:nvSpPr>
          <p:cNvPr id="159257" name="Rectangle 537">
            <a:extLst>
              <a:ext uri="{FF2B5EF4-FFF2-40B4-BE49-F238E27FC236}">
                <a16:creationId xmlns:a16="http://schemas.microsoft.com/office/drawing/2014/main" id="{A6FC6B0A-C591-C367-AB62-847A19E7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5072063"/>
            <a:ext cx="419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 bits)</a:t>
            </a:r>
            <a:endParaRPr lang="en-US" altLang="en-US" b="0"/>
          </a:p>
        </p:txBody>
      </p:sp>
      <p:sp>
        <p:nvSpPr>
          <p:cNvPr id="159258" name="Line 538">
            <a:extLst>
              <a:ext uri="{FF2B5EF4-FFF2-40B4-BE49-F238E27FC236}">
                <a16:creationId xmlns:a16="http://schemas.microsoft.com/office/drawing/2014/main" id="{87326AF8-CA8B-B910-7D34-F7C7CE86C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4454525"/>
            <a:ext cx="1588" cy="29210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59" name="Freeform 539">
            <a:extLst>
              <a:ext uri="{FF2B5EF4-FFF2-40B4-BE49-F238E27FC236}">
                <a16:creationId xmlns:a16="http://schemas.microsoft.com/office/drawing/2014/main" id="{EF155915-7E2E-A3BF-94BB-174CE3745F64}"/>
              </a:ext>
            </a:extLst>
          </p:cNvPr>
          <p:cNvSpPr>
            <a:spLocks/>
          </p:cNvSpPr>
          <p:nvPr/>
        </p:nvSpPr>
        <p:spPr bwMode="auto">
          <a:xfrm>
            <a:off x="2868613" y="4699000"/>
            <a:ext cx="104775" cy="176213"/>
          </a:xfrm>
          <a:custGeom>
            <a:avLst/>
            <a:gdLst>
              <a:gd name="T0" fmla="*/ 9 w 18"/>
              <a:gd name="T1" fmla="*/ 6 h 30"/>
              <a:gd name="T2" fmla="*/ 17 w 18"/>
              <a:gd name="T3" fmla="*/ 0 h 30"/>
              <a:gd name="T4" fmla="*/ 18 w 18"/>
              <a:gd name="T5" fmla="*/ 1 h 30"/>
              <a:gd name="T6" fmla="*/ 12 w 18"/>
              <a:gd name="T7" fmla="*/ 15 h 30"/>
              <a:gd name="T8" fmla="*/ 9 w 18"/>
              <a:gd name="T9" fmla="*/ 30 h 30"/>
              <a:gd name="T10" fmla="*/ 5 w 18"/>
              <a:gd name="T11" fmla="*/ 15 h 30"/>
              <a:gd name="T12" fmla="*/ 0 w 18"/>
              <a:gd name="T13" fmla="*/ 1 h 30"/>
              <a:gd name="T14" fmla="*/ 0 w 18"/>
              <a:gd name="T15" fmla="*/ 0 h 30"/>
              <a:gd name="T16" fmla="*/ 9 w 18"/>
              <a:gd name="T17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0">
                <a:moveTo>
                  <a:pt x="9" y="6"/>
                </a:moveTo>
                <a:cubicBezTo>
                  <a:pt x="17" y="0"/>
                  <a:pt x="17" y="0"/>
                  <a:pt x="17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20"/>
                  <a:pt x="10" y="25"/>
                  <a:pt x="9" y="30"/>
                </a:cubicBezTo>
                <a:cubicBezTo>
                  <a:pt x="8" y="25"/>
                  <a:pt x="7" y="20"/>
                  <a:pt x="5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60" name="Freeform 540">
            <a:extLst>
              <a:ext uri="{FF2B5EF4-FFF2-40B4-BE49-F238E27FC236}">
                <a16:creationId xmlns:a16="http://schemas.microsoft.com/office/drawing/2014/main" id="{C6149D81-E3AA-FDF1-03E7-D4B7B8BA75CF}"/>
              </a:ext>
            </a:extLst>
          </p:cNvPr>
          <p:cNvSpPr>
            <a:spLocks/>
          </p:cNvSpPr>
          <p:nvPr/>
        </p:nvSpPr>
        <p:spPr bwMode="auto">
          <a:xfrm>
            <a:off x="2868613" y="4332288"/>
            <a:ext cx="104775" cy="169862"/>
          </a:xfrm>
          <a:custGeom>
            <a:avLst/>
            <a:gdLst>
              <a:gd name="T0" fmla="*/ 9 w 18"/>
              <a:gd name="T1" fmla="*/ 23 h 29"/>
              <a:gd name="T2" fmla="*/ 0 w 18"/>
              <a:gd name="T3" fmla="*/ 29 h 29"/>
              <a:gd name="T4" fmla="*/ 0 w 18"/>
              <a:gd name="T5" fmla="*/ 28 h 29"/>
              <a:gd name="T6" fmla="*/ 5 w 18"/>
              <a:gd name="T7" fmla="*/ 14 h 29"/>
              <a:gd name="T8" fmla="*/ 9 w 18"/>
              <a:gd name="T9" fmla="*/ 0 h 29"/>
              <a:gd name="T10" fmla="*/ 12 w 18"/>
              <a:gd name="T11" fmla="*/ 14 h 29"/>
              <a:gd name="T12" fmla="*/ 18 w 18"/>
              <a:gd name="T13" fmla="*/ 28 h 29"/>
              <a:gd name="T14" fmla="*/ 17 w 18"/>
              <a:gd name="T15" fmla="*/ 29 h 29"/>
              <a:gd name="T16" fmla="*/ 9 w 18"/>
              <a:gd name="T17" fmla="*/ 2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9">
                <a:moveTo>
                  <a:pt x="9" y="23"/>
                </a:move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9"/>
                  <a:pt x="8" y="5"/>
                  <a:pt x="9" y="0"/>
                </a:cubicBezTo>
                <a:cubicBezTo>
                  <a:pt x="10" y="5"/>
                  <a:pt x="11" y="9"/>
                  <a:pt x="12" y="14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9"/>
                  <a:pt x="17" y="29"/>
                  <a:pt x="17" y="29"/>
                </a:cubicBezTo>
                <a:lnTo>
                  <a:pt x="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61" name="Rectangle 541">
            <a:extLst>
              <a:ext uri="{FF2B5EF4-FFF2-40B4-BE49-F238E27FC236}">
                <a16:creationId xmlns:a16="http://schemas.microsoft.com/office/drawing/2014/main" id="{3FA14E67-AFB8-F36E-DFC3-4DDE8EBA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86400"/>
            <a:ext cx="35353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1526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500" i="0">
                <a:solidFill>
                  <a:srgbClr val="315263"/>
                </a:solidFill>
              </a:rPr>
              <a:t>Intuitive architecture for N x M memory</a:t>
            </a:r>
          </a:p>
          <a:p>
            <a:pPr algn="ctr"/>
            <a:r>
              <a:rPr lang="en-US" altLang="en-US" sz="1500" i="0">
                <a:solidFill>
                  <a:srgbClr val="315263"/>
                </a:solidFill>
              </a:rPr>
              <a:t>Too many select signals:</a:t>
            </a:r>
          </a:p>
          <a:p>
            <a:pPr algn="ctr"/>
            <a:r>
              <a:rPr lang="en-US" altLang="en-US" sz="1500" i="0">
                <a:solidFill>
                  <a:srgbClr val="315263"/>
                </a:solidFill>
              </a:rPr>
              <a:t>N words == N select signals</a:t>
            </a:r>
            <a:endParaRPr lang="en-US" altLang="en-US">
              <a:solidFill>
                <a:srgbClr val="315263"/>
              </a:solidFill>
            </a:endParaRPr>
          </a:p>
        </p:txBody>
      </p:sp>
      <p:grpSp>
        <p:nvGrpSpPr>
          <p:cNvPr id="159281" name="Group 561">
            <a:extLst>
              <a:ext uri="{FF2B5EF4-FFF2-40B4-BE49-F238E27FC236}">
                <a16:creationId xmlns:a16="http://schemas.microsoft.com/office/drawing/2014/main" id="{8233D9F5-2D1D-D87C-D340-63852FBA3B9F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5562600"/>
            <a:ext cx="4170362" cy="590550"/>
            <a:chOff x="3027" y="3504"/>
            <a:chExt cx="2627" cy="372"/>
          </a:xfrm>
        </p:grpSpPr>
        <p:sp>
          <p:nvSpPr>
            <p:cNvPr id="159104" name="Rectangle 384">
              <a:extLst>
                <a:ext uri="{FF2B5EF4-FFF2-40B4-BE49-F238E27FC236}">
                  <a16:creationId xmlns:a16="http://schemas.microsoft.com/office/drawing/2014/main" id="{922B2B0A-4A31-9DD7-2588-53EA5815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45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C66B5A"/>
                  </a:solidFill>
                  <a:latin typeface="Times New Roman" panose="02020603050405020304" pitchFamily="18" charset="0"/>
                </a:rPr>
                <a:t>K = log</a:t>
              </a:r>
              <a:endParaRPr lang="en-US" altLang="en-US" sz="2800">
                <a:solidFill>
                  <a:srgbClr val="C66B5A"/>
                </a:solidFill>
              </a:endParaRPr>
            </a:p>
          </p:txBody>
        </p:sp>
        <p:sp>
          <p:nvSpPr>
            <p:cNvPr id="159105" name="Rectangle 385">
              <a:extLst>
                <a:ext uri="{FF2B5EF4-FFF2-40B4-BE49-F238E27FC236}">
                  <a16:creationId xmlns:a16="http://schemas.microsoft.com/office/drawing/2014/main" id="{459A8F12-68A2-E93B-34EC-07F342E8E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373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C66B5A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800">
                <a:solidFill>
                  <a:srgbClr val="C66B5A"/>
                </a:solidFill>
              </a:endParaRPr>
            </a:p>
          </p:txBody>
        </p:sp>
        <p:sp>
          <p:nvSpPr>
            <p:cNvPr id="159106" name="Rectangle 386">
              <a:extLst>
                <a:ext uri="{FF2B5EF4-FFF2-40B4-BE49-F238E27FC236}">
                  <a16:creationId xmlns:a16="http://schemas.microsoft.com/office/drawing/2014/main" id="{DED8F422-BEC8-1674-3D01-AA2CA154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6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>
                  <a:solidFill>
                    <a:srgbClr val="C66B5A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800">
                <a:solidFill>
                  <a:srgbClr val="C66B5A"/>
                </a:solidFill>
              </a:endParaRPr>
            </a:p>
          </p:txBody>
        </p:sp>
        <p:sp>
          <p:nvSpPr>
            <p:cNvPr id="159266" name="Rectangle 546">
              <a:extLst>
                <a:ext uri="{FF2B5EF4-FFF2-40B4-BE49-F238E27FC236}">
                  <a16:creationId xmlns:a16="http://schemas.microsoft.com/office/drawing/2014/main" id="{90089065-FE05-61FB-0CE5-7A50D71D4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3504"/>
              <a:ext cx="26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C66B5A"/>
                  </a:solidFill>
                </a:rPr>
                <a:t>Decoder reduces the number of select signals</a:t>
              </a:r>
              <a:endParaRPr lang="en-US" altLang="en-US">
                <a:solidFill>
                  <a:srgbClr val="C66B5A"/>
                </a:solidFill>
              </a:endParaRPr>
            </a:p>
          </p:txBody>
        </p:sp>
      </p:grpSp>
      <p:sp>
        <p:nvSpPr>
          <p:cNvPr id="159268" name="Freeform 548">
            <a:extLst>
              <a:ext uri="{FF2B5EF4-FFF2-40B4-BE49-F238E27FC236}">
                <a16:creationId xmlns:a16="http://schemas.microsoft.com/office/drawing/2014/main" id="{27A8F014-1D63-92FC-E464-544140780BC5}"/>
              </a:ext>
            </a:extLst>
          </p:cNvPr>
          <p:cNvSpPr>
            <a:spLocks/>
          </p:cNvSpPr>
          <p:nvPr/>
        </p:nvSpPr>
        <p:spPr bwMode="auto">
          <a:xfrm>
            <a:off x="2373313" y="1539875"/>
            <a:ext cx="1095375" cy="222250"/>
          </a:xfrm>
          <a:custGeom>
            <a:avLst/>
            <a:gdLst>
              <a:gd name="T0" fmla="*/ 188 w 188"/>
              <a:gd name="T1" fmla="*/ 38 h 38"/>
              <a:gd name="T2" fmla="*/ 155 w 188"/>
              <a:gd name="T3" fmla="*/ 21 h 38"/>
              <a:gd name="T4" fmla="*/ 132 w 188"/>
              <a:gd name="T5" fmla="*/ 21 h 38"/>
              <a:gd name="T6" fmla="*/ 98 w 188"/>
              <a:gd name="T7" fmla="*/ 0 h 38"/>
              <a:gd name="T8" fmla="*/ 97 w 188"/>
              <a:gd name="T9" fmla="*/ 0 h 38"/>
              <a:gd name="T10" fmla="*/ 63 w 188"/>
              <a:gd name="T11" fmla="*/ 21 h 38"/>
              <a:gd name="T12" fmla="*/ 32 w 188"/>
              <a:gd name="T13" fmla="*/ 21 h 38"/>
              <a:gd name="T14" fmla="*/ 0 w 188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38">
                <a:moveTo>
                  <a:pt x="188" y="38"/>
                </a:moveTo>
                <a:cubicBezTo>
                  <a:pt x="184" y="26"/>
                  <a:pt x="174" y="21"/>
                  <a:pt x="155" y="21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13" y="21"/>
                  <a:pt x="102" y="18"/>
                  <a:pt x="98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2" y="18"/>
                  <a:pt x="82" y="21"/>
                  <a:pt x="63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14" y="21"/>
                  <a:pt x="4" y="26"/>
                  <a:pt x="0" y="38"/>
                </a:cubicBez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69" name="Freeform 549">
            <a:extLst>
              <a:ext uri="{FF2B5EF4-FFF2-40B4-BE49-F238E27FC236}">
                <a16:creationId xmlns:a16="http://schemas.microsoft.com/office/drawing/2014/main" id="{3203BFBC-34B7-F19C-F924-B1D796C494E7}"/>
              </a:ext>
            </a:extLst>
          </p:cNvPr>
          <p:cNvSpPr>
            <a:spLocks/>
          </p:cNvSpPr>
          <p:nvPr/>
        </p:nvSpPr>
        <p:spPr bwMode="auto">
          <a:xfrm>
            <a:off x="1428750" y="1925638"/>
            <a:ext cx="227013" cy="2295525"/>
          </a:xfrm>
          <a:custGeom>
            <a:avLst/>
            <a:gdLst>
              <a:gd name="T0" fmla="*/ 39 w 39"/>
              <a:gd name="T1" fmla="*/ 0 h 394"/>
              <a:gd name="T2" fmla="*/ 22 w 39"/>
              <a:gd name="T3" fmla="*/ 32 h 394"/>
              <a:gd name="T4" fmla="*/ 22 w 39"/>
              <a:gd name="T5" fmla="*/ 162 h 394"/>
              <a:gd name="T6" fmla="*/ 0 w 39"/>
              <a:gd name="T7" fmla="*/ 196 h 394"/>
              <a:gd name="T8" fmla="*/ 0 w 39"/>
              <a:gd name="T9" fmla="*/ 197 h 394"/>
              <a:gd name="T10" fmla="*/ 22 w 39"/>
              <a:gd name="T11" fmla="*/ 231 h 394"/>
              <a:gd name="T12" fmla="*/ 22 w 39"/>
              <a:gd name="T13" fmla="*/ 361 h 394"/>
              <a:gd name="T14" fmla="*/ 39 w 39"/>
              <a:gd name="T15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94">
                <a:moveTo>
                  <a:pt x="39" y="0"/>
                </a:moveTo>
                <a:cubicBezTo>
                  <a:pt x="26" y="3"/>
                  <a:pt x="22" y="14"/>
                  <a:pt x="22" y="32"/>
                </a:cubicBezTo>
                <a:cubicBezTo>
                  <a:pt x="22" y="162"/>
                  <a:pt x="22" y="162"/>
                  <a:pt x="22" y="162"/>
                </a:cubicBezTo>
                <a:cubicBezTo>
                  <a:pt x="22" y="181"/>
                  <a:pt x="19" y="192"/>
                  <a:pt x="0" y="196"/>
                </a:cubicBezTo>
                <a:cubicBezTo>
                  <a:pt x="0" y="197"/>
                  <a:pt x="0" y="197"/>
                  <a:pt x="0" y="197"/>
                </a:cubicBezTo>
                <a:cubicBezTo>
                  <a:pt x="19" y="202"/>
                  <a:pt x="22" y="212"/>
                  <a:pt x="22" y="231"/>
                </a:cubicBezTo>
                <a:cubicBezTo>
                  <a:pt x="22" y="361"/>
                  <a:pt x="22" y="361"/>
                  <a:pt x="22" y="361"/>
                </a:cubicBezTo>
                <a:cubicBezTo>
                  <a:pt x="22" y="380"/>
                  <a:pt x="26" y="390"/>
                  <a:pt x="39" y="394"/>
                </a:cubicBez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70" name="Rectangle 550">
            <a:extLst>
              <a:ext uri="{FF2B5EF4-FFF2-40B4-BE49-F238E27FC236}">
                <a16:creationId xmlns:a16="http://schemas.microsoft.com/office/drawing/2014/main" id="{F9B3BD54-686A-3F54-E9F1-B62940EE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862513"/>
            <a:ext cx="11255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Input-Output</a:t>
            </a:r>
            <a:endParaRPr lang="en-US" altLang="en-US" b="0"/>
          </a:p>
        </p:txBody>
      </p:sp>
      <p:sp>
        <p:nvSpPr>
          <p:cNvPr id="159271" name="Rectangle 551">
            <a:extLst>
              <a:ext uri="{FF2B5EF4-FFF2-40B4-BE49-F238E27FC236}">
                <a16:creationId xmlns:a16="http://schemas.microsoft.com/office/drawing/2014/main" id="{4EC2CF8B-66C7-0B0A-93C0-5FBA1C5D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8" y="5072063"/>
            <a:ext cx="746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(</a:t>
            </a:r>
            <a:endParaRPr lang="en-US" altLang="en-US" b="0"/>
          </a:p>
        </p:txBody>
      </p:sp>
      <p:sp>
        <p:nvSpPr>
          <p:cNvPr id="159272" name="Rectangle 552">
            <a:extLst>
              <a:ext uri="{FF2B5EF4-FFF2-40B4-BE49-F238E27FC236}">
                <a16:creationId xmlns:a16="http://schemas.microsoft.com/office/drawing/2014/main" id="{31D9B604-4374-8FB1-8B6C-38CEC897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5072063"/>
            <a:ext cx="179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 b="0"/>
          </a:p>
        </p:txBody>
      </p:sp>
      <p:sp>
        <p:nvSpPr>
          <p:cNvPr id="159273" name="Rectangle 553">
            <a:extLst>
              <a:ext uri="{FF2B5EF4-FFF2-40B4-BE49-F238E27FC236}">
                <a16:creationId xmlns:a16="http://schemas.microsoft.com/office/drawing/2014/main" id="{D9CC818F-1934-2B1C-4522-174F9C8BB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072063"/>
            <a:ext cx="419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  <a:latin typeface="Times Ten Roman" pitchFamily="2" charset="0"/>
              </a:rPr>
              <a:t> bits)</a:t>
            </a:r>
            <a:endParaRPr lang="en-US" altLang="en-US" b="0"/>
          </a:p>
        </p:txBody>
      </p:sp>
      <p:sp>
        <p:nvSpPr>
          <p:cNvPr id="159274" name="Line 554">
            <a:extLst>
              <a:ext uri="{FF2B5EF4-FFF2-40B4-BE49-F238E27FC236}">
                <a16:creationId xmlns:a16="http://schemas.microsoft.com/office/drawing/2014/main" id="{7FA5B374-5141-C15B-BE5C-AEBD557CC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4454525"/>
            <a:ext cx="1587" cy="29210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75" name="Freeform 555">
            <a:extLst>
              <a:ext uri="{FF2B5EF4-FFF2-40B4-BE49-F238E27FC236}">
                <a16:creationId xmlns:a16="http://schemas.microsoft.com/office/drawing/2014/main" id="{0E2A3440-32C6-AD8A-CB02-7E05BBD06F79}"/>
              </a:ext>
            </a:extLst>
          </p:cNvPr>
          <p:cNvSpPr>
            <a:spLocks/>
          </p:cNvSpPr>
          <p:nvPr/>
        </p:nvSpPr>
        <p:spPr bwMode="auto">
          <a:xfrm>
            <a:off x="7083425" y="4699000"/>
            <a:ext cx="104775" cy="176213"/>
          </a:xfrm>
          <a:custGeom>
            <a:avLst/>
            <a:gdLst>
              <a:gd name="T0" fmla="*/ 9 w 18"/>
              <a:gd name="T1" fmla="*/ 6 h 30"/>
              <a:gd name="T2" fmla="*/ 18 w 18"/>
              <a:gd name="T3" fmla="*/ 0 h 30"/>
              <a:gd name="T4" fmla="*/ 18 w 18"/>
              <a:gd name="T5" fmla="*/ 1 h 30"/>
              <a:gd name="T6" fmla="*/ 13 w 18"/>
              <a:gd name="T7" fmla="*/ 15 h 30"/>
              <a:gd name="T8" fmla="*/ 9 w 18"/>
              <a:gd name="T9" fmla="*/ 30 h 30"/>
              <a:gd name="T10" fmla="*/ 6 w 18"/>
              <a:gd name="T11" fmla="*/ 15 h 30"/>
              <a:gd name="T12" fmla="*/ 0 w 18"/>
              <a:gd name="T13" fmla="*/ 1 h 30"/>
              <a:gd name="T14" fmla="*/ 1 w 18"/>
              <a:gd name="T15" fmla="*/ 0 h 30"/>
              <a:gd name="T16" fmla="*/ 9 w 18"/>
              <a:gd name="T17" fmla="*/ 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0">
                <a:moveTo>
                  <a:pt x="9" y="6"/>
                </a:move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3" y="15"/>
                  <a:pt x="13" y="15"/>
                  <a:pt x="13" y="15"/>
                </a:cubicBezTo>
                <a:cubicBezTo>
                  <a:pt x="11" y="20"/>
                  <a:pt x="10" y="25"/>
                  <a:pt x="9" y="30"/>
                </a:cubicBezTo>
                <a:cubicBezTo>
                  <a:pt x="8" y="25"/>
                  <a:pt x="7" y="20"/>
                  <a:pt x="6" y="15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76" name="Freeform 556">
            <a:extLst>
              <a:ext uri="{FF2B5EF4-FFF2-40B4-BE49-F238E27FC236}">
                <a16:creationId xmlns:a16="http://schemas.microsoft.com/office/drawing/2014/main" id="{EA43F67E-CCC7-1018-F735-D20DD9485CD2}"/>
              </a:ext>
            </a:extLst>
          </p:cNvPr>
          <p:cNvSpPr>
            <a:spLocks/>
          </p:cNvSpPr>
          <p:nvPr/>
        </p:nvSpPr>
        <p:spPr bwMode="auto">
          <a:xfrm>
            <a:off x="7083425" y="4332288"/>
            <a:ext cx="104775" cy="169862"/>
          </a:xfrm>
          <a:custGeom>
            <a:avLst/>
            <a:gdLst>
              <a:gd name="T0" fmla="*/ 9 w 18"/>
              <a:gd name="T1" fmla="*/ 23 h 29"/>
              <a:gd name="T2" fmla="*/ 1 w 18"/>
              <a:gd name="T3" fmla="*/ 29 h 29"/>
              <a:gd name="T4" fmla="*/ 0 w 18"/>
              <a:gd name="T5" fmla="*/ 28 h 29"/>
              <a:gd name="T6" fmla="*/ 6 w 18"/>
              <a:gd name="T7" fmla="*/ 14 h 29"/>
              <a:gd name="T8" fmla="*/ 9 w 18"/>
              <a:gd name="T9" fmla="*/ 0 h 29"/>
              <a:gd name="T10" fmla="*/ 13 w 18"/>
              <a:gd name="T11" fmla="*/ 14 h 29"/>
              <a:gd name="T12" fmla="*/ 18 w 18"/>
              <a:gd name="T13" fmla="*/ 28 h 29"/>
              <a:gd name="T14" fmla="*/ 18 w 18"/>
              <a:gd name="T15" fmla="*/ 29 h 29"/>
              <a:gd name="T16" fmla="*/ 9 w 18"/>
              <a:gd name="T17" fmla="*/ 2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9">
                <a:moveTo>
                  <a:pt x="9" y="23"/>
                </a:move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9"/>
                  <a:pt x="8" y="5"/>
                  <a:pt x="9" y="0"/>
                </a:cubicBezTo>
                <a:cubicBezTo>
                  <a:pt x="10" y="5"/>
                  <a:pt x="11" y="9"/>
                  <a:pt x="13" y="14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8" y="29"/>
                  <a:pt x="18" y="29"/>
                </a:cubicBezTo>
                <a:lnTo>
                  <a:pt x="9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77" name="Freeform 557">
            <a:extLst>
              <a:ext uri="{FF2B5EF4-FFF2-40B4-BE49-F238E27FC236}">
                <a16:creationId xmlns:a16="http://schemas.microsoft.com/office/drawing/2014/main" id="{EAC06240-3387-765E-BA10-F3B56A0EAD3D}"/>
              </a:ext>
            </a:extLst>
          </p:cNvPr>
          <p:cNvSpPr>
            <a:spLocks/>
          </p:cNvSpPr>
          <p:nvPr/>
        </p:nvSpPr>
        <p:spPr bwMode="auto">
          <a:xfrm>
            <a:off x="6588125" y="1539875"/>
            <a:ext cx="1095375" cy="222250"/>
          </a:xfrm>
          <a:custGeom>
            <a:avLst/>
            <a:gdLst>
              <a:gd name="T0" fmla="*/ 188 w 188"/>
              <a:gd name="T1" fmla="*/ 38 h 38"/>
              <a:gd name="T2" fmla="*/ 156 w 188"/>
              <a:gd name="T3" fmla="*/ 21 h 38"/>
              <a:gd name="T4" fmla="*/ 133 w 188"/>
              <a:gd name="T5" fmla="*/ 21 h 38"/>
              <a:gd name="T6" fmla="*/ 98 w 188"/>
              <a:gd name="T7" fmla="*/ 0 h 38"/>
              <a:gd name="T8" fmla="*/ 98 w 188"/>
              <a:gd name="T9" fmla="*/ 0 h 38"/>
              <a:gd name="T10" fmla="*/ 64 w 188"/>
              <a:gd name="T11" fmla="*/ 21 h 38"/>
              <a:gd name="T12" fmla="*/ 33 w 188"/>
              <a:gd name="T13" fmla="*/ 21 h 38"/>
              <a:gd name="T14" fmla="*/ 0 w 188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38">
                <a:moveTo>
                  <a:pt x="188" y="38"/>
                </a:moveTo>
                <a:cubicBezTo>
                  <a:pt x="185" y="26"/>
                  <a:pt x="174" y="21"/>
                  <a:pt x="156" y="21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14" y="21"/>
                  <a:pt x="103" y="18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3" y="18"/>
                  <a:pt x="82" y="21"/>
                  <a:pt x="64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14" y="21"/>
                  <a:pt x="4" y="26"/>
                  <a:pt x="0" y="38"/>
                </a:cubicBez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278" name="Freeform 558">
            <a:extLst>
              <a:ext uri="{FF2B5EF4-FFF2-40B4-BE49-F238E27FC236}">
                <a16:creationId xmlns:a16="http://schemas.microsoft.com/office/drawing/2014/main" id="{5C2CF8E4-8811-02F9-A708-1AA0A9C2E7DA}"/>
              </a:ext>
            </a:extLst>
          </p:cNvPr>
          <p:cNvSpPr>
            <a:spLocks/>
          </p:cNvSpPr>
          <p:nvPr/>
        </p:nvSpPr>
        <p:spPr bwMode="auto">
          <a:xfrm>
            <a:off x="5473700" y="1912938"/>
            <a:ext cx="741363" cy="2349500"/>
          </a:xfrm>
          <a:custGeom>
            <a:avLst/>
            <a:gdLst>
              <a:gd name="T0" fmla="*/ 467 w 467"/>
              <a:gd name="T1" fmla="*/ 1480 h 1480"/>
              <a:gd name="T2" fmla="*/ 0 w 467"/>
              <a:gd name="T3" fmla="*/ 1260 h 1480"/>
              <a:gd name="T4" fmla="*/ 0 w 467"/>
              <a:gd name="T5" fmla="*/ 224 h 1480"/>
              <a:gd name="T6" fmla="*/ 467 w 467"/>
              <a:gd name="T7" fmla="*/ 0 h 1480"/>
              <a:gd name="T8" fmla="*/ 467 w 467"/>
              <a:gd name="T9" fmla="*/ 148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" h="1480">
                <a:moveTo>
                  <a:pt x="467" y="1480"/>
                </a:moveTo>
                <a:lnTo>
                  <a:pt x="0" y="1260"/>
                </a:lnTo>
                <a:lnTo>
                  <a:pt x="0" y="224"/>
                </a:lnTo>
                <a:lnTo>
                  <a:pt x="467" y="0"/>
                </a:lnTo>
                <a:lnTo>
                  <a:pt x="467" y="1480"/>
                </a:lnTo>
                <a:close/>
              </a:path>
            </a:pathLst>
          </a:custGeom>
          <a:solidFill>
            <a:srgbClr val="C66B5A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279" name="Rectangle 559">
            <a:extLst>
              <a:ext uri="{FF2B5EF4-FFF2-40B4-BE49-F238E27FC236}">
                <a16:creationId xmlns:a16="http://schemas.microsoft.com/office/drawing/2014/main" id="{B1B4DE4A-0C92-6461-1885-9D0D372F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3433763"/>
            <a:ext cx="793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Decoder</a:t>
            </a:r>
            <a:endParaRPr lang="en-US" altLang="en-US" b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D8A2879C-2DDD-FF70-6446-E02660834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altLang="en-US"/>
              <a:t>1-T DRAM Cell</a:t>
            </a:r>
          </a:p>
        </p:txBody>
      </p:sp>
      <p:sp>
        <p:nvSpPr>
          <p:cNvPr id="270511" name="Rectangle 175">
            <a:extLst>
              <a:ext uri="{FF2B5EF4-FFF2-40B4-BE49-F238E27FC236}">
                <a16:creationId xmlns:a16="http://schemas.microsoft.com/office/drawing/2014/main" id="{58B7C304-DCEA-55A1-0D76-A0C5528B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5422900"/>
            <a:ext cx="476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Uses Polysilicon-Diffusion Capacitance</a:t>
            </a:r>
            <a:endParaRPr lang="en-US" altLang="en-US" sz="2000">
              <a:solidFill>
                <a:srgbClr val="315263"/>
              </a:solidFill>
            </a:endParaRPr>
          </a:p>
        </p:txBody>
      </p:sp>
      <p:sp>
        <p:nvSpPr>
          <p:cNvPr id="270512" name="Rectangle 176">
            <a:extLst>
              <a:ext uri="{FF2B5EF4-FFF2-40B4-BE49-F238E27FC236}">
                <a16:creationId xmlns:a16="http://schemas.microsoft.com/office/drawing/2014/main" id="{53F64600-23BF-12A0-CBB4-A77F8049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803900"/>
            <a:ext cx="218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Expensive in Area</a:t>
            </a:r>
            <a:endParaRPr lang="en-US" altLang="en-US" sz="2000">
              <a:solidFill>
                <a:srgbClr val="315263"/>
              </a:solidFill>
            </a:endParaRPr>
          </a:p>
        </p:txBody>
      </p:sp>
      <p:sp>
        <p:nvSpPr>
          <p:cNvPr id="270537" name="Rectangle 201">
            <a:extLst>
              <a:ext uri="{FF2B5EF4-FFF2-40B4-BE49-F238E27FC236}">
                <a16:creationId xmlns:a16="http://schemas.microsoft.com/office/drawing/2014/main" id="{701112BF-B5EF-7665-9FE8-35D95CD3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071688"/>
            <a:ext cx="16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270538" name="Rectangle 202">
            <a:extLst>
              <a:ext uri="{FF2B5EF4-FFF2-40B4-BE49-F238E27FC236}">
                <a16:creationId xmlns:a16="http://schemas.microsoft.com/office/drawing/2014/main" id="{163B491A-7148-AD39-0EAC-F061156C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21637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0539" name="Rectangle 203">
            <a:extLst>
              <a:ext uri="{FF2B5EF4-FFF2-40B4-BE49-F238E27FC236}">
                <a16:creationId xmlns:a16="http://schemas.microsoft.com/office/drawing/2014/main" id="{35E1EBB9-408B-9A19-B646-17E0618B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071688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word</a:t>
            </a:r>
            <a:endParaRPr lang="en-US" altLang="en-US"/>
          </a:p>
        </p:txBody>
      </p:sp>
      <p:sp>
        <p:nvSpPr>
          <p:cNvPr id="270540" name="Rectangle 204">
            <a:extLst>
              <a:ext uri="{FF2B5EF4-FFF2-40B4-BE49-F238E27FC236}">
                <a16:creationId xmlns:a16="http://schemas.microsoft.com/office/drawing/2014/main" id="{33A5D627-D919-334B-2811-4B3E3444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2297113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line</a:t>
            </a:r>
            <a:endParaRPr lang="en-US" altLang="en-US"/>
          </a:p>
        </p:txBody>
      </p:sp>
      <p:grpSp>
        <p:nvGrpSpPr>
          <p:cNvPr id="270575" name="Group 239">
            <a:extLst>
              <a:ext uri="{FF2B5EF4-FFF2-40B4-BE49-F238E27FC236}">
                <a16:creationId xmlns:a16="http://schemas.microsoft.com/office/drawing/2014/main" id="{233912B5-BE46-979D-43F1-4D72E62F957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344863"/>
            <a:ext cx="812800" cy="469900"/>
            <a:chOff x="3556" y="2107"/>
            <a:chExt cx="512" cy="296"/>
          </a:xfrm>
        </p:grpSpPr>
        <p:sp>
          <p:nvSpPr>
            <p:cNvPr id="270542" name="Rectangle 206">
              <a:extLst>
                <a:ext uri="{FF2B5EF4-FFF2-40B4-BE49-F238E27FC236}">
                  <a16:creationId xmlns:a16="http://schemas.microsoft.com/office/drawing/2014/main" id="{0ED319D5-D90B-1A2D-82EA-5EB348CF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107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Diffused</a:t>
              </a:r>
              <a:endParaRPr lang="en-US" altLang="en-US"/>
            </a:p>
          </p:txBody>
        </p:sp>
        <p:sp>
          <p:nvSpPr>
            <p:cNvPr id="270543" name="Rectangle 207">
              <a:extLst>
                <a:ext uri="{FF2B5EF4-FFF2-40B4-BE49-F238E27FC236}">
                  <a16:creationId xmlns:a16="http://schemas.microsoft.com/office/drawing/2014/main" id="{F4A17FC4-C5D9-3608-19E1-E20E827E9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249"/>
              <a:ext cx="4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bit line</a:t>
              </a:r>
              <a:endParaRPr lang="en-US" altLang="en-US"/>
            </a:p>
          </p:txBody>
        </p:sp>
      </p:grpSp>
      <p:grpSp>
        <p:nvGrpSpPr>
          <p:cNvPr id="270574" name="Group 238">
            <a:extLst>
              <a:ext uri="{FF2B5EF4-FFF2-40B4-BE49-F238E27FC236}">
                <a16:creationId xmlns:a16="http://schemas.microsoft.com/office/drawing/2014/main" id="{B7C633A3-2466-B926-9F7C-52617F0D065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033838"/>
            <a:ext cx="1073150" cy="469900"/>
            <a:chOff x="3940" y="2541"/>
            <a:chExt cx="676" cy="296"/>
          </a:xfrm>
        </p:grpSpPr>
        <p:sp>
          <p:nvSpPr>
            <p:cNvPr id="270544" name="Rectangle 208">
              <a:extLst>
                <a:ext uri="{FF2B5EF4-FFF2-40B4-BE49-F238E27FC236}">
                  <a16:creationId xmlns:a16="http://schemas.microsoft.com/office/drawing/2014/main" id="{EE339CCF-0100-D453-7397-0D737F88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2541"/>
              <a:ext cx="6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Polysilicon</a:t>
              </a:r>
              <a:endParaRPr lang="en-US" altLang="en-US"/>
            </a:p>
          </p:txBody>
        </p:sp>
        <p:sp>
          <p:nvSpPr>
            <p:cNvPr id="270545" name="Rectangle 209">
              <a:extLst>
                <a:ext uri="{FF2B5EF4-FFF2-40B4-BE49-F238E27FC236}">
                  <a16:creationId xmlns:a16="http://schemas.microsoft.com/office/drawing/2014/main" id="{19D2A5DF-928F-8D6D-EF83-AE42183E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2683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gate</a:t>
              </a:r>
              <a:endParaRPr lang="en-US" altLang="en-US"/>
            </a:p>
          </p:txBody>
        </p:sp>
      </p:grpSp>
      <p:grpSp>
        <p:nvGrpSpPr>
          <p:cNvPr id="270573" name="Group 237">
            <a:extLst>
              <a:ext uri="{FF2B5EF4-FFF2-40B4-BE49-F238E27FC236}">
                <a16:creationId xmlns:a16="http://schemas.microsoft.com/office/drawing/2014/main" id="{172CE184-6BD5-51DC-2823-B2D62086D1A0}"/>
              </a:ext>
            </a:extLst>
          </p:cNvPr>
          <p:cNvGrpSpPr>
            <a:grpSpLocks/>
          </p:cNvGrpSpPr>
          <p:nvPr/>
        </p:nvGrpSpPr>
        <p:grpSpPr bwMode="auto">
          <a:xfrm>
            <a:off x="7461250" y="3932238"/>
            <a:ext cx="1073150" cy="471487"/>
            <a:chOff x="4607" y="2477"/>
            <a:chExt cx="676" cy="297"/>
          </a:xfrm>
        </p:grpSpPr>
        <p:sp>
          <p:nvSpPr>
            <p:cNvPr id="270546" name="Rectangle 210">
              <a:extLst>
                <a:ext uri="{FF2B5EF4-FFF2-40B4-BE49-F238E27FC236}">
                  <a16:creationId xmlns:a16="http://schemas.microsoft.com/office/drawing/2014/main" id="{04D6A061-5C0C-89B3-6B20-568A9E7A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2477"/>
              <a:ext cx="6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Polysilicon</a:t>
              </a:r>
              <a:endParaRPr lang="en-US" altLang="en-US"/>
            </a:p>
          </p:txBody>
        </p:sp>
        <p:sp>
          <p:nvSpPr>
            <p:cNvPr id="270547" name="Rectangle 211">
              <a:extLst>
                <a:ext uri="{FF2B5EF4-FFF2-40B4-BE49-F238E27FC236}">
                  <a16:creationId xmlns:a16="http://schemas.microsoft.com/office/drawing/2014/main" id="{6932AAFB-900C-18DE-8DF8-98B1C6DF3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262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plate</a:t>
              </a:r>
              <a:endParaRPr lang="en-US" altLang="en-US"/>
            </a:p>
          </p:txBody>
        </p:sp>
      </p:grpSp>
      <p:sp>
        <p:nvSpPr>
          <p:cNvPr id="270548" name="Rectangle 212">
            <a:extLst>
              <a:ext uri="{FF2B5EF4-FFF2-40B4-BE49-F238E27FC236}">
                <a16:creationId xmlns:a16="http://schemas.microsoft.com/office/drawing/2014/main" id="{42585171-DBF2-9C59-D118-96801680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1284288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Capacitor</a:t>
            </a:r>
            <a:endParaRPr lang="en-US" altLang="en-US"/>
          </a:p>
        </p:txBody>
      </p:sp>
      <p:sp>
        <p:nvSpPr>
          <p:cNvPr id="270553" name="Rectangle 217">
            <a:extLst>
              <a:ext uri="{FF2B5EF4-FFF2-40B4-BE49-F238E27FC236}">
                <a16:creationId xmlns:a16="http://schemas.microsoft.com/office/drawing/2014/main" id="{A818CEBE-7674-2F00-B04D-6E688DA1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648200"/>
            <a:ext cx="2033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C66B5A"/>
                </a:solidFill>
              </a:rPr>
              <a:t>Cross-section</a:t>
            </a:r>
            <a:endParaRPr lang="en-US" altLang="en-US">
              <a:solidFill>
                <a:srgbClr val="C66B5A"/>
              </a:solidFill>
            </a:endParaRPr>
          </a:p>
        </p:txBody>
      </p:sp>
      <p:sp>
        <p:nvSpPr>
          <p:cNvPr id="270554" name="Rectangle 218">
            <a:extLst>
              <a:ext uri="{FF2B5EF4-FFF2-40B4-BE49-F238E27FC236}">
                <a16:creationId xmlns:a16="http://schemas.microsoft.com/office/drawing/2014/main" id="{512459AB-B130-F7D0-15B5-722DBE8B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998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C66B5A"/>
                </a:solidFill>
              </a:rPr>
              <a:t>Layout</a:t>
            </a:r>
            <a:endParaRPr lang="en-US" altLang="en-US">
              <a:solidFill>
                <a:srgbClr val="C66B5A"/>
              </a:solidFill>
            </a:endParaRPr>
          </a:p>
        </p:txBody>
      </p:sp>
      <p:sp>
        <p:nvSpPr>
          <p:cNvPr id="270558" name="Rectangle 222">
            <a:extLst>
              <a:ext uri="{FF2B5EF4-FFF2-40B4-BE49-F238E27FC236}">
                <a16:creationId xmlns:a16="http://schemas.microsoft.com/office/drawing/2014/main" id="{093B1674-DA2F-99CF-1ED2-A8AE0A55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1727200"/>
            <a:ext cx="769937" cy="218757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59" name="Line 223">
            <a:extLst>
              <a:ext uri="{FF2B5EF4-FFF2-40B4-BE49-F238E27FC236}">
                <a16:creationId xmlns:a16="http://schemas.microsoft.com/office/drawing/2014/main" id="{4CDCF989-76FA-94D4-656E-6D08FF689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38" y="1727200"/>
            <a:ext cx="1587" cy="21875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0" name="Line 224">
            <a:extLst>
              <a:ext uri="{FF2B5EF4-FFF2-40B4-BE49-F238E27FC236}">
                <a16:creationId xmlns:a16="http://schemas.microsoft.com/office/drawing/2014/main" id="{94B63334-C2E3-ED78-B4F9-3C8790E07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6875" y="1727200"/>
            <a:ext cx="1588" cy="21875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1" name="Freeform 225">
            <a:extLst>
              <a:ext uri="{FF2B5EF4-FFF2-40B4-BE49-F238E27FC236}">
                <a16:creationId xmlns:a16="http://schemas.microsoft.com/office/drawing/2014/main" id="{10FC2B29-01B9-951B-B641-79E57F617903}"/>
              </a:ext>
            </a:extLst>
          </p:cNvPr>
          <p:cNvSpPr>
            <a:spLocks/>
          </p:cNvSpPr>
          <p:nvPr/>
        </p:nvSpPr>
        <p:spPr bwMode="auto">
          <a:xfrm>
            <a:off x="6677025" y="1727200"/>
            <a:ext cx="1182688" cy="2187575"/>
          </a:xfrm>
          <a:custGeom>
            <a:avLst/>
            <a:gdLst>
              <a:gd name="T0" fmla="*/ 0 w 745"/>
              <a:gd name="T1" fmla="*/ 1378 h 1378"/>
              <a:gd name="T2" fmla="*/ 0 w 745"/>
              <a:gd name="T3" fmla="*/ 752 h 1378"/>
              <a:gd name="T4" fmla="*/ 745 w 745"/>
              <a:gd name="T5" fmla="*/ 752 h 1378"/>
              <a:gd name="T6" fmla="*/ 745 w 745"/>
              <a:gd name="T7" fmla="*/ 205 h 1378"/>
              <a:gd name="T8" fmla="*/ 284 w 745"/>
              <a:gd name="T9" fmla="*/ 205 h 1378"/>
              <a:gd name="T10" fmla="*/ 284 w 745"/>
              <a:gd name="T11" fmla="*/ 402 h 1378"/>
              <a:gd name="T12" fmla="*/ 0 w 745"/>
              <a:gd name="T13" fmla="*/ 402 h 1378"/>
              <a:gd name="T14" fmla="*/ 0 w 745"/>
              <a:gd name="T15" fmla="*/ 0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1378">
                <a:moveTo>
                  <a:pt x="0" y="1378"/>
                </a:moveTo>
                <a:lnTo>
                  <a:pt x="0" y="752"/>
                </a:lnTo>
                <a:lnTo>
                  <a:pt x="745" y="752"/>
                </a:lnTo>
                <a:lnTo>
                  <a:pt x="745" y="205"/>
                </a:lnTo>
                <a:lnTo>
                  <a:pt x="284" y="205"/>
                </a:lnTo>
                <a:lnTo>
                  <a:pt x="284" y="402"/>
                </a:lnTo>
                <a:lnTo>
                  <a:pt x="0" y="40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2" name="Line 226">
            <a:extLst>
              <a:ext uri="{FF2B5EF4-FFF2-40B4-BE49-F238E27FC236}">
                <a16:creationId xmlns:a16="http://schemas.microsoft.com/office/drawing/2014/main" id="{2A8B55D8-80AC-4481-62F2-EDD12525B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3188" y="1727200"/>
            <a:ext cx="1587" cy="21875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3" name="Line 227">
            <a:extLst>
              <a:ext uri="{FF2B5EF4-FFF2-40B4-BE49-F238E27FC236}">
                <a16:creationId xmlns:a16="http://schemas.microsoft.com/office/drawing/2014/main" id="{CF57C77F-02E1-3794-2F03-8A8C92D8F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7788" y="1563688"/>
            <a:ext cx="436562" cy="6191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4" name="Freeform 228">
            <a:extLst>
              <a:ext uri="{FF2B5EF4-FFF2-40B4-BE49-F238E27FC236}">
                <a16:creationId xmlns:a16="http://schemas.microsoft.com/office/drawing/2014/main" id="{015DD20E-AF9C-73C7-5711-9D6BA9A357F9}"/>
              </a:ext>
            </a:extLst>
          </p:cNvPr>
          <p:cNvSpPr>
            <a:spLocks/>
          </p:cNvSpPr>
          <p:nvPr/>
        </p:nvSpPr>
        <p:spPr bwMode="auto">
          <a:xfrm>
            <a:off x="7646988" y="2133600"/>
            <a:ext cx="100012" cy="125413"/>
          </a:xfrm>
          <a:custGeom>
            <a:avLst/>
            <a:gdLst>
              <a:gd name="T0" fmla="*/ 9 w 16"/>
              <a:gd name="T1" fmla="*/ 7 h 20"/>
              <a:gd name="T2" fmla="*/ 16 w 16"/>
              <a:gd name="T3" fmla="*/ 7 h 20"/>
              <a:gd name="T4" fmla="*/ 16 w 16"/>
              <a:gd name="T5" fmla="*/ 7 h 20"/>
              <a:gd name="T6" fmla="*/ 7 w 16"/>
              <a:gd name="T7" fmla="*/ 13 h 20"/>
              <a:gd name="T8" fmla="*/ 0 w 16"/>
              <a:gd name="T9" fmla="*/ 20 h 20"/>
              <a:gd name="T10" fmla="*/ 4 w 16"/>
              <a:gd name="T11" fmla="*/ 10 h 20"/>
              <a:gd name="T12" fmla="*/ 6 w 16"/>
              <a:gd name="T13" fmla="*/ 1 h 20"/>
              <a:gd name="T14" fmla="*/ 6 w 16"/>
              <a:gd name="T15" fmla="*/ 0 h 20"/>
              <a:gd name="T16" fmla="*/ 9 w 16"/>
              <a:gd name="T17" fmla="*/ 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9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5"/>
                  <a:pt x="2" y="17"/>
                  <a:pt x="0" y="20"/>
                </a:cubicBezTo>
                <a:cubicBezTo>
                  <a:pt x="1" y="17"/>
                  <a:pt x="3" y="13"/>
                  <a:pt x="4" y="10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6" y="0"/>
                </a:cubicBezTo>
                <a:lnTo>
                  <a:pt x="9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5" name="Rectangle 229">
            <a:extLst>
              <a:ext uri="{FF2B5EF4-FFF2-40B4-BE49-F238E27FC236}">
                <a16:creationId xmlns:a16="http://schemas.microsoft.com/office/drawing/2014/main" id="{6F64BB1A-5F22-DCD4-78D8-A6D424D4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2227263"/>
            <a:ext cx="223838" cy="1687512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6" name="Freeform 230">
            <a:extLst>
              <a:ext uri="{FF2B5EF4-FFF2-40B4-BE49-F238E27FC236}">
                <a16:creationId xmlns:a16="http://schemas.microsoft.com/office/drawing/2014/main" id="{FF86C389-9783-192E-B075-7BAA826F535F}"/>
              </a:ext>
            </a:extLst>
          </p:cNvPr>
          <p:cNvSpPr>
            <a:spLocks/>
          </p:cNvSpPr>
          <p:nvPr/>
        </p:nvSpPr>
        <p:spPr bwMode="auto">
          <a:xfrm>
            <a:off x="6759575" y="2227263"/>
            <a:ext cx="223838" cy="1687512"/>
          </a:xfrm>
          <a:custGeom>
            <a:avLst/>
            <a:gdLst>
              <a:gd name="T0" fmla="*/ 141 w 141"/>
              <a:gd name="T1" fmla="*/ 1063 h 1063"/>
              <a:gd name="T2" fmla="*/ 141 w 141"/>
              <a:gd name="T3" fmla="*/ 0 h 1063"/>
              <a:gd name="T4" fmla="*/ 0 w 141"/>
              <a:gd name="T5" fmla="*/ 0 h 1063"/>
              <a:gd name="T6" fmla="*/ 0 w 141"/>
              <a:gd name="T7" fmla="*/ 106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063">
                <a:moveTo>
                  <a:pt x="141" y="1063"/>
                </a:moveTo>
                <a:lnTo>
                  <a:pt x="141" y="0"/>
                </a:lnTo>
                <a:lnTo>
                  <a:pt x="0" y="0"/>
                </a:lnTo>
                <a:lnTo>
                  <a:pt x="0" y="1063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7" name="Rectangle 231">
            <a:extLst>
              <a:ext uri="{FF2B5EF4-FFF2-40B4-BE49-F238E27FC236}">
                <a16:creationId xmlns:a16="http://schemas.microsoft.com/office/drawing/2014/main" id="{0010F120-F358-D5CF-946A-ACA7CB9F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2540000"/>
            <a:ext cx="2420937" cy="293688"/>
          </a:xfrm>
          <a:prstGeom prst="rect">
            <a:avLst/>
          </a:prstGeom>
          <a:solidFill>
            <a:srgbClr val="0000FF">
              <a:alpha val="6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8" name="Line 232">
            <a:extLst>
              <a:ext uri="{FF2B5EF4-FFF2-40B4-BE49-F238E27FC236}">
                <a16:creationId xmlns:a16="http://schemas.microsoft.com/office/drawing/2014/main" id="{883378C8-60C9-4AF1-DAC0-147BF5733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540000"/>
            <a:ext cx="24209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69" name="Line 233">
            <a:extLst>
              <a:ext uri="{FF2B5EF4-FFF2-40B4-BE49-F238E27FC236}">
                <a16:creationId xmlns:a16="http://schemas.microsoft.com/office/drawing/2014/main" id="{9CE58C36-D6C5-CB29-4FC2-D9282AA68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1563" y="2833688"/>
            <a:ext cx="24209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70" name="Line 234">
            <a:extLst>
              <a:ext uri="{FF2B5EF4-FFF2-40B4-BE49-F238E27FC236}">
                <a16:creationId xmlns:a16="http://schemas.microsoft.com/office/drawing/2014/main" id="{E331B38C-8A62-88A1-6B59-153F36E3BA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2288" y="3765550"/>
            <a:ext cx="1587" cy="2619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571" name="Freeform 235">
            <a:extLst>
              <a:ext uri="{FF2B5EF4-FFF2-40B4-BE49-F238E27FC236}">
                <a16:creationId xmlns:a16="http://schemas.microsoft.com/office/drawing/2014/main" id="{DE41AF7A-6541-B149-CEDD-9B18C78D8041}"/>
              </a:ext>
            </a:extLst>
          </p:cNvPr>
          <p:cNvSpPr>
            <a:spLocks/>
          </p:cNvSpPr>
          <p:nvPr/>
        </p:nvSpPr>
        <p:spPr bwMode="auto">
          <a:xfrm>
            <a:off x="6834188" y="3678238"/>
            <a:ext cx="74612" cy="117475"/>
          </a:xfrm>
          <a:custGeom>
            <a:avLst/>
            <a:gdLst>
              <a:gd name="T0" fmla="*/ 6 w 12"/>
              <a:gd name="T1" fmla="*/ 16 h 19"/>
              <a:gd name="T2" fmla="*/ 0 w 12"/>
              <a:gd name="T3" fmla="*/ 19 h 19"/>
              <a:gd name="T4" fmla="*/ 0 w 12"/>
              <a:gd name="T5" fmla="*/ 19 h 19"/>
              <a:gd name="T6" fmla="*/ 4 w 12"/>
              <a:gd name="T7" fmla="*/ 10 h 19"/>
              <a:gd name="T8" fmla="*/ 6 w 12"/>
              <a:gd name="T9" fmla="*/ 0 h 19"/>
              <a:gd name="T10" fmla="*/ 8 w 12"/>
              <a:gd name="T11" fmla="*/ 10 h 19"/>
              <a:gd name="T12" fmla="*/ 12 w 12"/>
              <a:gd name="T13" fmla="*/ 19 h 19"/>
              <a:gd name="T14" fmla="*/ 12 w 12"/>
              <a:gd name="T15" fmla="*/ 19 h 19"/>
              <a:gd name="T16" fmla="*/ 6 w 12"/>
              <a:gd name="T1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9">
                <a:moveTo>
                  <a:pt x="6" y="16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6"/>
                  <a:pt x="6" y="3"/>
                  <a:pt x="6" y="0"/>
                </a:cubicBezTo>
                <a:cubicBezTo>
                  <a:pt x="7" y="3"/>
                  <a:pt x="8" y="6"/>
                  <a:pt x="8" y="10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lnTo>
                  <a:pt x="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0576" name="Group 240">
            <a:extLst>
              <a:ext uri="{FF2B5EF4-FFF2-40B4-BE49-F238E27FC236}">
                <a16:creationId xmlns:a16="http://schemas.microsoft.com/office/drawing/2014/main" id="{C26B3611-9B37-9F9E-DCF9-35BC67E04303}"/>
              </a:ext>
            </a:extLst>
          </p:cNvPr>
          <p:cNvGrpSpPr>
            <a:grpSpLocks/>
          </p:cNvGrpSpPr>
          <p:nvPr/>
        </p:nvGrpSpPr>
        <p:grpSpPr bwMode="auto">
          <a:xfrm>
            <a:off x="136525" y="2014538"/>
            <a:ext cx="5003800" cy="2393950"/>
            <a:chOff x="86" y="1269"/>
            <a:chExt cx="3152" cy="1508"/>
          </a:xfrm>
        </p:grpSpPr>
        <p:sp>
          <p:nvSpPr>
            <p:cNvPr id="270517" name="Freeform 181">
              <a:extLst>
                <a:ext uri="{FF2B5EF4-FFF2-40B4-BE49-F238E27FC236}">
                  <a16:creationId xmlns:a16="http://schemas.microsoft.com/office/drawing/2014/main" id="{5C5B05D9-BF94-5F29-1BFD-3AB924D8C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" y="2076"/>
              <a:ext cx="580" cy="44"/>
            </a:xfrm>
            <a:custGeom>
              <a:avLst/>
              <a:gdLst>
                <a:gd name="T0" fmla="*/ 147 w 147"/>
                <a:gd name="T1" fmla="*/ 11 h 11"/>
                <a:gd name="T2" fmla="*/ 0 w 147"/>
                <a:gd name="T3" fmla="*/ 11 h 11"/>
                <a:gd name="T4" fmla="*/ 4 w 147"/>
                <a:gd name="T5" fmla="*/ 1 h 11"/>
                <a:gd name="T6" fmla="*/ 127 w 147"/>
                <a:gd name="T7" fmla="*/ 2 h 11"/>
                <a:gd name="T8" fmla="*/ 147 w 14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1">
                  <a:moveTo>
                    <a:pt x="147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93" y="0"/>
                    <a:pt x="127" y="2"/>
                  </a:cubicBezTo>
                  <a:cubicBezTo>
                    <a:pt x="127" y="2"/>
                    <a:pt x="138" y="3"/>
                    <a:pt x="147" y="11"/>
                  </a:cubicBezTo>
                  <a:close/>
                </a:path>
              </a:pathLst>
            </a:cu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18" name="Freeform 182">
              <a:extLst>
                <a:ext uri="{FF2B5EF4-FFF2-40B4-BE49-F238E27FC236}">
                  <a16:creationId xmlns:a16="http://schemas.microsoft.com/office/drawing/2014/main" id="{0DA29619-C672-33AC-C748-355D984E9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698"/>
              <a:ext cx="781" cy="355"/>
            </a:xfrm>
            <a:custGeom>
              <a:avLst/>
              <a:gdLst>
                <a:gd name="T0" fmla="*/ 0 w 198"/>
                <a:gd name="T1" fmla="*/ 89 h 90"/>
                <a:gd name="T2" fmla="*/ 15 w 198"/>
                <a:gd name="T3" fmla="*/ 89 h 90"/>
                <a:gd name="T4" fmla="*/ 138 w 198"/>
                <a:gd name="T5" fmla="*/ 87 h 90"/>
                <a:gd name="T6" fmla="*/ 177 w 198"/>
                <a:gd name="T7" fmla="*/ 64 h 90"/>
                <a:gd name="T8" fmla="*/ 198 w 198"/>
                <a:gd name="T9" fmla="*/ 49 h 90"/>
                <a:gd name="T10" fmla="*/ 198 w 198"/>
                <a:gd name="T11" fmla="*/ 15 h 90"/>
                <a:gd name="T12" fmla="*/ 188 w 198"/>
                <a:gd name="T13" fmla="*/ 1 h 90"/>
                <a:gd name="T14" fmla="*/ 176 w 198"/>
                <a:gd name="T15" fmla="*/ 1 h 90"/>
                <a:gd name="T16" fmla="*/ 159 w 198"/>
                <a:gd name="T17" fmla="*/ 25 h 90"/>
                <a:gd name="T18" fmla="*/ 128 w 198"/>
                <a:gd name="T19" fmla="*/ 44 h 90"/>
                <a:gd name="T20" fmla="*/ 29 w 198"/>
                <a:gd name="T21" fmla="*/ 45 h 90"/>
                <a:gd name="T22" fmla="*/ 12 w 198"/>
                <a:gd name="T23" fmla="*/ 55 h 90"/>
                <a:gd name="T24" fmla="*/ 0 w 198"/>
                <a:gd name="T25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90">
                  <a:moveTo>
                    <a:pt x="0" y="89"/>
                  </a:moveTo>
                  <a:cubicBezTo>
                    <a:pt x="30" y="89"/>
                    <a:pt x="5" y="89"/>
                    <a:pt x="15" y="89"/>
                  </a:cubicBezTo>
                  <a:cubicBezTo>
                    <a:pt x="15" y="89"/>
                    <a:pt x="103" y="90"/>
                    <a:pt x="138" y="87"/>
                  </a:cubicBezTo>
                  <a:cubicBezTo>
                    <a:pt x="138" y="87"/>
                    <a:pt x="163" y="87"/>
                    <a:pt x="177" y="64"/>
                  </a:cubicBezTo>
                  <a:cubicBezTo>
                    <a:pt x="177" y="64"/>
                    <a:pt x="182" y="54"/>
                    <a:pt x="198" y="49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8" y="0"/>
                    <a:pt x="188" y="1"/>
                    <a:pt x="188" y="1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65" y="1"/>
                    <a:pt x="159" y="25"/>
                    <a:pt x="159" y="25"/>
                  </a:cubicBezTo>
                  <a:cubicBezTo>
                    <a:pt x="153" y="45"/>
                    <a:pt x="128" y="44"/>
                    <a:pt x="128" y="44"/>
                  </a:cubicBezTo>
                  <a:cubicBezTo>
                    <a:pt x="127" y="44"/>
                    <a:pt x="29" y="45"/>
                    <a:pt x="29" y="45"/>
                  </a:cubicBezTo>
                  <a:cubicBezTo>
                    <a:pt x="18" y="45"/>
                    <a:pt x="14" y="49"/>
                    <a:pt x="12" y="55"/>
                  </a:cubicBezTo>
                  <a:cubicBezTo>
                    <a:pt x="12" y="57"/>
                    <a:pt x="0" y="89"/>
                    <a:pt x="0" y="89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19" name="Freeform 183">
              <a:extLst>
                <a:ext uri="{FF2B5EF4-FFF2-40B4-BE49-F238E27FC236}">
                  <a16:creationId xmlns:a16="http://schemas.microsoft.com/office/drawing/2014/main" id="{46D8D170-4A92-1D59-7227-89FF01C52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1868"/>
              <a:ext cx="323" cy="177"/>
            </a:xfrm>
            <a:custGeom>
              <a:avLst/>
              <a:gdLst>
                <a:gd name="T0" fmla="*/ 0 w 82"/>
                <a:gd name="T1" fmla="*/ 44 h 45"/>
                <a:gd name="T2" fmla="*/ 10 w 82"/>
                <a:gd name="T3" fmla="*/ 25 h 45"/>
                <a:gd name="T4" fmla="*/ 12 w 82"/>
                <a:gd name="T5" fmla="*/ 11 h 45"/>
                <a:gd name="T6" fmla="*/ 24 w 82"/>
                <a:gd name="T7" fmla="*/ 1 h 45"/>
                <a:gd name="T8" fmla="*/ 50 w 82"/>
                <a:gd name="T9" fmla="*/ 1 h 45"/>
                <a:gd name="T10" fmla="*/ 73 w 82"/>
                <a:gd name="T11" fmla="*/ 15 h 45"/>
                <a:gd name="T12" fmla="*/ 82 w 82"/>
                <a:gd name="T13" fmla="*/ 45 h 45"/>
                <a:gd name="T14" fmla="*/ 0 w 82"/>
                <a:gd name="T15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5">
                  <a:moveTo>
                    <a:pt x="0" y="44"/>
                  </a:moveTo>
                  <a:cubicBezTo>
                    <a:pt x="2" y="41"/>
                    <a:pt x="8" y="34"/>
                    <a:pt x="10" y="25"/>
                  </a:cubicBezTo>
                  <a:cubicBezTo>
                    <a:pt x="10" y="25"/>
                    <a:pt x="12" y="13"/>
                    <a:pt x="12" y="11"/>
                  </a:cubicBezTo>
                  <a:cubicBezTo>
                    <a:pt x="14" y="6"/>
                    <a:pt x="17" y="1"/>
                    <a:pt x="24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68" y="0"/>
                    <a:pt x="73" y="15"/>
                  </a:cubicBezTo>
                  <a:cubicBezTo>
                    <a:pt x="73" y="15"/>
                    <a:pt x="82" y="44"/>
                    <a:pt x="82" y="45"/>
                  </a:cubicBezTo>
                  <a:cubicBezTo>
                    <a:pt x="24" y="44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0" name="Freeform 184">
              <a:extLst>
                <a:ext uri="{FF2B5EF4-FFF2-40B4-BE49-F238E27FC236}">
                  <a16:creationId xmlns:a16="http://schemas.microsoft.com/office/drawing/2014/main" id="{2483CB7A-4EEA-5F39-2A3B-C3661E28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" y="1269"/>
              <a:ext cx="2710" cy="1508"/>
            </a:xfrm>
            <a:custGeom>
              <a:avLst/>
              <a:gdLst>
                <a:gd name="T0" fmla="*/ 17 w 688"/>
                <a:gd name="T1" fmla="*/ 382 h 383"/>
                <a:gd name="T2" fmla="*/ 13 w 688"/>
                <a:gd name="T3" fmla="*/ 295 h 383"/>
                <a:gd name="T4" fmla="*/ 8 w 688"/>
                <a:gd name="T5" fmla="*/ 251 h 383"/>
                <a:gd name="T6" fmla="*/ 21 w 688"/>
                <a:gd name="T7" fmla="*/ 205 h 383"/>
                <a:gd name="T8" fmla="*/ 16 w 688"/>
                <a:gd name="T9" fmla="*/ 140 h 383"/>
                <a:gd name="T10" fmla="*/ 18 w 688"/>
                <a:gd name="T11" fmla="*/ 87 h 383"/>
                <a:gd name="T12" fmla="*/ 23 w 688"/>
                <a:gd name="T13" fmla="*/ 43 h 383"/>
                <a:gd name="T14" fmla="*/ 118 w 688"/>
                <a:gd name="T15" fmla="*/ 44 h 383"/>
                <a:gd name="T16" fmla="*/ 156 w 688"/>
                <a:gd name="T17" fmla="*/ 53 h 383"/>
                <a:gd name="T18" fmla="*/ 181 w 688"/>
                <a:gd name="T19" fmla="*/ 54 h 383"/>
                <a:gd name="T20" fmla="*/ 205 w 688"/>
                <a:gd name="T21" fmla="*/ 41 h 383"/>
                <a:gd name="T22" fmla="*/ 300 w 688"/>
                <a:gd name="T23" fmla="*/ 51 h 383"/>
                <a:gd name="T24" fmla="*/ 345 w 688"/>
                <a:gd name="T25" fmla="*/ 51 h 383"/>
                <a:gd name="T26" fmla="*/ 397 w 688"/>
                <a:gd name="T27" fmla="*/ 28 h 383"/>
                <a:gd name="T28" fmla="*/ 468 w 688"/>
                <a:gd name="T29" fmla="*/ 8 h 383"/>
                <a:gd name="T30" fmla="*/ 516 w 688"/>
                <a:gd name="T31" fmla="*/ 2 h 383"/>
                <a:gd name="T32" fmla="*/ 565 w 688"/>
                <a:gd name="T33" fmla="*/ 7 h 383"/>
                <a:gd name="T34" fmla="*/ 674 w 688"/>
                <a:gd name="T35" fmla="*/ 38 h 383"/>
                <a:gd name="T36" fmla="*/ 682 w 688"/>
                <a:gd name="T37" fmla="*/ 102 h 383"/>
                <a:gd name="T38" fmla="*/ 677 w 688"/>
                <a:gd name="T39" fmla="*/ 147 h 383"/>
                <a:gd name="T40" fmla="*/ 677 w 688"/>
                <a:gd name="T41" fmla="*/ 224 h 383"/>
                <a:gd name="T42" fmla="*/ 678 w 688"/>
                <a:gd name="T43" fmla="*/ 294 h 383"/>
                <a:gd name="T44" fmla="*/ 682 w 688"/>
                <a:gd name="T4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383">
                  <a:moveTo>
                    <a:pt x="17" y="382"/>
                  </a:moveTo>
                  <a:cubicBezTo>
                    <a:pt x="21" y="371"/>
                    <a:pt x="34" y="344"/>
                    <a:pt x="13" y="295"/>
                  </a:cubicBezTo>
                  <a:cubicBezTo>
                    <a:pt x="13" y="295"/>
                    <a:pt x="2" y="274"/>
                    <a:pt x="8" y="251"/>
                  </a:cubicBezTo>
                  <a:cubicBezTo>
                    <a:pt x="8" y="251"/>
                    <a:pt x="20" y="208"/>
                    <a:pt x="21" y="205"/>
                  </a:cubicBezTo>
                  <a:cubicBezTo>
                    <a:pt x="22" y="201"/>
                    <a:pt x="28" y="161"/>
                    <a:pt x="16" y="140"/>
                  </a:cubicBezTo>
                  <a:cubicBezTo>
                    <a:pt x="16" y="140"/>
                    <a:pt x="0" y="114"/>
                    <a:pt x="18" y="87"/>
                  </a:cubicBezTo>
                  <a:cubicBezTo>
                    <a:pt x="18" y="87"/>
                    <a:pt x="34" y="62"/>
                    <a:pt x="23" y="43"/>
                  </a:cubicBezTo>
                  <a:cubicBezTo>
                    <a:pt x="23" y="43"/>
                    <a:pt x="92" y="43"/>
                    <a:pt x="118" y="44"/>
                  </a:cubicBezTo>
                  <a:cubicBezTo>
                    <a:pt x="144" y="46"/>
                    <a:pt x="152" y="51"/>
                    <a:pt x="156" y="53"/>
                  </a:cubicBezTo>
                  <a:cubicBezTo>
                    <a:pt x="159" y="56"/>
                    <a:pt x="172" y="60"/>
                    <a:pt x="181" y="54"/>
                  </a:cubicBezTo>
                  <a:cubicBezTo>
                    <a:pt x="190" y="48"/>
                    <a:pt x="205" y="41"/>
                    <a:pt x="205" y="41"/>
                  </a:cubicBezTo>
                  <a:cubicBezTo>
                    <a:pt x="205" y="41"/>
                    <a:pt x="235" y="29"/>
                    <a:pt x="300" y="51"/>
                  </a:cubicBezTo>
                  <a:cubicBezTo>
                    <a:pt x="300" y="51"/>
                    <a:pt x="331" y="62"/>
                    <a:pt x="345" y="51"/>
                  </a:cubicBezTo>
                  <a:cubicBezTo>
                    <a:pt x="358" y="40"/>
                    <a:pt x="377" y="33"/>
                    <a:pt x="397" y="28"/>
                  </a:cubicBezTo>
                  <a:cubicBezTo>
                    <a:pt x="417" y="23"/>
                    <a:pt x="463" y="9"/>
                    <a:pt x="468" y="8"/>
                  </a:cubicBezTo>
                  <a:cubicBezTo>
                    <a:pt x="472" y="7"/>
                    <a:pt x="488" y="0"/>
                    <a:pt x="516" y="2"/>
                  </a:cubicBezTo>
                  <a:cubicBezTo>
                    <a:pt x="542" y="5"/>
                    <a:pt x="550" y="4"/>
                    <a:pt x="565" y="7"/>
                  </a:cubicBezTo>
                  <a:cubicBezTo>
                    <a:pt x="589" y="13"/>
                    <a:pt x="674" y="38"/>
                    <a:pt x="674" y="38"/>
                  </a:cubicBezTo>
                  <a:cubicBezTo>
                    <a:pt x="674" y="38"/>
                    <a:pt x="682" y="90"/>
                    <a:pt x="682" y="102"/>
                  </a:cubicBezTo>
                  <a:cubicBezTo>
                    <a:pt x="683" y="114"/>
                    <a:pt x="686" y="121"/>
                    <a:pt x="677" y="147"/>
                  </a:cubicBezTo>
                  <a:cubicBezTo>
                    <a:pt x="668" y="174"/>
                    <a:pt x="668" y="202"/>
                    <a:pt x="677" y="224"/>
                  </a:cubicBezTo>
                  <a:cubicBezTo>
                    <a:pt x="686" y="246"/>
                    <a:pt x="688" y="269"/>
                    <a:pt x="678" y="294"/>
                  </a:cubicBezTo>
                  <a:cubicBezTo>
                    <a:pt x="668" y="318"/>
                    <a:pt x="677" y="362"/>
                    <a:pt x="682" y="383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1" name="Freeform 185">
              <a:extLst>
                <a:ext uri="{FF2B5EF4-FFF2-40B4-BE49-F238E27FC236}">
                  <a16:creationId xmlns:a16="http://schemas.microsoft.com/office/drawing/2014/main" id="{C70BE94F-83BD-53B6-7250-45D61236F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" y="2076"/>
              <a:ext cx="2671" cy="217"/>
            </a:xfrm>
            <a:custGeom>
              <a:avLst/>
              <a:gdLst>
                <a:gd name="T0" fmla="*/ 0 w 678"/>
                <a:gd name="T1" fmla="*/ 55 h 55"/>
                <a:gd name="T2" fmla="*/ 92 w 678"/>
                <a:gd name="T3" fmla="*/ 50 h 55"/>
                <a:gd name="T4" fmla="*/ 129 w 678"/>
                <a:gd name="T5" fmla="*/ 25 h 55"/>
                <a:gd name="T6" fmla="*/ 163 w 678"/>
                <a:gd name="T7" fmla="*/ 4 h 55"/>
                <a:gd name="T8" fmla="*/ 358 w 678"/>
                <a:gd name="T9" fmla="*/ 1 h 55"/>
                <a:gd name="T10" fmla="*/ 487 w 678"/>
                <a:gd name="T11" fmla="*/ 2 h 55"/>
                <a:gd name="T12" fmla="*/ 518 w 678"/>
                <a:gd name="T13" fmla="*/ 30 h 55"/>
                <a:gd name="T14" fmla="*/ 550 w 678"/>
                <a:gd name="T15" fmla="*/ 49 h 55"/>
                <a:gd name="T16" fmla="*/ 678 w 678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55">
                  <a:moveTo>
                    <a:pt x="0" y="55"/>
                  </a:moveTo>
                  <a:cubicBezTo>
                    <a:pt x="22" y="55"/>
                    <a:pt x="63" y="53"/>
                    <a:pt x="92" y="50"/>
                  </a:cubicBezTo>
                  <a:cubicBezTo>
                    <a:pt x="92" y="50"/>
                    <a:pt x="120" y="48"/>
                    <a:pt x="129" y="25"/>
                  </a:cubicBezTo>
                  <a:cubicBezTo>
                    <a:pt x="129" y="25"/>
                    <a:pt x="135" y="5"/>
                    <a:pt x="163" y="4"/>
                  </a:cubicBezTo>
                  <a:cubicBezTo>
                    <a:pt x="163" y="4"/>
                    <a:pt x="329" y="1"/>
                    <a:pt x="358" y="1"/>
                  </a:cubicBezTo>
                  <a:cubicBezTo>
                    <a:pt x="358" y="1"/>
                    <a:pt x="453" y="0"/>
                    <a:pt x="487" y="2"/>
                  </a:cubicBezTo>
                  <a:cubicBezTo>
                    <a:pt x="487" y="2"/>
                    <a:pt x="511" y="3"/>
                    <a:pt x="518" y="30"/>
                  </a:cubicBezTo>
                  <a:cubicBezTo>
                    <a:pt x="518" y="30"/>
                    <a:pt x="524" y="51"/>
                    <a:pt x="550" y="49"/>
                  </a:cubicBezTo>
                  <a:cubicBezTo>
                    <a:pt x="550" y="49"/>
                    <a:pt x="663" y="52"/>
                    <a:pt x="678" y="52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2" name="Freeform 186">
              <a:extLst>
                <a:ext uri="{FF2B5EF4-FFF2-40B4-BE49-F238E27FC236}">
                  <a16:creationId xmlns:a16="http://schemas.microsoft.com/office/drawing/2014/main" id="{759D4044-FB71-0784-F47B-35682CDF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" y="1856"/>
              <a:ext cx="2577" cy="197"/>
            </a:xfrm>
            <a:custGeom>
              <a:avLst/>
              <a:gdLst>
                <a:gd name="T0" fmla="*/ 0 w 654"/>
                <a:gd name="T1" fmla="*/ 0 h 50"/>
                <a:gd name="T2" fmla="*/ 79 w 654"/>
                <a:gd name="T3" fmla="*/ 3 h 50"/>
                <a:gd name="T4" fmla="*/ 116 w 654"/>
                <a:gd name="T5" fmla="*/ 25 h 50"/>
                <a:gd name="T6" fmla="*/ 150 w 654"/>
                <a:gd name="T7" fmla="*/ 46 h 50"/>
                <a:gd name="T8" fmla="*/ 345 w 654"/>
                <a:gd name="T9" fmla="*/ 49 h 50"/>
                <a:gd name="T10" fmla="*/ 468 w 654"/>
                <a:gd name="T11" fmla="*/ 47 h 50"/>
                <a:gd name="T12" fmla="*/ 507 w 654"/>
                <a:gd name="T13" fmla="*/ 24 h 50"/>
                <a:gd name="T14" fmla="*/ 546 w 654"/>
                <a:gd name="T15" fmla="*/ 6 h 50"/>
                <a:gd name="T16" fmla="*/ 654 w 654"/>
                <a:gd name="T17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50">
                  <a:moveTo>
                    <a:pt x="0" y="0"/>
                  </a:moveTo>
                  <a:cubicBezTo>
                    <a:pt x="22" y="0"/>
                    <a:pt x="50" y="0"/>
                    <a:pt x="79" y="3"/>
                  </a:cubicBezTo>
                  <a:cubicBezTo>
                    <a:pt x="79" y="3"/>
                    <a:pt x="107" y="3"/>
                    <a:pt x="116" y="25"/>
                  </a:cubicBezTo>
                  <a:cubicBezTo>
                    <a:pt x="116" y="25"/>
                    <a:pt x="122" y="46"/>
                    <a:pt x="150" y="46"/>
                  </a:cubicBezTo>
                  <a:cubicBezTo>
                    <a:pt x="150" y="46"/>
                    <a:pt x="316" y="49"/>
                    <a:pt x="345" y="49"/>
                  </a:cubicBezTo>
                  <a:cubicBezTo>
                    <a:pt x="345" y="49"/>
                    <a:pt x="433" y="50"/>
                    <a:pt x="468" y="47"/>
                  </a:cubicBezTo>
                  <a:cubicBezTo>
                    <a:pt x="468" y="47"/>
                    <a:pt x="493" y="47"/>
                    <a:pt x="507" y="24"/>
                  </a:cubicBezTo>
                  <a:cubicBezTo>
                    <a:pt x="507" y="24"/>
                    <a:pt x="516" y="6"/>
                    <a:pt x="546" y="6"/>
                  </a:cubicBezTo>
                  <a:cubicBezTo>
                    <a:pt x="546" y="6"/>
                    <a:pt x="621" y="3"/>
                    <a:pt x="654" y="6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3" name="Freeform 187">
              <a:extLst>
                <a:ext uri="{FF2B5EF4-FFF2-40B4-BE49-F238E27FC236}">
                  <a16:creationId xmlns:a16="http://schemas.microsoft.com/office/drawing/2014/main" id="{B0695A14-3A55-5E12-30E1-76E6197C6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2088"/>
              <a:ext cx="288" cy="201"/>
            </a:xfrm>
            <a:custGeom>
              <a:avLst/>
              <a:gdLst>
                <a:gd name="T0" fmla="*/ 0 w 73"/>
                <a:gd name="T1" fmla="*/ 11 h 51"/>
                <a:gd name="T2" fmla="*/ 7 w 73"/>
                <a:gd name="T3" fmla="*/ 39 h 51"/>
                <a:gd name="T4" fmla="*/ 20 w 73"/>
                <a:gd name="T5" fmla="*/ 51 h 51"/>
                <a:gd name="T6" fmla="*/ 41 w 73"/>
                <a:gd name="T7" fmla="*/ 51 h 51"/>
                <a:gd name="T8" fmla="*/ 56 w 73"/>
                <a:gd name="T9" fmla="*/ 41 h 51"/>
                <a:gd name="T10" fmla="*/ 73 w 73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51">
                  <a:moveTo>
                    <a:pt x="0" y="11"/>
                  </a:moveTo>
                  <a:cubicBezTo>
                    <a:pt x="1" y="14"/>
                    <a:pt x="7" y="39"/>
                    <a:pt x="7" y="39"/>
                  </a:cubicBezTo>
                  <a:cubicBezTo>
                    <a:pt x="7" y="39"/>
                    <a:pt x="10" y="51"/>
                    <a:pt x="2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52" y="51"/>
                    <a:pt x="56" y="41"/>
                  </a:cubicBezTo>
                  <a:cubicBezTo>
                    <a:pt x="56" y="41"/>
                    <a:pt x="71" y="5"/>
                    <a:pt x="73" y="0"/>
                  </a:cubicBezTo>
                </a:path>
              </a:pathLst>
            </a:custGeom>
            <a:solidFill>
              <a:srgbClr val="00C000">
                <a:alpha val="80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524" name="Freeform 188">
              <a:extLst>
                <a:ext uri="{FF2B5EF4-FFF2-40B4-BE49-F238E27FC236}">
                  <a16:creationId xmlns:a16="http://schemas.microsoft.com/office/drawing/2014/main" id="{4B0670F7-BEF5-2DB5-32C7-223809085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2080"/>
              <a:ext cx="437" cy="217"/>
            </a:xfrm>
            <a:custGeom>
              <a:avLst/>
              <a:gdLst>
                <a:gd name="T0" fmla="*/ 0 w 111"/>
                <a:gd name="T1" fmla="*/ 2 h 55"/>
                <a:gd name="T2" fmla="*/ 16 w 111"/>
                <a:gd name="T3" fmla="*/ 47 h 55"/>
                <a:gd name="T4" fmla="*/ 37 w 111"/>
                <a:gd name="T5" fmla="*/ 55 h 55"/>
                <a:gd name="T6" fmla="*/ 73 w 111"/>
                <a:gd name="T7" fmla="*/ 55 h 55"/>
                <a:gd name="T8" fmla="*/ 96 w 111"/>
                <a:gd name="T9" fmla="*/ 40 h 55"/>
                <a:gd name="T10" fmla="*/ 111 w 111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5">
                  <a:moveTo>
                    <a:pt x="0" y="2"/>
                  </a:moveTo>
                  <a:cubicBezTo>
                    <a:pt x="2" y="5"/>
                    <a:pt x="11" y="37"/>
                    <a:pt x="16" y="47"/>
                  </a:cubicBezTo>
                  <a:cubicBezTo>
                    <a:pt x="16" y="47"/>
                    <a:pt x="20" y="55"/>
                    <a:pt x="37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5"/>
                    <a:pt x="88" y="55"/>
                    <a:pt x="96" y="40"/>
                  </a:cubicBezTo>
                  <a:cubicBezTo>
                    <a:pt x="96" y="40"/>
                    <a:pt x="109" y="4"/>
                    <a:pt x="111" y="0"/>
                  </a:cubicBezTo>
                </a:path>
              </a:pathLst>
            </a:custGeom>
            <a:solidFill>
              <a:srgbClr val="00C000">
                <a:alpha val="81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525" name="Line 189">
              <a:extLst>
                <a:ext uri="{FF2B5EF4-FFF2-40B4-BE49-F238E27FC236}">
                  <a16:creationId xmlns:a16="http://schemas.microsoft.com/office/drawing/2014/main" id="{C8AF54FA-5912-CF50-0860-233ABFDCA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2120"/>
              <a:ext cx="5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6" name="Freeform 190">
              <a:extLst>
                <a:ext uri="{FF2B5EF4-FFF2-40B4-BE49-F238E27FC236}">
                  <a16:creationId xmlns:a16="http://schemas.microsoft.com/office/drawing/2014/main" id="{6F299795-A42E-A689-81FC-0AAED0888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1868"/>
              <a:ext cx="323" cy="177"/>
            </a:xfrm>
            <a:custGeom>
              <a:avLst/>
              <a:gdLst>
                <a:gd name="T0" fmla="*/ 0 w 82"/>
                <a:gd name="T1" fmla="*/ 44 h 45"/>
                <a:gd name="T2" fmla="*/ 10 w 82"/>
                <a:gd name="T3" fmla="*/ 25 h 45"/>
                <a:gd name="T4" fmla="*/ 12 w 82"/>
                <a:gd name="T5" fmla="*/ 11 h 45"/>
                <a:gd name="T6" fmla="*/ 24 w 82"/>
                <a:gd name="T7" fmla="*/ 1 h 45"/>
                <a:gd name="T8" fmla="*/ 50 w 82"/>
                <a:gd name="T9" fmla="*/ 1 h 45"/>
                <a:gd name="T10" fmla="*/ 73 w 82"/>
                <a:gd name="T11" fmla="*/ 15 h 45"/>
                <a:gd name="T12" fmla="*/ 82 w 82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5">
                  <a:moveTo>
                    <a:pt x="0" y="44"/>
                  </a:moveTo>
                  <a:cubicBezTo>
                    <a:pt x="2" y="41"/>
                    <a:pt x="8" y="34"/>
                    <a:pt x="10" y="25"/>
                  </a:cubicBezTo>
                  <a:cubicBezTo>
                    <a:pt x="10" y="25"/>
                    <a:pt x="12" y="13"/>
                    <a:pt x="12" y="11"/>
                  </a:cubicBezTo>
                  <a:cubicBezTo>
                    <a:pt x="14" y="6"/>
                    <a:pt x="17" y="1"/>
                    <a:pt x="24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68" y="0"/>
                    <a:pt x="73" y="15"/>
                  </a:cubicBezTo>
                  <a:cubicBezTo>
                    <a:pt x="73" y="15"/>
                    <a:pt x="82" y="44"/>
                    <a:pt x="82" y="45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7" name="Freeform 191">
              <a:extLst>
                <a:ext uri="{FF2B5EF4-FFF2-40B4-BE49-F238E27FC236}">
                  <a16:creationId xmlns:a16="http://schemas.microsoft.com/office/drawing/2014/main" id="{6D2982B4-2C51-F4E3-0CE2-C773D9C57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698"/>
              <a:ext cx="781" cy="351"/>
            </a:xfrm>
            <a:custGeom>
              <a:avLst/>
              <a:gdLst>
                <a:gd name="T0" fmla="*/ 0 w 198"/>
                <a:gd name="T1" fmla="*/ 89 h 89"/>
                <a:gd name="T2" fmla="*/ 12 w 198"/>
                <a:gd name="T3" fmla="*/ 55 h 89"/>
                <a:gd name="T4" fmla="*/ 29 w 198"/>
                <a:gd name="T5" fmla="*/ 45 h 89"/>
                <a:gd name="T6" fmla="*/ 128 w 198"/>
                <a:gd name="T7" fmla="*/ 44 h 89"/>
                <a:gd name="T8" fmla="*/ 159 w 198"/>
                <a:gd name="T9" fmla="*/ 25 h 89"/>
                <a:gd name="T10" fmla="*/ 176 w 198"/>
                <a:gd name="T11" fmla="*/ 1 h 89"/>
                <a:gd name="T12" fmla="*/ 188 w 198"/>
                <a:gd name="T13" fmla="*/ 1 h 89"/>
                <a:gd name="T14" fmla="*/ 198 w 198"/>
                <a:gd name="T15" fmla="*/ 15 h 89"/>
                <a:gd name="T16" fmla="*/ 198 w 198"/>
                <a:gd name="T17" fmla="*/ 4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89">
                  <a:moveTo>
                    <a:pt x="0" y="89"/>
                  </a:moveTo>
                  <a:cubicBezTo>
                    <a:pt x="0" y="89"/>
                    <a:pt x="12" y="57"/>
                    <a:pt x="12" y="55"/>
                  </a:cubicBezTo>
                  <a:cubicBezTo>
                    <a:pt x="14" y="49"/>
                    <a:pt x="18" y="45"/>
                    <a:pt x="29" y="45"/>
                  </a:cubicBezTo>
                  <a:cubicBezTo>
                    <a:pt x="29" y="45"/>
                    <a:pt x="127" y="44"/>
                    <a:pt x="128" y="44"/>
                  </a:cubicBezTo>
                  <a:cubicBezTo>
                    <a:pt x="128" y="44"/>
                    <a:pt x="153" y="45"/>
                    <a:pt x="159" y="25"/>
                  </a:cubicBezTo>
                  <a:cubicBezTo>
                    <a:pt x="159" y="25"/>
                    <a:pt x="165" y="1"/>
                    <a:pt x="176" y="1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8" y="1"/>
                    <a:pt x="198" y="0"/>
                    <a:pt x="198" y="15"/>
                  </a:cubicBezTo>
                  <a:cubicBezTo>
                    <a:pt x="198" y="49"/>
                    <a:pt x="198" y="49"/>
                    <a:pt x="198" y="49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8" name="Freeform 192">
              <a:extLst>
                <a:ext uri="{FF2B5EF4-FFF2-40B4-BE49-F238E27FC236}">
                  <a16:creationId xmlns:a16="http://schemas.microsoft.com/office/drawing/2014/main" id="{10DB82C3-1486-1CC8-88A6-5959A2846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" y="1549"/>
              <a:ext cx="2655" cy="370"/>
            </a:xfrm>
            <a:custGeom>
              <a:avLst/>
              <a:gdLst>
                <a:gd name="T0" fmla="*/ 0 w 674"/>
                <a:gd name="T1" fmla="*/ 47 h 94"/>
                <a:gd name="T2" fmla="*/ 99 w 674"/>
                <a:gd name="T3" fmla="*/ 52 h 94"/>
                <a:gd name="T4" fmla="*/ 124 w 674"/>
                <a:gd name="T5" fmla="*/ 68 h 94"/>
                <a:gd name="T6" fmla="*/ 134 w 674"/>
                <a:gd name="T7" fmla="*/ 83 h 94"/>
                <a:gd name="T8" fmla="*/ 148 w 674"/>
                <a:gd name="T9" fmla="*/ 91 h 94"/>
                <a:gd name="T10" fmla="*/ 162 w 674"/>
                <a:gd name="T11" fmla="*/ 91 h 94"/>
                <a:gd name="T12" fmla="*/ 175 w 674"/>
                <a:gd name="T13" fmla="*/ 83 h 94"/>
                <a:gd name="T14" fmla="*/ 194 w 674"/>
                <a:gd name="T15" fmla="*/ 59 h 94"/>
                <a:gd name="T16" fmla="*/ 216 w 674"/>
                <a:gd name="T17" fmla="*/ 49 h 94"/>
                <a:gd name="T18" fmla="*/ 244 w 674"/>
                <a:gd name="T19" fmla="*/ 48 h 94"/>
                <a:gd name="T20" fmla="*/ 265 w 674"/>
                <a:gd name="T21" fmla="*/ 63 h 94"/>
                <a:gd name="T22" fmla="*/ 275 w 674"/>
                <a:gd name="T23" fmla="*/ 84 h 94"/>
                <a:gd name="T24" fmla="*/ 291 w 674"/>
                <a:gd name="T25" fmla="*/ 93 h 94"/>
                <a:gd name="T26" fmla="*/ 313 w 674"/>
                <a:gd name="T27" fmla="*/ 93 h 94"/>
                <a:gd name="T28" fmla="*/ 331 w 674"/>
                <a:gd name="T29" fmla="*/ 85 h 94"/>
                <a:gd name="T30" fmla="*/ 348 w 674"/>
                <a:gd name="T31" fmla="*/ 60 h 94"/>
                <a:gd name="T32" fmla="*/ 372 w 674"/>
                <a:gd name="T33" fmla="*/ 47 h 94"/>
                <a:gd name="T34" fmla="*/ 432 w 674"/>
                <a:gd name="T35" fmla="*/ 47 h 94"/>
                <a:gd name="T36" fmla="*/ 460 w 674"/>
                <a:gd name="T37" fmla="*/ 41 h 94"/>
                <a:gd name="T38" fmla="*/ 489 w 674"/>
                <a:gd name="T39" fmla="*/ 11 h 94"/>
                <a:gd name="T40" fmla="*/ 508 w 674"/>
                <a:gd name="T41" fmla="*/ 2 h 94"/>
                <a:gd name="T42" fmla="*/ 529 w 674"/>
                <a:gd name="T43" fmla="*/ 1 h 94"/>
                <a:gd name="T44" fmla="*/ 546 w 674"/>
                <a:gd name="T45" fmla="*/ 9 h 94"/>
                <a:gd name="T46" fmla="*/ 569 w 674"/>
                <a:gd name="T47" fmla="*/ 34 h 94"/>
                <a:gd name="T48" fmla="*/ 598 w 674"/>
                <a:gd name="T49" fmla="*/ 47 h 94"/>
                <a:gd name="T50" fmla="*/ 674 w 674"/>
                <a:gd name="T51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4" h="94">
                  <a:moveTo>
                    <a:pt x="0" y="47"/>
                  </a:moveTo>
                  <a:cubicBezTo>
                    <a:pt x="0" y="47"/>
                    <a:pt x="86" y="50"/>
                    <a:pt x="99" y="52"/>
                  </a:cubicBezTo>
                  <a:cubicBezTo>
                    <a:pt x="99" y="52"/>
                    <a:pt x="115" y="53"/>
                    <a:pt x="124" y="68"/>
                  </a:cubicBezTo>
                  <a:cubicBezTo>
                    <a:pt x="124" y="68"/>
                    <a:pt x="133" y="81"/>
                    <a:pt x="134" y="83"/>
                  </a:cubicBezTo>
                  <a:cubicBezTo>
                    <a:pt x="135" y="85"/>
                    <a:pt x="139" y="91"/>
                    <a:pt x="148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1"/>
                    <a:pt x="170" y="92"/>
                    <a:pt x="175" y="83"/>
                  </a:cubicBezTo>
                  <a:cubicBezTo>
                    <a:pt x="175" y="83"/>
                    <a:pt x="192" y="62"/>
                    <a:pt x="194" y="59"/>
                  </a:cubicBezTo>
                  <a:cubicBezTo>
                    <a:pt x="196" y="56"/>
                    <a:pt x="205" y="49"/>
                    <a:pt x="216" y="49"/>
                  </a:cubicBezTo>
                  <a:cubicBezTo>
                    <a:pt x="216" y="49"/>
                    <a:pt x="243" y="48"/>
                    <a:pt x="244" y="48"/>
                  </a:cubicBezTo>
                  <a:cubicBezTo>
                    <a:pt x="244" y="48"/>
                    <a:pt x="257" y="48"/>
                    <a:pt x="265" y="63"/>
                  </a:cubicBezTo>
                  <a:cubicBezTo>
                    <a:pt x="265" y="63"/>
                    <a:pt x="274" y="81"/>
                    <a:pt x="275" y="84"/>
                  </a:cubicBezTo>
                  <a:cubicBezTo>
                    <a:pt x="275" y="84"/>
                    <a:pt x="281" y="94"/>
                    <a:pt x="291" y="93"/>
                  </a:cubicBezTo>
                  <a:cubicBezTo>
                    <a:pt x="291" y="93"/>
                    <a:pt x="312" y="93"/>
                    <a:pt x="313" y="93"/>
                  </a:cubicBezTo>
                  <a:cubicBezTo>
                    <a:pt x="314" y="93"/>
                    <a:pt x="325" y="92"/>
                    <a:pt x="331" y="85"/>
                  </a:cubicBezTo>
                  <a:cubicBezTo>
                    <a:pt x="331" y="85"/>
                    <a:pt x="345" y="64"/>
                    <a:pt x="348" y="60"/>
                  </a:cubicBezTo>
                  <a:cubicBezTo>
                    <a:pt x="350" y="56"/>
                    <a:pt x="359" y="47"/>
                    <a:pt x="372" y="47"/>
                  </a:cubicBezTo>
                  <a:cubicBezTo>
                    <a:pt x="372" y="47"/>
                    <a:pt x="430" y="47"/>
                    <a:pt x="432" y="47"/>
                  </a:cubicBezTo>
                  <a:cubicBezTo>
                    <a:pt x="434" y="47"/>
                    <a:pt x="453" y="48"/>
                    <a:pt x="460" y="41"/>
                  </a:cubicBezTo>
                  <a:cubicBezTo>
                    <a:pt x="460" y="41"/>
                    <a:pt x="487" y="13"/>
                    <a:pt x="489" y="11"/>
                  </a:cubicBezTo>
                  <a:cubicBezTo>
                    <a:pt x="491" y="9"/>
                    <a:pt x="496" y="2"/>
                    <a:pt x="508" y="2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29" y="1"/>
                    <a:pt x="537" y="0"/>
                    <a:pt x="546" y="9"/>
                  </a:cubicBezTo>
                  <a:cubicBezTo>
                    <a:pt x="546" y="9"/>
                    <a:pt x="568" y="33"/>
                    <a:pt x="569" y="34"/>
                  </a:cubicBezTo>
                  <a:cubicBezTo>
                    <a:pt x="570" y="35"/>
                    <a:pt x="581" y="47"/>
                    <a:pt x="598" y="47"/>
                  </a:cubicBezTo>
                  <a:cubicBezTo>
                    <a:pt x="674" y="49"/>
                    <a:pt x="674" y="49"/>
                    <a:pt x="674" y="49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29" name="Line 193">
              <a:extLst>
                <a:ext uri="{FF2B5EF4-FFF2-40B4-BE49-F238E27FC236}">
                  <a16:creationId xmlns:a16="http://schemas.microsoft.com/office/drawing/2014/main" id="{19CCF1F5-CE47-294F-2E0D-FE98E00C7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7" y="2175"/>
              <a:ext cx="55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30" name="Freeform 194">
              <a:extLst>
                <a:ext uri="{FF2B5EF4-FFF2-40B4-BE49-F238E27FC236}">
                  <a16:creationId xmlns:a16="http://schemas.microsoft.com/office/drawing/2014/main" id="{EF82F5B6-CFFD-524C-43FA-8F08CDDBF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20"/>
              <a:ext cx="44" cy="78"/>
            </a:xfrm>
            <a:custGeom>
              <a:avLst/>
              <a:gdLst>
                <a:gd name="T0" fmla="*/ 5 w 11"/>
                <a:gd name="T1" fmla="*/ 15 h 20"/>
                <a:gd name="T2" fmla="*/ 0 w 11"/>
                <a:gd name="T3" fmla="*/ 20 h 20"/>
                <a:gd name="T4" fmla="*/ 0 w 11"/>
                <a:gd name="T5" fmla="*/ 20 h 20"/>
                <a:gd name="T6" fmla="*/ 1 w 11"/>
                <a:gd name="T7" fmla="*/ 10 h 20"/>
                <a:gd name="T8" fmla="*/ 0 w 11"/>
                <a:gd name="T9" fmla="*/ 0 h 20"/>
                <a:gd name="T10" fmla="*/ 5 w 11"/>
                <a:gd name="T11" fmla="*/ 9 h 20"/>
                <a:gd name="T12" fmla="*/ 11 w 11"/>
                <a:gd name="T13" fmla="*/ 17 h 20"/>
                <a:gd name="T14" fmla="*/ 11 w 11"/>
                <a:gd name="T15" fmla="*/ 17 h 20"/>
                <a:gd name="T16" fmla="*/ 5 w 11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0">
                  <a:moveTo>
                    <a:pt x="5" y="15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3"/>
                    <a:pt x="0" y="0"/>
                  </a:cubicBezTo>
                  <a:cubicBezTo>
                    <a:pt x="2" y="3"/>
                    <a:pt x="3" y="6"/>
                    <a:pt x="5" y="9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31" name="Line 195">
              <a:extLst>
                <a:ext uri="{FF2B5EF4-FFF2-40B4-BE49-F238E27FC236}">
                  <a16:creationId xmlns:a16="http://schemas.microsoft.com/office/drawing/2014/main" id="{3A02404E-A14E-A4F3-62FE-7096A4F58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5" y="1986"/>
              <a:ext cx="52" cy="4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32" name="Freeform 196">
              <a:extLst>
                <a:ext uri="{FF2B5EF4-FFF2-40B4-BE49-F238E27FC236}">
                  <a16:creationId xmlns:a16="http://schemas.microsoft.com/office/drawing/2014/main" id="{4E28B1AF-562E-44B9-B503-97E82E3E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" y="1931"/>
              <a:ext cx="43" cy="78"/>
            </a:xfrm>
            <a:custGeom>
              <a:avLst/>
              <a:gdLst>
                <a:gd name="T0" fmla="*/ 5 w 11"/>
                <a:gd name="T1" fmla="*/ 15 h 20"/>
                <a:gd name="T2" fmla="*/ 0 w 11"/>
                <a:gd name="T3" fmla="*/ 20 h 20"/>
                <a:gd name="T4" fmla="*/ 0 w 11"/>
                <a:gd name="T5" fmla="*/ 19 h 20"/>
                <a:gd name="T6" fmla="*/ 2 w 11"/>
                <a:gd name="T7" fmla="*/ 10 h 20"/>
                <a:gd name="T8" fmla="*/ 3 w 11"/>
                <a:gd name="T9" fmla="*/ 0 h 20"/>
                <a:gd name="T10" fmla="*/ 7 w 11"/>
                <a:gd name="T11" fmla="*/ 9 h 20"/>
                <a:gd name="T12" fmla="*/ 11 w 11"/>
                <a:gd name="T13" fmla="*/ 18 h 20"/>
                <a:gd name="T14" fmla="*/ 11 w 11"/>
                <a:gd name="T15" fmla="*/ 18 h 20"/>
                <a:gd name="T16" fmla="*/ 5 w 11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0">
                  <a:moveTo>
                    <a:pt x="5" y="15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6"/>
                    <a:pt x="3" y="3"/>
                    <a:pt x="3" y="0"/>
                  </a:cubicBezTo>
                  <a:cubicBezTo>
                    <a:pt x="4" y="3"/>
                    <a:pt x="5" y="6"/>
                    <a:pt x="7" y="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533" name="Rectangle 197">
              <a:extLst>
                <a:ext uri="{FF2B5EF4-FFF2-40B4-BE49-F238E27FC236}">
                  <a16:creationId xmlns:a16="http://schemas.microsoft.com/office/drawing/2014/main" id="{F1E0B96D-68CD-A6E7-4ACE-27A6110D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1513"/>
              <a:ext cx="8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Metal word line</a:t>
              </a:r>
              <a:endParaRPr lang="en-US" altLang="en-US"/>
            </a:p>
          </p:txBody>
        </p:sp>
        <p:sp>
          <p:nvSpPr>
            <p:cNvPr id="270534" name="Rectangle 198">
              <a:extLst>
                <a:ext uri="{FF2B5EF4-FFF2-40B4-BE49-F238E27FC236}">
                  <a16:creationId xmlns:a16="http://schemas.microsoft.com/office/drawing/2014/main" id="{3A418E1D-257F-543A-85CD-D98981056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2412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Poly</a:t>
              </a:r>
              <a:endParaRPr lang="en-US" altLang="en-US"/>
            </a:p>
          </p:txBody>
        </p:sp>
        <p:sp>
          <p:nvSpPr>
            <p:cNvPr id="270535" name="Rectangle 199">
              <a:extLst>
                <a:ext uri="{FF2B5EF4-FFF2-40B4-BE49-F238E27FC236}">
                  <a16:creationId xmlns:a16="http://schemas.microsoft.com/office/drawing/2014/main" id="{68E37CC9-0C44-8164-4D1D-A4BA8DB1A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720"/>
              <a:ext cx="2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SiO</a:t>
              </a:r>
              <a:endParaRPr lang="en-US" altLang="en-US"/>
            </a:p>
          </p:txBody>
        </p:sp>
        <p:sp>
          <p:nvSpPr>
            <p:cNvPr id="270536" name="Rectangle 200">
              <a:extLst>
                <a:ext uri="{FF2B5EF4-FFF2-40B4-BE49-F238E27FC236}">
                  <a16:creationId xmlns:a16="http://schemas.microsoft.com/office/drawing/2014/main" id="{F3880A0A-67F8-76EB-D2D1-9FE68CAA3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77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70541" name="Rectangle 205">
              <a:extLst>
                <a:ext uri="{FF2B5EF4-FFF2-40B4-BE49-F238E27FC236}">
                  <a16:creationId xmlns:a16="http://schemas.microsoft.com/office/drawing/2014/main" id="{C12964EE-A264-EA32-9FDC-A94136AF9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64"/>
              <a:ext cx="6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Field Oxide</a:t>
              </a:r>
              <a:endParaRPr lang="en-US" altLang="en-US"/>
            </a:p>
          </p:txBody>
        </p:sp>
        <p:sp>
          <p:nvSpPr>
            <p:cNvPr id="270549" name="Rectangle 213">
              <a:extLst>
                <a:ext uri="{FF2B5EF4-FFF2-40B4-BE49-F238E27FC236}">
                  <a16:creationId xmlns:a16="http://schemas.microsoft.com/office/drawing/2014/main" id="{A94FAA14-31F2-5F0F-716E-9205D4A3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12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270550" name="Rectangle 214">
              <a:extLst>
                <a:ext uri="{FF2B5EF4-FFF2-40B4-BE49-F238E27FC236}">
                  <a16:creationId xmlns:a16="http://schemas.microsoft.com/office/drawing/2014/main" id="{AE0066B5-0EC1-D19C-75FF-95C8ACCA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119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+</a:t>
              </a:r>
              <a:endParaRPr lang="en-US" altLang="en-US"/>
            </a:p>
          </p:txBody>
        </p:sp>
        <p:sp>
          <p:nvSpPr>
            <p:cNvPr id="270551" name="Rectangle 215">
              <a:extLst>
                <a:ext uri="{FF2B5EF4-FFF2-40B4-BE49-F238E27FC236}">
                  <a16:creationId xmlns:a16="http://schemas.microsoft.com/office/drawing/2014/main" id="{130BF525-126F-EAB1-CA61-9A08E961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12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270552" name="Rectangle 216">
              <a:extLst>
                <a:ext uri="{FF2B5EF4-FFF2-40B4-BE49-F238E27FC236}">
                  <a16:creationId xmlns:a16="http://schemas.microsoft.com/office/drawing/2014/main" id="{6F2E672D-123E-372A-8512-A455297A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119"/>
              <a:ext cx="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+</a:t>
              </a:r>
              <a:endParaRPr lang="en-US" altLang="en-US"/>
            </a:p>
          </p:txBody>
        </p:sp>
        <p:sp>
          <p:nvSpPr>
            <p:cNvPr id="270555" name="Rectangle 219">
              <a:extLst>
                <a:ext uri="{FF2B5EF4-FFF2-40B4-BE49-F238E27FC236}">
                  <a16:creationId xmlns:a16="http://schemas.microsoft.com/office/drawing/2014/main" id="{51A44E29-9347-9344-171D-C084FF51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2337"/>
              <a:ext cx="8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Inversion layer</a:t>
              </a:r>
              <a:endParaRPr lang="en-US" altLang="en-US"/>
            </a:p>
          </p:txBody>
        </p:sp>
        <p:sp>
          <p:nvSpPr>
            <p:cNvPr id="270556" name="Rectangle 220">
              <a:extLst>
                <a:ext uri="{FF2B5EF4-FFF2-40B4-BE49-F238E27FC236}">
                  <a16:creationId xmlns:a16="http://schemas.microsoft.com/office/drawing/2014/main" id="{861412AE-0FD3-9055-6942-56F818597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2480"/>
              <a:ext cx="61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induced by</a:t>
              </a:r>
              <a:endParaRPr lang="en-US" altLang="en-US"/>
            </a:p>
          </p:txBody>
        </p:sp>
        <p:sp>
          <p:nvSpPr>
            <p:cNvPr id="270557" name="Rectangle 221">
              <a:extLst>
                <a:ext uri="{FF2B5EF4-FFF2-40B4-BE49-F238E27FC236}">
                  <a16:creationId xmlns:a16="http://schemas.microsoft.com/office/drawing/2014/main" id="{92D05F7E-CF73-3923-9A74-CF2999533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2622"/>
              <a:ext cx="5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plate bias</a:t>
              </a:r>
              <a:endParaRPr lang="en-US" altLang="en-US"/>
            </a:p>
          </p:txBody>
        </p:sp>
        <p:sp>
          <p:nvSpPr>
            <p:cNvPr id="270572" name="Rectangle 236">
              <a:extLst>
                <a:ext uri="{FF2B5EF4-FFF2-40B4-BE49-F238E27FC236}">
                  <a16:creationId xmlns:a16="http://schemas.microsoft.com/office/drawing/2014/main" id="{69D0D2C7-5D39-0A3A-F748-EBC5372A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875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</a:rPr>
                <a:t>Poly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E8B236E5-C3AD-2D64-38D2-95FA9CDA2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altLang="en-US" sz="3200"/>
              <a:t>SEM of poly-diffusion capacitor 1T-DRAM</a:t>
            </a:r>
            <a:endParaRPr lang="en-US" altLang="en-US"/>
          </a:p>
        </p:txBody>
      </p:sp>
      <p:pic>
        <p:nvPicPr>
          <p:cNvPr id="271373" name="Picture 13">
            <a:extLst>
              <a:ext uri="{FF2B5EF4-FFF2-40B4-BE49-F238E27FC236}">
                <a16:creationId xmlns:a16="http://schemas.microsoft.com/office/drawing/2014/main" id="{776FC517-FEBA-879F-6261-11D24DF8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324600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F59318CF-F559-93B8-CF72-8E411A2F5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Advanced 1T DRAM Cells</a:t>
            </a:r>
          </a:p>
        </p:txBody>
      </p:sp>
      <p:pic>
        <p:nvPicPr>
          <p:cNvPr id="272393" name="Picture 9">
            <a:extLst>
              <a:ext uri="{FF2B5EF4-FFF2-40B4-BE49-F238E27FC236}">
                <a16:creationId xmlns:a16="http://schemas.microsoft.com/office/drawing/2014/main" id="{4CD76761-21EB-29EA-7C0C-2D2E965C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21018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394" name="Picture 10">
            <a:extLst>
              <a:ext uri="{FF2B5EF4-FFF2-40B4-BE49-F238E27FC236}">
                <a16:creationId xmlns:a16="http://schemas.microsoft.com/office/drawing/2014/main" id="{FECA41BF-963D-4FB6-70C6-209C703A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2743200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395" name="Picture 11">
            <a:extLst>
              <a:ext uri="{FF2B5EF4-FFF2-40B4-BE49-F238E27FC236}">
                <a16:creationId xmlns:a16="http://schemas.microsoft.com/office/drawing/2014/main" id="{BD286FC0-51FD-605F-C0B6-B647CA56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3429000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396" name="Text Box 12">
            <a:extLst>
              <a:ext uri="{FF2B5EF4-FFF2-40B4-BE49-F238E27FC236}">
                <a16:creationId xmlns:a16="http://schemas.microsoft.com/office/drawing/2014/main" id="{9193A80B-530C-940B-6AC6-CEC5C8902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2438400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400" b="0" i="0"/>
              <a:t>Cell Plate Si</a:t>
            </a:r>
            <a:endParaRPr lang="en-US" altLang="en-US" sz="1800" b="0" i="0"/>
          </a:p>
        </p:txBody>
      </p:sp>
      <p:sp>
        <p:nvSpPr>
          <p:cNvPr id="272397" name="Text Box 13">
            <a:extLst>
              <a:ext uri="{FF2B5EF4-FFF2-40B4-BE49-F238E27FC236}">
                <a16:creationId xmlns:a16="http://schemas.microsoft.com/office/drawing/2014/main" id="{95513888-7593-FC8D-1CF5-C2E16DBC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1671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400" b="0" i="0"/>
              <a:t>Capacitor Insulator</a:t>
            </a:r>
            <a:endParaRPr lang="en-US" altLang="en-US" sz="1800" b="0" i="0"/>
          </a:p>
        </p:txBody>
      </p:sp>
      <p:sp>
        <p:nvSpPr>
          <p:cNvPr id="272398" name="Text Box 14">
            <a:extLst>
              <a:ext uri="{FF2B5EF4-FFF2-40B4-BE49-F238E27FC236}">
                <a16:creationId xmlns:a16="http://schemas.microsoft.com/office/drawing/2014/main" id="{7555E12A-D904-8909-B27E-D34A69EA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6200"/>
            <a:ext cx="167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400" b="0" i="0"/>
              <a:t>Storage Node Poly</a:t>
            </a:r>
            <a:endParaRPr lang="en-US" altLang="en-US" sz="1800" b="0" i="0"/>
          </a:p>
        </p:txBody>
      </p:sp>
      <p:sp>
        <p:nvSpPr>
          <p:cNvPr id="272399" name="Text Box 15">
            <a:extLst>
              <a:ext uri="{FF2B5EF4-FFF2-40B4-BE49-F238E27FC236}">
                <a16:creationId xmlns:a16="http://schemas.microsoft.com/office/drawing/2014/main" id="{5EE54D94-0CA6-2AD0-CC86-C87B9827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4395788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 i="0"/>
              <a:t>2nd Field Oxide</a:t>
            </a:r>
            <a:endParaRPr lang="en-US" altLang="en-US" sz="1800" b="0" i="0"/>
          </a:p>
        </p:txBody>
      </p:sp>
      <p:sp>
        <p:nvSpPr>
          <p:cNvPr id="272400" name="Text Box 16">
            <a:extLst>
              <a:ext uri="{FF2B5EF4-FFF2-40B4-BE49-F238E27FC236}">
                <a16:creationId xmlns:a16="http://schemas.microsoft.com/office/drawing/2014/main" id="{E1F81C33-613B-F430-5FF0-BA603469E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76588"/>
            <a:ext cx="1211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 i="0"/>
              <a:t>Refilling Poly</a:t>
            </a:r>
            <a:endParaRPr lang="en-US" altLang="en-US" sz="1800" b="0" i="0"/>
          </a:p>
        </p:txBody>
      </p:sp>
      <p:sp>
        <p:nvSpPr>
          <p:cNvPr id="272401" name="Text Box 17">
            <a:extLst>
              <a:ext uri="{FF2B5EF4-FFF2-40B4-BE49-F238E27FC236}">
                <a16:creationId xmlns:a16="http://schemas.microsoft.com/office/drawing/2014/main" id="{3CB4C0D7-8932-6B78-D44E-A382B460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4070350"/>
            <a:ext cx="1150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 i="0"/>
              <a:t>Si Substrate</a:t>
            </a:r>
            <a:endParaRPr lang="en-US" altLang="en-US" sz="1800" b="0" i="0"/>
          </a:p>
        </p:txBody>
      </p:sp>
      <p:sp>
        <p:nvSpPr>
          <p:cNvPr id="272402" name="Text Box 18">
            <a:extLst>
              <a:ext uri="{FF2B5EF4-FFF2-40B4-BE49-F238E27FC236}">
                <a16:creationId xmlns:a16="http://schemas.microsoft.com/office/drawing/2014/main" id="{D6C4C2CD-E5DA-C74D-7227-832BD7B3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830888"/>
            <a:ext cx="184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</a:rPr>
              <a:t>Trench Cell</a:t>
            </a:r>
          </a:p>
        </p:txBody>
      </p:sp>
      <p:sp>
        <p:nvSpPr>
          <p:cNvPr id="272403" name="Text Box 19">
            <a:extLst>
              <a:ext uri="{FF2B5EF4-FFF2-40B4-BE49-F238E27FC236}">
                <a16:creationId xmlns:a16="http://schemas.microsoft.com/office/drawing/2014/main" id="{BBCA5200-F094-E1E3-F6AF-E77C22AE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912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</a:rPr>
              <a:t>Stacked-capacitor Cell</a:t>
            </a:r>
          </a:p>
        </p:txBody>
      </p:sp>
      <p:sp>
        <p:nvSpPr>
          <p:cNvPr id="272404" name="Text Box 20">
            <a:extLst>
              <a:ext uri="{FF2B5EF4-FFF2-40B4-BE49-F238E27FC236}">
                <a16:creationId xmlns:a16="http://schemas.microsoft.com/office/drawing/2014/main" id="{CB21B48C-3EED-EBEA-DB41-D54340FD6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447800"/>
            <a:ext cx="184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Capacitor dielectric layer</a:t>
            </a:r>
          </a:p>
        </p:txBody>
      </p:sp>
      <p:sp>
        <p:nvSpPr>
          <p:cNvPr id="272405" name="Text Box 21">
            <a:extLst>
              <a:ext uri="{FF2B5EF4-FFF2-40B4-BE49-F238E27FC236}">
                <a16:creationId xmlns:a16="http://schemas.microsoft.com/office/drawing/2014/main" id="{4C08BB64-C724-FC31-A5FF-0EE3F1904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1481138"/>
            <a:ext cx="815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Cell plate</a:t>
            </a:r>
            <a:endParaRPr lang="en-US" altLang="en-US" sz="1200" b="0" i="0">
              <a:solidFill>
                <a:srgbClr val="0000B6"/>
              </a:solidFill>
            </a:endParaRPr>
          </a:p>
        </p:txBody>
      </p:sp>
      <p:sp>
        <p:nvSpPr>
          <p:cNvPr id="272406" name="Text Box 22">
            <a:extLst>
              <a:ext uri="{FF2B5EF4-FFF2-40B4-BE49-F238E27FC236}">
                <a16:creationId xmlns:a16="http://schemas.microsoft.com/office/drawing/2014/main" id="{FED69F61-4EA9-A7F7-810D-F88A6D1A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71600"/>
            <a:ext cx="825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Word line</a:t>
            </a:r>
          </a:p>
        </p:txBody>
      </p:sp>
      <p:sp>
        <p:nvSpPr>
          <p:cNvPr id="272407" name="Text Box 23">
            <a:extLst>
              <a:ext uri="{FF2B5EF4-FFF2-40B4-BE49-F238E27FC236}">
                <a16:creationId xmlns:a16="http://schemas.microsoft.com/office/drawing/2014/main" id="{ADF9EE99-8726-2BB1-F1AE-1130C0FFC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533525"/>
            <a:ext cx="1255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Insulating Layer</a:t>
            </a:r>
            <a:endParaRPr lang="en-US" altLang="en-US" sz="1200" b="0" i="0">
              <a:solidFill>
                <a:srgbClr val="0000B6"/>
              </a:solidFill>
            </a:endParaRPr>
          </a:p>
        </p:txBody>
      </p:sp>
      <p:sp>
        <p:nvSpPr>
          <p:cNvPr id="272408" name="Text Box 24">
            <a:extLst>
              <a:ext uri="{FF2B5EF4-FFF2-40B4-BE49-F238E27FC236}">
                <a16:creationId xmlns:a16="http://schemas.microsoft.com/office/drawing/2014/main" id="{CDED6FBB-3ADD-3C87-E2FF-12C78AD5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3081338"/>
            <a:ext cx="749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Isolation</a:t>
            </a:r>
            <a:endParaRPr lang="en-US" altLang="en-US" sz="1200" b="0" i="0">
              <a:solidFill>
                <a:srgbClr val="0000B6"/>
              </a:solidFill>
            </a:endParaRPr>
          </a:p>
        </p:txBody>
      </p:sp>
      <p:sp>
        <p:nvSpPr>
          <p:cNvPr id="272409" name="Text Box 25">
            <a:extLst>
              <a:ext uri="{FF2B5EF4-FFF2-40B4-BE49-F238E27FC236}">
                <a16:creationId xmlns:a16="http://schemas.microsoft.com/office/drawing/2014/main" id="{7092CF3F-C070-DCA4-65E2-2B8074E5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081338"/>
            <a:ext cx="1089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Transfer gate</a:t>
            </a:r>
            <a:endParaRPr lang="en-US" altLang="en-US" sz="1200" b="0" i="0">
              <a:solidFill>
                <a:srgbClr val="0000B6"/>
              </a:solidFill>
            </a:endParaRPr>
          </a:p>
        </p:txBody>
      </p:sp>
      <p:sp>
        <p:nvSpPr>
          <p:cNvPr id="272410" name="Text Box 26">
            <a:extLst>
              <a:ext uri="{FF2B5EF4-FFF2-40B4-BE49-F238E27FC236}">
                <a16:creationId xmlns:a16="http://schemas.microsoft.com/office/drawing/2014/main" id="{6A5260CA-5944-5800-D641-EA117D71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309938"/>
            <a:ext cx="1382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0" i="0"/>
              <a:t>Storage electrode</a:t>
            </a:r>
            <a:endParaRPr lang="en-US" altLang="en-US" sz="1200" b="0" i="0">
              <a:solidFill>
                <a:srgbClr val="0000B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EA161B15-63AF-804B-02B9-D5E254A0C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Static CAM Memory Cell</a:t>
            </a:r>
          </a:p>
        </p:txBody>
      </p:sp>
      <p:sp>
        <p:nvSpPr>
          <p:cNvPr id="386079" name="Rectangle 31">
            <a:extLst>
              <a:ext uri="{FF2B5EF4-FFF2-40B4-BE49-F238E27FC236}">
                <a16:creationId xmlns:a16="http://schemas.microsoft.com/office/drawing/2014/main" id="{7DCF402D-69F7-3CF4-53A9-1594D4BD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3530600"/>
            <a:ext cx="47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•••</a:t>
            </a:r>
            <a:endParaRPr lang="en-US" altLang="en-US"/>
          </a:p>
        </p:txBody>
      </p:sp>
      <p:sp>
        <p:nvSpPr>
          <p:cNvPr id="386116" name="Rectangle 68">
            <a:extLst>
              <a:ext uri="{FF2B5EF4-FFF2-40B4-BE49-F238E27FC236}">
                <a16:creationId xmlns:a16="http://schemas.microsoft.com/office/drawing/2014/main" id="{6B89943B-A559-6BF9-2C8B-3BB3432AE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530600"/>
            <a:ext cx="4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•••</a:t>
            </a:r>
            <a:endParaRPr lang="en-US" altLang="en-US"/>
          </a:p>
        </p:txBody>
      </p:sp>
      <p:sp>
        <p:nvSpPr>
          <p:cNvPr id="386201" name="Freeform 153">
            <a:extLst>
              <a:ext uri="{FF2B5EF4-FFF2-40B4-BE49-F238E27FC236}">
                <a16:creationId xmlns:a16="http://schemas.microsoft.com/office/drawing/2014/main" id="{65895F9B-76ED-3662-F167-B1CABEB901F5}"/>
              </a:ext>
            </a:extLst>
          </p:cNvPr>
          <p:cNvSpPr>
            <a:spLocks/>
          </p:cNvSpPr>
          <p:nvPr/>
        </p:nvSpPr>
        <p:spPr bwMode="auto">
          <a:xfrm>
            <a:off x="6718300" y="3003550"/>
            <a:ext cx="207963" cy="1588"/>
          </a:xfrm>
          <a:custGeom>
            <a:avLst/>
            <a:gdLst>
              <a:gd name="T0" fmla="*/ 0 w 131"/>
              <a:gd name="T1" fmla="*/ 131 w 131"/>
              <a:gd name="T2" fmla="*/ 0 w 13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1">
                <a:moveTo>
                  <a:pt x="0" y="0"/>
                </a:moveTo>
                <a:lnTo>
                  <a:pt x="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03" name="Freeform 155">
            <a:extLst>
              <a:ext uri="{FF2B5EF4-FFF2-40B4-BE49-F238E27FC236}">
                <a16:creationId xmlns:a16="http://schemas.microsoft.com/office/drawing/2014/main" id="{DD5885B9-F4B5-DD84-BE24-A0DEDF7613E1}"/>
              </a:ext>
            </a:extLst>
          </p:cNvPr>
          <p:cNvSpPr>
            <a:spLocks/>
          </p:cNvSpPr>
          <p:nvPr/>
        </p:nvSpPr>
        <p:spPr bwMode="auto">
          <a:xfrm>
            <a:off x="5592763" y="3003550"/>
            <a:ext cx="212725" cy="1588"/>
          </a:xfrm>
          <a:custGeom>
            <a:avLst/>
            <a:gdLst>
              <a:gd name="T0" fmla="*/ 0 w 134"/>
              <a:gd name="T1" fmla="*/ 134 w 134"/>
              <a:gd name="T2" fmla="*/ 0 w 1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34">
                <a:moveTo>
                  <a:pt x="0" y="0"/>
                </a:moveTo>
                <a:lnTo>
                  <a:pt x="1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05" name="Freeform 157">
            <a:extLst>
              <a:ext uri="{FF2B5EF4-FFF2-40B4-BE49-F238E27FC236}">
                <a16:creationId xmlns:a16="http://schemas.microsoft.com/office/drawing/2014/main" id="{ECEC7021-B251-D784-CD86-A2F89B14D243}"/>
              </a:ext>
            </a:extLst>
          </p:cNvPr>
          <p:cNvSpPr>
            <a:spLocks/>
          </p:cNvSpPr>
          <p:nvPr/>
        </p:nvSpPr>
        <p:spPr bwMode="auto">
          <a:xfrm>
            <a:off x="6718300" y="2890838"/>
            <a:ext cx="1588" cy="112712"/>
          </a:xfrm>
          <a:custGeom>
            <a:avLst/>
            <a:gdLst>
              <a:gd name="T0" fmla="*/ 71 h 71"/>
              <a:gd name="T1" fmla="*/ 0 h 71"/>
              <a:gd name="T2" fmla="*/ 71 h 7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1">
                <a:moveTo>
                  <a:pt x="0" y="71"/>
                </a:moveTo>
                <a:lnTo>
                  <a:pt x="0" y="0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07" name="Freeform 159">
            <a:extLst>
              <a:ext uri="{FF2B5EF4-FFF2-40B4-BE49-F238E27FC236}">
                <a16:creationId xmlns:a16="http://schemas.microsoft.com/office/drawing/2014/main" id="{F728D6A2-D40A-684B-9C43-2456A72A6069}"/>
              </a:ext>
            </a:extLst>
          </p:cNvPr>
          <p:cNvSpPr>
            <a:spLocks/>
          </p:cNvSpPr>
          <p:nvPr/>
        </p:nvSpPr>
        <p:spPr bwMode="auto">
          <a:xfrm>
            <a:off x="5805488" y="2890838"/>
            <a:ext cx="1587" cy="112712"/>
          </a:xfrm>
          <a:custGeom>
            <a:avLst/>
            <a:gdLst>
              <a:gd name="T0" fmla="*/ 71 h 71"/>
              <a:gd name="T1" fmla="*/ 0 h 71"/>
              <a:gd name="T2" fmla="*/ 71 h 7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1">
                <a:moveTo>
                  <a:pt x="0" y="71"/>
                </a:moveTo>
                <a:lnTo>
                  <a:pt x="0" y="0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09" name="Freeform 161">
            <a:extLst>
              <a:ext uri="{FF2B5EF4-FFF2-40B4-BE49-F238E27FC236}">
                <a16:creationId xmlns:a16="http://schemas.microsoft.com/office/drawing/2014/main" id="{9FBC92BC-8B5B-2541-0E12-B19766D0B7E3}"/>
              </a:ext>
            </a:extLst>
          </p:cNvPr>
          <p:cNvSpPr>
            <a:spLocks/>
          </p:cNvSpPr>
          <p:nvPr/>
        </p:nvSpPr>
        <p:spPr bwMode="auto">
          <a:xfrm>
            <a:off x="7140575" y="3341688"/>
            <a:ext cx="1588" cy="557212"/>
          </a:xfrm>
          <a:custGeom>
            <a:avLst/>
            <a:gdLst>
              <a:gd name="T0" fmla="*/ 351 h 351"/>
              <a:gd name="T1" fmla="*/ 0 h 351"/>
              <a:gd name="T2" fmla="*/ 351 h 35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1">
                <a:moveTo>
                  <a:pt x="0" y="351"/>
                </a:moveTo>
                <a:lnTo>
                  <a:pt x="0" y="0"/>
                </a:lnTo>
                <a:lnTo>
                  <a:pt x="0" y="3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20" name="Freeform 172">
            <a:extLst>
              <a:ext uri="{FF2B5EF4-FFF2-40B4-BE49-F238E27FC236}">
                <a16:creationId xmlns:a16="http://schemas.microsoft.com/office/drawing/2014/main" id="{F400B358-8B29-374F-CE44-7EA905B8B9FE}"/>
              </a:ext>
            </a:extLst>
          </p:cNvPr>
          <p:cNvSpPr>
            <a:spLocks/>
          </p:cNvSpPr>
          <p:nvPr/>
        </p:nvSpPr>
        <p:spPr bwMode="auto">
          <a:xfrm>
            <a:off x="5378450" y="3341688"/>
            <a:ext cx="1588" cy="557212"/>
          </a:xfrm>
          <a:custGeom>
            <a:avLst/>
            <a:gdLst>
              <a:gd name="T0" fmla="*/ 351 h 351"/>
              <a:gd name="T1" fmla="*/ 0 h 351"/>
              <a:gd name="T2" fmla="*/ 351 h 35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1">
                <a:moveTo>
                  <a:pt x="0" y="351"/>
                </a:moveTo>
                <a:lnTo>
                  <a:pt x="0" y="0"/>
                </a:lnTo>
                <a:lnTo>
                  <a:pt x="0" y="3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22" name="Freeform 174">
            <a:extLst>
              <a:ext uri="{FF2B5EF4-FFF2-40B4-BE49-F238E27FC236}">
                <a16:creationId xmlns:a16="http://schemas.microsoft.com/office/drawing/2014/main" id="{635FEF19-BF82-AC41-D99E-6764E4F49FB7}"/>
              </a:ext>
            </a:extLst>
          </p:cNvPr>
          <p:cNvSpPr>
            <a:spLocks/>
          </p:cNvSpPr>
          <p:nvPr/>
        </p:nvSpPr>
        <p:spPr bwMode="auto">
          <a:xfrm>
            <a:off x="5033963" y="3003550"/>
            <a:ext cx="131762" cy="1588"/>
          </a:xfrm>
          <a:custGeom>
            <a:avLst/>
            <a:gdLst>
              <a:gd name="T0" fmla="*/ 0 w 83"/>
              <a:gd name="T1" fmla="*/ 83 w 83"/>
              <a:gd name="T2" fmla="*/ 0 w 8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3">
                <a:moveTo>
                  <a:pt x="0" y="0"/>
                </a:move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24" name="Freeform 176">
            <a:extLst>
              <a:ext uri="{FF2B5EF4-FFF2-40B4-BE49-F238E27FC236}">
                <a16:creationId xmlns:a16="http://schemas.microsoft.com/office/drawing/2014/main" id="{A1B17371-C918-BC74-0A72-6F44F99B19CD}"/>
              </a:ext>
            </a:extLst>
          </p:cNvPr>
          <p:cNvSpPr>
            <a:spLocks/>
          </p:cNvSpPr>
          <p:nvPr/>
        </p:nvSpPr>
        <p:spPr bwMode="auto">
          <a:xfrm>
            <a:off x="7353300" y="3003550"/>
            <a:ext cx="136525" cy="1588"/>
          </a:xfrm>
          <a:custGeom>
            <a:avLst/>
            <a:gdLst>
              <a:gd name="T0" fmla="*/ 0 w 86"/>
              <a:gd name="T1" fmla="*/ 86 w 86"/>
              <a:gd name="T2" fmla="*/ 0 w 8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6">
                <a:moveTo>
                  <a:pt x="0" y="0"/>
                </a:move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26" name="Freeform 178">
            <a:extLst>
              <a:ext uri="{FF2B5EF4-FFF2-40B4-BE49-F238E27FC236}">
                <a16:creationId xmlns:a16="http://schemas.microsoft.com/office/drawing/2014/main" id="{9DCD75BE-13AF-00C7-300E-E36E420E0C05}"/>
              </a:ext>
            </a:extLst>
          </p:cNvPr>
          <p:cNvSpPr>
            <a:spLocks/>
          </p:cNvSpPr>
          <p:nvPr/>
        </p:nvSpPr>
        <p:spPr bwMode="auto">
          <a:xfrm>
            <a:off x="4814888" y="3898900"/>
            <a:ext cx="2889250" cy="1588"/>
          </a:xfrm>
          <a:custGeom>
            <a:avLst/>
            <a:gdLst>
              <a:gd name="T0" fmla="*/ 0 w 1820"/>
              <a:gd name="T1" fmla="*/ 1820 w 1820"/>
              <a:gd name="T2" fmla="*/ 0 w 18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820">
                <a:moveTo>
                  <a:pt x="0" y="0"/>
                </a:moveTo>
                <a:lnTo>
                  <a:pt x="1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28" name="Freeform 180">
            <a:extLst>
              <a:ext uri="{FF2B5EF4-FFF2-40B4-BE49-F238E27FC236}">
                <a16:creationId xmlns:a16="http://schemas.microsoft.com/office/drawing/2014/main" id="{84F27D5F-36A2-9B96-6B38-2D5184CC5311}"/>
              </a:ext>
            </a:extLst>
          </p:cNvPr>
          <p:cNvSpPr>
            <a:spLocks/>
          </p:cNvSpPr>
          <p:nvPr/>
        </p:nvSpPr>
        <p:spPr bwMode="auto">
          <a:xfrm>
            <a:off x="4814888" y="4568825"/>
            <a:ext cx="2889250" cy="1588"/>
          </a:xfrm>
          <a:custGeom>
            <a:avLst/>
            <a:gdLst>
              <a:gd name="T0" fmla="*/ 0 w 1820"/>
              <a:gd name="T1" fmla="*/ 1820 w 1820"/>
              <a:gd name="T2" fmla="*/ 0 w 18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820">
                <a:moveTo>
                  <a:pt x="0" y="0"/>
                </a:moveTo>
                <a:lnTo>
                  <a:pt x="1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234" name="Freeform 186">
            <a:extLst>
              <a:ext uri="{FF2B5EF4-FFF2-40B4-BE49-F238E27FC236}">
                <a16:creationId xmlns:a16="http://schemas.microsoft.com/office/drawing/2014/main" id="{83BEEBE4-80D7-CB1D-99CC-FB6EFEC40340}"/>
              </a:ext>
            </a:extLst>
          </p:cNvPr>
          <p:cNvSpPr>
            <a:spLocks/>
          </p:cNvSpPr>
          <p:nvPr/>
        </p:nvSpPr>
        <p:spPr bwMode="auto">
          <a:xfrm>
            <a:off x="6137275" y="2095500"/>
            <a:ext cx="244475" cy="1588"/>
          </a:xfrm>
          <a:custGeom>
            <a:avLst/>
            <a:gdLst>
              <a:gd name="T0" fmla="*/ 154 w 154"/>
              <a:gd name="T1" fmla="*/ 0 w 154"/>
              <a:gd name="T2" fmla="*/ 154 w 15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6244" name="Group 196">
            <a:extLst>
              <a:ext uri="{FF2B5EF4-FFF2-40B4-BE49-F238E27FC236}">
                <a16:creationId xmlns:a16="http://schemas.microsoft.com/office/drawing/2014/main" id="{5E512A08-02C6-470E-6978-572C74D858F0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219200"/>
            <a:ext cx="6985000" cy="4621213"/>
            <a:chOff x="677" y="768"/>
            <a:chExt cx="4400" cy="2911"/>
          </a:xfrm>
        </p:grpSpPr>
        <p:sp>
          <p:nvSpPr>
            <p:cNvPr id="386060" name="Oval 12">
              <a:extLst>
                <a:ext uri="{FF2B5EF4-FFF2-40B4-BE49-F238E27FC236}">
                  <a16:creationId xmlns:a16="http://schemas.microsoft.com/office/drawing/2014/main" id="{91ECC84B-C963-53EF-A6C8-5278F7FF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768"/>
              <a:ext cx="2530" cy="2911"/>
            </a:xfrm>
            <a:prstGeom prst="ellipse">
              <a:avLst/>
            </a:prstGeom>
            <a:gradFill rotWithShape="1">
              <a:gsLst>
                <a:gs pos="0">
                  <a:srgbClr val="E5E5E5"/>
                </a:gs>
                <a:gs pos="100000">
                  <a:srgbClr val="E5E5E5">
                    <a:gamma/>
                    <a:shade val="69804"/>
                    <a:invGamma/>
                  </a:srgbClr>
                </a:gs>
              </a:gsLst>
              <a:lin ang="2700000" scaled="1"/>
            </a:gra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61" name="Line 13">
              <a:extLst>
                <a:ext uri="{FF2B5EF4-FFF2-40B4-BE49-F238E27FC236}">
                  <a16:creationId xmlns:a16="http://schemas.microsoft.com/office/drawing/2014/main" id="{4C11B6BF-8615-E98D-E4A9-A1F2E7D15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325"/>
              <a:ext cx="1" cy="178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62" name="Line 14">
              <a:extLst>
                <a:ext uri="{FF2B5EF4-FFF2-40B4-BE49-F238E27FC236}">
                  <a16:creationId xmlns:a16="http://schemas.microsoft.com/office/drawing/2014/main" id="{5D45D0D6-0C85-9351-C876-E833522E3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325"/>
              <a:ext cx="1" cy="178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63" name="Line 15">
              <a:extLst>
                <a:ext uri="{FF2B5EF4-FFF2-40B4-BE49-F238E27FC236}">
                  <a16:creationId xmlns:a16="http://schemas.microsoft.com/office/drawing/2014/main" id="{5465BD04-8170-B693-CF2A-4C5F565B8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2012"/>
              <a:ext cx="15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64" name="Line 16">
              <a:extLst>
                <a:ext uri="{FF2B5EF4-FFF2-40B4-BE49-F238E27FC236}">
                  <a16:creationId xmlns:a16="http://schemas.microsoft.com/office/drawing/2014/main" id="{88DA0D85-AFF2-F371-1FC9-9299054E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1530"/>
              <a:ext cx="15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65" name="Rectangle 17">
              <a:extLst>
                <a:ext uri="{FF2B5EF4-FFF2-40B4-BE49-F238E27FC236}">
                  <a16:creationId xmlns:a16="http://schemas.microsoft.com/office/drawing/2014/main" id="{694BFC6B-5329-FF91-AB9E-FBFFE029B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624"/>
              <a:ext cx="314" cy="29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66" name="Rectangle 18">
              <a:extLst>
                <a:ext uri="{FF2B5EF4-FFF2-40B4-BE49-F238E27FC236}">
                  <a16:creationId xmlns:a16="http://schemas.microsoft.com/office/drawing/2014/main" id="{B5812AD7-2700-49F5-45C6-D105B300B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701"/>
              <a:ext cx="2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CAM</a:t>
              </a:r>
              <a:endParaRPr lang="en-US" altLang="en-US"/>
            </a:p>
          </p:txBody>
        </p:sp>
        <p:sp>
          <p:nvSpPr>
            <p:cNvPr id="386067" name="Rectangle 19">
              <a:extLst>
                <a:ext uri="{FF2B5EF4-FFF2-40B4-BE49-F238E27FC236}">
                  <a16:creationId xmlns:a16="http://schemas.microsoft.com/office/drawing/2014/main" id="{28889BD5-F017-2F7E-2EA2-AD7188CF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1169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Bit</a:t>
              </a:r>
              <a:endParaRPr lang="en-US" altLang="en-US"/>
            </a:p>
          </p:txBody>
        </p:sp>
        <p:sp>
          <p:nvSpPr>
            <p:cNvPr id="386068" name="Rectangle 20">
              <a:extLst>
                <a:ext uri="{FF2B5EF4-FFF2-40B4-BE49-F238E27FC236}">
                  <a16:creationId xmlns:a16="http://schemas.microsoft.com/office/drawing/2014/main" id="{EFD69824-AB21-2E76-405A-778AE249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1365"/>
              <a:ext cx="3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Word</a:t>
              </a:r>
              <a:endParaRPr lang="en-US" altLang="en-US"/>
            </a:p>
          </p:txBody>
        </p:sp>
        <p:sp>
          <p:nvSpPr>
            <p:cNvPr id="386069" name="Rectangle 21">
              <a:extLst>
                <a:ext uri="{FF2B5EF4-FFF2-40B4-BE49-F238E27FC236}">
                  <a16:creationId xmlns:a16="http://schemas.microsoft.com/office/drawing/2014/main" id="{23614C12-380D-F881-9AAA-41B9C92A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169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Bit</a:t>
              </a:r>
              <a:endParaRPr lang="en-US" altLang="en-US"/>
            </a:p>
          </p:txBody>
        </p:sp>
        <p:sp>
          <p:nvSpPr>
            <p:cNvPr id="386070" name="Line 22">
              <a:extLst>
                <a:ext uri="{FF2B5EF4-FFF2-40B4-BE49-F238E27FC236}">
                  <a16:creationId xmlns:a16="http://schemas.microsoft.com/office/drawing/2014/main" id="{BD39A076-A8C7-08FC-1839-FEB111B2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3" y="1530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71" name="Oval 23">
              <a:extLst>
                <a:ext uri="{FF2B5EF4-FFF2-40B4-BE49-F238E27FC236}">
                  <a16:creationId xmlns:a16="http://schemas.microsoft.com/office/drawing/2014/main" id="{2CDCEEF6-4179-DC15-4847-8A518E51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508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72" name="Line 24">
              <a:extLst>
                <a:ext uri="{FF2B5EF4-FFF2-40B4-BE49-F238E27FC236}">
                  <a16:creationId xmlns:a16="http://schemas.microsoft.com/office/drawing/2014/main" id="{3F68A2C8-839A-1D57-3596-C2C39343F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919"/>
              <a:ext cx="1" cy="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73" name="Oval 25">
              <a:extLst>
                <a:ext uri="{FF2B5EF4-FFF2-40B4-BE49-F238E27FC236}">
                  <a16:creationId xmlns:a16="http://schemas.microsoft.com/office/drawing/2014/main" id="{1C4977FB-3CFF-492E-53BE-42BFE107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990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74" name="Line 26">
              <a:extLst>
                <a:ext uri="{FF2B5EF4-FFF2-40B4-BE49-F238E27FC236}">
                  <a16:creationId xmlns:a16="http://schemas.microsoft.com/office/drawing/2014/main" id="{92CC035A-71DC-CA1B-91F0-7DE696FA8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1770"/>
              <a:ext cx="8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75" name="Oval 27">
              <a:extLst>
                <a:ext uri="{FF2B5EF4-FFF2-40B4-BE49-F238E27FC236}">
                  <a16:creationId xmlns:a16="http://schemas.microsoft.com/office/drawing/2014/main" id="{D84C6E4A-8D8F-D693-58BA-59EDF337C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747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76" name="Line 28">
              <a:extLst>
                <a:ext uri="{FF2B5EF4-FFF2-40B4-BE49-F238E27FC236}">
                  <a16:creationId xmlns:a16="http://schemas.microsoft.com/office/drawing/2014/main" id="{948A02B5-5399-3AA4-EDAA-15CD0CC05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770"/>
              <a:ext cx="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77" name="Oval 29">
              <a:extLst>
                <a:ext uri="{FF2B5EF4-FFF2-40B4-BE49-F238E27FC236}">
                  <a16:creationId xmlns:a16="http://schemas.microsoft.com/office/drawing/2014/main" id="{A65A2C53-AD22-DAC1-577D-4825C9E2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747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78" name="Rectangle 30">
              <a:extLst>
                <a:ext uri="{FF2B5EF4-FFF2-40B4-BE49-F238E27FC236}">
                  <a16:creationId xmlns:a16="http://schemas.microsoft.com/office/drawing/2014/main" id="{5F47A88F-FEC3-F612-478E-2BD79FABC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701"/>
              <a:ext cx="1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•••</a:t>
              </a:r>
              <a:endParaRPr lang="en-US" altLang="en-US"/>
            </a:p>
          </p:txBody>
        </p:sp>
        <p:sp>
          <p:nvSpPr>
            <p:cNvPr id="386080" name="Line 32">
              <a:extLst>
                <a:ext uri="{FF2B5EF4-FFF2-40B4-BE49-F238E27FC236}">
                  <a16:creationId xmlns:a16="http://schemas.microsoft.com/office/drawing/2014/main" id="{2EBF8175-9BFB-8E92-A26B-59BF8ED9C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164"/>
              <a:ext cx="1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81" name="Line 33">
              <a:extLst>
                <a:ext uri="{FF2B5EF4-FFF2-40B4-BE49-F238E27FC236}">
                  <a16:creationId xmlns:a16="http://schemas.microsoft.com/office/drawing/2014/main" id="{462EC2B4-99D8-7630-9ACD-6B29FEDB2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" y="1325"/>
              <a:ext cx="1" cy="178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82" name="Line 34">
              <a:extLst>
                <a:ext uri="{FF2B5EF4-FFF2-40B4-BE49-F238E27FC236}">
                  <a16:creationId xmlns:a16="http://schemas.microsoft.com/office/drawing/2014/main" id="{A35EC298-28CA-1D10-33DC-C1306198D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1325"/>
              <a:ext cx="1" cy="178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83" name="Rectangle 35">
              <a:extLst>
                <a:ext uri="{FF2B5EF4-FFF2-40B4-BE49-F238E27FC236}">
                  <a16:creationId xmlns:a16="http://schemas.microsoft.com/office/drawing/2014/main" id="{3058F358-9026-4B62-7B6B-5A3172FA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624"/>
              <a:ext cx="310" cy="295"/>
            </a:xfrm>
            <a:prstGeom prst="rect">
              <a:avLst/>
            </a:prstGeom>
            <a:solidFill>
              <a:srgbClr val="E5E5E5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84" name="Rectangle 36">
              <a:extLst>
                <a:ext uri="{FF2B5EF4-FFF2-40B4-BE49-F238E27FC236}">
                  <a16:creationId xmlns:a16="http://schemas.microsoft.com/office/drawing/2014/main" id="{C5194EB7-4538-C6EF-50F7-00BC01981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1701"/>
              <a:ext cx="2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CAM</a:t>
              </a:r>
              <a:endParaRPr lang="en-US" altLang="en-US"/>
            </a:p>
          </p:txBody>
        </p:sp>
        <p:sp>
          <p:nvSpPr>
            <p:cNvPr id="386085" name="Rectangle 37">
              <a:extLst>
                <a:ext uri="{FF2B5EF4-FFF2-40B4-BE49-F238E27FC236}">
                  <a16:creationId xmlns:a16="http://schemas.microsoft.com/office/drawing/2014/main" id="{FE68D996-E505-D1B0-3721-002D62CDA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1169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Bit</a:t>
              </a:r>
              <a:endParaRPr lang="en-US" altLang="en-US"/>
            </a:p>
          </p:txBody>
        </p:sp>
        <p:sp>
          <p:nvSpPr>
            <p:cNvPr id="386086" name="Rectangle 38">
              <a:extLst>
                <a:ext uri="{FF2B5EF4-FFF2-40B4-BE49-F238E27FC236}">
                  <a16:creationId xmlns:a16="http://schemas.microsoft.com/office/drawing/2014/main" id="{69432DF7-22A6-5DBD-D168-5F883278C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169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Bit</a:t>
              </a:r>
              <a:endParaRPr lang="en-US" altLang="en-US"/>
            </a:p>
          </p:txBody>
        </p:sp>
        <p:sp>
          <p:nvSpPr>
            <p:cNvPr id="386087" name="Line 39">
              <a:extLst>
                <a:ext uri="{FF2B5EF4-FFF2-40B4-BE49-F238E27FC236}">
                  <a16:creationId xmlns:a16="http://schemas.microsoft.com/office/drawing/2014/main" id="{B7535AE1-B73E-E511-DF3A-05ACB4BC2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3" y="1530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88" name="Oval 40">
              <a:extLst>
                <a:ext uri="{FF2B5EF4-FFF2-40B4-BE49-F238E27FC236}">
                  <a16:creationId xmlns:a16="http://schemas.microsoft.com/office/drawing/2014/main" id="{D09FED22-D4D9-FF60-C42D-B4D51FA3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08"/>
              <a:ext cx="44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89" name="Line 41">
              <a:extLst>
                <a:ext uri="{FF2B5EF4-FFF2-40B4-BE49-F238E27FC236}">
                  <a16:creationId xmlns:a16="http://schemas.microsoft.com/office/drawing/2014/main" id="{23FCB288-7C34-7968-4998-7124A8681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1919"/>
              <a:ext cx="1" cy="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90" name="Oval 42">
              <a:extLst>
                <a:ext uri="{FF2B5EF4-FFF2-40B4-BE49-F238E27FC236}">
                  <a16:creationId xmlns:a16="http://schemas.microsoft.com/office/drawing/2014/main" id="{A1163AF5-DF77-4F34-4F18-66B92BF0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990"/>
              <a:ext cx="44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91" name="Line 43">
              <a:extLst>
                <a:ext uri="{FF2B5EF4-FFF2-40B4-BE49-F238E27FC236}">
                  <a16:creationId xmlns:a16="http://schemas.microsoft.com/office/drawing/2014/main" id="{3B9C6598-36A7-2494-8202-01CFD973B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6" y="1770"/>
              <a:ext cx="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92" name="Oval 44">
              <a:extLst>
                <a:ext uri="{FF2B5EF4-FFF2-40B4-BE49-F238E27FC236}">
                  <a16:creationId xmlns:a16="http://schemas.microsoft.com/office/drawing/2014/main" id="{C8B70890-91CC-5245-218D-012B83F1A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1747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93" name="Line 45">
              <a:extLst>
                <a:ext uri="{FF2B5EF4-FFF2-40B4-BE49-F238E27FC236}">
                  <a16:creationId xmlns:a16="http://schemas.microsoft.com/office/drawing/2014/main" id="{AB4C5D72-5983-1D48-C4F5-EE85D859D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70"/>
              <a:ext cx="8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94" name="Oval 46">
              <a:extLst>
                <a:ext uri="{FF2B5EF4-FFF2-40B4-BE49-F238E27FC236}">
                  <a16:creationId xmlns:a16="http://schemas.microsoft.com/office/drawing/2014/main" id="{59F53F8F-29A9-8664-A4D3-D966D15D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47"/>
              <a:ext cx="44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095" name="Line 47">
              <a:extLst>
                <a:ext uri="{FF2B5EF4-FFF2-40B4-BE49-F238E27FC236}">
                  <a16:creationId xmlns:a16="http://schemas.microsoft.com/office/drawing/2014/main" id="{1F7B0A75-62FC-8EFD-F475-AB3288CE0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2883"/>
              <a:ext cx="15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96" name="Line 48">
              <a:extLst>
                <a:ext uri="{FF2B5EF4-FFF2-40B4-BE49-F238E27FC236}">
                  <a16:creationId xmlns:a16="http://schemas.microsoft.com/office/drawing/2014/main" id="{96A89254-2FC2-7AE3-22D4-043B219CB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2401"/>
              <a:ext cx="15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97" name="Rectangle 49">
              <a:extLst>
                <a:ext uri="{FF2B5EF4-FFF2-40B4-BE49-F238E27FC236}">
                  <a16:creationId xmlns:a16="http://schemas.microsoft.com/office/drawing/2014/main" id="{B5C020DF-7BBE-5FA3-1C11-FE1CEF10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495"/>
              <a:ext cx="314" cy="2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098" name="Rectangle 50">
              <a:extLst>
                <a:ext uri="{FF2B5EF4-FFF2-40B4-BE49-F238E27FC236}">
                  <a16:creationId xmlns:a16="http://schemas.microsoft.com/office/drawing/2014/main" id="{F689981A-DE6C-DD29-A590-335261B16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573"/>
              <a:ext cx="2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CAM</a:t>
              </a:r>
              <a:endParaRPr lang="en-US" altLang="en-US"/>
            </a:p>
          </p:txBody>
        </p:sp>
        <p:sp>
          <p:nvSpPr>
            <p:cNvPr id="386099" name="Rectangle 51">
              <a:extLst>
                <a:ext uri="{FF2B5EF4-FFF2-40B4-BE49-F238E27FC236}">
                  <a16:creationId xmlns:a16="http://schemas.microsoft.com/office/drawing/2014/main" id="{85B376E9-9E2D-AF67-393E-E340C7BC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37"/>
              <a:ext cx="3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Word</a:t>
              </a:r>
              <a:endParaRPr lang="en-US" altLang="en-US"/>
            </a:p>
          </p:txBody>
        </p:sp>
        <p:sp>
          <p:nvSpPr>
            <p:cNvPr id="386100" name="Rectangle 52">
              <a:extLst>
                <a:ext uri="{FF2B5EF4-FFF2-40B4-BE49-F238E27FC236}">
                  <a16:creationId xmlns:a16="http://schemas.microsoft.com/office/drawing/2014/main" id="{F325BA43-DD32-42A7-D71A-D14B0ECFC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266"/>
              <a:ext cx="129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Wired-NOR Match Line</a:t>
              </a:r>
              <a:endParaRPr lang="en-US" altLang="en-US"/>
            </a:p>
          </p:txBody>
        </p:sp>
        <p:sp>
          <p:nvSpPr>
            <p:cNvPr id="386101" name="Rectangle 53">
              <a:extLst>
                <a:ext uri="{FF2B5EF4-FFF2-40B4-BE49-F238E27FC236}">
                  <a16:creationId xmlns:a16="http://schemas.microsoft.com/office/drawing/2014/main" id="{5B93D31B-678B-8A94-CECB-B9300B48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769"/>
              <a:ext cx="3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Match</a:t>
              </a:r>
              <a:endParaRPr lang="en-US" altLang="en-US"/>
            </a:p>
          </p:txBody>
        </p:sp>
        <p:sp>
          <p:nvSpPr>
            <p:cNvPr id="386102" name="Rectangle 54">
              <a:extLst>
                <a:ext uri="{FF2B5EF4-FFF2-40B4-BE49-F238E27FC236}">
                  <a16:creationId xmlns:a16="http://schemas.microsoft.com/office/drawing/2014/main" id="{A0B77E71-9DDD-FEDE-A8EA-25F825D9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838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M1</a:t>
              </a:r>
              <a:endParaRPr lang="en-US" altLang="en-US"/>
            </a:p>
          </p:txBody>
        </p:sp>
        <p:sp>
          <p:nvSpPr>
            <p:cNvPr id="386103" name="Rectangle 55">
              <a:extLst>
                <a:ext uri="{FF2B5EF4-FFF2-40B4-BE49-F238E27FC236}">
                  <a16:creationId xmlns:a16="http://schemas.microsoft.com/office/drawing/2014/main" id="{02735FEA-B99D-C101-A444-05DEA769F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621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M2</a:t>
              </a:r>
              <a:endParaRPr lang="en-US" altLang="en-US"/>
            </a:p>
          </p:txBody>
        </p:sp>
        <p:sp>
          <p:nvSpPr>
            <p:cNvPr id="386104" name="Rectangle 56">
              <a:extLst>
                <a:ext uri="{FF2B5EF4-FFF2-40B4-BE49-F238E27FC236}">
                  <a16:creationId xmlns:a16="http://schemas.microsoft.com/office/drawing/2014/main" id="{7F436AAC-BCD2-39AC-E8C0-C197AAB6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1846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M7</a:t>
              </a:r>
              <a:endParaRPr lang="en-US" altLang="en-US"/>
            </a:p>
          </p:txBody>
        </p:sp>
        <p:sp>
          <p:nvSpPr>
            <p:cNvPr id="386105" name="Rectangle 57">
              <a:extLst>
                <a:ext uri="{FF2B5EF4-FFF2-40B4-BE49-F238E27FC236}">
                  <a16:creationId xmlns:a16="http://schemas.microsoft.com/office/drawing/2014/main" id="{E67A1B8D-BCEE-B243-56B7-E4A48F47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1846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M6</a:t>
              </a:r>
              <a:endParaRPr lang="en-US" altLang="en-US"/>
            </a:p>
          </p:txBody>
        </p:sp>
        <p:sp>
          <p:nvSpPr>
            <p:cNvPr id="386106" name="Rectangle 58">
              <a:extLst>
                <a:ext uri="{FF2B5EF4-FFF2-40B4-BE49-F238E27FC236}">
                  <a16:creationId xmlns:a16="http://schemas.microsoft.com/office/drawing/2014/main" id="{B0DAAF01-B361-3CD4-C5B1-09E1BDBF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588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M4</a:t>
              </a:r>
              <a:endParaRPr lang="en-US" altLang="en-US"/>
            </a:p>
          </p:txBody>
        </p:sp>
        <p:sp>
          <p:nvSpPr>
            <p:cNvPr id="386107" name="Rectangle 59">
              <a:extLst>
                <a:ext uri="{FF2B5EF4-FFF2-40B4-BE49-F238E27FC236}">
                  <a16:creationId xmlns:a16="http://schemas.microsoft.com/office/drawing/2014/main" id="{2F8792D9-D0BA-89D6-9C29-0D1AAEC6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588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M5</a:t>
              </a:r>
              <a:endParaRPr lang="en-US" altLang="en-US"/>
            </a:p>
          </p:txBody>
        </p:sp>
        <p:sp>
          <p:nvSpPr>
            <p:cNvPr id="386108" name="Rectangle 60">
              <a:extLst>
                <a:ext uri="{FF2B5EF4-FFF2-40B4-BE49-F238E27FC236}">
                  <a16:creationId xmlns:a16="http://schemas.microsoft.com/office/drawing/2014/main" id="{EC5BC659-F144-B52C-A842-4C032AEF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492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M8</a:t>
              </a:r>
              <a:endParaRPr lang="en-US" altLang="en-US"/>
            </a:p>
          </p:txBody>
        </p:sp>
        <p:sp>
          <p:nvSpPr>
            <p:cNvPr id="386109" name="Rectangle 61">
              <a:extLst>
                <a:ext uri="{FF2B5EF4-FFF2-40B4-BE49-F238E27FC236}">
                  <a16:creationId xmlns:a16="http://schemas.microsoft.com/office/drawing/2014/main" id="{1E9707E2-5A74-29DB-F0AA-A63A8E29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1492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M9</a:t>
              </a:r>
              <a:endParaRPr lang="en-US" altLang="en-US"/>
            </a:p>
          </p:txBody>
        </p:sp>
        <p:sp>
          <p:nvSpPr>
            <p:cNvPr id="386110" name="Rectangle 62">
              <a:extLst>
                <a:ext uri="{FF2B5EF4-FFF2-40B4-BE49-F238E27FC236}">
                  <a16:creationId xmlns:a16="http://schemas.microsoft.com/office/drawing/2014/main" id="{5B1EB688-C1A7-DD08-0654-E528C4AF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21"/>
              <a:ext cx="1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M3</a:t>
              </a:r>
              <a:endParaRPr lang="en-US" altLang="en-US"/>
            </a:p>
          </p:txBody>
        </p:sp>
        <p:sp>
          <p:nvSpPr>
            <p:cNvPr id="386111" name="Rectangle 63">
              <a:extLst>
                <a:ext uri="{FF2B5EF4-FFF2-40B4-BE49-F238E27FC236}">
                  <a16:creationId xmlns:a16="http://schemas.microsoft.com/office/drawing/2014/main" id="{4213C7E8-7F79-2027-0B0A-D5C96B226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55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int</a:t>
              </a:r>
              <a:endParaRPr lang="en-US" altLang="en-US"/>
            </a:p>
          </p:txBody>
        </p:sp>
        <p:sp>
          <p:nvSpPr>
            <p:cNvPr id="386112" name="Rectangle 64">
              <a:extLst>
                <a:ext uri="{FF2B5EF4-FFF2-40B4-BE49-F238E27FC236}">
                  <a16:creationId xmlns:a16="http://schemas.microsoft.com/office/drawing/2014/main" id="{CB8F90ED-0F1F-D21A-26E2-865DBA22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35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S</a:t>
              </a:r>
              <a:endParaRPr lang="en-US" altLang="en-US"/>
            </a:p>
          </p:txBody>
        </p:sp>
        <p:sp>
          <p:nvSpPr>
            <p:cNvPr id="386113" name="Rectangle 65">
              <a:extLst>
                <a:ext uri="{FF2B5EF4-FFF2-40B4-BE49-F238E27FC236}">
                  <a16:creationId xmlns:a16="http://schemas.microsoft.com/office/drawing/2014/main" id="{ED73C777-50CF-2667-3369-F02C6EFE0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2362"/>
              <a:ext cx="30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Word</a:t>
              </a:r>
              <a:endParaRPr lang="en-US" altLang="en-US"/>
            </a:p>
          </p:txBody>
        </p:sp>
        <p:sp>
          <p:nvSpPr>
            <p:cNvPr id="386114" name="Line 66">
              <a:extLst>
                <a:ext uri="{FF2B5EF4-FFF2-40B4-BE49-F238E27FC236}">
                  <a16:creationId xmlns:a16="http://schemas.microsoft.com/office/drawing/2014/main" id="{7A63ABEE-E268-D282-D7A2-C5FD4D24A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3" y="2401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15" name="Oval 67">
              <a:extLst>
                <a:ext uri="{FF2B5EF4-FFF2-40B4-BE49-F238E27FC236}">
                  <a16:creationId xmlns:a16="http://schemas.microsoft.com/office/drawing/2014/main" id="{452E2377-5ECD-7954-CDA8-CE8BC1A1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2379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17" name="Line 69">
              <a:extLst>
                <a:ext uri="{FF2B5EF4-FFF2-40B4-BE49-F238E27FC236}">
                  <a16:creationId xmlns:a16="http://schemas.microsoft.com/office/drawing/2014/main" id="{5547F824-3325-FF35-9E8E-A46C3FAE3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2793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18" name="Oval 70">
              <a:extLst>
                <a:ext uri="{FF2B5EF4-FFF2-40B4-BE49-F238E27FC236}">
                  <a16:creationId xmlns:a16="http://schemas.microsoft.com/office/drawing/2014/main" id="{078EBD45-35E4-32C8-D1B1-BFA0B8555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2864"/>
              <a:ext cx="45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19" name="Line 71">
              <a:extLst>
                <a:ext uri="{FF2B5EF4-FFF2-40B4-BE49-F238E27FC236}">
                  <a16:creationId xmlns:a16="http://schemas.microsoft.com/office/drawing/2014/main" id="{A5DA061E-DED6-AC83-C7DD-FD7841CDB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2644"/>
              <a:ext cx="8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20" name="Oval 72">
              <a:extLst>
                <a:ext uri="{FF2B5EF4-FFF2-40B4-BE49-F238E27FC236}">
                  <a16:creationId xmlns:a16="http://schemas.microsoft.com/office/drawing/2014/main" id="{7DF52961-8F79-FE03-D538-5F2B40A5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2622"/>
              <a:ext cx="45" cy="4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21" name="Line 73">
              <a:extLst>
                <a:ext uri="{FF2B5EF4-FFF2-40B4-BE49-F238E27FC236}">
                  <a16:creationId xmlns:a16="http://schemas.microsoft.com/office/drawing/2014/main" id="{B8C7DFF3-35C5-2458-1B94-503E85E9D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644"/>
              <a:ext cx="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22" name="Oval 74">
              <a:extLst>
                <a:ext uri="{FF2B5EF4-FFF2-40B4-BE49-F238E27FC236}">
                  <a16:creationId xmlns:a16="http://schemas.microsoft.com/office/drawing/2014/main" id="{3F2FE8D9-846D-F369-9890-181E8F8B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622"/>
              <a:ext cx="45" cy="4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23" name="Rectangle 75">
              <a:extLst>
                <a:ext uri="{FF2B5EF4-FFF2-40B4-BE49-F238E27FC236}">
                  <a16:creationId xmlns:a16="http://schemas.microsoft.com/office/drawing/2014/main" id="{6DA77535-03C7-142D-156E-44DFA99B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573"/>
              <a:ext cx="1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•••</a:t>
              </a:r>
              <a:endParaRPr lang="en-US" altLang="en-US"/>
            </a:p>
          </p:txBody>
        </p:sp>
        <p:sp>
          <p:nvSpPr>
            <p:cNvPr id="386124" name="Rectangle 76">
              <a:extLst>
                <a:ext uri="{FF2B5EF4-FFF2-40B4-BE49-F238E27FC236}">
                  <a16:creationId xmlns:a16="http://schemas.microsoft.com/office/drawing/2014/main" id="{DCD3F903-E401-268F-7C8A-A1E94E85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495"/>
              <a:ext cx="310" cy="2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25" name="Rectangle 77">
              <a:extLst>
                <a:ext uri="{FF2B5EF4-FFF2-40B4-BE49-F238E27FC236}">
                  <a16:creationId xmlns:a16="http://schemas.microsoft.com/office/drawing/2014/main" id="{390F5C7C-0573-9EF9-CC0F-E08880A43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573"/>
              <a:ext cx="2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</a:rPr>
                <a:t>CAM</a:t>
              </a:r>
              <a:endParaRPr lang="en-US" altLang="en-US"/>
            </a:p>
          </p:txBody>
        </p:sp>
        <p:sp>
          <p:nvSpPr>
            <p:cNvPr id="386126" name="Line 78">
              <a:extLst>
                <a:ext uri="{FF2B5EF4-FFF2-40B4-BE49-F238E27FC236}">
                  <a16:creationId xmlns:a16="http://schemas.microsoft.com/office/drawing/2014/main" id="{6CD06073-73AC-FEE4-73E6-CCE174ECA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3" y="2401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27" name="Oval 79">
              <a:extLst>
                <a:ext uri="{FF2B5EF4-FFF2-40B4-BE49-F238E27FC236}">
                  <a16:creationId xmlns:a16="http://schemas.microsoft.com/office/drawing/2014/main" id="{52CAC695-BFC5-B2B0-0CB1-3E74D54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379"/>
              <a:ext cx="44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28" name="Line 80">
              <a:extLst>
                <a:ext uri="{FF2B5EF4-FFF2-40B4-BE49-F238E27FC236}">
                  <a16:creationId xmlns:a16="http://schemas.microsoft.com/office/drawing/2014/main" id="{278A975E-8CA2-F61D-395D-32266994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93"/>
              <a:ext cx="1" cy="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29" name="Oval 81">
              <a:extLst>
                <a:ext uri="{FF2B5EF4-FFF2-40B4-BE49-F238E27FC236}">
                  <a16:creationId xmlns:a16="http://schemas.microsoft.com/office/drawing/2014/main" id="{92A4F007-1D93-BFD2-6B48-FFC4DE872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864"/>
              <a:ext cx="44" cy="45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30" name="Line 82">
              <a:extLst>
                <a:ext uri="{FF2B5EF4-FFF2-40B4-BE49-F238E27FC236}">
                  <a16:creationId xmlns:a16="http://schemas.microsoft.com/office/drawing/2014/main" id="{7061BDE6-80CF-FCF5-5B2E-4F2C5B27D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6" y="2644"/>
              <a:ext cx="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31" name="Oval 83">
              <a:extLst>
                <a:ext uri="{FF2B5EF4-FFF2-40B4-BE49-F238E27FC236}">
                  <a16:creationId xmlns:a16="http://schemas.microsoft.com/office/drawing/2014/main" id="{6ED13428-D2AF-F6FE-B9C4-F66D4F3EC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622"/>
              <a:ext cx="45" cy="4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32" name="Line 84">
              <a:extLst>
                <a:ext uri="{FF2B5EF4-FFF2-40B4-BE49-F238E27FC236}">
                  <a16:creationId xmlns:a16="http://schemas.microsoft.com/office/drawing/2014/main" id="{88FEDED8-2B75-B629-4036-60E4ACD00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2644"/>
              <a:ext cx="8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33" name="Oval 85">
              <a:extLst>
                <a:ext uri="{FF2B5EF4-FFF2-40B4-BE49-F238E27FC236}">
                  <a16:creationId xmlns:a16="http://schemas.microsoft.com/office/drawing/2014/main" id="{9DDEC2F8-1360-278F-DF2D-435DA0F5A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622"/>
              <a:ext cx="44" cy="44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34" name="Line 86">
              <a:extLst>
                <a:ext uri="{FF2B5EF4-FFF2-40B4-BE49-F238E27FC236}">
                  <a16:creationId xmlns:a16="http://schemas.microsoft.com/office/drawing/2014/main" id="{40A63445-79B9-6AD5-2C0F-F15C7C35E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1" y="1164"/>
              <a:ext cx="1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35" name="Rectangle 87">
              <a:extLst>
                <a:ext uri="{FF2B5EF4-FFF2-40B4-BE49-F238E27FC236}">
                  <a16:creationId xmlns:a16="http://schemas.microsoft.com/office/drawing/2014/main" id="{22102E9B-A387-85FD-2473-877FA05D3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326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Bit</a:t>
              </a:r>
              <a:endParaRPr lang="en-US" altLang="en-US"/>
            </a:p>
          </p:txBody>
        </p:sp>
        <p:sp>
          <p:nvSpPr>
            <p:cNvPr id="386136" name="Rectangle 88">
              <a:extLst>
                <a:ext uri="{FF2B5EF4-FFF2-40B4-BE49-F238E27FC236}">
                  <a16:creationId xmlns:a16="http://schemas.microsoft.com/office/drawing/2014/main" id="{03D40591-5702-6B6B-4E20-EE3C23B0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1326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Bit</a:t>
              </a:r>
              <a:endParaRPr lang="en-US" altLang="en-US"/>
            </a:p>
          </p:txBody>
        </p:sp>
        <p:sp>
          <p:nvSpPr>
            <p:cNvPr id="386137" name="Line 89">
              <a:extLst>
                <a:ext uri="{FF2B5EF4-FFF2-40B4-BE49-F238E27FC236}">
                  <a16:creationId xmlns:a16="http://schemas.microsoft.com/office/drawing/2014/main" id="{94ACDD2A-9623-9283-3073-98A71B5A1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321"/>
              <a:ext cx="1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38" name="Freeform 90">
              <a:extLst>
                <a:ext uri="{FF2B5EF4-FFF2-40B4-BE49-F238E27FC236}">
                  <a16:creationId xmlns:a16="http://schemas.microsoft.com/office/drawing/2014/main" id="{5A6CBFD1-EBAD-81D4-3ED1-0AA3D9922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065"/>
              <a:ext cx="93" cy="1173"/>
            </a:xfrm>
            <a:custGeom>
              <a:avLst/>
              <a:gdLst>
                <a:gd name="T0" fmla="*/ 0 w 93"/>
                <a:gd name="T1" fmla="*/ 0 h 1173"/>
                <a:gd name="T2" fmla="*/ 0 w 93"/>
                <a:gd name="T3" fmla="*/ 1173 h 1173"/>
                <a:gd name="T4" fmla="*/ 93 w 93"/>
                <a:gd name="T5" fmla="*/ 874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173">
                  <a:moveTo>
                    <a:pt x="0" y="0"/>
                  </a:moveTo>
                  <a:lnTo>
                    <a:pt x="0" y="1173"/>
                  </a:lnTo>
                  <a:lnTo>
                    <a:pt x="93" y="8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39" name="Freeform 91">
              <a:extLst>
                <a:ext uri="{FF2B5EF4-FFF2-40B4-BE49-F238E27FC236}">
                  <a16:creationId xmlns:a16="http://schemas.microsoft.com/office/drawing/2014/main" id="{2507B916-161A-CBC4-7915-88E32055C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887"/>
              <a:ext cx="41" cy="78"/>
            </a:xfrm>
            <a:custGeom>
              <a:avLst/>
              <a:gdLst>
                <a:gd name="T0" fmla="*/ 6 w 11"/>
                <a:gd name="T1" fmla="*/ 16 h 21"/>
                <a:gd name="T2" fmla="*/ 0 w 11"/>
                <a:gd name="T3" fmla="*/ 17 h 21"/>
                <a:gd name="T4" fmla="*/ 0 w 11"/>
                <a:gd name="T5" fmla="*/ 17 h 21"/>
                <a:gd name="T6" fmla="*/ 6 w 11"/>
                <a:gd name="T7" fmla="*/ 9 h 21"/>
                <a:gd name="T8" fmla="*/ 11 w 11"/>
                <a:gd name="T9" fmla="*/ 0 h 21"/>
                <a:gd name="T10" fmla="*/ 10 w 11"/>
                <a:gd name="T11" fmla="*/ 10 h 21"/>
                <a:gd name="T12" fmla="*/ 11 w 11"/>
                <a:gd name="T13" fmla="*/ 20 h 21"/>
                <a:gd name="T14" fmla="*/ 11 w 11"/>
                <a:gd name="T15" fmla="*/ 21 h 21"/>
                <a:gd name="T16" fmla="*/ 6 w 11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1">
                  <a:moveTo>
                    <a:pt x="6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6"/>
                    <a:pt x="9" y="3"/>
                    <a:pt x="11" y="0"/>
                  </a:cubicBezTo>
                  <a:cubicBezTo>
                    <a:pt x="11" y="4"/>
                    <a:pt x="10" y="7"/>
                    <a:pt x="10" y="1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40" name="Freeform 92">
              <a:extLst>
                <a:ext uri="{FF2B5EF4-FFF2-40B4-BE49-F238E27FC236}">
                  <a16:creationId xmlns:a16="http://schemas.microsoft.com/office/drawing/2014/main" id="{84FDF453-7FBE-4FB5-9BAD-A66035609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012"/>
              <a:ext cx="45" cy="71"/>
            </a:xfrm>
            <a:custGeom>
              <a:avLst/>
              <a:gdLst>
                <a:gd name="T0" fmla="*/ 6 w 12"/>
                <a:gd name="T1" fmla="*/ 16 h 19"/>
                <a:gd name="T2" fmla="*/ 0 w 12"/>
                <a:gd name="T3" fmla="*/ 19 h 19"/>
                <a:gd name="T4" fmla="*/ 0 w 12"/>
                <a:gd name="T5" fmla="*/ 19 h 19"/>
                <a:gd name="T6" fmla="*/ 3 w 12"/>
                <a:gd name="T7" fmla="*/ 10 h 19"/>
                <a:gd name="T8" fmla="*/ 6 w 12"/>
                <a:gd name="T9" fmla="*/ 0 h 19"/>
                <a:gd name="T10" fmla="*/ 8 w 12"/>
                <a:gd name="T11" fmla="*/ 10 h 19"/>
                <a:gd name="T12" fmla="*/ 12 w 12"/>
                <a:gd name="T13" fmla="*/ 19 h 19"/>
                <a:gd name="T14" fmla="*/ 11 w 12"/>
                <a:gd name="T15" fmla="*/ 19 h 19"/>
                <a:gd name="T16" fmla="*/ 6 w 12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6" y="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7"/>
                    <a:pt x="5" y="3"/>
                    <a:pt x="6" y="0"/>
                  </a:cubicBezTo>
                  <a:cubicBezTo>
                    <a:pt x="6" y="3"/>
                    <a:pt x="7" y="7"/>
                    <a:pt x="8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41" name="Oval 93">
              <a:extLst>
                <a:ext uri="{FF2B5EF4-FFF2-40B4-BE49-F238E27FC236}">
                  <a16:creationId xmlns:a16="http://schemas.microsoft.com/office/drawing/2014/main" id="{8DB087C8-C291-568E-2390-C6B9EF28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607"/>
              <a:ext cx="45" cy="4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3" name="Oval 95">
              <a:extLst>
                <a:ext uri="{FF2B5EF4-FFF2-40B4-BE49-F238E27FC236}">
                  <a16:creationId xmlns:a16="http://schemas.microsoft.com/office/drawing/2014/main" id="{3B5E2B2A-3827-5BFA-4E2F-F9284CE6C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01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4" name="Oval 96">
              <a:extLst>
                <a:ext uri="{FF2B5EF4-FFF2-40B4-BE49-F238E27FC236}">
                  <a16:creationId xmlns:a16="http://schemas.microsoft.com/office/drawing/2014/main" id="{C176E2F9-E281-83D4-7588-89D5C2E3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97"/>
              <a:ext cx="45" cy="4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5" name="Oval 97">
              <a:extLst>
                <a:ext uri="{FF2B5EF4-FFF2-40B4-BE49-F238E27FC236}">
                  <a16:creationId xmlns:a16="http://schemas.microsoft.com/office/drawing/2014/main" id="{B8CE5AA1-67DB-E2C5-9649-63FAB2D34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897"/>
              <a:ext cx="45" cy="4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6" name="Oval 98">
              <a:extLst>
                <a:ext uri="{FF2B5EF4-FFF2-40B4-BE49-F238E27FC236}">
                  <a16:creationId xmlns:a16="http://schemas.microsoft.com/office/drawing/2014/main" id="{08FC8A5C-62CE-12A7-746B-E3CCE1DF5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762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7" name="Oval 99">
              <a:extLst>
                <a:ext uri="{FF2B5EF4-FFF2-40B4-BE49-F238E27FC236}">
                  <a16:creationId xmlns:a16="http://schemas.microsoft.com/office/drawing/2014/main" id="{73B63A10-B814-1623-87E0-1E37C52F2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762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9" name="Oval 101">
              <a:extLst>
                <a:ext uri="{FF2B5EF4-FFF2-40B4-BE49-F238E27FC236}">
                  <a16:creationId xmlns:a16="http://schemas.microsoft.com/office/drawing/2014/main" id="{C4287F60-8E13-C035-D741-3703FB6FA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601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50" name="Freeform 102">
              <a:extLst>
                <a:ext uri="{FF2B5EF4-FFF2-40B4-BE49-F238E27FC236}">
                  <a16:creationId xmlns:a16="http://schemas.microsoft.com/office/drawing/2014/main" id="{22CDCA1D-594E-BDD4-8FAC-5FCCBFC06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2629"/>
              <a:ext cx="15" cy="277"/>
            </a:xfrm>
            <a:custGeom>
              <a:avLst/>
              <a:gdLst>
                <a:gd name="T0" fmla="*/ 15 w 15"/>
                <a:gd name="T1" fmla="*/ 277 h 277"/>
                <a:gd name="T2" fmla="*/ 0 w 15"/>
                <a:gd name="T3" fmla="*/ 277 h 277"/>
                <a:gd name="T4" fmla="*/ 0 w 15"/>
                <a:gd name="T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77">
                  <a:moveTo>
                    <a:pt x="15" y="277"/>
                  </a:move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1" name="Line 103">
              <a:extLst>
                <a:ext uri="{FF2B5EF4-FFF2-40B4-BE49-F238E27FC236}">
                  <a16:creationId xmlns:a16="http://schemas.microsoft.com/office/drawing/2014/main" id="{8A8293CD-D5A1-8B1F-DC54-115DFD4A9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2629"/>
              <a:ext cx="1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2" name="Freeform 104">
              <a:extLst>
                <a:ext uri="{FF2B5EF4-FFF2-40B4-BE49-F238E27FC236}">
                  <a16:creationId xmlns:a16="http://schemas.microsoft.com/office/drawing/2014/main" id="{29F4EEBD-60B9-ED6E-79E4-5C75174F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1482"/>
              <a:ext cx="423" cy="1147"/>
            </a:xfrm>
            <a:custGeom>
              <a:avLst/>
              <a:gdLst>
                <a:gd name="T0" fmla="*/ 423 w 423"/>
                <a:gd name="T1" fmla="*/ 1147 h 1147"/>
                <a:gd name="T2" fmla="*/ 0 w 423"/>
                <a:gd name="T3" fmla="*/ 1147 h 1147"/>
                <a:gd name="T4" fmla="*/ 0 w 423"/>
                <a:gd name="T5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" h="1147">
                  <a:moveTo>
                    <a:pt x="423" y="1147"/>
                  </a:moveTo>
                  <a:lnTo>
                    <a:pt x="0" y="1147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3" name="Line 105">
              <a:extLst>
                <a:ext uri="{FF2B5EF4-FFF2-40B4-BE49-F238E27FC236}">
                  <a16:creationId xmlns:a16="http://schemas.microsoft.com/office/drawing/2014/main" id="{9853323B-CA87-AB8D-82D0-A72FB867D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5" y="1579"/>
              <a:ext cx="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4" name="Freeform 106">
              <a:extLst>
                <a:ext uri="{FF2B5EF4-FFF2-40B4-BE49-F238E27FC236}">
                  <a16:creationId xmlns:a16="http://schemas.microsoft.com/office/drawing/2014/main" id="{7AF5E35A-991E-8C5E-E776-68ABCA556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444"/>
              <a:ext cx="79" cy="60"/>
            </a:xfrm>
            <a:custGeom>
              <a:avLst/>
              <a:gdLst>
                <a:gd name="T0" fmla="*/ 79 w 79"/>
                <a:gd name="T1" fmla="*/ 60 h 60"/>
                <a:gd name="T2" fmla="*/ 0 w 79"/>
                <a:gd name="T3" fmla="*/ 60 h 60"/>
                <a:gd name="T4" fmla="*/ 0 w 79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60">
                  <a:moveTo>
                    <a:pt x="79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5" name="Freeform 107">
              <a:extLst>
                <a:ext uri="{FF2B5EF4-FFF2-40B4-BE49-F238E27FC236}">
                  <a16:creationId xmlns:a16="http://schemas.microsoft.com/office/drawing/2014/main" id="{2D7AAB34-DADA-0A65-F729-9A60BBBAC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650"/>
              <a:ext cx="79" cy="64"/>
            </a:xfrm>
            <a:custGeom>
              <a:avLst/>
              <a:gdLst>
                <a:gd name="T0" fmla="*/ 0 w 79"/>
                <a:gd name="T1" fmla="*/ 64 h 64"/>
                <a:gd name="T2" fmla="*/ 0 w 79"/>
                <a:gd name="T3" fmla="*/ 0 h 64"/>
                <a:gd name="T4" fmla="*/ 79 w 7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64">
                  <a:moveTo>
                    <a:pt x="0" y="64"/>
                  </a:move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6" name="Line 108">
              <a:extLst>
                <a:ext uri="{FF2B5EF4-FFF2-40B4-BE49-F238E27FC236}">
                  <a16:creationId xmlns:a16="http://schemas.microsoft.com/office/drawing/2014/main" id="{955E108A-BD92-0F58-DA3F-D251F8439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6" y="1467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7" name="Line 109">
              <a:extLst>
                <a:ext uri="{FF2B5EF4-FFF2-40B4-BE49-F238E27FC236}">
                  <a16:creationId xmlns:a16="http://schemas.microsoft.com/office/drawing/2014/main" id="{9D3C54F0-FA21-43CC-0BDB-584A3F24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3" y="1504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58" name="Oval 110">
              <a:extLst>
                <a:ext uri="{FF2B5EF4-FFF2-40B4-BE49-F238E27FC236}">
                  <a16:creationId xmlns:a16="http://schemas.microsoft.com/office/drawing/2014/main" id="{6B98592E-54B0-2C7C-E0E5-4FB82D0B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1553"/>
              <a:ext cx="52" cy="52"/>
            </a:xfrm>
            <a:prstGeom prst="ellipse">
              <a:avLst/>
            </a:prstGeom>
            <a:solidFill>
              <a:srgbClr val="E5E5E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59" name="Line 111">
              <a:extLst>
                <a:ext uri="{FF2B5EF4-FFF2-40B4-BE49-F238E27FC236}">
                  <a16:creationId xmlns:a16="http://schemas.microsoft.com/office/drawing/2014/main" id="{EAAE8FCC-B755-A33B-0159-27830695F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906"/>
              <a:ext cx="8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0" name="Freeform 112">
              <a:extLst>
                <a:ext uri="{FF2B5EF4-FFF2-40B4-BE49-F238E27FC236}">
                  <a16:creationId xmlns:a16="http://schemas.microsoft.com/office/drawing/2014/main" id="{14B3854D-3A77-F98B-AF40-AE1B4D1FA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980"/>
              <a:ext cx="78" cy="64"/>
            </a:xfrm>
            <a:custGeom>
              <a:avLst/>
              <a:gdLst>
                <a:gd name="T0" fmla="*/ 0 w 78"/>
                <a:gd name="T1" fmla="*/ 0 h 64"/>
                <a:gd name="T2" fmla="*/ 78 w 78"/>
                <a:gd name="T3" fmla="*/ 0 h 64"/>
                <a:gd name="T4" fmla="*/ 78 w 78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64">
                  <a:moveTo>
                    <a:pt x="0" y="0"/>
                  </a:moveTo>
                  <a:lnTo>
                    <a:pt x="78" y="0"/>
                  </a:lnTo>
                  <a:lnTo>
                    <a:pt x="78" y="6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1" name="Freeform 113">
              <a:extLst>
                <a:ext uri="{FF2B5EF4-FFF2-40B4-BE49-F238E27FC236}">
                  <a16:creationId xmlns:a16="http://schemas.microsoft.com/office/drawing/2014/main" id="{F5371566-7340-E46A-08B6-6BCD15AED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71"/>
              <a:ext cx="78" cy="64"/>
            </a:xfrm>
            <a:custGeom>
              <a:avLst/>
              <a:gdLst>
                <a:gd name="T0" fmla="*/ 78 w 78"/>
                <a:gd name="T1" fmla="*/ 0 h 64"/>
                <a:gd name="T2" fmla="*/ 78 w 78"/>
                <a:gd name="T3" fmla="*/ 64 h 64"/>
                <a:gd name="T4" fmla="*/ 0 w 78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64">
                  <a:moveTo>
                    <a:pt x="78" y="0"/>
                  </a:moveTo>
                  <a:lnTo>
                    <a:pt x="78" y="64"/>
                  </a:lnTo>
                  <a:lnTo>
                    <a:pt x="0" y="6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2" name="Line 114">
              <a:extLst>
                <a:ext uri="{FF2B5EF4-FFF2-40B4-BE49-F238E27FC236}">
                  <a16:creationId xmlns:a16="http://schemas.microsoft.com/office/drawing/2014/main" id="{78D2C94B-1BC1-70B8-F817-C3065746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2797"/>
              <a:ext cx="1" cy="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3" name="Line 115">
              <a:extLst>
                <a:ext uri="{FF2B5EF4-FFF2-40B4-BE49-F238E27FC236}">
                  <a16:creationId xmlns:a16="http://schemas.microsoft.com/office/drawing/2014/main" id="{AF902ADE-B774-AA08-9E2D-7212DC07A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835"/>
              <a:ext cx="1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4" name="Line 116">
              <a:extLst>
                <a:ext uri="{FF2B5EF4-FFF2-40B4-BE49-F238E27FC236}">
                  <a16:creationId xmlns:a16="http://schemas.microsoft.com/office/drawing/2014/main" id="{29EEEBF4-BFA5-D8AC-EC72-7944D685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919"/>
              <a:ext cx="127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5" name="Freeform 117">
              <a:extLst>
                <a:ext uri="{FF2B5EF4-FFF2-40B4-BE49-F238E27FC236}">
                  <a16:creationId xmlns:a16="http://schemas.microsoft.com/office/drawing/2014/main" id="{DDBDA89D-ACF7-0E25-612C-7EDA234C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" y="2551"/>
              <a:ext cx="60" cy="78"/>
            </a:xfrm>
            <a:custGeom>
              <a:avLst/>
              <a:gdLst>
                <a:gd name="T0" fmla="*/ 60 w 60"/>
                <a:gd name="T1" fmla="*/ 0 h 78"/>
                <a:gd name="T2" fmla="*/ 60 w 60"/>
                <a:gd name="T3" fmla="*/ 78 h 78"/>
                <a:gd name="T4" fmla="*/ 0 w 60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8">
                  <a:moveTo>
                    <a:pt x="60" y="0"/>
                  </a:moveTo>
                  <a:lnTo>
                    <a:pt x="60" y="78"/>
                  </a:lnTo>
                  <a:lnTo>
                    <a:pt x="0" y="7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6" name="Freeform 118">
              <a:extLst>
                <a:ext uri="{FF2B5EF4-FFF2-40B4-BE49-F238E27FC236}">
                  <a16:creationId xmlns:a16="http://schemas.microsoft.com/office/drawing/2014/main" id="{2991B97F-DF56-1151-6106-61060289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" y="2551"/>
              <a:ext cx="60" cy="78"/>
            </a:xfrm>
            <a:custGeom>
              <a:avLst/>
              <a:gdLst>
                <a:gd name="T0" fmla="*/ 60 w 60"/>
                <a:gd name="T1" fmla="*/ 78 h 78"/>
                <a:gd name="T2" fmla="*/ 0 w 60"/>
                <a:gd name="T3" fmla="*/ 78 h 78"/>
                <a:gd name="T4" fmla="*/ 0 w 60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8">
                  <a:moveTo>
                    <a:pt x="60" y="78"/>
                  </a:moveTo>
                  <a:lnTo>
                    <a:pt x="0" y="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7" name="Line 119">
              <a:extLst>
                <a:ext uri="{FF2B5EF4-FFF2-40B4-BE49-F238E27FC236}">
                  <a16:creationId xmlns:a16="http://schemas.microsoft.com/office/drawing/2014/main" id="{A078FB07-9498-4941-7EAA-B30EF5293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4" y="2551"/>
              <a:ext cx="2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8" name="Line 120">
              <a:extLst>
                <a:ext uri="{FF2B5EF4-FFF2-40B4-BE49-F238E27FC236}">
                  <a16:creationId xmlns:a16="http://schemas.microsoft.com/office/drawing/2014/main" id="{CB636303-EAC8-D6D6-92AD-6B9446B18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2" y="2513"/>
              <a:ext cx="1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69" name="Line 121">
              <a:extLst>
                <a:ext uri="{FF2B5EF4-FFF2-40B4-BE49-F238E27FC236}">
                  <a16:creationId xmlns:a16="http://schemas.microsoft.com/office/drawing/2014/main" id="{6956494E-635E-A90A-E5DC-9B9CE62B8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8" y="1919"/>
              <a:ext cx="135" cy="5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0" name="Freeform 122">
              <a:extLst>
                <a:ext uri="{FF2B5EF4-FFF2-40B4-BE49-F238E27FC236}">
                  <a16:creationId xmlns:a16="http://schemas.microsoft.com/office/drawing/2014/main" id="{FD2B9C14-2715-0602-E76F-DFCFB8AE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551"/>
              <a:ext cx="63" cy="78"/>
            </a:xfrm>
            <a:custGeom>
              <a:avLst/>
              <a:gdLst>
                <a:gd name="T0" fmla="*/ 63 w 63"/>
                <a:gd name="T1" fmla="*/ 0 h 78"/>
                <a:gd name="T2" fmla="*/ 63 w 63"/>
                <a:gd name="T3" fmla="*/ 78 h 78"/>
                <a:gd name="T4" fmla="*/ 0 w 63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78">
                  <a:moveTo>
                    <a:pt x="63" y="0"/>
                  </a:moveTo>
                  <a:lnTo>
                    <a:pt x="63" y="78"/>
                  </a:lnTo>
                  <a:lnTo>
                    <a:pt x="0" y="7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1" name="Freeform 123">
              <a:extLst>
                <a:ext uri="{FF2B5EF4-FFF2-40B4-BE49-F238E27FC236}">
                  <a16:creationId xmlns:a16="http://schemas.microsoft.com/office/drawing/2014/main" id="{BDB9A756-73A0-7272-F2E5-2FFA00F90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2551"/>
              <a:ext cx="60" cy="78"/>
            </a:xfrm>
            <a:custGeom>
              <a:avLst/>
              <a:gdLst>
                <a:gd name="T0" fmla="*/ 60 w 60"/>
                <a:gd name="T1" fmla="*/ 78 h 78"/>
                <a:gd name="T2" fmla="*/ 0 w 60"/>
                <a:gd name="T3" fmla="*/ 78 h 78"/>
                <a:gd name="T4" fmla="*/ 0 w 60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8">
                  <a:moveTo>
                    <a:pt x="60" y="78"/>
                  </a:moveTo>
                  <a:lnTo>
                    <a:pt x="0" y="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2" name="Line 124">
              <a:extLst>
                <a:ext uri="{FF2B5EF4-FFF2-40B4-BE49-F238E27FC236}">
                  <a16:creationId xmlns:a16="http://schemas.microsoft.com/office/drawing/2014/main" id="{4BE8AD99-837A-D5AF-67BA-31DC0A588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551"/>
              <a:ext cx="2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3" name="Line 125">
              <a:extLst>
                <a:ext uri="{FF2B5EF4-FFF2-40B4-BE49-F238E27FC236}">
                  <a16:creationId xmlns:a16="http://schemas.microsoft.com/office/drawing/2014/main" id="{DBA5B47D-ABC2-7430-159D-DCAAB1CAF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" y="2513"/>
              <a:ext cx="1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4" name="Line 126">
              <a:extLst>
                <a:ext uri="{FF2B5EF4-FFF2-40B4-BE49-F238E27FC236}">
                  <a16:creationId xmlns:a16="http://schemas.microsoft.com/office/drawing/2014/main" id="{F45E62BB-F968-AFFD-5AB5-03B5EFFB5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3" y="1919"/>
              <a:ext cx="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5" name="Freeform 127">
              <a:extLst>
                <a:ext uri="{FF2B5EF4-FFF2-40B4-BE49-F238E27FC236}">
                  <a16:creationId xmlns:a16="http://schemas.microsoft.com/office/drawing/2014/main" id="{BC153549-6969-62F7-A320-375FD5A2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785"/>
              <a:ext cx="79" cy="63"/>
            </a:xfrm>
            <a:custGeom>
              <a:avLst/>
              <a:gdLst>
                <a:gd name="T0" fmla="*/ 79 w 79"/>
                <a:gd name="T1" fmla="*/ 63 h 63"/>
                <a:gd name="T2" fmla="*/ 0 w 79"/>
                <a:gd name="T3" fmla="*/ 63 h 63"/>
                <a:gd name="T4" fmla="*/ 0 w 7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63">
                  <a:moveTo>
                    <a:pt x="79" y="63"/>
                  </a:moveTo>
                  <a:lnTo>
                    <a:pt x="0" y="6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6" name="Freeform 128">
              <a:extLst>
                <a:ext uri="{FF2B5EF4-FFF2-40B4-BE49-F238E27FC236}">
                  <a16:creationId xmlns:a16="http://schemas.microsoft.com/office/drawing/2014/main" id="{7054377E-2E24-ACC5-442F-440AA540B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994"/>
              <a:ext cx="79" cy="60"/>
            </a:xfrm>
            <a:custGeom>
              <a:avLst/>
              <a:gdLst>
                <a:gd name="T0" fmla="*/ 0 w 79"/>
                <a:gd name="T1" fmla="*/ 60 h 60"/>
                <a:gd name="T2" fmla="*/ 0 w 79"/>
                <a:gd name="T3" fmla="*/ 0 h 60"/>
                <a:gd name="T4" fmla="*/ 79 w 79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60">
                  <a:moveTo>
                    <a:pt x="0" y="60"/>
                  </a:move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7" name="Line 129">
              <a:extLst>
                <a:ext uri="{FF2B5EF4-FFF2-40B4-BE49-F238E27FC236}">
                  <a16:creationId xmlns:a16="http://schemas.microsoft.com/office/drawing/2014/main" id="{EE047D07-AF3F-BEA6-1702-D6117B649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6" y="1811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8" name="Line 130">
              <a:extLst>
                <a:ext uri="{FF2B5EF4-FFF2-40B4-BE49-F238E27FC236}">
                  <a16:creationId xmlns:a16="http://schemas.microsoft.com/office/drawing/2014/main" id="{99D6C82D-DE9A-8EC4-FE36-9D59D627B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3" y="1848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79" name="Line 131">
              <a:extLst>
                <a:ext uri="{FF2B5EF4-FFF2-40B4-BE49-F238E27FC236}">
                  <a16:creationId xmlns:a16="http://schemas.microsoft.com/office/drawing/2014/main" id="{B95614C3-03BB-68A1-B708-173687695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579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0" name="Freeform 132">
              <a:extLst>
                <a:ext uri="{FF2B5EF4-FFF2-40B4-BE49-F238E27FC236}">
                  <a16:creationId xmlns:a16="http://schemas.microsoft.com/office/drawing/2014/main" id="{F5650A6A-5156-98A7-CAE9-054B171F1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444"/>
              <a:ext cx="78" cy="60"/>
            </a:xfrm>
            <a:custGeom>
              <a:avLst/>
              <a:gdLst>
                <a:gd name="T0" fmla="*/ 0 w 78"/>
                <a:gd name="T1" fmla="*/ 60 h 60"/>
                <a:gd name="T2" fmla="*/ 78 w 78"/>
                <a:gd name="T3" fmla="*/ 60 h 60"/>
                <a:gd name="T4" fmla="*/ 78 w 78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60">
                  <a:moveTo>
                    <a:pt x="0" y="60"/>
                  </a:moveTo>
                  <a:lnTo>
                    <a:pt x="78" y="60"/>
                  </a:lnTo>
                  <a:lnTo>
                    <a:pt x="78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1" name="Freeform 133">
              <a:extLst>
                <a:ext uri="{FF2B5EF4-FFF2-40B4-BE49-F238E27FC236}">
                  <a16:creationId xmlns:a16="http://schemas.microsoft.com/office/drawing/2014/main" id="{8031221F-938A-EA55-CBF5-0F840D22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650"/>
              <a:ext cx="78" cy="64"/>
            </a:xfrm>
            <a:custGeom>
              <a:avLst/>
              <a:gdLst>
                <a:gd name="T0" fmla="*/ 78 w 78"/>
                <a:gd name="T1" fmla="*/ 64 h 64"/>
                <a:gd name="T2" fmla="*/ 78 w 78"/>
                <a:gd name="T3" fmla="*/ 0 h 64"/>
                <a:gd name="T4" fmla="*/ 0 w 78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64">
                  <a:moveTo>
                    <a:pt x="78" y="64"/>
                  </a:moveTo>
                  <a:lnTo>
                    <a:pt x="78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2" name="Line 134">
              <a:extLst>
                <a:ext uri="{FF2B5EF4-FFF2-40B4-BE49-F238E27FC236}">
                  <a16:creationId xmlns:a16="http://schemas.microsoft.com/office/drawing/2014/main" id="{25253CE5-6471-C4D3-286A-CA0A9F40F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4" y="1467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3" name="Line 135">
              <a:extLst>
                <a:ext uri="{FF2B5EF4-FFF2-40B4-BE49-F238E27FC236}">
                  <a16:creationId xmlns:a16="http://schemas.microsoft.com/office/drawing/2014/main" id="{DC477EAB-405E-E281-3516-268981CAF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7" y="1504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4" name="Oval 136">
              <a:extLst>
                <a:ext uri="{FF2B5EF4-FFF2-40B4-BE49-F238E27FC236}">
                  <a16:creationId xmlns:a16="http://schemas.microsoft.com/office/drawing/2014/main" id="{9607AE4D-2476-0858-8992-9E161235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553"/>
              <a:ext cx="52" cy="52"/>
            </a:xfrm>
            <a:prstGeom prst="ellipse">
              <a:avLst/>
            </a:prstGeom>
            <a:solidFill>
              <a:srgbClr val="E5E5E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85" name="Line 137">
              <a:extLst>
                <a:ext uri="{FF2B5EF4-FFF2-40B4-BE49-F238E27FC236}">
                  <a16:creationId xmlns:a16="http://schemas.microsoft.com/office/drawing/2014/main" id="{29744893-438D-8880-D603-844062FA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919"/>
              <a:ext cx="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6" name="Freeform 138">
              <a:extLst>
                <a:ext uri="{FF2B5EF4-FFF2-40B4-BE49-F238E27FC236}">
                  <a16:creationId xmlns:a16="http://schemas.microsoft.com/office/drawing/2014/main" id="{CA264F43-4829-33A1-3E1A-3539C3392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785"/>
              <a:ext cx="78" cy="63"/>
            </a:xfrm>
            <a:custGeom>
              <a:avLst/>
              <a:gdLst>
                <a:gd name="T0" fmla="*/ 0 w 78"/>
                <a:gd name="T1" fmla="*/ 63 h 63"/>
                <a:gd name="T2" fmla="*/ 78 w 78"/>
                <a:gd name="T3" fmla="*/ 63 h 63"/>
                <a:gd name="T4" fmla="*/ 78 w 78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63">
                  <a:moveTo>
                    <a:pt x="0" y="63"/>
                  </a:moveTo>
                  <a:lnTo>
                    <a:pt x="78" y="63"/>
                  </a:lnTo>
                  <a:lnTo>
                    <a:pt x="78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7" name="Freeform 139">
              <a:extLst>
                <a:ext uri="{FF2B5EF4-FFF2-40B4-BE49-F238E27FC236}">
                  <a16:creationId xmlns:a16="http://schemas.microsoft.com/office/drawing/2014/main" id="{6B8C20FE-C356-5F50-EBC8-8591E5DF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994"/>
              <a:ext cx="78" cy="60"/>
            </a:xfrm>
            <a:custGeom>
              <a:avLst/>
              <a:gdLst>
                <a:gd name="T0" fmla="*/ 78 w 78"/>
                <a:gd name="T1" fmla="*/ 60 h 60"/>
                <a:gd name="T2" fmla="*/ 78 w 78"/>
                <a:gd name="T3" fmla="*/ 0 h 60"/>
                <a:gd name="T4" fmla="*/ 0 w 78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60">
                  <a:moveTo>
                    <a:pt x="78" y="60"/>
                  </a:moveTo>
                  <a:lnTo>
                    <a:pt x="78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8" name="Line 140">
              <a:extLst>
                <a:ext uri="{FF2B5EF4-FFF2-40B4-BE49-F238E27FC236}">
                  <a16:creationId xmlns:a16="http://schemas.microsoft.com/office/drawing/2014/main" id="{247C75A5-D73B-945A-EE55-AC1CF0F8D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4" y="1811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89" name="Line 141">
              <a:extLst>
                <a:ext uri="{FF2B5EF4-FFF2-40B4-BE49-F238E27FC236}">
                  <a16:creationId xmlns:a16="http://schemas.microsoft.com/office/drawing/2014/main" id="{BA90D845-01BC-68DD-9779-3BD79F7CC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7" y="1848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0" name="Line 142">
              <a:extLst>
                <a:ext uri="{FF2B5EF4-FFF2-40B4-BE49-F238E27FC236}">
                  <a16:creationId xmlns:a16="http://schemas.microsoft.com/office/drawing/2014/main" id="{1F774DEF-91DA-3064-5882-61B110158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1904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1" name="Freeform 143">
              <a:extLst>
                <a:ext uri="{FF2B5EF4-FFF2-40B4-BE49-F238E27FC236}">
                  <a16:creationId xmlns:a16="http://schemas.microsoft.com/office/drawing/2014/main" id="{C07B4962-BEA9-6174-9868-5694D5A76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1785"/>
              <a:ext cx="64" cy="78"/>
            </a:xfrm>
            <a:custGeom>
              <a:avLst/>
              <a:gdLst>
                <a:gd name="T0" fmla="*/ 64 w 64"/>
                <a:gd name="T1" fmla="*/ 78 h 78"/>
                <a:gd name="T2" fmla="*/ 64 w 64"/>
                <a:gd name="T3" fmla="*/ 0 h 78"/>
                <a:gd name="T4" fmla="*/ 0 w 64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78">
                  <a:moveTo>
                    <a:pt x="64" y="78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2" name="Freeform 144">
              <a:extLst>
                <a:ext uri="{FF2B5EF4-FFF2-40B4-BE49-F238E27FC236}">
                  <a16:creationId xmlns:a16="http://schemas.microsoft.com/office/drawing/2014/main" id="{CA8E8527-14A8-D0F2-70FD-3928AE1B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1785"/>
              <a:ext cx="60" cy="78"/>
            </a:xfrm>
            <a:custGeom>
              <a:avLst/>
              <a:gdLst>
                <a:gd name="T0" fmla="*/ 60 w 60"/>
                <a:gd name="T1" fmla="*/ 0 h 78"/>
                <a:gd name="T2" fmla="*/ 0 w 60"/>
                <a:gd name="T3" fmla="*/ 0 h 78"/>
                <a:gd name="T4" fmla="*/ 0 w 60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8">
                  <a:moveTo>
                    <a:pt x="60" y="0"/>
                  </a:move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3" name="Line 145">
              <a:extLst>
                <a:ext uri="{FF2B5EF4-FFF2-40B4-BE49-F238E27FC236}">
                  <a16:creationId xmlns:a16="http://schemas.microsoft.com/office/drawing/2014/main" id="{7CFB06FA-A059-F1C8-A34E-13E0367DA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9" y="1863"/>
              <a:ext cx="2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4" name="Line 146">
              <a:extLst>
                <a:ext uri="{FF2B5EF4-FFF2-40B4-BE49-F238E27FC236}">
                  <a16:creationId xmlns:a16="http://schemas.microsoft.com/office/drawing/2014/main" id="{0B4B16DC-8466-EC36-B140-F26C1EA0E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7" y="1904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5" name="Line 147">
              <a:extLst>
                <a:ext uri="{FF2B5EF4-FFF2-40B4-BE49-F238E27FC236}">
                  <a16:creationId xmlns:a16="http://schemas.microsoft.com/office/drawing/2014/main" id="{0A201D41-C5E7-7C3A-4D83-492054A2B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1579"/>
              <a:ext cx="1" cy="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6" name="Line 148">
              <a:extLst>
                <a:ext uri="{FF2B5EF4-FFF2-40B4-BE49-F238E27FC236}">
                  <a16:creationId xmlns:a16="http://schemas.microsoft.com/office/drawing/2014/main" id="{F22D8EE7-D2FE-499F-D646-936488FE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579"/>
              <a:ext cx="1" cy="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7" name="Freeform 149">
              <a:extLst>
                <a:ext uri="{FF2B5EF4-FFF2-40B4-BE49-F238E27FC236}">
                  <a16:creationId xmlns:a16="http://schemas.microsoft.com/office/drawing/2014/main" id="{3DE16173-4481-DAFC-2F97-36CF77954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" y="1624"/>
              <a:ext cx="369" cy="161"/>
            </a:xfrm>
            <a:custGeom>
              <a:avLst/>
              <a:gdLst>
                <a:gd name="T0" fmla="*/ 0 w 369"/>
                <a:gd name="T1" fmla="*/ 0 h 161"/>
                <a:gd name="T2" fmla="*/ 369 w 369"/>
                <a:gd name="T3" fmla="*/ 161 h 161"/>
                <a:gd name="T4" fmla="*/ 0 w 369"/>
                <a:gd name="T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161">
                  <a:moveTo>
                    <a:pt x="0" y="0"/>
                  </a:moveTo>
                  <a:lnTo>
                    <a:pt x="36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98" name="Line 150">
              <a:extLst>
                <a:ext uri="{FF2B5EF4-FFF2-40B4-BE49-F238E27FC236}">
                  <a16:creationId xmlns:a16="http://schemas.microsoft.com/office/drawing/2014/main" id="{B0754872-21D4-E61D-2A00-EDAD395E0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1624"/>
              <a:ext cx="369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199" name="Freeform 151">
              <a:extLst>
                <a:ext uri="{FF2B5EF4-FFF2-40B4-BE49-F238E27FC236}">
                  <a16:creationId xmlns:a16="http://schemas.microsoft.com/office/drawing/2014/main" id="{8F9918B5-2CB9-A8A1-D1FD-7A44C25CF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624"/>
              <a:ext cx="370" cy="161"/>
            </a:xfrm>
            <a:custGeom>
              <a:avLst/>
              <a:gdLst>
                <a:gd name="T0" fmla="*/ 0 w 370"/>
                <a:gd name="T1" fmla="*/ 161 h 161"/>
                <a:gd name="T2" fmla="*/ 370 w 370"/>
                <a:gd name="T3" fmla="*/ 0 h 161"/>
                <a:gd name="T4" fmla="*/ 0 w 370"/>
                <a:gd name="T5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0" h="161">
                  <a:moveTo>
                    <a:pt x="0" y="161"/>
                  </a:moveTo>
                  <a:lnTo>
                    <a:pt x="37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200" name="Line 152">
              <a:extLst>
                <a:ext uri="{FF2B5EF4-FFF2-40B4-BE49-F238E27FC236}">
                  <a16:creationId xmlns:a16="http://schemas.microsoft.com/office/drawing/2014/main" id="{70F001C3-3A4F-2380-B2BA-FA52454AC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0" y="1624"/>
              <a:ext cx="370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02" name="Line 154">
              <a:extLst>
                <a:ext uri="{FF2B5EF4-FFF2-40B4-BE49-F238E27FC236}">
                  <a16:creationId xmlns:a16="http://schemas.microsoft.com/office/drawing/2014/main" id="{70545979-BDD4-07BB-732A-90CB0CEC5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1785"/>
              <a:ext cx="1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04" name="Line 156">
              <a:extLst>
                <a:ext uri="{FF2B5EF4-FFF2-40B4-BE49-F238E27FC236}">
                  <a16:creationId xmlns:a16="http://schemas.microsoft.com/office/drawing/2014/main" id="{AFE40238-0A1F-E090-66D8-19015CF4B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1785"/>
              <a:ext cx="1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06" name="Line 158">
              <a:extLst>
                <a:ext uri="{FF2B5EF4-FFF2-40B4-BE49-F238E27FC236}">
                  <a16:creationId xmlns:a16="http://schemas.microsoft.com/office/drawing/2014/main" id="{0DD384C5-5DCC-9CBA-7011-2054F7DBC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1714"/>
              <a:ext cx="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08" name="Line 160">
              <a:extLst>
                <a:ext uri="{FF2B5EF4-FFF2-40B4-BE49-F238E27FC236}">
                  <a16:creationId xmlns:a16="http://schemas.microsoft.com/office/drawing/2014/main" id="{3D83CF52-EC56-80DD-36F4-FADAE6117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1714"/>
              <a:ext cx="1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0" name="Line 162">
              <a:extLst>
                <a:ext uri="{FF2B5EF4-FFF2-40B4-BE49-F238E27FC236}">
                  <a16:creationId xmlns:a16="http://schemas.microsoft.com/office/drawing/2014/main" id="{475F423A-EA46-3A77-DE51-B7A6871AC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1998"/>
              <a:ext cx="1" cy="3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2" name="Oval 164">
              <a:extLst>
                <a:ext uri="{FF2B5EF4-FFF2-40B4-BE49-F238E27FC236}">
                  <a16:creationId xmlns:a16="http://schemas.microsoft.com/office/drawing/2014/main" id="{57F051E7-B315-0FFF-54F6-4EEF3FF2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1762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213" name="Freeform 165">
              <a:extLst>
                <a:ext uri="{FF2B5EF4-FFF2-40B4-BE49-F238E27FC236}">
                  <a16:creationId xmlns:a16="http://schemas.microsoft.com/office/drawing/2014/main" id="{A3ABABD3-E982-46C1-87AE-7244E1BC1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482"/>
              <a:ext cx="422" cy="1147"/>
            </a:xfrm>
            <a:custGeom>
              <a:avLst/>
              <a:gdLst>
                <a:gd name="T0" fmla="*/ 0 w 422"/>
                <a:gd name="T1" fmla="*/ 1147 h 1147"/>
                <a:gd name="T2" fmla="*/ 422 w 422"/>
                <a:gd name="T3" fmla="*/ 1147 h 1147"/>
                <a:gd name="T4" fmla="*/ 422 w 422"/>
                <a:gd name="T5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1147">
                  <a:moveTo>
                    <a:pt x="0" y="1147"/>
                  </a:moveTo>
                  <a:lnTo>
                    <a:pt x="422" y="1147"/>
                  </a:lnTo>
                  <a:lnTo>
                    <a:pt x="422" y="0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4" name="Oval 166">
              <a:extLst>
                <a:ext uri="{FF2B5EF4-FFF2-40B4-BE49-F238E27FC236}">
                  <a16:creationId xmlns:a16="http://schemas.microsoft.com/office/drawing/2014/main" id="{8AEFCBE9-AA8A-DAB2-CE50-F4508F1E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762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215" name="Line 167">
              <a:extLst>
                <a:ext uri="{FF2B5EF4-FFF2-40B4-BE49-F238E27FC236}">
                  <a16:creationId xmlns:a16="http://schemas.microsoft.com/office/drawing/2014/main" id="{2B4E5A7C-DCCB-0BB5-EE4F-8D2053C3F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8" y="1904"/>
              <a:ext cx="1" cy="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6" name="Freeform 168">
              <a:extLst>
                <a:ext uri="{FF2B5EF4-FFF2-40B4-BE49-F238E27FC236}">
                  <a16:creationId xmlns:a16="http://schemas.microsoft.com/office/drawing/2014/main" id="{02B82C74-532B-F56E-82E9-5FEA9E08E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" y="1785"/>
              <a:ext cx="59" cy="78"/>
            </a:xfrm>
            <a:custGeom>
              <a:avLst/>
              <a:gdLst>
                <a:gd name="T0" fmla="*/ 59 w 59"/>
                <a:gd name="T1" fmla="*/ 78 h 78"/>
                <a:gd name="T2" fmla="*/ 59 w 59"/>
                <a:gd name="T3" fmla="*/ 0 h 78"/>
                <a:gd name="T4" fmla="*/ 0 w 59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78">
                  <a:moveTo>
                    <a:pt x="59" y="78"/>
                  </a:move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7" name="Freeform 169">
              <a:extLst>
                <a:ext uri="{FF2B5EF4-FFF2-40B4-BE49-F238E27FC236}">
                  <a16:creationId xmlns:a16="http://schemas.microsoft.com/office/drawing/2014/main" id="{89D4D62B-48D4-F99E-DDBB-ED9D29D6D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1785"/>
              <a:ext cx="60" cy="78"/>
            </a:xfrm>
            <a:custGeom>
              <a:avLst/>
              <a:gdLst>
                <a:gd name="T0" fmla="*/ 60 w 60"/>
                <a:gd name="T1" fmla="*/ 0 h 78"/>
                <a:gd name="T2" fmla="*/ 0 w 60"/>
                <a:gd name="T3" fmla="*/ 0 h 78"/>
                <a:gd name="T4" fmla="*/ 0 w 60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8">
                  <a:moveTo>
                    <a:pt x="60" y="0"/>
                  </a:move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8" name="Line 170">
              <a:extLst>
                <a:ext uri="{FF2B5EF4-FFF2-40B4-BE49-F238E27FC236}">
                  <a16:creationId xmlns:a16="http://schemas.microsoft.com/office/drawing/2014/main" id="{87001FA1-455C-A04B-1F97-ECCAFBD80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0" y="1863"/>
              <a:ext cx="2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9" name="Line 171">
              <a:extLst>
                <a:ext uri="{FF2B5EF4-FFF2-40B4-BE49-F238E27FC236}">
                  <a16:creationId xmlns:a16="http://schemas.microsoft.com/office/drawing/2014/main" id="{17C83C0F-DEF3-A98D-EA59-B55CBDF6F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3" y="1904"/>
              <a:ext cx="15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21" name="Line 173">
              <a:extLst>
                <a:ext uri="{FF2B5EF4-FFF2-40B4-BE49-F238E27FC236}">
                  <a16:creationId xmlns:a16="http://schemas.microsoft.com/office/drawing/2014/main" id="{0D23CF9E-3D70-E861-CBEA-E57DA55CC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8" y="1998"/>
              <a:ext cx="1" cy="3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23" name="Line 175">
              <a:extLst>
                <a:ext uri="{FF2B5EF4-FFF2-40B4-BE49-F238E27FC236}">
                  <a16:creationId xmlns:a16="http://schemas.microsoft.com/office/drawing/2014/main" id="{ADAAACF1-C613-AC06-7CF2-D538B2068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" y="1785"/>
              <a:ext cx="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25" name="Line 177">
              <a:extLst>
                <a:ext uri="{FF2B5EF4-FFF2-40B4-BE49-F238E27FC236}">
                  <a16:creationId xmlns:a16="http://schemas.microsoft.com/office/drawing/2014/main" id="{22B1ECCA-47EF-7BBD-8803-56A57E837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785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27" name="Line 179">
              <a:extLst>
                <a:ext uri="{FF2B5EF4-FFF2-40B4-BE49-F238E27FC236}">
                  <a16:creationId xmlns:a16="http://schemas.microsoft.com/office/drawing/2014/main" id="{03B4EE5B-99EC-F91D-E90E-EA4218D6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349"/>
              <a:ext cx="1820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29" name="Line 181">
              <a:extLst>
                <a:ext uri="{FF2B5EF4-FFF2-40B4-BE49-F238E27FC236}">
                  <a16:creationId xmlns:a16="http://schemas.microsoft.com/office/drawing/2014/main" id="{41E33526-B193-AA6D-EC26-4D634CD74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771"/>
              <a:ext cx="1820" cy="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0" name="Freeform 182">
              <a:extLst>
                <a:ext uri="{FF2B5EF4-FFF2-40B4-BE49-F238E27FC236}">
                  <a16:creationId xmlns:a16="http://schemas.microsoft.com/office/drawing/2014/main" id="{E92ED6CC-31A5-3071-83D7-21BD0E986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2054"/>
              <a:ext cx="575" cy="78"/>
            </a:xfrm>
            <a:custGeom>
              <a:avLst/>
              <a:gdLst>
                <a:gd name="T0" fmla="*/ 575 w 575"/>
                <a:gd name="T1" fmla="*/ 0 h 78"/>
                <a:gd name="T2" fmla="*/ 575 w 575"/>
                <a:gd name="T3" fmla="*/ 78 h 78"/>
                <a:gd name="T4" fmla="*/ 0 w 575"/>
                <a:gd name="T5" fmla="*/ 78 h 78"/>
                <a:gd name="T6" fmla="*/ 0 w 575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78">
                  <a:moveTo>
                    <a:pt x="575" y="0"/>
                  </a:moveTo>
                  <a:lnTo>
                    <a:pt x="575" y="78"/>
                  </a:lnTo>
                  <a:lnTo>
                    <a:pt x="0" y="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1" name="Freeform 183">
              <a:extLst>
                <a:ext uri="{FF2B5EF4-FFF2-40B4-BE49-F238E27FC236}">
                  <a16:creationId xmlns:a16="http://schemas.microsoft.com/office/drawing/2014/main" id="{1D47589D-BBC2-A3B8-4EBD-69E7DAAD2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" y="1366"/>
              <a:ext cx="575" cy="78"/>
            </a:xfrm>
            <a:custGeom>
              <a:avLst/>
              <a:gdLst>
                <a:gd name="T0" fmla="*/ 0 w 575"/>
                <a:gd name="T1" fmla="*/ 78 h 78"/>
                <a:gd name="T2" fmla="*/ 0 w 575"/>
                <a:gd name="T3" fmla="*/ 0 h 78"/>
                <a:gd name="T4" fmla="*/ 575 w 575"/>
                <a:gd name="T5" fmla="*/ 0 h 78"/>
                <a:gd name="T6" fmla="*/ 575 w 575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78">
                  <a:moveTo>
                    <a:pt x="0" y="78"/>
                  </a:moveTo>
                  <a:lnTo>
                    <a:pt x="0" y="0"/>
                  </a:lnTo>
                  <a:lnTo>
                    <a:pt x="575" y="0"/>
                  </a:lnTo>
                  <a:lnTo>
                    <a:pt x="575" y="7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2" name="Freeform 184">
              <a:extLst>
                <a:ext uri="{FF2B5EF4-FFF2-40B4-BE49-F238E27FC236}">
                  <a16:creationId xmlns:a16="http://schemas.microsoft.com/office/drawing/2014/main" id="{C46E0E32-EA4A-D220-DBCA-3A4F9BCE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213"/>
              <a:ext cx="1" cy="153"/>
            </a:xfrm>
            <a:custGeom>
              <a:avLst/>
              <a:gdLst>
                <a:gd name="T0" fmla="*/ 153 h 153"/>
                <a:gd name="T1" fmla="*/ 0 h 153"/>
                <a:gd name="T2" fmla="*/ 153 h 1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3">
                  <a:moveTo>
                    <a:pt x="0" y="153"/>
                  </a:move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233" name="Line 185">
              <a:extLst>
                <a:ext uri="{FF2B5EF4-FFF2-40B4-BE49-F238E27FC236}">
                  <a16:creationId xmlns:a16="http://schemas.microsoft.com/office/drawing/2014/main" id="{484B17C8-C6DA-EACF-DEB2-32A8007DE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5" y="1213"/>
              <a:ext cx="1" cy="1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5" name="Line 187">
              <a:extLst>
                <a:ext uri="{FF2B5EF4-FFF2-40B4-BE49-F238E27FC236}">
                  <a16:creationId xmlns:a16="http://schemas.microsoft.com/office/drawing/2014/main" id="{9B98835F-71FD-94C8-AA5D-40D83D33D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6" y="1213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6" name="Line 188">
              <a:extLst>
                <a:ext uri="{FF2B5EF4-FFF2-40B4-BE49-F238E27FC236}">
                  <a16:creationId xmlns:a16="http://schemas.microsoft.com/office/drawing/2014/main" id="{27D590A9-1F91-A977-1DE2-F01CDDE6F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5" y="2132"/>
              <a:ext cx="1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7" name="Freeform 189">
              <a:extLst>
                <a:ext uri="{FF2B5EF4-FFF2-40B4-BE49-F238E27FC236}">
                  <a16:creationId xmlns:a16="http://schemas.microsoft.com/office/drawing/2014/main" id="{80EA0704-4091-5834-AF06-2B6BFA65C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2237"/>
              <a:ext cx="64" cy="63"/>
            </a:xfrm>
            <a:custGeom>
              <a:avLst/>
              <a:gdLst>
                <a:gd name="T0" fmla="*/ 34 w 64"/>
                <a:gd name="T1" fmla="*/ 63 h 63"/>
                <a:gd name="T2" fmla="*/ 64 w 64"/>
                <a:gd name="T3" fmla="*/ 0 h 63"/>
                <a:gd name="T4" fmla="*/ 0 w 64"/>
                <a:gd name="T5" fmla="*/ 0 h 63"/>
                <a:gd name="T6" fmla="*/ 34 w 64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3">
                  <a:moveTo>
                    <a:pt x="34" y="6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34" y="63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8" name="Line 190">
              <a:extLst>
                <a:ext uri="{FF2B5EF4-FFF2-40B4-BE49-F238E27FC236}">
                  <a16:creationId xmlns:a16="http://schemas.microsoft.com/office/drawing/2014/main" id="{867528DF-1F3B-6F37-D891-CC32A6903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3044"/>
              <a:ext cx="1" cy="1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39" name="Freeform 191">
              <a:extLst>
                <a:ext uri="{FF2B5EF4-FFF2-40B4-BE49-F238E27FC236}">
                  <a16:creationId xmlns:a16="http://schemas.microsoft.com/office/drawing/2014/main" id="{266BBE09-4D6E-7C21-6A01-2D2BD3C2F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3145"/>
              <a:ext cx="63" cy="63"/>
            </a:xfrm>
            <a:custGeom>
              <a:avLst/>
              <a:gdLst>
                <a:gd name="T0" fmla="*/ 33 w 63"/>
                <a:gd name="T1" fmla="*/ 63 h 63"/>
                <a:gd name="T2" fmla="*/ 63 w 63"/>
                <a:gd name="T3" fmla="*/ 0 h 63"/>
                <a:gd name="T4" fmla="*/ 0 w 63"/>
                <a:gd name="T5" fmla="*/ 0 h 63"/>
                <a:gd name="T6" fmla="*/ 33 w 63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33" y="6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33" y="63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40" name="Rectangle 192">
              <a:extLst>
                <a:ext uri="{FF2B5EF4-FFF2-40B4-BE49-F238E27FC236}">
                  <a16:creationId xmlns:a16="http://schemas.microsoft.com/office/drawing/2014/main" id="{922728C6-0BAB-AF93-9A27-D3937483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35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0" i="0">
                  <a:solidFill>
                    <a:srgbClr val="000000"/>
                  </a:solidFill>
                  <a:latin typeface="Times Ten Roman" pitchFamily="2" charset="0"/>
                </a:rPr>
                <a:t>S</a:t>
              </a:r>
              <a:endParaRPr lang="en-US" altLang="en-US"/>
            </a:p>
          </p:txBody>
        </p:sp>
        <p:sp>
          <p:nvSpPr>
            <p:cNvPr id="386241" name="Line 193">
              <a:extLst>
                <a:ext uri="{FF2B5EF4-FFF2-40B4-BE49-F238E27FC236}">
                  <a16:creationId xmlns:a16="http://schemas.microsoft.com/office/drawing/2014/main" id="{C26D2534-98DE-6E9D-C29A-683919BB7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367"/>
              <a:ext cx="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42" name="Line 194">
              <a:extLst>
                <a:ext uri="{FF2B5EF4-FFF2-40B4-BE49-F238E27FC236}">
                  <a16:creationId xmlns:a16="http://schemas.microsoft.com/office/drawing/2014/main" id="{DD6BD562-666C-46E6-BB8C-FCDA19D0A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919"/>
              <a:ext cx="452" cy="9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43" name="Line 195">
              <a:extLst>
                <a:ext uri="{FF2B5EF4-FFF2-40B4-BE49-F238E27FC236}">
                  <a16:creationId xmlns:a16="http://schemas.microsoft.com/office/drawing/2014/main" id="{64803906-B18D-C28B-E429-E73B5B87B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6" y="1056"/>
              <a:ext cx="830" cy="5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11" name="Oval 163">
              <a:extLst>
                <a:ext uri="{FF2B5EF4-FFF2-40B4-BE49-F238E27FC236}">
                  <a16:creationId xmlns:a16="http://schemas.microsoft.com/office/drawing/2014/main" id="{BF482C06-5DBE-9778-61F5-71EA6FF1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326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8" name="Oval 100">
              <a:extLst>
                <a:ext uri="{FF2B5EF4-FFF2-40B4-BE49-F238E27FC236}">
                  <a16:creationId xmlns:a16="http://schemas.microsoft.com/office/drawing/2014/main" id="{FA4B65A2-3F6C-CC1D-3EF3-2D0C8B65F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2326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142" name="Oval 94">
              <a:extLst>
                <a:ext uri="{FF2B5EF4-FFF2-40B4-BE49-F238E27FC236}">
                  <a16:creationId xmlns:a16="http://schemas.microsoft.com/office/drawing/2014/main" id="{7F2B8D88-000F-BF2D-2B49-1D30B7CA9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49"/>
              <a:ext cx="45" cy="4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Rectangle 5">
            <a:extLst>
              <a:ext uri="{FF2B5EF4-FFF2-40B4-BE49-F238E27FC236}">
                <a16:creationId xmlns:a16="http://schemas.microsoft.com/office/drawing/2014/main" id="{AC099305-9570-460B-42D8-A4EFE5311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CAM in Cache Memory</a:t>
            </a:r>
          </a:p>
        </p:txBody>
      </p:sp>
      <p:sp>
        <p:nvSpPr>
          <p:cNvPr id="388105" name="Rectangle 9">
            <a:extLst>
              <a:ext uri="{FF2B5EF4-FFF2-40B4-BE49-F238E27FC236}">
                <a16:creationId xmlns:a16="http://schemas.microsoft.com/office/drawing/2014/main" id="{52F3F412-0913-A1EA-B922-B6F7CB61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1319213"/>
            <a:ext cx="601663" cy="2762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6" name="Rectangle 10">
            <a:extLst>
              <a:ext uri="{FF2B5EF4-FFF2-40B4-BE49-F238E27FC236}">
                <a16:creationId xmlns:a16="http://schemas.microsoft.com/office/drawing/2014/main" id="{9D67046F-3C6F-93A5-D579-DD833DDB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319213"/>
            <a:ext cx="1912938" cy="2762250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8107" name="Rectangle 11">
            <a:extLst>
              <a:ext uri="{FF2B5EF4-FFF2-40B4-BE49-F238E27FC236}">
                <a16:creationId xmlns:a16="http://schemas.microsoft.com/office/drawing/2014/main" id="{0A452EB5-3C2F-0A25-281E-E0A9BAF1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489450"/>
            <a:ext cx="1912938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8" name="Rectangle 12">
            <a:extLst>
              <a:ext uri="{FF2B5EF4-FFF2-40B4-BE49-F238E27FC236}">
                <a16:creationId xmlns:a16="http://schemas.microsoft.com/office/drawing/2014/main" id="{42BE6344-1466-6E5D-8A91-F3888DB0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3822700"/>
            <a:ext cx="142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Address Decoder</a:t>
            </a:r>
            <a:endParaRPr lang="en-US" altLang="en-US"/>
          </a:p>
        </p:txBody>
      </p:sp>
      <p:sp>
        <p:nvSpPr>
          <p:cNvPr id="388109" name="Rectangle 13">
            <a:extLst>
              <a:ext uri="{FF2B5EF4-FFF2-40B4-BE49-F238E27FC236}">
                <a16:creationId xmlns:a16="http://schemas.microsoft.com/office/drawing/2014/main" id="{786B4749-D1EF-A3FC-6473-14583D97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319213"/>
            <a:ext cx="379412" cy="2762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10" name="Rectangle 14">
            <a:extLst>
              <a:ext uri="{FF2B5EF4-FFF2-40B4-BE49-F238E27FC236}">
                <a16:creationId xmlns:a16="http://schemas.microsoft.com/office/drawing/2014/main" id="{0DAACB75-B3ED-BA9F-872A-25D4856E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09880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Hit Logic</a:t>
            </a:r>
            <a:endParaRPr lang="en-US" altLang="en-US"/>
          </a:p>
        </p:txBody>
      </p:sp>
      <p:sp>
        <p:nvSpPr>
          <p:cNvPr id="388111" name="Rectangle 15">
            <a:extLst>
              <a:ext uri="{FF2B5EF4-FFF2-40B4-BE49-F238E27FC236}">
                <a16:creationId xmlns:a16="http://schemas.microsoft.com/office/drawing/2014/main" id="{2B4F7841-A1B9-616F-D288-D6385769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2370138"/>
            <a:ext cx="434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CAM</a:t>
            </a:r>
            <a:endParaRPr lang="en-US" altLang="en-US"/>
          </a:p>
        </p:txBody>
      </p:sp>
      <p:sp>
        <p:nvSpPr>
          <p:cNvPr id="388112" name="Rectangle 16">
            <a:extLst>
              <a:ext uri="{FF2B5EF4-FFF2-40B4-BE49-F238E27FC236}">
                <a16:creationId xmlns:a16="http://schemas.microsoft.com/office/drawing/2014/main" id="{BB5AF1C3-F57E-D4D2-ED0E-E4DCC836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792413"/>
            <a:ext cx="679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ARRAY</a:t>
            </a:r>
            <a:endParaRPr lang="en-US" altLang="en-US"/>
          </a:p>
        </p:txBody>
      </p:sp>
      <p:sp>
        <p:nvSpPr>
          <p:cNvPr id="388113" name="Rectangle 17">
            <a:extLst>
              <a:ext uri="{FF2B5EF4-FFF2-40B4-BE49-F238E27FC236}">
                <a16:creationId xmlns:a16="http://schemas.microsoft.com/office/drawing/2014/main" id="{96ABC3D0-4DA4-8861-70AA-D68C6032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4564063"/>
            <a:ext cx="1174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Input Drivers</a:t>
            </a:r>
            <a:endParaRPr lang="en-US" altLang="en-US"/>
          </a:p>
        </p:txBody>
      </p:sp>
      <p:sp>
        <p:nvSpPr>
          <p:cNvPr id="388114" name="Rectangle 18">
            <a:extLst>
              <a:ext uri="{FF2B5EF4-FFF2-40B4-BE49-F238E27FC236}">
                <a16:creationId xmlns:a16="http://schemas.microsoft.com/office/drawing/2014/main" id="{5A782AAC-AE79-446B-3C0D-607BE0D6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5437188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Tag</a:t>
            </a:r>
            <a:endParaRPr lang="en-US" altLang="en-US"/>
          </a:p>
        </p:txBody>
      </p:sp>
      <p:sp>
        <p:nvSpPr>
          <p:cNvPr id="388115" name="Rectangle 19">
            <a:extLst>
              <a:ext uri="{FF2B5EF4-FFF2-40B4-BE49-F238E27FC236}">
                <a16:creationId xmlns:a16="http://schemas.microsoft.com/office/drawing/2014/main" id="{C10E4CFC-D858-8F6F-C4EC-D4EE23AA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5437188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Hit</a:t>
            </a:r>
            <a:endParaRPr lang="en-US" altLang="en-US"/>
          </a:p>
        </p:txBody>
      </p:sp>
      <p:sp>
        <p:nvSpPr>
          <p:cNvPr id="388116" name="Rectangle 20">
            <a:extLst>
              <a:ext uri="{FF2B5EF4-FFF2-40B4-BE49-F238E27FC236}">
                <a16:creationId xmlns:a16="http://schemas.microsoft.com/office/drawing/2014/main" id="{A6562FBA-8DAA-FC74-63B6-B112E0A7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5414963"/>
            <a:ext cx="763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Address</a:t>
            </a:r>
            <a:endParaRPr lang="en-US" altLang="en-US"/>
          </a:p>
        </p:txBody>
      </p:sp>
      <p:sp>
        <p:nvSpPr>
          <p:cNvPr id="388117" name="Line 21">
            <a:extLst>
              <a:ext uri="{FF2B5EF4-FFF2-40B4-BE49-F238E27FC236}">
                <a16:creationId xmlns:a16="http://schemas.microsoft.com/office/drawing/2014/main" id="{B087E95A-4518-7D6C-53DB-03F8C9D63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3650" y="4200525"/>
            <a:ext cx="1588" cy="117951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18" name="Freeform 22">
            <a:extLst>
              <a:ext uri="{FF2B5EF4-FFF2-40B4-BE49-F238E27FC236}">
                <a16:creationId xmlns:a16="http://schemas.microsoft.com/office/drawing/2014/main" id="{457AAD7F-A3A6-62E4-C1B5-A0B26335B2C5}"/>
              </a:ext>
            </a:extLst>
          </p:cNvPr>
          <p:cNvSpPr>
            <a:spLocks/>
          </p:cNvSpPr>
          <p:nvPr/>
        </p:nvSpPr>
        <p:spPr bwMode="auto">
          <a:xfrm>
            <a:off x="121443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19" name="Line 23">
            <a:extLst>
              <a:ext uri="{FF2B5EF4-FFF2-40B4-BE49-F238E27FC236}">
                <a16:creationId xmlns:a16="http://schemas.microsoft.com/office/drawing/2014/main" id="{99B6B080-0C42-44C5-C309-9229A35DB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8" y="3810000"/>
            <a:ext cx="271462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0" name="Freeform 24">
            <a:extLst>
              <a:ext uri="{FF2B5EF4-FFF2-40B4-BE49-F238E27FC236}">
                <a16:creationId xmlns:a16="http://schemas.microsoft.com/office/drawing/2014/main" id="{9102C54C-7044-29DD-3817-1C93D10EE49F}"/>
              </a:ext>
            </a:extLst>
          </p:cNvPr>
          <p:cNvSpPr>
            <a:spLocks/>
          </p:cNvSpPr>
          <p:nvPr/>
        </p:nvSpPr>
        <p:spPr bwMode="auto">
          <a:xfrm>
            <a:off x="1792288" y="3756025"/>
            <a:ext cx="163512" cy="101600"/>
          </a:xfrm>
          <a:custGeom>
            <a:avLst/>
            <a:gdLst>
              <a:gd name="T0" fmla="*/ 5 w 27"/>
              <a:gd name="T1" fmla="*/ 9 h 17"/>
              <a:gd name="T2" fmla="*/ 0 w 27"/>
              <a:gd name="T3" fmla="*/ 1 h 17"/>
              <a:gd name="T4" fmla="*/ 0 w 27"/>
              <a:gd name="T5" fmla="*/ 0 h 17"/>
              <a:gd name="T6" fmla="*/ 13 w 27"/>
              <a:gd name="T7" fmla="*/ 6 h 17"/>
              <a:gd name="T8" fmla="*/ 27 w 27"/>
              <a:gd name="T9" fmla="*/ 9 h 17"/>
              <a:gd name="T10" fmla="*/ 13 w 27"/>
              <a:gd name="T11" fmla="*/ 12 h 17"/>
              <a:gd name="T12" fmla="*/ 0 w 27"/>
              <a:gd name="T13" fmla="*/ 17 h 17"/>
              <a:gd name="T14" fmla="*/ 0 w 27"/>
              <a:gd name="T15" fmla="*/ 17 h 17"/>
              <a:gd name="T16" fmla="*/ 5 w 27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8" y="7"/>
                  <a:pt x="22" y="8"/>
                  <a:pt x="27" y="9"/>
                </a:cubicBezTo>
                <a:cubicBezTo>
                  <a:pt x="22" y="10"/>
                  <a:pt x="18" y="11"/>
                  <a:pt x="13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1" name="Line 25">
            <a:extLst>
              <a:ext uri="{FF2B5EF4-FFF2-40B4-BE49-F238E27FC236}">
                <a16:creationId xmlns:a16="http://schemas.microsoft.com/office/drawing/2014/main" id="{D3E7CF47-CA96-863B-0AC9-2D534EC1E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4200525"/>
            <a:ext cx="1587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2" name="Freeform 26">
            <a:extLst>
              <a:ext uri="{FF2B5EF4-FFF2-40B4-BE49-F238E27FC236}">
                <a16:creationId xmlns:a16="http://schemas.microsoft.com/office/drawing/2014/main" id="{31768B07-7F05-3F4A-EDBE-B01230E78484}"/>
              </a:ext>
            </a:extLst>
          </p:cNvPr>
          <p:cNvSpPr>
            <a:spLocks/>
          </p:cNvSpPr>
          <p:nvPr/>
        </p:nvSpPr>
        <p:spPr bwMode="auto">
          <a:xfrm>
            <a:off x="2093913" y="4081463"/>
            <a:ext cx="101600" cy="161925"/>
          </a:xfrm>
          <a:custGeom>
            <a:avLst/>
            <a:gdLst>
              <a:gd name="T0" fmla="*/ 9 w 17"/>
              <a:gd name="T1" fmla="*/ 22 h 27"/>
              <a:gd name="T2" fmla="*/ 1 w 17"/>
              <a:gd name="T3" fmla="*/ 27 h 27"/>
              <a:gd name="T4" fmla="*/ 0 w 17"/>
              <a:gd name="T5" fmla="*/ 26 h 27"/>
              <a:gd name="T6" fmla="*/ 6 w 17"/>
              <a:gd name="T7" fmla="*/ 14 h 27"/>
              <a:gd name="T8" fmla="*/ 9 w 17"/>
              <a:gd name="T9" fmla="*/ 0 h 27"/>
              <a:gd name="T10" fmla="*/ 12 w 17"/>
              <a:gd name="T11" fmla="*/ 14 h 27"/>
              <a:gd name="T12" fmla="*/ 17 w 17"/>
              <a:gd name="T13" fmla="*/ 26 h 27"/>
              <a:gd name="T14" fmla="*/ 17 w 17"/>
              <a:gd name="T15" fmla="*/ 27 h 27"/>
              <a:gd name="T16" fmla="*/ 9 w 17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9" y="22"/>
                </a:move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9"/>
                  <a:pt x="8" y="5"/>
                  <a:pt x="9" y="0"/>
                </a:cubicBezTo>
                <a:cubicBezTo>
                  <a:pt x="10" y="5"/>
                  <a:pt x="11" y="9"/>
                  <a:pt x="12" y="14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7" y="27"/>
                </a:cubicBezTo>
                <a:lnTo>
                  <a:pt x="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3" name="Line 27">
            <a:extLst>
              <a:ext uri="{FF2B5EF4-FFF2-40B4-BE49-F238E27FC236}">
                <a16:creationId xmlns:a16="http://schemas.microsoft.com/office/drawing/2014/main" id="{ED191984-02A9-975D-2618-22AE15618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625" y="4200525"/>
            <a:ext cx="1588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4" name="Freeform 28">
            <a:extLst>
              <a:ext uri="{FF2B5EF4-FFF2-40B4-BE49-F238E27FC236}">
                <a16:creationId xmlns:a16="http://schemas.microsoft.com/office/drawing/2014/main" id="{12B2BFEC-52A8-E60B-A763-FDC1DFF7FDC2}"/>
              </a:ext>
            </a:extLst>
          </p:cNvPr>
          <p:cNvSpPr>
            <a:spLocks/>
          </p:cNvSpPr>
          <p:nvPr/>
        </p:nvSpPr>
        <p:spPr bwMode="auto">
          <a:xfrm>
            <a:off x="2286000" y="4081463"/>
            <a:ext cx="101600" cy="161925"/>
          </a:xfrm>
          <a:custGeom>
            <a:avLst/>
            <a:gdLst>
              <a:gd name="T0" fmla="*/ 8 w 17"/>
              <a:gd name="T1" fmla="*/ 22 h 27"/>
              <a:gd name="T2" fmla="*/ 0 w 17"/>
              <a:gd name="T3" fmla="*/ 27 h 27"/>
              <a:gd name="T4" fmla="*/ 0 w 17"/>
              <a:gd name="T5" fmla="*/ 26 h 27"/>
              <a:gd name="T6" fmla="*/ 5 w 17"/>
              <a:gd name="T7" fmla="*/ 14 h 27"/>
              <a:gd name="T8" fmla="*/ 8 w 17"/>
              <a:gd name="T9" fmla="*/ 0 h 27"/>
              <a:gd name="T10" fmla="*/ 11 w 17"/>
              <a:gd name="T11" fmla="*/ 14 h 27"/>
              <a:gd name="T12" fmla="*/ 17 w 17"/>
              <a:gd name="T13" fmla="*/ 26 h 27"/>
              <a:gd name="T14" fmla="*/ 16 w 17"/>
              <a:gd name="T15" fmla="*/ 27 h 27"/>
              <a:gd name="T16" fmla="*/ 8 w 17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5" name="Line 29">
            <a:extLst>
              <a:ext uri="{FF2B5EF4-FFF2-40B4-BE49-F238E27FC236}">
                <a16:creationId xmlns:a16="http://schemas.microsoft.com/office/drawing/2014/main" id="{D8EA57D1-89E4-C8FE-CF00-D1CA550D0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4200525"/>
            <a:ext cx="1588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6" name="Freeform 30">
            <a:extLst>
              <a:ext uri="{FF2B5EF4-FFF2-40B4-BE49-F238E27FC236}">
                <a16:creationId xmlns:a16="http://schemas.microsoft.com/office/drawing/2014/main" id="{110075F0-621A-F5E9-ACF5-F3F8C3E3D1C3}"/>
              </a:ext>
            </a:extLst>
          </p:cNvPr>
          <p:cNvSpPr>
            <a:spLocks/>
          </p:cNvSpPr>
          <p:nvPr/>
        </p:nvSpPr>
        <p:spPr bwMode="auto">
          <a:xfrm>
            <a:off x="247808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7" name="Line 31">
            <a:extLst>
              <a:ext uri="{FF2B5EF4-FFF2-40B4-BE49-F238E27FC236}">
                <a16:creationId xmlns:a16="http://schemas.microsoft.com/office/drawing/2014/main" id="{137E05EF-3684-289E-50D0-74104EC41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9388" y="4200525"/>
            <a:ext cx="1587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8" name="Freeform 32">
            <a:extLst>
              <a:ext uri="{FF2B5EF4-FFF2-40B4-BE49-F238E27FC236}">
                <a16:creationId xmlns:a16="http://schemas.microsoft.com/office/drawing/2014/main" id="{D8E797C2-D370-C893-8E47-D687727C58D0}"/>
              </a:ext>
            </a:extLst>
          </p:cNvPr>
          <p:cNvSpPr>
            <a:spLocks/>
          </p:cNvSpPr>
          <p:nvPr/>
        </p:nvSpPr>
        <p:spPr bwMode="auto">
          <a:xfrm>
            <a:off x="2671763" y="4081463"/>
            <a:ext cx="95250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29" name="Line 33">
            <a:extLst>
              <a:ext uri="{FF2B5EF4-FFF2-40B4-BE49-F238E27FC236}">
                <a16:creationId xmlns:a16="http://schemas.microsoft.com/office/drawing/2014/main" id="{7F9F6BF0-B492-3E58-A89C-EE2182B20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4200525"/>
            <a:ext cx="1588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0" name="Freeform 34">
            <a:extLst>
              <a:ext uri="{FF2B5EF4-FFF2-40B4-BE49-F238E27FC236}">
                <a16:creationId xmlns:a16="http://schemas.microsoft.com/office/drawing/2014/main" id="{0F6839F5-3080-3DA7-D94F-3CA1A2D67662}"/>
              </a:ext>
            </a:extLst>
          </p:cNvPr>
          <p:cNvSpPr>
            <a:spLocks/>
          </p:cNvSpPr>
          <p:nvPr/>
        </p:nvSpPr>
        <p:spPr bwMode="auto">
          <a:xfrm>
            <a:off x="2863850" y="4081463"/>
            <a:ext cx="95250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1" name="Line 35">
            <a:extLst>
              <a:ext uri="{FF2B5EF4-FFF2-40B4-BE49-F238E27FC236}">
                <a16:creationId xmlns:a16="http://schemas.microsoft.com/office/drawing/2014/main" id="{997B897D-3195-6A83-C885-AE39A0780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4983163"/>
            <a:ext cx="1588" cy="4206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2" name="Freeform 36">
            <a:extLst>
              <a:ext uri="{FF2B5EF4-FFF2-40B4-BE49-F238E27FC236}">
                <a16:creationId xmlns:a16="http://schemas.microsoft.com/office/drawing/2014/main" id="{C8AF4457-C8C3-4209-036D-533101325009}"/>
              </a:ext>
            </a:extLst>
          </p:cNvPr>
          <p:cNvSpPr>
            <a:spLocks/>
          </p:cNvSpPr>
          <p:nvPr/>
        </p:nvSpPr>
        <p:spPr bwMode="auto">
          <a:xfrm>
            <a:off x="2863850" y="4868863"/>
            <a:ext cx="95250" cy="155575"/>
          </a:xfrm>
          <a:custGeom>
            <a:avLst/>
            <a:gdLst>
              <a:gd name="T0" fmla="*/ 8 w 16"/>
              <a:gd name="T1" fmla="*/ 22 h 26"/>
              <a:gd name="T2" fmla="*/ 0 w 16"/>
              <a:gd name="T3" fmla="*/ 26 h 26"/>
              <a:gd name="T4" fmla="*/ 0 w 16"/>
              <a:gd name="T5" fmla="*/ 26 h 26"/>
              <a:gd name="T6" fmla="*/ 5 w 16"/>
              <a:gd name="T7" fmla="*/ 13 h 26"/>
              <a:gd name="T8" fmla="*/ 8 w 16"/>
              <a:gd name="T9" fmla="*/ 0 h 26"/>
              <a:gd name="T10" fmla="*/ 11 w 16"/>
              <a:gd name="T11" fmla="*/ 13 h 26"/>
              <a:gd name="T12" fmla="*/ 16 w 16"/>
              <a:gd name="T13" fmla="*/ 26 h 26"/>
              <a:gd name="T14" fmla="*/ 16 w 16"/>
              <a:gd name="T15" fmla="*/ 26 h 26"/>
              <a:gd name="T16" fmla="*/ 8 w 16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6">
                <a:moveTo>
                  <a:pt x="8" y="22"/>
                </a:move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3" name="Line 37">
            <a:extLst>
              <a:ext uri="{FF2B5EF4-FFF2-40B4-BE49-F238E27FC236}">
                <a16:creationId xmlns:a16="http://schemas.microsoft.com/office/drawing/2014/main" id="{AA03B4DD-6F8C-EB89-7316-10B7A6767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563" y="4200525"/>
            <a:ext cx="1587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4" name="Freeform 38">
            <a:extLst>
              <a:ext uri="{FF2B5EF4-FFF2-40B4-BE49-F238E27FC236}">
                <a16:creationId xmlns:a16="http://schemas.microsoft.com/office/drawing/2014/main" id="{2D53C829-3EBD-9E17-6E66-AE78ECDC493E}"/>
              </a:ext>
            </a:extLst>
          </p:cNvPr>
          <p:cNvSpPr>
            <a:spLocks/>
          </p:cNvSpPr>
          <p:nvPr/>
        </p:nvSpPr>
        <p:spPr bwMode="auto">
          <a:xfrm>
            <a:off x="305593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5" name="Line 39">
            <a:extLst>
              <a:ext uri="{FF2B5EF4-FFF2-40B4-BE49-F238E27FC236}">
                <a16:creationId xmlns:a16="http://schemas.microsoft.com/office/drawing/2014/main" id="{FC00C115-34E6-C678-8D37-F26C246DD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238" y="4200525"/>
            <a:ext cx="1587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6" name="Freeform 40">
            <a:extLst>
              <a:ext uri="{FF2B5EF4-FFF2-40B4-BE49-F238E27FC236}">
                <a16:creationId xmlns:a16="http://schemas.microsoft.com/office/drawing/2014/main" id="{914C69C8-AC4C-069E-8054-FC799B6E9699}"/>
              </a:ext>
            </a:extLst>
          </p:cNvPr>
          <p:cNvSpPr>
            <a:spLocks/>
          </p:cNvSpPr>
          <p:nvPr/>
        </p:nvSpPr>
        <p:spPr bwMode="auto">
          <a:xfrm>
            <a:off x="3248025" y="4081463"/>
            <a:ext cx="96838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7" name="Line 41">
            <a:extLst>
              <a:ext uri="{FF2B5EF4-FFF2-40B4-BE49-F238E27FC236}">
                <a16:creationId xmlns:a16="http://schemas.microsoft.com/office/drawing/2014/main" id="{2FB5BF6F-435E-731A-097E-C157D4006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4200525"/>
            <a:ext cx="1588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8" name="Freeform 42">
            <a:extLst>
              <a:ext uri="{FF2B5EF4-FFF2-40B4-BE49-F238E27FC236}">
                <a16:creationId xmlns:a16="http://schemas.microsoft.com/office/drawing/2014/main" id="{258585EB-E6AB-192E-F045-CB161EE6735C}"/>
              </a:ext>
            </a:extLst>
          </p:cNvPr>
          <p:cNvSpPr>
            <a:spLocks/>
          </p:cNvSpPr>
          <p:nvPr/>
        </p:nvSpPr>
        <p:spPr bwMode="auto">
          <a:xfrm>
            <a:off x="3435350" y="4081463"/>
            <a:ext cx="101600" cy="161925"/>
          </a:xfrm>
          <a:custGeom>
            <a:avLst/>
            <a:gdLst>
              <a:gd name="T0" fmla="*/ 9 w 17"/>
              <a:gd name="T1" fmla="*/ 22 h 27"/>
              <a:gd name="T2" fmla="*/ 1 w 17"/>
              <a:gd name="T3" fmla="*/ 27 h 27"/>
              <a:gd name="T4" fmla="*/ 0 w 17"/>
              <a:gd name="T5" fmla="*/ 26 h 27"/>
              <a:gd name="T6" fmla="*/ 6 w 17"/>
              <a:gd name="T7" fmla="*/ 14 h 27"/>
              <a:gd name="T8" fmla="*/ 9 w 17"/>
              <a:gd name="T9" fmla="*/ 0 h 27"/>
              <a:gd name="T10" fmla="*/ 12 w 17"/>
              <a:gd name="T11" fmla="*/ 14 h 27"/>
              <a:gd name="T12" fmla="*/ 17 w 17"/>
              <a:gd name="T13" fmla="*/ 26 h 27"/>
              <a:gd name="T14" fmla="*/ 17 w 17"/>
              <a:gd name="T15" fmla="*/ 27 h 27"/>
              <a:gd name="T16" fmla="*/ 9 w 17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9" y="22"/>
                </a:move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9"/>
                  <a:pt x="8" y="5"/>
                  <a:pt x="9" y="0"/>
                </a:cubicBezTo>
                <a:cubicBezTo>
                  <a:pt x="10" y="5"/>
                  <a:pt x="11" y="9"/>
                  <a:pt x="12" y="14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7" y="27"/>
                </a:cubicBezTo>
                <a:lnTo>
                  <a:pt x="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39" name="Line 43">
            <a:extLst>
              <a:ext uri="{FF2B5EF4-FFF2-40B4-BE49-F238E27FC236}">
                <a16:creationId xmlns:a16="http://schemas.microsoft.com/office/drawing/2014/main" id="{B4679E9A-EB8D-F988-914F-5DEC5B410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4200525"/>
            <a:ext cx="1587" cy="288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40" name="Freeform 44">
            <a:extLst>
              <a:ext uri="{FF2B5EF4-FFF2-40B4-BE49-F238E27FC236}">
                <a16:creationId xmlns:a16="http://schemas.microsoft.com/office/drawing/2014/main" id="{2B6ED4D1-D6B6-5EEB-45B1-F5C142381BFA}"/>
              </a:ext>
            </a:extLst>
          </p:cNvPr>
          <p:cNvSpPr>
            <a:spLocks/>
          </p:cNvSpPr>
          <p:nvPr/>
        </p:nvSpPr>
        <p:spPr bwMode="auto">
          <a:xfrm>
            <a:off x="3627438" y="4081463"/>
            <a:ext cx="101600" cy="161925"/>
          </a:xfrm>
          <a:custGeom>
            <a:avLst/>
            <a:gdLst>
              <a:gd name="T0" fmla="*/ 8 w 17"/>
              <a:gd name="T1" fmla="*/ 22 h 27"/>
              <a:gd name="T2" fmla="*/ 1 w 17"/>
              <a:gd name="T3" fmla="*/ 27 h 27"/>
              <a:gd name="T4" fmla="*/ 0 w 17"/>
              <a:gd name="T5" fmla="*/ 26 h 27"/>
              <a:gd name="T6" fmla="*/ 5 w 17"/>
              <a:gd name="T7" fmla="*/ 14 h 27"/>
              <a:gd name="T8" fmla="*/ 8 w 17"/>
              <a:gd name="T9" fmla="*/ 0 h 27"/>
              <a:gd name="T10" fmla="*/ 11 w 17"/>
              <a:gd name="T11" fmla="*/ 14 h 27"/>
              <a:gd name="T12" fmla="*/ 17 w 17"/>
              <a:gd name="T13" fmla="*/ 26 h 27"/>
              <a:gd name="T14" fmla="*/ 16 w 17"/>
              <a:gd name="T15" fmla="*/ 27 h 27"/>
              <a:gd name="T16" fmla="*/ 8 w 17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8" y="22"/>
                </a:move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5"/>
                  <a:pt x="8" y="0"/>
                </a:cubicBezTo>
                <a:cubicBezTo>
                  <a:pt x="9" y="5"/>
                  <a:pt x="10" y="9"/>
                  <a:pt x="11" y="14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41" name="Rectangle 45">
            <a:extLst>
              <a:ext uri="{FF2B5EF4-FFF2-40B4-BE49-F238E27FC236}">
                <a16:creationId xmlns:a16="http://schemas.microsoft.com/office/drawing/2014/main" id="{215A9952-2C10-AF31-EA0B-21938136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1319213"/>
            <a:ext cx="2682875" cy="2762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42" name="Rectangle 46">
            <a:extLst>
              <a:ext uri="{FF2B5EF4-FFF2-40B4-BE49-F238E27FC236}">
                <a16:creationId xmlns:a16="http://schemas.microsoft.com/office/drawing/2014/main" id="{0974466C-897F-EF07-6A5C-0768A161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489450"/>
            <a:ext cx="2682875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43" name="Rectangle 47">
            <a:extLst>
              <a:ext uri="{FF2B5EF4-FFF2-40B4-BE49-F238E27FC236}">
                <a16:creationId xmlns:a16="http://schemas.microsoft.com/office/drawing/2014/main" id="{DD4B9C45-64BB-0406-A7D3-337E6575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459038"/>
            <a:ext cx="561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388144" name="Rectangle 48">
            <a:extLst>
              <a:ext uri="{FF2B5EF4-FFF2-40B4-BE49-F238E27FC236}">
                <a16:creationId xmlns:a16="http://schemas.microsoft.com/office/drawing/2014/main" id="{EA35E0D7-AC77-5D16-7AEC-40BFD27B2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2886075"/>
            <a:ext cx="679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ARRAY</a:t>
            </a:r>
            <a:endParaRPr lang="en-US" altLang="en-US"/>
          </a:p>
        </p:txBody>
      </p:sp>
      <p:sp>
        <p:nvSpPr>
          <p:cNvPr id="388145" name="Rectangle 49">
            <a:extLst>
              <a:ext uri="{FF2B5EF4-FFF2-40B4-BE49-F238E27FC236}">
                <a16:creationId xmlns:a16="http://schemas.microsoft.com/office/drawing/2014/main" id="{473AE892-A83B-6313-259E-3B8709E14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564063"/>
            <a:ext cx="247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Sense Amps / Input Drivers</a:t>
            </a:r>
            <a:endParaRPr lang="en-US" altLang="en-US"/>
          </a:p>
        </p:txBody>
      </p:sp>
      <p:sp>
        <p:nvSpPr>
          <p:cNvPr id="388146" name="Rectangle 50">
            <a:extLst>
              <a:ext uri="{FF2B5EF4-FFF2-40B4-BE49-F238E27FC236}">
                <a16:creationId xmlns:a16="http://schemas.microsoft.com/office/drawing/2014/main" id="{3E3B0F53-D756-62BE-4BD0-83ACA66E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437188"/>
            <a:ext cx="414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Data</a:t>
            </a:r>
            <a:endParaRPr lang="en-US" altLang="en-US"/>
          </a:p>
        </p:txBody>
      </p:sp>
      <p:sp>
        <p:nvSpPr>
          <p:cNvPr id="388147" name="Line 51">
            <a:extLst>
              <a:ext uri="{FF2B5EF4-FFF2-40B4-BE49-F238E27FC236}">
                <a16:creationId xmlns:a16="http://schemas.microsoft.com/office/drawing/2014/main" id="{12D1702A-FE59-1A08-B825-AB1EC6717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48" name="Freeform 52">
            <a:extLst>
              <a:ext uri="{FF2B5EF4-FFF2-40B4-BE49-F238E27FC236}">
                <a16:creationId xmlns:a16="http://schemas.microsoft.com/office/drawing/2014/main" id="{9E4813DB-0491-917B-EFB4-A665CF616661}"/>
              </a:ext>
            </a:extLst>
          </p:cNvPr>
          <p:cNvSpPr>
            <a:spLocks/>
          </p:cNvSpPr>
          <p:nvPr/>
        </p:nvSpPr>
        <p:spPr bwMode="auto">
          <a:xfrm>
            <a:off x="5214938" y="4327525"/>
            <a:ext cx="96837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49" name="Freeform 53">
            <a:extLst>
              <a:ext uri="{FF2B5EF4-FFF2-40B4-BE49-F238E27FC236}">
                <a16:creationId xmlns:a16="http://schemas.microsoft.com/office/drawing/2014/main" id="{726D8013-97C7-992B-436C-A4C6874221C8}"/>
              </a:ext>
            </a:extLst>
          </p:cNvPr>
          <p:cNvSpPr>
            <a:spLocks/>
          </p:cNvSpPr>
          <p:nvPr/>
        </p:nvSpPr>
        <p:spPr bwMode="auto">
          <a:xfrm>
            <a:off x="521493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0" name="Line 54">
            <a:extLst>
              <a:ext uri="{FF2B5EF4-FFF2-40B4-BE49-F238E27FC236}">
                <a16:creationId xmlns:a16="http://schemas.microsoft.com/office/drawing/2014/main" id="{284FE788-BA67-1997-EFC6-343EB1C27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4200525"/>
            <a:ext cx="1587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1" name="Freeform 55">
            <a:extLst>
              <a:ext uri="{FF2B5EF4-FFF2-40B4-BE49-F238E27FC236}">
                <a16:creationId xmlns:a16="http://schemas.microsoft.com/office/drawing/2014/main" id="{7872A808-FD14-4082-0305-F66C98611A14}"/>
              </a:ext>
            </a:extLst>
          </p:cNvPr>
          <p:cNvSpPr>
            <a:spLocks/>
          </p:cNvSpPr>
          <p:nvPr/>
        </p:nvSpPr>
        <p:spPr bwMode="auto">
          <a:xfrm>
            <a:off x="5402263" y="4327525"/>
            <a:ext cx="101600" cy="161925"/>
          </a:xfrm>
          <a:custGeom>
            <a:avLst/>
            <a:gdLst>
              <a:gd name="T0" fmla="*/ 8 w 17"/>
              <a:gd name="T1" fmla="*/ 5 h 27"/>
              <a:gd name="T2" fmla="*/ 16 w 17"/>
              <a:gd name="T3" fmla="*/ 0 h 27"/>
              <a:gd name="T4" fmla="*/ 17 w 17"/>
              <a:gd name="T5" fmla="*/ 1 h 27"/>
              <a:gd name="T6" fmla="*/ 11 w 17"/>
              <a:gd name="T7" fmla="*/ 13 h 27"/>
              <a:gd name="T8" fmla="*/ 8 w 17"/>
              <a:gd name="T9" fmla="*/ 27 h 27"/>
              <a:gd name="T10" fmla="*/ 6 w 17"/>
              <a:gd name="T11" fmla="*/ 13 h 27"/>
              <a:gd name="T12" fmla="*/ 0 w 17"/>
              <a:gd name="T13" fmla="*/ 1 h 27"/>
              <a:gd name="T14" fmla="*/ 1 w 17"/>
              <a:gd name="T15" fmla="*/ 0 h 27"/>
              <a:gd name="T16" fmla="*/ 8 w 17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7" y="18"/>
                  <a:pt x="6" y="13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2" name="Freeform 56">
            <a:extLst>
              <a:ext uri="{FF2B5EF4-FFF2-40B4-BE49-F238E27FC236}">
                <a16:creationId xmlns:a16="http://schemas.microsoft.com/office/drawing/2014/main" id="{8920B2AE-26CD-C8E6-EBAC-388F5669CADE}"/>
              </a:ext>
            </a:extLst>
          </p:cNvPr>
          <p:cNvSpPr>
            <a:spLocks/>
          </p:cNvSpPr>
          <p:nvPr/>
        </p:nvSpPr>
        <p:spPr bwMode="auto">
          <a:xfrm>
            <a:off x="5402263" y="4081463"/>
            <a:ext cx="101600" cy="161925"/>
          </a:xfrm>
          <a:custGeom>
            <a:avLst/>
            <a:gdLst>
              <a:gd name="T0" fmla="*/ 8 w 17"/>
              <a:gd name="T1" fmla="*/ 22 h 27"/>
              <a:gd name="T2" fmla="*/ 1 w 17"/>
              <a:gd name="T3" fmla="*/ 27 h 27"/>
              <a:gd name="T4" fmla="*/ 0 w 17"/>
              <a:gd name="T5" fmla="*/ 26 h 27"/>
              <a:gd name="T6" fmla="*/ 6 w 17"/>
              <a:gd name="T7" fmla="*/ 14 h 27"/>
              <a:gd name="T8" fmla="*/ 8 w 17"/>
              <a:gd name="T9" fmla="*/ 0 h 27"/>
              <a:gd name="T10" fmla="*/ 11 w 17"/>
              <a:gd name="T11" fmla="*/ 14 h 27"/>
              <a:gd name="T12" fmla="*/ 17 w 17"/>
              <a:gd name="T13" fmla="*/ 26 h 27"/>
              <a:gd name="T14" fmla="*/ 16 w 17"/>
              <a:gd name="T15" fmla="*/ 27 h 27"/>
              <a:gd name="T16" fmla="*/ 8 w 17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8" y="22"/>
                </a:move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3" name="Line 57">
            <a:extLst>
              <a:ext uri="{FF2B5EF4-FFF2-40B4-BE49-F238E27FC236}">
                <a16:creationId xmlns:a16="http://schemas.microsoft.com/office/drawing/2014/main" id="{F125A30F-B15D-EB30-9F9E-608710A2A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3" y="4200525"/>
            <a:ext cx="1587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4" name="Freeform 58">
            <a:extLst>
              <a:ext uri="{FF2B5EF4-FFF2-40B4-BE49-F238E27FC236}">
                <a16:creationId xmlns:a16="http://schemas.microsoft.com/office/drawing/2014/main" id="{314655C4-68E6-DEC8-39ED-837AFB63D659}"/>
              </a:ext>
            </a:extLst>
          </p:cNvPr>
          <p:cNvSpPr>
            <a:spLocks/>
          </p:cNvSpPr>
          <p:nvPr/>
        </p:nvSpPr>
        <p:spPr bwMode="auto">
          <a:xfrm>
            <a:off x="5594350" y="4327525"/>
            <a:ext cx="96838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5" name="Freeform 59">
            <a:extLst>
              <a:ext uri="{FF2B5EF4-FFF2-40B4-BE49-F238E27FC236}">
                <a16:creationId xmlns:a16="http://schemas.microsoft.com/office/drawing/2014/main" id="{F8A3A0F6-3AA2-D14C-19E1-49A160DF639B}"/>
              </a:ext>
            </a:extLst>
          </p:cNvPr>
          <p:cNvSpPr>
            <a:spLocks/>
          </p:cNvSpPr>
          <p:nvPr/>
        </p:nvSpPr>
        <p:spPr bwMode="auto">
          <a:xfrm>
            <a:off x="5594350" y="4081463"/>
            <a:ext cx="96838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6" name="Line 60">
            <a:extLst>
              <a:ext uri="{FF2B5EF4-FFF2-40B4-BE49-F238E27FC236}">
                <a16:creationId xmlns:a16="http://schemas.microsoft.com/office/drawing/2014/main" id="{06576037-9429-6855-22E6-438028A64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7" name="Freeform 61">
            <a:extLst>
              <a:ext uri="{FF2B5EF4-FFF2-40B4-BE49-F238E27FC236}">
                <a16:creationId xmlns:a16="http://schemas.microsoft.com/office/drawing/2014/main" id="{DB43E76F-C661-9BE7-1425-C22A9B729644}"/>
              </a:ext>
            </a:extLst>
          </p:cNvPr>
          <p:cNvSpPr>
            <a:spLocks/>
          </p:cNvSpPr>
          <p:nvPr/>
        </p:nvSpPr>
        <p:spPr bwMode="auto">
          <a:xfrm>
            <a:off x="5786438" y="4327525"/>
            <a:ext cx="96837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8" name="Freeform 62">
            <a:extLst>
              <a:ext uri="{FF2B5EF4-FFF2-40B4-BE49-F238E27FC236}">
                <a16:creationId xmlns:a16="http://schemas.microsoft.com/office/drawing/2014/main" id="{E5DCB130-1DAA-3467-02A9-42B8EDDEF2A5}"/>
              </a:ext>
            </a:extLst>
          </p:cNvPr>
          <p:cNvSpPr>
            <a:spLocks/>
          </p:cNvSpPr>
          <p:nvPr/>
        </p:nvSpPr>
        <p:spPr bwMode="auto">
          <a:xfrm>
            <a:off x="578643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59" name="Line 63">
            <a:extLst>
              <a:ext uri="{FF2B5EF4-FFF2-40B4-BE49-F238E27FC236}">
                <a16:creationId xmlns:a16="http://schemas.microsoft.com/office/drawing/2014/main" id="{2ABB6FEF-D407-E65B-3B97-458C640D6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7738" y="4200525"/>
            <a:ext cx="1587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0" name="Freeform 64">
            <a:extLst>
              <a:ext uri="{FF2B5EF4-FFF2-40B4-BE49-F238E27FC236}">
                <a16:creationId xmlns:a16="http://schemas.microsoft.com/office/drawing/2014/main" id="{A0812451-5A17-D2CD-B706-BA2382EA1921}"/>
              </a:ext>
            </a:extLst>
          </p:cNvPr>
          <p:cNvSpPr>
            <a:spLocks/>
          </p:cNvSpPr>
          <p:nvPr/>
        </p:nvSpPr>
        <p:spPr bwMode="auto">
          <a:xfrm>
            <a:off x="5980113" y="4327525"/>
            <a:ext cx="95250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1" name="Freeform 65">
            <a:extLst>
              <a:ext uri="{FF2B5EF4-FFF2-40B4-BE49-F238E27FC236}">
                <a16:creationId xmlns:a16="http://schemas.microsoft.com/office/drawing/2014/main" id="{5D5850E4-C741-04AF-8E53-AAC3CB97E9F0}"/>
              </a:ext>
            </a:extLst>
          </p:cNvPr>
          <p:cNvSpPr>
            <a:spLocks/>
          </p:cNvSpPr>
          <p:nvPr/>
        </p:nvSpPr>
        <p:spPr bwMode="auto">
          <a:xfrm>
            <a:off x="5980113" y="4081463"/>
            <a:ext cx="95250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2" name="Line 66">
            <a:extLst>
              <a:ext uri="{FF2B5EF4-FFF2-40B4-BE49-F238E27FC236}">
                <a16:creationId xmlns:a16="http://schemas.microsoft.com/office/drawing/2014/main" id="{8E306175-04D1-CE7F-D765-D85366E3A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4983163"/>
            <a:ext cx="1588" cy="2762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3" name="Freeform 67">
            <a:extLst>
              <a:ext uri="{FF2B5EF4-FFF2-40B4-BE49-F238E27FC236}">
                <a16:creationId xmlns:a16="http://schemas.microsoft.com/office/drawing/2014/main" id="{C6ADEBD5-2090-4BB6-A818-8109CFECC5D3}"/>
              </a:ext>
            </a:extLst>
          </p:cNvPr>
          <p:cNvSpPr>
            <a:spLocks/>
          </p:cNvSpPr>
          <p:nvPr/>
        </p:nvSpPr>
        <p:spPr bwMode="auto">
          <a:xfrm>
            <a:off x="6364288" y="5218113"/>
            <a:ext cx="96837" cy="155575"/>
          </a:xfrm>
          <a:custGeom>
            <a:avLst/>
            <a:gdLst>
              <a:gd name="T0" fmla="*/ 8 w 16"/>
              <a:gd name="T1" fmla="*/ 4 h 26"/>
              <a:gd name="T2" fmla="*/ 16 w 16"/>
              <a:gd name="T3" fmla="*/ 0 h 26"/>
              <a:gd name="T4" fmla="*/ 16 w 16"/>
              <a:gd name="T5" fmla="*/ 0 h 26"/>
              <a:gd name="T6" fmla="*/ 11 w 16"/>
              <a:gd name="T7" fmla="*/ 13 h 26"/>
              <a:gd name="T8" fmla="*/ 8 w 16"/>
              <a:gd name="T9" fmla="*/ 26 h 26"/>
              <a:gd name="T10" fmla="*/ 5 w 16"/>
              <a:gd name="T11" fmla="*/ 13 h 26"/>
              <a:gd name="T12" fmla="*/ 0 w 16"/>
              <a:gd name="T13" fmla="*/ 0 h 26"/>
              <a:gd name="T14" fmla="*/ 0 w 16"/>
              <a:gd name="T15" fmla="*/ 0 h 26"/>
              <a:gd name="T16" fmla="*/ 8 w 16"/>
              <a:gd name="T17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6">
                <a:moveTo>
                  <a:pt x="8" y="4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7"/>
                  <a:pt x="9" y="22"/>
                  <a:pt x="8" y="26"/>
                </a:cubicBezTo>
                <a:cubicBezTo>
                  <a:pt x="7" y="22"/>
                  <a:pt x="6" y="17"/>
                  <a:pt x="5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4" name="Freeform 68">
            <a:extLst>
              <a:ext uri="{FF2B5EF4-FFF2-40B4-BE49-F238E27FC236}">
                <a16:creationId xmlns:a16="http://schemas.microsoft.com/office/drawing/2014/main" id="{B53D52CF-3CBF-08C1-6C1D-8F660C5BFE49}"/>
              </a:ext>
            </a:extLst>
          </p:cNvPr>
          <p:cNvSpPr>
            <a:spLocks/>
          </p:cNvSpPr>
          <p:nvPr/>
        </p:nvSpPr>
        <p:spPr bwMode="auto">
          <a:xfrm>
            <a:off x="6364288" y="4868863"/>
            <a:ext cx="96837" cy="155575"/>
          </a:xfrm>
          <a:custGeom>
            <a:avLst/>
            <a:gdLst>
              <a:gd name="T0" fmla="*/ 8 w 16"/>
              <a:gd name="T1" fmla="*/ 22 h 26"/>
              <a:gd name="T2" fmla="*/ 0 w 16"/>
              <a:gd name="T3" fmla="*/ 26 h 26"/>
              <a:gd name="T4" fmla="*/ 0 w 16"/>
              <a:gd name="T5" fmla="*/ 26 h 26"/>
              <a:gd name="T6" fmla="*/ 5 w 16"/>
              <a:gd name="T7" fmla="*/ 13 h 26"/>
              <a:gd name="T8" fmla="*/ 8 w 16"/>
              <a:gd name="T9" fmla="*/ 0 h 26"/>
              <a:gd name="T10" fmla="*/ 11 w 16"/>
              <a:gd name="T11" fmla="*/ 13 h 26"/>
              <a:gd name="T12" fmla="*/ 16 w 16"/>
              <a:gd name="T13" fmla="*/ 26 h 26"/>
              <a:gd name="T14" fmla="*/ 16 w 16"/>
              <a:gd name="T15" fmla="*/ 26 h 26"/>
              <a:gd name="T16" fmla="*/ 8 w 16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6">
                <a:moveTo>
                  <a:pt x="8" y="22"/>
                </a:move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5" name="Line 69">
            <a:extLst>
              <a:ext uri="{FF2B5EF4-FFF2-40B4-BE49-F238E27FC236}">
                <a16:creationId xmlns:a16="http://schemas.microsoft.com/office/drawing/2014/main" id="{87889073-080E-5A74-A6B7-A7FE906B36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2975" y="4676775"/>
            <a:ext cx="19843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6" name="Freeform 70">
            <a:extLst>
              <a:ext uri="{FF2B5EF4-FFF2-40B4-BE49-F238E27FC236}">
                <a16:creationId xmlns:a16="http://schemas.microsoft.com/office/drawing/2014/main" id="{7670E182-3C47-13B2-9FC8-D33D1DD8D740}"/>
              </a:ext>
            </a:extLst>
          </p:cNvPr>
          <p:cNvSpPr>
            <a:spLocks/>
          </p:cNvSpPr>
          <p:nvPr/>
        </p:nvSpPr>
        <p:spPr bwMode="auto">
          <a:xfrm>
            <a:off x="4908550" y="4627563"/>
            <a:ext cx="163513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7" name="Line 71">
            <a:extLst>
              <a:ext uri="{FF2B5EF4-FFF2-40B4-BE49-F238E27FC236}">
                <a16:creationId xmlns:a16="http://schemas.microsoft.com/office/drawing/2014/main" id="{21FE8BAF-913F-B5DA-6794-D494CAB6E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8" name="Freeform 72">
            <a:extLst>
              <a:ext uri="{FF2B5EF4-FFF2-40B4-BE49-F238E27FC236}">
                <a16:creationId xmlns:a16="http://schemas.microsoft.com/office/drawing/2014/main" id="{778BE4ED-E993-6083-D8F0-F417CEA603A0}"/>
              </a:ext>
            </a:extLst>
          </p:cNvPr>
          <p:cNvSpPr>
            <a:spLocks/>
          </p:cNvSpPr>
          <p:nvPr/>
        </p:nvSpPr>
        <p:spPr bwMode="auto">
          <a:xfrm>
            <a:off x="6172200" y="4327525"/>
            <a:ext cx="96838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69" name="Freeform 73">
            <a:extLst>
              <a:ext uri="{FF2B5EF4-FFF2-40B4-BE49-F238E27FC236}">
                <a16:creationId xmlns:a16="http://schemas.microsoft.com/office/drawing/2014/main" id="{C04326C4-9BE6-C4E1-9BE0-2EA12A7DDE00}"/>
              </a:ext>
            </a:extLst>
          </p:cNvPr>
          <p:cNvSpPr>
            <a:spLocks/>
          </p:cNvSpPr>
          <p:nvPr/>
        </p:nvSpPr>
        <p:spPr bwMode="auto">
          <a:xfrm>
            <a:off x="6172200" y="4081463"/>
            <a:ext cx="96838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0" name="Line 74">
            <a:extLst>
              <a:ext uri="{FF2B5EF4-FFF2-40B4-BE49-F238E27FC236}">
                <a16:creationId xmlns:a16="http://schemas.microsoft.com/office/drawing/2014/main" id="{23064B9E-5834-E8F0-39AC-BD680DA82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1" name="Freeform 75">
            <a:extLst>
              <a:ext uri="{FF2B5EF4-FFF2-40B4-BE49-F238E27FC236}">
                <a16:creationId xmlns:a16="http://schemas.microsoft.com/office/drawing/2014/main" id="{78B6484B-6092-44E9-A42D-EC18ABDD767C}"/>
              </a:ext>
            </a:extLst>
          </p:cNvPr>
          <p:cNvSpPr>
            <a:spLocks/>
          </p:cNvSpPr>
          <p:nvPr/>
        </p:nvSpPr>
        <p:spPr bwMode="auto">
          <a:xfrm>
            <a:off x="6364288" y="4327525"/>
            <a:ext cx="96837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2" name="Freeform 76">
            <a:extLst>
              <a:ext uri="{FF2B5EF4-FFF2-40B4-BE49-F238E27FC236}">
                <a16:creationId xmlns:a16="http://schemas.microsoft.com/office/drawing/2014/main" id="{15C098A8-A6DF-40A8-ADB3-B7211BE53105}"/>
              </a:ext>
            </a:extLst>
          </p:cNvPr>
          <p:cNvSpPr>
            <a:spLocks/>
          </p:cNvSpPr>
          <p:nvPr/>
        </p:nvSpPr>
        <p:spPr bwMode="auto">
          <a:xfrm>
            <a:off x="636428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3" name="Line 77">
            <a:extLst>
              <a:ext uri="{FF2B5EF4-FFF2-40B4-BE49-F238E27FC236}">
                <a16:creationId xmlns:a16="http://schemas.microsoft.com/office/drawing/2014/main" id="{68B995CF-4964-9C4F-F951-2CA6747D1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8" y="4200525"/>
            <a:ext cx="1587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4" name="Freeform 78">
            <a:extLst>
              <a:ext uri="{FF2B5EF4-FFF2-40B4-BE49-F238E27FC236}">
                <a16:creationId xmlns:a16="http://schemas.microsoft.com/office/drawing/2014/main" id="{AEDEAA0C-F0B9-8D12-252B-04264D26B587}"/>
              </a:ext>
            </a:extLst>
          </p:cNvPr>
          <p:cNvSpPr>
            <a:spLocks/>
          </p:cNvSpPr>
          <p:nvPr/>
        </p:nvSpPr>
        <p:spPr bwMode="auto">
          <a:xfrm>
            <a:off x="6557963" y="4327525"/>
            <a:ext cx="95250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5" name="Freeform 79">
            <a:extLst>
              <a:ext uri="{FF2B5EF4-FFF2-40B4-BE49-F238E27FC236}">
                <a16:creationId xmlns:a16="http://schemas.microsoft.com/office/drawing/2014/main" id="{9E8EABBA-6E1F-1E9C-0E04-6DA37BB1C6CA}"/>
              </a:ext>
            </a:extLst>
          </p:cNvPr>
          <p:cNvSpPr>
            <a:spLocks/>
          </p:cNvSpPr>
          <p:nvPr/>
        </p:nvSpPr>
        <p:spPr bwMode="auto">
          <a:xfrm>
            <a:off x="6557963" y="4081463"/>
            <a:ext cx="95250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6" name="Line 80">
            <a:extLst>
              <a:ext uri="{FF2B5EF4-FFF2-40B4-BE49-F238E27FC236}">
                <a16:creationId xmlns:a16="http://schemas.microsoft.com/office/drawing/2014/main" id="{0E59FDEF-73F5-C76F-4808-E83DFF422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7" name="Freeform 81">
            <a:extLst>
              <a:ext uri="{FF2B5EF4-FFF2-40B4-BE49-F238E27FC236}">
                <a16:creationId xmlns:a16="http://schemas.microsoft.com/office/drawing/2014/main" id="{8ACEC74B-065B-EB0D-96B8-058391A63E03}"/>
              </a:ext>
            </a:extLst>
          </p:cNvPr>
          <p:cNvSpPr>
            <a:spLocks/>
          </p:cNvSpPr>
          <p:nvPr/>
        </p:nvSpPr>
        <p:spPr bwMode="auto">
          <a:xfrm>
            <a:off x="6743700" y="4327525"/>
            <a:ext cx="101600" cy="161925"/>
          </a:xfrm>
          <a:custGeom>
            <a:avLst/>
            <a:gdLst>
              <a:gd name="T0" fmla="*/ 9 w 17"/>
              <a:gd name="T1" fmla="*/ 5 h 27"/>
              <a:gd name="T2" fmla="*/ 16 w 17"/>
              <a:gd name="T3" fmla="*/ 0 h 27"/>
              <a:gd name="T4" fmla="*/ 17 w 17"/>
              <a:gd name="T5" fmla="*/ 1 h 27"/>
              <a:gd name="T6" fmla="*/ 12 w 17"/>
              <a:gd name="T7" fmla="*/ 13 h 27"/>
              <a:gd name="T8" fmla="*/ 9 w 17"/>
              <a:gd name="T9" fmla="*/ 27 h 27"/>
              <a:gd name="T10" fmla="*/ 6 w 17"/>
              <a:gd name="T11" fmla="*/ 13 h 27"/>
              <a:gd name="T12" fmla="*/ 0 w 17"/>
              <a:gd name="T13" fmla="*/ 1 h 27"/>
              <a:gd name="T14" fmla="*/ 1 w 17"/>
              <a:gd name="T15" fmla="*/ 0 h 27"/>
              <a:gd name="T16" fmla="*/ 9 w 17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9" y="5"/>
                </a:moveTo>
                <a:cubicBezTo>
                  <a:pt x="16" y="0"/>
                  <a:pt x="16" y="0"/>
                  <a:pt x="16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8"/>
                  <a:pt x="10" y="22"/>
                  <a:pt x="9" y="27"/>
                </a:cubicBezTo>
                <a:cubicBezTo>
                  <a:pt x="8" y="22"/>
                  <a:pt x="7" y="18"/>
                  <a:pt x="6" y="13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8" name="Freeform 82">
            <a:extLst>
              <a:ext uri="{FF2B5EF4-FFF2-40B4-BE49-F238E27FC236}">
                <a16:creationId xmlns:a16="http://schemas.microsoft.com/office/drawing/2014/main" id="{C08D8523-B823-743A-030B-0BB25922DBC2}"/>
              </a:ext>
            </a:extLst>
          </p:cNvPr>
          <p:cNvSpPr>
            <a:spLocks/>
          </p:cNvSpPr>
          <p:nvPr/>
        </p:nvSpPr>
        <p:spPr bwMode="auto">
          <a:xfrm>
            <a:off x="6743700" y="4081463"/>
            <a:ext cx="101600" cy="161925"/>
          </a:xfrm>
          <a:custGeom>
            <a:avLst/>
            <a:gdLst>
              <a:gd name="T0" fmla="*/ 9 w 17"/>
              <a:gd name="T1" fmla="*/ 22 h 27"/>
              <a:gd name="T2" fmla="*/ 1 w 17"/>
              <a:gd name="T3" fmla="*/ 27 h 27"/>
              <a:gd name="T4" fmla="*/ 0 w 17"/>
              <a:gd name="T5" fmla="*/ 26 h 27"/>
              <a:gd name="T6" fmla="*/ 6 w 17"/>
              <a:gd name="T7" fmla="*/ 14 h 27"/>
              <a:gd name="T8" fmla="*/ 9 w 17"/>
              <a:gd name="T9" fmla="*/ 0 h 27"/>
              <a:gd name="T10" fmla="*/ 12 w 17"/>
              <a:gd name="T11" fmla="*/ 14 h 27"/>
              <a:gd name="T12" fmla="*/ 17 w 17"/>
              <a:gd name="T13" fmla="*/ 26 h 27"/>
              <a:gd name="T14" fmla="*/ 17 w 17"/>
              <a:gd name="T15" fmla="*/ 27 h 27"/>
              <a:gd name="T16" fmla="*/ 9 w 17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7">
                <a:moveTo>
                  <a:pt x="9" y="22"/>
                </a:move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9"/>
                  <a:pt x="8" y="4"/>
                  <a:pt x="9" y="0"/>
                </a:cubicBezTo>
                <a:cubicBezTo>
                  <a:pt x="10" y="4"/>
                  <a:pt x="11" y="9"/>
                  <a:pt x="12" y="14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7" y="27"/>
                </a:cubicBezTo>
                <a:lnTo>
                  <a:pt x="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79" name="Line 83">
            <a:extLst>
              <a:ext uri="{FF2B5EF4-FFF2-40B4-BE49-F238E27FC236}">
                <a16:creationId xmlns:a16="http://schemas.microsoft.com/office/drawing/2014/main" id="{59EB2475-0C1D-F185-1B9B-24D083B5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0" name="Freeform 84">
            <a:extLst>
              <a:ext uri="{FF2B5EF4-FFF2-40B4-BE49-F238E27FC236}">
                <a16:creationId xmlns:a16="http://schemas.microsoft.com/office/drawing/2014/main" id="{7273011B-EFFF-5CCE-EE54-F140CC7A00F3}"/>
              </a:ext>
            </a:extLst>
          </p:cNvPr>
          <p:cNvSpPr>
            <a:spLocks/>
          </p:cNvSpPr>
          <p:nvPr/>
        </p:nvSpPr>
        <p:spPr bwMode="auto">
          <a:xfrm>
            <a:off x="6935788" y="4327525"/>
            <a:ext cx="96837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1" name="Freeform 85">
            <a:extLst>
              <a:ext uri="{FF2B5EF4-FFF2-40B4-BE49-F238E27FC236}">
                <a16:creationId xmlns:a16="http://schemas.microsoft.com/office/drawing/2014/main" id="{1B8D5819-5A18-E2F6-446A-D1AB76A736F4}"/>
              </a:ext>
            </a:extLst>
          </p:cNvPr>
          <p:cNvSpPr>
            <a:spLocks/>
          </p:cNvSpPr>
          <p:nvPr/>
        </p:nvSpPr>
        <p:spPr bwMode="auto">
          <a:xfrm>
            <a:off x="6935788" y="4081463"/>
            <a:ext cx="96837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2" name="Line 86">
            <a:extLst>
              <a:ext uri="{FF2B5EF4-FFF2-40B4-BE49-F238E27FC236}">
                <a16:creationId xmlns:a16="http://schemas.microsoft.com/office/drawing/2014/main" id="{DC0E2583-821A-A830-2142-EDE17A1AE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738" y="4200525"/>
            <a:ext cx="1587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3" name="Freeform 87">
            <a:extLst>
              <a:ext uri="{FF2B5EF4-FFF2-40B4-BE49-F238E27FC236}">
                <a16:creationId xmlns:a16="http://schemas.microsoft.com/office/drawing/2014/main" id="{933CDCB7-C345-07AB-8315-7A8CA7424309}"/>
              </a:ext>
            </a:extLst>
          </p:cNvPr>
          <p:cNvSpPr>
            <a:spLocks/>
          </p:cNvSpPr>
          <p:nvPr/>
        </p:nvSpPr>
        <p:spPr bwMode="auto">
          <a:xfrm>
            <a:off x="7123113" y="4327525"/>
            <a:ext cx="95250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4" name="Freeform 88">
            <a:extLst>
              <a:ext uri="{FF2B5EF4-FFF2-40B4-BE49-F238E27FC236}">
                <a16:creationId xmlns:a16="http://schemas.microsoft.com/office/drawing/2014/main" id="{752444F8-80FB-8935-7529-E998F546FAC5}"/>
              </a:ext>
            </a:extLst>
          </p:cNvPr>
          <p:cNvSpPr>
            <a:spLocks/>
          </p:cNvSpPr>
          <p:nvPr/>
        </p:nvSpPr>
        <p:spPr bwMode="auto">
          <a:xfrm>
            <a:off x="7123113" y="4081463"/>
            <a:ext cx="95250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5" name="Line 89">
            <a:extLst>
              <a:ext uri="{FF2B5EF4-FFF2-40B4-BE49-F238E27FC236}">
                <a16:creationId xmlns:a16="http://schemas.microsoft.com/office/drawing/2014/main" id="{3C0234F1-3E31-5B92-4849-1E5608081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200525"/>
            <a:ext cx="1587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6" name="Freeform 90">
            <a:extLst>
              <a:ext uri="{FF2B5EF4-FFF2-40B4-BE49-F238E27FC236}">
                <a16:creationId xmlns:a16="http://schemas.microsoft.com/office/drawing/2014/main" id="{257C3760-8374-991F-F470-C4FECB4B97CB}"/>
              </a:ext>
            </a:extLst>
          </p:cNvPr>
          <p:cNvSpPr>
            <a:spLocks/>
          </p:cNvSpPr>
          <p:nvPr/>
        </p:nvSpPr>
        <p:spPr bwMode="auto">
          <a:xfrm>
            <a:off x="7308850" y="4327525"/>
            <a:ext cx="96838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7" name="Freeform 91">
            <a:extLst>
              <a:ext uri="{FF2B5EF4-FFF2-40B4-BE49-F238E27FC236}">
                <a16:creationId xmlns:a16="http://schemas.microsoft.com/office/drawing/2014/main" id="{6493DA24-1A28-53E4-A462-00ED379D0810}"/>
              </a:ext>
            </a:extLst>
          </p:cNvPr>
          <p:cNvSpPr>
            <a:spLocks/>
          </p:cNvSpPr>
          <p:nvPr/>
        </p:nvSpPr>
        <p:spPr bwMode="auto">
          <a:xfrm>
            <a:off x="7308850" y="4081463"/>
            <a:ext cx="96838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8" name="Line 92">
            <a:extLst>
              <a:ext uri="{FF2B5EF4-FFF2-40B4-BE49-F238E27FC236}">
                <a16:creationId xmlns:a16="http://schemas.microsoft.com/office/drawing/2014/main" id="{5D5AA1FA-9643-6D0F-A821-9075DFADC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200525"/>
            <a:ext cx="1588" cy="16827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89" name="Freeform 93">
            <a:extLst>
              <a:ext uri="{FF2B5EF4-FFF2-40B4-BE49-F238E27FC236}">
                <a16:creationId xmlns:a16="http://schemas.microsoft.com/office/drawing/2014/main" id="{ADC983CC-DCF7-28F8-DFCB-2F13D9E99F16}"/>
              </a:ext>
            </a:extLst>
          </p:cNvPr>
          <p:cNvSpPr>
            <a:spLocks/>
          </p:cNvSpPr>
          <p:nvPr/>
        </p:nvSpPr>
        <p:spPr bwMode="auto">
          <a:xfrm>
            <a:off x="7496175" y="4327525"/>
            <a:ext cx="95250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1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1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0" name="Freeform 94">
            <a:extLst>
              <a:ext uri="{FF2B5EF4-FFF2-40B4-BE49-F238E27FC236}">
                <a16:creationId xmlns:a16="http://schemas.microsoft.com/office/drawing/2014/main" id="{6B0558B5-F2F1-75A1-B572-AE9CE42F892C}"/>
              </a:ext>
            </a:extLst>
          </p:cNvPr>
          <p:cNvSpPr>
            <a:spLocks/>
          </p:cNvSpPr>
          <p:nvPr/>
        </p:nvSpPr>
        <p:spPr bwMode="auto">
          <a:xfrm>
            <a:off x="7496175" y="4081463"/>
            <a:ext cx="95250" cy="16192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4 h 27"/>
              <a:gd name="T8" fmla="*/ 8 w 16"/>
              <a:gd name="T9" fmla="*/ 0 h 27"/>
              <a:gd name="T10" fmla="*/ 11 w 16"/>
              <a:gd name="T11" fmla="*/ 14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4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1" name="Line 95">
            <a:extLst>
              <a:ext uri="{FF2B5EF4-FFF2-40B4-BE49-F238E27FC236}">
                <a16:creationId xmlns:a16="http://schemas.microsoft.com/office/drawing/2014/main" id="{77D95F68-E29D-BC4B-8A8B-74E298A25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8" y="3406775"/>
            <a:ext cx="271462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2" name="Freeform 96">
            <a:extLst>
              <a:ext uri="{FF2B5EF4-FFF2-40B4-BE49-F238E27FC236}">
                <a16:creationId xmlns:a16="http://schemas.microsoft.com/office/drawing/2014/main" id="{D88B8D79-A521-FA69-E4CD-7ACDBC7708CE}"/>
              </a:ext>
            </a:extLst>
          </p:cNvPr>
          <p:cNvSpPr>
            <a:spLocks/>
          </p:cNvSpPr>
          <p:nvPr/>
        </p:nvSpPr>
        <p:spPr bwMode="auto">
          <a:xfrm>
            <a:off x="1792288" y="3359150"/>
            <a:ext cx="163512" cy="95250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3" name="Line 97">
            <a:extLst>
              <a:ext uri="{FF2B5EF4-FFF2-40B4-BE49-F238E27FC236}">
                <a16:creationId xmlns:a16="http://schemas.microsoft.com/office/drawing/2014/main" id="{67B99683-7437-A589-C0D2-8A28342FD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8" y="1812925"/>
            <a:ext cx="271462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4" name="Freeform 98">
            <a:extLst>
              <a:ext uri="{FF2B5EF4-FFF2-40B4-BE49-F238E27FC236}">
                <a16:creationId xmlns:a16="http://schemas.microsoft.com/office/drawing/2014/main" id="{44F90793-4CA6-C37C-D625-203940BC9B4C}"/>
              </a:ext>
            </a:extLst>
          </p:cNvPr>
          <p:cNvSpPr>
            <a:spLocks/>
          </p:cNvSpPr>
          <p:nvPr/>
        </p:nvSpPr>
        <p:spPr bwMode="auto">
          <a:xfrm>
            <a:off x="1792288" y="1758950"/>
            <a:ext cx="163512" cy="101600"/>
          </a:xfrm>
          <a:custGeom>
            <a:avLst/>
            <a:gdLst>
              <a:gd name="T0" fmla="*/ 5 w 27"/>
              <a:gd name="T1" fmla="*/ 9 h 17"/>
              <a:gd name="T2" fmla="*/ 0 w 27"/>
              <a:gd name="T3" fmla="*/ 1 h 17"/>
              <a:gd name="T4" fmla="*/ 0 w 27"/>
              <a:gd name="T5" fmla="*/ 0 h 17"/>
              <a:gd name="T6" fmla="*/ 13 w 27"/>
              <a:gd name="T7" fmla="*/ 6 h 17"/>
              <a:gd name="T8" fmla="*/ 27 w 27"/>
              <a:gd name="T9" fmla="*/ 9 h 17"/>
              <a:gd name="T10" fmla="*/ 13 w 27"/>
              <a:gd name="T11" fmla="*/ 12 h 17"/>
              <a:gd name="T12" fmla="*/ 0 w 27"/>
              <a:gd name="T13" fmla="*/ 17 h 17"/>
              <a:gd name="T14" fmla="*/ 0 w 27"/>
              <a:gd name="T15" fmla="*/ 17 h 17"/>
              <a:gd name="T16" fmla="*/ 5 w 27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8" y="7"/>
                  <a:pt x="22" y="8"/>
                  <a:pt x="27" y="9"/>
                </a:cubicBezTo>
                <a:cubicBezTo>
                  <a:pt x="22" y="10"/>
                  <a:pt x="18" y="11"/>
                  <a:pt x="13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5" name="Line 99">
            <a:extLst>
              <a:ext uri="{FF2B5EF4-FFF2-40B4-BE49-F238E27FC236}">
                <a16:creationId xmlns:a16="http://schemas.microsoft.com/office/drawing/2014/main" id="{94570520-267B-21B6-B5FD-4069ED4A2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8" y="2209800"/>
            <a:ext cx="271462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6" name="Freeform 100">
            <a:extLst>
              <a:ext uri="{FF2B5EF4-FFF2-40B4-BE49-F238E27FC236}">
                <a16:creationId xmlns:a16="http://schemas.microsoft.com/office/drawing/2014/main" id="{A24EF434-E13C-2B39-D1C9-42B5449CF18D}"/>
              </a:ext>
            </a:extLst>
          </p:cNvPr>
          <p:cNvSpPr>
            <a:spLocks/>
          </p:cNvSpPr>
          <p:nvPr/>
        </p:nvSpPr>
        <p:spPr bwMode="auto">
          <a:xfrm>
            <a:off x="1792288" y="2162175"/>
            <a:ext cx="163512" cy="95250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7" name="Line 101">
            <a:extLst>
              <a:ext uri="{FF2B5EF4-FFF2-40B4-BE49-F238E27FC236}">
                <a16:creationId xmlns:a16="http://schemas.microsoft.com/office/drawing/2014/main" id="{69A4FC5F-2A53-02EE-B9EA-DC468D2700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8" y="2606675"/>
            <a:ext cx="271462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8" name="Freeform 102">
            <a:extLst>
              <a:ext uri="{FF2B5EF4-FFF2-40B4-BE49-F238E27FC236}">
                <a16:creationId xmlns:a16="http://schemas.microsoft.com/office/drawing/2014/main" id="{194F99D6-AB3F-D19C-4BDE-9871E118D1D1}"/>
              </a:ext>
            </a:extLst>
          </p:cNvPr>
          <p:cNvSpPr>
            <a:spLocks/>
          </p:cNvSpPr>
          <p:nvPr/>
        </p:nvSpPr>
        <p:spPr bwMode="auto">
          <a:xfrm>
            <a:off x="1792288" y="2559050"/>
            <a:ext cx="163512" cy="95250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99" name="Line 103">
            <a:extLst>
              <a:ext uri="{FF2B5EF4-FFF2-40B4-BE49-F238E27FC236}">
                <a16:creationId xmlns:a16="http://schemas.microsoft.com/office/drawing/2014/main" id="{6519D2C4-FC2C-FA60-6C51-B7A1813FDF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3688" y="3009900"/>
            <a:ext cx="271462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0" name="Freeform 104">
            <a:extLst>
              <a:ext uri="{FF2B5EF4-FFF2-40B4-BE49-F238E27FC236}">
                <a16:creationId xmlns:a16="http://schemas.microsoft.com/office/drawing/2014/main" id="{75D2C4E5-F8B9-9118-29A3-AD830CFA1DBB}"/>
              </a:ext>
            </a:extLst>
          </p:cNvPr>
          <p:cNvSpPr>
            <a:spLocks/>
          </p:cNvSpPr>
          <p:nvPr/>
        </p:nvSpPr>
        <p:spPr bwMode="auto">
          <a:xfrm>
            <a:off x="1792288" y="2962275"/>
            <a:ext cx="163512" cy="95250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1" name="Line 105">
            <a:extLst>
              <a:ext uri="{FF2B5EF4-FFF2-40B4-BE49-F238E27FC236}">
                <a16:creationId xmlns:a16="http://schemas.microsoft.com/office/drawing/2014/main" id="{81069965-489E-F0B0-DCCD-FCCBF679F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3810000"/>
            <a:ext cx="88900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2" name="Freeform 106">
            <a:extLst>
              <a:ext uri="{FF2B5EF4-FFF2-40B4-BE49-F238E27FC236}">
                <a16:creationId xmlns:a16="http://schemas.microsoft.com/office/drawing/2014/main" id="{A5C59F90-D009-7160-E2EA-214639006844}"/>
              </a:ext>
            </a:extLst>
          </p:cNvPr>
          <p:cNvSpPr>
            <a:spLocks/>
          </p:cNvSpPr>
          <p:nvPr/>
        </p:nvSpPr>
        <p:spPr bwMode="auto">
          <a:xfrm>
            <a:off x="3916363" y="3756025"/>
            <a:ext cx="161925" cy="101600"/>
          </a:xfrm>
          <a:custGeom>
            <a:avLst/>
            <a:gdLst>
              <a:gd name="T0" fmla="*/ 5 w 27"/>
              <a:gd name="T1" fmla="*/ 9 h 17"/>
              <a:gd name="T2" fmla="*/ 0 w 27"/>
              <a:gd name="T3" fmla="*/ 1 h 17"/>
              <a:gd name="T4" fmla="*/ 1 w 27"/>
              <a:gd name="T5" fmla="*/ 0 h 17"/>
              <a:gd name="T6" fmla="*/ 13 w 27"/>
              <a:gd name="T7" fmla="*/ 6 h 17"/>
              <a:gd name="T8" fmla="*/ 27 w 27"/>
              <a:gd name="T9" fmla="*/ 9 h 17"/>
              <a:gd name="T10" fmla="*/ 13 w 27"/>
              <a:gd name="T11" fmla="*/ 12 h 17"/>
              <a:gd name="T12" fmla="*/ 1 w 27"/>
              <a:gd name="T13" fmla="*/ 17 h 17"/>
              <a:gd name="T14" fmla="*/ 0 w 27"/>
              <a:gd name="T15" fmla="*/ 17 h 17"/>
              <a:gd name="T16" fmla="*/ 5 w 27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8" y="7"/>
                  <a:pt x="22" y="8"/>
                  <a:pt x="27" y="9"/>
                </a:cubicBezTo>
                <a:cubicBezTo>
                  <a:pt x="22" y="10"/>
                  <a:pt x="18" y="11"/>
                  <a:pt x="13" y="1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3" name="Line 107">
            <a:extLst>
              <a:ext uri="{FF2B5EF4-FFF2-40B4-BE49-F238E27FC236}">
                <a16:creationId xmlns:a16="http://schemas.microsoft.com/office/drawing/2014/main" id="{AC84F0C3-3A61-4601-94FE-CA1FEFCEE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3406775"/>
            <a:ext cx="88900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4" name="Freeform 108">
            <a:extLst>
              <a:ext uri="{FF2B5EF4-FFF2-40B4-BE49-F238E27FC236}">
                <a16:creationId xmlns:a16="http://schemas.microsoft.com/office/drawing/2014/main" id="{2CEF9D50-C206-E2D3-0704-97C71FB65CF9}"/>
              </a:ext>
            </a:extLst>
          </p:cNvPr>
          <p:cNvSpPr>
            <a:spLocks/>
          </p:cNvSpPr>
          <p:nvPr/>
        </p:nvSpPr>
        <p:spPr bwMode="auto">
          <a:xfrm>
            <a:off x="3916363" y="3359150"/>
            <a:ext cx="161925" cy="95250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5" name="Line 109">
            <a:extLst>
              <a:ext uri="{FF2B5EF4-FFF2-40B4-BE49-F238E27FC236}">
                <a16:creationId xmlns:a16="http://schemas.microsoft.com/office/drawing/2014/main" id="{38DE937A-107C-AC94-060C-3E77DF009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1795463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6" name="Freeform 110">
            <a:extLst>
              <a:ext uri="{FF2B5EF4-FFF2-40B4-BE49-F238E27FC236}">
                <a16:creationId xmlns:a16="http://schemas.microsoft.com/office/drawing/2014/main" id="{5C44B5BA-6B01-879B-2733-7C81DBE130CA}"/>
              </a:ext>
            </a:extLst>
          </p:cNvPr>
          <p:cNvSpPr>
            <a:spLocks/>
          </p:cNvSpPr>
          <p:nvPr/>
        </p:nvSpPr>
        <p:spPr bwMode="auto">
          <a:xfrm>
            <a:off x="3916363" y="1746250"/>
            <a:ext cx="161925" cy="103188"/>
          </a:xfrm>
          <a:custGeom>
            <a:avLst/>
            <a:gdLst>
              <a:gd name="T0" fmla="*/ 5 w 27"/>
              <a:gd name="T1" fmla="*/ 8 h 17"/>
              <a:gd name="T2" fmla="*/ 0 w 27"/>
              <a:gd name="T3" fmla="*/ 0 h 17"/>
              <a:gd name="T4" fmla="*/ 1 w 27"/>
              <a:gd name="T5" fmla="*/ 0 h 17"/>
              <a:gd name="T6" fmla="*/ 13 w 27"/>
              <a:gd name="T7" fmla="*/ 5 h 17"/>
              <a:gd name="T8" fmla="*/ 27 w 27"/>
              <a:gd name="T9" fmla="*/ 8 h 17"/>
              <a:gd name="T10" fmla="*/ 13 w 27"/>
              <a:gd name="T11" fmla="*/ 11 h 17"/>
              <a:gd name="T12" fmla="*/ 1 w 27"/>
              <a:gd name="T13" fmla="*/ 17 h 17"/>
              <a:gd name="T14" fmla="*/ 0 w 27"/>
              <a:gd name="T15" fmla="*/ 16 h 17"/>
              <a:gd name="T16" fmla="*/ 5 w 27"/>
              <a:gd name="T17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7" name="Line 111">
            <a:extLst>
              <a:ext uri="{FF2B5EF4-FFF2-40B4-BE49-F238E27FC236}">
                <a16:creationId xmlns:a16="http://schemas.microsoft.com/office/drawing/2014/main" id="{D8093CE7-60F8-E0AB-6BA6-B5C1E0E20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2198688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8" name="Freeform 112">
            <a:extLst>
              <a:ext uri="{FF2B5EF4-FFF2-40B4-BE49-F238E27FC236}">
                <a16:creationId xmlns:a16="http://schemas.microsoft.com/office/drawing/2014/main" id="{F9E51ABD-CFE1-4188-A743-173E13690020}"/>
              </a:ext>
            </a:extLst>
          </p:cNvPr>
          <p:cNvSpPr>
            <a:spLocks/>
          </p:cNvSpPr>
          <p:nvPr/>
        </p:nvSpPr>
        <p:spPr bwMode="auto">
          <a:xfrm>
            <a:off x="3916363" y="2149475"/>
            <a:ext cx="161925" cy="96838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09" name="Line 113">
            <a:extLst>
              <a:ext uri="{FF2B5EF4-FFF2-40B4-BE49-F238E27FC236}">
                <a16:creationId xmlns:a16="http://schemas.microsoft.com/office/drawing/2014/main" id="{4643EDD4-A05B-EC4D-089B-60BFF2895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2600325"/>
            <a:ext cx="88900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0" name="Freeform 114">
            <a:extLst>
              <a:ext uri="{FF2B5EF4-FFF2-40B4-BE49-F238E27FC236}">
                <a16:creationId xmlns:a16="http://schemas.microsoft.com/office/drawing/2014/main" id="{F8A9DB9E-BE30-D8FE-3B0A-1E6128AF5305}"/>
              </a:ext>
            </a:extLst>
          </p:cNvPr>
          <p:cNvSpPr>
            <a:spLocks/>
          </p:cNvSpPr>
          <p:nvPr/>
        </p:nvSpPr>
        <p:spPr bwMode="auto">
          <a:xfrm>
            <a:off x="3916363" y="2552700"/>
            <a:ext cx="161925" cy="96838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1" name="Line 115">
            <a:extLst>
              <a:ext uri="{FF2B5EF4-FFF2-40B4-BE49-F238E27FC236}">
                <a16:creationId xmlns:a16="http://schemas.microsoft.com/office/drawing/2014/main" id="{37C31437-87DE-4443-47C3-E09C4F7651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3003550"/>
            <a:ext cx="88900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2" name="Freeform 116">
            <a:extLst>
              <a:ext uri="{FF2B5EF4-FFF2-40B4-BE49-F238E27FC236}">
                <a16:creationId xmlns:a16="http://schemas.microsoft.com/office/drawing/2014/main" id="{C801ADC9-3530-D545-3062-6051C7ACDF5F}"/>
              </a:ext>
            </a:extLst>
          </p:cNvPr>
          <p:cNvSpPr>
            <a:spLocks/>
          </p:cNvSpPr>
          <p:nvPr/>
        </p:nvSpPr>
        <p:spPr bwMode="auto">
          <a:xfrm>
            <a:off x="3916363" y="2955925"/>
            <a:ext cx="161925" cy="96838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3" name="Line 117">
            <a:extLst>
              <a:ext uri="{FF2B5EF4-FFF2-40B4-BE49-F238E27FC236}">
                <a16:creationId xmlns:a16="http://schemas.microsoft.com/office/drawing/2014/main" id="{3F155B1C-8341-29AD-5115-048555DD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3605213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4" name="Freeform 118">
            <a:extLst>
              <a:ext uri="{FF2B5EF4-FFF2-40B4-BE49-F238E27FC236}">
                <a16:creationId xmlns:a16="http://schemas.microsoft.com/office/drawing/2014/main" id="{A6007319-DB39-6823-2394-71DBC1AFBBDB}"/>
              </a:ext>
            </a:extLst>
          </p:cNvPr>
          <p:cNvSpPr>
            <a:spLocks/>
          </p:cNvSpPr>
          <p:nvPr/>
        </p:nvSpPr>
        <p:spPr bwMode="auto">
          <a:xfrm>
            <a:off x="3916363" y="3557588"/>
            <a:ext cx="161925" cy="95250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5" name="Line 119">
            <a:extLst>
              <a:ext uri="{FF2B5EF4-FFF2-40B4-BE49-F238E27FC236}">
                <a16:creationId xmlns:a16="http://schemas.microsoft.com/office/drawing/2014/main" id="{14A97AF4-08DA-5F3B-C419-C78D62066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3201988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6" name="Freeform 120">
            <a:extLst>
              <a:ext uri="{FF2B5EF4-FFF2-40B4-BE49-F238E27FC236}">
                <a16:creationId xmlns:a16="http://schemas.microsoft.com/office/drawing/2014/main" id="{EDEBEB79-5F05-829D-5BE0-47A686534354}"/>
              </a:ext>
            </a:extLst>
          </p:cNvPr>
          <p:cNvSpPr>
            <a:spLocks/>
          </p:cNvSpPr>
          <p:nvPr/>
        </p:nvSpPr>
        <p:spPr bwMode="auto">
          <a:xfrm>
            <a:off x="3916363" y="3154363"/>
            <a:ext cx="161925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7" name="Line 121">
            <a:extLst>
              <a:ext uri="{FF2B5EF4-FFF2-40B4-BE49-F238E27FC236}">
                <a16:creationId xmlns:a16="http://schemas.microsoft.com/office/drawing/2014/main" id="{C4B5ED9F-66BE-AE4C-4D17-8D74B1D298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1597025"/>
            <a:ext cx="88900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8" name="Freeform 122">
            <a:extLst>
              <a:ext uri="{FF2B5EF4-FFF2-40B4-BE49-F238E27FC236}">
                <a16:creationId xmlns:a16="http://schemas.microsoft.com/office/drawing/2014/main" id="{C19EE533-4410-4E52-DE53-10C9181CF0BB}"/>
              </a:ext>
            </a:extLst>
          </p:cNvPr>
          <p:cNvSpPr>
            <a:spLocks/>
          </p:cNvSpPr>
          <p:nvPr/>
        </p:nvSpPr>
        <p:spPr bwMode="auto">
          <a:xfrm>
            <a:off x="3916363" y="1547813"/>
            <a:ext cx="161925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19" name="Line 123">
            <a:extLst>
              <a:ext uri="{FF2B5EF4-FFF2-40B4-BE49-F238E27FC236}">
                <a16:creationId xmlns:a16="http://schemas.microsoft.com/office/drawing/2014/main" id="{B4936960-59A5-7E5D-A67A-7FE1C01B9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1998663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0" name="Freeform 124">
            <a:extLst>
              <a:ext uri="{FF2B5EF4-FFF2-40B4-BE49-F238E27FC236}">
                <a16:creationId xmlns:a16="http://schemas.microsoft.com/office/drawing/2014/main" id="{C2667905-4505-C451-ADA0-F53BEDED4EA2}"/>
              </a:ext>
            </a:extLst>
          </p:cNvPr>
          <p:cNvSpPr>
            <a:spLocks/>
          </p:cNvSpPr>
          <p:nvPr/>
        </p:nvSpPr>
        <p:spPr bwMode="auto">
          <a:xfrm>
            <a:off x="3916363" y="1951038"/>
            <a:ext cx="161925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1" name="Line 125">
            <a:extLst>
              <a:ext uri="{FF2B5EF4-FFF2-40B4-BE49-F238E27FC236}">
                <a16:creationId xmlns:a16="http://schemas.microsoft.com/office/drawing/2014/main" id="{004E0265-259F-5109-03CE-F54A81F23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2401888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2" name="Freeform 126">
            <a:extLst>
              <a:ext uri="{FF2B5EF4-FFF2-40B4-BE49-F238E27FC236}">
                <a16:creationId xmlns:a16="http://schemas.microsoft.com/office/drawing/2014/main" id="{24D2FEBA-E101-725C-743B-350BFDB43BF1}"/>
              </a:ext>
            </a:extLst>
          </p:cNvPr>
          <p:cNvSpPr>
            <a:spLocks/>
          </p:cNvSpPr>
          <p:nvPr/>
        </p:nvSpPr>
        <p:spPr bwMode="auto">
          <a:xfrm>
            <a:off x="3916363" y="2354263"/>
            <a:ext cx="161925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3" name="Line 127">
            <a:extLst>
              <a:ext uri="{FF2B5EF4-FFF2-40B4-BE49-F238E27FC236}">
                <a16:creationId xmlns:a16="http://schemas.microsoft.com/office/drawing/2014/main" id="{BBC586F8-FC29-CE5F-9D62-03C33088D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8738" y="2798763"/>
            <a:ext cx="88900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4" name="Freeform 128">
            <a:extLst>
              <a:ext uri="{FF2B5EF4-FFF2-40B4-BE49-F238E27FC236}">
                <a16:creationId xmlns:a16="http://schemas.microsoft.com/office/drawing/2014/main" id="{DF61DF2E-9F60-FC39-C74E-109DE39C5946}"/>
              </a:ext>
            </a:extLst>
          </p:cNvPr>
          <p:cNvSpPr>
            <a:spLocks/>
          </p:cNvSpPr>
          <p:nvPr/>
        </p:nvSpPr>
        <p:spPr bwMode="auto">
          <a:xfrm>
            <a:off x="3916363" y="2751138"/>
            <a:ext cx="161925" cy="103187"/>
          </a:xfrm>
          <a:custGeom>
            <a:avLst/>
            <a:gdLst>
              <a:gd name="T0" fmla="*/ 5 w 27"/>
              <a:gd name="T1" fmla="*/ 8 h 17"/>
              <a:gd name="T2" fmla="*/ 0 w 27"/>
              <a:gd name="T3" fmla="*/ 1 h 17"/>
              <a:gd name="T4" fmla="*/ 1 w 27"/>
              <a:gd name="T5" fmla="*/ 0 h 17"/>
              <a:gd name="T6" fmla="*/ 13 w 27"/>
              <a:gd name="T7" fmla="*/ 6 h 17"/>
              <a:gd name="T8" fmla="*/ 27 w 27"/>
              <a:gd name="T9" fmla="*/ 8 h 17"/>
              <a:gd name="T10" fmla="*/ 13 w 27"/>
              <a:gd name="T11" fmla="*/ 11 h 17"/>
              <a:gd name="T12" fmla="*/ 1 w 27"/>
              <a:gd name="T13" fmla="*/ 17 h 17"/>
              <a:gd name="T14" fmla="*/ 0 w 27"/>
              <a:gd name="T15" fmla="*/ 16 h 17"/>
              <a:gd name="T16" fmla="*/ 5 w 27"/>
              <a:gd name="T17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5" y="8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8" y="7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5" name="Line 129">
            <a:extLst>
              <a:ext uri="{FF2B5EF4-FFF2-40B4-BE49-F238E27FC236}">
                <a16:creationId xmlns:a16="http://schemas.microsoft.com/office/drawing/2014/main" id="{91C7D530-4340-B73D-6345-A02D7D9CC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3810000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6" name="Freeform 130">
            <a:extLst>
              <a:ext uri="{FF2B5EF4-FFF2-40B4-BE49-F238E27FC236}">
                <a16:creationId xmlns:a16="http://schemas.microsoft.com/office/drawing/2014/main" id="{88A11233-053C-3BBB-2B49-E2866BA52782}"/>
              </a:ext>
            </a:extLst>
          </p:cNvPr>
          <p:cNvSpPr>
            <a:spLocks/>
          </p:cNvSpPr>
          <p:nvPr/>
        </p:nvSpPr>
        <p:spPr bwMode="auto">
          <a:xfrm>
            <a:off x="4505325" y="3756025"/>
            <a:ext cx="157163" cy="101600"/>
          </a:xfrm>
          <a:custGeom>
            <a:avLst/>
            <a:gdLst>
              <a:gd name="T0" fmla="*/ 4 w 26"/>
              <a:gd name="T1" fmla="*/ 9 h 17"/>
              <a:gd name="T2" fmla="*/ 0 w 26"/>
              <a:gd name="T3" fmla="*/ 1 h 17"/>
              <a:gd name="T4" fmla="*/ 0 w 26"/>
              <a:gd name="T5" fmla="*/ 0 h 17"/>
              <a:gd name="T6" fmla="*/ 13 w 26"/>
              <a:gd name="T7" fmla="*/ 6 h 17"/>
              <a:gd name="T8" fmla="*/ 26 w 26"/>
              <a:gd name="T9" fmla="*/ 9 h 17"/>
              <a:gd name="T10" fmla="*/ 13 w 26"/>
              <a:gd name="T11" fmla="*/ 12 h 17"/>
              <a:gd name="T12" fmla="*/ 0 w 26"/>
              <a:gd name="T13" fmla="*/ 17 h 17"/>
              <a:gd name="T14" fmla="*/ 0 w 26"/>
              <a:gd name="T15" fmla="*/ 17 h 17"/>
              <a:gd name="T16" fmla="*/ 4 w 26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7">
                <a:moveTo>
                  <a:pt x="4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7" y="7"/>
                  <a:pt x="22" y="8"/>
                  <a:pt x="26" y="9"/>
                </a:cubicBezTo>
                <a:cubicBezTo>
                  <a:pt x="22" y="10"/>
                  <a:pt x="17" y="11"/>
                  <a:pt x="13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7" name="Line 131">
            <a:extLst>
              <a:ext uri="{FF2B5EF4-FFF2-40B4-BE49-F238E27FC236}">
                <a16:creationId xmlns:a16="http://schemas.microsoft.com/office/drawing/2014/main" id="{298146A7-4000-84C6-4DCF-21974FE474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3406775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8" name="Freeform 132">
            <a:extLst>
              <a:ext uri="{FF2B5EF4-FFF2-40B4-BE49-F238E27FC236}">
                <a16:creationId xmlns:a16="http://schemas.microsoft.com/office/drawing/2014/main" id="{658EEF49-4AA2-88B1-D9D6-A24B1F60D4AE}"/>
              </a:ext>
            </a:extLst>
          </p:cNvPr>
          <p:cNvSpPr>
            <a:spLocks/>
          </p:cNvSpPr>
          <p:nvPr/>
        </p:nvSpPr>
        <p:spPr bwMode="auto">
          <a:xfrm>
            <a:off x="4505325" y="3359150"/>
            <a:ext cx="157163" cy="95250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29" name="Line 133">
            <a:extLst>
              <a:ext uri="{FF2B5EF4-FFF2-40B4-BE49-F238E27FC236}">
                <a16:creationId xmlns:a16="http://schemas.microsoft.com/office/drawing/2014/main" id="{1CA4A894-45F1-F395-2B1A-F9F272B65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1795463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0" name="Freeform 134">
            <a:extLst>
              <a:ext uri="{FF2B5EF4-FFF2-40B4-BE49-F238E27FC236}">
                <a16:creationId xmlns:a16="http://schemas.microsoft.com/office/drawing/2014/main" id="{BC50C6DB-1795-2E0F-FC1C-30F64F285696}"/>
              </a:ext>
            </a:extLst>
          </p:cNvPr>
          <p:cNvSpPr>
            <a:spLocks/>
          </p:cNvSpPr>
          <p:nvPr/>
        </p:nvSpPr>
        <p:spPr bwMode="auto">
          <a:xfrm>
            <a:off x="4505325" y="1746250"/>
            <a:ext cx="157163" cy="103188"/>
          </a:xfrm>
          <a:custGeom>
            <a:avLst/>
            <a:gdLst>
              <a:gd name="T0" fmla="*/ 4 w 26"/>
              <a:gd name="T1" fmla="*/ 8 h 17"/>
              <a:gd name="T2" fmla="*/ 0 w 26"/>
              <a:gd name="T3" fmla="*/ 0 h 17"/>
              <a:gd name="T4" fmla="*/ 0 w 26"/>
              <a:gd name="T5" fmla="*/ 0 h 17"/>
              <a:gd name="T6" fmla="*/ 13 w 26"/>
              <a:gd name="T7" fmla="*/ 5 h 17"/>
              <a:gd name="T8" fmla="*/ 26 w 26"/>
              <a:gd name="T9" fmla="*/ 8 h 17"/>
              <a:gd name="T10" fmla="*/ 13 w 26"/>
              <a:gd name="T11" fmla="*/ 11 h 17"/>
              <a:gd name="T12" fmla="*/ 0 w 26"/>
              <a:gd name="T13" fmla="*/ 17 h 17"/>
              <a:gd name="T14" fmla="*/ 0 w 26"/>
              <a:gd name="T15" fmla="*/ 16 h 17"/>
              <a:gd name="T16" fmla="*/ 4 w 26"/>
              <a:gd name="T17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7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1" name="Line 135">
            <a:extLst>
              <a:ext uri="{FF2B5EF4-FFF2-40B4-BE49-F238E27FC236}">
                <a16:creationId xmlns:a16="http://schemas.microsoft.com/office/drawing/2014/main" id="{A430918C-2B68-8810-C734-EFE6DD98E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198688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2" name="Freeform 136">
            <a:extLst>
              <a:ext uri="{FF2B5EF4-FFF2-40B4-BE49-F238E27FC236}">
                <a16:creationId xmlns:a16="http://schemas.microsoft.com/office/drawing/2014/main" id="{D3CB09B4-0C43-6DF5-D245-98F19302CF92}"/>
              </a:ext>
            </a:extLst>
          </p:cNvPr>
          <p:cNvSpPr>
            <a:spLocks/>
          </p:cNvSpPr>
          <p:nvPr/>
        </p:nvSpPr>
        <p:spPr bwMode="auto">
          <a:xfrm>
            <a:off x="4505325" y="2149475"/>
            <a:ext cx="157163" cy="96838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3" name="Line 137">
            <a:extLst>
              <a:ext uri="{FF2B5EF4-FFF2-40B4-BE49-F238E27FC236}">
                <a16:creationId xmlns:a16="http://schemas.microsoft.com/office/drawing/2014/main" id="{26DD2759-BA20-AC80-260D-F12DF021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600325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4" name="Freeform 138">
            <a:extLst>
              <a:ext uri="{FF2B5EF4-FFF2-40B4-BE49-F238E27FC236}">
                <a16:creationId xmlns:a16="http://schemas.microsoft.com/office/drawing/2014/main" id="{2FAC7666-7FEB-A8F9-2164-7DAE8C556125}"/>
              </a:ext>
            </a:extLst>
          </p:cNvPr>
          <p:cNvSpPr>
            <a:spLocks/>
          </p:cNvSpPr>
          <p:nvPr/>
        </p:nvSpPr>
        <p:spPr bwMode="auto">
          <a:xfrm>
            <a:off x="4505325" y="2552700"/>
            <a:ext cx="157163" cy="96838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5" name="Line 139">
            <a:extLst>
              <a:ext uri="{FF2B5EF4-FFF2-40B4-BE49-F238E27FC236}">
                <a16:creationId xmlns:a16="http://schemas.microsoft.com/office/drawing/2014/main" id="{7D0EA3E6-DBC9-36E2-D237-816C3AB65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3003550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6" name="Freeform 140">
            <a:extLst>
              <a:ext uri="{FF2B5EF4-FFF2-40B4-BE49-F238E27FC236}">
                <a16:creationId xmlns:a16="http://schemas.microsoft.com/office/drawing/2014/main" id="{2545A12A-F597-E596-F923-A18C30C09741}"/>
              </a:ext>
            </a:extLst>
          </p:cNvPr>
          <p:cNvSpPr>
            <a:spLocks/>
          </p:cNvSpPr>
          <p:nvPr/>
        </p:nvSpPr>
        <p:spPr bwMode="auto">
          <a:xfrm>
            <a:off x="4505325" y="2955925"/>
            <a:ext cx="157163" cy="96838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7" name="Line 141">
            <a:extLst>
              <a:ext uri="{FF2B5EF4-FFF2-40B4-BE49-F238E27FC236}">
                <a16:creationId xmlns:a16="http://schemas.microsoft.com/office/drawing/2014/main" id="{DBF660A2-195A-3615-26B4-E96E4B151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3605213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8" name="Freeform 142">
            <a:extLst>
              <a:ext uri="{FF2B5EF4-FFF2-40B4-BE49-F238E27FC236}">
                <a16:creationId xmlns:a16="http://schemas.microsoft.com/office/drawing/2014/main" id="{E9879370-E1E1-E12D-B36F-53AF501B9EAB}"/>
              </a:ext>
            </a:extLst>
          </p:cNvPr>
          <p:cNvSpPr>
            <a:spLocks/>
          </p:cNvSpPr>
          <p:nvPr/>
        </p:nvSpPr>
        <p:spPr bwMode="auto">
          <a:xfrm>
            <a:off x="4505325" y="3557588"/>
            <a:ext cx="157163" cy="95250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39" name="Line 143">
            <a:extLst>
              <a:ext uri="{FF2B5EF4-FFF2-40B4-BE49-F238E27FC236}">
                <a16:creationId xmlns:a16="http://schemas.microsoft.com/office/drawing/2014/main" id="{C202FADB-6EEC-BA2D-290D-51245CC5D5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3201988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0" name="Freeform 144">
            <a:extLst>
              <a:ext uri="{FF2B5EF4-FFF2-40B4-BE49-F238E27FC236}">
                <a16:creationId xmlns:a16="http://schemas.microsoft.com/office/drawing/2014/main" id="{43312970-5152-E7B3-D0CB-9D8C08AA06BF}"/>
              </a:ext>
            </a:extLst>
          </p:cNvPr>
          <p:cNvSpPr>
            <a:spLocks/>
          </p:cNvSpPr>
          <p:nvPr/>
        </p:nvSpPr>
        <p:spPr bwMode="auto">
          <a:xfrm>
            <a:off x="4505325" y="3154363"/>
            <a:ext cx="157163" cy="96837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1" name="Line 145">
            <a:extLst>
              <a:ext uri="{FF2B5EF4-FFF2-40B4-BE49-F238E27FC236}">
                <a16:creationId xmlns:a16="http://schemas.microsoft.com/office/drawing/2014/main" id="{9CDC9C9C-CFC4-97A8-18FA-93337C518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1597025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2" name="Freeform 146">
            <a:extLst>
              <a:ext uri="{FF2B5EF4-FFF2-40B4-BE49-F238E27FC236}">
                <a16:creationId xmlns:a16="http://schemas.microsoft.com/office/drawing/2014/main" id="{F6B72E99-97FA-7879-6C54-AEBD704C395D}"/>
              </a:ext>
            </a:extLst>
          </p:cNvPr>
          <p:cNvSpPr>
            <a:spLocks/>
          </p:cNvSpPr>
          <p:nvPr/>
        </p:nvSpPr>
        <p:spPr bwMode="auto">
          <a:xfrm>
            <a:off x="4505325" y="1547813"/>
            <a:ext cx="157163" cy="96837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3" name="Line 147">
            <a:extLst>
              <a:ext uri="{FF2B5EF4-FFF2-40B4-BE49-F238E27FC236}">
                <a16:creationId xmlns:a16="http://schemas.microsoft.com/office/drawing/2014/main" id="{43EAAF52-F4FF-2EF8-383F-0171FD5D2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1998663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4" name="Freeform 148">
            <a:extLst>
              <a:ext uri="{FF2B5EF4-FFF2-40B4-BE49-F238E27FC236}">
                <a16:creationId xmlns:a16="http://schemas.microsoft.com/office/drawing/2014/main" id="{E3EE98A3-29D7-A3D8-4D06-108F33B8084D}"/>
              </a:ext>
            </a:extLst>
          </p:cNvPr>
          <p:cNvSpPr>
            <a:spLocks/>
          </p:cNvSpPr>
          <p:nvPr/>
        </p:nvSpPr>
        <p:spPr bwMode="auto">
          <a:xfrm>
            <a:off x="4505325" y="1951038"/>
            <a:ext cx="157163" cy="96837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5" name="Line 149">
            <a:extLst>
              <a:ext uri="{FF2B5EF4-FFF2-40B4-BE49-F238E27FC236}">
                <a16:creationId xmlns:a16="http://schemas.microsoft.com/office/drawing/2014/main" id="{4D2C2896-2282-366D-8A49-117748803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401888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6" name="Freeform 150">
            <a:extLst>
              <a:ext uri="{FF2B5EF4-FFF2-40B4-BE49-F238E27FC236}">
                <a16:creationId xmlns:a16="http://schemas.microsoft.com/office/drawing/2014/main" id="{05142FD6-8888-5496-9A65-250F6EC0F5AE}"/>
              </a:ext>
            </a:extLst>
          </p:cNvPr>
          <p:cNvSpPr>
            <a:spLocks/>
          </p:cNvSpPr>
          <p:nvPr/>
        </p:nvSpPr>
        <p:spPr bwMode="auto">
          <a:xfrm>
            <a:off x="4505325" y="2354263"/>
            <a:ext cx="157163" cy="96837"/>
          </a:xfrm>
          <a:custGeom>
            <a:avLst/>
            <a:gdLst>
              <a:gd name="T0" fmla="*/ 4 w 26"/>
              <a:gd name="T1" fmla="*/ 8 h 16"/>
              <a:gd name="T2" fmla="*/ 0 w 26"/>
              <a:gd name="T3" fmla="*/ 0 h 16"/>
              <a:gd name="T4" fmla="*/ 0 w 26"/>
              <a:gd name="T5" fmla="*/ 0 h 16"/>
              <a:gd name="T6" fmla="*/ 13 w 26"/>
              <a:gd name="T7" fmla="*/ 5 h 16"/>
              <a:gd name="T8" fmla="*/ 26 w 26"/>
              <a:gd name="T9" fmla="*/ 8 h 16"/>
              <a:gd name="T10" fmla="*/ 13 w 26"/>
              <a:gd name="T11" fmla="*/ 11 h 16"/>
              <a:gd name="T12" fmla="*/ 0 w 26"/>
              <a:gd name="T13" fmla="*/ 16 h 16"/>
              <a:gd name="T14" fmla="*/ 0 w 26"/>
              <a:gd name="T15" fmla="*/ 16 h 16"/>
              <a:gd name="T16" fmla="*/ 4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7" name="Line 151">
            <a:extLst>
              <a:ext uri="{FF2B5EF4-FFF2-40B4-BE49-F238E27FC236}">
                <a16:creationId xmlns:a16="http://schemas.microsoft.com/office/drawing/2014/main" id="{B09D00A1-F733-F355-D45A-425A1B2E4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798763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8" name="Freeform 152">
            <a:extLst>
              <a:ext uri="{FF2B5EF4-FFF2-40B4-BE49-F238E27FC236}">
                <a16:creationId xmlns:a16="http://schemas.microsoft.com/office/drawing/2014/main" id="{5DC48573-7F93-2E20-87E8-FF5F67119DA7}"/>
              </a:ext>
            </a:extLst>
          </p:cNvPr>
          <p:cNvSpPr>
            <a:spLocks/>
          </p:cNvSpPr>
          <p:nvPr/>
        </p:nvSpPr>
        <p:spPr bwMode="auto">
          <a:xfrm>
            <a:off x="4505325" y="2751138"/>
            <a:ext cx="157163" cy="103187"/>
          </a:xfrm>
          <a:custGeom>
            <a:avLst/>
            <a:gdLst>
              <a:gd name="T0" fmla="*/ 4 w 26"/>
              <a:gd name="T1" fmla="*/ 8 h 17"/>
              <a:gd name="T2" fmla="*/ 0 w 26"/>
              <a:gd name="T3" fmla="*/ 1 h 17"/>
              <a:gd name="T4" fmla="*/ 0 w 26"/>
              <a:gd name="T5" fmla="*/ 0 h 17"/>
              <a:gd name="T6" fmla="*/ 13 w 26"/>
              <a:gd name="T7" fmla="*/ 6 h 17"/>
              <a:gd name="T8" fmla="*/ 26 w 26"/>
              <a:gd name="T9" fmla="*/ 8 h 17"/>
              <a:gd name="T10" fmla="*/ 13 w 26"/>
              <a:gd name="T11" fmla="*/ 11 h 17"/>
              <a:gd name="T12" fmla="*/ 0 w 26"/>
              <a:gd name="T13" fmla="*/ 17 h 17"/>
              <a:gd name="T14" fmla="*/ 0 w 26"/>
              <a:gd name="T15" fmla="*/ 16 h 17"/>
              <a:gd name="T16" fmla="*/ 4 w 26"/>
              <a:gd name="T17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7">
                <a:moveTo>
                  <a:pt x="4" y="8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7" y="7"/>
                  <a:pt x="22" y="7"/>
                  <a:pt x="26" y="8"/>
                </a:cubicBezTo>
                <a:cubicBezTo>
                  <a:pt x="22" y="9"/>
                  <a:pt x="17" y="10"/>
                  <a:pt x="13" y="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49" name="Line 153">
            <a:extLst>
              <a:ext uri="{FF2B5EF4-FFF2-40B4-BE49-F238E27FC236}">
                <a16:creationId xmlns:a16="http://schemas.microsoft.com/office/drawing/2014/main" id="{68B34B57-BAD5-0411-BF35-674A85111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3713163"/>
            <a:ext cx="90488" cy="158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0" name="Freeform 154">
            <a:extLst>
              <a:ext uri="{FF2B5EF4-FFF2-40B4-BE49-F238E27FC236}">
                <a16:creationId xmlns:a16="http://schemas.microsoft.com/office/drawing/2014/main" id="{3A246CA6-004B-FF35-D80F-316FB8EB0112}"/>
              </a:ext>
            </a:extLst>
          </p:cNvPr>
          <p:cNvSpPr>
            <a:spLocks/>
          </p:cNvSpPr>
          <p:nvPr/>
        </p:nvSpPr>
        <p:spPr bwMode="auto">
          <a:xfrm>
            <a:off x="4908550" y="3665538"/>
            <a:ext cx="163513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1" name="Line 155">
            <a:extLst>
              <a:ext uri="{FF2B5EF4-FFF2-40B4-BE49-F238E27FC236}">
                <a16:creationId xmlns:a16="http://schemas.microsoft.com/office/drawing/2014/main" id="{0FD423F6-5D4E-355C-A081-A573F639D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3311525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2" name="Freeform 156">
            <a:extLst>
              <a:ext uri="{FF2B5EF4-FFF2-40B4-BE49-F238E27FC236}">
                <a16:creationId xmlns:a16="http://schemas.microsoft.com/office/drawing/2014/main" id="{AE612F1C-8591-5F29-8ECF-9466A14138DD}"/>
              </a:ext>
            </a:extLst>
          </p:cNvPr>
          <p:cNvSpPr>
            <a:spLocks/>
          </p:cNvSpPr>
          <p:nvPr/>
        </p:nvSpPr>
        <p:spPr bwMode="auto">
          <a:xfrm>
            <a:off x="4908550" y="3262313"/>
            <a:ext cx="163513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3" name="Line 157">
            <a:extLst>
              <a:ext uri="{FF2B5EF4-FFF2-40B4-BE49-F238E27FC236}">
                <a16:creationId xmlns:a16="http://schemas.microsoft.com/office/drawing/2014/main" id="{83307D4A-0EF5-E7CA-4BDD-BD4E0B3D1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1704975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4" name="Freeform 158">
            <a:extLst>
              <a:ext uri="{FF2B5EF4-FFF2-40B4-BE49-F238E27FC236}">
                <a16:creationId xmlns:a16="http://schemas.microsoft.com/office/drawing/2014/main" id="{EC92F485-AF37-C58F-D945-D3EDB8405910}"/>
              </a:ext>
            </a:extLst>
          </p:cNvPr>
          <p:cNvSpPr>
            <a:spLocks/>
          </p:cNvSpPr>
          <p:nvPr/>
        </p:nvSpPr>
        <p:spPr bwMode="auto">
          <a:xfrm>
            <a:off x="4908550" y="1655763"/>
            <a:ext cx="163513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5" name="Line 159">
            <a:extLst>
              <a:ext uri="{FF2B5EF4-FFF2-40B4-BE49-F238E27FC236}">
                <a16:creationId xmlns:a16="http://schemas.microsoft.com/office/drawing/2014/main" id="{AD0397B2-FADC-2BD6-7B6B-64514D4F2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2108200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6" name="Freeform 160">
            <a:extLst>
              <a:ext uri="{FF2B5EF4-FFF2-40B4-BE49-F238E27FC236}">
                <a16:creationId xmlns:a16="http://schemas.microsoft.com/office/drawing/2014/main" id="{6D16C9EB-992A-98A5-B4B6-73771E998738}"/>
              </a:ext>
            </a:extLst>
          </p:cNvPr>
          <p:cNvSpPr>
            <a:spLocks/>
          </p:cNvSpPr>
          <p:nvPr/>
        </p:nvSpPr>
        <p:spPr bwMode="auto">
          <a:xfrm>
            <a:off x="4908550" y="2058988"/>
            <a:ext cx="163513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7" name="Line 161">
            <a:extLst>
              <a:ext uri="{FF2B5EF4-FFF2-40B4-BE49-F238E27FC236}">
                <a16:creationId xmlns:a16="http://schemas.microsoft.com/office/drawing/2014/main" id="{A8338EB8-E069-E49A-E67D-EAB839322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2511425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8" name="Freeform 162">
            <a:extLst>
              <a:ext uri="{FF2B5EF4-FFF2-40B4-BE49-F238E27FC236}">
                <a16:creationId xmlns:a16="http://schemas.microsoft.com/office/drawing/2014/main" id="{AEE23766-BDF1-5E55-EB7C-405CA084EAAC}"/>
              </a:ext>
            </a:extLst>
          </p:cNvPr>
          <p:cNvSpPr>
            <a:spLocks/>
          </p:cNvSpPr>
          <p:nvPr/>
        </p:nvSpPr>
        <p:spPr bwMode="auto">
          <a:xfrm>
            <a:off x="4908550" y="2455863"/>
            <a:ext cx="163513" cy="103187"/>
          </a:xfrm>
          <a:custGeom>
            <a:avLst/>
            <a:gdLst>
              <a:gd name="T0" fmla="*/ 5 w 27"/>
              <a:gd name="T1" fmla="*/ 9 h 17"/>
              <a:gd name="T2" fmla="*/ 0 w 27"/>
              <a:gd name="T3" fmla="*/ 1 h 17"/>
              <a:gd name="T4" fmla="*/ 0 w 27"/>
              <a:gd name="T5" fmla="*/ 0 h 17"/>
              <a:gd name="T6" fmla="*/ 13 w 27"/>
              <a:gd name="T7" fmla="*/ 6 h 17"/>
              <a:gd name="T8" fmla="*/ 27 w 27"/>
              <a:gd name="T9" fmla="*/ 9 h 17"/>
              <a:gd name="T10" fmla="*/ 13 w 27"/>
              <a:gd name="T11" fmla="*/ 12 h 17"/>
              <a:gd name="T12" fmla="*/ 0 w 27"/>
              <a:gd name="T13" fmla="*/ 17 h 17"/>
              <a:gd name="T14" fmla="*/ 0 w 27"/>
              <a:gd name="T15" fmla="*/ 17 h 17"/>
              <a:gd name="T16" fmla="*/ 5 w 27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8" y="7"/>
                  <a:pt x="22" y="8"/>
                  <a:pt x="27" y="9"/>
                </a:cubicBezTo>
                <a:cubicBezTo>
                  <a:pt x="22" y="10"/>
                  <a:pt x="18" y="11"/>
                  <a:pt x="13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59" name="Line 163">
            <a:extLst>
              <a:ext uri="{FF2B5EF4-FFF2-40B4-BE49-F238E27FC236}">
                <a16:creationId xmlns:a16="http://schemas.microsoft.com/office/drawing/2014/main" id="{BECC4EC3-3860-6F15-2332-38B7D7175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925" y="2908300"/>
            <a:ext cx="90488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0" name="Freeform 164">
            <a:extLst>
              <a:ext uri="{FF2B5EF4-FFF2-40B4-BE49-F238E27FC236}">
                <a16:creationId xmlns:a16="http://schemas.microsoft.com/office/drawing/2014/main" id="{AA0A16CD-19D6-EB11-EA11-471A5CF5FEE4}"/>
              </a:ext>
            </a:extLst>
          </p:cNvPr>
          <p:cNvSpPr>
            <a:spLocks/>
          </p:cNvSpPr>
          <p:nvPr/>
        </p:nvSpPr>
        <p:spPr bwMode="auto">
          <a:xfrm>
            <a:off x="4908550" y="2859088"/>
            <a:ext cx="163513" cy="9683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1" name="Line 165">
            <a:extLst>
              <a:ext uri="{FF2B5EF4-FFF2-40B4-BE49-F238E27FC236}">
                <a16:creationId xmlns:a16="http://schemas.microsoft.com/office/drawing/2014/main" id="{A6512486-9BBE-D116-0362-184690BBA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5613" y="4081463"/>
            <a:ext cx="1587" cy="12017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2" name="Freeform 166">
            <a:extLst>
              <a:ext uri="{FF2B5EF4-FFF2-40B4-BE49-F238E27FC236}">
                <a16:creationId xmlns:a16="http://schemas.microsoft.com/office/drawing/2014/main" id="{33EFB468-8179-1371-9ED8-90C4C491E3FC}"/>
              </a:ext>
            </a:extLst>
          </p:cNvPr>
          <p:cNvSpPr>
            <a:spLocks/>
          </p:cNvSpPr>
          <p:nvPr/>
        </p:nvSpPr>
        <p:spPr bwMode="auto">
          <a:xfrm>
            <a:off x="4216400" y="5241925"/>
            <a:ext cx="96838" cy="161925"/>
          </a:xfrm>
          <a:custGeom>
            <a:avLst/>
            <a:gdLst>
              <a:gd name="T0" fmla="*/ 8 w 16"/>
              <a:gd name="T1" fmla="*/ 5 h 27"/>
              <a:gd name="T2" fmla="*/ 16 w 16"/>
              <a:gd name="T3" fmla="*/ 0 h 27"/>
              <a:gd name="T4" fmla="*/ 16 w 16"/>
              <a:gd name="T5" fmla="*/ 0 h 27"/>
              <a:gd name="T6" fmla="*/ 11 w 16"/>
              <a:gd name="T7" fmla="*/ 13 h 27"/>
              <a:gd name="T8" fmla="*/ 8 w 16"/>
              <a:gd name="T9" fmla="*/ 27 h 27"/>
              <a:gd name="T10" fmla="*/ 5 w 16"/>
              <a:gd name="T11" fmla="*/ 13 h 27"/>
              <a:gd name="T12" fmla="*/ 0 w 16"/>
              <a:gd name="T13" fmla="*/ 0 h 27"/>
              <a:gd name="T14" fmla="*/ 0 w 16"/>
              <a:gd name="T15" fmla="*/ 0 h 27"/>
              <a:gd name="T16" fmla="*/ 8 w 16"/>
              <a:gd name="T17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7">
                <a:moveTo>
                  <a:pt x="8" y="5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8"/>
                  <a:pt x="9" y="22"/>
                  <a:pt x="8" y="27"/>
                </a:cubicBezTo>
                <a:cubicBezTo>
                  <a:pt x="7" y="22"/>
                  <a:pt x="6" y="18"/>
                  <a:pt x="5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3" name="Rectangle 167">
            <a:extLst>
              <a:ext uri="{FF2B5EF4-FFF2-40B4-BE49-F238E27FC236}">
                <a16:creationId xmlns:a16="http://schemas.microsoft.com/office/drawing/2014/main" id="{2E16227A-C6A9-DC1A-B4A7-910C4299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437188"/>
            <a:ext cx="369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R/W</a:t>
            </a:r>
            <a:endParaRPr lang="en-US" altLang="en-US"/>
          </a:p>
        </p:txBody>
      </p:sp>
      <p:sp>
        <p:nvSpPr>
          <p:cNvPr id="388264" name="Line 168">
            <a:extLst>
              <a:ext uri="{FF2B5EF4-FFF2-40B4-BE49-F238E27FC236}">
                <a16:creationId xmlns:a16="http://schemas.microsoft.com/office/drawing/2014/main" id="{BE980275-075C-6048-AA11-013EE1A7B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3984625"/>
            <a:ext cx="1588" cy="14192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5" name="Freeform 169">
            <a:extLst>
              <a:ext uri="{FF2B5EF4-FFF2-40B4-BE49-F238E27FC236}">
                <a16:creationId xmlns:a16="http://schemas.microsoft.com/office/drawing/2014/main" id="{CC9CBAA5-2017-4565-6B12-370F241F6BF2}"/>
              </a:ext>
            </a:extLst>
          </p:cNvPr>
          <p:cNvSpPr>
            <a:spLocks/>
          </p:cNvSpPr>
          <p:nvPr/>
        </p:nvSpPr>
        <p:spPr bwMode="auto">
          <a:xfrm>
            <a:off x="4703763" y="3870325"/>
            <a:ext cx="103187" cy="155575"/>
          </a:xfrm>
          <a:custGeom>
            <a:avLst/>
            <a:gdLst>
              <a:gd name="T0" fmla="*/ 8 w 17"/>
              <a:gd name="T1" fmla="*/ 21 h 26"/>
              <a:gd name="T2" fmla="*/ 1 w 17"/>
              <a:gd name="T3" fmla="*/ 26 h 26"/>
              <a:gd name="T4" fmla="*/ 0 w 17"/>
              <a:gd name="T5" fmla="*/ 26 h 26"/>
              <a:gd name="T6" fmla="*/ 5 w 17"/>
              <a:gd name="T7" fmla="*/ 13 h 26"/>
              <a:gd name="T8" fmla="*/ 8 w 17"/>
              <a:gd name="T9" fmla="*/ 0 h 26"/>
              <a:gd name="T10" fmla="*/ 11 w 17"/>
              <a:gd name="T11" fmla="*/ 13 h 26"/>
              <a:gd name="T12" fmla="*/ 17 w 17"/>
              <a:gd name="T13" fmla="*/ 26 h 26"/>
              <a:gd name="T14" fmla="*/ 16 w 17"/>
              <a:gd name="T15" fmla="*/ 26 h 26"/>
              <a:gd name="T16" fmla="*/ 8 w 17"/>
              <a:gd name="T17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6">
                <a:moveTo>
                  <a:pt x="8" y="21"/>
                </a:move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lnTo>
                  <a:pt x="8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6" name="Freeform 170">
            <a:extLst>
              <a:ext uri="{FF2B5EF4-FFF2-40B4-BE49-F238E27FC236}">
                <a16:creationId xmlns:a16="http://schemas.microsoft.com/office/drawing/2014/main" id="{2AF46041-7F2F-5A78-D456-B7902D5DF020}"/>
              </a:ext>
            </a:extLst>
          </p:cNvPr>
          <p:cNvSpPr>
            <a:spLocks/>
          </p:cNvSpPr>
          <p:nvPr/>
        </p:nvSpPr>
        <p:spPr bwMode="auto">
          <a:xfrm>
            <a:off x="4662488" y="3514725"/>
            <a:ext cx="198437" cy="396875"/>
          </a:xfrm>
          <a:custGeom>
            <a:avLst/>
            <a:gdLst>
              <a:gd name="T0" fmla="*/ 125 w 125"/>
              <a:gd name="T1" fmla="*/ 190 h 250"/>
              <a:gd name="T2" fmla="*/ 0 w 125"/>
              <a:gd name="T3" fmla="*/ 250 h 250"/>
              <a:gd name="T4" fmla="*/ 0 w 125"/>
              <a:gd name="T5" fmla="*/ 0 h 250"/>
              <a:gd name="T6" fmla="*/ 125 w 125"/>
              <a:gd name="T7" fmla="*/ 61 h 250"/>
              <a:gd name="T8" fmla="*/ 125 w 125"/>
              <a:gd name="T9" fmla="*/ 19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50">
                <a:moveTo>
                  <a:pt x="125" y="190"/>
                </a:moveTo>
                <a:lnTo>
                  <a:pt x="0" y="250"/>
                </a:lnTo>
                <a:lnTo>
                  <a:pt x="0" y="0"/>
                </a:lnTo>
                <a:lnTo>
                  <a:pt x="125" y="61"/>
                </a:lnTo>
                <a:lnTo>
                  <a:pt x="125" y="19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7" name="Freeform 171">
            <a:extLst>
              <a:ext uri="{FF2B5EF4-FFF2-40B4-BE49-F238E27FC236}">
                <a16:creationId xmlns:a16="http://schemas.microsoft.com/office/drawing/2014/main" id="{92551F34-7792-FC1A-AA37-FAB08F9CA845}"/>
              </a:ext>
            </a:extLst>
          </p:cNvPr>
          <p:cNvSpPr>
            <a:spLocks/>
          </p:cNvSpPr>
          <p:nvPr/>
        </p:nvSpPr>
        <p:spPr bwMode="auto">
          <a:xfrm>
            <a:off x="4662488" y="3117850"/>
            <a:ext cx="198437" cy="396875"/>
          </a:xfrm>
          <a:custGeom>
            <a:avLst/>
            <a:gdLst>
              <a:gd name="T0" fmla="*/ 125 w 125"/>
              <a:gd name="T1" fmla="*/ 190 h 250"/>
              <a:gd name="T2" fmla="*/ 0 w 125"/>
              <a:gd name="T3" fmla="*/ 250 h 250"/>
              <a:gd name="T4" fmla="*/ 0 w 125"/>
              <a:gd name="T5" fmla="*/ 0 h 250"/>
              <a:gd name="T6" fmla="*/ 125 w 125"/>
              <a:gd name="T7" fmla="*/ 61 h 250"/>
              <a:gd name="T8" fmla="*/ 125 w 125"/>
              <a:gd name="T9" fmla="*/ 19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50">
                <a:moveTo>
                  <a:pt x="125" y="190"/>
                </a:moveTo>
                <a:lnTo>
                  <a:pt x="0" y="250"/>
                </a:lnTo>
                <a:lnTo>
                  <a:pt x="0" y="0"/>
                </a:lnTo>
                <a:lnTo>
                  <a:pt x="125" y="61"/>
                </a:lnTo>
                <a:lnTo>
                  <a:pt x="125" y="19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8" name="Freeform 172">
            <a:extLst>
              <a:ext uri="{FF2B5EF4-FFF2-40B4-BE49-F238E27FC236}">
                <a16:creationId xmlns:a16="http://schemas.microsoft.com/office/drawing/2014/main" id="{D4B41DE1-ADB7-2B72-4D29-F6A977DE2A3A}"/>
              </a:ext>
            </a:extLst>
          </p:cNvPr>
          <p:cNvSpPr>
            <a:spLocks/>
          </p:cNvSpPr>
          <p:nvPr/>
        </p:nvSpPr>
        <p:spPr bwMode="auto">
          <a:xfrm>
            <a:off x="4662488" y="2720975"/>
            <a:ext cx="198437" cy="396875"/>
          </a:xfrm>
          <a:custGeom>
            <a:avLst/>
            <a:gdLst>
              <a:gd name="T0" fmla="*/ 125 w 125"/>
              <a:gd name="T1" fmla="*/ 190 h 250"/>
              <a:gd name="T2" fmla="*/ 0 w 125"/>
              <a:gd name="T3" fmla="*/ 250 h 250"/>
              <a:gd name="T4" fmla="*/ 0 w 125"/>
              <a:gd name="T5" fmla="*/ 0 h 250"/>
              <a:gd name="T6" fmla="*/ 125 w 125"/>
              <a:gd name="T7" fmla="*/ 61 h 250"/>
              <a:gd name="T8" fmla="*/ 125 w 125"/>
              <a:gd name="T9" fmla="*/ 19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50">
                <a:moveTo>
                  <a:pt x="125" y="190"/>
                </a:moveTo>
                <a:lnTo>
                  <a:pt x="0" y="250"/>
                </a:lnTo>
                <a:lnTo>
                  <a:pt x="0" y="0"/>
                </a:lnTo>
                <a:lnTo>
                  <a:pt x="125" y="61"/>
                </a:lnTo>
                <a:lnTo>
                  <a:pt x="125" y="19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69" name="Freeform 173">
            <a:extLst>
              <a:ext uri="{FF2B5EF4-FFF2-40B4-BE49-F238E27FC236}">
                <a16:creationId xmlns:a16="http://schemas.microsoft.com/office/drawing/2014/main" id="{03EBFEEA-C19D-D7F7-3A52-F520ACFC08BF}"/>
              </a:ext>
            </a:extLst>
          </p:cNvPr>
          <p:cNvSpPr>
            <a:spLocks/>
          </p:cNvSpPr>
          <p:nvPr/>
        </p:nvSpPr>
        <p:spPr bwMode="auto">
          <a:xfrm>
            <a:off x="4662488" y="2324100"/>
            <a:ext cx="198437" cy="396875"/>
          </a:xfrm>
          <a:custGeom>
            <a:avLst/>
            <a:gdLst>
              <a:gd name="T0" fmla="*/ 125 w 125"/>
              <a:gd name="T1" fmla="*/ 190 h 250"/>
              <a:gd name="T2" fmla="*/ 0 w 125"/>
              <a:gd name="T3" fmla="*/ 250 h 250"/>
              <a:gd name="T4" fmla="*/ 0 w 125"/>
              <a:gd name="T5" fmla="*/ 0 h 250"/>
              <a:gd name="T6" fmla="*/ 125 w 125"/>
              <a:gd name="T7" fmla="*/ 61 h 250"/>
              <a:gd name="T8" fmla="*/ 125 w 125"/>
              <a:gd name="T9" fmla="*/ 19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50">
                <a:moveTo>
                  <a:pt x="125" y="190"/>
                </a:moveTo>
                <a:lnTo>
                  <a:pt x="0" y="250"/>
                </a:lnTo>
                <a:lnTo>
                  <a:pt x="0" y="0"/>
                </a:lnTo>
                <a:lnTo>
                  <a:pt x="125" y="61"/>
                </a:lnTo>
                <a:lnTo>
                  <a:pt x="125" y="19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70" name="Freeform 174">
            <a:extLst>
              <a:ext uri="{FF2B5EF4-FFF2-40B4-BE49-F238E27FC236}">
                <a16:creationId xmlns:a16="http://schemas.microsoft.com/office/drawing/2014/main" id="{BA2E274E-854B-7361-B34B-770DE346DCF7}"/>
              </a:ext>
            </a:extLst>
          </p:cNvPr>
          <p:cNvSpPr>
            <a:spLocks/>
          </p:cNvSpPr>
          <p:nvPr/>
        </p:nvSpPr>
        <p:spPr bwMode="auto">
          <a:xfrm>
            <a:off x="4662488" y="1927225"/>
            <a:ext cx="198437" cy="396875"/>
          </a:xfrm>
          <a:custGeom>
            <a:avLst/>
            <a:gdLst>
              <a:gd name="T0" fmla="*/ 125 w 125"/>
              <a:gd name="T1" fmla="*/ 189 h 250"/>
              <a:gd name="T2" fmla="*/ 0 w 125"/>
              <a:gd name="T3" fmla="*/ 250 h 250"/>
              <a:gd name="T4" fmla="*/ 0 w 125"/>
              <a:gd name="T5" fmla="*/ 0 h 250"/>
              <a:gd name="T6" fmla="*/ 125 w 125"/>
              <a:gd name="T7" fmla="*/ 61 h 250"/>
              <a:gd name="T8" fmla="*/ 125 w 125"/>
              <a:gd name="T9" fmla="*/ 18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50">
                <a:moveTo>
                  <a:pt x="125" y="189"/>
                </a:moveTo>
                <a:lnTo>
                  <a:pt x="0" y="250"/>
                </a:lnTo>
                <a:lnTo>
                  <a:pt x="0" y="0"/>
                </a:lnTo>
                <a:lnTo>
                  <a:pt x="125" y="61"/>
                </a:lnTo>
                <a:lnTo>
                  <a:pt x="125" y="189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271" name="Freeform 175">
            <a:extLst>
              <a:ext uri="{FF2B5EF4-FFF2-40B4-BE49-F238E27FC236}">
                <a16:creationId xmlns:a16="http://schemas.microsoft.com/office/drawing/2014/main" id="{31922600-95EE-A677-5003-57484B482C79}"/>
              </a:ext>
            </a:extLst>
          </p:cNvPr>
          <p:cNvSpPr>
            <a:spLocks/>
          </p:cNvSpPr>
          <p:nvPr/>
        </p:nvSpPr>
        <p:spPr bwMode="auto">
          <a:xfrm>
            <a:off x="4662488" y="1530350"/>
            <a:ext cx="198437" cy="396875"/>
          </a:xfrm>
          <a:custGeom>
            <a:avLst/>
            <a:gdLst>
              <a:gd name="T0" fmla="*/ 125 w 125"/>
              <a:gd name="T1" fmla="*/ 189 h 250"/>
              <a:gd name="T2" fmla="*/ 0 w 125"/>
              <a:gd name="T3" fmla="*/ 250 h 250"/>
              <a:gd name="T4" fmla="*/ 0 w 125"/>
              <a:gd name="T5" fmla="*/ 0 h 250"/>
              <a:gd name="T6" fmla="*/ 125 w 125"/>
              <a:gd name="T7" fmla="*/ 61 h 250"/>
              <a:gd name="T8" fmla="*/ 125 w 125"/>
              <a:gd name="T9" fmla="*/ 18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250">
                <a:moveTo>
                  <a:pt x="125" y="189"/>
                </a:moveTo>
                <a:lnTo>
                  <a:pt x="0" y="250"/>
                </a:lnTo>
                <a:lnTo>
                  <a:pt x="0" y="0"/>
                </a:lnTo>
                <a:lnTo>
                  <a:pt x="125" y="61"/>
                </a:lnTo>
                <a:lnTo>
                  <a:pt x="125" y="189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B5064C39-55F6-F00D-9344-85B648E7E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3352800" cy="838200"/>
          </a:xfrm>
        </p:spPr>
        <p:txBody>
          <a:bodyPr/>
          <a:lstStyle/>
          <a:p>
            <a:r>
              <a:rPr lang="en-US" altLang="en-US" sz="4800"/>
              <a:t>Periphery</a:t>
            </a:r>
          </a:p>
        </p:txBody>
      </p:sp>
      <p:sp>
        <p:nvSpPr>
          <p:cNvPr id="307207" name="Rectangle 7">
            <a:extLst>
              <a:ext uri="{FF2B5EF4-FFF2-40B4-BE49-F238E27FC236}">
                <a16:creationId xmlns:a16="http://schemas.microsoft.com/office/drawing/2014/main" id="{64C826F4-77C1-7AAC-7962-6C6EFE8F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78486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4400" b="0" i="0">
                <a:solidFill>
                  <a:srgbClr val="31526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4000" i="0">
                <a:solidFill>
                  <a:srgbClr val="315263"/>
                </a:solidFill>
              </a:rPr>
              <a:t>Decoders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Sense Amplifiers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Input/Output Buffers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4000" i="0">
                <a:solidFill>
                  <a:srgbClr val="315263"/>
                </a:solidFill>
              </a:rPr>
              <a:t> Control / Timing Circuitry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A0C31347-D077-96A0-EDA4-ED8953432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Row Decoders</a:t>
            </a:r>
          </a:p>
        </p:txBody>
      </p:sp>
      <p:pic>
        <p:nvPicPr>
          <p:cNvPr id="310277" name="Picture 5">
            <a:extLst>
              <a:ext uri="{FF2B5EF4-FFF2-40B4-BE49-F238E27FC236}">
                <a16:creationId xmlns:a16="http://schemas.microsoft.com/office/drawing/2014/main" id="{57B30679-DF00-37BD-2034-BA7F5E41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5781" r="28751" b="42188"/>
          <a:stretch>
            <a:fillRect/>
          </a:stretch>
        </p:blipFill>
        <p:spPr bwMode="auto">
          <a:xfrm>
            <a:off x="1600200" y="2743200"/>
            <a:ext cx="6248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8" name="Text Box 6">
            <a:extLst>
              <a:ext uri="{FF2B5EF4-FFF2-40B4-BE49-F238E27FC236}">
                <a16:creationId xmlns:a16="http://schemas.microsoft.com/office/drawing/2014/main" id="{180716CB-E4CA-F286-DBEF-3EDCA5DC6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11275"/>
            <a:ext cx="5902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</a:rPr>
              <a:t>Collection of 2</a:t>
            </a:r>
            <a:r>
              <a:rPr lang="en-US" altLang="en-US" i="0" baseline="30000">
                <a:solidFill>
                  <a:srgbClr val="315263"/>
                </a:solidFill>
              </a:rPr>
              <a:t>M</a:t>
            </a:r>
            <a:r>
              <a:rPr lang="en-US" altLang="en-US" i="0">
                <a:solidFill>
                  <a:srgbClr val="315263"/>
                </a:solidFill>
              </a:rPr>
              <a:t> complex logic gates</a:t>
            </a:r>
          </a:p>
          <a:p>
            <a:r>
              <a:rPr lang="en-US" altLang="en-US" i="0">
                <a:solidFill>
                  <a:srgbClr val="315263"/>
                </a:solidFill>
              </a:rPr>
              <a:t>Organized in regular and dense fashion</a:t>
            </a:r>
            <a:endParaRPr lang="en-US" altLang="en-US" sz="1600" b="0" i="0">
              <a:solidFill>
                <a:srgbClr val="315263"/>
              </a:solidFill>
            </a:endParaRPr>
          </a:p>
        </p:txBody>
      </p:sp>
      <p:sp>
        <p:nvSpPr>
          <p:cNvPr id="310279" name="Text Box 7">
            <a:extLst>
              <a:ext uri="{FF2B5EF4-FFF2-40B4-BE49-F238E27FC236}">
                <a16:creationId xmlns:a16="http://schemas.microsoft.com/office/drawing/2014/main" id="{BEAB9674-C396-364E-B333-768ABD76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197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C66B5A"/>
                </a:solidFill>
              </a:rPr>
              <a:t>(N)AND Decoder</a:t>
            </a:r>
          </a:p>
        </p:txBody>
      </p:sp>
      <p:sp>
        <p:nvSpPr>
          <p:cNvPr id="310280" name="Text Box 8">
            <a:extLst>
              <a:ext uri="{FF2B5EF4-FFF2-40B4-BE49-F238E27FC236}">
                <a16:creationId xmlns:a16="http://schemas.microsoft.com/office/drawing/2014/main" id="{E90511D5-FA50-2A36-1384-6163FE23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434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C66B5A"/>
                </a:solidFill>
              </a:rPr>
              <a:t>NOR Decoder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BE2893B-3B5A-51F1-22C0-C4FF4A9EF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Hierarchical Decoders</a:t>
            </a:r>
          </a:p>
        </p:txBody>
      </p:sp>
      <p:sp>
        <p:nvSpPr>
          <p:cNvPr id="390150" name="AutoShape 6">
            <a:extLst>
              <a:ext uri="{FF2B5EF4-FFF2-40B4-BE49-F238E27FC236}">
                <a16:creationId xmlns:a16="http://schemas.microsoft.com/office/drawing/2014/main" id="{540F5D7A-D60B-1B6E-F6E1-3787569D8B8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1752600"/>
            <a:ext cx="62484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2" name="Rectangle 8">
            <a:extLst>
              <a:ext uri="{FF2B5EF4-FFF2-40B4-BE49-F238E27FC236}">
                <a16:creationId xmlns:a16="http://schemas.microsoft.com/office/drawing/2014/main" id="{942989F9-4D5C-0405-40EC-5B012D83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4270375"/>
            <a:ext cx="1766888" cy="109378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3" name="Freeform 9">
            <a:extLst>
              <a:ext uri="{FF2B5EF4-FFF2-40B4-BE49-F238E27FC236}">
                <a16:creationId xmlns:a16="http://schemas.microsoft.com/office/drawing/2014/main" id="{3A626618-9CFD-3EBB-F375-1E5ACEC6630D}"/>
              </a:ext>
            </a:extLst>
          </p:cNvPr>
          <p:cNvSpPr>
            <a:spLocks/>
          </p:cNvSpPr>
          <p:nvPr/>
        </p:nvSpPr>
        <p:spPr bwMode="auto">
          <a:xfrm>
            <a:off x="5994400" y="3121025"/>
            <a:ext cx="750888" cy="590550"/>
          </a:xfrm>
          <a:custGeom>
            <a:avLst/>
            <a:gdLst>
              <a:gd name="T0" fmla="*/ 0 w 145"/>
              <a:gd name="T1" fmla="*/ 0 h 114"/>
              <a:gd name="T2" fmla="*/ 88 w 145"/>
              <a:gd name="T3" fmla="*/ 0 h 114"/>
              <a:gd name="T4" fmla="*/ 145 w 145"/>
              <a:gd name="T5" fmla="*/ 57 h 114"/>
              <a:gd name="T6" fmla="*/ 88 w 145"/>
              <a:gd name="T7" fmla="*/ 114 h 114"/>
              <a:gd name="T8" fmla="*/ 0 w 145"/>
              <a:gd name="T9" fmla="*/ 114 h 114"/>
              <a:gd name="T10" fmla="*/ 0 w 145"/>
              <a:gd name="T1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14">
                <a:moveTo>
                  <a:pt x="0" y="0"/>
                </a:moveTo>
                <a:cubicBezTo>
                  <a:pt x="88" y="0"/>
                  <a:pt x="88" y="0"/>
                  <a:pt x="88" y="0"/>
                </a:cubicBezTo>
                <a:cubicBezTo>
                  <a:pt x="120" y="0"/>
                  <a:pt x="145" y="26"/>
                  <a:pt x="145" y="57"/>
                </a:cubicBezTo>
                <a:cubicBezTo>
                  <a:pt x="145" y="89"/>
                  <a:pt x="120" y="114"/>
                  <a:pt x="88" y="114"/>
                </a:cubicBezTo>
                <a:cubicBezTo>
                  <a:pt x="0" y="114"/>
                  <a:pt x="0" y="114"/>
                  <a:pt x="0" y="114"/>
                </a:cubicBez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4" name="Oval 10">
            <a:extLst>
              <a:ext uri="{FF2B5EF4-FFF2-40B4-BE49-F238E27FC236}">
                <a16:creationId xmlns:a16="http://schemas.microsoft.com/office/drawing/2014/main" id="{6053A132-1AC0-7561-2A2E-F90DDAB6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3379788"/>
            <a:ext cx="73025" cy="71437"/>
          </a:xfrm>
          <a:prstGeom prst="ellips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5" name="Freeform 11">
            <a:extLst>
              <a:ext uri="{FF2B5EF4-FFF2-40B4-BE49-F238E27FC236}">
                <a16:creationId xmlns:a16="http://schemas.microsoft.com/office/drawing/2014/main" id="{A17B1D2F-591E-77BE-B856-D724DF7BE47E}"/>
              </a:ext>
            </a:extLst>
          </p:cNvPr>
          <p:cNvSpPr>
            <a:spLocks/>
          </p:cNvSpPr>
          <p:nvPr/>
        </p:nvSpPr>
        <p:spPr bwMode="auto">
          <a:xfrm>
            <a:off x="3124200" y="4421188"/>
            <a:ext cx="357188" cy="393700"/>
          </a:xfrm>
          <a:custGeom>
            <a:avLst/>
            <a:gdLst>
              <a:gd name="T0" fmla="*/ 4 w 69"/>
              <a:gd name="T1" fmla="*/ 76 h 76"/>
              <a:gd name="T2" fmla="*/ 34 w 69"/>
              <a:gd name="T3" fmla="*/ 0 h 76"/>
              <a:gd name="T4" fmla="*/ 64 w 69"/>
              <a:gd name="T5" fmla="*/ 76 h 76"/>
              <a:gd name="T6" fmla="*/ 34 w 69"/>
              <a:gd name="T7" fmla="*/ 71 h 76"/>
              <a:gd name="T8" fmla="*/ 4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4" y="76"/>
                </a:moveTo>
                <a:cubicBezTo>
                  <a:pt x="3" y="67"/>
                  <a:pt x="0" y="18"/>
                  <a:pt x="34" y="0"/>
                </a:cubicBezTo>
                <a:cubicBezTo>
                  <a:pt x="69" y="18"/>
                  <a:pt x="65" y="67"/>
                  <a:pt x="64" y="76"/>
                </a:cubicBezTo>
                <a:cubicBezTo>
                  <a:pt x="59" y="73"/>
                  <a:pt x="47" y="71"/>
                  <a:pt x="34" y="71"/>
                </a:cubicBezTo>
                <a:cubicBezTo>
                  <a:pt x="21" y="71"/>
                  <a:pt x="10" y="73"/>
                  <a:pt x="4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56" name="Oval 12">
            <a:extLst>
              <a:ext uri="{FF2B5EF4-FFF2-40B4-BE49-F238E27FC236}">
                <a16:creationId xmlns:a16="http://schemas.microsoft.com/office/drawing/2014/main" id="{32A01ACB-1950-88C3-523B-2DD67617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348163"/>
            <a:ext cx="73025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57" name="Line 13">
            <a:extLst>
              <a:ext uri="{FF2B5EF4-FFF2-40B4-BE49-F238E27FC236}">
                <a16:creationId xmlns:a16="http://schemas.microsoft.com/office/drawing/2014/main" id="{B357F61C-B647-BC40-AEC8-CFAEABCC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4794250"/>
            <a:ext cx="1588" cy="1492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8" name="Line 14">
            <a:extLst>
              <a:ext uri="{FF2B5EF4-FFF2-40B4-BE49-F238E27FC236}">
                <a16:creationId xmlns:a16="http://schemas.microsoft.com/office/drawing/2014/main" id="{9878E92A-0AF6-785F-0BD5-67D52DE2E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2488" y="4799013"/>
            <a:ext cx="1587" cy="6159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9" name="Rectangle 15">
            <a:extLst>
              <a:ext uri="{FF2B5EF4-FFF2-40B4-BE49-F238E27FC236}">
                <a16:creationId xmlns:a16="http://schemas.microsoft.com/office/drawing/2014/main" id="{71A69227-38CB-76A9-7591-D437CA2D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913313"/>
            <a:ext cx="63500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0" name="Rectangle 16">
            <a:extLst>
              <a:ext uri="{FF2B5EF4-FFF2-40B4-BE49-F238E27FC236}">
                <a16:creationId xmlns:a16="http://schemas.microsoft.com/office/drawing/2014/main" id="{A5B84EAD-E85A-B2C3-0EDE-E2D87C89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3306763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1" name="Rectangle 17">
            <a:extLst>
              <a:ext uri="{FF2B5EF4-FFF2-40B4-BE49-F238E27FC236}">
                <a16:creationId xmlns:a16="http://schemas.microsoft.com/office/drawing/2014/main" id="{37C1D102-417E-0839-D50D-4924DA92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151188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2" name="Rectangle 18">
            <a:extLst>
              <a:ext uri="{FF2B5EF4-FFF2-40B4-BE49-F238E27FC236}">
                <a16:creationId xmlns:a16="http://schemas.microsoft.com/office/drawing/2014/main" id="{6A6F4B3C-5AB0-3B1E-930C-30F2206DE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2224088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3" name="Rectangle 19">
            <a:extLst>
              <a:ext uri="{FF2B5EF4-FFF2-40B4-BE49-F238E27FC236}">
                <a16:creationId xmlns:a16="http://schemas.microsoft.com/office/drawing/2014/main" id="{31B86281-EC7D-3CC6-0B82-FD3847AE2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2379663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4" name="Rectangle 20">
            <a:extLst>
              <a:ext uri="{FF2B5EF4-FFF2-40B4-BE49-F238E27FC236}">
                <a16:creationId xmlns:a16="http://schemas.microsoft.com/office/drawing/2014/main" id="{1D52D770-AAC4-AD1E-9BC5-6D9D0B749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5130800"/>
            <a:ext cx="61913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5" name="Rectangle 21">
            <a:extLst>
              <a:ext uri="{FF2B5EF4-FFF2-40B4-BE49-F238E27FC236}">
                <a16:creationId xmlns:a16="http://schemas.microsoft.com/office/drawing/2014/main" id="{CCEF9866-97A9-2E87-0D1A-EEC3CFE4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5238750"/>
            <a:ext cx="63500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6" name="Line 22">
            <a:extLst>
              <a:ext uri="{FF2B5EF4-FFF2-40B4-BE49-F238E27FC236}">
                <a16:creationId xmlns:a16="http://schemas.microsoft.com/office/drawing/2014/main" id="{7C7E2DDC-698B-A66D-C9E2-BC5287B33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0413" y="1882775"/>
            <a:ext cx="1587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7" name="Freeform 23">
            <a:extLst>
              <a:ext uri="{FF2B5EF4-FFF2-40B4-BE49-F238E27FC236}">
                <a16:creationId xmlns:a16="http://schemas.microsoft.com/office/drawing/2014/main" id="{B644800B-9318-495B-1DEA-35682ECAD7C8}"/>
              </a:ext>
            </a:extLst>
          </p:cNvPr>
          <p:cNvSpPr>
            <a:spLocks/>
          </p:cNvSpPr>
          <p:nvPr/>
        </p:nvSpPr>
        <p:spPr bwMode="auto">
          <a:xfrm>
            <a:off x="3543300" y="4421188"/>
            <a:ext cx="357188" cy="393700"/>
          </a:xfrm>
          <a:custGeom>
            <a:avLst/>
            <a:gdLst>
              <a:gd name="T0" fmla="*/ 4 w 69"/>
              <a:gd name="T1" fmla="*/ 76 h 76"/>
              <a:gd name="T2" fmla="*/ 35 w 69"/>
              <a:gd name="T3" fmla="*/ 0 h 76"/>
              <a:gd name="T4" fmla="*/ 65 w 69"/>
              <a:gd name="T5" fmla="*/ 76 h 76"/>
              <a:gd name="T6" fmla="*/ 35 w 69"/>
              <a:gd name="T7" fmla="*/ 71 h 76"/>
              <a:gd name="T8" fmla="*/ 4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4" y="76"/>
                </a:moveTo>
                <a:cubicBezTo>
                  <a:pt x="4" y="67"/>
                  <a:pt x="0" y="18"/>
                  <a:pt x="35" y="0"/>
                </a:cubicBezTo>
                <a:cubicBezTo>
                  <a:pt x="69" y="18"/>
                  <a:pt x="65" y="67"/>
                  <a:pt x="65" y="76"/>
                </a:cubicBezTo>
                <a:cubicBezTo>
                  <a:pt x="59" y="73"/>
                  <a:pt x="48" y="71"/>
                  <a:pt x="35" y="71"/>
                </a:cubicBezTo>
                <a:cubicBezTo>
                  <a:pt x="22" y="71"/>
                  <a:pt x="10" y="73"/>
                  <a:pt x="4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8" name="Oval 24">
            <a:extLst>
              <a:ext uri="{FF2B5EF4-FFF2-40B4-BE49-F238E27FC236}">
                <a16:creationId xmlns:a16="http://schemas.microsoft.com/office/drawing/2014/main" id="{9C9C2131-D50D-2530-B645-DE42D51E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348163"/>
            <a:ext cx="73025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69" name="Line 25">
            <a:extLst>
              <a:ext uri="{FF2B5EF4-FFF2-40B4-BE49-F238E27FC236}">
                <a16:creationId xmlns:a16="http://schemas.microsoft.com/office/drawing/2014/main" id="{54B3EDCD-FFAE-3127-B6DA-0F10E3075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4794250"/>
            <a:ext cx="1588" cy="6207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0" name="Line 26">
            <a:extLst>
              <a:ext uri="{FF2B5EF4-FFF2-40B4-BE49-F238E27FC236}">
                <a16:creationId xmlns:a16="http://schemas.microsoft.com/office/drawing/2014/main" id="{DA2E4183-59B5-169B-B35D-A792FD86D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4799013"/>
            <a:ext cx="1587" cy="4714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1" name="Rectangle 27">
            <a:extLst>
              <a:ext uri="{FF2B5EF4-FFF2-40B4-BE49-F238E27FC236}">
                <a16:creationId xmlns:a16="http://schemas.microsoft.com/office/drawing/2014/main" id="{40CC8825-79EC-A67A-2B08-936D1724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4913313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72" name="Line 28">
            <a:extLst>
              <a:ext uri="{FF2B5EF4-FFF2-40B4-BE49-F238E27FC236}">
                <a16:creationId xmlns:a16="http://schemas.microsoft.com/office/drawing/2014/main" id="{68E8413C-9339-894C-55AA-854984B99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1882775"/>
            <a:ext cx="1588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3" name="Freeform 29">
            <a:extLst>
              <a:ext uri="{FF2B5EF4-FFF2-40B4-BE49-F238E27FC236}">
                <a16:creationId xmlns:a16="http://schemas.microsoft.com/office/drawing/2014/main" id="{8DCF9700-58D9-9F50-F4E8-99117C4472D0}"/>
              </a:ext>
            </a:extLst>
          </p:cNvPr>
          <p:cNvSpPr>
            <a:spLocks/>
          </p:cNvSpPr>
          <p:nvPr/>
        </p:nvSpPr>
        <p:spPr bwMode="auto">
          <a:xfrm>
            <a:off x="3968750" y="4421188"/>
            <a:ext cx="357188" cy="393700"/>
          </a:xfrm>
          <a:custGeom>
            <a:avLst/>
            <a:gdLst>
              <a:gd name="T0" fmla="*/ 4 w 69"/>
              <a:gd name="T1" fmla="*/ 76 h 76"/>
              <a:gd name="T2" fmla="*/ 34 w 69"/>
              <a:gd name="T3" fmla="*/ 0 h 76"/>
              <a:gd name="T4" fmla="*/ 65 w 69"/>
              <a:gd name="T5" fmla="*/ 76 h 76"/>
              <a:gd name="T6" fmla="*/ 34 w 69"/>
              <a:gd name="T7" fmla="*/ 71 h 76"/>
              <a:gd name="T8" fmla="*/ 4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4" y="76"/>
                </a:moveTo>
                <a:cubicBezTo>
                  <a:pt x="4" y="67"/>
                  <a:pt x="0" y="18"/>
                  <a:pt x="34" y="0"/>
                </a:cubicBezTo>
                <a:cubicBezTo>
                  <a:pt x="69" y="18"/>
                  <a:pt x="65" y="67"/>
                  <a:pt x="65" y="76"/>
                </a:cubicBezTo>
                <a:cubicBezTo>
                  <a:pt x="59" y="73"/>
                  <a:pt x="47" y="71"/>
                  <a:pt x="34" y="71"/>
                </a:cubicBezTo>
                <a:cubicBezTo>
                  <a:pt x="21" y="71"/>
                  <a:pt x="10" y="73"/>
                  <a:pt x="4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74" name="Oval 30">
            <a:extLst>
              <a:ext uri="{FF2B5EF4-FFF2-40B4-BE49-F238E27FC236}">
                <a16:creationId xmlns:a16="http://schemas.microsoft.com/office/drawing/2014/main" id="{D4F26E96-125E-8535-AF80-7ABF3ADC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4348163"/>
            <a:ext cx="71438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75" name="Line 31">
            <a:extLst>
              <a:ext uri="{FF2B5EF4-FFF2-40B4-BE49-F238E27FC236}">
                <a16:creationId xmlns:a16="http://schemas.microsoft.com/office/drawing/2014/main" id="{27AFD0CE-DAB8-2BA4-9822-E037D41B7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4794250"/>
            <a:ext cx="1588" cy="6207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6" name="Line 32">
            <a:extLst>
              <a:ext uri="{FF2B5EF4-FFF2-40B4-BE49-F238E27FC236}">
                <a16:creationId xmlns:a16="http://schemas.microsoft.com/office/drawing/2014/main" id="{865AE244-CDAA-41F9-2072-C89B75B05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388" y="4799013"/>
            <a:ext cx="1587" cy="3619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7" name="Rectangle 33">
            <a:extLst>
              <a:ext uri="{FF2B5EF4-FFF2-40B4-BE49-F238E27FC236}">
                <a16:creationId xmlns:a16="http://schemas.microsoft.com/office/drawing/2014/main" id="{C38CE4B7-0911-3902-09BC-4AA463B1A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5021263"/>
            <a:ext cx="61913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78" name="Rectangle 34">
            <a:extLst>
              <a:ext uri="{FF2B5EF4-FFF2-40B4-BE49-F238E27FC236}">
                <a16:creationId xmlns:a16="http://schemas.microsoft.com/office/drawing/2014/main" id="{F0DBD4B6-4AFD-30AD-3C79-A4B4F5E2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130800"/>
            <a:ext cx="61912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79" name="Line 35">
            <a:extLst>
              <a:ext uri="{FF2B5EF4-FFF2-40B4-BE49-F238E27FC236}">
                <a16:creationId xmlns:a16="http://schemas.microsoft.com/office/drawing/2014/main" id="{CA028C4B-E8CC-ABB7-986E-1CAD76F12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4963" y="1882775"/>
            <a:ext cx="1587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0" name="Freeform 36">
            <a:extLst>
              <a:ext uri="{FF2B5EF4-FFF2-40B4-BE49-F238E27FC236}">
                <a16:creationId xmlns:a16="http://schemas.microsoft.com/office/drawing/2014/main" id="{ED813F20-B733-6236-388C-5F45FE371DA8}"/>
              </a:ext>
            </a:extLst>
          </p:cNvPr>
          <p:cNvSpPr>
            <a:spLocks/>
          </p:cNvSpPr>
          <p:nvPr/>
        </p:nvSpPr>
        <p:spPr bwMode="auto">
          <a:xfrm>
            <a:off x="4387850" y="4421188"/>
            <a:ext cx="357188" cy="393700"/>
          </a:xfrm>
          <a:custGeom>
            <a:avLst/>
            <a:gdLst>
              <a:gd name="T0" fmla="*/ 5 w 69"/>
              <a:gd name="T1" fmla="*/ 76 h 76"/>
              <a:gd name="T2" fmla="*/ 35 w 69"/>
              <a:gd name="T3" fmla="*/ 0 h 76"/>
              <a:gd name="T4" fmla="*/ 65 w 69"/>
              <a:gd name="T5" fmla="*/ 76 h 76"/>
              <a:gd name="T6" fmla="*/ 35 w 69"/>
              <a:gd name="T7" fmla="*/ 71 h 76"/>
              <a:gd name="T8" fmla="*/ 5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5" y="76"/>
                </a:moveTo>
                <a:cubicBezTo>
                  <a:pt x="4" y="67"/>
                  <a:pt x="0" y="18"/>
                  <a:pt x="35" y="0"/>
                </a:cubicBezTo>
                <a:cubicBezTo>
                  <a:pt x="69" y="18"/>
                  <a:pt x="66" y="67"/>
                  <a:pt x="65" y="76"/>
                </a:cubicBezTo>
                <a:cubicBezTo>
                  <a:pt x="59" y="73"/>
                  <a:pt x="48" y="71"/>
                  <a:pt x="35" y="71"/>
                </a:cubicBezTo>
                <a:cubicBezTo>
                  <a:pt x="22" y="71"/>
                  <a:pt x="11" y="73"/>
                  <a:pt x="5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81" name="Oval 37">
            <a:extLst>
              <a:ext uri="{FF2B5EF4-FFF2-40B4-BE49-F238E27FC236}">
                <a16:creationId xmlns:a16="http://schemas.microsoft.com/office/drawing/2014/main" id="{753480E5-3E5E-CD39-A92F-8FECFF5C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4348163"/>
            <a:ext cx="73025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82" name="Line 38">
            <a:extLst>
              <a:ext uri="{FF2B5EF4-FFF2-40B4-BE49-F238E27FC236}">
                <a16:creationId xmlns:a16="http://schemas.microsoft.com/office/drawing/2014/main" id="{110503FA-433B-C812-C41F-5233BF9D8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4794250"/>
            <a:ext cx="1588" cy="2587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3" name="Line 39">
            <a:extLst>
              <a:ext uri="{FF2B5EF4-FFF2-40B4-BE49-F238E27FC236}">
                <a16:creationId xmlns:a16="http://schemas.microsoft.com/office/drawing/2014/main" id="{54DCE6DE-3D61-719E-3984-4B7A07612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8" y="4799013"/>
            <a:ext cx="1587" cy="6159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4" name="Rectangle 40">
            <a:extLst>
              <a:ext uri="{FF2B5EF4-FFF2-40B4-BE49-F238E27FC236}">
                <a16:creationId xmlns:a16="http://schemas.microsoft.com/office/drawing/2014/main" id="{B17EF358-7276-8C6F-10FF-693B88DB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5021263"/>
            <a:ext cx="61913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85" name="Rectangle 41">
            <a:extLst>
              <a:ext uri="{FF2B5EF4-FFF2-40B4-BE49-F238E27FC236}">
                <a16:creationId xmlns:a16="http://schemas.microsoft.com/office/drawing/2014/main" id="{878D01A6-C0A1-0675-90F5-09A4E06A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5238750"/>
            <a:ext cx="63500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86" name="Line 42">
            <a:extLst>
              <a:ext uri="{FF2B5EF4-FFF2-40B4-BE49-F238E27FC236}">
                <a16:creationId xmlns:a16="http://schemas.microsoft.com/office/drawing/2014/main" id="{F05BED79-B6A3-1C7B-D2DF-199BDDEFA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1882775"/>
            <a:ext cx="1588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7" name="Line 43">
            <a:extLst>
              <a:ext uri="{FF2B5EF4-FFF2-40B4-BE49-F238E27FC236}">
                <a16:creationId xmlns:a16="http://schemas.microsoft.com/office/drawing/2014/main" id="{5AE4796C-E368-9241-C17F-9426E4277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4943475"/>
            <a:ext cx="14557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8" name="Line 44">
            <a:extLst>
              <a:ext uri="{FF2B5EF4-FFF2-40B4-BE49-F238E27FC236}">
                <a16:creationId xmlns:a16="http://schemas.microsoft.com/office/drawing/2014/main" id="{4A1F4DC1-9A67-6246-4FA0-938D0B9D8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5053013"/>
            <a:ext cx="145573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9" name="Line 45">
            <a:extLst>
              <a:ext uri="{FF2B5EF4-FFF2-40B4-BE49-F238E27FC236}">
                <a16:creationId xmlns:a16="http://schemas.microsoft.com/office/drawing/2014/main" id="{1CFE56D4-E096-6B11-190C-47AC697FC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5160963"/>
            <a:ext cx="145573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90" name="Line 46">
            <a:extLst>
              <a:ext uri="{FF2B5EF4-FFF2-40B4-BE49-F238E27FC236}">
                <a16:creationId xmlns:a16="http://schemas.microsoft.com/office/drawing/2014/main" id="{F797ABCE-E9A1-8AF5-5215-F58D567B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5270500"/>
            <a:ext cx="14557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91" name="Rectangle 47">
            <a:extLst>
              <a:ext uri="{FF2B5EF4-FFF2-40B4-BE49-F238E27FC236}">
                <a16:creationId xmlns:a16="http://schemas.microsoft.com/office/drawing/2014/main" id="{B7FF8752-7ECC-8A07-3C32-50000627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4751388"/>
            <a:ext cx="44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•</a:t>
            </a:r>
            <a:endParaRPr lang="en-US" altLang="en-US"/>
          </a:p>
        </p:txBody>
      </p:sp>
      <p:sp>
        <p:nvSpPr>
          <p:cNvPr id="390192" name="Rectangle 48">
            <a:extLst>
              <a:ext uri="{FF2B5EF4-FFF2-40B4-BE49-F238E27FC236}">
                <a16:creationId xmlns:a16="http://schemas.microsoft.com/office/drawing/2014/main" id="{F50585E4-80A4-7E87-E50F-E7A4E9BB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4751388"/>
            <a:ext cx="44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•</a:t>
            </a:r>
            <a:endParaRPr lang="en-US" altLang="en-US"/>
          </a:p>
        </p:txBody>
      </p:sp>
      <p:sp>
        <p:nvSpPr>
          <p:cNvPr id="390193" name="Rectangle 49">
            <a:extLst>
              <a:ext uri="{FF2B5EF4-FFF2-40B4-BE49-F238E27FC236}">
                <a16:creationId xmlns:a16="http://schemas.microsoft.com/office/drawing/2014/main" id="{59A13A45-3827-4ED2-F1DA-93856BF3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4751388"/>
            <a:ext cx="44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•</a:t>
            </a:r>
            <a:endParaRPr lang="en-US" altLang="en-US"/>
          </a:p>
        </p:txBody>
      </p:sp>
      <p:sp>
        <p:nvSpPr>
          <p:cNvPr id="390194" name="Rectangle 50">
            <a:extLst>
              <a:ext uri="{FF2B5EF4-FFF2-40B4-BE49-F238E27FC236}">
                <a16:creationId xmlns:a16="http://schemas.microsoft.com/office/drawing/2014/main" id="{6F668B9F-983F-48A4-ABEA-C1BDE146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1757363"/>
            <a:ext cx="44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•</a:t>
            </a:r>
            <a:endParaRPr lang="en-US" altLang="en-US"/>
          </a:p>
        </p:txBody>
      </p:sp>
      <p:sp>
        <p:nvSpPr>
          <p:cNvPr id="390195" name="Rectangle 51">
            <a:extLst>
              <a:ext uri="{FF2B5EF4-FFF2-40B4-BE49-F238E27FC236}">
                <a16:creationId xmlns:a16="http://schemas.microsoft.com/office/drawing/2014/main" id="{2C83B469-A652-3CB5-4399-A6A1C539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1757363"/>
            <a:ext cx="44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•</a:t>
            </a:r>
            <a:endParaRPr lang="en-US" altLang="en-US"/>
          </a:p>
        </p:txBody>
      </p:sp>
      <p:sp>
        <p:nvSpPr>
          <p:cNvPr id="390196" name="Rectangle 52">
            <a:extLst>
              <a:ext uri="{FF2B5EF4-FFF2-40B4-BE49-F238E27FC236}">
                <a16:creationId xmlns:a16="http://schemas.microsoft.com/office/drawing/2014/main" id="{CCD0FFD0-01D1-45C5-3314-2326178C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1757363"/>
            <a:ext cx="44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•</a:t>
            </a:r>
            <a:endParaRPr lang="en-US" altLang="en-US"/>
          </a:p>
        </p:txBody>
      </p:sp>
      <p:sp>
        <p:nvSpPr>
          <p:cNvPr id="390197" name="Rectangle 53">
            <a:extLst>
              <a:ext uri="{FF2B5EF4-FFF2-40B4-BE49-F238E27FC236}">
                <a16:creationId xmlns:a16="http://schemas.microsoft.com/office/drawing/2014/main" id="{65C23133-5764-8047-EE00-2E3B960E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5449888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198" name="Rectangle 54">
            <a:extLst>
              <a:ext uri="{FF2B5EF4-FFF2-40B4-BE49-F238E27FC236}">
                <a16:creationId xmlns:a16="http://schemas.microsoft.com/office/drawing/2014/main" id="{6EE11014-955D-A9FC-6740-70A41C0C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0199" name="Line 55">
            <a:extLst>
              <a:ext uri="{FF2B5EF4-FFF2-40B4-BE49-F238E27FC236}">
                <a16:creationId xmlns:a16="http://schemas.microsoft.com/office/drawing/2014/main" id="{8422590D-317C-32DC-46EC-76DA2C3A9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5467350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0" name="Line 56">
            <a:extLst>
              <a:ext uri="{FF2B5EF4-FFF2-40B4-BE49-F238E27FC236}">
                <a16:creationId xmlns:a16="http://schemas.microsoft.com/office/drawing/2014/main" id="{67136AD1-8968-1C05-8337-7FC610432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4048125"/>
            <a:ext cx="1079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1" name="Line 57">
            <a:extLst>
              <a:ext uri="{FF2B5EF4-FFF2-40B4-BE49-F238E27FC236}">
                <a16:creationId xmlns:a16="http://schemas.microsoft.com/office/drawing/2014/main" id="{242E66BE-FF5C-8D36-24E4-A13DC13A3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4048125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2" name="Line 58">
            <a:extLst>
              <a:ext uri="{FF2B5EF4-FFF2-40B4-BE49-F238E27FC236}">
                <a16:creationId xmlns:a16="http://schemas.microsoft.com/office/drawing/2014/main" id="{731BE2A8-25CD-8A98-4CD7-CC5FD6ADE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763" y="4048125"/>
            <a:ext cx="10953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3" name="Line 59">
            <a:extLst>
              <a:ext uri="{FF2B5EF4-FFF2-40B4-BE49-F238E27FC236}">
                <a16:creationId xmlns:a16="http://schemas.microsoft.com/office/drawing/2014/main" id="{2699EB9F-F940-0DAB-2F3C-EB2A3AA78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5" y="4048125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4" name="Rectangle 60">
            <a:extLst>
              <a:ext uri="{FF2B5EF4-FFF2-40B4-BE49-F238E27FC236}">
                <a16:creationId xmlns:a16="http://schemas.microsoft.com/office/drawing/2014/main" id="{B7736D4B-A561-EDD8-62FB-93D124FC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5449888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05" name="Rectangle 61">
            <a:extLst>
              <a:ext uri="{FF2B5EF4-FFF2-40B4-BE49-F238E27FC236}">
                <a16:creationId xmlns:a16="http://schemas.microsoft.com/office/drawing/2014/main" id="{62C368B6-70B3-EDAA-B253-6C44C01A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3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0206" name="Rectangle 62">
            <a:extLst>
              <a:ext uri="{FF2B5EF4-FFF2-40B4-BE49-F238E27FC236}">
                <a16:creationId xmlns:a16="http://schemas.microsoft.com/office/drawing/2014/main" id="{2F379AD6-134B-1964-C0FB-CE186B6C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07" name="Rectangle 63">
            <a:extLst>
              <a:ext uri="{FF2B5EF4-FFF2-40B4-BE49-F238E27FC236}">
                <a16:creationId xmlns:a16="http://schemas.microsoft.com/office/drawing/2014/main" id="{3532AF67-0EC1-D165-B5C7-116C2F63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0208" name="Rectangle 64">
            <a:extLst>
              <a:ext uri="{FF2B5EF4-FFF2-40B4-BE49-F238E27FC236}">
                <a16:creationId xmlns:a16="http://schemas.microsoft.com/office/drawing/2014/main" id="{81D98967-3DF4-613E-CD2E-19E26F4F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09" name="Rectangle 65">
            <a:extLst>
              <a:ext uri="{FF2B5EF4-FFF2-40B4-BE49-F238E27FC236}">
                <a16:creationId xmlns:a16="http://schemas.microsoft.com/office/drawing/2014/main" id="{A9975DFB-C610-E1CA-7C01-EA9B9D9C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90210" name="Rectangle 66">
            <a:extLst>
              <a:ext uri="{FF2B5EF4-FFF2-40B4-BE49-F238E27FC236}">
                <a16:creationId xmlns:a16="http://schemas.microsoft.com/office/drawing/2014/main" id="{4D3585BD-677A-212B-3886-1B919D22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3298825"/>
            <a:ext cx="2476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390211" name="Rectangle 67">
            <a:extLst>
              <a:ext uri="{FF2B5EF4-FFF2-40B4-BE49-F238E27FC236}">
                <a16:creationId xmlns:a16="http://schemas.microsoft.com/office/drawing/2014/main" id="{FED6FDFC-28D8-9327-B4B3-43044618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33813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12" name="Rectangle 68">
            <a:extLst>
              <a:ext uri="{FF2B5EF4-FFF2-40B4-BE49-F238E27FC236}">
                <a16:creationId xmlns:a16="http://schemas.microsoft.com/office/drawing/2014/main" id="{D01400F0-1374-187F-0BB9-AD8093EC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13" name="Rectangle 69">
            <a:extLst>
              <a:ext uri="{FF2B5EF4-FFF2-40B4-BE49-F238E27FC236}">
                <a16:creationId xmlns:a16="http://schemas.microsoft.com/office/drawing/2014/main" id="{0BBEA988-AC7A-7FEC-B6FD-94D00185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0214" name="Rectangle 70">
            <a:extLst>
              <a:ext uri="{FF2B5EF4-FFF2-40B4-BE49-F238E27FC236}">
                <a16:creationId xmlns:a16="http://schemas.microsoft.com/office/drawing/2014/main" id="{3B4B9AC7-0E84-8BCA-1527-1102C230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15" name="Rectangle 71">
            <a:extLst>
              <a:ext uri="{FF2B5EF4-FFF2-40B4-BE49-F238E27FC236}">
                <a16:creationId xmlns:a16="http://schemas.microsoft.com/office/drawing/2014/main" id="{AE71DBC2-67B0-D387-6DAC-6AA23A69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90216" name="Rectangle 72">
            <a:extLst>
              <a:ext uri="{FF2B5EF4-FFF2-40B4-BE49-F238E27FC236}">
                <a16:creationId xmlns:a16="http://schemas.microsoft.com/office/drawing/2014/main" id="{C678CDD3-5ABE-4B7E-6EFE-96FD38AA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17" name="Rectangle 73">
            <a:extLst>
              <a:ext uri="{FF2B5EF4-FFF2-40B4-BE49-F238E27FC236}">
                <a16:creationId xmlns:a16="http://schemas.microsoft.com/office/drawing/2014/main" id="{2C570096-41D9-D350-B798-BF59F4B4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0218" name="Rectangle 74">
            <a:extLst>
              <a:ext uri="{FF2B5EF4-FFF2-40B4-BE49-F238E27FC236}">
                <a16:creationId xmlns:a16="http://schemas.microsoft.com/office/drawing/2014/main" id="{898B9C9B-CC61-E800-B527-714067570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19" name="Rectangle 75">
            <a:extLst>
              <a:ext uri="{FF2B5EF4-FFF2-40B4-BE49-F238E27FC236}">
                <a16:creationId xmlns:a16="http://schemas.microsoft.com/office/drawing/2014/main" id="{88726CFE-65AF-D6B6-0B52-E7231A6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3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90220" name="Rectangle 76">
            <a:extLst>
              <a:ext uri="{FF2B5EF4-FFF2-40B4-BE49-F238E27FC236}">
                <a16:creationId xmlns:a16="http://schemas.microsoft.com/office/drawing/2014/main" id="{4069A124-926D-EC91-4300-A9E9FE6A0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21" name="Rectangle 77">
            <a:extLst>
              <a:ext uri="{FF2B5EF4-FFF2-40B4-BE49-F238E27FC236}">
                <a16:creationId xmlns:a16="http://schemas.microsoft.com/office/drawing/2014/main" id="{97201706-DE82-52AC-948B-6475ED07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0222" name="Rectangle 78">
            <a:extLst>
              <a:ext uri="{FF2B5EF4-FFF2-40B4-BE49-F238E27FC236}">
                <a16:creationId xmlns:a16="http://schemas.microsoft.com/office/drawing/2014/main" id="{F6A58471-B1DF-22F6-F4EA-5F536F8A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23" name="Rectangle 79">
            <a:extLst>
              <a:ext uri="{FF2B5EF4-FFF2-40B4-BE49-F238E27FC236}">
                <a16:creationId xmlns:a16="http://schemas.microsoft.com/office/drawing/2014/main" id="{1A47A213-182A-8B82-1182-890C083B7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90224" name="Rectangle 80">
            <a:extLst>
              <a:ext uri="{FF2B5EF4-FFF2-40B4-BE49-F238E27FC236}">
                <a16:creationId xmlns:a16="http://schemas.microsoft.com/office/drawing/2014/main" id="{C9EA87B1-C985-313C-73A0-D134DD25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5449888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25" name="Rectangle 81">
            <a:extLst>
              <a:ext uri="{FF2B5EF4-FFF2-40B4-BE49-F238E27FC236}">
                <a16:creationId xmlns:a16="http://schemas.microsoft.com/office/drawing/2014/main" id="{F819C4AE-8340-7CF6-C3B2-113FC483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90226" name="Rectangle 82">
            <a:extLst>
              <a:ext uri="{FF2B5EF4-FFF2-40B4-BE49-F238E27FC236}">
                <a16:creationId xmlns:a16="http://schemas.microsoft.com/office/drawing/2014/main" id="{B3A12464-F560-71F0-9C71-A6BC3944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5449888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27" name="Rectangle 83">
            <a:extLst>
              <a:ext uri="{FF2B5EF4-FFF2-40B4-BE49-F238E27FC236}">
                <a16:creationId xmlns:a16="http://schemas.microsoft.com/office/drawing/2014/main" id="{ABFF341B-FB28-B4E8-58E5-4E35033E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90228" name="Line 84">
            <a:extLst>
              <a:ext uri="{FF2B5EF4-FFF2-40B4-BE49-F238E27FC236}">
                <a16:creationId xmlns:a16="http://schemas.microsoft.com/office/drawing/2014/main" id="{B030D909-2A11-36B8-9C5E-711025963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5338" y="5467350"/>
            <a:ext cx="10953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29" name="Rectangle 85">
            <a:extLst>
              <a:ext uri="{FF2B5EF4-FFF2-40B4-BE49-F238E27FC236}">
                <a16:creationId xmlns:a16="http://schemas.microsoft.com/office/drawing/2014/main" id="{183B4924-084C-E719-F3CD-06689A30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270375"/>
            <a:ext cx="1760538" cy="109378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30" name="Freeform 86">
            <a:extLst>
              <a:ext uri="{FF2B5EF4-FFF2-40B4-BE49-F238E27FC236}">
                <a16:creationId xmlns:a16="http://schemas.microsoft.com/office/drawing/2014/main" id="{7E468EC5-088D-C1B6-D19C-A7739DF43E20}"/>
              </a:ext>
            </a:extLst>
          </p:cNvPr>
          <p:cNvSpPr>
            <a:spLocks/>
          </p:cNvSpPr>
          <p:nvPr/>
        </p:nvSpPr>
        <p:spPr bwMode="auto">
          <a:xfrm>
            <a:off x="1149350" y="4421188"/>
            <a:ext cx="357188" cy="393700"/>
          </a:xfrm>
          <a:custGeom>
            <a:avLst/>
            <a:gdLst>
              <a:gd name="T0" fmla="*/ 5 w 69"/>
              <a:gd name="T1" fmla="*/ 76 h 76"/>
              <a:gd name="T2" fmla="*/ 35 w 69"/>
              <a:gd name="T3" fmla="*/ 0 h 76"/>
              <a:gd name="T4" fmla="*/ 65 w 69"/>
              <a:gd name="T5" fmla="*/ 76 h 76"/>
              <a:gd name="T6" fmla="*/ 35 w 69"/>
              <a:gd name="T7" fmla="*/ 71 h 76"/>
              <a:gd name="T8" fmla="*/ 5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5" y="76"/>
                </a:moveTo>
                <a:cubicBezTo>
                  <a:pt x="4" y="67"/>
                  <a:pt x="0" y="18"/>
                  <a:pt x="35" y="0"/>
                </a:cubicBezTo>
                <a:cubicBezTo>
                  <a:pt x="69" y="18"/>
                  <a:pt x="66" y="67"/>
                  <a:pt x="65" y="76"/>
                </a:cubicBezTo>
                <a:cubicBezTo>
                  <a:pt x="59" y="73"/>
                  <a:pt x="48" y="71"/>
                  <a:pt x="35" y="71"/>
                </a:cubicBezTo>
                <a:cubicBezTo>
                  <a:pt x="22" y="71"/>
                  <a:pt x="11" y="73"/>
                  <a:pt x="5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31" name="Oval 87">
            <a:extLst>
              <a:ext uri="{FF2B5EF4-FFF2-40B4-BE49-F238E27FC236}">
                <a16:creationId xmlns:a16="http://schemas.microsoft.com/office/drawing/2014/main" id="{6EA9B59A-585B-D84F-53CB-3DE63DD2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8163"/>
            <a:ext cx="71438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32" name="Line 88">
            <a:extLst>
              <a:ext uri="{FF2B5EF4-FFF2-40B4-BE49-F238E27FC236}">
                <a16:creationId xmlns:a16="http://schemas.microsoft.com/office/drawing/2014/main" id="{85F3CCD7-E7B6-17FE-B8A1-2C1849B4B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4794250"/>
            <a:ext cx="1588" cy="1492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33" name="Line 89">
            <a:extLst>
              <a:ext uri="{FF2B5EF4-FFF2-40B4-BE49-F238E27FC236}">
                <a16:creationId xmlns:a16="http://schemas.microsoft.com/office/drawing/2014/main" id="{42E07D04-4638-A5E0-AA10-6DE685B33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8" y="4799013"/>
            <a:ext cx="1587" cy="6159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34" name="Rectangle 90">
            <a:extLst>
              <a:ext uri="{FF2B5EF4-FFF2-40B4-BE49-F238E27FC236}">
                <a16:creationId xmlns:a16="http://schemas.microsoft.com/office/drawing/2014/main" id="{C108D089-5906-934C-25BC-FA128BC2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4913313"/>
            <a:ext cx="61913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35" name="Rectangle 91">
            <a:extLst>
              <a:ext uri="{FF2B5EF4-FFF2-40B4-BE49-F238E27FC236}">
                <a16:creationId xmlns:a16="http://schemas.microsoft.com/office/drawing/2014/main" id="{FBE57E05-8A98-B21D-0BBE-41BE032D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5130800"/>
            <a:ext cx="61913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36" name="Rectangle 92">
            <a:extLst>
              <a:ext uri="{FF2B5EF4-FFF2-40B4-BE49-F238E27FC236}">
                <a16:creationId xmlns:a16="http://schemas.microsoft.com/office/drawing/2014/main" id="{301F8AA8-F914-907D-435E-867591B4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5238750"/>
            <a:ext cx="61912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37" name="Line 93">
            <a:extLst>
              <a:ext uri="{FF2B5EF4-FFF2-40B4-BE49-F238E27FC236}">
                <a16:creationId xmlns:a16="http://schemas.microsoft.com/office/drawing/2014/main" id="{3C3403AE-C415-1788-6BA0-DB23DFA5E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1882775"/>
            <a:ext cx="1587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38" name="Freeform 94">
            <a:extLst>
              <a:ext uri="{FF2B5EF4-FFF2-40B4-BE49-F238E27FC236}">
                <a16:creationId xmlns:a16="http://schemas.microsoft.com/office/drawing/2014/main" id="{1CDD2198-82CF-AA72-4307-A29FF0BBB7E2}"/>
              </a:ext>
            </a:extLst>
          </p:cNvPr>
          <p:cNvSpPr>
            <a:spLocks/>
          </p:cNvSpPr>
          <p:nvPr/>
        </p:nvSpPr>
        <p:spPr bwMode="auto">
          <a:xfrm>
            <a:off x="1574800" y="4421188"/>
            <a:ext cx="357188" cy="393700"/>
          </a:xfrm>
          <a:custGeom>
            <a:avLst/>
            <a:gdLst>
              <a:gd name="T0" fmla="*/ 4 w 69"/>
              <a:gd name="T1" fmla="*/ 76 h 76"/>
              <a:gd name="T2" fmla="*/ 34 w 69"/>
              <a:gd name="T3" fmla="*/ 0 h 76"/>
              <a:gd name="T4" fmla="*/ 65 w 69"/>
              <a:gd name="T5" fmla="*/ 76 h 76"/>
              <a:gd name="T6" fmla="*/ 34 w 69"/>
              <a:gd name="T7" fmla="*/ 71 h 76"/>
              <a:gd name="T8" fmla="*/ 4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4" y="76"/>
                </a:moveTo>
                <a:cubicBezTo>
                  <a:pt x="4" y="67"/>
                  <a:pt x="0" y="18"/>
                  <a:pt x="34" y="0"/>
                </a:cubicBezTo>
                <a:cubicBezTo>
                  <a:pt x="69" y="18"/>
                  <a:pt x="65" y="67"/>
                  <a:pt x="65" y="76"/>
                </a:cubicBezTo>
                <a:cubicBezTo>
                  <a:pt x="59" y="73"/>
                  <a:pt x="47" y="71"/>
                  <a:pt x="34" y="71"/>
                </a:cubicBezTo>
                <a:cubicBezTo>
                  <a:pt x="21" y="71"/>
                  <a:pt x="10" y="73"/>
                  <a:pt x="4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39" name="Oval 95">
            <a:extLst>
              <a:ext uri="{FF2B5EF4-FFF2-40B4-BE49-F238E27FC236}">
                <a16:creationId xmlns:a16="http://schemas.microsoft.com/office/drawing/2014/main" id="{8458CEEE-3532-2EDE-6DC6-8D3B76F4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348163"/>
            <a:ext cx="73025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40" name="Line 96">
            <a:extLst>
              <a:ext uri="{FF2B5EF4-FFF2-40B4-BE49-F238E27FC236}">
                <a16:creationId xmlns:a16="http://schemas.microsoft.com/office/drawing/2014/main" id="{A8ED85D6-686F-21EC-3F63-5D628D5A3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794250"/>
            <a:ext cx="1588" cy="6207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41" name="Line 97">
            <a:extLst>
              <a:ext uri="{FF2B5EF4-FFF2-40B4-BE49-F238E27FC236}">
                <a16:creationId xmlns:a16="http://schemas.microsoft.com/office/drawing/2014/main" id="{40131421-A645-5C87-E31A-A5A2CCA15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9438" y="4799013"/>
            <a:ext cx="1587" cy="4714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42" name="Rectangle 98">
            <a:extLst>
              <a:ext uri="{FF2B5EF4-FFF2-40B4-BE49-F238E27FC236}">
                <a16:creationId xmlns:a16="http://schemas.microsoft.com/office/drawing/2014/main" id="{8ED21258-5722-F9D4-488E-2B59DCC9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4913313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43" name="Line 99">
            <a:extLst>
              <a:ext uri="{FF2B5EF4-FFF2-40B4-BE49-F238E27FC236}">
                <a16:creationId xmlns:a16="http://schemas.microsoft.com/office/drawing/2014/main" id="{E9D8BCBF-17F2-F043-4383-D90B805747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1013" y="1882775"/>
            <a:ext cx="1587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44" name="Freeform 100">
            <a:extLst>
              <a:ext uri="{FF2B5EF4-FFF2-40B4-BE49-F238E27FC236}">
                <a16:creationId xmlns:a16="http://schemas.microsoft.com/office/drawing/2014/main" id="{4A0FF01B-76AC-4104-6D96-BC326C934DB6}"/>
              </a:ext>
            </a:extLst>
          </p:cNvPr>
          <p:cNvSpPr>
            <a:spLocks/>
          </p:cNvSpPr>
          <p:nvPr/>
        </p:nvSpPr>
        <p:spPr bwMode="auto">
          <a:xfrm>
            <a:off x="1993900" y="4421188"/>
            <a:ext cx="357188" cy="393700"/>
          </a:xfrm>
          <a:custGeom>
            <a:avLst/>
            <a:gdLst>
              <a:gd name="T0" fmla="*/ 5 w 69"/>
              <a:gd name="T1" fmla="*/ 76 h 76"/>
              <a:gd name="T2" fmla="*/ 35 w 69"/>
              <a:gd name="T3" fmla="*/ 0 h 76"/>
              <a:gd name="T4" fmla="*/ 65 w 69"/>
              <a:gd name="T5" fmla="*/ 76 h 76"/>
              <a:gd name="T6" fmla="*/ 35 w 69"/>
              <a:gd name="T7" fmla="*/ 71 h 76"/>
              <a:gd name="T8" fmla="*/ 5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5" y="76"/>
                </a:moveTo>
                <a:cubicBezTo>
                  <a:pt x="4" y="67"/>
                  <a:pt x="0" y="18"/>
                  <a:pt x="35" y="0"/>
                </a:cubicBezTo>
                <a:cubicBezTo>
                  <a:pt x="69" y="18"/>
                  <a:pt x="66" y="67"/>
                  <a:pt x="65" y="76"/>
                </a:cubicBezTo>
                <a:cubicBezTo>
                  <a:pt x="59" y="73"/>
                  <a:pt x="48" y="71"/>
                  <a:pt x="35" y="71"/>
                </a:cubicBezTo>
                <a:cubicBezTo>
                  <a:pt x="22" y="71"/>
                  <a:pt x="11" y="73"/>
                  <a:pt x="5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45" name="Oval 101">
            <a:extLst>
              <a:ext uri="{FF2B5EF4-FFF2-40B4-BE49-F238E27FC236}">
                <a16:creationId xmlns:a16="http://schemas.microsoft.com/office/drawing/2014/main" id="{4D9F2058-A76B-5BBA-BD2A-ADC1ED44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348163"/>
            <a:ext cx="71438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46" name="Line 102">
            <a:extLst>
              <a:ext uri="{FF2B5EF4-FFF2-40B4-BE49-F238E27FC236}">
                <a16:creationId xmlns:a16="http://schemas.microsoft.com/office/drawing/2014/main" id="{F8DE410D-BBAB-E621-9FA9-AA5966427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4794250"/>
            <a:ext cx="1588" cy="6207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47" name="Line 103">
            <a:extLst>
              <a:ext uri="{FF2B5EF4-FFF2-40B4-BE49-F238E27FC236}">
                <a16:creationId xmlns:a16="http://schemas.microsoft.com/office/drawing/2014/main" id="{B1118544-2B6B-6E3D-E6FC-7C3F213EC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799013"/>
            <a:ext cx="1587" cy="3619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48" name="Rectangle 104">
            <a:extLst>
              <a:ext uri="{FF2B5EF4-FFF2-40B4-BE49-F238E27FC236}">
                <a16:creationId xmlns:a16="http://schemas.microsoft.com/office/drawing/2014/main" id="{355C8191-B580-F78A-C472-D0216143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21263"/>
            <a:ext cx="61913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49" name="Rectangle 105">
            <a:extLst>
              <a:ext uri="{FF2B5EF4-FFF2-40B4-BE49-F238E27FC236}">
                <a16:creationId xmlns:a16="http://schemas.microsoft.com/office/drawing/2014/main" id="{B4276B07-DE96-FD07-9136-4783EDE0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5130800"/>
            <a:ext cx="61913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50" name="Line 106">
            <a:extLst>
              <a:ext uri="{FF2B5EF4-FFF2-40B4-BE49-F238E27FC236}">
                <a16:creationId xmlns:a16="http://schemas.microsoft.com/office/drawing/2014/main" id="{CD4E709A-85C9-81E4-7CC2-10AF8346A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4875" y="1882775"/>
            <a:ext cx="1588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51" name="Freeform 107">
            <a:extLst>
              <a:ext uri="{FF2B5EF4-FFF2-40B4-BE49-F238E27FC236}">
                <a16:creationId xmlns:a16="http://schemas.microsoft.com/office/drawing/2014/main" id="{2F2C5069-3004-1305-10CB-1B434A4B157D}"/>
              </a:ext>
            </a:extLst>
          </p:cNvPr>
          <p:cNvSpPr>
            <a:spLocks/>
          </p:cNvSpPr>
          <p:nvPr/>
        </p:nvSpPr>
        <p:spPr bwMode="auto">
          <a:xfrm>
            <a:off x="2419350" y="4421188"/>
            <a:ext cx="357188" cy="393700"/>
          </a:xfrm>
          <a:custGeom>
            <a:avLst/>
            <a:gdLst>
              <a:gd name="T0" fmla="*/ 4 w 69"/>
              <a:gd name="T1" fmla="*/ 76 h 76"/>
              <a:gd name="T2" fmla="*/ 34 w 69"/>
              <a:gd name="T3" fmla="*/ 0 h 76"/>
              <a:gd name="T4" fmla="*/ 65 w 69"/>
              <a:gd name="T5" fmla="*/ 76 h 76"/>
              <a:gd name="T6" fmla="*/ 34 w 69"/>
              <a:gd name="T7" fmla="*/ 71 h 76"/>
              <a:gd name="T8" fmla="*/ 4 w 69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6">
                <a:moveTo>
                  <a:pt x="4" y="76"/>
                </a:moveTo>
                <a:cubicBezTo>
                  <a:pt x="4" y="67"/>
                  <a:pt x="0" y="18"/>
                  <a:pt x="34" y="0"/>
                </a:cubicBezTo>
                <a:cubicBezTo>
                  <a:pt x="69" y="18"/>
                  <a:pt x="65" y="67"/>
                  <a:pt x="65" y="76"/>
                </a:cubicBezTo>
                <a:cubicBezTo>
                  <a:pt x="59" y="73"/>
                  <a:pt x="48" y="71"/>
                  <a:pt x="34" y="71"/>
                </a:cubicBezTo>
                <a:cubicBezTo>
                  <a:pt x="21" y="71"/>
                  <a:pt x="10" y="73"/>
                  <a:pt x="4" y="76"/>
                </a:cubicBezTo>
                <a:close/>
              </a:path>
            </a:pathLst>
          </a:custGeom>
          <a:solidFill>
            <a:srgbClr val="FFFF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52" name="Oval 108">
            <a:extLst>
              <a:ext uri="{FF2B5EF4-FFF2-40B4-BE49-F238E27FC236}">
                <a16:creationId xmlns:a16="http://schemas.microsoft.com/office/drawing/2014/main" id="{17230D30-FC38-E7AA-BA88-548389FF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4348163"/>
            <a:ext cx="73025" cy="73025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53" name="Line 109">
            <a:extLst>
              <a:ext uri="{FF2B5EF4-FFF2-40B4-BE49-F238E27FC236}">
                <a16:creationId xmlns:a16="http://schemas.microsoft.com/office/drawing/2014/main" id="{373B11DF-885A-D1E2-C539-2F45D5DF1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0" y="4794250"/>
            <a:ext cx="1588" cy="2587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54" name="Line 110">
            <a:extLst>
              <a:ext uri="{FF2B5EF4-FFF2-40B4-BE49-F238E27FC236}">
                <a16:creationId xmlns:a16="http://schemas.microsoft.com/office/drawing/2014/main" id="{31E1C1C8-12EE-6CC2-8B68-14A224D8A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88" y="4799013"/>
            <a:ext cx="1587" cy="6159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55" name="Rectangle 111">
            <a:extLst>
              <a:ext uri="{FF2B5EF4-FFF2-40B4-BE49-F238E27FC236}">
                <a16:creationId xmlns:a16="http://schemas.microsoft.com/office/drawing/2014/main" id="{72A312C6-7E84-F86D-706D-7FD7A372F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5021263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56" name="Rectangle 112">
            <a:extLst>
              <a:ext uri="{FF2B5EF4-FFF2-40B4-BE49-F238E27FC236}">
                <a16:creationId xmlns:a16="http://schemas.microsoft.com/office/drawing/2014/main" id="{9A5F56A4-C99C-DFBD-8258-01BD9B36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5238750"/>
            <a:ext cx="61912" cy="6191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57" name="Line 113">
            <a:extLst>
              <a:ext uri="{FF2B5EF4-FFF2-40B4-BE49-F238E27FC236}">
                <a16:creationId xmlns:a16="http://schemas.microsoft.com/office/drawing/2014/main" id="{5D221A44-0EF8-CF2E-2A9A-414634ED6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5563" y="1882775"/>
            <a:ext cx="1587" cy="24653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58" name="Line 114">
            <a:extLst>
              <a:ext uri="{FF2B5EF4-FFF2-40B4-BE49-F238E27FC236}">
                <a16:creationId xmlns:a16="http://schemas.microsoft.com/office/drawing/2014/main" id="{A3A97852-03F9-7488-6506-31E653902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4943475"/>
            <a:ext cx="14557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59" name="Line 115">
            <a:extLst>
              <a:ext uri="{FF2B5EF4-FFF2-40B4-BE49-F238E27FC236}">
                <a16:creationId xmlns:a16="http://schemas.microsoft.com/office/drawing/2014/main" id="{B9E9C048-FAC1-2843-3F3C-CD751C1EC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5053013"/>
            <a:ext cx="145573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0" name="Line 116">
            <a:extLst>
              <a:ext uri="{FF2B5EF4-FFF2-40B4-BE49-F238E27FC236}">
                <a16:creationId xmlns:a16="http://schemas.microsoft.com/office/drawing/2014/main" id="{BFB83AE4-6E39-B1C2-B160-006DBC715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5160963"/>
            <a:ext cx="145573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1" name="Line 117">
            <a:extLst>
              <a:ext uri="{FF2B5EF4-FFF2-40B4-BE49-F238E27FC236}">
                <a16:creationId xmlns:a16="http://schemas.microsoft.com/office/drawing/2014/main" id="{EBC309A6-AFB7-47C4-01C3-C91132F50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5270500"/>
            <a:ext cx="14557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2" name="Rectangle 118">
            <a:extLst>
              <a:ext uri="{FF2B5EF4-FFF2-40B4-BE49-F238E27FC236}">
                <a16:creationId xmlns:a16="http://schemas.microsoft.com/office/drawing/2014/main" id="{74549573-821C-95CC-7088-DF0E523C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5449888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63" name="Rectangle 119">
            <a:extLst>
              <a:ext uri="{FF2B5EF4-FFF2-40B4-BE49-F238E27FC236}">
                <a16:creationId xmlns:a16="http://schemas.microsoft.com/office/drawing/2014/main" id="{30551A18-47ED-E234-E8DB-A141C3F5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64" name="Line 120">
            <a:extLst>
              <a:ext uri="{FF2B5EF4-FFF2-40B4-BE49-F238E27FC236}">
                <a16:creationId xmlns:a16="http://schemas.microsoft.com/office/drawing/2014/main" id="{207C3137-1462-C52E-0076-57CC3A389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650" y="5467350"/>
            <a:ext cx="1079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5" name="Line 121">
            <a:extLst>
              <a:ext uri="{FF2B5EF4-FFF2-40B4-BE49-F238E27FC236}">
                <a16:creationId xmlns:a16="http://schemas.microsoft.com/office/drawing/2014/main" id="{06FEF4CF-5509-7070-95B2-E736C43A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048125"/>
            <a:ext cx="1047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6" name="Line 122">
            <a:extLst>
              <a:ext uri="{FF2B5EF4-FFF2-40B4-BE49-F238E27FC236}">
                <a16:creationId xmlns:a16="http://schemas.microsoft.com/office/drawing/2014/main" id="{7764798F-FD4D-851D-1FCE-CF3E3297D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50" y="4048125"/>
            <a:ext cx="1047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7" name="Line 123">
            <a:extLst>
              <a:ext uri="{FF2B5EF4-FFF2-40B4-BE49-F238E27FC236}">
                <a16:creationId xmlns:a16="http://schemas.microsoft.com/office/drawing/2014/main" id="{961E7379-5E6A-BDDC-5EC9-49E69C244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4048125"/>
            <a:ext cx="1031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8" name="Line 124">
            <a:extLst>
              <a:ext uri="{FF2B5EF4-FFF2-40B4-BE49-F238E27FC236}">
                <a16:creationId xmlns:a16="http://schemas.microsoft.com/office/drawing/2014/main" id="{C343D557-B5CC-6FE6-D7DD-98689B9B9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4048125"/>
            <a:ext cx="1031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9" name="Rectangle 125">
            <a:extLst>
              <a:ext uri="{FF2B5EF4-FFF2-40B4-BE49-F238E27FC236}">
                <a16:creationId xmlns:a16="http://schemas.microsoft.com/office/drawing/2014/main" id="{76D6BA57-047B-8D6C-A70D-7ED3A820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449888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70" name="Rectangle 126">
            <a:extLst>
              <a:ext uri="{FF2B5EF4-FFF2-40B4-BE49-F238E27FC236}">
                <a16:creationId xmlns:a16="http://schemas.microsoft.com/office/drawing/2014/main" id="{E9CDBCCF-B3FA-DEF9-FAE2-2BD9734E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71" name="Rectangle 127">
            <a:extLst>
              <a:ext uri="{FF2B5EF4-FFF2-40B4-BE49-F238E27FC236}">
                <a16:creationId xmlns:a16="http://schemas.microsoft.com/office/drawing/2014/main" id="{ABCC2B96-757F-FAB0-0CBC-787718FA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72" name="Rectangle 128">
            <a:extLst>
              <a:ext uri="{FF2B5EF4-FFF2-40B4-BE49-F238E27FC236}">
                <a16:creationId xmlns:a16="http://schemas.microsoft.com/office/drawing/2014/main" id="{5613E483-C353-594B-B723-5FAB88E0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73" name="Rectangle 129">
            <a:extLst>
              <a:ext uri="{FF2B5EF4-FFF2-40B4-BE49-F238E27FC236}">
                <a16:creationId xmlns:a16="http://schemas.microsoft.com/office/drawing/2014/main" id="{132A2AA0-7A36-BE08-40D6-27D318482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74" name="Rectangle 130">
            <a:extLst>
              <a:ext uri="{FF2B5EF4-FFF2-40B4-BE49-F238E27FC236}">
                <a16:creationId xmlns:a16="http://schemas.microsoft.com/office/drawing/2014/main" id="{68415864-452A-74D4-4478-BED2043F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75" name="Rectangle 131">
            <a:extLst>
              <a:ext uri="{FF2B5EF4-FFF2-40B4-BE49-F238E27FC236}">
                <a16:creationId xmlns:a16="http://schemas.microsoft.com/office/drawing/2014/main" id="{0A2954E4-27F9-1389-698E-E942884B4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76" name="Rectangle 132">
            <a:extLst>
              <a:ext uri="{FF2B5EF4-FFF2-40B4-BE49-F238E27FC236}">
                <a16:creationId xmlns:a16="http://schemas.microsoft.com/office/drawing/2014/main" id="{D51F2B6C-D6D7-5B35-CB6C-AC2E576AE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77" name="Rectangle 133">
            <a:extLst>
              <a:ext uri="{FF2B5EF4-FFF2-40B4-BE49-F238E27FC236}">
                <a16:creationId xmlns:a16="http://schemas.microsoft.com/office/drawing/2014/main" id="{E07D4415-CD33-4EF1-4750-4936AFC5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402907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78" name="Rectangle 134">
            <a:extLst>
              <a:ext uri="{FF2B5EF4-FFF2-40B4-BE49-F238E27FC236}">
                <a16:creationId xmlns:a16="http://schemas.microsoft.com/office/drawing/2014/main" id="{DC9B51F8-BA74-14E7-2036-ECDB96A1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79" name="Rectangle 135">
            <a:extLst>
              <a:ext uri="{FF2B5EF4-FFF2-40B4-BE49-F238E27FC236}">
                <a16:creationId xmlns:a16="http://schemas.microsoft.com/office/drawing/2014/main" id="{57942292-A9B3-646C-095C-3B387ACE7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80" name="Rectangle 136">
            <a:extLst>
              <a:ext uri="{FF2B5EF4-FFF2-40B4-BE49-F238E27FC236}">
                <a16:creationId xmlns:a16="http://schemas.microsoft.com/office/drawing/2014/main" id="{B87BEB75-2ACD-97D3-4A76-C5F66E38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81" name="Rectangle 137">
            <a:extLst>
              <a:ext uri="{FF2B5EF4-FFF2-40B4-BE49-F238E27FC236}">
                <a16:creationId xmlns:a16="http://schemas.microsoft.com/office/drawing/2014/main" id="{1936A115-2690-E1AB-DF1A-173965BE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82" name="Rectangle 138">
            <a:extLst>
              <a:ext uri="{FF2B5EF4-FFF2-40B4-BE49-F238E27FC236}">
                <a16:creationId xmlns:a16="http://schemas.microsoft.com/office/drawing/2014/main" id="{5F341562-246B-6056-8927-33D952F7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83" name="Rectangle 139">
            <a:extLst>
              <a:ext uri="{FF2B5EF4-FFF2-40B4-BE49-F238E27FC236}">
                <a16:creationId xmlns:a16="http://schemas.microsoft.com/office/drawing/2014/main" id="{B7719C6C-6557-B089-DC8C-A65CA0C7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84" name="Rectangle 140">
            <a:extLst>
              <a:ext uri="{FF2B5EF4-FFF2-40B4-BE49-F238E27FC236}">
                <a16:creationId xmlns:a16="http://schemas.microsoft.com/office/drawing/2014/main" id="{54B0F280-EDAD-7809-0202-6BBC7FA4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90285" name="Rectangle 141">
            <a:extLst>
              <a:ext uri="{FF2B5EF4-FFF2-40B4-BE49-F238E27FC236}">
                <a16:creationId xmlns:a16="http://schemas.microsoft.com/office/drawing/2014/main" id="{CDA15318-0915-C1D7-501F-2740ED97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0290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86" name="Rectangle 142">
            <a:extLst>
              <a:ext uri="{FF2B5EF4-FFF2-40B4-BE49-F238E27FC236}">
                <a16:creationId xmlns:a16="http://schemas.microsoft.com/office/drawing/2014/main" id="{DE9CFBF0-0A88-F223-9F2C-FE5009A0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4111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87" name="Rectangle 143">
            <a:extLst>
              <a:ext uri="{FF2B5EF4-FFF2-40B4-BE49-F238E27FC236}">
                <a16:creationId xmlns:a16="http://schemas.microsoft.com/office/drawing/2014/main" id="{5F0515F3-C80D-B619-BE36-07913855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5449888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88" name="Rectangle 144">
            <a:extLst>
              <a:ext uri="{FF2B5EF4-FFF2-40B4-BE49-F238E27FC236}">
                <a16:creationId xmlns:a16="http://schemas.microsoft.com/office/drawing/2014/main" id="{31E5AA09-63A5-0722-398D-279D9AEBD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89" name="Rectangle 145">
            <a:extLst>
              <a:ext uri="{FF2B5EF4-FFF2-40B4-BE49-F238E27FC236}">
                <a16:creationId xmlns:a16="http://schemas.microsoft.com/office/drawing/2014/main" id="{D42097C8-6053-C8F2-D982-64F103F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5449888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390290" name="Rectangle 146">
            <a:extLst>
              <a:ext uri="{FF2B5EF4-FFF2-40B4-BE49-F238E27FC236}">
                <a16:creationId xmlns:a16="http://schemas.microsoft.com/office/drawing/2014/main" id="{D99A513C-9272-3093-BD30-D2F96E8D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5532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91" name="Line 147">
            <a:extLst>
              <a:ext uri="{FF2B5EF4-FFF2-40B4-BE49-F238E27FC236}">
                <a16:creationId xmlns:a16="http://schemas.microsoft.com/office/drawing/2014/main" id="{A73CF0FF-26E6-620B-B481-03C13E873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5467350"/>
            <a:ext cx="1079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2" name="Line 148">
            <a:extLst>
              <a:ext uri="{FF2B5EF4-FFF2-40B4-BE49-F238E27FC236}">
                <a16:creationId xmlns:a16="http://schemas.microsoft.com/office/drawing/2014/main" id="{5F631F57-88BC-7F0C-4125-D6CE94436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3416300"/>
            <a:ext cx="1031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3" name="Freeform 149">
            <a:extLst>
              <a:ext uri="{FF2B5EF4-FFF2-40B4-BE49-F238E27FC236}">
                <a16:creationId xmlns:a16="http://schemas.microsoft.com/office/drawing/2014/main" id="{C122CFB9-7C7B-D582-D084-174A63084155}"/>
              </a:ext>
            </a:extLst>
          </p:cNvPr>
          <p:cNvSpPr>
            <a:spLocks/>
          </p:cNvSpPr>
          <p:nvPr/>
        </p:nvSpPr>
        <p:spPr bwMode="auto">
          <a:xfrm>
            <a:off x="5994400" y="2193925"/>
            <a:ext cx="750888" cy="590550"/>
          </a:xfrm>
          <a:custGeom>
            <a:avLst/>
            <a:gdLst>
              <a:gd name="T0" fmla="*/ 0 w 145"/>
              <a:gd name="T1" fmla="*/ 0 h 114"/>
              <a:gd name="T2" fmla="*/ 88 w 145"/>
              <a:gd name="T3" fmla="*/ 0 h 114"/>
              <a:gd name="T4" fmla="*/ 145 w 145"/>
              <a:gd name="T5" fmla="*/ 57 h 114"/>
              <a:gd name="T6" fmla="*/ 88 w 145"/>
              <a:gd name="T7" fmla="*/ 114 h 114"/>
              <a:gd name="T8" fmla="*/ 0 w 145"/>
              <a:gd name="T9" fmla="*/ 114 h 114"/>
              <a:gd name="T10" fmla="*/ 0 w 145"/>
              <a:gd name="T1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14">
                <a:moveTo>
                  <a:pt x="0" y="0"/>
                </a:moveTo>
                <a:cubicBezTo>
                  <a:pt x="88" y="0"/>
                  <a:pt x="88" y="0"/>
                  <a:pt x="88" y="0"/>
                </a:cubicBezTo>
                <a:cubicBezTo>
                  <a:pt x="120" y="0"/>
                  <a:pt x="145" y="25"/>
                  <a:pt x="145" y="57"/>
                </a:cubicBezTo>
                <a:cubicBezTo>
                  <a:pt x="145" y="88"/>
                  <a:pt x="120" y="114"/>
                  <a:pt x="88" y="114"/>
                </a:cubicBezTo>
                <a:cubicBezTo>
                  <a:pt x="0" y="114"/>
                  <a:pt x="0" y="114"/>
                  <a:pt x="0" y="114"/>
                </a:cubicBez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4" name="Oval 150">
            <a:extLst>
              <a:ext uri="{FF2B5EF4-FFF2-40B4-BE49-F238E27FC236}">
                <a16:creationId xmlns:a16="http://schemas.microsoft.com/office/drawing/2014/main" id="{198ACAB6-F7B5-E8DF-173C-6B517C12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452688"/>
            <a:ext cx="73025" cy="71437"/>
          </a:xfrm>
          <a:prstGeom prst="ellips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5" name="Rectangle 151">
            <a:extLst>
              <a:ext uri="{FF2B5EF4-FFF2-40B4-BE49-F238E27FC236}">
                <a16:creationId xmlns:a16="http://schemas.microsoft.com/office/drawing/2014/main" id="{B6A83761-D732-FB1C-41AF-6AAD1984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2368550"/>
            <a:ext cx="2476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390296" name="Rectangle 152">
            <a:extLst>
              <a:ext uri="{FF2B5EF4-FFF2-40B4-BE49-F238E27FC236}">
                <a16:creationId xmlns:a16="http://schemas.microsoft.com/office/drawing/2014/main" id="{C156C73C-639E-7B62-8B3F-306AAB27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2454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90297" name="Line 153">
            <a:extLst>
              <a:ext uri="{FF2B5EF4-FFF2-40B4-BE49-F238E27FC236}">
                <a16:creationId xmlns:a16="http://schemas.microsoft.com/office/drawing/2014/main" id="{2319B5B2-7C79-4AED-4325-9E9B4F0A8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2489200"/>
            <a:ext cx="1031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8" name="Line 154">
            <a:extLst>
              <a:ext uri="{FF2B5EF4-FFF2-40B4-BE49-F238E27FC236}">
                <a16:creationId xmlns:a16="http://schemas.microsoft.com/office/drawing/2014/main" id="{34C12207-0CE9-F388-7AE6-48B16508D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3648075"/>
            <a:ext cx="46894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9" name="Line 155">
            <a:extLst>
              <a:ext uri="{FF2B5EF4-FFF2-40B4-BE49-F238E27FC236}">
                <a16:creationId xmlns:a16="http://schemas.microsoft.com/office/drawing/2014/main" id="{41DC234B-5FCC-96D8-88D0-33E263F25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3182938"/>
            <a:ext cx="468947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0" name="Line 156">
            <a:extLst>
              <a:ext uri="{FF2B5EF4-FFF2-40B4-BE49-F238E27FC236}">
                <a16:creationId xmlns:a16="http://schemas.microsoft.com/office/drawing/2014/main" id="{4DA96EC7-5007-1A4D-E6B5-C0D3782D8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3338513"/>
            <a:ext cx="468947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1" name="Line 157">
            <a:extLst>
              <a:ext uri="{FF2B5EF4-FFF2-40B4-BE49-F238E27FC236}">
                <a16:creationId xmlns:a16="http://schemas.microsoft.com/office/drawing/2014/main" id="{4DE86AF8-C70A-5D1E-D106-588CDE63A4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3494088"/>
            <a:ext cx="468947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2" name="Line 158">
            <a:extLst>
              <a:ext uri="{FF2B5EF4-FFF2-40B4-BE49-F238E27FC236}">
                <a16:creationId xmlns:a16="http://schemas.microsoft.com/office/drawing/2014/main" id="{39F3B042-5757-2E53-94FC-8840B46B6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2720975"/>
            <a:ext cx="46894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3" name="Line 159">
            <a:extLst>
              <a:ext uri="{FF2B5EF4-FFF2-40B4-BE49-F238E27FC236}">
                <a16:creationId xmlns:a16="http://schemas.microsoft.com/office/drawing/2014/main" id="{08C3863F-2D38-914A-A915-401FC8474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2255838"/>
            <a:ext cx="468947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4" name="Line 160">
            <a:extLst>
              <a:ext uri="{FF2B5EF4-FFF2-40B4-BE49-F238E27FC236}">
                <a16:creationId xmlns:a16="http://schemas.microsoft.com/office/drawing/2014/main" id="{D55E2755-4A7C-E5AA-4604-F4989477C3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2411413"/>
            <a:ext cx="468947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5" name="Line 161">
            <a:extLst>
              <a:ext uri="{FF2B5EF4-FFF2-40B4-BE49-F238E27FC236}">
                <a16:creationId xmlns:a16="http://schemas.microsoft.com/office/drawing/2014/main" id="{8742D303-CE7F-1682-844B-5D5390601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2565400"/>
            <a:ext cx="46894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06" name="Text Box 162">
            <a:extLst>
              <a:ext uri="{FF2B5EF4-FFF2-40B4-BE49-F238E27FC236}">
                <a16:creationId xmlns:a16="http://schemas.microsoft.com/office/drawing/2014/main" id="{11F369C9-C589-0644-F98E-D5189211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106488"/>
            <a:ext cx="749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</a:rPr>
              <a:t>Multi-stage implementation improves performance</a:t>
            </a:r>
          </a:p>
        </p:txBody>
      </p:sp>
      <p:sp>
        <p:nvSpPr>
          <p:cNvPr id="390307" name="Text Box 163">
            <a:extLst>
              <a:ext uri="{FF2B5EF4-FFF2-40B4-BE49-F238E27FC236}">
                <a16:creationId xmlns:a16="http://schemas.microsoft.com/office/drawing/2014/main" id="{C58A2A47-CB2C-0F68-74BF-42658872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00600"/>
            <a:ext cx="272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 decoder using</a:t>
            </a:r>
          </a:p>
          <a:p>
            <a:r>
              <a:rPr lang="en-US" altLang="en-US" sz="2000" i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2-input pre-decoders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19F409FF-2B9D-EF18-801D-DC5649081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Dynamic Decoders</a:t>
            </a:r>
          </a:p>
        </p:txBody>
      </p:sp>
      <p:sp>
        <p:nvSpPr>
          <p:cNvPr id="276495" name="Rectangle 15">
            <a:extLst>
              <a:ext uri="{FF2B5EF4-FFF2-40B4-BE49-F238E27FC236}">
                <a16:creationId xmlns:a16="http://schemas.microsoft.com/office/drawing/2014/main" id="{46D1CA45-CF6E-343A-7D8F-F6191567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093913"/>
            <a:ext cx="2254250" cy="2120900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6" name="Line 16">
            <a:extLst>
              <a:ext uri="{FF2B5EF4-FFF2-40B4-BE49-F238E27FC236}">
                <a16:creationId xmlns:a16="http://schemas.microsoft.com/office/drawing/2014/main" id="{6082E3E0-BCF6-796F-3FC4-3B66B7CD9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6275" y="1917700"/>
            <a:ext cx="1588" cy="2533650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7" name="Line 17">
            <a:extLst>
              <a:ext uri="{FF2B5EF4-FFF2-40B4-BE49-F238E27FC236}">
                <a16:creationId xmlns:a16="http://schemas.microsoft.com/office/drawing/2014/main" id="{A2405DFB-3223-EBD2-137B-8196E2513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100" y="1917700"/>
            <a:ext cx="1588" cy="2533650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8" name="Rectangle 18">
            <a:extLst>
              <a:ext uri="{FF2B5EF4-FFF2-40B4-BE49-F238E27FC236}">
                <a16:creationId xmlns:a16="http://schemas.microsoft.com/office/drawing/2014/main" id="{39EC483E-171C-C21D-34A3-E74054FF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1668463"/>
            <a:ext cx="12350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</a:rPr>
              <a:t>Precharge devices</a:t>
            </a:r>
            <a:endParaRPr lang="en-US" altLang="en-US"/>
          </a:p>
        </p:txBody>
      </p:sp>
      <p:sp>
        <p:nvSpPr>
          <p:cNvPr id="276499" name="Rectangle 19">
            <a:extLst>
              <a:ext uri="{FF2B5EF4-FFF2-40B4-BE49-F238E27FC236}">
                <a16:creationId xmlns:a16="http://schemas.microsoft.com/office/drawing/2014/main" id="{E75FB6BB-6D17-EF5B-4526-12673751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476750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76500" name="Rectangle 20">
            <a:extLst>
              <a:ext uri="{FF2B5EF4-FFF2-40B4-BE49-F238E27FC236}">
                <a16:creationId xmlns:a16="http://schemas.microsoft.com/office/drawing/2014/main" id="{613ADF8A-1EF5-9966-304A-DA2C732B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4543425"/>
            <a:ext cx="1460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76501" name="Rectangle 21">
            <a:extLst>
              <a:ext uri="{FF2B5EF4-FFF2-40B4-BE49-F238E27FC236}">
                <a16:creationId xmlns:a16="http://schemas.microsoft.com/office/drawing/2014/main" id="{C2A54235-05DE-0900-AE3E-97B537E1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4500563"/>
            <a:ext cx="66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i="0">
                <a:solidFill>
                  <a:srgbClr val="000000"/>
                </a:solidFill>
                <a:latin typeface="Symbol" pitchFamily="2" charset="2"/>
              </a:rPr>
              <a:t>f</a:t>
            </a:r>
            <a:endParaRPr lang="en-US" altLang="en-US">
              <a:latin typeface="Symbol" pitchFamily="2" charset="2"/>
            </a:endParaRPr>
          </a:p>
        </p:txBody>
      </p:sp>
      <p:sp>
        <p:nvSpPr>
          <p:cNvPr id="276502" name="Rectangle 22">
            <a:extLst>
              <a:ext uri="{FF2B5EF4-FFF2-40B4-BE49-F238E27FC236}">
                <a16:creationId xmlns:a16="http://schemas.microsoft.com/office/drawing/2014/main" id="{2674D528-3784-2ED5-58FD-2289DA30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1736725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276503" name="Line 23">
            <a:extLst>
              <a:ext uri="{FF2B5EF4-FFF2-40B4-BE49-F238E27FC236}">
                <a16:creationId xmlns:a16="http://schemas.microsoft.com/office/drawing/2014/main" id="{ECFDE8C0-DF70-3EA9-B7D4-75BE90AE9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788" y="2555875"/>
            <a:ext cx="28670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4" name="Line 24">
            <a:extLst>
              <a:ext uri="{FF2B5EF4-FFF2-40B4-BE49-F238E27FC236}">
                <a16:creationId xmlns:a16="http://schemas.microsoft.com/office/drawing/2014/main" id="{A9E31E55-940A-E7C2-669D-5F957428B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788" y="3027363"/>
            <a:ext cx="28670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5" name="Line 25">
            <a:extLst>
              <a:ext uri="{FF2B5EF4-FFF2-40B4-BE49-F238E27FC236}">
                <a16:creationId xmlns:a16="http://schemas.microsoft.com/office/drawing/2014/main" id="{EDA25BE3-4828-F3D4-60DB-2976CF39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788" y="3502025"/>
            <a:ext cx="28670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6" name="Rectangle 26">
            <a:extLst>
              <a:ext uri="{FF2B5EF4-FFF2-40B4-BE49-F238E27FC236}">
                <a16:creationId xmlns:a16="http://schemas.microsoft.com/office/drawing/2014/main" id="{D9CD509A-ECF9-E7B2-1284-0C282914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2454275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507" name="Rectangle 27">
            <a:extLst>
              <a:ext uri="{FF2B5EF4-FFF2-40B4-BE49-F238E27FC236}">
                <a16:creationId xmlns:a16="http://schemas.microsoft.com/office/drawing/2014/main" id="{07AC062C-BD5E-6804-6BC4-450F00AE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25209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76508" name="Rectangle 28">
            <a:extLst>
              <a:ext uri="{FF2B5EF4-FFF2-40B4-BE49-F238E27FC236}">
                <a16:creationId xmlns:a16="http://schemas.microsoft.com/office/drawing/2014/main" id="{7016C0D2-5625-B2E4-23E1-49E7BC75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2947988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509" name="Rectangle 29">
            <a:extLst>
              <a:ext uri="{FF2B5EF4-FFF2-40B4-BE49-F238E27FC236}">
                <a16:creationId xmlns:a16="http://schemas.microsoft.com/office/drawing/2014/main" id="{48E726C8-7386-E90B-A35B-D7AFD2C9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30146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76510" name="Rectangle 30">
            <a:extLst>
              <a:ext uri="{FF2B5EF4-FFF2-40B4-BE49-F238E27FC236}">
                <a16:creationId xmlns:a16="http://schemas.microsoft.com/office/drawing/2014/main" id="{CE580737-3D42-145A-9121-83206B45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90900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511" name="Rectangle 31">
            <a:extLst>
              <a:ext uri="{FF2B5EF4-FFF2-40B4-BE49-F238E27FC236}">
                <a16:creationId xmlns:a16="http://schemas.microsoft.com/office/drawing/2014/main" id="{AA4FAA4B-3C31-C03F-EC8F-FDE9B864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345757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6512" name="Rectangle 32">
            <a:extLst>
              <a:ext uri="{FF2B5EF4-FFF2-40B4-BE49-F238E27FC236}">
                <a16:creationId xmlns:a16="http://schemas.microsoft.com/office/drawing/2014/main" id="{6535D197-6579-229F-C90D-54C391E6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878263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513" name="Rectangle 33">
            <a:extLst>
              <a:ext uri="{FF2B5EF4-FFF2-40B4-BE49-F238E27FC236}">
                <a16:creationId xmlns:a16="http://schemas.microsoft.com/office/drawing/2014/main" id="{F261A084-8ADE-654F-6CC0-008D1DEA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39449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6514" name="Line 34">
            <a:extLst>
              <a:ext uri="{FF2B5EF4-FFF2-40B4-BE49-F238E27FC236}">
                <a16:creationId xmlns:a16="http://schemas.microsoft.com/office/drawing/2014/main" id="{97AEF15E-D68E-B41A-DB56-74037391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788" y="3971925"/>
            <a:ext cx="28670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5" name="Line 35">
            <a:extLst>
              <a:ext uri="{FF2B5EF4-FFF2-40B4-BE49-F238E27FC236}">
                <a16:creationId xmlns:a16="http://schemas.microsoft.com/office/drawing/2014/main" id="{7783E333-074F-0632-E3A3-EC2D79C3A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3" y="2217738"/>
            <a:ext cx="1587" cy="1127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6" name="Freeform 36">
            <a:extLst>
              <a:ext uri="{FF2B5EF4-FFF2-40B4-BE49-F238E27FC236}">
                <a16:creationId xmlns:a16="http://schemas.microsoft.com/office/drawing/2014/main" id="{073C6507-E66E-7631-CF3E-803A1937CE62}"/>
              </a:ext>
            </a:extLst>
          </p:cNvPr>
          <p:cNvSpPr>
            <a:spLocks/>
          </p:cNvSpPr>
          <p:nvPr/>
        </p:nvSpPr>
        <p:spPr bwMode="auto">
          <a:xfrm>
            <a:off x="592138" y="2443163"/>
            <a:ext cx="84137" cy="112712"/>
          </a:xfrm>
          <a:custGeom>
            <a:avLst/>
            <a:gdLst>
              <a:gd name="T0" fmla="*/ 53 w 53"/>
              <a:gd name="T1" fmla="*/ 0 h 71"/>
              <a:gd name="T2" fmla="*/ 53 w 53"/>
              <a:gd name="T3" fmla="*/ 71 h 71"/>
              <a:gd name="T4" fmla="*/ 0 w 53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71">
                <a:moveTo>
                  <a:pt x="53" y="0"/>
                </a:moveTo>
                <a:lnTo>
                  <a:pt x="53" y="71"/>
                </a:lnTo>
                <a:lnTo>
                  <a:pt x="0" y="7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7" name="Freeform 37">
            <a:extLst>
              <a:ext uri="{FF2B5EF4-FFF2-40B4-BE49-F238E27FC236}">
                <a16:creationId xmlns:a16="http://schemas.microsoft.com/office/drawing/2014/main" id="{EE837A40-A0DC-D81C-BAF6-3C4F2A2AEA64}"/>
              </a:ext>
            </a:extLst>
          </p:cNvPr>
          <p:cNvSpPr>
            <a:spLocks/>
          </p:cNvSpPr>
          <p:nvPr/>
        </p:nvSpPr>
        <p:spPr bwMode="auto">
          <a:xfrm>
            <a:off x="879475" y="2443163"/>
            <a:ext cx="87313" cy="112712"/>
          </a:xfrm>
          <a:custGeom>
            <a:avLst/>
            <a:gdLst>
              <a:gd name="T0" fmla="*/ 55 w 55"/>
              <a:gd name="T1" fmla="*/ 71 h 71"/>
              <a:gd name="T2" fmla="*/ 0 w 55"/>
              <a:gd name="T3" fmla="*/ 71 h 71"/>
              <a:gd name="T4" fmla="*/ 0 w 55"/>
              <a:gd name="T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71">
                <a:moveTo>
                  <a:pt x="55" y="71"/>
                </a:moveTo>
                <a:lnTo>
                  <a:pt x="0" y="71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8" name="Line 38">
            <a:extLst>
              <a:ext uri="{FF2B5EF4-FFF2-40B4-BE49-F238E27FC236}">
                <a16:creationId xmlns:a16="http://schemas.microsoft.com/office/drawing/2014/main" id="{62E8EDF5-BE61-5141-3017-C9C04E354D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475" y="2443163"/>
            <a:ext cx="307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9" name="Line 39">
            <a:extLst>
              <a:ext uri="{FF2B5EF4-FFF2-40B4-BE49-F238E27FC236}">
                <a16:creationId xmlns:a16="http://schemas.microsoft.com/office/drawing/2014/main" id="{37EB9647-EBB6-B403-8106-1CE056BC35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" y="2389188"/>
            <a:ext cx="203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0" name="Oval 40">
            <a:extLst>
              <a:ext uri="{FF2B5EF4-FFF2-40B4-BE49-F238E27FC236}">
                <a16:creationId xmlns:a16="http://schemas.microsoft.com/office/drawing/2014/main" id="{474396CD-11BA-F150-4487-F40CFCC7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330450"/>
            <a:ext cx="58737" cy="58738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1" name="Line 41">
            <a:extLst>
              <a:ext uri="{FF2B5EF4-FFF2-40B4-BE49-F238E27FC236}">
                <a16:creationId xmlns:a16="http://schemas.microsoft.com/office/drawing/2014/main" id="{048A8D1A-848C-D58A-B664-19F73BF41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3" y="2693988"/>
            <a:ext cx="1587" cy="111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2" name="Freeform 42">
            <a:extLst>
              <a:ext uri="{FF2B5EF4-FFF2-40B4-BE49-F238E27FC236}">
                <a16:creationId xmlns:a16="http://schemas.microsoft.com/office/drawing/2014/main" id="{933FFEE3-7A16-CFEC-1AA7-E8912FE95B3D}"/>
              </a:ext>
            </a:extLst>
          </p:cNvPr>
          <p:cNvSpPr>
            <a:spLocks/>
          </p:cNvSpPr>
          <p:nvPr/>
        </p:nvSpPr>
        <p:spPr bwMode="auto">
          <a:xfrm>
            <a:off x="592138" y="2917825"/>
            <a:ext cx="84137" cy="109538"/>
          </a:xfrm>
          <a:custGeom>
            <a:avLst/>
            <a:gdLst>
              <a:gd name="T0" fmla="*/ 53 w 53"/>
              <a:gd name="T1" fmla="*/ 0 h 69"/>
              <a:gd name="T2" fmla="*/ 53 w 53"/>
              <a:gd name="T3" fmla="*/ 69 h 69"/>
              <a:gd name="T4" fmla="*/ 0 w 53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69">
                <a:moveTo>
                  <a:pt x="53" y="0"/>
                </a:moveTo>
                <a:lnTo>
                  <a:pt x="53" y="69"/>
                </a:lnTo>
                <a:lnTo>
                  <a:pt x="0" y="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3" name="Freeform 43">
            <a:extLst>
              <a:ext uri="{FF2B5EF4-FFF2-40B4-BE49-F238E27FC236}">
                <a16:creationId xmlns:a16="http://schemas.microsoft.com/office/drawing/2014/main" id="{FD7D6057-303A-E40B-2039-FBC010454F18}"/>
              </a:ext>
            </a:extLst>
          </p:cNvPr>
          <p:cNvSpPr>
            <a:spLocks/>
          </p:cNvSpPr>
          <p:nvPr/>
        </p:nvSpPr>
        <p:spPr bwMode="auto">
          <a:xfrm>
            <a:off x="879475" y="2917825"/>
            <a:ext cx="87313" cy="109538"/>
          </a:xfrm>
          <a:custGeom>
            <a:avLst/>
            <a:gdLst>
              <a:gd name="T0" fmla="*/ 55 w 55"/>
              <a:gd name="T1" fmla="*/ 69 h 69"/>
              <a:gd name="T2" fmla="*/ 0 w 55"/>
              <a:gd name="T3" fmla="*/ 69 h 69"/>
              <a:gd name="T4" fmla="*/ 0 w 55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69">
                <a:moveTo>
                  <a:pt x="55" y="69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4" name="Line 44">
            <a:extLst>
              <a:ext uri="{FF2B5EF4-FFF2-40B4-BE49-F238E27FC236}">
                <a16:creationId xmlns:a16="http://schemas.microsoft.com/office/drawing/2014/main" id="{C6C356A0-BAA6-E341-6175-5AE79C8DAB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475" y="291782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5" name="Line 45">
            <a:extLst>
              <a:ext uri="{FF2B5EF4-FFF2-40B4-BE49-F238E27FC236}">
                <a16:creationId xmlns:a16="http://schemas.microsoft.com/office/drawing/2014/main" id="{DA39DB7D-FA53-E2FA-2EB1-20D74D7367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" y="2863850"/>
            <a:ext cx="2032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6" name="Oval 46">
            <a:extLst>
              <a:ext uri="{FF2B5EF4-FFF2-40B4-BE49-F238E27FC236}">
                <a16:creationId xmlns:a16="http://schemas.microsoft.com/office/drawing/2014/main" id="{4360A55C-AB3B-E5B1-25F0-07974BAD0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805113"/>
            <a:ext cx="58737" cy="58737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7" name="Freeform 47">
            <a:extLst>
              <a:ext uri="{FF2B5EF4-FFF2-40B4-BE49-F238E27FC236}">
                <a16:creationId xmlns:a16="http://schemas.microsoft.com/office/drawing/2014/main" id="{40C17A31-1D36-AA6F-C572-29B949656785}"/>
              </a:ext>
            </a:extLst>
          </p:cNvPr>
          <p:cNvSpPr>
            <a:spLocks/>
          </p:cNvSpPr>
          <p:nvPr/>
        </p:nvSpPr>
        <p:spPr bwMode="auto">
          <a:xfrm>
            <a:off x="1517650" y="2771775"/>
            <a:ext cx="82550" cy="109538"/>
          </a:xfrm>
          <a:custGeom>
            <a:avLst/>
            <a:gdLst>
              <a:gd name="T0" fmla="*/ 52 w 52"/>
              <a:gd name="T1" fmla="*/ 0 h 69"/>
              <a:gd name="T2" fmla="*/ 52 w 52"/>
              <a:gd name="T3" fmla="*/ 69 h 69"/>
              <a:gd name="T4" fmla="*/ 0 w 52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9">
                <a:moveTo>
                  <a:pt x="52" y="0"/>
                </a:moveTo>
                <a:lnTo>
                  <a:pt x="52" y="69"/>
                </a:lnTo>
                <a:lnTo>
                  <a:pt x="0" y="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8" name="Freeform 48">
            <a:extLst>
              <a:ext uri="{FF2B5EF4-FFF2-40B4-BE49-F238E27FC236}">
                <a16:creationId xmlns:a16="http://schemas.microsoft.com/office/drawing/2014/main" id="{FEBAB1FA-6C37-B66F-985A-29D65DCA880A}"/>
              </a:ext>
            </a:extLst>
          </p:cNvPr>
          <p:cNvSpPr>
            <a:spLocks/>
          </p:cNvSpPr>
          <p:nvPr/>
        </p:nvSpPr>
        <p:spPr bwMode="auto">
          <a:xfrm>
            <a:off x="1808163" y="2771775"/>
            <a:ext cx="84137" cy="109538"/>
          </a:xfrm>
          <a:custGeom>
            <a:avLst/>
            <a:gdLst>
              <a:gd name="T0" fmla="*/ 53 w 53"/>
              <a:gd name="T1" fmla="*/ 69 h 69"/>
              <a:gd name="T2" fmla="*/ 0 w 53"/>
              <a:gd name="T3" fmla="*/ 69 h 69"/>
              <a:gd name="T4" fmla="*/ 0 w 53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69">
                <a:moveTo>
                  <a:pt x="53" y="69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9" name="Line 49">
            <a:extLst>
              <a:ext uri="{FF2B5EF4-FFF2-40B4-BE49-F238E27FC236}">
                <a16:creationId xmlns:a16="http://schemas.microsoft.com/office/drawing/2014/main" id="{19ABD315-C776-A994-2C2A-99FF50077E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0988" y="277177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0" name="Line 50">
            <a:extLst>
              <a:ext uri="{FF2B5EF4-FFF2-40B4-BE49-F238E27FC236}">
                <a16:creationId xmlns:a16="http://schemas.microsoft.com/office/drawing/2014/main" id="{74D14BCB-286A-1BF6-A40B-2CA74EB10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717800"/>
            <a:ext cx="207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1" name="Line 51">
            <a:extLst>
              <a:ext uri="{FF2B5EF4-FFF2-40B4-BE49-F238E27FC236}">
                <a16:creationId xmlns:a16="http://schemas.microsoft.com/office/drawing/2014/main" id="{80CB497D-71CB-FADE-4B54-2317E0915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2601913"/>
            <a:ext cx="1588" cy="1158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2" name="Line 52">
            <a:extLst>
              <a:ext uri="{FF2B5EF4-FFF2-40B4-BE49-F238E27FC236}">
                <a16:creationId xmlns:a16="http://schemas.microsoft.com/office/drawing/2014/main" id="{3821B01A-63E7-F791-04AD-D84DDC340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3" y="3163888"/>
            <a:ext cx="1587" cy="1174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3" name="Freeform 53">
            <a:extLst>
              <a:ext uri="{FF2B5EF4-FFF2-40B4-BE49-F238E27FC236}">
                <a16:creationId xmlns:a16="http://schemas.microsoft.com/office/drawing/2014/main" id="{6712C534-175B-D5E1-9E11-958CCBAA9C16}"/>
              </a:ext>
            </a:extLst>
          </p:cNvPr>
          <p:cNvSpPr>
            <a:spLocks/>
          </p:cNvSpPr>
          <p:nvPr/>
        </p:nvSpPr>
        <p:spPr bwMode="auto">
          <a:xfrm>
            <a:off x="592138" y="3389313"/>
            <a:ext cx="84137" cy="112712"/>
          </a:xfrm>
          <a:custGeom>
            <a:avLst/>
            <a:gdLst>
              <a:gd name="T0" fmla="*/ 53 w 53"/>
              <a:gd name="T1" fmla="*/ 0 h 71"/>
              <a:gd name="T2" fmla="*/ 53 w 53"/>
              <a:gd name="T3" fmla="*/ 71 h 71"/>
              <a:gd name="T4" fmla="*/ 0 w 53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71">
                <a:moveTo>
                  <a:pt x="53" y="0"/>
                </a:moveTo>
                <a:lnTo>
                  <a:pt x="53" y="71"/>
                </a:lnTo>
                <a:lnTo>
                  <a:pt x="0" y="7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4" name="Freeform 54">
            <a:extLst>
              <a:ext uri="{FF2B5EF4-FFF2-40B4-BE49-F238E27FC236}">
                <a16:creationId xmlns:a16="http://schemas.microsoft.com/office/drawing/2014/main" id="{7E820558-05D1-B9B6-206D-046708D69B20}"/>
              </a:ext>
            </a:extLst>
          </p:cNvPr>
          <p:cNvSpPr>
            <a:spLocks/>
          </p:cNvSpPr>
          <p:nvPr/>
        </p:nvSpPr>
        <p:spPr bwMode="auto">
          <a:xfrm>
            <a:off x="879475" y="3389313"/>
            <a:ext cx="87313" cy="112712"/>
          </a:xfrm>
          <a:custGeom>
            <a:avLst/>
            <a:gdLst>
              <a:gd name="T0" fmla="*/ 55 w 55"/>
              <a:gd name="T1" fmla="*/ 71 h 71"/>
              <a:gd name="T2" fmla="*/ 0 w 55"/>
              <a:gd name="T3" fmla="*/ 71 h 71"/>
              <a:gd name="T4" fmla="*/ 0 w 55"/>
              <a:gd name="T5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71">
                <a:moveTo>
                  <a:pt x="55" y="71"/>
                </a:moveTo>
                <a:lnTo>
                  <a:pt x="0" y="71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5" name="Line 55">
            <a:extLst>
              <a:ext uri="{FF2B5EF4-FFF2-40B4-BE49-F238E27FC236}">
                <a16:creationId xmlns:a16="http://schemas.microsoft.com/office/drawing/2014/main" id="{172A1E11-0981-6808-C294-ECB939C81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475" y="3389313"/>
            <a:ext cx="307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6" name="Line 56">
            <a:extLst>
              <a:ext uri="{FF2B5EF4-FFF2-40B4-BE49-F238E27FC236}">
                <a16:creationId xmlns:a16="http://schemas.microsoft.com/office/drawing/2014/main" id="{B6121C11-533E-17BF-3FAC-6D39A480D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" y="3338513"/>
            <a:ext cx="203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7" name="Oval 57">
            <a:extLst>
              <a:ext uri="{FF2B5EF4-FFF2-40B4-BE49-F238E27FC236}">
                <a16:creationId xmlns:a16="http://schemas.microsoft.com/office/drawing/2014/main" id="{D54F256F-BA77-15EF-BC47-A260C086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281363"/>
            <a:ext cx="58737" cy="571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8" name="Line 58">
            <a:extLst>
              <a:ext uri="{FF2B5EF4-FFF2-40B4-BE49-F238E27FC236}">
                <a16:creationId xmlns:a16="http://schemas.microsoft.com/office/drawing/2014/main" id="{E6F6FD06-D7AD-9452-E54C-74A49A190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3" y="3638550"/>
            <a:ext cx="1587" cy="112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9" name="Freeform 59">
            <a:extLst>
              <a:ext uri="{FF2B5EF4-FFF2-40B4-BE49-F238E27FC236}">
                <a16:creationId xmlns:a16="http://schemas.microsoft.com/office/drawing/2014/main" id="{4F71BC9B-FB56-3198-430F-12A0E644C815}"/>
              </a:ext>
            </a:extLst>
          </p:cNvPr>
          <p:cNvSpPr>
            <a:spLocks/>
          </p:cNvSpPr>
          <p:nvPr/>
        </p:nvSpPr>
        <p:spPr bwMode="auto">
          <a:xfrm>
            <a:off x="592138" y="3863975"/>
            <a:ext cx="84137" cy="107950"/>
          </a:xfrm>
          <a:custGeom>
            <a:avLst/>
            <a:gdLst>
              <a:gd name="T0" fmla="*/ 53 w 53"/>
              <a:gd name="T1" fmla="*/ 0 h 68"/>
              <a:gd name="T2" fmla="*/ 53 w 53"/>
              <a:gd name="T3" fmla="*/ 68 h 68"/>
              <a:gd name="T4" fmla="*/ 0 w 53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68">
                <a:moveTo>
                  <a:pt x="53" y="0"/>
                </a:moveTo>
                <a:lnTo>
                  <a:pt x="53" y="68"/>
                </a:lnTo>
                <a:lnTo>
                  <a:pt x="0" y="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0" name="Freeform 60">
            <a:extLst>
              <a:ext uri="{FF2B5EF4-FFF2-40B4-BE49-F238E27FC236}">
                <a16:creationId xmlns:a16="http://schemas.microsoft.com/office/drawing/2014/main" id="{10B8B2D2-7C83-466B-73E5-DC6FD62A5DBD}"/>
              </a:ext>
            </a:extLst>
          </p:cNvPr>
          <p:cNvSpPr>
            <a:spLocks/>
          </p:cNvSpPr>
          <p:nvPr/>
        </p:nvSpPr>
        <p:spPr bwMode="auto">
          <a:xfrm>
            <a:off x="879475" y="3863975"/>
            <a:ext cx="87313" cy="107950"/>
          </a:xfrm>
          <a:custGeom>
            <a:avLst/>
            <a:gdLst>
              <a:gd name="T0" fmla="*/ 55 w 55"/>
              <a:gd name="T1" fmla="*/ 68 h 68"/>
              <a:gd name="T2" fmla="*/ 0 w 55"/>
              <a:gd name="T3" fmla="*/ 68 h 68"/>
              <a:gd name="T4" fmla="*/ 0 w 55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68">
                <a:moveTo>
                  <a:pt x="55" y="68"/>
                </a:moveTo>
                <a:lnTo>
                  <a:pt x="0" y="6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1" name="Line 61">
            <a:extLst>
              <a:ext uri="{FF2B5EF4-FFF2-40B4-BE49-F238E27FC236}">
                <a16:creationId xmlns:a16="http://schemas.microsoft.com/office/drawing/2014/main" id="{B130DD4B-BFB1-35EA-12D4-355CECD66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475" y="386397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2" name="Line 62">
            <a:extLst>
              <a:ext uri="{FF2B5EF4-FFF2-40B4-BE49-F238E27FC236}">
                <a16:creationId xmlns:a16="http://schemas.microsoft.com/office/drawing/2014/main" id="{20A063B8-684A-B99F-3DA0-D6FF517DC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" y="3810000"/>
            <a:ext cx="2032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3" name="Oval 63">
            <a:extLst>
              <a:ext uri="{FF2B5EF4-FFF2-40B4-BE49-F238E27FC236}">
                <a16:creationId xmlns:a16="http://schemas.microsoft.com/office/drawing/2014/main" id="{9D1E345E-4BDA-A5DF-B05A-079DC0CE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751263"/>
            <a:ext cx="58737" cy="58737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4" name="Line 64">
            <a:extLst>
              <a:ext uri="{FF2B5EF4-FFF2-40B4-BE49-F238E27FC236}">
                <a16:creationId xmlns:a16="http://schemas.microsoft.com/office/drawing/2014/main" id="{2453C09B-B7F3-F8DB-1591-CDB7D2AA1C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2389188"/>
            <a:ext cx="1587" cy="3048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5" name="Line 65">
            <a:extLst>
              <a:ext uri="{FF2B5EF4-FFF2-40B4-BE49-F238E27FC236}">
                <a16:creationId xmlns:a16="http://schemas.microsoft.com/office/drawing/2014/main" id="{23A3E9E1-D4B0-4D5E-C535-39988D642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1917700"/>
            <a:ext cx="1587" cy="3000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6" name="Line 66">
            <a:extLst>
              <a:ext uri="{FF2B5EF4-FFF2-40B4-BE49-F238E27FC236}">
                <a16:creationId xmlns:a16="http://schemas.microsoft.com/office/drawing/2014/main" id="{2DEEA04B-2D51-5E13-F4C9-AE79FCD8B6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2863850"/>
            <a:ext cx="1587" cy="3000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7" name="Line 67">
            <a:extLst>
              <a:ext uri="{FF2B5EF4-FFF2-40B4-BE49-F238E27FC236}">
                <a16:creationId xmlns:a16="http://schemas.microsoft.com/office/drawing/2014/main" id="{0B84F6A2-265D-84CF-6830-5966BD9F93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3810000"/>
            <a:ext cx="1587" cy="641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8" name="Line 68">
            <a:extLst>
              <a:ext uri="{FF2B5EF4-FFF2-40B4-BE49-F238E27FC236}">
                <a16:creationId xmlns:a16="http://schemas.microsoft.com/office/drawing/2014/main" id="{169EB986-BE33-82A3-D3F1-2F792DFAD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138" y="1917700"/>
            <a:ext cx="1587" cy="2533650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1" name="Line 71">
            <a:extLst>
              <a:ext uri="{FF2B5EF4-FFF2-40B4-BE49-F238E27FC236}">
                <a16:creationId xmlns:a16="http://schemas.microsoft.com/office/drawing/2014/main" id="{E23D6F04-2A21-DD6D-CD93-E0A2B377B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3338513"/>
            <a:ext cx="1587" cy="3000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2" name="Line 72">
            <a:extLst>
              <a:ext uri="{FF2B5EF4-FFF2-40B4-BE49-F238E27FC236}">
                <a16:creationId xmlns:a16="http://schemas.microsoft.com/office/drawing/2014/main" id="{48D24A4B-BA67-BBC5-7E8C-0F6AEB4AD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0" y="2881313"/>
            <a:ext cx="53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3" name="Line 73">
            <a:extLst>
              <a:ext uri="{FF2B5EF4-FFF2-40B4-BE49-F238E27FC236}">
                <a16:creationId xmlns:a16="http://schemas.microsoft.com/office/drawing/2014/main" id="{E3C6DAC1-66F5-4784-CF23-C86D7F865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7650" y="2881313"/>
            <a:ext cx="1588" cy="1460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4" name="Oval 74">
            <a:extLst>
              <a:ext uri="{FF2B5EF4-FFF2-40B4-BE49-F238E27FC236}">
                <a16:creationId xmlns:a16="http://schemas.microsoft.com/office/drawing/2014/main" id="{42463AC5-25F0-A377-05F9-F5920F2E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855913"/>
            <a:ext cx="50800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5" name="Oval 75">
            <a:extLst>
              <a:ext uri="{FF2B5EF4-FFF2-40B4-BE49-F238E27FC236}">
                <a16:creationId xmlns:a16="http://schemas.microsoft.com/office/drawing/2014/main" id="{41A15557-9C52-BA44-7B51-3DD0D7D18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3001963"/>
            <a:ext cx="49213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6" name="Freeform 76">
            <a:extLst>
              <a:ext uri="{FF2B5EF4-FFF2-40B4-BE49-F238E27FC236}">
                <a16:creationId xmlns:a16="http://schemas.microsoft.com/office/drawing/2014/main" id="{D1ABA9EC-2D88-D0D9-B8ED-A05633CF68D6}"/>
              </a:ext>
            </a:extLst>
          </p:cNvPr>
          <p:cNvSpPr>
            <a:spLocks/>
          </p:cNvSpPr>
          <p:nvPr/>
        </p:nvSpPr>
        <p:spPr bwMode="auto">
          <a:xfrm>
            <a:off x="1517650" y="3717925"/>
            <a:ext cx="82550" cy="109538"/>
          </a:xfrm>
          <a:custGeom>
            <a:avLst/>
            <a:gdLst>
              <a:gd name="T0" fmla="*/ 52 w 52"/>
              <a:gd name="T1" fmla="*/ 0 h 69"/>
              <a:gd name="T2" fmla="*/ 52 w 52"/>
              <a:gd name="T3" fmla="*/ 69 h 69"/>
              <a:gd name="T4" fmla="*/ 0 w 52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9">
                <a:moveTo>
                  <a:pt x="52" y="0"/>
                </a:moveTo>
                <a:lnTo>
                  <a:pt x="52" y="69"/>
                </a:lnTo>
                <a:lnTo>
                  <a:pt x="0" y="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7" name="Freeform 77">
            <a:extLst>
              <a:ext uri="{FF2B5EF4-FFF2-40B4-BE49-F238E27FC236}">
                <a16:creationId xmlns:a16="http://schemas.microsoft.com/office/drawing/2014/main" id="{CDB7DE5F-6DB5-EE2C-3D8A-A698BBA71E31}"/>
              </a:ext>
            </a:extLst>
          </p:cNvPr>
          <p:cNvSpPr>
            <a:spLocks/>
          </p:cNvSpPr>
          <p:nvPr/>
        </p:nvSpPr>
        <p:spPr bwMode="auto">
          <a:xfrm>
            <a:off x="1808163" y="3717925"/>
            <a:ext cx="84137" cy="109538"/>
          </a:xfrm>
          <a:custGeom>
            <a:avLst/>
            <a:gdLst>
              <a:gd name="T0" fmla="*/ 53 w 53"/>
              <a:gd name="T1" fmla="*/ 69 h 69"/>
              <a:gd name="T2" fmla="*/ 0 w 53"/>
              <a:gd name="T3" fmla="*/ 69 h 69"/>
              <a:gd name="T4" fmla="*/ 0 w 53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69">
                <a:moveTo>
                  <a:pt x="53" y="69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8" name="Line 78">
            <a:extLst>
              <a:ext uri="{FF2B5EF4-FFF2-40B4-BE49-F238E27FC236}">
                <a16:creationId xmlns:a16="http://schemas.microsoft.com/office/drawing/2014/main" id="{976451E3-9703-CA48-04B3-DCB0A9F64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0988" y="371792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9" name="Line 79">
            <a:extLst>
              <a:ext uri="{FF2B5EF4-FFF2-40B4-BE49-F238E27FC236}">
                <a16:creationId xmlns:a16="http://schemas.microsoft.com/office/drawing/2014/main" id="{7DCEC472-BA5F-0EA4-917F-63CE7B4CA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663950"/>
            <a:ext cx="207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0" name="Line 80">
            <a:extLst>
              <a:ext uri="{FF2B5EF4-FFF2-40B4-BE49-F238E27FC236}">
                <a16:creationId xmlns:a16="http://schemas.microsoft.com/office/drawing/2014/main" id="{2D843FDC-B475-CD73-D5A6-0AC586EF7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3551238"/>
            <a:ext cx="1588" cy="1127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1" name="Line 81">
            <a:extLst>
              <a:ext uri="{FF2B5EF4-FFF2-40B4-BE49-F238E27FC236}">
                <a16:creationId xmlns:a16="http://schemas.microsoft.com/office/drawing/2014/main" id="{B916B4AF-1353-4FD9-4FA0-AAF2FA4F6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0" y="3827463"/>
            <a:ext cx="53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2" name="Line 82">
            <a:extLst>
              <a:ext uri="{FF2B5EF4-FFF2-40B4-BE49-F238E27FC236}">
                <a16:creationId xmlns:a16="http://schemas.microsoft.com/office/drawing/2014/main" id="{5B3448B9-5C99-D2D5-C044-52E1B1F87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7650" y="3827463"/>
            <a:ext cx="1588" cy="1444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3" name="Oval 83">
            <a:extLst>
              <a:ext uri="{FF2B5EF4-FFF2-40B4-BE49-F238E27FC236}">
                <a16:creationId xmlns:a16="http://schemas.microsoft.com/office/drawing/2014/main" id="{92A9F326-65DD-3AC9-8D09-49F5FD9F3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802063"/>
            <a:ext cx="50800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4" name="Oval 84">
            <a:extLst>
              <a:ext uri="{FF2B5EF4-FFF2-40B4-BE49-F238E27FC236}">
                <a16:creationId xmlns:a16="http://schemas.microsoft.com/office/drawing/2014/main" id="{EC954240-B8F7-C41F-7F64-80124E7F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3948113"/>
            <a:ext cx="49213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5" name="Freeform 85">
            <a:extLst>
              <a:ext uri="{FF2B5EF4-FFF2-40B4-BE49-F238E27FC236}">
                <a16:creationId xmlns:a16="http://schemas.microsoft.com/office/drawing/2014/main" id="{1636B488-A6B9-0A0B-48B7-79FB2EE73B25}"/>
              </a:ext>
            </a:extLst>
          </p:cNvPr>
          <p:cNvSpPr>
            <a:spLocks/>
          </p:cNvSpPr>
          <p:nvPr/>
        </p:nvSpPr>
        <p:spPr bwMode="auto">
          <a:xfrm>
            <a:off x="2292350" y="2297113"/>
            <a:ext cx="87313" cy="107950"/>
          </a:xfrm>
          <a:custGeom>
            <a:avLst/>
            <a:gdLst>
              <a:gd name="T0" fmla="*/ 0 w 55"/>
              <a:gd name="T1" fmla="*/ 0 h 68"/>
              <a:gd name="T2" fmla="*/ 0 w 55"/>
              <a:gd name="T3" fmla="*/ 68 h 68"/>
              <a:gd name="T4" fmla="*/ 55 w 55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68">
                <a:moveTo>
                  <a:pt x="0" y="0"/>
                </a:moveTo>
                <a:lnTo>
                  <a:pt x="0" y="68"/>
                </a:lnTo>
                <a:lnTo>
                  <a:pt x="55" y="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6" name="Freeform 86">
            <a:extLst>
              <a:ext uri="{FF2B5EF4-FFF2-40B4-BE49-F238E27FC236}">
                <a16:creationId xmlns:a16="http://schemas.microsoft.com/office/drawing/2014/main" id="{3BCC482E-8D8A-8105-B0FC-6044910C22FA}"/>
              </a:ext>
            </a:extLst>
          </p:cNvPr>
          <p:cNvSpPr>
            <a:spLocks/>
          </p:cNvSpPr>
          <p:nvPr/>
        </p:nvSpPr>
        <p:spPr bwMode="auto">
          <a:xfrm>
            <a:off x="2005013" y="2297113"/>
            <a:ext cx="82550" cy="107950"/>
          </a:xfrm>
          <a:custGeom>
            <a:avLst/>
            <a:gdLst>
              <a:gd name="T0" fmla="*/ 0 w 52"/>
              <a:gd name="T1" fmla="*/ 68 h 68"/>
              <a:gd name="T2" fmla="*/ 52 w 52"/>
              <a:gd name="T3" fmla="*/ 68 h 68"/>
              <a:gd name="T4" fmla="*/ 52 w 52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8">
                <a:moveTo>
                  <a:pt x="0" y="68"/>
                </a:moveTo>
                <a:lnTo>
                  <a:pt x="52" y="68"/>
                </a:lnTo>
                <a:lnTo>
                  <a:pt x="5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7" name="Line 87">
            <a:extLst>
              <a:ext uri="{FF2B5EF4-FFF2-40B4-BE49-F238E27FC236}">
                <a16:creationId xmlns:a16="http://schemas.microsoft.com/office/drawing/2014/main" id="{8588612B-A8EC-78F4-A196-6B90A0059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297113"/>
            <a:ext cx="307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8" name="Line 88">
            <a:extLst>
              <a:ext uri="{FF2B5EF4-FFF2-40B4-BE49-F238E27FC236}">
                <a16:creationId xmlns:a16="http://schemas.microsoft.com/office/drawing/2014/main" id="{986541CA-59B7-8EA5-6D84-B292F915B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2243138"/>
            <a:ext cx="2047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9" name="Line 89">
            <a:extLst>
              <a:ext uri="{FF2B5EF4-FFF2-40B4-BE49-F238E27FC236}">
                <a16:creationId xmlns:a16="http://schemas.microsoft.com/office/drawing/2014/main" id="{32070D05-1408-97C0-8712-9CB32E7D5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338" y="2130425"/>
            <a:ext cx="1587" cy="112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0" name="Line 90">
            <a:extLst>
              <a:ext uri="{FF2B5EF4-FFF2-40B4-BE49-F238E27FC236}">
                <a16:creationId xmlns:a16="http://schemas.microsoft.com/office/drawing/2014/main" id="{134655A7-714B-9DD3-A540-A8A1E0A6CF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6275" y="2405063"/>
            <a:ext cx="587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1" name="Line 91">
            <a:extLst>
              <a:ext uri="{FF2B5EF4-FFF2-40B4-BE49-F238E27FC236}">
                <a16:creationId xmlns:a16="http://schemas.microsoft.com/office/drawing/2014/main" id="{A525F6F2-600A-28AB-90E7-824FFB9FE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9663" y="2405063"/>
            <a:ext cx="1587" cy="1508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2" name="Oval 92">
            <a:extLst>
              <a:ext uri="{FF2B5EF4-FFF2-40B4-BE49-F238E27FC236}">
                <a16:creationId xmlns:a16="http://schemas.microsoft.com/office/drawing/2014/main" id="{47A87670-16E1-DAA8-D523-5596F562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381250"/>
            <a:ext cx="50800" cy="492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3" name="Oval 93">
            <a:extLst>
              <a:ext uri="{FF2B5EF4-FFF2-40B4-BE49-F238E27FC236}">
                <a16:creationId xmlns:a16="http://schemas.microsoft.com/office/drawing/2014/main" id="{1321B0F5-CF27-B575-A504-D1DBFFC7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530475"/>
            <a:ext cx="5080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4" name="Freeform 94">
            <a:extLst>
              <a:ext uri="{FF2B5EF4-FFF2-40B4-BE49-F238E27FC236}">
                <a16:creationId xmlns:a16="http://schemas.microsoft.com/office/drawing/2014/main" id="{064F7CA5-5507-32A4-9409-3DE68080BC68}"/>
              </a:ext>
            </a:extLst>
          </p:cNvPr>
          <p:cNvSpPr>
            <a:spLocks/>
          </p:cNvSpPr>
          <p:nvPr/>
        </p:nvSpPr>
        <p:spPr bwMode="auto">
          <a:xfrm>
            <a:off x="3305175" y="2297113"/>
            <a:ext cx="87313" cy="107950"/>
          </a:xfrm>
          <a:custGeom>
            <a:avLst/>
            <a:gdLst>
              <a:gd name="T0" fmla="*/ 0 w 55"/>
              <a:gd name="T1" fmla="*/ 0 h 68"/>
              <a:gd name="T2" fmla="*/ 0 w 55"/>
              <a:gd name="T3" fmla="*/ 68 h 68"/>
              <a:gd name="T4" fmla="*/ 55 w 55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68">
                <a:moveTo>
                  <a:pt x="0" y="0"/>
                </a:moveTo>
                <a:lnTo>
                  <a:pt x="0" y="68"/>
                </a:lnTo>
                <a:lnTo>
                  <a:pt x="55" y="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5" name="Freeform 95">
            <a:extLst>
              <a:ext uri="{FF2B5EF4-FFF2-40B4-BE49-F238E27FC236}">
                <a16:creationId xmlns:a16="http://schemas.microsoft.com/office/drawing/2014/main" id="{2675196F-5599-5250-56E0-BA15F7D04780}"/>
              </a:ext>
            </a:extLst>
          </p:cNvPr>
          <p:cNvSpPr>
            <a:spLocks/>
          </p:cNvSpPr>
          <p:nvPr/>
        </p:nvSpPr>
        <p:spPr bwMode="auto">
          <a:xfrm>
            <a:off x="3017838" y="2297113"/>
            <a:ext cx="82550" cy="107950"/>
          </a:xfrm>
          <a:custGeom>
            <a:avLst/>
            <a:gdLst>
              <a:gd name="T0" fmla="*/ 0 w 52"/>
              <a:gd name="T1" fmla="*/ 68 h 68"/>
              <a:gd name="T2" fmla="*/ 52 w 52"/>
              <a:gd name="T3" fmla="*/ 68 h 68"/>
              <a:gd name="T4" fmla="*/ 52 w 52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8">
                <a:moveTo>
                  <a:pt x="0" y="68"/>
                </a:moveTo>
                <a:lnTo>
                  <a:pt x="52" y="68"/>
                </a:lnTo>
                <a:lnTo>
                  <a:pt x="5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6" name="Line 96">
            <a:extLst>
              <a:ext uri="{FF2B5EF4-FFF2-40B4-BE49-F238E27FC236}">
                <a16:creationId xmlns:a16="http://schemas.microsoft.com/office/drawing/2014/main" id="{D8CEAC89-AB1E-F9DF-5DDE-F0D01FFAB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297113"/>
            <a:ext cx="307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7" name="Line 97">
            <a:extLst>
              <a:ext uri="{FF2B5EF4-FFF2-40B4-BE49-F238E27FC236}">
                <a16:creationId xmlns:a16="http://schemas.microsoft.com/office/drawing/2014/main" id="{92F640EB-72B1-A5A5-2350-2B7EB095D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2243138"/>
            <a:ext cx="2047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8" name="Line 98">
            <a:extLst>
              <a:ext uri="{FF2B5EF4-FFF2-40B4-BE49-F238E27FC236}">
                <a16:creationId xmlns:a16="http://schemas.microsoft.com/office/drawing/2014/main" id="{55175899-0227-8943-94C8-1BC267E12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2130425"/>
            <a:ext cx="1587" cy="112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9" name="Line 99">
            <a:extLst>
              <a:ext uri="{FF2B5EF4-FFF2-40B4-BE49-F238E27FC236}">
                <a16:creationId xmlns:a16="http://schemas.microsoft.com/office/drawing/2014/main" id="{C79815B0-DD16-692A-1A7C-5960E75BF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9100" y="2405063"/>
            <a:ext cx="587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0" name="Line 100">
            <a:extLst>
              <a:ext uri="{FF2B5EF4-FFF2-40B4-BE49-F238E27FC236}">
                <a16:creationId xmlns:a16="http://schemas.microsoft.com/office/drawing/2014/main" id="{05F1662E-D6DC-AC56-703B-62A32A214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2488" y="2405063"/>
            <a:ext cx="1587" cy="1508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1" name="Oval 101">
            <a:extLst>
              <a:ext uri="{FF2B5EF4-FFF2-40B4-BE49-F238E27FC236}">
                <a16:creationId xmlns:a16="http://schemas.microsoft.com/office/drawing/2014/main" id="{B0314A56-D8C8-DF3A-7CDB-8A2F60C1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381250"/>
            <a:ext cx="50800" cy="492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2" name="Oval 102">
            <a:extLst>
              <a:ext uri="{FF2B5EF4-FFF2-40B4-BE49-F238E27FC236}">
                <a16:creationId xmlns:a16="http://schemas.microsoft.com/office/drawing/2014/main" id="{FEA24A90-3BC5-5EA3-7E47-9C689EE1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530475"/>
            <a:ext cx="5080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3" name="Freeform 103">
            <a:extLst>
              <a:ext uri="{FF2B5EF4-FFF2-40B4-BE49-F238E27FC236}">
                <a16:creationId xmlns:a16="http://schemas.microsoft.com/office/drawing/2014/main" id="{4BA3D73C-5CCF-63D7-64DE-FB3B195A16BA}"/>
              </a:ext>
            </a:extLst>
          </p:cNvPr>
          <p:cNvSpPr>
            <a:spLocks/>
          </p:cNvSpPr>
          <p:nvPr/>
        </p:nvSpPr>
        <p:spPr bwMode="auto">
          <a:xfrm>
            <a:off x="3305175" y="2771775"/>
            <a:ext cx="87313" cy="109538"/>
          </a:xfrm>
          <a:custGeom>
            <a:avLst/>
            <a:gdLst>
              <a:gd name="T0" fmla="*/ 0 w 55"/>
              <a:gd name="T1" fmla="*/ 0 h 69"/>
              <a:gd name="T2" fmla="*/ 0 w 55"/>
              <a:gd name="T3" fmla="*/ 69 h 69"/>
              <a:gd name="T4" fmla="*/ 55 w 55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69">
                <a:moveTo>
                  <a:pt x="0" y="0"/>
                </a:moveTo>
                <a:lnTo>
                  <a:pt x="0" y="69"/>
                </a:lnTo>
                <a:lnTo>
                  <a:pt x="55" y="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4" name="Freeform 104">
            <a:extLst>
              <a:ext uri="{FF2B5EF4-FFF2-40B4-BE49-F238E27FC236}">
                <a16:creationId xmlns:a16="http://schemas.microsoft.com/office/drawing/2014/main" id="{B4611B93-F514-FD76-9218-0FDCCD197156}"/>
              </a:ext>
            </a:extLst>
          </p:cNvPr>
          <p:cNvSpPr>
            <a:spLocks/>
          </p:cNvSpPr>
          <p:nvPr/>
        </p:nvSpPr>
        <p:spPr bwMode="auto">
          <a:xfrm>
            <a:off x="3017838" y="2771775"/>
            <a:ext cx="82550" cy="109538"/>
          </a:xfrm>
          <a:custGeom>
            <a:avLst/>
            <a:gdLst>
              <a:gd name="T0" fmla="*/ 0 w 52"/>
              <a:gd name="T1" fmla="*/ 69 h 69"/>
              <a:gd name="T2" fmla="*/ 52 w 52"/>
              <a:gd name="T3" fmla="*/ 69 h 69"/>
              <a:gd name="T4" fmla="*/ 52 w 52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9">
                <a:moveTo>
                  <a:pt x="0" y="69"/>
                </a:moveTo>
                <a:lnTo>
                  <a:pt x="52" y="69"/>
                </a:lnTo>
                <a:lnTo>
                  <a:pt x="5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5" name="Line 105">
            <a:extLst>
              <a:ext uri="{FF2B5EF4-FFF2-40B4-BE49-F238E27FC236}">
                <a16:creationId xmlns:a16="http://schemas.microsoft.com/office/drawing/2014/main" id="{12C94DDE-CB3D-46AC-3A65-88A3907A0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175" y="277177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6" name="Line 106">
            <a:extLst>
              <a:ext uri="{FF2B5EF4-FFF2-40B4-BE49-F238E27FC236}">
                <a16:creationId xmlns:a16="http://schemas.microsoft.com/office/drawing/2014/main" id="{D03589AA-320B-6D04-FE4C-14341148B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2717800"/>
            <a:ext cx="2047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7" name="Line 107">
            <a:extLst>
              <a:ext uri="{FF2B5EF4-FFF2-40B4-BE49-F238E27FC236}">
                <a16:creationId xmlns:a16="http://schemas.microsoft.com/office/drawing/2014/main" id="{D5582F92-D361-69EF-8DBC-60377C630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2601913"/>
            <a:ext cx="1587" cy="1158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8" name="Line 108">
            <a:extLst>
              <a:ext uri="{FF2B5EF4-FFF2-40B4-BE49-F238E27FC236}">
                <a16:creationId xmlns:a16="http://schemas.microsoft.com/office/drawing/2014/main" id="{4E489365-792E-5D7B-F198-76BDB0DDB4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9100" y="2881313"/>
            <a:ext cx="587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9" name="Line 109">
            <a:extLst>
              <a:ext uri="{FF2B5EF4-FFF2-40B4-BE49-F238E27FC236}">
                <a16:creationId xmlns:a16="http://schemas.microsoft.com/office/drawing/2014/main" id="{9F791767-B03F-B785-654B-5C3669A5E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2488" y="2881313"/>
            <a:ext cx="1587" cy="1460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0" name="Oval 110">
            <a:extLst>
              <a:ext uri="{FF2B5EF4-FFF2-40B4-BE49-F238E27FC236}">
                <a16:creationId xmlns:a16="http://schemas.microsoft.com/office/drawing/2014/main" id="{6DB90F3A-BD20-23B0-6A15-CA013E96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855913"/>
            <a:ext cx="50800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1" name="Oval 111">
            <a:extLst>
              <a:ext uri="{FF2B5EF4-FFF2-40B4-BE49-F238E27FC236}">
                <a16:creationId xmlns:a16="http://schemas.microsoft.com/office/drawing/2014/main" id="{E6D1D1B3-B75B-E9AC-5ED4-418427E7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3001963"/>
            <a:ext cx="50800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2" name="Freeform 112">
            <a:extLst>
              <a:ext uri="{FF2B5EF4-FFF2-40B4-BE49-F238E27FC236}">
                <a16:creationId xmlns:a16="http://schemas.microsoft.com/office/drawing/2014/main" id="{64DEEFDA-A276-957E-E852-D0EB20191231}"/>
              </a:ext>
            </a:extLst>
          </p:cNvPr>
          <p:cNvSpPr>
            <a:spLocks/>
          </p:cNvSpPr>
          <p:nvPr/>
        </p:nvSpPr>
        <p:spPr bwMode="auto">
          <a:xfrm>
            <a:off x="2292350" y="3243263"/>
            <a:ext cx="87313" cy="107950"/>
          </a:xfrm>
          <a:custGeom>
            <a:avLst/>
            <a:gdLst>
              <a:gd name="T0" fmla="*/ 0 w 55"/>
              <a:gd name="T1" fmla="*/ 0 h 68"/>
              <a:gd name="T2" fmla="*/ 0 w 55"/>
              <a:gd name="T3" fmla="*/ 68 h 68"/>
              <a:gd name="T4" fmla="*/ 55 w 55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68">
                <a:moveTo>
                  <a:pt x="0" y="0"/>
                </a:moveTo>
                <a:lnTo>
                  <a:pt x="0" y="68"/>
                </a:lnTo>
                <a:lnTo>
                  <a:pt x="55" y="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3" name="Freeform 113">
            <a:extLst>
              <a:ext uri="{FF2B5EF4-FFF2-40B4-BE49-F238E27FC236}">
                <a16:creationId xmlns:a16="http://schemas.microsoft.com/office/drawing/2014/main" id="{363A7FE1-AD27-EC16-5BBC-76AE07309850}"/>
              </a:ext>
            </a:extLst>
          </p:cNvPr>
          <p:cNvSpPr>
            <a:spLocks/>
          </p:cNvSpPr>
          <p:nvPr/>
        </p:nvSpPr>
        <p:spPr bwMode="auto">
          <a:xfrm>
            <a:off x="2005013" y="3243263"/>
            <a:ext cx="82550" cy="107950"/>
          </a:xfrm>
          <a:custGeom>
            <a:avLst/>
            <a:gdLst>
              <a:gd name="T0" fmla="*/ 0 w 52"/>
              <a:gd name="T1" fmla="*/ 68 h 68"/>
              <a:gd name="T2" fmla="*/ 52 w 52"/>
              <a:gd name="T3" fmla="*/ 68 h 68"/>
              <a:gd name="T4" fmla="*/ 52 w 52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8">
                <a:moveTo>
                  <a:pt x="0" y="68"/>
                </a:moveTo>
                <a:lnTo>
                  <a:pt x="52" y="68"/>
                </a:lnTo>
                <a:lnTo>
                  <a:pt x="5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4" name="Line 114">
            <a:extLst>
              <a:ext uri="{FF2B5EF4-FFF2-40B4-BE49-F238E27FC236}">
                <a16:creationId xmlns:a16="http://schemas.microsoft.com/office/drawing/2014/main" id="{4BA3A8D8-84D0-FC6D-DCC6-60FDBB298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3243263"/>
            <a:ext cx="307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5" name="Line 115">
            <a:extLst>
              <a:ext uri="{FF2B5EF4-FFF2-40B4-BE49-F238E27FC236}">
                <a16:creationId xmlns:a16="http://schemas.microsoft.com/office/drawing/2014/main" id="{D0F624A7-D1C2-C48A-2E1D-0597AE231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3" y="3189288"/>
            <a:ext cx="2047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6" name="Line 116">
            <a:extLst>
              <a:ext uri="{FF2B5EF4-FFF2-40B4-BE49-F238E27FC236}">
                <a16:creationId xmlns:a16="http://schemas.microsoft.com/office/drawing/2014/main" id="{C9635CAE-49C5-31DF-BA31-4C4FA2CEA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338" y="3076575"/>
            <a:ext cx="1587" cy="112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7" name="Line 117">
            <a:extLst>
              <a:ext uri="{FF2B5EF4-FFF2-40B4-BE49-F238E27FC236}">
                <a16:creationId xmlns:a16="http://schemas.microsoft.com/office/drawing/2014/main" id="{DED74C48-694C-DC4A-B932-2F0C667E7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6275" y="3351213"/>
            <a:ext cx="587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8" name="Line 118">
            <a:extLst>
              <a:ext uri="{FF2B5EF4-FFF2-40B4-BE49-F238E27FC236}">
                <a16:creationId xmlns:a16="http://schemas.microsoft.com/office/drawing/2014/main" id="{CBE90803-7BBD-E3F9-E369-C3EE853FD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9663" y="3351213"/>
            <a:ext cx="1587" cy="1508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9" name="Oval 119">
            <a:extLst>
              <a:ext uri="{FF2B5EF4-FFF2-40B4-BE49-F238E27FC236}">
                <a16:creationId xmlns:a16="http://schemas.microsoft.com/office/drawing/2014/main" id="{EBD421D5-1F4C-ECEE-9D10-292FC853D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327400"/>
            <a:ext cx="50800" cy="492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0" name="Oval 120">
            <a:extLst>
              <a:ext uri="{FF2B5EF4-FFF2-40B4-BE49-F238E27FC236}">
                <a16:creationId xmlns:a16="http://schemas.microsoft.com/office/drawing/2014/main" id="{1514EF0D-F702-B177-53BC-EEF0BEC8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3476625"/>
            <a:ext cx="50800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1" name="Freeform 121">
            <a:extLst>
              <a:ext uri="{FF2B5EF4-FFF2-40B4-BE49-F238E27FC236}">
                <a16:creationId xmlns:a16="http://schemas.microsoft.com/office/drawing/2014/main" id="{D2FDBA92-E2B6-0849-9072-F19D647341D2}"/>
              </a:ext>
            </a:extLst>
          </p:cNvPr>
          <p:cNvSpPr>
            <a:spLocks/>
          </p:cNvSpPr>
          <p:nvPr/>
        </p:nvSpPr>
        <p:spPr bwMode="auto">
          <a:xfrm>
            <a:off x="2530475" y="3243263"/>
            <a:ext cx="82550" cy="107950"/>
          </a:xfrm>
          <a:custGeom>
            <a:avLst/>
            <a:gdLst>
              <a:gd name="T0" fmla="*/ 52 w 52"/>
              <a:gd name="T1" fmla="*/ 0 h 68"/>
              <a:gd name="T2" fmla="*/ 52 w 52"/>
              <a:gd name="T3" fmla="*/ 68 h 68"/>
              <a:gd name="T4" fmla="*/ 0 w 52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8">
                <a:moveTo>
                  <a:pt x="52" y="0"/>
                </a:moveTo>
                <a:lnTo>
                  <a:pt x="52" y="68"/>
                </a:lnTo>
                <a:lnTo>
                  <a:pt x="0" y="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2" name="Freeform 122">
            <a:extLst>
              <a:ext uri="{FF2B5EF4-FFF2-40B4-BE49-F238E27FC236}">
                <a16:creationId xmlns:a16="http://schemas.microsoft.com/office/drawing/2014/main" id="{A2D6F608-FBA0-4F89-F599-2D23E131AE08}"/>
              </a:ext>
            </a:extLst>
          </p:cNvPr>
          <p:cNvSpPr>
            <a:spLocks/>
          </p:cNvSpPr>
          <p:nvPr/>
        </p:nvSpPr>
        <p:spPr bwMode="auto">
          <a:xfrm>
            <a:off x="2820988" y="3243263"/>
            <a:ext cx="84137" cy="107950"/>
          </a:xfrm>
          <a:custGeom>
            <a:avLst/>
            <a:gdLst>
              <a:gd name="T0" fmla="*/ 53 w 53"/>
              <a:gd name="T1" fmla="*/ 68 h 68"/>
              <a:gd name="T2" fmla="*/ 0 w 53"/>
              <a:gd name="T3" fmla="*/ 68 h 68"/>
              <a:gd name="T4" fmla="*/ 0 w 53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68">
                <a:moveTo>
                  <a:pt x="53" y="68"/>
                </a:moveTo>
                <a:lnTo>
                  <a:pt x="0" y="6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3" name="Line 123">
            <a:extLst>
              <a:ext uri="{FF2B5EF4-FFF2-40B4-BE49-F238E27FC236}">
                <a16:creationId xmlns:a16="http://schemas.microsoft.com/office/drawing/2014/main" id="{DB7BFFDB-FE7B-D65B-9CA4-E7F592C78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3" y="3243263"/>
            <a:ext cx="307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4" name="Line 124">
            <a:extLst>
              <a:ext uri="{FF2B5EF4-FFF2-40B4-BE49-F238E27FC236}">
                <a16:creationId xmlns:a16="http://schemas.microsoft.com/office/drawing/2014/main" id="{2167B319-592C-83A8-C269-A20F04189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3025" y="3189288"/>
            <a:ext cx="2079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5" name="Line 125">
            <a:extLst>
              <a:ext uri="{FF2B5EF4-FFF2-40B4-BE49-F238E27FC236}">
                <a16:creationId xmlns:a16="http://schemas.microsoft.com/office/drawing/2014/main" id="{B0370AE4-237B-BCF0-F363-7BE8F0033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3076575"/>
            <a:ext cx="1588" cy="112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6" name="Line 126">
            <a:extLst>
              <a:ext uri="{FF2B5EF4-FFF2-40B4-BE49-F238E27FC236}">
                <a16:creationId xmlns:a16="http://schemas.microsoft.com/office/drawing/2014/main" id="{34538EAC-2027-896D-D18E-40341680D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351213"/>
            <a:ext cx="53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7" name="Line 127">
            <a:extLst>
              <a:ext uri="{FF2B5EF4-FFF2-40B4-BE49-F238E27FC236}">
                <a16:creationId xmlns:a16="http://schemas.microsoft.com/office/drawing/2014/main" id="{C6A9543E-961D-B01A-8442-44449C8D5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3351213"/>
            <a:ext cx="1588" cy="1508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8" name="Oval 128">
            <a:extLst>
              <a:ext uri="{FF2B5EF4-FFF2-40B4-BE49-F238E27FC236}">
                <a16:creationId xmlns:a16="http://schemas.microsoft.com/office/drawing/2014/main" id="{2E8853C0-C3E6-E071-E1E4-C9AD6DE3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327400"/>
            <a:ext cx="50800" cy="492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9" name="Oval 129">
            <a:extLst>
              <a:ext uri="{FF2B5EF4-FFF2-40B4-BE49-F238E27FC236}">
                <a16:creationId xmlns:a16="http://schemas.microsoft.com/office/drawing/2014/main" id="{723C8E0A-BAAD-DC50-52DA-F53E9F92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3476625"/>
            <a:ext cx="49213" cy="50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0" name="Freeform 130">
            <a:extLst>
              <a:ext uri="{FF2B5EF4-FFF2-40B4-BE49-F238E27FC236}">
                <a16:creationId xmlns:a16="http://schemas.microsoft.com/office/drawing/2014/main" id="{B10951FB-B78E-431E-9E8F-53E0D33A3D3A}"/>
              </a:ext>
            </a:extLst>
          </p:cNvPr>
          <p:cNvSpPr>
            <a:spLocks/>
          </p:cNvSpPr>
          <p:nvPr/>
        </p:nvSpPr>
        <p:spPr bwMode="auto">
          <a:xfrm>
            <a:off x="2530475" y="3717925"/>
            <a:ext cx="82550" cy="109538"/>
          </a:xfrm>
          <a:custGeom>
            <a:avLst/>
            <a:gdLst>
              <a:gd name="T0" fmla="*/ 52 w 52"/>
              <a:gd name="T1" fmla="*/ 0 h 69"/>
              <a:gd name="T2" fmla="*/ 52 w 52"/>
              <a:gd name="T3" fmla="*/ 69 h 69"/>
              <a:gd name="T4" fmla="*/ 0 w 52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69">
                <a:moveTo>
                  <a:pt x="52" y="0"/>
                </a:moveTo>
                <a:lnTo>
                  <a:pt x="52" y="69"/>
                </a:lnTo>
                <a:lnTo>
                  <a:pt x="0" y="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1" name="Freeform 131">
            <a:extLst>
              <a:ext uri="{FF2B5EF4-FFF2-40B4-BE49-F238E27FC236}">
                <a16:creationId xmlns:a16="http://schemas.microsoft.com/office/drawing/2014/main" id="{82D7D0B9-CD3D-797A-2C77-761892ADFF8A}"/>
              </a:ext>
            </a:extLst>
          </p:cNvPr>
          <p:cNvSpPr>
            <a:spLocks/>
          </p:cNvSpPr>
          <p:nvPr/>
        </p:nvSpPr>
        <p:spPr bwMode="auto">
          <a:xfrm>
            <a:off x="2820988" y="3717925"/>
            <a:ext cx="84137" cy="109538"/>
          </a:xfrm>
          <a:custGeom>
            <a:avLst/>
            <a:gdLst>
              <a:gd name="T0" fmla="*/ 53 w 53"/>
              <a:gd name="T1" fmla="*/ 69 h 69"/>
              <a:gd name="T2" fmla="*/ 0 w 53"/>
              <a:gd name="T3" fmla="*/ 69 h 69"/>
              <a:gd name="T4" fmla="*/ 0 w 53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69">
                <a:moveTo>
                  <a:pt x="53" y="69"/>
                </a:moveTo>
                <a:lnTo>
                  <a:pt x="0" y="6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2" name="Line 132">
            <a:extLst>
              <a:ext uri="{FF2B5EF4-FFF2-40B4-BE49-F238E27FC236}">
                <a16:creationId xmlns:a16="http://schemas.microsoft.com/office/drawing/2014/main" id="{94CCDDBA-CD4A-05A1-34B3-93A07C488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3" y="3717925"/>
            <a:ext cx="3079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3" name="Line 133">
            <a:extLst>
              <a:ext uri="{FF2B5EF4-FFF2-40B4-BE49-F238E27FC236}">
                <a16:creationId xmlns:a16="http://schemas.microsoft.com/office/drawing/2014/main" id="{441F2FF9-996E-484E-3066-7D04BCD22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3025" y="3663950"/>
            <a:ext cx="207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4" name="Line 134">
            <a:extLst>
              <a:ext uri="{FF2B5EF4-FFF2-40B4-BE49-F238E27FC236}">
                <a16:creationId xmlns:a16="http://schemas.microsoft.com/office/drawing/2014/main" id="{72AF8D83-BD17-6FE9-44F8-9C659FD44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3551238"/>
            <a:ext cx="1588" cy="1127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5" name="Line 135">
            <a:extLst>
              <a:ext uri="{FF2B5EF4-FFF2-40B4-BE49-F238E27FC236}">
                <a16:creationId xmlns:a16="http://schemas.microsoft.com/office/drawing/2014/main" id="{D69711B9-BFCD-F5C6-65F8-1F1F0FAF7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827463"/>
            <a:ext cx="53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6" name="Line 136">
            <a:extLst>
              <a:ext uri="{FF2B5EF4-FFF2-40B4-BE49-F238E27FC236}">
                <a16:creationId xmlns:a16="http://schemas.microsoft.com/office/drawing/2014/main" id="{D0E64551-24C9-F3B9-4420-F36DBD485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3827463"/>
            <a:ext cx="1588" cy="1444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7" name="Oval 137">
            <a:extLst>
              <a:ext uri="{FF2B5EF4-FFF2-40B4-BE49-F238E27FC236}">
                <a16:creationId xmlns:a16="http://schemas.microsoft.com/office/drawing/2014/main" id="{118C3BC6-AEAE-EE06-733E-250343C29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802063"/>
            <a:ext cx="50800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8" name="Oval 138">
            <a:extLst>
              <a:ext uri="{FF2B5EF4-FFF2-40B4-BE49-F238E27FC236}">
                <a16:creationId xmlns:a16="http://schemas.microsoft.com/office/drawing/2014/main" id="{5C2CEADA-6DBE-8C81-EC4F-35C00FE07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3948113"/>
            <a:ext cx="49213" cy="492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9" name="Rectangle 139">
            <a:extLst>
              <a:ext uri="{FF2B5EF4-FFF2-40B4-BE49-F238E27FC236}">
                <a16:creationId xmlns:a16="http://schemas.microsoft.com/office/drawing/2014/main" id="{4BD45CD6-3ECF-0459-DD97-304313DEB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447992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20" name="Rectangle 140">
            <a:extLst>
              <a:ext uri="{FF2B5EF4-FFF2-40B4-BE49-F238E27FC236}">
                <a16:creationId xmlns:a16="http://schemas.microsoft.com/office/drawing/2014/main" id="{5C17E814-1EF9-526A-8C62-F380CFDB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5466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6621" name="Line 141">
            <a:extLst>
              <a:ext uri="{FF2B5EF4-FFF2-40B4-BE49-F238E27FC236}">
                <a16:creationId xmlns:a16="http://schemas.microsoft.com/office/drawing/2014/main" id="{36D5BE50-6CBA-A8EC-084C-B9316C29D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238" y="4497388"/>
            <a:ext cx="841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2" name="Rectangle 142">
            <a:extLst>
              <a:ext uri="{FF2B5EF4-FFF2-40B4-BE49-F238E27FC236}">
                <a16:creationId xmlns:a16="http://schemas.microsoft.com/office/drawing/2014/main" id="{AE5333B5-738D-46BA-B941-54888CD1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447992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23" name="Rectangle 143">
            <a:extLst>
              <a:ext uri="{FF2B5EF4-FFF2-40B4-BE49-F238E27FC236}">
                <a16:creationId xmlns:a16="http://schemas.microsoft.com/office/drawing/2014/main" id="{F2062FE6-6E62-EB0E-984F-70F93707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45466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6624" name="Rectangle 144">
            <a:extLst>
              <a:ext uri="{FF2B5EF4-FFF2-40B4-BE49-F238E27FC236}">
                <a16:creationId xmlns:a16="http://schemas.microsoft.com/office/drawing/2014/main" id="{7706D257-E063-D819-A30C-1636AF88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1736725"/>
            <a:ext cx="311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276625" name="Line 145">
            <a:extLst>
              <a:ext uri="{FF2B5EF4-FFF2-40B4-BE49-F238E27FC236}">
                <a16:creationId xmlns:a16="http://schemas.microsoft.com/office/drawing/2014/main" id="{D6E95AD6-BA7F-5395-5867-97140198D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1917700"/>
            <a:ext cx="1588" cy="2533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6" name="Line 146">
            <a:extLst>
              <a:ext uri="{FF2B5EF4-FFF2-40B4-BE49-F238E27FC236}">
                <a16:creationId xmlns:a16="http://schemas.microsoft.com/office/drawing/2014/main" id="{7BF54713-13D0-EC29-A786-F1F14050F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5163" y="1917700"/>
            <a:ext cx="1587" cy="2533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7" name="Rectangle 147">
            <a:extLst>
              <a:ext uri="{FF2B5EF4-FFF2-40B4-BE49-F238E27FC236}">
                <a16:creationId xmlns:a16="http://schemas.microsoft.com/office/drawing/2014/main" id="{AC2C3A10-524A-F1C0-FE50-8E688056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447992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28" name="Rectangle 148">
            <a:extLst>
              <a:ext uri="{FF2B5EF4-FFF2-40B4-BE49-F238E27FC236}">
                <a16:creationId xmlns:a16="http://schemas.microsoft.com/office/drawing/2014/main" id="{00235A3E-A22A-A202-8DE5-BF8C265D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5466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6629" name="Line 149">
            <a:extLst>
              <a:ext uri="{FF2B5EF4-FFF2-40B4-BE49-F238E27FC236}">
                <a16:creationId xmlns:a16="http://schemas.microsoft.com/office/drawing/2014/main" id="{129004C3-C070-D48E-8329-9E91CDEEA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4497388"/>
            <a:ext cx="841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0" name="Rectangle 150">
            <a:extLst>
              <a:ext uri="{FF2B5EF4-FFF2-40B4-BE49-F238E27FC236}">
                <a16:creationId xmlns:a16="http://schemas.microsoft.com/office/drawing/2014/main" id="{72377A48-9CC6-DBE7-CF0A-7391D90E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47992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31" name="Rectangle 151">
            <a:extLst>
              <a:ext uri="{FF2B5EF4-FFF2-40B4-BE49-F238E27FC236}">
                <a16:creationId xmlns:a16="http://schemas.microsoft.com/office/drawing/2014/main" id="{EAFC5EA1-49BB-E48E-075D-4D348C428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45466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6634" name="Rectangle 154">
            <a:extLst>
              <a:ext uri="{FF2B5EF4-FFF2-40B4-BE49-F238E27FC236}">
                <a16:creationId xmlns:a16="http://schemas.microsoft.com/office/drawing/2014/main" id="{15363A72-F339-9450-464F-FF4C851F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1952625"/>
            <a:ext cx="2073275" cy="2463800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5" name="Rectangle 155">
            <a:extLst>
              <a:ext uri="{FF2B5EF4-FFF2-40B4-BE49-F238E27FC236}">
                <a16:creationId xmlns:a16="http://schemas.microsoft.com/office/drawing/2014/main" id="{BF943F1D-B7AD-C50E-1BD9-FC1CDB80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606925"/>
            <a:ext cx="73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 i="0">
                <a:solidFill>
                  <a:srgbClr val="000000"/>
                </a:solidFill>
                <a:latin typeface="Symbol" pitchFamily="2" charset="2"/>
              </a:rPr>
              <a:t>f</a:t>
            </a:r>
            <a:endParaRPr lang="en-US" altLang="en-US">
              <a:latin typeface="Symbol" pitchFamily="2" charset="2"/>
            </a:endParaRPr>
          </a:p>
        </p:txBody>
      </p:sp>
      <p:sp>
        <p:nvSpPr>
          <p:cNvPr id="276636" name="Line 156">
            <a:extLst>
              <a:ext uri="{FF2B5EF4-FFF2-40B4-BE49-F238E27FC236}">
                <a16:creationId xmlns:a16="http://schemas.microsoft.com/office/drawing/2014/main" id="{315D55DC-4987-D317-FDE7-60AB9DC94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9100" y="2333625"/>
            <a:ext cx="13858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7" name="Line 157">
            <a:extLst>
              <a:ext uri="{FF2B5EF4-FFF2-40B4-BE49-F238E27FC236}">
                <a16:creationId xmlns:a16="http://schemas.microsoft.com/office/drawing/2014/main" id="{1D473793-F2F4-A255-63EC-CE699B295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2333625"/>
            <a:ext cx="6921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8" name="Rectangle 158">
            <a:extLst>
              <a:ext uri="{FF2B5EF4-FFF2-40B4-BE49-F238E27FC236}">
                <a16:creationId xmlns:a16="http://schemas.microsoft.com/office/drawing/2014/main" id="{551C5596-75CC-5210-C717-720475BB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2220913"/>
            <a:ext cx="238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639" name="Rectangle 159">
            <a:extLst>
              <a:ext uri="{FF2B5EF4-FFF2-40B4-BE49-F238E27FC236}">
                <a16:creationId xmlns:a16="http://schemas.microsoft.com/office/drawing/2014/main" id="{9E9AB813-616E-D4FA-2025-DE92B349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2293938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76640" name="Line 160">
            <a:extLst>
              <a:ext uri="{FF2B5EF4-FFF2-40B4-BE49-F238E27FC236}">
                <a16:creationId xmlns:a16="http://schemas.microsoft.com/office/drawing/2014/main" id="{4600AD6B-4C49-FC59-FE97-C25F7937A9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7788" y="2128838"/>
            <a:ext cx="1222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1" name="Freeform 161">
            <a:extLst>
              <a:ext uri="{FF2B5EF4-FFF2-40B4-BE49-F238E27FC236}">
                <a16:creationId xmlns:a16="http://schemas.microsoft.com/office/drawing/2014/main" id="{5AB00432-043B-BA84-B72D-649127FE7B91}"/>
              </a:ext>
            </a:extLst>
          </p:cNvPr>
          <p:cNvSpPr>
            <a:spLocks/>
          </p:cNvSpPr>
          <p:nvPr/>
        </p:nvSpPr>
        <p:spPr bwMode="auto">
          <a:xfrm>
            <a:off x="7458075" y="1925638"/>
            <a:ext cx="117475" cy="90487"/>
          </a:xfrm>
          <a:custGeom>
            <a:avLst/>
            <a:gdLst>
              <a:gd name="T0" fmla="*/ 74 w 74"/>
              <a:gd name="T1" fmla="*/ 57 h 57"/>
              <a:gd name="T2" fmla="*/ 0 w 74"/>
              <a:gd name="T3" fmla="*/ 57 h 57"/>
              <a:gd name="T4" fmla="*/ 0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74" y="57"/>
                </a:moveTo>
                <a:lnTo>
                  <a:pt x="0" y="57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2" name="Freeform 162">
            <a:extLst>
              <a:ext uri="{FF2B5EF4-FFF2-40B4-BE49-F238E27FC236}">
                <a16:creationId xmlns:a16="http://schemas.microsoft.com/office/drawing/2014/main" id="{953065B4-9F78-3E9F-4BA7-69D15F45084B}"/>
              </a:ext>
            </a:extLst>
          </p:cNvPr>
          <p:cNvSpPr>
            <a:spLocks/>
          </p:cNvSpPr>
          <p:nvPr/>
        </p:nvSpPr>
        <p:spPr bwMode="auto">
          <a:xfrm>
            <a:off x="7458075" y="2238375"/>
            <a:ext cx="117475" cy="95250"/>
          </a:xfrm>
          <a:custGeom>
            <a:avLst/>
            <a:gdLst>
              <a:gd name="T0" fmla="*/ 0 w 74"/>
              <a:gd name="T1" fmla="*/ 60 h 60"/>
              <a:gd name="T2" fmla="*/ 0 w 74"/>
              <a:gd name="T3" fmla="*/ 0 h 60"/>
              <a:gd name="T4" fmla="*/ 74 w 74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60">
                <a:moveTo>
                  <a:pt x="0" y="60"/>
                </a:moveTo>
                <a:lnTo>
                  <a:pt x="0" y="0"/>
                </a:lnTo>
                <a:lnTo>
                  <a:pt x="7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3" name="Line 163">
            <a:extLst>
              <a:ext uri="{FF2B5EF4-FFF2-40B4-BE49-F238E27FC236}">
                <a16:creationId xmlns:a16="http://schemas.microsoft.com/office/drawing/2014/main" id="{86546449-A8CF-D4EB-272D-E75CAD97A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5550" y="1962150"/>
            <a:ext cx="1588" cy="3349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4" name="Line 164">
            <a:extLst>
              <a:ext uri="{FF2B5EF4-FFF2-40B4-BE49-F238E27FC236}">
                <a16:creationId xmlns:a16="http://schemas.microsoft.com/office/drawing/2014/main" id="{FEF6E080-4413-7E5C-757F-175602D00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288" y="2016125"/>
            <a:ext cx="1587" cy="222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5" name="Oval 165">
            <a:extLst>
              <a:ext uri="{FF2B5EF4-FFF2-40B4-BE49-F238E27FC236}">
                <a16:creationId xmlns:a16="http://schemas.microsoft.com/office/drawing/2014/main" id="{536A578B-EB40-EF42-0688-E73859D8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097088"/>
            <a:ext cx="63500" cy="635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8" name="Freeform 168">
            <a:extLst>
              <a:ext uri="{FF2B5EF4-FFF2-40B4-BE49-F238E27FC236}">
                <a16:creationId xmlns:a16="http://schemas.microsoft.com/office/drawing/2014/main" id="{A40A7CE7-060B-26C8-15A6-8E37FA3C833B}"/>
              </a:ext>
            </a:extLst>
          </p:cNvPr>
          <p:cNvSpPr>
            <a:spLocks/>
          </p:cNvSpPr>
          <p:nvPr/>
        </p:nvSpPr>
        <p:spPr bwMode="auto">
          <a:xfrm>
            <a:off x="5578475" y="2214563"/>
            <a:ext cx="90488" cy="119062"/>
          </a:xfrm>
          <a:custGeom>
            <a:avLst/>
            <a:gdLst>
              <a:gd name="T0" fmla="*/ 0 w 57"/>
              <a:gd name="T1" fmla="*/ 0 h 75"/>
              <a:gd name="T2" fmla="*/ 0 w 57"/>
              <a:gd name="T3" fmla="*/ 75 h 75"/>
              <a:gd name="T4" fmla="*/ 57 w 57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5">
                <a:moveTo>
                  <a:pt x="0" y="0"/>
                </a:moveTo>
                <a:lnTo>
                  <a:pt x="0" y="75"/>
                </a:lnTo>
                <a:lnTo>
                  <a:pt x="57" y="7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9" name="Freeform 169">
            <a:extLst>
              <a:ext uri="{FF2B5EF4-FFF2-40B4-BE49-F238E27FC236}">
                <a16:creationId xmlns:a16="http://schemas.microsoft.com/office/drawing/2014/main" id="{7326FAB7-82C8-0551-B8FB-7A8ABBFDAC96}"/>
              </a:ext>
            </a:extLst>
          </p:cNvPr>
          <p:cNvSpPr>
            <a:spLocks/>
          </p:cNvSpPr>
          <p:nvPr/>
        </p:nvSpPr>
        <p:spPr bwMode="auto">
          <a:xfrm>
            <a:off x="5260975" y="2214563"/>
            <a:ext cx="90488" cy="119062"/>
          </a:xfrm>
          <a:custGeom>
            <a:avLst/>
            <a:gdLst>
              <a:gd name="T0" fmla="*/ 0 w 57"/>
              <a:gd name="T1" fmla="*/ 75 h 75"/>
              <a:gd name="T2" fmla="*/ 57 w 57"/>
              <a:gd name="T3" fmla="*/ 75 h 75"/>
              <a:gd name="T4" fmla="*/ 57 w 57"/>
              <a:gd name="T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5">
                <a:moveTo>
                  <a:pt x="0" y="75"/>
                </a:moveTo>
                <a:lnTo>
                  <a:pt x="57" y="75"/>
                </a:lnTo>
                <a:lnTo>
                  <a:pt x="5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0" name="Line 170">
            <a:extLst>
              <a:ext uri="{FF2B5EF4-FFF2-40B4-BE49-F238E27FC236}">
                <a16:creationId xmlns:a16="http://schemas.microsoft.com/office/drawing/2014/main" id="{1D9AA47F-5E49-6F83-65AF-6EDB20563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2214563"/>
            <a:ext cx="3349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1" name="Line 171">
            <a:extLst>
              <a:ext uri="{FF2B5EF4-FFF2-40B4-BE49-F238E27FC236}">
                <a16:creationId xmlns:a16="http://schemas.microsoft.com/office/drawing/2014/main" id="{BB608953-DC66-8404-C111-A35E57649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2155825"/>
            <a:ext cx="2270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2" name="Line 172">
            <a:extLst>
              <a:ext uri="{FF2B5EF4-FFF2-40B4-BE49-F238E27FC236}">
                <a16:creationId xmlns:a16="http://schemas.microsoft.com/office/drawing/2014/main" id="{F836881C-0CB6-62FA-2508-497929649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2033588"/>
            <a:ext cx="1588" cy="1222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3" name="Freeform 173">
            <a:extLst>
              <a:ext uri="{FF2B5EF4-FFF2-40B4-BE49-F238E27FC236}">
                <a16:creationId xmlns:a16="http://schemas.microsoft.com/office/drawing/2014/main" id="{08C0D788-C8B3-61DA-D238-994CE194E7B5}"/>
              </a:ext>
            </a:extLst>
          </p:cNvPr>
          <p:cNvSpPr>
            <a:spLocks/>
          </p:cNvSpPr>
          <p:nvPr/>
        </p:nvSpPr>
        <p:spPr bwMode="auto">
          <a:xfrm>
            <a:off x="6678613" y="2214563"/>
            <a:ext cx="90487" cy="119062"/>
          </a:xfrm>
          <a:custGeom>
            <a:avLst/>
            <a:gdLst>
              <a:gd name="T0" fmla="*/ 0 w 57"/>
              <a:gd name="T1" fmla="*/ 0 h 75"/>
              <a:gd name="T2" fmla="*/ 0 w 57"/>
              <a:gd name="T3" fmla="*/ 75 h 75"/>
              <a:gd name="T4" fmla="*/ 57 w 57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5">
                <a:moveTo>
                  <a:pt x="0" y="0"/>
                </a:moveTo>
                <a:lnTo>
                  <a:pt x="0" y="75"/>
                </a:lnTo>
                <a:lnTo>
                  <a:pt x="57" y="7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4" name="Freeform 174">
            <a:extLst>
              <a:ext uri="{FF2B5EF4-FFF2-40B4-BE49-F238E27FC236}">
                <a16:creationId xmlns:a16="http://schemas.microsoft.com/office/drawing/2014/main" id="{E7EC48DA-6339-FDD0-C392-EC4F39D3944A}"/>
              </a:ext>
            </a:extLst>
          </p:cNvPr>
          <p:cNvSpPr>
            <a:spLocks/>
          </p:cNvSpPr>
          <p:nvPr/>
        </p:nvSpPr>
        <p:spPr bwMode="auto">
          <a:xfrm>
            <a:off x="6361113" y="2214563"/>
            <a:ext cx="90487" cy="119062"/>
          </a:xfrm>
          <a:custGeom>
            <a:avLst/>
            <a:gdLst>
              <a:gd name="T0" fmla="*/ 0 w 57"/>
              <a:gd name="T1" fmla="*/ 75 h 75"/>
              <a:gd name="T2" fmla="*/ 57 w 57"/>
              <a:gd name="T3" fmla="*/ 75 h 75"/>
              <a:gd name="T4" fmla="*/ 57 w 57"/>
              <a:gd name="T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5">
                <a:moveTo>
                  <a:pt x="0" y="75"/>
                </a:moveTo>
                <a:lnTo>
                  <a:pt x="57" y="75"/>
                </a:lnTo>
                <a:lnTo>
                  <a:pt x="5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5" name="Line 175">
            <a:extLst>
              <a:ext uri="{FF2B5EF4-FFF2-40B4-BE49-F238E27FC236}">
                <a16:creationId xmlns:a16="http://schemas.microsoft.com/office/drawing/2014/main" id="{89A6B4C7-219B-3AF0-3164-3F0894E7E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214563"/>
            <a:ext cx="3349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6" name="Line 176">
            <a:extLst>
              <a:ext uri="{FF2B5EF4-FFF2-40B4-BE49-F238E27FC236}">
                <a16:creationId xmlns:a16="http://schemas.microsoft.com/office/drawing/2014/main" id="{E8F7C9A8-52DD-498B-9587-6475251E0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2155825"/>
            <a:ext cx="2270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7" name="Line 177">
            <a:extLst>
              <a:ext uri="{FF2B5EF4-FFF2-40B4-BE49-F238E27FC236}">
                <a16:creationId xmlns:a16="http://schemas.microsoft.com/office/drawing/2014/main" id="{4FA18120-FFD3-43E7-7F17-25C9212A2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033588"/>
            <a:ext cx="1588" cy="1222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8" name="Rectangle 178">
            <a:extLst>
              <a:ext uri="{FF2B5EF4-FFF2-40B4-BE49-F238E27FC236}">
                <a16:creationId xmlns:a16="http://schemas.microsoft.com/office/drawing/2014/main" id="{6DC6468B-A998-5FE5-6414-F0EE27A0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45847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59" name="Rectangle 179">
            <a:extLst>
              <a:ext uri="{FF2B5EF4-FFF2-40B4-BE49-F238E27FC236}">
                <a16:creationId xmlns:a16="http://schemas.microsoft.com/office/drawing/2014/main" id="{CA81A5EE-7F0A-5771-A593-4569309B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4657725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6660" name="Line 180">
            <a:extLst>
              <a:ext uri="{FF2B5EF4-FFF2-40B4-BE49-F238E27FC236}">
                <a16:creationId xmlns:a16="http://schemas.microsoft.com/office/drawing/2014/main" id="{D9B4C879-2D49-23D6-A50A-705B9542E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4606925"/>
            <a:ext cx="920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1" name="Rectangle 181">
            <a:extLst>
              <a:ext uri="{FF2B5EF4-FFF2-40B4-BE49-F238E27FC236}">
                <a16:creationId xmlns:a16="http://schemas.microsoft.com/office/drawing/2014/main" id="{F3DD545E-4E74-B781-2C51-F3B0EB72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584700"/>
            <a:ext cx="109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62" name="Rectangle 182">
            <a:extLst>
              <a:ext uri="{FF2B5EF4-FFF2-40B4-BE49-F238E27FC236}">
                <a16:creationId xmlns:a16="http://schemas.microsoft.com/office/drawing/2014/main" id="{F69DF6B4-AEDB-B7E2-1756-D50BE2CD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4657725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6665" name="Line 185">
            <a:extLst>
              <a:ext uri="{FF2B5EF4-FFF2-40B4-BE49-F238E27FC236}">
                <a16:creationId xmlns:a16="http://schemas.microsoft.com/office/drawing/2014/main" id="{D2F61575-2DC6-C72A-E114-03989473E9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0025" y="1693863"/>
            <a:ext cx="1588" cy="28622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6" name="Rectangle 186">
            <a:extLst>
              <a:ext uri="{FF2B5EF4-FFF2-40B4-BE49-F238E27FC236}">
                <a16:creationId xmlns:a16="http://schemas.microsoft.com/office/drawing/2014/main" id="{C5684194-BF35-1A4F-ADCA-708056E1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45847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67" name="Rectangle 187">
            <a:extLst>
              <a:ext uri="{FF2B5EF4-FFF2-40B4-BE49-F238E27FC236}">
                <a16:creationId xmlns:a16="http://schemas.microsoft.com/office/drawing/2014/main" id="{95199944-A5A1-5ECD-6F48-ABD05C5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4657725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6668" name="Line 188">
            <a:extLst>
              <a:ext uri="{FF2B5EF4-FFF2-40B4-BE49-F238E27FC236}">
                <a16:creationId xmlns:a16="http://schemas.microsoft.com/office/drawing/2014/main" id="{DEB3B450-4E72-D090-ECA2-AE99F465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4850" y="4606925"/>
            <a:ext cx="90488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9" name="Rectangle 189">
            <a:extLst>
              <a:ext uri="{FF2B5EF4-FFF2-40B4-BE49-F238E27FC236}">
                <a16:creationId xmlns:a16="http://schemas.microsoft.com/office/drawing/2014/main" id="{4F6B1AD9-59E9-1C04-E551-4427B476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45847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6670" name="Rectangle 190">
            <a:extLst>
              <a:ext uri="{FF2B5EF4-FFF2-40B4-BE49-F238E27FC236}">
                <a16:creationId xmlns:a16="http://schemas.microsoft.com/office/drawing/2014/main" id="{E67144F3-8EAE-6FD8-EE11-F28D69F91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4657725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6671" name="Oval 191">
            <a:extLst>
              <a:ext uri="{FF2B5EF4-FFF2-40B4-BE49-F238E27FC236}">
                <a16:creationId xmlns:a16="http://schemas.microsoft.com/office/drawing/2014/main" id="{6742FD72-21EC-68E8-3EAB-00435117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2306638"/>
            <a:ext cx="55563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2" name="Oval 192">
            <a:extLst>
              <a:ext uri="{FF2B5EF4-FFF2-40B4-BE49-F238E27FC236}">
                <a16:creationId xmlns:a16="http://schemas.microsoft.com/office/drawing/2014/main" id="{5E946F09-0287-285D-5C88-932CAB1B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2101850"/>
            <a:ext cx="53975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3" name="Oval 193">
            <a:extLst>
              <a:ext uri="{FF2B5EF4-FFF2-40B4-BE49-F238E27FC236}">
                <a16:creationId xmlns:a16="http://schemas.microsoft.com/office/drawing/2014/main" id="{5BA6E50C-A3FC-5DD8-C75F-C8C7FF02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2732088"/>
            <a:ext cx="53975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4" name="Oval 194">
            <a:extLst>
              <a:ext uri="{FF2B5EF4-FFF2-40B4-BE49-F238E27FC236}">
                <a16:creationId xmlns:a16="http://schemas.microsoft.com/office/drawing/2014/main" id="{D7E4D1E7-68E9-181C-91D6-D8E8B0F3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3360738"/>
            <a:ext cx="53975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5" name="Oval 195">
            <a:extLst>
              <a:ext uri="{FF2B5EF4-FFF2-40B4-BE49-F238E27FC236}">
                <a16:creationId xmlns:a16="http://schemas.microsoft.com/office/drawing/2014/main" id="{F58D8ACA-AFE8-AC12-F87D-2E9882E0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3986213"/>
            <a:ext cx="53975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6" name="Freeform 196">
            <a:extLst>
              <a:ext uri="{FF2B5EF4-FFF2-40B4-BE49-F238E27FC236}">
                <a16:creationId xmlns:a16="http://schemas.microsoft.com/office/drawing/2014/main" id="{94275BFB-5F5C-F750-C89C-822F43EF172F}"/>
              </a:ext>
            </a:extLst>
          </p:cNvPr>
          <p:cNvSpPr>
            <a:spLocks/>
          </p:cNvSpPr>
          <p:nvPr/>
        </p:nvSpPr>
        <p:spPr bwMode="auto">
          <a:xfrm>
            <a:off x="7402513" y="1925638"/>
            <a:ext cx="109537" cy="1587"/>
          </a:xfrm>
          <a:custGeom>
            <a:avLst/>
            <a:gdLst>
              <a:gd name="T0" fmla="*/ 0 w 69"/>
              <a:gd name="T1" fmla="*/ 35 w 69"/>
              <a:gd name="T2" fmla="*/ 69 w 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9">
                <a:moveTo>
                  <a:pt x="0" y="0"/>
                </a:moveTo>
                <a:lnTo>
                  <a:pt x="35" y="0"/>
                </a:lnTo>
                <a:lnTo>
                  <a:pt x="6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9" name="Line 199">
            <a:extLst>
              <a:ext uri="{FF2B5EF4-FFF2-40B4-BE49-F238E27FC236}">
                <a16:creationId xmlns:a16="http://schemas.microsoft.com/office/drawing/2014/main" id="{19431EDD-FFB6-F9AA-561B-E55996A20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2233613"/>
            <a:ext cx="1588" cy="2032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0" name="Line 200">
            <a:extLst>
              <a:ext uri="{FF2B5EF4-FFF2-40B4-BE49-F238E27FC236}">
                <a16:creationId xmlns:a16="http://schemas.microsoft.com/office/drawing/2014/main" id="{D993C979-28BA-B074-637F-E48CFD24C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2270125"/>
            <a:ext cx="1588" cy="130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1" name="Line 201">
            <a:extLst>
              <a:ext uri="{FF2B5EF4-FFF2-40B4-BE49-F238E27FC236}">
                <a16:creationId xmlns:a16="http://schemas.microsoft.com/office/drawing/2014/main" id="{08A01CDA-AE16-463A-F150-904C47EFC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463" y="2306638"/>
            <a:ext cx="1587" cy="587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2" name="Line 202">
            <a:extLst>
              <a:ext uri="{FF2B5EF4-FFF2-40B4-BE49-F238E27FC236}">
                <a16:creationId xmlns:a16="http://schemas.microsoft.com/office/drawing/2014/main" id="{B1D9B24C-1AE3-9B35-E021-4B44A3CC0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2333625"/>
            <a:ext cx="2032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3" name="Line 203">
            <a:extLst>
              <a:ext uri="{FF2B5EF4-FFF2-40B4-BE49-F238E27FC236}">
                <a16:creationId xmlns:a16="http://schemas.microsoft.com/office/drawing/2014/main" id="{B4E9CB75-7BF9-6572-C45A-F94640EC2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9100" y="2962275"/>
            <a:ext cx="13858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4" name="Line 204">
            <a:extLst>
              <a:ext uri="{FF2B5EF4-FFF2-40B4-BE49-F238E27FC236}">
                <a16:creationId xmlns:a16="http://schemas.microsoft.com/office/drawing/2014/main" id="{8801B23A-5D7B-6F49-1605-E20E267CC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2962275"/>
            <a:ext cx="161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5" name="Rectangle 205">
            <a:extLst>
              <a:ext uri="{FF2B5EF4-FFF2-40B4-BE49-F238E27FC236}">
                <a16:creationId xmlns:a16="http://schemas.microsoft.com/office/drawing/2014/main" id="{D3AC5B74-F3D5-96C7-80C8-BDA04719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2852738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686" name="Rectangle 206">
            <a:extLst>
              <a:ext uri="{FF2B5EF4-FFF2-40B4-BE49-F238E27FC236}">
                <a16:creationId xmlns:a16="http://schemas.microsoft.com/office/drawing/2014/main" id="{CBB9E097-8C28-BD2F-AF9B-6A4A1F6E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2922588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76687" name="Line 207">
            <a:extLst>
              <a:ext uri="{FF2B5EF4-FFF2-40B4-BE49-F238E27FC236}">
                <a16:creationId xmlns:a16="http://schemas.microsoft.com/office/drawing/2014/main" id="{DE8555BE-33FE-6187-9456-5E7B48E44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7788" y="2759075"/>
            <a:ext cx="1222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8" name="Freeform 208">
            <a:extLst>
              <a:ext uri="{FF2B5EF4-FFF2-40B4-BE49-F238E27FC236}">
                <a16:creationId xmlns:a16="http://schemas.microsoft.com/office/drawing/2014/main" id="{E93429EF-1C87-8009-741B-F147DB542348}"/>
              </a:ext>
            </a:extLst>
          </p:cNvPr>
          <p:cNvSpPr>
            <a:spLocks/>
          </p:cNvSpPr>
          <p:nvPr/>
        </p:nvSpPr>
        <p:spPr bwMode="auto">
          <a:xfrm>
            <a:off x="7458075" y="2554288"/>
            <a:ext cx="117475" cy="90487"/>
          </a:xfrm>
          <a:custGeom>
            <a:avLst/>
            <a:gdLst>
              <a:gd name="T0" fmla="*/ 74 w 74"/>
              <a:gd name="T1" fmla="*/ 57 h 57"/>
              <a:gd name="T2" fmla="*/ 0 w 74"/>
              <a:gd name="T3" fmla="*/ 57 h 57"/>
              <a:gd name="T4" fmla="*/ 0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74" y="57"/>
                </a:moveTo>
                <a:lnTo>
                  <a:pt x="0" y="57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9" name="Freeform 209">
            <a:extLst>
              <a:ext uri="{FF2B5EF4-FFF2-40B4-BE49-F238E27FC236}">
                <a16:creationId xmlns:a16="http://schemas.microsoft.com/office/drawing/2014/main" id="{005BF35C-C0BA-1F67-E53D-0B84124D3CD9}"/>
              </a:ext>
            </a:extLst>
          </p:cNvPr>
          <p:cNvSpPr>
            <a:spLocks/>
          </p:cNvSpPr>
          <p:nvPr/>
        </p:nvSpPr>
        <p:spPr bwMode="auto">
          <a:xfrm>
            <a:off x="7458075" y="2867025"/>
            <a:ext cx="117475" cy="95250"/>
          </a:xfrm>
          <a:custGeom>
            <a:avLst/>
            <a:gdLst>
              <a:gd name="T0" fmla="*/ 0 w 74"/>
              <a:gd name="T1" fmla="*/ 60 h 60"/>
              <a:gd name="T2" fmla="*/ 0 w 74"/>
              <a:gd name="T3" fmla="*/ 0 h 60"/>
              <a:gd name="T4" fmla="*/ 74 w 74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60">
                <a:moveTo>
                  <a:pt x="0" y="60"/>
                </a:moveTo>
                <a:lnTo>
                  <a:pt x="0" y="0"/>
                </a:lnTo>
                <a:lnTo>
                  <a:pt x="7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0" name="Line 210">
            <a:extLst>
              <a:ext uri="{FF2B5EF4-FFF2-40B4-BE49-F238E27FC236}">
                <a16:creationId xmlns:a16="http://schemas.microsoft.com/office/drawing/2014/main" id="{72D10992-99F6-5EDD-AF05-2F63D06D9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5550" y="2590800"/>
            <a:ext cx="1588" cy="3349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1" name="Line 211">
            <a:extLst>
              <a:ext uri="{FF2B5EF4-FFF2-40B4-BE49-F238E27FC236}">
                <a16:creationId xmlns:a16="http://schemas.microsoft.com/office/drawing/2014/main" id="{807351EC-197E-6AA9-7200-6127FB625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288" y="2644775"/>
            <a:ext cx="1587" cy="222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2" name="Oval 212">
            <a:extLst>
              <a:ext uri="{FF2B5EF4-FFF2-40B4-BE49-F238E27FC236}">
                <a16:creationId xmlns:a16="http://schemas.microsoft.com/office/drawing/2014/main" id="{94D8CB7A-AA42-0DB9-43B9-4F84A375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727325"/>
            <a:ext cx="63500" cy="635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3" name="Freeform 213">
            <a:extLst>
              <a:ext uri="{FF2B5EF4-FFF2-40B4-BE49-F238E27FC236}">
                <a16:creationId xmlns:a16="http://schemas.microsoft.com/office/drawing/2014/main" id="{17101D28-7267-F2BA-20CD-C7EC078F2A2D}"/>
              </a:ext>
            </a:extLst>
          </p:cNvPr>
          <p:cNvSpPr>
            <a:spLocks/>
          </p:cNvSpPr>
          <p:nvPr/>
        </p:nvSpPr>
        <p:spPr bwMode="auto">
          <a:xfrm>
            <a:off x="6103938" y="2844800"/>
            <a:ext cx="95250" cy="117475"/>
          </a:xfrm>
          <a:custGeom>
            <a:avLst/>
            <a:gdLst>
              <a:gd name="T0" fmla="*/ 0 w 60"/>
              <a:gd name="T1" fmla="*/ 0 h 74"/>
              <a:gd name="T2" fmla="*/ 0 w 60"/>
              <a:gd name="T3" fmla="*/ 74 h 74"/>
              <a:gd name="T4" fmla="*/ 60 w 60"/>
              <a:gd name="T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4">
                <a:moveTo>
                  <a:pt x="0" y="0"/>
                </a:moveTo>
                <a:lnTo>
                  <a:pt x="0" y="74"/>
                </a:lnTo>
                <a:lnTo>
                  <a:pt x="60" y="7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4" name="Freeform 214">
            <a:extLst>
              <a:ext uri="{FF2B5EF4-FFF2-40B4-BE49-F238E27FC236}">
                <a16:creationId xmlns:a16="http://schemas.microsoft.com/office/drawing/2014/main" id="{800E277D-BF28-B43D-E7EA-B52EDC87891B}"/>
              </a:ext>
            </a:extLst>
          </p:cNvPr>
          <p:cNvSpPr>
            <a:spLocks/>
          </p:cNvSpPr>
          <p:nvPr/>
        </p:nvSpPr>
        <p:spPr bwMode="auto">
          <a:xfrm>
            <a:off x="5786438" y="2844800"/>
            <a:ext cx="95250" cy="117475"/>
          </a:xfrm>
          <a:custGeom>
            <a:avLst/>
            <a:gdLst>
              <a:gd name="T0" fmla="*/ 0 w 60"/>
              <a:gd name="T1" fmla="*/ 74 h 74"/>
              <a:gd name="T2" fmla="*/ 60 w 60"/>
              <a:gd name="T3" fmla="*/ 74 h 74"/>
              <a:gd name="T4" fmla="*/ 60 w 60"/>
              <a:gd name="T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4">
                <a:moveTo>
                  <a:pt x="0" y="74"/>
                </a:moveTo>
                <a:lnTo>
                  <a:pt x="60" y="74"/>
                </a:lnTo>
                <a:lnTo>
                  <a:pt x="6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5" name="Line 215">
            <a:extLst>
              <a:ext uri="{FF2B5EF4-FFF2-40B4-BE49-F238E27FC236}">
                <a16:creationId xmlns:a16="http://schemas.microsoft.com/office/drawing/2014/main" id="{8F88BB60-3CBD-6694-0406-B7336D4E0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2844800"/>
            <a:ext cx="3349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6" name="Line 216">
            <a:extLst>
              <a:ext uri="{FF2B5EF4-FFF2-40B4-BE49-F238E27FC236}">
                <a16:creationId xmlns:a16="http://schemas.microsoft.com/office/drawing/2014/main" id="{677A4C9D-6D44-630A-B109-785D6A53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786063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7" name="Line 217">
            <a:extLst>
              <a:ext uri="{FF2B5EF4-FFF2-40B4-BE49-F238E27FC236}">
                <a16:creationId xmlns:a16="http://schemas.microsoft.com/office/drawing/2014/main" id="{A65FA8B4-08B9-03FE-8420-44F77078B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2659063"/>
            <a:ext cx="1588" cy="127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8" name="Freeform 218">
            <a:extLst>
              <a:ext uri="{FF2B5EF4-FFF2-40B4-BE49-F238E27FC236}">
                <a16:creationId xmlns:a16="http://schemas.microsoft.com/office/drawing/2014/main" id="{97348150-96DD-C355-39B8-CBEDB3D7C70D}"/>
              </a:ext>
            </a:extLst>
          </p:cNvPr>
          <p:cNvSpPr>
            <a:spLocks/>
          </p:cNvSpPr>
          <p:nvPr/>
        </p:nvSpPr>
        <p:spPr bwMode="auto">
          <a:xfrm>
            <a:off x="6678613" y="2844800"/>
            <a:ext cx="90487" cy="117475"/>
          </a:xfrm>
          <a:custGeom>
            <a:avLst/>
            <a:gdLst>
              <a:gd name="T0" fmla="*/ 0 w 57"/>
              <a:gd name="T1" fmla="*/ 0 h 74"/>
              <a:gd name="T2" fmla="*/ 0 w 57"/>
              <a:gd name="T3" fmla="*/ 74 h 74"/>
              <a:gd name="T4" fmla="*/ 57 w 57"/>
              <a:gd name="T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4">
                <a:moveTo>
                  <a:pt x="0" y="0"/>
                </a:moveTo>
                <a:lnTo>
                  <a:pt x="0" y="74"/>
                </a:lnTo>
                <a:lnTo>
                  <a:pt x="57" y="7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9" name="Freeform 219">
            <a:extLst>
              <a:ext uri="{FF2B5EF4-FFF2-40B4-BE49-F238E27FC236}">
                <a16:creationId xmlns:a16="http://schemas.microsoft.com/office/drawing/2014/main" id="{6072983C-34CA-A06D-9B74-22B32B7519F0}"/>
              </a:ext>
            </a:extLst>
          </p:cNvPr>
          <p:cNvSpPr>
            <a:spLocks/>
          </p:cNvSpPr>
          <p:nvPr/>
        </p:nvSpPr>
        <p:spPr bwMode="auto">
          <a:xfrm>
            <a:off x="6361113" y="2844800"/>
            <a:ext cx="90487" cy="117475"/>
          </a:xfrm>
          <a:custGeom>
            <a:avLst/>
            <a:gdLst>
              <a:gd name="T0" fmla="*/ 0 w 57"/>
              <a:gd name="T1" fmla="*/ 74 h 74"/>
              <a:gd name="T2" fmla="*/ 57 w 57"/>
              <a:gd name="T3" fmla="*/ 74 h 74"/>
              <a:gd name="T4" fmla="*/ 57 w 57"/>
              <a:gd name="T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4">
                <a:moveTo>
                  <a:pt x="0" y="74"/>
                </a:moveTo>
                <a:lnTo>
                  <a:pt x="57" y="74"/>
                </a:lnTo>
                <a:lnTo>
                  <a:pt x="5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0" name="Line 220">
            <a:extLst>
              <a:ext uri="{FF2B5EF4-FFF2-40B4-BE49-F238E27FC236}">
                <a16:creationId xmlns:a16="http://schemas.microsoft.com/office/drawing/2014/main" id="{1B043191-A89B-FEF4-A2C6-6C79CB790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844800"/>
            <a:ext cx="334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1" name="Line 221">
            <a:extLst>
              <a:ext uri="{FF2B5EF4-FFF2-40B4-BE49-F238E27FC236}">
                <a16:creationId xmlns:a16="http://schemas.microsoft.com/office/drawing/2014/main" id="{7C0E73D7-A2C3-8BDD-AA98-54AEF7218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2786063"/>
            <a:ext cx="2270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2" name="Line 222">
            <a:extLst>
              <a:ext uri="{FF2B5EF4-FFF2-40B4-BE49-F238E27FC236}">
                <a16:creationId xmlns:a16="http://schemas.microsoft.com/office/drawing/2014/main" id="{29C340B0-1D43-3B3E-3B6F-3B3D9173F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659063"/>
            <a:ext cx="1588" cy="127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3" name="Oval 223">
            <a:extLst>
              <a:ext uri="{FF2B5EF4-FFF2-40B4-BE49-F238E27FC236}">
                <a16:creationId xmlns:a16="http://schemas.microsoft.com/office/drawing/2014/main" id="{02CA5B61-9EB3-D32B-67D7-62CD5629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2935288"/>
            <a:ext cx="55563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4" name="Freeform 224">
            <a:extLst>
              <a:ext uri="{FF2B5EF4-FFF2-40B4-BE49-F238E27FC236}">
                <a16:creationId xmlns:a16="http://schemas.microsoft.com/office/drawing/2014/main" id="{4A955E47-0D26-99D2-E54E-A686E483F6BA}"/>
              </a:ext>
            </a:extLst>
          </p:cNvPr>
          <p:cNvSpPr>
            <a:spLocks/>
          </p:cNvSpPr>
          <p:nvPr/>
        </p:nvSpPr>
        <p:spPr bwMode="auto">
          <a:xfrm>
            <a:off x="7402513" y="2554288"/>
            <a:ext cx="109537" cy="1587"/>
          </a:xfrm>
          <a:custGeom>
            <a:avLst/>
            <a:gdLst>
              <a:gd name="T0" fmla="*/ 0 w 69"/>
              <a:gd name="T1" fmla="*/ 35 w 69"/>
              <a:gd name="T2" fmla="*/ 69 w 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9">
                <a:moveTo>
                  <a:pt x="0" y="0"/>
                </a:moveTo>
                <a:lnTo>
                  <a:pt x="35" y="0"/>
                </a:lnTo>
                <a:lnTo>
                  <a:pt x="6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7" name="Line 227">
            <a:extLst>
              <a:ext uri="{FF2B5EF4-FFF2-40B4-BE49-F238E27FC236}">
                <a16:creationId xmlns:a16="http://schemas.microsoft.com/office/drawing/2014/main" id="{9D18E7D3-2DC6-C42E-CC23-7BD3B6A0B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2857500"/>
            <a:ext cx="1588" cy="2095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8" name="Line 228">
            <a:extLst>
              <a:ext uri="{FF2B5EF4-FFF2-40B4-BE49-F238E27FC236}">
                <a16:creationId xmlns:a16="http://schemas.microsoft.com/office/drawing/2014/main" id="{73475160-C8AD-D2F6-3483-8AD4F759C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2898775"/>
            <a:ext cx="1588" cy="1317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9" name="Line 229">
            <a:extLst>
              <a:ext uri="{FF2B5EF4-FFF2-40B4-BE49-F238E27FC236}">
                <a16:creationId xmlns:a16="http://schemas.microsoft.com/office/drawing/2014/main" id="{6D8525C3-8328-F3A0-52B1-D684C2F6C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463" y="2930525"/>
            <a:ext cx="1587" cy="63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0" name="Line 230">
            <a:extLst>
              <a:ext uri="{FF2B5EF4-FFF2-40B4-BE49-F238E27FC236}">
                <a16:creationId xmlns:a16="http://schemas.microsoft.com/office/drawing/2014/main" id="{E1CFAD37-0103-AED7-0079-FF57D724D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2962275"/>
            <a:ext cx="7286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1" name="Line 231">
            <a:extLst>
              <a:ext uri="{FF2B5EF4-FFF2-40B4-BE49-F238E27FC236}">
                <a16:creationId xmlns:a16="http://schemas.microsoft.com/office/drawing/2014/main" id="{FF99BFB4-4E4E-4881-24A8-90433A37E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3592513"/>
            <a:ext cx="8556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2" name="Line 232">
            <a:extLst>
              <a:ext uri="{FF2B5EF4-FFF2-40B4-BE49-F238E27FC236}">
                <a16:creationId xmlns:a16="http://schemas.microsoft.com/office/drawing/2014/main" id="{A9B030BF-C8CE-1234-8733-AD3A3662A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3592513"/>
            <a:ext cx="12176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3" name="Rectangle 233">
            <a:extLst>
              <a:ext uri="{FF2B5EF4-FFF2-40B4-BE49-F238E27FC236}">
                <a16:creationId xmlns:a16="http://schemas.microsoft.com/office/drawing/2014/main" id="{ACC39DD3-68BE-FFC5-1D2E-FBDEB253F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3481388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714" name="Rectangle 234">
            <a:extLst>
              <a:ext uri="{FF2B5EF4-FFF2-40B4-BE49-F238E27FC236}">
                <a16:creationId xmlns:a16="http://schemas.microsoft.com/office/drawing/2014/main" id="{E38420A5-1EDC-6290-DF70-C5D78C8A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3551238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6715" name="Line 235">
            <a:extLst>
              <a:ext uri="{FF2B5EF4-FFF2-40B4-BE49-F238E27FC236}">
                <a16:creationId xmlns:a16="http://schemas.microsoft.com/office/drawing/2014/main" id="{8F874C14-DF58-9751-A24E-F7DC4952F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7788" y="3387725"/>
            <a:ext cx="1222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6" name="Freeform 236">
            <a:extLst>
              <a:ext uri="{FF2B5EF4-FFF2-40B4-BE49-F238E27FC236}">
                <a16:creationId xmlns:a16="http://schemas.microsoft.com/office/drawing/2014/main" id="{8BEBBD11-97F5-4C43-0167-9695800CFA8E}"/>
              </a:ext>
            </a:extLst>
          </p:cNvPr>
          <p:cNvSpPr>
            <a:spLocks/>
          </p:cNvSpPr>
          <p:nvPr/>
        </p:nvSpPr>
        <p:spPr bwMode="auto">
          <a:xfrm>
            <a:off x="7458075" y="3184525"/>
            <a:ext cx="117475" cy="90488"/>
          </a:xfrm>
          <a:custGeom>
            <a:avLst/>
            <a:gdLst>
              <a:gd name="T0" fmla="*/ 74 w 74"/>
              <a:gd name="T1" fmla="*/ 57 h 57"/>
              <a:gd name="T2" fmla="*/ 0 w 74"/>
              <a:gd name="T3" fmla="*/ 57 h 57"/>
              <a:gd name="T4" fmla="*/ 0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74" y="57"/>
                </a:moveTo>
                <a:lnTo>
                  <a:pt x="0" y="57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7" name="Freeform 237">
            <a:extLst>
              <a:ext uri="{FF2B5EF4-FFF2-40B4-BE49-F238E27FC236}">
                <a16:creationId xmlns:a16="http://schemas.microsoft.com/office/drawing/2014/main" id="{1D920FF2-B388-A0BC-112A-5F80933DE812}"/>
              </a:ext>
            </a:extLst>
          </p:cNvPr>
          <p:cNvSpPr>
            <a:spLocks/>
          </p:cNvSpPr>
          <p:nvPr/>
        </p:nvSpPr>
        <p:spPr bwMode="auto">
          <a:xfrm>
            <a:off x="7458075" y="3497263"/>
            <a:ext cx="117475" cy="95250"/>
          </a:xfrm>
          <a:custGeom>
            <a:avLst/>
            <a:gdLst>
              <a:gd name="T0" fmla="*/ 0 w 74"/>
              <a:gd name="T1" fmla="*/ 60 h 60"/>
              <a:gd name="T2" fmla="*/ 0 w 74"/>
              <a:gd name="T3" fmla="*/ 0 h 60"/>
              <a:gd name="T4" fmla="*/ 74 w 74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60">
                <a:moveTo>
                  <a:pt x="0" y="60"/>
                </a:moveTo>
                <a:lnTo>
                  <a:pt x="0" y="0"/>
                </a:lnTo>
                <a:lnTo>
                  <a:pt x="7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8" name="Line 238">
            <a:extLst>
              <a:ext uri="{FF2B5EF4-FFF2-40B4-BE49-F238E27FC236}">
                <a16:creationId xmlns:a16="http://schemas.microsoft.com/office/drawing/2014/main" id="{01726D3C-4147-7C16-F754-B40BD02678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5550" y="3221038"/>
            <a:ext cx="1588" cy="3349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9" name="Line 239">
            <a:extLst>
              <a:ext uri="{FF2B5EF4-FFF2-40B4-BE49-F238E27FC236}">
                <a16:creationId xmlns:a16="http://schemas.microsoft.com/office/drawing/2014/main" id="{E3EA6599-51CE-9987-DA10-5AACE6B6E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288" y="3275013"/>
            <a:ext cx="1587" cy="222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0" name="Oval 240">
            <a:extLst>
              <a:ext uri="{FF2B5EF4-FFF2-40B4-BE49-F238E27FC236}">
                <a16:creationId xmlns:a16="http://schemas.microsoft.com/office/drawing/2014/main" id="{1DD2CF9F-6EDC-44D8-5234-B21BA49E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3355975"/>
            <a:ext cx="63500" cy="635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1" name="Freeform 241">
            <a:extLst>
              <a:ext uri="{FF2B5EF4-FFF2-40B4-BE49-F238E27FC236}">
                <a16:creationId xmlns:a16="http://schemas.microsoft.com/office/drawing/2014/main" id="{9F993250-95CF-EEC0-A2D5-EACD98D73A76}"/>
              </a:ext>
            </a:extLst>
          </p:cNvPr>
          <p:cNvSpPr>
            <a:spLocks/>
          </p:cNvSpPr>
          <p:nvPr/>
        </p:nvSpPr>
        <p:spPr bwMode="auto">
          <a:xfrm>
            <a:off x="5578475" y="3470275"/>
            <a:ext cx="90488" cy="122238"/>
          </a:xfrm>
          <a:custGeom>
            <a:avLst/>
            <a:gdLst>
              <a:gd name="T0" fmla="*/ 0 w 57"/>
              <a:gd name="T1" fmla="*/ 0 h 77"/>
              <a:gd name="T2" fmla="*/ 0 w 57"/>
              <a:gd name="T3" fmla="*/ 77 h 77"/>
              <a:gd name="T4" fmla="*/ 57 w 57"/>
              <a:gd name="T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7">
                <a:moveTo>
                  <a:pt x="0" y="0"/>
                </a:moveTo>
                <a:lnTo>
                  <a:pt x="0" y="77"/>
                </a:lnTo>
                <a:lnTo>
                  <a:pt x="57" y="7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2" name="Freeform 242">
            <a:extLst>
              <a:ext uri="{FF2B5EF4-FFF2-40B4-BE49-F238E27FC236}">
                <a16:creationId xmlns:a16="http://schemas.microsoft.com/office/drawing/2014/main" id="{A6EFF5DC-A2BC-C41D-8A29-CF6E730803EE}"/>
              </a:ext>
            </a:extLst>
          </p:cNvPr>
          <p:cNvSpPr>
            <a:spLocks/>
          </p:cNvSpPr>
          <p:nvPr/>
        </p:nvSpPr>
        <p:spPr bwMode="auto">
          <a:xfrm>
            <a:off x="5260975" y="3470275"/>
            <a:ext cx="90488" cy="122238"/>
          </a:xfrm>
          <a:custGeom>
            <a:avLst/>
            <a:gdLst>
              <a:gd name="T0" fmla="*/ 0 w 57"/>
              <a:gd name="T1" fmla="*/ 77 h 77"/>
              <a:gd name="T2" fmla="*/ 57 w 57"/>
              <a:gd name="T3" fmla="*/ 77 h 77"/>
              <a:gd name="T4" fmla="*/ 57 w 57"/>
              <a:gd name="T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7">
                <a:moveTo>
                  <a:pt x="0" y="77"/>
                </a:moveTo>
                <a:lnTo>
                  <a:pt x="57" y="77"/>
                </a:lnTo>
                <a:lnTo>
                  <a:pt x="57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3" name="Line 243">
            <a:extLst>
              <a:ext uri="{FF2B5EF4-FFF2-40B4-BE49-F238E27FC236}">
                <a16:creationId xmlns:a16="http://schemas.microsoft.com/office/drawing/2014/main" id="{1D0B551E-CE17-724B-7D28-EB241E97A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3470275"/>
            <a:ext cx="3349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4" name="Line 244">
            <a:extLst>
              <a:ext uri="{FF2B5EF4-FFF2-40B4-BE49-F238E27FC236}">
                <a16:creationId xmlns:a16="http://schemas.microsoft.com/office/drawing/2014/main" id="{B85332C2-93BF-218D-D7DA-DD0E1FE59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3414713"/>
            <a:ext cx="2270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5" name="Line 245">
            <a:extLst>
              <a:ext uri="{FF2B5EF4-FFF2-40B4-BE49-F238E27FC236}">
                <a16:creationId xmlns:a16="http://schemas.microsoft.com/office/drawing/2014/main" id="{0841AE70-D90E-7FAA-07FB-EB5C8196B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3287713"/>
            <a:ext cx="1588" cy="127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6" name="Freeform 246">
            <a:extLst>
              <a:ext uri="{FF2B5EF4-FFF2-40B4-BE49-F238E27FC236}">
                <a16:creationId xmlns:a16="http://schemas.microsoft.com/office/drawing/2014/main" id="{4FAD7911-CE88-4EF2-408A-9FEE93D15136}"/>
              </a:ext>
            </a:extLst>
          </p:cNvPr>
          <p:cNvSpPr>
            <a:spLocks/>
          </p:cNvSpPr>
          <p:nvPr/>
        </p:nvSpPr>
        <p:spPr bwMode="auto">
          <a:xfrm>
            <a:off x="7204075" y="3470275"/>
            <a:ext cx="95250" cy="122238"/>
          </a:xfrm>
          <a:custGeom>
            <a:avLst/>
            <a:gdLst>
              <a:gd name="T0" fmla="*/ 0 w 60"/>
              <a:gd name="T1" fmla="*/ 0 h 77"/>
              <a:gd name="T2" fmla="*/ 0 w 60"/>
              <a:gd name="T3" fmla="*/ 77 h 77"/>
              <a:gd name="T4" fmla="*/ 60 w 60"/>
              <a:gd name="T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7">
                <a:moveTo>
                  <a:pt x="0" y="0"/>
                </a:moveTo>
                <a:lnTo>
                  <a:pt x="0" y="77"/>
                </a:lnTo>
                <a:lnTo>
                  <a:pt x="60" y="7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7" name="Freeform 247">
            <a:extLst>
              <a:ext uri="{FF2B5EF4-FFF2-40B4-BE49-F238E27FC236}">
                <a16:creationId xmlns:a16="http://schemas.microsoft.com/office/drawing/2014/main" id="{82BE69C6-5265-BC05-EA23-BBBEF59C84CA}"/>
              </a:ext>
            </a:extLst>
          </p:cNvPr>
          <p:cNvSpPr>
            <a:spLocks/>
          </p:cNvSpPr>
          <p:nvPr/>
        </p:nvSpPr>
        <p:spPr bwMode="auto">
          <a:xfrm>
            <a:off x="6886575" y="3470275"/>
            <a:ext cx="95250" cy="122238"/>
          </a:xfrm>
          <a:custGeom>
            <a:avLst/>
            <a:gdLst>
              <a:gd name="T0" fmla="*/ 0 w 60"/>
              <a:gd name="T1" fmla="*/ 77 h 77"/>
              <a:gd name="T2" fmla="*/ 60 w 60"/>
              <a:gd name="T3" fmla="*/ 77 h 77"/>
              <a:gd name="T4" fmla="*/ 60 w 60"/>
              <a:gd name="T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60" y="77"/>
                </a:lnTo>
                <a:lnTo>
                  <a:pt x="6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8" name="Line 248">
            <a:extLst>
              <a:ext uri="{FF2B5EF4-FFF2-40B4-BE49-F238E27FC236}">
                <a16:creationId xmlns:a16="http://schemas.microsoft.com/office/drawing/2014/main" id="{A2BDD248-509B-DA15-0003-34BC6301C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3470275"/>
            <a:ext cx="334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9" name="Line 249">
            <a:extLst>
              <a:ext uri="{FF2B5EF4-FFF2-40B4-BE49-F238E27FC236}">
                <a16:creationId xmlns:a16="http://schemas.microsoft.com/office/drawing/2014/main" id="{748A7944-4722-D37F-4F8F-B3AC1D6C5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3414713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0" name="Line 250">
            <a:extLst>
              <a:ext uri="{FF2B5EF4-FFF2-40B4-BE49-F238E27FC236}">
                <a16:creationId xmlns:a16="http://schemas.microsoft.com/office/drawing/2014/main" id="{DA114BBB-12A7-F0C5-B92D-5809A69AF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3287713"/>
            <a:ext cx="1587" cy="127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1" name="Oval 251">
            <a:extLst>
              <a:ext uri="{FF2B5EF4-FFF2-40B4-BE49-F238E27FC236}">
                <a16:creationId xmlns:a16="http://schemas.microsoft.com/office/drawing/2014/main" id="{6A8C266C-9460-8481-B17B-F2D6F69A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563938"/>
            <a:ext cx="55563" cy="555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2" name="Freeform 252">
            <a:extLst>
              <a:ext uri="{FF2B5EF4-FFF2-40B4-BE49-F238E27FC236}">
                <a16:creationId xmlns:a16="http://schemas.microsoft.com/office/drawing/2014/main" id="{6AE0AD16-F1CA-C738-C045-59CEF1E4C094}"/>
              </a:ext>
            </a:extLst>
          </p:cNvPr>
          <p:cNvSpPr>
            <a:spLocks/>
          </p:cNvSpPr>
          <p:nvPr/>
        </p:nvSpPr>
        <p:spPr bwMode="auto">
          <a:xfrm>
            <a:off x="7402513" y="3184525"/>
            <a:ext cx="109537" cy="1588"/>
          </a:xfrm>
          <a:custGeom>
            <a:avLst/>
            <a:gdLst>
              <a:gd name="T0" fmla="*/ 0 w 69"/>
              <a:gd name="T1" fmla="*/ 35 w 69"/>
              <a:gd name="T2" fmla="*/ 69 w 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9">
                <a:moveTo>
                  <a:pt x="0" y="0"/>
                </a:moveTo>
                <a:lnTo>
                  <a:pt x="35" y="0"/>
                </a:lnTo>
                <a:lnTo>
                  <a:pt x="6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5" name="Line 255">
            <a:extLst>
              <a:ext uri="{FF2B5EF4-FFF2-40B4-BE49-F238E27FC236}">
                <a16:creationId xmlns:a16="http://schemas.microsoft.com/office/drawing/2014/main" id="{9E383049-46AB-AC62-C592-48311EBA23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3487738"/>
            <a:ext cx="1588" cy="2079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6" name="Line 256">
            <a:extLst>
              <a:ext uri="{FF2B5EF4-FFF2-40B4-BE49-F238E27FC236}">
                <a16:creationId xmlns:a16="http://schemas.microsoft.com/office/drawing/2014/main" id="{1B6E232A-2A5D-2A8D-3B1A-FA84CAC14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3529013"/>
            <a:ext cx="1588" cy="130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7" name="Line 257">
            <a:extLst>
              <a:ext uri="{FF2B5EF4-FFF2-40B4-BE49-F238E27FC236}">
                <a16:creationId xmlns:a16="http://schemas.microsoft.com/office/drawing/2014/main" id="{BBEAED6D-8948-BE9A-9121-FFFBC7E98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463" y="3560763"/>
            <a:ext cx="1587" cy="63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8" name="Line 258">
            <a:extLst>
              <a:ext uri="{FF2B5EF4-FFF2-40B4-BE49-F238E27FC236}">
                <a16:creationId xmlns:a16="http://schemas.microsoft.com/office/drawing/2014/main" id="{489E0536-C848-CE23-D1CB-04BFDE5D3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3592513"/>
            <a:ext cx="203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9" name="Line 259">
            <a:extLst>
              <a:ext uri="{FF2B5EF4-FFF2-40B4-BE49-F238E27FC236}">
                <a16:creationId xmlns:a16="http://schemas.microsoft.com/office/drawing/2014/main" id="{D8A836D9-80D6-FC69-0338-337C34F40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4221163"/>
            <a:ext cx="8556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0" name="Line 260">
            <a:extLst>
              <a:ext uri="{FF2B5EF4-FFF2-40B4-BE49-F238E27FC236}">
                <a16:creationId xmlns:a16="http://schemas.microsoft.com/office/drawing/2014/main" id="{B562C225-8639-D2AF-FDA7-013CB2360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4221163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1" name="Rectangle 261">
            <a:extLst>
              <a:ext uri="{FF2B5EF4-FFF2-40B4-BE49-F238E27FC236}">
                <a16:creationId xmlns:a16="http://schemas.microsoft.com/office/drawing/2014/main" id="{296ABDE2-88A3-4822-FE26-E38EFD9E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4110038"/>
            <a:ext cx="217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276742" name="Rectangle 262">
            <a:extLst>
              <a:ext uri="{FF2B5EF4-FFF2-40B4-BE49-F238E27FC236}">
                <a16:creationId xmlns:a16="http://schemas.microsoft.com/office/drawing/2014/main" id="{D233A960-D68C-950F-4BE8-07FD22E34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4183063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6743" name="Line 263">
            <a:extLst>
              <a:ext uri="{FF2B5EF4-FFF2-40B4-BE49-F238E27FC236}">
                <a16:creationId xmlns:a16="http://schemas.microsoft.com/office/drawing/2014/main" id="{536158F4-2BE0-AA6B-1878-6417FC7C8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7788" y="4013200"/>
            <a:ext cx="1222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4" name="Freeform 264">
            <a:extLst>
              <a:ext uri="{FF2B5EF4-FFF2-40B4-BE49-F238E27FC236}">
                <a16:creationId xmlns:a16="http://schemas.microsoft.com/office/drawing/2014/main" id="{D0DC1B0B-8201-D88F-9B71-5EFDD342FF57}"/>
              </a:ext>
            </a:extLst>
          </p:cNvPr>
          <p:cNvSpPr>
            <a:spLocks/>
          </p:cNvSpPr>
          <p:nvPr/>
        </p:nvSpPr>
        <p:spPr bwMode="auto">
          <a:xfrm>
            <a:off x="7458075" y="3808413"/>
            <a:ext cx="117475" cy="95250"/>
          </a:xfrm>
          <a:custGeom>
            <a:avLst/>
            <a:gdLst>
              <a:gd name="T0" fmla="*/ 74 w 74"/>
              <a:gd name="T1" fmla="*/ 60 h 60"/>
              <a:gd name="T2" fmla="*/ 0 w 74"/>
              <a:gd name="T3" fmla="*/ 60 h 60"/>
              <a:gd name="T4" fmla="*/ 0 w 74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60">
                <a:moveTo>
                  <a:pt x="74" y="60"/>
                </a:moveTo>
                <a:lnTo>
                  <a:pt x="0" y="6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5" name="Freeform 265">
            <a:extLst>
              <a:ext uri="{FF2B5EF4-FFF2-40B4-BE49-F238E27FC236}">
                <a16:creationId xmlns:a16="http://schemas.microsoft.com/office/drawing/2014/main" id="{1CE9D8EE-DE89-D625-AB7E-BA433FEF3EA1}"/>
              </a:ext>
            </a:extLst>
          </p:cNvPr>
          <p:cNvSpPr>
            <a:spLocks/>
          </p:cNvSpPr>
          <p:nvPr/>
        </p:nvSpPr>
        <p:spPr bwMode="auto">
          <a:xfrm>
            <a:off x="7458075" y="4125913"/>
            <a:ext cx="117475" cy="95250"/>
          </a:xfrm>
          <a:custGeom>
            <a:avLst/>
            <a:gdLst>
              <a:gd name="T0" fmla="*/ 0 w 74"/>
              <a:gd name="T1" fmla="*/ 60 h 60"/>
              <a:gd name="T2" fmla="*/ 0 w 74"/>
              <a:gd name="T3" fmla="*/ 0 h 60"/>
              <a:gd name="T4" fmla="*/ 74 w 74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60">
                <a:moveTo>
                  <a:pt x="0" y="60"/>
                </a:moveTo>
                <a:lnTo>
                  <a:pt x="0" y="0"/>
                </a:lnTo>
                <a:lnTo>
                  <a:pt x="7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6" name="Line 266">
            <a:extLst>
              <a:ext uri="{FF2B5EF4-FFF2-40B4-BE49-F238E27FC236}">
                <a16:creationId xmlns:a16="http://schemas.microsoft.com/office/drawing/2014/main" id="{9CFE0C15-2FC9-991D-AB2F-F2C1B257F1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5550" y="3844925"/>
            <a:ext cx="1588" cy="3349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7" name="Line 267">
            <a:extLst>
              <a:ext uri="{FF2B5EF4-FFF2-40B4-BE49-F238E27FC236}">
                <a16:creationId xmlns:a16="http://schemas.microsoft.com/office/drawing/2014/main" id="{50FEF218-DFD2-1E7F-C803-CC0B5FC1F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288" y="3903663"/>
            <a:ext cx="1587" cy="222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8" name="Oval 268">
            <a:extLst>
              <a:ext uri="{FF2B5EF4-FFF2-40B4-BE49-F238E27FC236}">
                <a16:creationId xmlns:a16="http://schemas.microsoft.com/office/drawing/2014/main" id="{19344DED-587B-A101-AE81-892C2781A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3981450"/>
            <a:ext cx="63500" cy="635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9" name="Freeform 269">
            <a:extLst>
              <a:ext uri="{FF2B5EF4-FFF2-40B4-BE49-F238E27FC236}">
                <a16:creationId xmlns:a16="http://schemas.microsoft.com/office/drawing/2014/main" id="{4D37566F-74DD-6D31-6915-87B8A23A4740}"/>
              </a:ext>
            </a:extLst>
          </p:cNvPr>
          <p:cNvSpPr>
            <a:spLocks/>
          </p:cNvSpPr>
          <p:nvPr/>
        </p:nvSpPr>
        <p:spPr bwMode="auto">
          <a:xfrm>
            <a:off x="6103938" y="4098925"/>
            <a:ext cx="95250" cy="122238"/>
          </a:xfrm>
          <a:custGeom>
            <a:avLst/>
            <a:gdLst>
              <a:gd name="T0" fmla="*/ 0 w 60"/>
              <a:gd name="T1" fmla="*/ 0 h 77"/>
              <a:gd name="T2" fmla="*/ 0 w 60"/>
              <a:gd name="T3" fmla="*/ 77 h 77"/>
              <a:gd name="T4" fmla="*/ 60 w 60"/>
              <a:gd name="T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7">
                <a:moveTo>
                  <a:pt x="0" y="0"/>
                </a:moveTo>
                <a:lnTo>
                  <a:pt x="0" y="77"/>
                </a:lnTo>
                <a:lnTo>
                  <a:pt x="60" y="7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0" name="Freeform 270">
            <a:extLst>
              <a:ext uri="{FF2B5EF4-FFF2-40B4-BE49-F238E27FC236}">
                <a16:creationId xmlns:a16="http://schemas.microsoft.com/office/drawing/2014/main" id="{6BADB1B5-E365-4356-2568-33AD2F052A25}"/>
              </a:ext>
            </a:extLst>
          </p:cNvPr>
          <p:cNvSpPr>
            <a:spLocks/>
          </p:cNvSpPr>
          <p:nvPr/>
        </p:nvSpPr>
        <p:spPr bwMode="auto">
          <a:xfrm>
            <a:off x="5786438" y="4098925"/>
            <a:ext cx="95250" cy="122238"/>
          </a:xfrm>
          <a:custGeom>
            <a:avLst/>
            <a:gdLst>
              <a:gd name="T0" fmla="*/ 0 w 60"/>
              <a:gd name="T1" fmla="*/ 77 h 77"/>
              <a:gd name="T2" fmla="*/ 60 w 60"/>
              <a:gd name="T3" fmla="*/ 77 h 77"/>
              <a:gd name="T4" fmla="*/ 60 w 60"/>
              <a:gd name="T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60" y="77"/>
                </a:lnTo>
                <a:lnTo>
                  <a:pt x="6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1" name="Line 271">
            <a:extLst>
              <a:ext uri="{FF2B5EF4-FFF2-40B4-BE49-F238E27FC236}">
                <a16:creationId xmlns:a16="http://schemas.microsoft.com/office/drawing/2014/main" id="{8CB46532-BD59-F0FA-DA44-1581E410E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4098925"/>
            <a:ext cx="3349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2" name="Line 272">
            <a:extLst>
              <a:ext uri="{FF2B5EF4-FFF2-40B4-BE49-F238E27FC236}">
                <a16:creationId xmlns:a16="http://schemas.microsoft.com/office/drawing/2014/main" id="{E4A05A3B-0D07-396F-C4D9-3BC85BFBB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4040188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3" name="Line 273">
            <a:extLst>
              <a:ext uri="{FF2B5EF4-FFF2-40B4-BE49-F238E27FC236}">
                <a16:creationId xmlns:a16="http://schemas.microsoft.com/office/drawing/2014/main" id="{D2664449-3840-C681-1F12-2E2F0D070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3917950"/>
            <a:ext cx="1588" cy="1222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4" name="Freeform 274">
            <a:extLst>
              <a:ext uri="{FF2B5EF4-FFF2-40B4-BE49-F238E27FC236}">
                <a16:creationId xmlns:a16="http://schemas.microsoft.com/office/drawing/2014/main" id="{1D9AF21E-87D0-E647-A238-6CEA90EA7189}"/>
              </a:ext>
            </a:extLst>
          </p:cNvPr>
          <p:cNvSpPr>
            <a:spLocks/>
          </p:cNvSpPr>
          <p:nvPr/>
        </p:nvSpPr>
        <p:spPr bwMode="auto">
          <a:xfrm>
            <a:off x="7204075" y="4098925"/>
            <a:ext cx="95250" cy="122238"/>
          </a:xfrm>
          <a:custGeom>
            <a:avLst/>
            <a:gdLst>
              <a:gd name="T0" fmla="*/ 0 w 60"/>
              <a:gd name="T1" fmla="*/ 0 h 77"/>
              <a:gd name="T2" fmla="*/ 0 w 60"/>
              <a:gd name="T3" fmla="*/ 77 h 77"/>
              <a:gd name="T4" fmla="*/ 60 w 60"/>
              <a:gd name="T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7">
                <a:moveTo>
                  <a:pt x="0" y="0"/>
                </a:moveTo>
                <a:lnTo>
                  <a:pt x="0" y="77"/>
                </a:lnTo>
                <a:lnTo>
                  <a:pt x="60" y="7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5" name="Freeform 275">
            <a:extLst>
              <a:ext uri="{FF2B5EF4-FFF2-40B4-BE49-F238E27FC236}">
                <a16:creationId xmlns:a16="http://schemas.microsoft.com/office/drawing/2014/main" id="{6F879959-5E40-07FB-39AC-BB569E5F0082}"/>
              </a:ext>
            </a:extLst>
          </p:cNvPr>
          <p:cNvSpPr>
            <a:spLocks/>
          </p:cNvSpPr>
          <p:nvPr/>
        </p:nvSpPr>
        <p:spPr bwMode="auto">
          <a:xfrm>
            <a:off x="6886575" y="4098925"/>
            <a:ext cx="95250" cy="122238"/>
          </a:xfrm>
          <a:custGeom>
            <a:avLst/>
            <a:gdLst>
              <a:gd name="T0" fmla="*/ 0 w 60"/>
              <a:gd name="T1" fmla="*/ 77 h 77"/>
              <a:gd name="T2" fmla="*/ 60 w 60"/>
              <a:gd name="T3" fmla="*/ 77 h 77"/>
              <a:gd name="T4" fmla="*/ 60 w 60"/>
              <a:gd name="T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60" y="77"/>
                </a:lnTo>
                <a:lnTo>
                  <a:pt x="6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6" name="Line 276">
            <a:extLst>
              <a:ext uri="{FF2B5EF4-FFF2-40B4-BE49-F238E27FC236}">
                <a16:creationId xmlns:a16="http://schemas.microsoft.com/office/drawing/2014/main" id="{93533EF3-3691-E030-2994-B63D7C36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4098925"/>
            <a:ext cx="334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7" name="Line 277">
            <a:extLst>
              <a:ext uri="{FF2B5EF4-FFF2-40B4-BE49-F238E27FC236}">
                <a16:creationId xmlns:a16="http://schemas.microsoft.com/office/drawing/2014/main" id="{B0F7C22F-8C8F-9BE3-D6E6-DFD0A38FF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4040188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8" name="Line 278">
            <a:extLst>
              <a:ext uri="{FF2B5EF4-FFF2-40B4-BE49-F238E27FC236}">
                <a16:creationId xmlns:a16="http://schemas.microsoft.com/office/drawing/2014/main" id="{212AB588-0914-FCF3-0CCA-616294E14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3917950"/>
            <a:ext cx="1587" cy="1222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9" name="Oval 279">
            <a:extLst>
              <a:ext uri="{FF2B5EF4-FFF2-40B4-BE49-F238E27FC236}">
                <a16:creationId xmlns:a16="http://schemas.microsoft.com/office/drawing/2014/main" id="{6B586558-B25F-CFB1-ED53-A8A6ED00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4194175"/>
            <a:ext cx="55563" cy="539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0" name="Freeform 280">
            <a:extLst>
              <a:ext uri="{FF2B5EF4-FFF2-40B4-BE49-F238E27FC236}">
                <a16:creationId xmlns:a16="http://schemas.microsoft.com/office/drawing/2014/main" id="{20D35A8E-FB96-E33A-7237-12E25752E37C}"/>
              </a:ext>
            </a:extLst>
          </p:cNvPr>
          <p:cNvSpPr>
            <a:spLocks/>
          </p:cNvSpPr>
          <p:nvPr/>
        </p:nvSpPr>
        <p:spPr bwMode="auto">
          <a:xfrm>
            <a:off x="7402513" y="3808413"/>
            <a:ext cx="109537" cy="1587"/>
          </a:xfrm>
          <a:custGeom>
            <a:avLst/>
            <a:gdLst>
              <a:gd name="T0" fmla="*/ 0 w 69"/>
              <a:gd name="T1" fmla="*/ 35 w 69"/>
              <a:gd name="T2" fmla="*/ 69 w 6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9">
                <a:moveTo>
                  <a:pt x="0" y="0"/>
                </a:moveTo>
                <a:lnTo>
                  <a:pt x="35" y="0"/>
                </a:lnTo>
                <a:lnTo>
                  <a:pt x="69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767" name="Group 287">
            <a:extLst>
              <a:ext uri="{FF2B5EF4-FFF2-40B4-BE49-F238E27FC236}">
                <a16:creationId xmlns:a16="http://schemas.microsoft.com/office/drawing/2014/main" id="{F7144092-2364-350E-4F3F-4854EF8CC5B9}"/>
              </a:ext>
            </a:extLst>
          </p:cNvPr>
          <p:cNvGrpSpPr>
            <a:grpSpLocks/>
          </p:cNvGrpSpPr>
          <p:nvPr/>
        </p:nvGrpSpPr>
        <p:grpSpPr bwMode="auto">
          <a:xfrm>
            <a:off x="7313613" y="1714500"/>
            <a:ext cx="269875" cy="2095500"/>
            <a:chOff x="4607" y="1092"/>
            <a:chExt cx="170" cy="1320"/>
          </a:xfrm>
        </p:grpSpPr>
        <p:sp>
          <p:nvSpPr>
            <p:cNvPr id="276677" name="Rectangle 197">
              <a:extLst>
                <a:ext uri="{FF2B5EF4-FFF2-40B4-BE49-F238E27FC236}">
                  <a16:creationId xmlns:a16="http://schemas.microsoft.com/office/drawing/2014/main" id="{59D95BF0-8FB2-305D-FE4A-32B22C23D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0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276678" name="Rectangle 198">
              <a:extLst>
                <a:ext uri="{FF2B5EF4-FFF2-40B4-BE49-F238E27FC236}">
                  <a16:creationId xmlns:a16="http://schemas.microsoft.com/office/drawing/2014/main" id="{F994CEDB-8003-F62F-6525-9980883F4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138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276705" name="Rectangle 225">
              <a:extLst>
                <a:ext uri="{FF2B5EF4-FFF2-40B4-BE49-F238E27FC236}">
                  <a16:creationId xmlns:a16="http://schemas.microsoft.com/office/drawing/2014/main" id="{EF11CF99-E873-8B4E-A8A8-33F52C0C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48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276706" name="Rectangle 226">
              <a:extLst>
                <a:ext uri="{FF2B5EF4-FFF2-40B4-BE49-F238E27FC236}">
                  <a16:creationId xmlns:a16="http://schemas.microsoft.com/office/drawing/2014/main" id="{23EB55C7-F7F2-BE5E-FFD4-612ABDB2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534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276733" name="Rectangle 253">
              <a:extLst>
                <a:ext uri="{FF2B5EF4-FFF2-40B4-BE49-F238E27FC236}">
                  <a16:creationId xmlns:a16="http://schemas.microsoft.com/office/drawing/2014/main" id="{3E3266E7-79A4-2A17-3B0C-87198E289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884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276734" name="Rectangle 254">
              <a:extLst>
                <a:ext uri="{FF2B5EF4-FFF2-40B4-BE49-F238E27FC236}">
                  <a16:creationId xmlns:a16="http://schemas.microsoft.com/office/drawing/2014/main" id="{97521F67-C937-013F-3AF6-AEB8A9FE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930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276761" name="Rectangle 281">
              <a:extLst>
                <a:ext uri="{FF2B5EF4-FFF2-40B4-BE49-F238E27FC236}">
                  <a16:creationId xmlns:a16="http://schemas.microsoft.com/office/drawing/2014/main" id="{3AED6AA1-20F8-9B94-0B9E-BF01CD91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2282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276762" name="Rectangle 282">
              <a:extLst>
                <a:ext uri="{FF2B5EF4-FFF2-40B4-BE49-F238E27FC236}">
                  <a16:creationId xmlns:a16="http://schemas.microsoft.com/office/drawing/2014/main" id="{4D3C8BBB-A181-3466-1742-91C78D4E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2326"/>
              <a:ext cx="1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</p:grpSp>
      <p:sp>
        <p:nvSpPr>
          <p:cNvPr id="276763" name="Line 283">
            <a:extLst>
              <a:ext uri="{FF2B5EF4-FFF2-40B4-BE49-F238E27FC236}">
                <a16:creationId xmlns:a16="http://schemas.microsoft.com/office/drawing/2014/main" id="{BCFC90F4-EE15-E52E-8545-257B5DE8E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5" y="4116388"/>
            <a:ext cx="1588" cy="2095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4" name="Line 284">
            <a:extLst>
              <a:ext uri="{FF2B5EF4-FFF2-40B4-BE49-F238E27FC236}">
                <a16:creationId xmlns:a16="http://schemas.microsoft.com/office/drawing/2014/main" id="{FDA88340-FFD6-B477-1926-E29C31280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4157663"/>
            <a:ext cx="1588" cy="131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5" name="Line 285">
            <a:extLst>
              <a:ext uri="{FF2B5EF4-FFF2-40B4-BE49-F238E27FC236}">
                <a16:creationId xmlns:a16="http://schemas.microsoft.com/office/drawing/2014/main" id="{9114A757-00FE-8EB5-7786-DF40D738CE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463" y="4189413"/>
            <a:ext cx="1587" cy="63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6" name="Line 286">
            <a:extLst>
              <a:ext uri="{FF2B5EF4-FFF2-40B4-BE49-F238E27FC236}">
                <a16:creationId xmlns:a16="http://schemas.microsoft.com/office/drawing/2014/main" id="{38B85472-F6A2-2BC0-A636-D05326182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4221163"/>
            <a:ext cx="7286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9" name="Line 69">
            <a:extLst>
              <a:ext uri="{FF2B5EF4-FFF2-40B4-BE49-F238E27FC236}">
                <a16:creationId xmlns:a16="http://schemas.microsoft.com/office/drawing/2014/main" id="{E08C8F8F-0650-447B-51CD-9CD0FE9B7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4975" y="1917700"/>
            <a:ext cx="1588" cy="2533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0" name="Line 70">
            <a:extLst>
              <a:ext uri="{FF2B5EF4-FFF2-40B4-BE49-F238E27FC236}">
                <a16:creationId xmlns:a16="http://schemas.microsoft.com/office/drawing/2014/main" id="{093428B0-3B47-17E5-C866-E70DB804B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2338" y="1917700"/>
            <a:ext cx="1587" cy="2533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6" name="Line 166">
            <a:extLst>
              <a:ext uri="{FF2B5EF4-FFF2-40B4-BE49-F238E27FC236}">
                <a16:creationId xmlns:a16="http://schemas.microsoft.com/office/drawing/2014/main" id="{21F868D6-721F-210B-7221-0763B2629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4175" y="1693863"/>
            <a:ext cx="1588" cy="28622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7" name="Line 167">
            <a:extLst>
              <a:ext uri="{FF2B5EF4-FFF2-40B4-BE49-F238E27FC236}">
                <a16:creationId xmlns:a16="http://schemas.microsoft.com/office/drawing/2014/main" id="{E75B26D4-216D-04F8-684F-311143F14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1693863"/>
            <a:ext cx="1588" cy="28622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3" name="Line 183">
            <a:extLst>
              <a:ext uri="{FF2B5EF4-FFF2-40B4-BE49-F238E27FC236}">
                <a16:creationId xmlns:a16="http://schemas.microsoft.com/office/drawing/2014/main" id="{7869C11C-1620-15E4-A731-B9EEF03348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5900" y="1693863"/>
            <a:ext cx="1588" cy="28622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4" name="Line 184">
            <a:extLst>
              <a:ext uri="{FF2B5EF4-FFF2-40B4-BE49-F238E27FC236}">
                <a16:creationId xmlns:a16="http://schemas.microsoft.com/office/drawing/2014/main" id="{50221CB7-1024-4DC6-85B8-B5CFE47E0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4538" y="1693863"/>
            <a:ext cx="1587" cy="286226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8" name="Text Box 288">
            <a:extLst>
              <a:ext uri="{FF2B5EF4-FFF2-40B4-BE49-F238E27FC236}">
                <a16:creationId xmlns:a16="http://schemas.microsoft.com/office/drawing/2014/main" id="{658A4EB6-A2E2-FCAD-637E-03BE64AF2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068888"/>
            <a:ext cx="323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2-input NOR decoder</a:t>
            </a:r>
          </a:p>
        </p:txBody>
      </p:sp>
      <p:sp>
        <p:nvSpPr>
          <p:cNvPr id="276769" name="Text Box 289">
            <a:extLst>
              <a:ext uri="{FF2B5EF4-FFF2-40B4-BE49-F238E27FC236}">
                <a16:creationId xmlns:a16="http://schemas.microsoft.com/office/drawing/2014/main" id="{B8AB8099-DDA1-EC25-C3C5-3DD6EDFA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546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2-input NAND decoder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E20433C6-85F0-8DE0-FB59-51CEB9AEC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4-input pass-transistor based column decoder</a:t>
            </a:r>
            <a:endParaRPr lang="en-US" altLang="en-US"/>
          </a:p>
        </p:txBody>
      </p:sp>
      <p:sp>
        <p:nvSpPr>
          <p:cNvPr id="278739" name="Rectangle 211">
            <a:extLst>
              <a:ext uri="{FF2B5EF4-FFF2-40B4-BE49-F238E27FC236}">
                <a16:creationId xmlns:a16="http://schemas.microsoft.com/office/drawing/2014/main" id="{8F84052D-5B95-37EB-EAA1-7B362821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97450"/>
            <a:ext cx="74517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315263"/>
                </a:solidFill>
              </a:rPr>
              <a:t>Advantages: speed</a:t>
            </a:r>
            <a:r>
              <a:rPr lang="en-US" altLang="en-US" sz="1800" i="0">
                <a:solidFill>
                  <a:srgbClr val="000000"/>
                </a:solidFill>
              </a:rPr>
              <a:t> (</a:t>
            </a:r>
            <a:r>
              <a:rPr lang="en-US" altLang="en-US" sz="1800">
                <a:solidFill>
                  <a:srgbClr val="000000"/>
                </a:solidFill>
              </a:rPr>
              <a:t>t</a:t>
            </a:r>
            <a:r>
              <a:rPr lang="en-US" altLang="en-US" sz="1800" baseline="-25000">
                <a:solidFill>
                  <a:srgbClr val="000000"/>
                </a:solidFill>
              </a:rPr>
              <a:t>pd</a:t>
            </a:r>
            <a:r>
              <a:rPr lang="en-US" altLang="en-US" sz="1800" i="0">
                <a:solidFill>
                  <a:srgbClr val="000000"/>
                </a:solidFill>
              </a:rPr>
              <a:t> does not add to overall memory access time)</a:t>
            </a:r>
          </a:p>
          <a:p>
            <a:r>
              <a:rPr lang="en-US" altLang="en-US" sz="1800" i="0">
                <a:solidFill>
                  <a:srgbClr val="000000"/>
                </a:solidFill>
              </a:rPr>
              <a:t>      Only one extra transistor in signal path</a:t>
            </a:r>
          </a:p>
          <a:p>
            <a:r>
              <a:rPr lang="en-US" altLang="en-US" sz="1800" i="0">
                <a:solidFill>
                  <a:srgbClr val="315263"/>
                </a:solidFill>
              </a:rPr>
              <a:t>Disadvantage: Large transistor count</a:t>
            </a:r>
            <a:endParaRPr lang="en-US" altLang="en-US" sz="1800">
              <a:solidFill>
                <a:srgbClr val="315263"/>
              </a:solidFill>
            </a:endParaRPr>
          </a:p>
          <a:p>
            <a:endParaRPr lang="en-US" altLang="en-US" sz="1800">
              <a:solidFill>
                <a:srgbClr val="315263"/>
              </a:solidFill>
            </a:endParaRPr>
          </a:p>
        </p:txBody>
      </p:sp>
      <p:sp>
        <p:nvSpPr>
          <p:cNvPr id="278741" name="Rectangle 213">
            <a:extLst>
              <a:ext uri="{FF2B5EF4-FFF2-40B4-BE49-F238E27FC236}">
                <a16:creationId xmlns:a16="http://schemas.microsoft.com/office/drawing/2014/main" id="{35E4BB6F-F1FB-3B65-BA30-B1BE7C25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0879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278754" name="Rectangle 226">
            <a:extLst>
              <a:ext uri="{FF2B5EF4-FFF2-40B4-BE49-F238E27FC236}">
                <a16:creationId xmlns:a16="http://schemas.microsoft.com/office/drawing/2014/main" id="{41BDDA95-3C82-85FB-7788-9E60D0D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3924300"/>
            <a:ext cx="19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2-input NOR decoder</a:t>
            </a:r>
            <a:endParaRPr lang="en-US" altLang="en-US"/>
          </a:p>
        </p:txBody>
      </p:sp>
      <p:grpSp>
        <p:nvGrpSpPr>
          <p:cNvPr id="278817" name="Group 289">
            <a:extLst>
              <a:ext uri="{FF2B5EF4-FFF2-40B4-BE49-F238E27FC236}">
                <a16:creationId xmlns:a16="http://schemas.microsoft.com/office/drawing/2014/main" id="{A404012E-55EE-B70E-FD9C-5F35F7C856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19200"/>
            <a:ext cx="4495800" cy="3638550"/>
            <a:chOff x="1412" y="910"/>
            <a:chExt cx="2616" cy="2127"/>
          </a:xfrm>
        </p:grpSpPr>
        <p:sp>
          <p:nvSpPr>
            <p:cNvPr id="278752" name="Rectangle 224">
              <a:extLst>
                <a:ext uri="{FF2B5EF4-FFF2-40B4-BE49-F238E27FC236}">
                  <a16:creationId xmlns:a16="http://schemas.microsoft.com/office/drawing/2014/main" id="{B98A3434-F65E-D518-0B89-E263E927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1151"/>
              <a:ext cx="1445" cy="164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53" name="Rectangle 225">
              <a:extLst>
                <a:ext uri="{FF2B5EF4-FFF2-40B4-BE49-F238E27FC236}">
                  <a16:creationId xmlns:a16="http://schemas.microsoft.com/office/drawing/2014/main" id="{E188553D-790E-2CF4-1B7F-9AD683F9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43"/>
              <a:ext cx="458" cy="14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55" name="Line 227">
              <a:extLst>
                <a:ext uri="{FF2B5EF4-FFF2-40B4-BE49-F238E27FC236}">
                  <a16:creationId xmlns:a16="http://schemas.microsoft.com/office/drawing/2014/main" id="{C23D8B36-8B8D-766F-1A6A-E4DA8BE4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462"/>
              <a:ext cx="2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56" name="Freeform 228">
              <a:extLst>
                <a:ext uri="{FF2B5EF4-FFF2-40B4-BE49-F238E27FC236}">
                  <a16:creationId xmlns:a16="http://schemas.microsoft.com/office/drawing/2014/main" id="{6AEEEA2A-6369-3CD7-4A8B-69B2D6506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1430"/>
              <a:ext cx="108" cy="63"/>
            </a:xfrm>
            <a:custGeom>
              <a:avLst/>
              <a:gdLst>
                <a:gd name="T0" fmla="*/ 5 w 27"/>
                <a:gd name="T1" fmla="*/ 8 h 16"/>
                <a:gd name="T2" fmla="*/ 0 w 27"/>
                <a:gd name="T3" fmla="*/ 0 h 16"/>
                <a:gd name="T4" fmla="*/ 0 w 27"/>
                <a:gd name="T5" fmla="*/ 0 h 16"/>
                <a:gd name="T6" fmla="*/ 13 w 27"/>
                <a:gd name="T7" fmla="*/ 5 h 16"/>
                <a:gd name="T8" fmla="*/ 27 w 27"/>
                <a:gd name="T9" fmla="*/ 8 h 16"/>
                <a:gd name="T10" fmla="*/ 13 w 27"/>
                <a:gd name="T11" fmla="*/ 11 h 16"/>
                <a:gd name="T12" fmla="*/ 0 w 27"/>
                <a:gd name="T13" fmla="*/ 16 h 16"/>
                <a:gd name="T14" fmla="*/ 0 w 27"/>
                <a:gd name="T15" fmla="*/ 16 h 16"/>
                <a:gd name="T16" fmla="*/ 5 w 2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757" name="Rectangle 229">
              <a:extLst>
                <a:ext uri="{FF2B5EF4-FFF2-40B4-BE49-F238E27FC236}">
                  <a16:creationId xmlns:a16="http://schemas.microsoft.com/office/drawing/2014/main" id="{5B494DC5-6A1F-17CB-168F-0734C6A79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293"/>
              <a:ext cx="8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278758" name="Rectangle 230">
              <a:extLst>
                <a:ext uri="{FF2B5EF4-FFF2-40B4-BE49-F238E27FC236}">
                  <a16:creationId xmlns:a16="http://schemas.microsoft.com/office/drawing/2014/main" id="{2C0CDFAC-B84B-E67A-0CE1-728687289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34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278759" name="Rectangle 231">
              <a:extLst>
                <a:ext uri="{FF2B5EF4-FFF2-40B4-BE49-F238E27FC236}">
                  <a16:creationId xmlns:a16="http://schemas.microsoft.com/office/drawing/2014/main" id="{362EE581-7B38-25CB-6830-40DAA618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204"/>
              <a:ext cx="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78760" name="Rectangle 232">
              <a:extLst>
                <a:ext uri="{FF2B5EF4-FFF2-40B4-BE49-F238E27FC236}">
                  <a16:creationId xmlns:a16="http://schemas.microsoft.com/office/drawing/2014/main" id="{D6CDCF11-7B0E-8FEC-1939-EF8380E5A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125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278761" name="Rectangle 233">
              <a:extLst>
                <a:ext uri="{FF2B5EF4-FFF2-40B4-BE49-F238E27FC236}">
                  <a16:creationId xmlns:a16="http://schemas.microsoft.com/office/drawing/2014/main" id="{A3D78555-21FB-2F00-234F-F09AD993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910"/>
              <a:ext cx="15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78762" name="Rectangle 234">
              <a:extLst>
                <a:ext uri="{FF2B5EF4-FFF2-40B4-BE49-F238E27FC236}">
                  <a16:creationId xmlns:a16="http://schemas.microsoft.com/office/drawing/2014/main" id="{155740CB-B459-9707-1E47-0884228A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96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278763" name="Rectangle 235">
              <a:extLst>
                <a:ext uri="{FF2B5EF4-FFF2-40B4-BE49-F238E27FC236}">
                  <a16:creationId xmlns:a16="http://schemas.microsoft.com/office/drawing/2014/main" id="{544269A6-EBF5-100E-2424-87EB1AFDA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910"/>
              <a:ext cx="15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78764" name="Rectangle 236">
              <a:extLst>
                <a:ext uri="{FF2B5EF4-FFF2-40B4-BE49-F238E27FC236}">
                  <a16:creationId xmlns:a16="http://schemas.microsoft.com/office/drawing/2014/main" id="{50F2A4E0-2A73-B6DE-5322-CA19921D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96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78765" name="Rectangle 237">
              <a:extLst>
                <a:ext uri="{FF2B5EF4-FFF2-40B4-BE49-F238E27FC236}">
                  <a16:creationId xmlns:a16="http://schemas.microsoft.com/office/drawing/2014/main" id="{CEC785D4-B6EC-2177-6997-D84CFCC8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910"/>
              <a:ext cx="15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78766" name="Rectangle 238">
              <a:extLst>
                <a:ext uri="{FF2B5EF4-FFF2-40B4-BE49-F238E27FC236}">
                  <a16:creationId xmlns:a16="http://schemas.microsoft.com/office/drawing/2014/main" id="{B972F9A2-6C09-3EC5-AF4E-A5D51A6E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96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78767" name="Rectangle 239">
              <a:extLst>
                <a:ext uri="{FF2B5EF4-FFF2-40B4-BE49-F238E27FC236}">
                  <a16:creationId xmlns:a16="http://schemas.microsoft.com/office/drawing/2014/main" id="{140A8F3E-B658-450C-7CCE-257A1B22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910"/>
              <a:ext cx="15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BL</a:t>
              </a:r>
              <a:endParaRPr lang="en-US" altLang="en-US"/>
            </a:p>
          </p:txBody>
        </p:sp>
        <p:sp>
          <p:nvSpPr>
            <p:cNvPr id="278768" name="Rectangle 240">
              <a:extLst>
                <a:ext uri="{FF2B5EF4-FFF2-40B4-BE49-F238E27FC236}">
                  <a16:creationId xmlns:a16="http://schemas.microsoft.com/office/drawing/2014/main" id="{18618819-3D50-7518-A051-CAAD09D3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96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278769" name="Line 241">
              <a:extLst>
                <a:ext uri="{FF2B5EF4-FFF2-40B4-BE49-F238E27FC236}">
                  <a16:creationId xmlns:a16="http://schemas.microsoft.com/office/drawing/2014/main" id="{63D6C592-160D-CE21-D914-E1494561B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2270"/>
              <a:ext cx="2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0" name="Freeform 242">
              <a:extLst>
                <a:ext uri="{FF2B5EF4-FFF2-40B4-BE49-F238E27FC236}">
                  <a16:creationId xmlns:a16="http://schemas.microsoft.com/office/drawing/2014/main" id="{1A9051DD-D954-67CE-F5D0-6ADA1C41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2238"/>
              <a:ext cx="108" cy="64"/>
            </a:xfrm>
            <a:custGeom>
              <a:avLst/>
              <a:gdLst>
                <a:gd name="T0" fmla="*/ 5 w 27"/>
                <a:gd name="T1" fmla="*/ 8 h 16"/>
                <a:gd name="T2" fmla="*/ 0 w 27"/>
                <a:gd name="T3" fmla="*/ 0 h 16"/>
                <a:gd name="T4" fmla="*/ 0 w 27"/>
                <a:gd name="T5" fmla="*/ 0 h 16"/>
                <a:gd name="T6" fmla="*/ 13 w 27"/>
                <a:gd name="T7" fmla="*/ 5 h 16"/>
                <a:gd name="T8" fmla="*/ 27 w 27"/>
                <a:gd name="T9" fmla="*/ 8 h 16"/>
                <a:gd name="T10" fmla="*/ 13 w 27"/>
                <a:gd name="T11" fmla="*/ 11 h 16"/>
                <a:gd name="T12" fmla="*/ 0 w 27"/>
                <a:gd name="T13" fmla="*/ 16 h 16"/>
                <a:gd name="T14" fmla="*/ 0 w 27"/>
                <a:gd name="T15" fmla="*/ 16 h 16"/>
                <a:gd name="T16" fmla="*/ 5 w 2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771" name="Rectangle 243">
              <a:extLst>
                <a:ext uri="{FF2B5EF4-FFF2-40B4-BE49-F238E27FC236}">
                  <a16:creationId xmlns:a16="http://schemas.microsoft.com/office/drawing/2014/main" id="{EE70A35A-B527-B527-023D-C6AEECA0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103"/>
              <a:ext cx="8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278772" name="Rectangle 244">
              <a:extLst>
                <a:ext uri="{FF2B5EF4-FFF2-40B4-BE49-F238E27FC236}">
                  <a16:creationId xmlns:a16="http://schemas.microsoft.com/office/drawing/2014/main" id="{B0E4B7D0-C4A6-A72F-F8C5-E7681BC7E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15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78773" name="Line 245">
              <a:extLst>
                <a:ext uri="{FF2B5EF4-FFF2-40B4-BE49-F238E27FC236}">
                  <a16:creationId xmlns:a16="http://schemas.microsoft.com/office/drawing/2014/main" id="{1B34760D-76D9-F366-7F43-D1DED2E46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382"/>
              <a:ext cx="3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4" name="Freeform 246">
              <a:extLst>
                <a:ext uri="{FF2B5EF4-FFF2-40B4-BE49-F238E27FC236}">
                  <a16:creationId xmlns:a16="http://schemas.microsoft.com/office/drawing/2014/main" id="{4AF111FA-5007-A146-712D-60B10E5D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482"/>
              <a:ext cx="104" cy="79"/>
            </a:xfrm>
            <a:custGeom>
              <a:avLst/>
              <a:gdLst>
                <a:gd name="T0" fmla="*/ 0 w 104"/>
                <a:gd name="T1" fmla="*/ 0 h 79"/>
                <a:gd name="T2" fmla="*/ 104 w 104"/>
                <a:gd name="T3" fmla="*/ 0 h 79"/>
                <a:gd name="T4" fmla="*/ 104 w 104"/>
                <a:gd name="T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79">
                  <a:moveTo>
                    <a:pt x="0" y="0"/>
                  </a:moveTo>
                  <a:lnTo>
                    <a:pt x="104" y="0"/>
                  </a:lnTo>
                  <a:lnTo>
                    <a:pt x="104" y="79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5" name="Freeform 247">
              <a:extLst>
                <a:ext uri="{FF2B5EF4-FFF2-40B4-BE49-F238E27FC236}">
                  <a16:creationId xmlns:a16="http://schemas.microsoft.com/office/drawing/2014/main" id="{7EA211D6-8F7E-8CEF-2E57-CD5EC760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203"/>
              <a:ext cx="104" cy="83"/>
            </a:xfrm>
            <a:custGeom>
              <a:avLst/>
              <a:gdLst>
                <a:gd name="T0" fmla="*/ 104 w 104"/>
                <a:gd name="T1" fmla="*/ 0 h 83"/>
                <a:gd name="T2" fmla="*/ 104 w 104"/>
                <a:gd name="T3" fmla="*/ 83 h 83"/>
                <a:gd name="T4" fmla="*/ 0 w 104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3">
                  <a:moveTo>
                    <a:pt x="104" y="0"/>
                  </a:moveTo>
                  <a:lnTo>
                    <a:pt x="104" y="83"/>
                  </a:lnTo>
                  <a:lnTo>
                    <a:pt x="0" y="8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6" name="Line 248">
              <a:extLst>
                <a:ext uri="{FF2B5EF4-FFF2-40B4-BE49-F238E27FC236}">
                  <a16:creationId xmlns:a16="http://schemas.microsoft.com/office/drawing/2014/main" id="{7A19A44A-FA76-85D1-4CC1-138B2D1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235"/>
              <a:ext cx="1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7" name="Line 249">
              <a:extLst>
                <a:ext uri="{FF2B5EF4-FFF2-40B4-BE49-F238E27FC236}">
                  <a16:creationId xmlns:a16="http://schemas.microsoft.com/office/drawing/2014/main" id="{679D711D-D8FE-C556-9CFF-5D012C84A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1286"/>
              <a:ext cx="1" cy="1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8" name="Line 250">
              <a:extLst>
                <a:ext uri="{FF2B5EF4-FFF2-40B4-BE49-F238E27FC236}">
                  <a16:creationId xmlns:a16="http://schemas.microsoft.com/office/drawing/2014/main" id="{6B792067-EF87-5E53-6FC1-DEB93CA89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382"/>
              <a:ext cx="1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79" name="Rectangle 251">
              <a:extLst>
                <a:ext uri="{FF2B5EF4-FFF2-40B4-BE49-F238E27FC236}">
                  <a16:creationId xmlns:a16="http://schemas.microsoft.com/office/drawing/2014/main" id="{02079A06-45DB-B184-0512-11EE8EE2C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516"/>
              <a:ext cx="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78780" name="Rectangle 252">
              <a:extLst>
                <a:ext uri="{FF2B5EF4-FFF2-40B4-BE49-F238E27FC236}">
                  <a16:creationId xmlns:a16="http://schemas.microsoft.com/office/drawing/2014/main" id="{299B8D9D-316D-3553-366A-5299E691B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157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78781" name="Line 253">
              <a:extLst>
                <a:ext uri="{FF2B5EF4-FFF2-40B4-BE49-F238E27FC236}">
                  <a16:creationId xmlns:a16="http://schemas.microsoft.com/office/drawing/2014/main" id="{7AFE7757-DDAF-6DF9-6D2F-1A9934885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693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2" name="Freeform 254">
              <a:extLst>
                <a:ext uri="{FF2B5EF4-FFF2-40B4-BE49-F238E27FC236}">
                  <a16:creationId xmlns:a16="http://schemas.microsoft.com/office/drawing/2014/main" id="{02CA4816-62BF-05B9-9898-7566F4124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1792"/>
              <a:ext cx="103" cy="80"/>
            </a:xfrm>
            <a:custGeom>
              <a:avLst/>
              <a:gdLst>
                <a:gd name="T0" fmla="*/ 0 w 103"/>
                <a:gd name="T1" fmla="*/ 0 h 80"/>
                <a:gd name="T2" fmla="*/ 103 w 103"/>
                <a:gd name="T3" fmla="*/ 0 h 80"/>
                <a:gd name="T4" fmla="*/ 103 w 103"/>
                <a:gd name="T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80">
                  <a:moveTo>
                    <a:pt x="0" y="0"/>
                  </a:moveTo>
                  <a:lnTo>
                    <a:pt x="103" y="0"/>
                  </a:lnTo>
                  <a:lnTo>
                    <a:pt x="103" y="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3" name="Freeform 255">
              <a:extLst>
                <a:ext uri="{FF2B5EF4-FFF2-40B4-BE49-F238E27FC236}">
                  <a16:creationId xmlns:a16="http://schemas.microsoft.com/office/drawing/2014/main" id="{0851C6CE-4EFD-B085-FA70-9FEC4A7E3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1513"/>
              <a:ext cx="103" cy="84"/>
            </a:xfrm>
            <a:custGeom>
              <a:avLst/>
              <a:gdLst>
                <a:gd name="T0" fmla="*/ 103 w 103"/>
                <a:gd name="T1" fmla="*/ 0 h 84"/>
                <a:gd name="T2" fmla="*/ 103 w 103"/>
                <a:gd name="T3" fmla="*/ 84 h 84"/>
                <a:gd name="T4" fmla="*/ 0 w 103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84">
                  <a:moveTo>
                    <a:pt x="103" y="0"/>
                  </a:moveTo>
                  <a:lnTo>
                    <a:pt x="103" y="84"/>
                  </a:lnTo>
                  <a:lnTo>
                    <a:pt x="0" y="8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4" name="Line 256">
              <a:extLst>
                <a:ext uri="{FF2B5EF4-FFF2-40B4-BE49-F238E27FC236}">
                  <a16:creationId xmlns:a16="http://schemas.microsoft.com/office/drawing/2014/main" id="{04320BE5-7B16-7C12-3336-73E28CDCC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549"/>
              <a:ext cx="1" cy="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5" name="Line 257">
              <a:extLst>
                <a:ext uri="{FF2B5EF4-FFF2-40B4-BE49-F238E27FC236}">
                  <a16:creationId xmlns:a16="http://schemas.microsoft.com/office/drawing/2014/main" id="{B80113FD-0B2B-78BE-5999-442E99364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" y="1597"/>
              <a:ext cx="1" cy="1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6" name="Line 258">
              <a:extLst>
                <a:ext uri="{FF2B5EF4-FFF2-40B4-BE49-F238E27FC236}">
                  <a16:creationId xmlns:a16="http://schemas.microsoft.com/office/drawing/2014/main" id="{9499701D-EFE2-E811-AE71-E6FC1FB29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" y="1693"/>
              <a:ext cx="1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87" name="Rectangle 259">
              <a:extLst>
                <a:ext uri="{FF2B5EF4-FFF2-40B4-BE49-F238E27FC236}">
                  <a16:creationId xmlns:a16="http://schemas.microsoft.com/office/drawing/2014/main" id="{AC0DC569-224B-8995-5F69-0F5B6AA2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827"/>
              <a:ext cx="79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78788" name="Rectangle 260">
              <a:extLst>
                <a:ext uri="{FF2B5EF4-FFF2-40B4-BE49-F238E27FC236}">
                  <a16:creationId xmlns:a16="http://schemas.microsoft.com/office/drawing/2014/main" id="{80682FB5-00B6-76B0-098C-96BB8BCFA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188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78789" name="Line 261">
              <a:extLst>
                <a:ext uri="{FF2B5EF4-FFF2-40B4-BE49-F238E27FC236}">
                  <a16:creationId xmlns:a16="http://schemas.microsoft.com/office/drawing/2014/main" id="{C4FC707C-892B-DC59-EC7E-7BB167E1B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2007"/>
              <a:ext cx="107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0" name="Freeform 262">
              <a:extLst>
                <a:ext uri="{FF2B5EF4-FFF2-40B4-BE49-F238E27FC236}">
                  <a16:creationId xmlns:a16="http://schemas.microsoft.com/office/drawing/2014/main" id="{7345D052-1889-37AF-5373-A94DED5B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2107"/>
              <a:ext cx="103" cy="79"/>
            </a:xfrm>
            <a:custGeom>
              <a:avLst/>
              <a:gdLst>
                <a:gd name="T0" fmla="*/ 0 w 103"/>
                <a:gd name="T1" fmla="*/ 0 h 79"/>
                <a:gd name="T2" fmla="*/ 103 w 103"/>
                <a:gd name="T3" fmla="*/ 0 h 79"/>
                <a:gd name="T4" fmla="*/ 103 w 103"/>
                <a:gd name="T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79">
                  <a:moveTo>
                    <a:pt x="0" y="0"/>
                  </a:moveTo>
                  <a:lnTo>
                    <a:pt x="103" y="0"/>
                  </a:lnTo>
                  <a:lnTo>
                    <a:pt x="103" y="79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1" name="Freeform 263">
              <a:extLst>
                <a:ext uri="{FF2B5EF4-FFF2-40B4-BE49-F238E27FC236}">
                  <a16:creationId xmlns:a16="http://schemas.microsoft.com/office/drawing/2014/main" id="{BCCE4ED0-9E9B-599F-4954-29FF54CD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1828"/>
              <a:ext cx="103" cy="80"/>
            </a:xfrm>
            <a:custGeom>
              <a:avLst/>
              <a:gdLst>
                <a:gd name="T0" fmla="*/ 103 w 103"/>
                <a:gd name="T1" fmla="*/ 0 h 80"/>
                <a:gd name="T2" fmla="*/ 103 w 103"/>
                <a:gd name="T3" fmla="*/ 80 h 80"/>
                <a:gd name="T4" fmla="*/ 0 w 103"/>
                <a:gd name="T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80">
                  <a:moveTo>
                    <a:pt x="103" y="0"/>
                  </a:moveTo>
                  <a:lnTo>
                    <a:pt x="103" y="80"/>
                  </a:lnTo>
                  <a:lnTo>
                    <a:pt x="0" y="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2" name="Line 264">
              <a:extLst>
                <a:ext uri="{FF2B5EF4-FFF2-40B4-BE49-F238E27FC236}">
                  <a16:creationId xmlns:a16="http://schemas.microsoft.com/office/drawing/2014/main" id="{C70BB2DA-8D18-C3C5-8ACE-2F7E9FFC2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" y="1860"/>
              <a:ext cx="1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3" name="Line 265">
              <a:extLst>
                <a:ext uri="{FF2B5EF4-FFF2-40B4-BE49-F238E27FC236}">
                  <a16:creationId xmlns:a16="http://schemas.microsoft.com/office/drawing/2014/main" id="{F388757C-993B-2C33-9F1A-015995EF6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1908"/>
              <a:ext cx="1" cy="1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4" name="Line 266">
              <a:extLst>
                <a:ext uri="{FF2B5EF4-FFF2-40B4-BE49-F238E27FC236}">
                  <a16:creationId xmlns:a16="http://schemas.microsoft.com/office/drawing/2014/main" id="{3861E43C-0CD5-7A08-1D08-9C6929272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007"/>
              <a:ext cx="10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5" name="Rectangle 267">
              <a:extLst>
                <a:ext uri="{FF2B5EF4-FFF2-40B4-BE49-F238E27FC236}">
                  <a16:creationId xmlns:a16="http://schemas.microsoft.com/office/drawing/2014/main" id="{780BB5BE-3657-D2AD-D1A5-7673A00C7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141"/>
              <a:ext cx="7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278796" name="Rectangle 268">
              <a:extLst>
                <a:ext uri="{FF2B5EF4-FFF2-40B4-BE49-F238E27FC236}">
                  <a16:creationId xmlns:a16="http://schemas.microsoft.com/office/drawing/2014/main" id="{29307BE6-027E-21B3-2B1F-43D7CCE4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95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278797" name="Rectangle 269">
              <a:extLst>
                <a:ext uri="{FF2B5EF4-FFF2-40B4-BE49-F238E27FC236}">
                  <a16:creationId xmlns:a16="http://schemas.microsoft.com/office/drawing/2014/main" id="{73F5EA06-B92F-ECA3-805C-B5B22A88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2894"/>
              <a:ext cx="8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78798" name="Line 270">
              <a:extLst>
                <a:ext uri="{FF2B5EF4-FFF2-40B4-BE49-F238E27FC236}">
                  <a16:creationId xmlns:a16="http://schemas.microsoft.com/office/drawing/2014/main" id="{55DC0763-73D2-F87D-F052-328F1B5C0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2318"/>
              <a:ext cx="14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9" name="Freeform 271">
              <a:extLst>
                <a:ext uri="{FF2B5EF4-FFF2-40B4-BE49-F238E27FC236}">
                  <a16:creationId xmlns:a16="http://schemas.microsoft.com/office/drawing/2014/main" id="{13944418-A6A6-7B55-F764-8324C4E24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2417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104 w 104"/>
                <a:gd name="T3" fmla="*/ 0 h 80"/>
                <a:gd name="T4" fmla="*/ 104 w 104"/>
                <a:gd name="T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0">
                  <a:moveTo>
                    <a:pt x="0" y="0"/>
                  </a:moveTo>
                  <a:lnTo>
                    <a:pt x="104" y="0"/>
                  </a:lnTo>
                  <a:lnTo>
                    <a:pt x="104" y="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0" name="Freeform 272">
              <a:extLst>
                <a:ext uri="{FF2B5EF4-FFF2-40B4-BE49-F238E27FC236}">
                  <a16:creationId xmlns:a16="http://schemas.microsoft.com/office/drawing/2014/main" id="{9C6533EF-0635-EBF0-A450-DF895B0F2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2139"/>
              <a:ext cx="104" cy="83"/>
            </a:xfrm>
            <a:custGeom>
              <a:avLst/>
              <a:gdLst>
                <a:gd name="T0" fmla="*/ 104 w 104"/>
                <a:gd name="T1" fmla="*/ 0 h 83"/>
                <a:gd name="T2" fmla="*/ 104 w 104"/>
                <a:gd name="T3" fmla="*/ 83 h 83"/>
                <a:gd name="T4" fmla="*/ 0 w 104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83">
                  <a:moveTo>
                    <a:pt x="104" y="0"/>
                  </a:moveTo>
                  <a:lnTo>
                    <a:pt x="104" y="83"/>
                  </a:lnTo>
                  <a:lnTo>
                    <a:pt x="0" y="8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1" name="Line 273">
              <a:extLst>
                <a:ext uri="{FF2B5EF4-FFF2-40B4-BE49-F238E27FC236}">
                  <a16:creationId xmlns:a16="http://schemas.microsoft.com/office/drawing/2014/main" id="{7571A262-1E3B-2950-81E2-4415952A4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2170"/>
              <a:ext cx="1" cy="2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2" name="Line 274">
              <a:extLst>
                <a:ext uri="{FF2B5EF4-FFF2-40B4-BE49-F238E27FC236}">
                  <a16:creationId xmlns:a16="http://schemas.microsoft.com/office/drawing/2014/main" id="{7EE4104B-16F1-7CA9-3FD4-0C697EA2F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222"/>
              <a:ext cx="1" cy="1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3" name="Line 275">
              <a:extLst>
                <a:ext uri="{FF2B5EF4-FFF2-40B4-BE49-F238E27FC236}">
                  <a16:creationId xmlns:a16="http://schemas.microsoft.com/office/drawing/2014/main" id="{7659145C-DF94-BFB2-4656-6380D1C3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2318"/>
              <a:ext cx="1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4" name="Line 276">
              <a:extLst>
                <a:ext uri="{FF2B5EF4-FFF2-40B4-BE49-F238E27FC236}">
                  <a16:creationId xmlns:a16="http://schemas.microsoft.com/office/drawing/2014/main" id="{6592BB4C-F521-FB92-4E29-8A4F0AB6A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1" y="1075"/>
              <a:ext cx="1" cy="10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5" name="Line 277">
              <a:extLst>
                <a:ext uri="{FF2B5EF4-FFF2-40B4-BE49-F238E27FC236}">
                  <a16:creationId xmlns:a16="http://schemas.microsoft.com/office/drawing/2014/main" id="{6E842BD9-17C7-7060-205C-8C3358429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0" y="1075"/>
              <a:ext cx="1" cy="7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6" name="Line 278">
              <a:extLst>
                <a:ext uri="{FF2B5EF4-FFF2-40B4-BE49-F238E27FC236}">
                  <a16:creationId xmlns:a16="http://schemas.microsoft.com/office/drawing/2014/main" id="{9F20845C-9DC2-1A92-7C7C-2C05BB383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1075"/>
              <a:ext cx="1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7" name="Line 279">
              <a:extLst>
                <a:ext uri="{FF2B5EF4-FFF2-40B4-BE49-F238E27FC236}">
                  <a16:creationId xmlns:a16="http://schemas.microsoft.com/office/drawing/2014/main" id="{B24761B8-1177-C244-2200-CB3A267A4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1075"/>
              <a:ext cx="1" cy="1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8" name="Freeform 280">
              <a:extLst>
                <a:ext uri="{FF2B5EF4-FFF2-40B4-BE49-F238E27FC236}">
                  <a16:creationId xmlns:a16="http://schemas.microsoft.com/office/drawing/2014/main" id="{D571CE07-D4AA-2716-7AC8-8954EFE95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561"/>
              <a:ext cx="1051" cy="1067"/>
            </a:xfrm>
            <a:custGeom>
              <a:avLst/>
              <a:gdLst>
                <a:gd name="T0" fmla="*/ 0 w 1051"/>
                <a:gd name="T1" fmla="*/ 0 h 1067"/>
                <a:gd name="T2" fmla="*/ 0 w 1051"/>
                <a:gd name="T3" fmla="*/ 1067 h 1067"/>
                <a:gd name="T4" fmla="*/ 1051 w 1051"/>
                <a:gd name="T5" fmla="*/ 1067 h 1067"/>
                <a:gd name="T6" fmla="*/ 1051 w 1051"/>
                <a:gd name="T7" fmla="*/ 93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1" h="1067">
                  <a:moveTo>
                    <a:pt x="0" y="0"/>
                  </a:moveTo>
                  <a:lnTo>
                    <a:pt x="0" y="1067"/>
                  </a:lnTo>
                  <a:lnTo>
                    <a:pt x="1051" y="1067"/>
                  </a:lnTo>
                  <a:lnTo>
                    <a:pt x="1051" y="93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9" name="Line 281">
              <a:extLst>
                <a:ext uri="{FF2B5EF4-FFF2-40B4-BE49-F238E27FC236}">
                  <a16:creationId xmlns:a16="http://schemas.microsoft.com/office/drawing/2014/main" id="{78ACDEBA-A755-261F-DC8F-F23D2A691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872"/>
              <a:ext cx="1" cy="7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10" name="Line 282">
              <a:extLst>
                <a:ext uri="{FF2B5EF4-FFF2-40B4-BE49-F238E27FC236}">
                  <a16:creationId xmlns:a16="http://schemas.microsoft.com/office/drawing/2014/main" id="{BE3ECC6C-27BB-73EA-5C78-8974D45C0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2186"/>
              <a:ext cx="1" cy="4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11" name="Oval 283">
              <a:extLst>
                <a:ext uri="{FF2B5EF4-FFF2-40B4-BE49-F238E27FC236}">
                  <a16:creationId xmlns:a16="http://schemas.microsoft.com/office/drawing/2014/main" id="{BE541016-E1A3-6984-896A-9ECE0534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812" name="Oval 284">
              <a:extLst>
                <a:ext uri="{FF2B5EF4-FFF2-40B4-BE49-F238E27FC236}">
                  <a16:creationId xmlns:a16="http://schemas.microsoft.com/office/drawing/2014/main" id="{E366DDCB-1280-C7B6-9A78-053E9553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813" name="Oval 285">
              <a:extLst>
                <a:ext uri="{FF2B5EF4-FFF2-40B4-BE49-F238E27FC236}">
                  <a16:creationId xmlns:a16="http://schemas.microsoft.com/office/drawing/2014/main" id="{66B49884-20F6-E906-4BD8-FDBC1A43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814" name="Oval 286">
              <a:extLst>
                <a:ext uri="{FF2B5EF4-FFF2-40B4-BE49-F238E27FC236}">
                  <a16:creationId xmlns:a16="http://schemas.microsoft.com/office/drawing/2014/main" id="{2102DBDF-78D1-E90A-F06A-51134C9E0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04"/>
              <a:ext cx="47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815" name="Oval 287">
              <a:extLst>
                <a:ext uri="{FF2B5EF4-FFF2-40B4-BE49-F238E27FC236}">
                  <a16:creationId xmlns:a16="http://schemas.microsoft.com/office/drawing/2014/main" id="{3A329B47-8E0D-3B96-B2ED-C7E24514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604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816" name="Line 288">
              <a:extLst>
                <a:ext uri="{FF2B5EF4-FFF2-40B4-BE49-F238E27FC236}">
                  <a16:creationId xmlns:a16="http://schemas.microsoft.com/office/drawing/2014/main" id="{A8F4E138-798B-3629-EA1B-D2E67DDF6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2628"/>
              <a:ext cx="1" cy="2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71" name="Picture 327">
            <a:extLst>
              <a:ext uri="{FF2B5EF4-FFF2-40B4-BE49-F238E27FC236}">
                <a16:creationId xmlns:a16="http://schemas.microsoft.com/office/drawing/2014/main" id="{79B80031-D557-9155-67B6-045EBD3246D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524000"/>
            <a:ext cx="4597400" cy="46482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59746" name="Rectangle 2">
            <a:extLst>
              <a:ext uri="{FF2B5EF4-FFF2-40B4-BE49-F238E27FC236}">
                <a16:creationId xmlns:a16="http://schemas.microsoft.com/office/drawing/2014/main" id="{C8950145-555B-9A89-954C-D0404C362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 sz="3600"/>
              <a:t>Array-Structured Memory Architecture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9971" name="Rectangle 227">
            <a:extLst>
              <a:ext uri="{FF2B5EF4-FFF2-40B4-BE49-F238E27FC236}">
                <a16:creationId xmlns:a16="http://schemas.microsoft.com/office/drawing/2014/main" id="{E46DE404-05CE-2DE1-DABB-BDCD0B5C9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5202238"/>
            <a:ext cx="1587" cy="95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978" name="Rectangle 234">
            <a:extLst>
              <a:ext uri="{FF2B5EF4-FFF2-40B4-BE49-F238E27FC236}">
                <a16:creationId xmlns:a16="http://schemas.microsoft.com/office/drawing/2014/main" id="{6A8DDE35-75D3-E22A-3D27-C3502DAD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5330825"/>
            <a:ext cx="1587" cy="11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983" name="Rectangle 239">
            <a:extLst>
              <a:ext uri="{FF2B5EF4-FFF2-40B4-BE49-F238E27FC236}">
                <a16:creationId xmlns:a16="http://schemas.microsoft.com/office/drawing/2014/main" id="{59752F8D-AC2E-20F6-DA83-0C9D448A7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5481638"/>
            <a:ext cx="1587" cy="11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994" name="Rectangle 250">
            <a:extLst>
              <a:ext uri="{FF2B5EF4-FFF2-40B4-BE49-F238E27FC236}">
                <a16:creationId xmlns:a16="http://schemas.microsoft.com/office/drawing/2014/main" id="{E9876D7E-7387-40CE-E73F-6DA75848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2562225"/>
            <a:ext cx="1587" cy="11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995" name="Rectangle 251">
            <a:extLst>
              <a:ext uri="{FF2B5EF4-FFF2-40B4-BE49-F238E27FC236}">
                <a16:creationId xmlns:a16="http://schemas.microsoft.com/office/drawing/2014/main" id="{8D576D72-2A11-63BB-874A-4D6B3A04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068638"/>
            <a:ext cx="1587" cy="11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054" name="Rectangle 310">
            <a:extLst>
              <a:ext uri="{FF2B5EF4-FFF2-40B4-BE49-F238E27FC236}">
                <a16:creationId xmlns:a16="http://schemas.microsoft.com/office/drawing/2014/main" id="{6BC0CC7B-DF14-83E8-0915-D49D21C7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5400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i="0">
                <a:solidFill>
                  <a:srgbClr val="315263"/>
                </a:solidFill>
              </a:rPr>
              <a:t>Problem: ASPECT RATIO or HEIGHT &gt;&gt; WIDTH</a:t>
            </a:r>
            <a:endParaRPr lang="en-US" altLang="en-US" sz="3200" b="0">
              <a:solidFill>
                <a:srgbClr val="315263"/>
              </a:solidFill>
            </a:endParaRPr>
          </a:p>
        </p:txBody>
      </p:sp>
      <p:sp>
        <p:nvSpPr>
          <p:cNvPr id="160055" name="Rectangle 311">
            <a:extLst>
              <a:ext uri="{FF2B5EF4-FFF2-40B4-BE49-F238E27FC236}">
                <a16:creationId xmlns:a16="http://schemas.microsoft.com/office/drawing/2014/main" id="{5B91EB25-7F96-05BE-03D8-3FDA301A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1292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15263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315263"/>
                </a:solidFill>
                <a:latin typeface="Times New Roman" panose="02020603050405020304" pitchFamily="18" charset="0"/>
              </a:rPr>
              <a:t>Amplify swing to</a:t>
            </a:r>
            <a:endParaRPr lang="en-US" altLang="en-US" b="0">
              <a:solidFill>
                <a:srgbClr val="315263"/>
              </a:solidFill>
            </a:endParaRPr>
          </a:p>
        </p:txBody>
      </p:sp>
      <p:sp>
        <p:nvSpPr>
          <p:cNvPr id="160056" name="Rectangle 312">
            <a:extLst>
              <a:ext uri="{FF2B5EF4-FFF2-40B4-BE49-F238E27FC236}">
                <a16:creationId xmlns:a16="http://schemas.microsoft.com/office/drawing/2014/main" id="{B6CA83C7-EDDB-B431-759E-7AE1E3FF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11638"/>
            <a:ext cx="1611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15263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315263"/>
                </a:solidFill>
                <a:latin typeface="Times New Roman" panose="02020603050405020304" pitchFamily="18" charset="0"/>
              </a:rPr>
              <a:t>rail-to-rail amplitude</a:t>
            </a:r>
            <a:endParaRPr lang="en-US" altLang="en-US" b="0">
              <a:solidFill>
                <a:srgbClr val="315263"/>
              </a:solidFill>
            </a:endParaRPr>
          </a:p>
        </p:txBody>
      </p:sp>
      <p:sp>
        <p:nvSpPr>
          <p:cNvPr id="160057" name="Rectangle 313">
            <a:extLst>
              <a:ext uri="{FF2B5EF4-FFF2-40B4-BE49-F238E27FC236}">
                <a16:creationId xmlns:a16="http://schemas.microsoft.com/office/drawing/2014/main" id="{9D77631C-751C-AC57-AC85-C3157BEC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76800"/>
            <a:ext cx="146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315263"/>
                </a:solidFill>
                <a:latin typeface="Times New Roman" panose="02020603050405020304" pitchFamily="18" charset="0"/>
              </a:rPr>
              <a:t>Selects appropriate</a:t>
            </a:r>
            <a:endParaRPr lang="en-US" altLang="en-US" b="0">
              <a:solidFill>
                <a:srgbClr val="315263"/>
              </a:solidFill>
            </a:endParaRPr>
          </a:p>
        </p:txBody>
      </p:sp>
      <p:sp>
        <p:nvSpPr>
          <p:cNvPr id="160058" name="Rectangle 314">
            <a:extLst>
              <a:ext uri="{FF2B5EF4-FFF2-40B4-BE49-F238E27FC236}">
                <a16:creationId xmlns:a16="http://schemas.microsoft.com/office/drawing/2014/main" id="{6E6B487B-C879-9BDD-A53F-40E0E839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48250"/>
            <a:ext cx="39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i="0">
                <a:solidFill>
                  <a:srgbClr val="315263"/>
                </a:solidFill>
                <a:latin typeface="Times New Roman" panose="02020603050405020304" pitchFamily="18" charset="0"/>
              </a:rPr>
              <a:t>word</a:t>
            </a:r>
            <a:endParaRPr lang="en-US" altLang="en-US" b="0">
              <a:solidFill>
                <a:srgbClr val="315263"/>
              </a:solidFill>
            </a:endParaRPr>
          </a:p>
        </p:txBody>
      </p:sp>
      <p:sp>
        <p:nvSpPr>
          <p:cNvPr id="160059" name="Freeform 315">
            <a:extLst>
              <a:ext uri="{FF2B5EF4-FFF2-40B4-BE49-F238E27FC236}">
                <a16:creationId xmlns:a16="http://schemas.microsoft.com/office/drawing/2014/main" id="{506DF8BC-11E1-DA48-0B9C-E555304AF083}"/>
              </a:ext>
            </a:extLst>
          </p:cNvPr>
          <p:cNvSpPr>
            <a:spLocks/>
          </p:cNvSpPr>
          <p:nvPr/>
        </p:nvSpPr>
        <p:spPr bwMode="auto">
          <a:xfrm>
            <a:off x="5741988" y="4221163"/>
            <a:ext cx="107950" cy="65087"/>
          </a:xfrm>
          <a:custGeom>
            <a:avLst/>
            <a:gdLst>
              <a:gd name="T0" fmla="*/ 68 w 68"/>
              <a:gd name="T1" fmla="*/ 27 h 41"/>
              <a:gd name="T2" fmla="*/ 68 w 68"/>
              <a:gd name="T3" fmla="*/ 41 h 41"/>
              <a:gd name="T4" fmla="*/ 68 w 68"/>
              <a:gd name="T5" fmla="*/ 41 h 41"/>
              <a:gd name="T6" fmla="*/ 68 w 68"/>
              <a:gd name="T7" fmla="*/ 41 h 41"/>
              <a:gd name="T8" fmla="*/ 0 w 68"/>
              <a:gd name="T9" fmla="*/ 27 h 41"/>
              <a:gd name="T10" fmla="*/ 0 w 68"/>
              <a:gd name="T11" fmla="*/ 21 h 41"/>
              <a:gd name="T12" fmla="*/ 0 w 68"/>
              <a:gd name="T13" fmla="*/ 21 h 41"/>
              <a:gd name="T14" fmla="*/ 68 w 68"/>
              <a:gd name="T15" fmla="*/ 0 h 41"/>
              <a:gd name="T16" fmla="*/ 68 w 68"/>
              <a:gd name="T17" fmla="*/ 0 h 41"/>
              <a:gd name="T18" fmla="*/ 68 w 68"/>
              <a:gd name="T19" fmla="*/ 7 h 41"/>
              <a:gd name="T20" fmla="*/ 68 w 68"/>
              <a:gd name="T21" fmla="*/ 7 h 41"/>
              <a:gd name="T22" fmla="*/ 0 w 68"/>
              <a:gd name="T23" fmla="*/ 27 h 41"/>
              <a:gd name="T24" fmla="*/ 0 w 68"/>
              <a:gd name="T25" fmla="*/ 27 h 41"/>
              <a:gd name="T26" fmla="*/ 0 w 68"/>
              <a:gd name="T27" fmla="*/ 21 h 41"/>
              <a:gd name="T28" fmla="*/ 68 w 68"/>
              <a:gd name="T29" fmla="*/ 34 h 41"/>
              <a:gd name="T30" fmla="*/ 68 w 68"/>
              <a:gd name="T31" fmla="*/ 41 h 41"/>
              <a:gd name="T32" fmla="*/ 61 w 68"/>
              <a:gd name="T33" fmla="*/ 41 h 41"/>
              <a:gd name="T34" fmla="*/ 61 w 68"/>
              <a:gd name="T35" fmla="*/ 27 h 41"/>
              <a:gd name="T36" fmla="*/ 68 w 68"/>
              <a:gd name="T37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41">
                <a:moveTo>
                  <a:pt x="68" y="27"/>
                </a:moveTo>
                <a:lnTo>
                  <a:pt x="68" y="41"/>
                </a:lnTo>
                <a:lnTo>
                  <a:pt x="68" y="41"/>
                </a:lnTo>
                <a:lnTo>
                  <a:pt x="68" y="41"/>
                </a:lnTo>
                <a:lnTo>
                  <a:pt x="0" y="27"/>
                </a:lnTo>
                <a:lnTo>
                  <a:pt x="0" y="21"/>
                </a:lnTo>
                <a:lnTo>
                  <a:pt x="0" y="21"/>
                </a:lnTo>
                <a:lnTo>
                  <a:pt x="68" y="0"/>
                </a:lnTo>
                <a:lnTo>
                  <a:pt x="68" y="0"/>
                </a:lnTo>
                <a:lnTo>
                  <a:pt x="68" y="7"/>
                </a:lnTo>
                <a:lnTo>
                  <a:pt x="68" y="7"/>
                </a:lnTo>
                <a:lnTo>
                  <a:pt x="0" y="27"/>
                </a:lnTo>
                <a:lnTo>
                  <a:pt x="0" y="27"/>
                </a:lnTo>
                <a:lnTo>
                  <a:pt x="0" y="21"/>
                </a:lnTo>
                <a:lnTo>
                  <a:pt x="68" y="34"/>
                </a:lnTo>
                <a:lnTo>
                  <a:pt x="68" y="41"/>
                </a:lnTo>
                <a:lnTo>
                  <a:pt x="61" y="41"/>
                </a:lnTo>
                <a:lnTo>
                  <a:pt x="61" y="27"/>
                </a:lnTo>
                <a:lnTo>
                  <a:pt x="68" y="27"/>
                </a:lnTo>
                <a:close/>
              </a:path>
            </a:pathLst>
          </a:custGeom>
          <a:solidFill>
            <a:srgbClr val="315263"/>
          </a:solidFill>
          <a:ln w="9525">
            <a:solidFill>
              <a:srgbClr val="31526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0" name="Freeform 316">
            <a:extLst>
              <a:ext uri="{FF2B5EF4-FFF2-40B4-BE49-F238E27FC236}">
                <a16:creationId xmlns:a16="http://schemas.microsoft.com/office/drawing/2014/main" id="{8306DF14-A51E-FDCE-5714-496CA0CCC7C6}"/>
              </a:ext>
            </a:extLst>
          </p:cNvPr>
          <p:cNvSpPr>
            <a:spLocks/>
          </p:cNvSpPr>
          <p:nvPr/>
        </p:nvSpPr>
        <p:spPr bwMode="auto">
          <a:xfrm>
            <a:off x="5838825" y="4232275"/>
            <a:ext cx="11113" cy="31750"/>
          </a:xfrm>
          <a:custGeom>
            <a:avLst/>
            <a:gdLst>
              <a:gd name="T0" fmla="*/ 7 w 7"/>
              <a:gd name="T1" fmla="*/ 0 h 20"/>
              <a:gd name="T2" fmla="*/ 7 w 7"/>
              <a:gd name="T3" fmla="*/ 20 h 20"/>
              <a:gd name="T4" fmla="*/ 0 w 7"/>
              <a:gd name="T5" fmla="*/ 20 h 20"/>
              <a:gd name="T6" fmla="*/ 0 w 7"/>
              <a:gd name="T7" fmla="*/ 20 h 20"/>
              <a:gd name="T8" fmla="*/ 0 w 7"/>
              <a:gd name="T9" fmla="*/ 20 h 20"/>
              <a:gd name="T10" fmla="*/ 0 w 7"/>
              <a:gd name="T11" fmla="*/ 0 h 20"/>
              <a:gd name="T12" fmla="*/ 7 w 7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0">
                <a:moveTo>
                  <a:pt x="7" y="0"/>
                </a:moveTo>
                <a:lnTo>
                  <a:pt x="7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solidFill>
            <a:srgbClr val="315263"/>
          </a:solidFill>
          <a:ln w="9525">
            <a:solidFill>
              <a:srgbClr val="31526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1" name="Freeform 317">
            <a:extLst>
              <a:ext uri="{FF2B5EF4-FFF2-40B4-BE49-F238E27FC236}">
                <a16:creationId xmlns:a16="http://schemas.microsoft.com/office/drawing/2014/main" id="{92BE809E-0375-2421-FBD1-11506890AAD2}"/>
              </a:ext>
            </a:extLst>
          </p:cNvPr>
          <p:cNvSpPr>
            <a:spLocks/>
          </p:cNvSpPr>
          <p:nvPr/>
        </p:nvSpPr>
        <p:spPr bwMode="auto">
          <a:xfrm>
            <a:off x="5741988" y="4232275"/>
            <a:ext cx="107950" cy="53975"/>
          </a:xfrm>
          <a:custGeom>
            <a:avLst/>
            <a:gdLst>
              <a:gd name="T0" fmla="*/ 68 w 68"/>
              <a:gd name="T1" fmla="*/ 20 h 34"/>
              <a:gd name="T2" fmla="*/ 68 w 68"/>
              <a:gd name="T3" fmla="*/ 34 h 34"/>
              <a:gd name="T4" fmla="*/ 0 w 68"/>
              <a:gd name="T5" fmla="*/ 20 h 34"/>
              <a:gd name="T6" fmla="*/ 68 w 68"/>
              <a:gd name="T7" fmla="*/ 0 h 34"/>
              <a:gd name="T8" fmla="*/ 68 w 68"/>
              <a:gd name="T9" fmla="*/ 2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4">
                <a:moveTo>
                  <a:pt x="68" y="20"/>
                </a:moveTo>
                <a:lnTo>
                  <a:pt x="68" y="34"/>
                </a:lnTo>
                <a:lnTo>
                  <a:pt x="0" y="20"/>
                </a:lnTo>
                <a:lnTo>
                  <a:pt x="68" y="0"/>
                </a:lnTo>
                <a:lnTo>
                  <a:pt x="68" y="20"/>
                </a:lnTo>
                <a:close/>
              </a:path>
            </a:pathLst>
          </a:custGeom>
          <a:solidFill>
            <a:srgbClr val="315263"/>
          </a:solidFill>
          <a:ln w="9525">
            <a:solidFill>
              <a:srgbClr val="31526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2" name="Rectangle 318">
            <a:extLst>
              <a:ext uri="{FF2B5EF4-FFF2-40B4-BE49-F238E27FC236}">
                <a16:creationId xmlns:a16="http://schemas.microsoft.com/office/drawing/2014/main" id="{F415DA1D-FFF3-3F5C-982A-743660836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662488"/>
            <a:ext cx="1588" cy="11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063" name="Rectangle 319">
            <a:extLst>
              <a:ext uri="{FF2B5EF4-FFF2-40B4-BE49-F238E27FC236}">
                <a16:creationId xmlns:a16="http://schemas.microsoft.com/office/drawing/2014/main" id="{6F9B045A-D7D1-FD47-D7F1-AA577C11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62488"/>
            <a:ext cx="1588" cy="11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064" name="Rectangle 320">
            <a:extLst>
              <a:ext uri="{FF2B5EF4-FFF2-40B4-BE49-F238E27FC236}">
                <a16:creationId xmlns:a16="http://schemas.microsoft.com/office/drawing/2014/main" id="{A6649D2A-4C40-78C9-579F-8749864C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4264025"/>
            <a:ext cx="311150" cy="1111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31526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5" name="Freeform 321">
            <a:extLst>
              <a:ext uri="{FF2B5EF4-FFF2-40B4-BE49-F238E27FC236}">
                <a16:creationId xmlns:a16="http://schemas.microsoft.com/office/drawing/2014/main" id="{76A93E8B-102C-D65E-5DB0-971644F7AF00}"/>
              </a:ext>
            </a:extLst>
          </p:cNvPr>
          <p:cNvSpPr>
            <a:spLocks/>
          </p:cNvSpPr>
          <p:nvPr/>
        </p:nvSpPr>
        <p:spPr bwMode="auto">
          <a:xfrm>
            <a:off x="5732463" y="5027613"/>
            <a:ext cx="107950" cy="63500"/>
          </a:xfrm>
          <a:custGeom>
            <a:avLst/>
            <a:gdLst>
              <a:gd name="T0" fmla="*/ 68 w 68"/>
              <a:gd name="T1" fmla="*/ 27 h 40"/>
              <a:gd name="T2" fmla="*/ 68 w 68"/>
              <a:gd name="T3" fmla="*/ 40 h 40"/>
              <a:gd name="T4" fmla="*/ 68 w 68"/>
              <a:gd name="T5" fmla="*/ 40 h 40"/>
              <a:gd name="T6" fmla="*/ 68 w 68"/>
              <a:gd name="T7" fmla="*/ 40 h 40"/>
              <a:gd name="T8" fmla="*/ 0 w 68"/>
              <a:gd name="T9" fmla="*/ 27 h 40"/>
              <a:gd name="T10" fmla="*/ 0 w 68"/>
              <a:gd name="T11" fmla="*/ 20 h 40"/>
              <a:gd name="T12" fmla="*/ 0 w 68"/>
              <a:gd name="T13" fmla="*/ 20 h 40"/>
              <a:gd name="T14" fmla="*/ 68 w 68"/>
              <a:gd name="T15" fmla="*/ 0 h 40"/>
              <a:gd name="T16" fmla="*/ 68 w 68"/>
              <a:gd name="T17" fmla="*/ 0 h 40"/>
              <a:gd name="T18" fmla="*/ 68 w 68"/>
              <a:gd name="T19" fmla="*/ 7 h 40"/>
              <a:gd name="T20" fmla="*/ 68 w 68"/>
              <a:gd name="T21" fmla="*/ 7 h 40"/>
              <a:gd name="T22" fmla="*/ 0 w 68"/>
              <a:gd name="T23" fmla="*/ 27 h 40"/>
              <a:gd name="T24" fmla="*/ 0 w 68"/>
              <a:gd name="T25" fmla="*/ 27 h 40"/>
              <a:gd name="T26" fmla="*/ 0 w 68"/>
              <a:gd name="T27" fmla="*/ 20 h 40"/>
              <a:gd name="T28" fmla="*/ 68 w 68"/>
              <a:gd name="T29" fmla="*/ 34 h 40"/>
              <a:gd name="T30" fmla="*/ 68 w 68"/>
              <a:gd name="T31" fmla="*/ 40 h 40"/>
              <a:gd name="T32" fmla="*/ 61 w 68"/>
              <a:gd name="T33" fmla="*/ 40 h 40"/>
              <a:gd name="T34" fmla="*/ 61 w 68"/>
              <a:gd name="T35" fmla="*/ 27 h 40"/>
              <a:gd name="T36" fmla="*/ 68 w 68"/>
              <a:gd name="T37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40">
                <a:moveTo>
                  <a:pt x="68" y="27"/>
                </a:moveTo>
                <a:lnTo>
                  <a:pt x="68" y="40"/>
                </a:lnTo>
                <a:lnTo>
                  <a:pt x="68" y="40"/>
                </a:lnTo>
                <a:lnTo>
                  <a:pt x="68" y="40"/>
                </a:lnTo>
                <a:lnTo>
                  <a:pt x="0" y="27"/>
                </a:lnTo>
                <a:lnTo>
                  <a:pt x="0" y="20"/>
                </a:lnTo>
                <a:lnTo>
                  <a:pt x="0" y="20"/>
                </a:lnTo>
                <a:lnTo>
                  <a:pt x="68" y="0"/>
                </a:lnTo>
                <a:lnTo>
                  <a:pt x="68" y="0"/>
                </a:lnTo>
                <a:lnTo>
                  <a:pt x="68" y="7"/>
                </a:lnTo>
                <a:lnTo>
                  <a:pt x="68" y="7"/>
                </a:lnTo>
                <a:lnTo>
                  <a:pt x="0" y="27"/>
                </a:lnTo>
                <a:lnTo>
                  <a:pt x="0" y="27"/>
                </a:lnTo>
                <a:lnTo>
                  <a:pt x="0" y="20"/>
                </a:lnTo>
                <a:lnTo>
                  <a:pt x="68" y="34"/>
                </a:lnTo>
                <a:lnTo>
                  <a:pt x="68" y="40"/>
                </a:lnTo>
                <a:lnTo>
                  <a:pt x="61" y="40"/>
                </a:lnTo>
                <a:lnTo>
                  <a:pt x="61" y="27"/>
                </a:lnTo>
                <a:lnTo>
                  <a:pt x="68" y="27"/>
                </a:lnTo>
                <a:close/>
              </a:path>
            </a:pathLst>
          </a:custGeom>
          <a:solidFill>
            <a:srgbClr val="315263"/>
          </a:solidFill>
          <a:ln w="9525">
            <a:solidFill>
              <a:srgbClr val="31526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6" name="Freeform 322">
            <a:extLst>
              <a:ext uri="{FF2B5EF4-FFF2-40B4-BE49-F238E27FC236}">
                <a16:creationId xmlns:a16="http://schemas.microsoft.com/office/drawing/2014/main" id="{08D3CEEA-B949-85AF-FD35-658E7F4A59F3}"/>
              </a:ext>
            </a:extLst>
          </p:cNvPr>
          <p:cNvSpPr>
            <a:spLocks/>
          </p:cNvSpPr>
          <p:nvPr/>
        </p:nvSpPr>
        <p:spPr bwMode="auto">
          <a:xfrm>
            <a:off x="5829300" y="5038725"/>
            <a:ext cx="11113" cy="31750"/>
          </a:xfrm>
          <a:custGeom>
            <a:avLst/>
            <a:gdLst>
              <a:gd name="T0" fmla="*/ 7 w 7"/>
              <a:gd name="T1" fmla="*/ 0 h 20"/>
              <a:gd name="T2" fmla="*/ 7 w 7"/>
              <a:gd name="T3" fmla="*/ 20 h 20"/>
              <a:gd name="T4" fmla="*/ 0 w 7"/>
              <a:gd name="T5" fmla="*/ 20 h 20"/>
              <a:gd name="T6" fmla="*/ 0 w 7"/>
              <a:gd name="T7" fmla="*/ 20 h 20"/>
              <a:gd name="T8" fmla="*/ 0 w 7"/>
              <a:gd name="T9" fmla="*/ 20 h 20"/>
              <a:gd name="T10" fmla="*/ 0 w 7"/>
              <a:gd name="T11" fmla="*/ 0 h 20"/>
              <a:gd name="T12" fmla="*/ 7 w 7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20">
                <a:moveTo>
                  <a:pt x="7" y="0"/>
                </a:moveTo>
                <a:lnTo>
                  <a:pt x="7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solidFill>
            <a:srgbClr val="315263"/>
          </a:solidFill>
          <a:ln w="9525">
            <a:solidFill>
              <a:srgbClr val="31526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7" name="Freeform 323">
            <a:extLst>
              <a:ext uri="{FF2B5EF4-FFF2-40B4-BE49-F238E27FC236}">
                <a16:creationId xmlns:a16="http://schemas.microsoft.com/office/drawing/2014/main" id="{F16A0028-CFC8-2EFA-898F-F2A8762EBE24}"/>
              </a:ext>
            </a:extLst>
          </p:cNvPr>
          <p:cNvSpPr>
            <a:spLocks/>
          </p:cNvSpPr>
          <p:nvPr/>
        </p:nvSpPr>
        <p:spPr bwMode="auto">
          <a:xfrm>
            <a:off x="5732463" y="5038725"/>
            <a:ext cx="107950" cy="52388"/>
          </a:xfrm>
          <a:custGeom>
            <a:avLst/>
            <a:gdLst>
              <a:gd name="T0" fmla="*/ 68 w 68"/>
              <a:gd name="T1" fmla="*/ 20 h 33"/>
              <a:gd name="T2" fmla="*/ 68 w 68"/>
              <a:gd name="T3" fmla="*/ 33 h 33"/>
              <a:gd name="T4" fmla="*/ 0 w 68"/>
              <a:gd name="T5" fmla="*/ 20 h 33"/>
              <a:gd name="T6" fmla="*/ 68 w 68"/>
              <a:gd name="T7" fmla="*/ 0 h 33"/>
              <a:gd name="T8" fmla="*/ 68 w 68"/>
              <a:gd name="T9" fmla="*/ 2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3">
                <a:moveTo>
                  <a:pt x="68" y="20"/>
                </a:moveTo>
                <a:lnTo>
                  <a:pt x="68" y="33"/>
                </a:lnTo>
                <a:lnTo>
                  <a:pt x="0" y="20"/>
                </a:lnTo>
                <a:lnTo>
                  <a:pt x="68" y="0"/>
                </a:lnTo>
                <a:lnTo>
                  <a:pt x="68" y="20"/>
                </a:lnTo>
                <a:close/>
              </a:path>
            </a:pathLst>
          </a:custGeom>
          <a:solidFill>
            <a:srgbClr val="315263"/>
          </a:solidFill>
          <a:ln w="9525">
            <a:solidFill>
              <a:srgbClr val="31526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068" name="Rectangle 324">
            <a:extLst>
              <a:ext uri="{FF2B5EF4-FFF2-40B4-BE49-F238E27FC236}">
                <a16:creationId xmlns:a16="http://schemas.microsoft.com/office/drawing/2014/main" id="{79B42C3A-C85A-C9C3-2CDA-4ABC4C74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5341938"/>
            <a:ext cx="1588" cy="11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069" name="Rectangle 325">
            <a:extLst>
              <a:ext uri="{FF2B5EF4-FFF2-40B4-BE49-F238E27FC236}">
                <a16:creationId xmlns:a16="http://schemas.microsoft.com/office/drawing/2014/main" id="{8F991853-073A-4753-8271-85B88583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41938"/>
            <a:ext cx="1588" cy="11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070" name="Rectangle 326">
            <a:extLst>
              <a:ext uri="{FF2B5EF4-FFF2-40B4-BE49-F238E27FC236}">
                <a16:creationId xmlns:a16="http://schemas.microsoft.com/office/drawing/2014/main" id="{214B5BF3-94D3-0580-8571-B7394E55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5070475"/>
            <a:ext cx="311150" cy="1111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31526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6829965B-7C93-8925-06E8-1EF37EC5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sz="4000"/>
              <a:t>4-to-1 tree based column decoder</a:t>
            </a:r>
          </a:p>
        </p:txBody>
      </p:sp>
      <p:sp>
        <p:nvSpPr>
          <p:cNvPr id="279771" name="Rectangle 219">
            <a:extLst>
              <a:ext uri="{FF2B5EF4-FFF2-40B4-BE49-F238E27FC236}">
                <a16:creationId xmlns:a16="http://schemas.microsoft.com/office/drawing/2014/main" id="{6492604D-A7F6-227F-6219-B661A917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3727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</a:rPr>
              <a:t>Number of devices drastically reduced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279772" name="Rectangle 220">
            <a:extLst>
              <a:ext uri="{FF2B5EF4-FFF2-40B4-BE49-F238E27FC236}">
                <a16:creationId xmlns:a16="http://schemas.microsoft.com/office/drawing/2014/main" id="{D2E6AAA6-EA8F-6C23-B6E5-C7FD4F946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6363"/>
            <a:ext cx="7607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</a:rPr>
              <a:t>Delay increases quadratically with # of sections; prohibitive for large decoders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279773" name="Rectangle 221">
            <a:extLst>
              <a:ext uri="{FF2B5EF4-FFF2-40B4-BE49-F238E27FC236}">
                <a16:creationId xmlns:a16="http://schemas.microsoft.com/office/drawing/2014/main" id="{0A862D35-F919-CEC0-10D9-BF43B1F7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5438775"/>
            <a:ext cx="688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</a:rPr>
              <a:t>buffers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279774" name="Rectangle 222">
            <a:extLst>
              <a:ext uri="{FF2B5EF4-FFF2-40B4-BE49-F238E27FC236}">
                <a16:creationId xmlns:a16="http://schemas.microsoft.com/office/drawing/2014/main" id="{B688D030-5FC9-1519-B926-99A8C28E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5672138"/>
            <a:ext cx="178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</a:rPr>
              <a:t>progressive sizing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279775" name="Rectangle 223">
            <a:extLst>
              <a:ext uri="{FF2B5EF4-FFF2-40B4-BE49-F238E27FC236}">
                <a16:creationId xmlns:a16="http://schemas.microsoft.com/office/drawing/2014/main" id="{D6BD2EB3-FA38-2FEE-6ECD-A274C4A2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5905500"/>
            <a:ext cx="5014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</a:rPr>
              <a:t>combination of tree and pass transistor approaches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279776" name="Rectangle 224">
            <a:extLst>
              <a:ext uri="{FF2B5EF4-FFF2-40B4-BE49-F238E27FC236}">
                <a16:creationId xmlns:a16="http://schemas.microsoft.com/office/drawing/2014/main" id="{50BA27E1-9F0C-2B80-EDFB-C64760B7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38775"/>
            <a:ext cx="1050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</a:rPr>
              <a:t>Solutions: 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279781" name="Rectangle 229">
            <a:extLst>
              <a:ext uri="{FF2B5EF4-FFF2-40B4-BE49-F238E27FC236}">
                <a16:creationId xmlns:a16="http://schemas.microsoft.com/office/drawing/2014/main" id="{23F59A61-7DCD-AD3C-2C48-E74E98D2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1428750"/>
            <a:ext cx="2655888" cy="299878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82" name="Rectangle 230">
            <a:extLst>
              <a:ext uri="{FF2B5EF4-FFF2-40B4-BE49-F238E27FC236}">
                <a16:creationId xmlns:a16="http://schemas.microsoft.com/office/drawing/2014/main" id="{8EFF66E1-E99A-F96E-66DD-5AB49879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979488"/>
            <a:ext cx="27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79783" name="Rectangle 231">
            <a:extLst>
              <a:ext uri="{FF2B5EF4-FFF2-40B4-BE49-F238E27FC236}">
                <a16:creationId xmlns:a16="http://schemas.microsoft.com/office/drawing/2014/main" id="{7E5F5780-0822-5B23-31B0-5AF76E8C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10937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9784" name="Rectangle 232">
            <a:extLst>
              <a:ext uri="{FF2B5EF4-FFF2-40B4-BE49-F238E27FC236}">
                <a16:creationId xmlns:a16="http://schemas.microsoft.com/office/drawing/2014/main" id="{ADD6874A-436F-97C8-DAFF-1C87E1F2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979488"/>
            <a:ext cx="27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79785" name="Rectangle 233">
            <a:extLst>
              <a:ext uri="{FF2B5EF4-FFF2-40B4-BE49-F238E27FC236}">
                <a16:creationId xmlns:a16="http://schemas.microsoft.com/office/drawing/2014/main" id="{FCD8E45F-94F1-1D3E-1CA6-7C1733EF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0937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9786" name="Rectangle 234">
            <a:extLst>
              <a:ext uri="{FF2B5EF4-FFF2-40B4-BE49-F238E27FC236}">
                <a16:creationId xmlns:a16="http://schemas.microsoft.com/office/drawing/2014/main" id="{E03630EE-FAFE-4BE7-72B8-FCCCC4ED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979488"/>
            <a:ext cx="27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79787" name="Rectangle 235">
            <a:extLst>
              <a:ext uri="{FF2B5EF4-FFF2-40B4-BE49-F238E27FC236}">
                <a16:creationId xmlns:a16="http://schemas.microsoft.com/office/drawing/2014/main" id="{4A3230B1-766E-91E2-0893-BE6908BC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10937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79788" name="Rectangle 236">
            <a:extLst>
              <a:ext uri="{FF2B5EF4-FFF2-40B4-BE49-F238E27FC236}">
                <a16:creationId xmlns:a16="http://schemas.microsoft.com/office/drawing/2014/main" id="{B24BFF4F-0772-6808-C714-B71A50D0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979488"/>
            <a:ext cx="27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279789" name="Rectangle 237">
            <a:extLst>
              <a:ext uri="{FF2B5EF4-FFF2-40B4-BE49-F238E27FC236}">
                <a16:creationId xmlns:a16="http://schemas.microsoft.com/office/drawing/2014/main" id="{BB827E7F-DC3A-52BD-B4FA-1F060B9F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10937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79790" name="Line 238">
            <a:extLst>
              <a:ext uri="{FF2B5EF4-FFF2-40B4-BE49-F238E27FC236}">
                <a16:creationId xmlns:a16="http://schemas.microsoft.com/office/drawing/2014/main" id="{0A0C0EA5-37AA-0411-A427-584A8D59A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0625" y="1852613"/>
            <a:ext cx="19780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1" name="Freeform 239">
            <a:extLst>
              <a:ext uri="{FF2B5EF4-FFF2-40B4-BE49-F238E27FC236}">
                <a16:creationId xmlns:a16="http://schemas.microsoft.com/office/drawing/2014/main" id="{80F8E242-7F2C-9FD0-7A63-606F7FAA7CF5}"/>
              </a:ext>
            </a:extLst>
          </p:cNvPr>
          <p:cNvSpPr>
            <a:spLocks/>
          </p:cNvSpPr>
          <p:nvPr/>
        </p:nvSpPr>
        <p:spPr bwMode="auto">
          <a:xfrm>
            <a:off x="3444875" y="2027238"/>
            <a:ext cx="190500" cy="152400"/>
          </a:xfrm>
          <a:custGeom>
            <a:avLst/>
            <a:gdLst>
              <a:gd name="T0" fmla="*/ 0 w 120"/>
              <a:gd name="T1" fmla="*/ 0 h 96"/>
              <a:gd name="T2" fmla="*/ 120 w 120"/>
              <a:gd name="T3" fmla="*/ 0 h 96"/>
              <a:gd name="T4" fmla="*/ 120 w 12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96">
                <a:moveTo>
                  <a:pt x="0" y="0"/>
                </a:moveTo>
                <a:lnTo>
                  <a:pt x="120" y="0"/>
                </a:lnTo>
                <a:lnTo>
                  <a:pt x="120" y="9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2" name="Freeform 240">
            <a:extLst>
              <a:ext uri="{FF2B5EF4-FFF2-40B4-BE49-F238E27FC236}">
                <a16:creationId xmlns:a16="http://schemas.microsoft.com/office/drawing/2014/main" id="{16038203-C601-58AC-C546-8C0817C247F1}"/>
              </a:ext>
            </a:extLst>
          </p:cNvPr>
          <p:cNvSpPr>
            <a:spLocks/>
          </p:cNvSpPr>
          <p:nvPr/>
        </p:nvSpPr>
        <p:spPr bwMode="auto">
          <a:xfrm>
            <a:off x="3444875" y="1516063"/>
            <a:ext cx="190500" cy="153987"/>
          </a:xfrm>
          <a:custGeom>
            <a:avLst/>
            <a:gdLst>
              <a:gd name="T0" fmla="*/ 120 w 120"/>
              <a:gd name="T1" fmla="*/ 0 h 97"/>
              <a:gd name="T2" fmla="*/ 120 w 120"/>
              <a:gd name="T3" fmla="*/ 97 h 97"/>
              <a:gd name="T4" fmla="*/ 0 w 120"/>
              <a:gd name="T5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97">
                <a:moveTo>
                  <a:pt x="120" y="0"/>
                </a:moveTo>
                <a:lnTo>
                  <a:pt x="120" y="97"/>
                </a:lnTo>
                <a:lnTo>
                  <a:pt x="0" y="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3" name="Line 241">
            <a:extLst>
              <a:ext uri="{FF2B5EF4-FFF2-40B4-BE49-F238E27FC236}">
                <a16:creationId xmlns:a16="http://schemas.microsoft.com/office/drawing/2014/main" id="{C3D32A8F-CFDC-5ECA-3418-D3D055E9A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1581150"/>
            <a:ext cx="1588" cy="5413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4" name="Line 242">
            <a:extLst>
              <a:ext uri="{FF2B5EF4-FFF2-40B4-BE49-F238E27FC236}">
                <a16:creationId xmlns:a16="http://schemas.microsoft.com/office/drawing/2014/main" id="{709DF480-7153-440F-0D83-BB00FA041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1670050"/>
            <a:ext cx="1587" cy="3571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5" name="Line 243">
            <a:extLst>
              <a:ext uri="{FF2B5EF4-FFF2-40B4-BE49-F238E27FC236}">
                <a16:creationId xmlns:a16="http://schemas.microsoft.com/office/drawing/2014/main" id="{B022605C-8F57-6DB0-5920-9979918C7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3" y="1852613"/>
            <a:ext cx="196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6" name="Line 244">
            <a:extLst>
              <a:ext uri="{FF2B5EF4-FFF2-40B4-BE49-F238E27FC236}">
                <a16:creationId xmlns:a16="http://schemas.microsoft.com/office/drawing/2014/main" id="{8BF8F90B-1FBF-5771-0146-13CD6A677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0625" y="2420938"/>
            <a:ext cx="13350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7" name="Freeform 245">
            <a:extLst>
              <a:ext uri="{FF2B5EF4-FFF2-40B4-BE49-F238E27FC236}">
                <a16:creationId xmlns:a16="http://schemas.microsoft.com/office/drawing/2014/main" id="{0E2ADE2B-F1CD-8773-13FD-F309FB0F7784}"/>
              </a:ext>
            </a:extLst>
          </p:cNvPr>
          <p:cNvSpPr>
            <a:spLocks/>
          </p:cNvSpPr>
          <p:nvPr/>
        </p:nvSpPr>
        <p:spPr bwMode="auto">
          <a:xfrm>
            <a:off x="4087813" y="2603500"/>
            <a:ext cx="188912" cy="146050"/>
          </a:xfrm>
          <a:custGeom>
            <a:avLst/>
            <a:gdLst>
              <a:gd name="T0" fmla="*/ 0 w 119"/>
              <a:gd name="T1" fmla="*/ 0 h 92"/>
              <a:gd name="T2" fmla="*/ 119 w 119"/>
              <a:gd name="T3" fmla="*/ 0 h 92"/>
              <a:gd name="T4" fmla="*/ 119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0" y="0"/>
                </a:moveTo>
                <a:lnTo>
                  <a:pt x="119" y="0"/>
                </a:lnTo>
                <a:lnTo>
                  <a:pt x="119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8" name="Freeform 246">
            <a:extLst>
              <a:ext uri="{FF2B5EF4-FFF2-40B4-BE49-F238E27FC236}">
                <a16:creationId xmlns:a16="http://schemas.microsoft.com/office/drawing/2014/main" id="{DA4F4191-77B9-BCF7-B8B9-1AA02D61BBD6}"/>
              </a:ext>
            </a:extLst>
          </p:cNvPr>
          <p:cNvSpPr>
            <a:spLocks/>
          </p:cNvSpPr>
          <p:nvPr/>
        </p:nvSpPr>
        <p:spPr bwMode="auto">
          <a:xfrm>
            <a:off x="4087813" y="2092325"/>
            <a:ext cx="188912" cy="146050"/>
          </a:xfrm>
          <a:custGeom>
            <a:avLst/>
            <a:gdLst>
              <a:gd name="T0" fmla="*/ 119 w 119"/>
              <a:gd name="T1" fmla="*/ 0 h 92"/>
              <a:gd name="T2" fmla="*/ 119 w 119"/>
              <a:gd name="T3" fmla="*/ 92 h 92"/>
              <a:gd name="T4" fmla="*/ 0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119" y="0"/>
                </a:moveTo>
                <a:lnTo>
                  <a:pt x="119" y="92"/>
                </a:lnTo>
                <a:lnTo>
                  <a:pt x="0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799" name="Line 247">
            <a:extLst>
              <a:ext uri="{FF2B5EF4-FFF2-40B4-BE49-F238E27FC236}">
                <a16:creationId xmlns:a16="http://schemas.microsoft.com/office/drawing/2014/main" id="{F1309ADD-600B-5C87-636A-90D29516C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813" y="2151063"/>
            <a:ext cx="1587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0" name="Line 248">
            <a:extLst>
              <a:ext uri="{FF2B5EF4-FFF2-40B4-BE49-F238E27FC236}">
                <a16:creationId xmlns:a16="http://schemas.microsoft.com/office/drawing/2014/main" id="{6AC161AE-E111-8732-C2AA-FFD27399A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2238375"/>
            <a:ext cx="1587" cy="365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1" name="Line 249">
            <a:extLst>
              <a:ext uri="{FF2B5EF4-FFF2-40B4-BE49-F238E27FC236}">
                <a16:creationId xmlns:a16="http://schemas.microsoft.com/office/drawing/2014/main" id="{FEB4BA24-600F-D575-B0A0-B8B342C4A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2420938"/>
            <a:ext cx="196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2" name="Freeform 250">
            <a:extLst>
              <a:ext uri="{FF2B5EF4-FFF2-40B4-BE49-F238E27FC236}">
                <a16:creationId xmlns:a16="http://schemas.microsoft.com/office/drawing/2014/main" id="{BED09AE5-42FC-7F73-E6CB-FFEC6B364EA0}"/>
              </a:ext>
            </a:extLst>
          </p:cNvPr>
          <p:cNvSpPr>
            <a:spLocks/>
          </p:cNvSpPr>
          <p:nvPr/>
        </p:nvSpPr>
        <p:spPr bwMode="auto">
          <a:xfrm>
            <a:off x="5372100" y="2603500"/>
            <a:ext cx="188913" cy="146050"/>
          </a:xfrm>
          <a:custGeom>
            <a:avLst/>
            <a:gdLst>
              <a:gd name="T0" fmla="*/ 0 w 119"/>
              <a:gd name="T1" fmla="*/ 0 h 92"/>
              <a:gd name="T2" fmla="*/ 119 w 119"/>
              <a:gd name="T3" fmla="*/ 0 h 92"/>
              <a:gd name="T4" fmla="*/ 119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0" y="0"/>
                </a:moveTo>
                <a:lnTo>
                  <a:pt x="119" y="0"/>
                </a:lnTo>
                <a:lnTo>
                  <a:pt x="119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3" name="Freeform 251">
            <a:extLst>
              <a:ext uri="{FF2B5EF4-FFF2-40B4-BE49-F238E27FC236}">
                <a16:creationId xmlns:a16="http://schemas.microsoft.com/office/drawing/2014/main" id="{376D9FDF-E010-3451-D49C-5ADAC409C9F7}"/>
              </a:ext>
            </a:extLst>
          </p:cNvPr>
          <p:cNvSpPr>
            <a:spLocks/>
          </p:cNvSpPr>
          <p:nvPr/>
        </p:nvSpPr>
        <p:spPr bwMode="auto">
          <a:xfrm>
            <a:off x="5372100" y="2092325"/>
            <a:ext cx="188913" cy="146050"/>
          </a:xfrm>
          <a:custGeom>
            <a:avLst/>
            <a:gdLst>
              <a:gd name="T0" fmla="*/ 119 w 119"/>
              <a:gd name="T1" fmla="*/ 0 h 92"/>
              <a:gd name="T2" fmla="*/ 119 w 119"/>
              <a:gd name="T3" fmla="*/ 92 h 92"/>
              <a:gd name="T4" fmla="*/ 0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119" y="0"/>
                </a:moveTo>
                <a:lnTo>
                  <a:pt x="119" y="92"/>
                </a:lnTo>
                <a:lnTo>
                  <a:pt x="0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4" name="Line 252">
            <a:extLst>
              <a:ext uri="{FF2B5EF4-FFF2-40B4-BE49-F238E27FC236}">
                <a16:creationId xmlns:a16="http://schemas.microsoft.com/office/drawing/2014/main" id="{AE66800D-5DC9-4BFF-65A0-401A7D62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151063"/>
            <a:ext cx="1588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5" name="Line 253">
            <a:extLst>
              <a:ext uri="{FF2B5EF4-FFF2-40B4-BE49-F238E27FC236}">
                <a16:creationId xmlns:a16="http://schemas.microsoft.com/office/drawing/2014/main" id="{8530E71C-A296-E2B9-52E9-3DEFE7A06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2238375"/>
            <a:ext cx="1588" cy="365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6" name="Line 254">
            <a:extLst>
              <a:ext uri="{FF2B5EF4-FFF2-40B4-BE49-F238E27FC236}">
                <a16:creationId xmlns:a16="http://schemas.microsoft.com/office/drawing/2014/main" id="{FFF047E9-343F-1FA0-0525-57A3E39A7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420938"/>
            <a:ext cx="196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7" name="Line 255">
            <a:extLst>
              <a:ext uri="{FF2B5EF4-FFF2-40B4-BE49-F238E27FC236}">
                <a16:creationId xmlns:a16="http://schemas.microsoft.com/office/drawing/2014/main" id="{95C8C2FA-7D75-41B2-D26C-3ABB3A984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0625" y="3078163"/>
            <a:ext cx="9779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8" name="Freeform 256">
            <a:extLst>
              <a:ext uri="{FF2B5EF4-FFF2-40B4-BE49-F238E27FC236}">
                <a16:creationId xmlns:a16="http://schemas.microsoft.com/office/drawing/2014/main" id="{FCABB6A1-6C55-B6EF-9779-AB026C9FA8BA}"/>
              </a:ext>
            </a:extLst>
          </p:cNvPr>
          <p:cNvSpPr>
            <a:spLocks/>
          </p:cNvSpPr>
          <p:nvPr/>
        </p:nvSpPr>
        <p:spPr bwMode="auto">
          <a:xfrm>
            <a:off x="3730625" y="3260725"/>
            <a:ext cx="196850" cy="146050"/>
          </a:xfrm>
          <a:custGeom>
            <a:avLst/>
            <a:gdLst>
              <a:gd name="T0" fmla="*/ 0 w 124"/>
              <a:gd name="T1" fmla="*/ 0 h 92"/>
              <a:gd name="T2" fmla="*/ 124 w 124"/>
              <a:gd name="T3" fmla="*/ 0 h 92"/>
              <a:gd name="T4" fmla="*/ 124 w 124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" h="92">
                <a:moveTo>
                  <a:pt x="0" y="0"/>
                </a:moveTo>
                <a:lnTo>
                  <a:pt x="124" y="0"/>
                </a:lnTo>
                <a:lnTo>
                  <a:pt x="124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09" name="Freeform 257">
            <a:extLst>
              <a:ext uri="{FF2B5EF4-FFF2-40B4-BE49-F238E27FC236}">
                <a16:creationId xmlns:a16="http://schemas.microsoft.com/office/drawing/2014/main" id="{7FB743E2-4D38-18B1-AE57-B49A80693D39}"/>
              </a:ext>
            </a:extLst>
          </p:cNvPr>
          <p:cNvSpPr>
            <a:spLocks/>
          </p:cNvSpPr>
          <p:nvPr/>
        </p:nvSpPr>
        <p:spPr bwMode="auto">
          <a:xfrm>
            <a:off x="3730625" y="2749550"/>
            <a:ext cx="196850" cy="152400"/>
          </a:xfrm>
          <a:custGeom>
            <a:avLst/>
            <a:gdLst>
              <a:gd name="T0" fmla="*/ 124 w 124"/>
              <a:gd name="T1" fmla="*/ 0 h 96"/>
              <a:gd name="T2" fmla="*/ 124 w 124"/>
              <a:gd name="T3" fmla="*/ 96 h 96"/>
              <a:gd name="T4" fmla="*/ 0 w 1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" h="96">
                <a:moveTo>
                  <a:pt x="124" y="0"/>
                </a:moveTo>
                <a:lnTo>
                  <a:pt x="124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0" name="Line 258">
            <a:extLst>
              <a:ext uri="{FF2B5EF4-FFF2-40B4-BE49-F238E27FC236}">
                <a16:creationId xmlns:a16="http://schemas.microsoft.com/office/drawing/2014/main" id="{5E00F448-B168-FD55-F088-664AF821C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2814638"/>
            <a:ext cx="1588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1" name="Line 259">
            <a:extLst>
              <a:ext uri="{FF2B5EF4-FFF2-40B4-BE49-F238E27FC236}">
                <a16:creationId xmlns:a16="http://schemas.microsoft.com/office/drawing/2014/main" id="{0768F692-6088-F3D8-1FBE-AB3775933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901950"/>
            <a:ext cx="1588" cy="358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2" name="Line 260">
            <a:extLst>
              <a:ext uri="{FF2B5EF4-FFF2-40B4-BE49-F238E27FC236}">
                <a16:creationId xmlns:a16="http://schemas.microsoft.com/office/drawing/2014/main" id="{18639993-169C-B088-78F6-6A2F7373F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3078163"/>
            <a:ext cx="196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3" name="Rectangle 261">
            <a:extLst>
              <a:ext uri="{FF2B5EF4-FFF2-40B4-BE49-F238E27FC236}">
                <a16:creationId xmlns:a16="http://schemas.microsoft.com/office/drawing/2014/main" id="{BE5EA8C5-4986-C763-2F00-9DCCC1D3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46132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279814" name="Line 262">
            <a:extLst>
              <a:ext uri="{FF2B5EF4-FFF2-40B4-BE49-F238E27FC236}">
                <a16:creationId xmlns:a16="http://schemas.microsoft.com/office/drawing/2014/main" id="{A6C8D836-1388-0DAF-0483-F21DD56AB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0625" y="3654425"/>
            <a:ext cx="22399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5" name="Freeform 263">
            <a:extLst>
              <a:ext uri="{FF2B5EF4-FFF2-40B4-BE49-F238E27FC236}">
                <a16:creationId xmlns:a16="http://schemas.microsoft.com/office/drawing/2014/main" id="{992CDF97-CADD-EF90-894A-0F40E25BC492}"/>
              </a:ext>
            </a:extLst>
          </p:cNvPr>
          <p:cNvSpPr>
            <a:spLocks/>
          </p:cNvSpPr>
          <p:nvPr/>
        </p:nvSpPr>
        <p:spPr bwMode="auto">
          <a:xfrm>
            <a:off x="4992688" y="3836988"/>
            <a:ext cx="188912" cy="146050"/>
          </a:xfrm>
          <a:custGeom>
            <a:avLst/>
            <a:gdLst>
              <a:gd name="T0" fmla="*/ 0 w 119"/>
              <a:gd name="T1" fmla="*/ 0 h 92"/>
              <a:gd name="T2" fmla="*/ 119 w 119"/>
              <a:gd name="T3" fmla="*/ 0 h 92"/>
              <a:gd name="T4" fmla="*/ 119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0" y="0"/>
                </a:moveTo>
                <a:lnTo>
                  <a:pt x="119" y="0"/>
                </a:lnTo>
                <a:lnTo>
                  <a:pt x="119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6" name="Freeform 264">
            <a:extLst>
              <a:ext uri="{FF2B5EF4-FFF2-40B4-BE49-F238E27FC236}">
                <a16:creationId xmlns:a16="http://schemas.microsoft.com/office/drawing/2014/main" id="{BC6BF3E7-8B31-841E-0479-D8918062A978}"/>
              </a:ext>
            </a:extLst>
          </p:cNvPr>
          <p:cNvSpPr>
            <a:spLocks/>
          </p:cNvSpPr>
          <p:nvPr/>
        </p:nvSpPr>
        <p:spPr bwMode="auto">
          <a:xfrm>
            <a:off x="4992688" y="3325813"/>
            <a:ext cx="188912" cy="146050"/>
          </a:xfrm>
          <a:custGeom>
            <a:avLst/>
            <a:gdLst>
              <a:gd name="T0" fmla="*/ 119 w 119"/>
              <a:gd name="T1" fmla="*/ 0 h 92"/>
              <a:gd name="T2" fmla="*/ 119 w 119"/>
              <a:gd name="T3" fmla="*/ 92 h 92"/>
              <a:gd name="T4" fmla="*/ 0 w 119"/>
              <a:gd name="T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92">
                <a:moveTo>
                  <a:pt x="119" y="0"/>
                </a:moveTo>
                <a:lnTo>
                  <a:pt x="119" y="92"/>
                </a:lnTo>
                <a:lnTo>
                  <a:pt x="0" y="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7" name="Line 265">
            <a:extLst>
              <a:ext uri="{FF2B5EF4-FFF2-40B4-BE49-F238E27FC236}">
                <a16:creationId xmlns:a16="http://schemas.microsoft.com/office/drawing/2014/main" id="{5D456382-6D7C-62BC-59AB-849AA61A3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3384550"/>
            <a:ext cx="1587" cy="539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8" name="Line 266">
            <a:extLst>
              <a:ext uri="{FF2B5EF4-FFF2-40B4-BE49-F238E27FC236}">
                <a16:creationId xmlns:a16="http://schemas.microsoft.com/office/drawing/2014/main" id="{452F0EB7-9E7C-74DA-BE17-D3C3BA1C1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3471863"/>
            <a:ext cx="1587" cy="365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19" name="Line 267">
            <a:extLst>
              <a:ext uri="{FF2B5EF4-FFF2-40B4-BE49-F238E27FC236}">
                <a16:creationId xmlns:a16="http://schemas.microsoft.com/office/drawing/2014/main" id="{7C5ED65B-B248-FC76-54EC-B96A3ADA5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654425"/>
            <a:ext cx="1968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0" name="Line 268">
            <a:extLst>
              <a:ext uri="{FF2B5EF4-FFF2-40B4-BE49-F238E27FC236}">
                <a16:creationId xmlns:a16="http://schemas.microsoft.com/office/drawing/2014/main" id="{79521AD6-6512-03CF-30E7-61859AE9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663" y="2179638"/>
            <a:ext cx="1587" cy="1146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1" name="Line 269">
            <a:extLst>
              <a:ext uri="{FF2B5EF4-FFF2-40B4-BE49-F238E27FC236}">
                <a16:creationId xmlns:a16="http://schemas.microsoft.com/office/drawing/2014/main" id="{8C8ED032-3425-D3EA-D0BD-B2F9493E0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1282700"/>
            <a:ext cx="1588" cy="809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2" name="Line 270">
            <a:extLst>
              <a:ext uri="{FF2B5EF4-FFF2-40B4-BE49-F238E27FC236}">
                <a16:creationId xmlns:a16="http://schemas.microsoft.com/office/drawing/2014/main" id="{693D3E29-CD52-27F1-5F38-0C2F8136C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1282700"/>
            <a:ext cx="1588" cy="233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3" name="Freeform 271">
            <a:extLst>
              <a:ext uri="{FF2B5EF4-FFF2-40B4-BE49-F238E27FC236}">
                <a16:creationId xmlns:a16="http://schemas.microsoft.com/office/drawing/2014/main" id="{F96D8B37-8629-629E-1BEC-8E24BEAF7037}"/>
              </a:ext>
            </a:extLst>
          </p:cNvPr>
          <p:cNvSpPr>
            <a:spLocks/>
          </p:cNvSpPr>
          <p:nvPr/>
        </p:nvSpPr>
        <p:spPr bwMode="auto">
          <a:xfrm>
            <a:off x="4729163" y="2027238"/>
            <a:ext cx="190500" cy="152400"/>
          </a:xfrm>
          <a:custGeom>
            <a:avLst/>
            <a:gdLst>
              <a:gd name="T0" fmla="*/ 0 w 120"/>
              <a:gd name="T1" fmla="*/ 0 h 96"/>
              <a:gd name="T2" fmla="*/ 120 w 120"/>
              <a:gd name="T3" fmla="*/ 0 h 96"/>
              <a:gd name="T4" fmla="*/ 120 w 12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96">
                <a:moveTo>
                  <a:pt x="0" y="0"/>
                </a:moveTo>
                <a:lnTo>
                  <a:pt x="120" y="0"/>
                </a:lnTo>
                <a:lnTo>
                  <a:pt x="120" y="9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4" name="Freeform 272">
            <a:extLst>
              <a:ext uri="{FF2B5EF4-FFF2-40B4-BE49-F238E27FC236}">
                <a16:creationId xmlns:a16="http://schemas.microsoft.com/office/drawing/2014/main" id="{9BA27E3F-02E4-5C30-2C61-A96FBD4F079E}"/>
              </a:ext>
            </a:extLst>
          </p:cNvPr>
          <p:cNvSpPr>
            <a:spLocks/>
          </p:cNvSpPr>
          <p:nvPr/>
        </p:nvSpPr>
        <p:spPr bwMode="auto">
          <a:xfrm>
            <a:off x="4729163" y="1516063"/>
            <a:ext cx="190500" cy="153987"/>
          </a:xfrm>
          <a:custGeom>
            <a:avLst/>
            <a:gdLst>
              <a:gd name="T0" fmla="*/ 120 w 120"/>
              <a:gd name="T1" fmla="*/ 0 h 97"/>
              <a:gd name="T2" fmla="*/ 120 w 120"/>
              <a:gd name="T3" fmla="*/ 97 h 97"/>
              <a:gd name="T4" fmla="*/ 0 w 120"/>
              <a:gd name="T5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97">
                <a:moveTo>
                  <a:pt x="120" y="0"/>
                </a:moveTo>
                <a:lnTo>
                  <a:pt x="120" y="97"/>
                </a:lnTo>
                <a:lnTo>
                  <a:pt x="0" y="9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5" name="Line 273">
            <a:extLst>
              <a:ext uri="{FF2B5EF4-FFF2-40B4-BE49-F238E27FC236}">
                <a16:creationId xmlns:a16="http://schemas.microsoft.com/office/drawing/2014/main" id="{B4E6EBAE-541A-A4A0-67CF-8903953C4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3" y="1581150"/>
            <a:ext cx="1587" cy="5413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6" name="Line 274">
            <a:extLst>
              <a:ext uri="{FF2B5EF4-FFF2-40B4-BE49-F238E27FC236}">
                <a16:creationId xmlns:a16="http://schemas.microsoft.com/office/drawing/2014/main" id="{3ACFB2F3-A16D-45E2-7E27-F31A4F750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1670050"/>
            <a:ext cx="1588" cy="3571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7" name="Line 275">
            <a:extLst>
              <a:ext uri="{FF2B5EF4-FFF2-40B4-BE49-F238E27FC236}">
                <a16:creationId xmlns:a16="http://schemas.microsoft.com/office/drawing/2014/main" id="{8D2B920B-FBA7-CFDF-8F3C-020AD5E7E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1852613"/>
            <a:ext cx="196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8" name="Line 276">
            <a:extLst>
              <a:ext uri="{FF2B5EF4-FFF2-40B4-BE49-F238E27FC236}">
                <a16:creationId xmlns:a16="http://schemas.microsoft.com/office/drawing/2014/main" id="{09AA705A-2E30-D207-E1A4-13BF02742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663" y="1282700"/>
            <a:ext cx="1587" cy="233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29" name="Line 277">
            <a:extLst>
              <a:ext uri="{FF2B5EF4-FFF2-40B4-BE49-F238E27FC236}">
                <a16:creationId xmlns:a16="http://schemas.microsoft.com/office/drawing/2014/main" id="{20C736EB-175B-2365-F805-218FBB91C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2563" y="2420938"/>
            <a:ext cx="10874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30" name="Freeform 278">
            <a:extLst>
              <a:ext uri="{FF2B5EF4-FFF2-40B4-BE49-F238E27FC236}">
                <a16:creationId xmlns:a16="http://schemas.microsoft.com/office/drawing/2014/main" id="{F789F9F9-037E-626A-F88A-B21BF6C36949}"/>
              </a:ext>
            </a:extLst>
          </p:cNvPr>
          <p:cNvSpPr>
            <a:spLocks/>
          </p:cNvSpPr>
          <p:nvPr/>
        </p:nvSpPr>
        <p:spPr bwMode="auto">
          <a:xfrm>
            <a:off x="3927475" y="3895725"/>
            <a:ext cx="1254125" cy="233363"/>
          </a:xfrm>
          <a:custGeom>
            <a:avLst/>
            <a:gdLst>
              <a:gd name="T0" fmla="*/ 0 w 790"/>
              <a:gd name="T1" fmla="*/ 147 h 147"/>
              <a:gd name="T2" fmla="*/ 790 w 790"/>
              <a:gd name="T3" fmla="*/ 147 h 147"/>
              <a:gd name="T4" fmla="*/ 790 w 790"/>
              <a:gd name="T5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0" h="147">
                <a:moveTo>
                  <a:pt x="0" y="147"/>
                </a:moveTo>
                <a:lnTo>
                  <a:pt x="790" y="147"/>
                </a:lnTo>
                <a:lnTo>
                  <a:pt x="79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31" name="Oval 279">
            <a:extLst>
              <a:ext uri="{FF2B5EF4-FFF2-40B4-BE49-F238E27FC236}">
                <a16:creationId xmlns:a16="http://schemas.microsoft.com/office/drawing/2014/main" id="{B190835B-DA46-8BDD-F44A-C9439373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4084638"/>
            <a:ext cx="87313" cy="873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832" name="Oval 280">
            <a:extLst>
              <a:ext uri="{FF2B5EF4-FFF2-40B4-BE49-F238E27FC236}">
                <a16:creationId xmlns:a16="http://schemas.microsoft.com/office/drawing/2014/main" id="{9C0281E9-ACC9-F5DE-9A72-9BA05A17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2705100"/>
            <a:ext cx="87313" cy="889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833" name="Oval 281">
            <a:extLst>
              <a:ext uri="{FF2B5EF4-FFF2-40B4-BE49-F238E27FC236}">
                <a16:creationId xmlns:a16="http://schemas.microsoft.com/office/drawing/2014/main" id="{D4AFD8D0-54DB-7AB8-0FC2-A62C99F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4084638"/>
            <a:ext cx="87312" cy="873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834" name="Oval 282">
            <a:extLst>
              <a:ext uri="{FF2B5EF4-FFF2-40B4-BE49-F238E27FC236}">
                <a16:creationId xmlns:a16="http://schemas.microsoft.com/office/drawing/2014/main" id="{7FC8EB7B-9AB0-5294-74F4-41E5AE7A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084638"/>
            <a:ext cx="87312" cy="873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835" name="Line 283">
            <a:extLst>
              <a:ext uri="{FF2B5EF4-FFF2-40B4-BE49-F238E27FC236}">
                <a16:creationId xmlns:a16="http://schemas.microsoft.com/office/drawing/2014/main" id="{0DE1E0A9-629B-81E4-8F40-FED62F74A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4129088"/>
            <a:ext cx="1587" cy="438150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36" name="Freeform 284">
            <a:extLst>
              <a:ext uri="{FF2B5EF4-FFF2-40B4-BE49-F238E27FC236}">
                <a16:creationId xmlns:a16="http://schemas.microsoft.com/office/drawing/2014/main" id="{E7ABDAD9-D54F-D513-9B32-67748E66AE79}"/>
              </a:ext>
            </a:extLst>
          </p:cNvPr>
          <p:cNvSpPr>
            <a:spLocks/>
          </p:cNvSpPr>
          <p:nvPr/>
        </p:nvSpPr>
        <p:spPr bwMode="auto">
          <a:xfrm>
            <a:off x="3635375" y="2179638"/>
            <a:ext cx="641350" cy="569912"/>
          </a:xfrm>
          <a:custGeom>
            <a:avLst/>
            <a:gdLst>
              <a:gd name="T0" fmla="*/ 404 w 404"/>
              <a:gd name="T1" fmla="*/ 359 h 359"/>
              <a:gd name="T2" fmla="*/ 0 w 404"/>
              <a:gd name="T3" fmla="*/ 359 h 359"/>
              <a:gd name="T4" fmla="*/ 0 w 404"/>
              <a:gd name="T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" h="359">
                <a:moveTo>
                  <a:pt x="404" y="359"/>
                </a:moveTo>
                <a:lnTo>
                  <a:pt x="0" y="35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37" name="Oval 285">
            <a:extLst>
              <a:ext uri="{FF2B5EF4-FFF2-40B4-BE49-F238E27FC236}">
                <a16:creationId xmlns:a16="http://schemas.microsoft.com/office/drawing/2014/main" id="{0F25D570-4BF4-CCC3-CA76-6E24960B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282950"/>
            <a:ext cx="87312" cy="873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838" name="Line 286">
            <a:extLst>
              <a:ext uri="{FF2B5EF4-FFF2-40B4-BE49-F238E27FC236}">
                <a16:creationId xmlns:a16="http://schemas.microsoft.com/office/drawing/2014/main" id="{2BA52041-8C23-7AE3-07B4-8F062A6BF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1013" y="1282700"/>
            <a:ext cx="1587" cy="809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39" name="Freeform 287">
            <a:extLst>
              <a:ext uri="{FF2B5EF4-FFF2-40B4-BE49-F238E27FC236}">
                <a16:creationId xmlns:a16="http://schemas.microsoft.com/office/drawing/2014/main" id="{26EED9B8-9D02-277D-1458-8B60DDDD3EC6}"/>
              </a:ext>
            </a:extLst>
          </p:cNvPr>
          <p:cNvSpPr>
            <a:spLocks/>
          </p:cNvSpPr>
          <p:nvPr/>
        </p:nvSpPr>
        <p:spPr bwMode="auto">
          <a:xfrm>
            <a:off x="4919663" y="2749550"/>
            <a:ext cx="641350" cy="576263"/>
          </a:xfrm>
          <a:custGeom>
            <a:avLst/>
            <a:gdLst>
              <a:gd name="T0" fmla="*/ 0 w 404"/>
              <a:gd name="T1" fmla="*/ 363 h 363"/>
              <a:gd name="T2" fmla="*/ 404 w 404"/>
              <a:gd name="T3" fmla="*/ 363 h 363"/>
              <a:gd name="T4" fmla="*/ 404 w 404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" h="363">
                <a:moveTo>
                  <a:pt x="0" y="363"/>
                </a:moveTo>
                <a:lnTo>
                  <a:pt x="404" y="363"/>
                </a:lnTo>
                <a:lnTo>
                  <a:pt x="404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40" name="Line 288">
            <a:extLst>
              <a:ext uri="{FF2B5EF4-FFF2-40B4-BE49-F238E27FC236}">
                <a16:creationId xmlns:a16="http://schemas.microsoft.com/office/drawing/2014/main" id="{E625A128-34C6-40DF-E5CB-EB012191C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7475" y="3406775"/>
            <a:ext cx="1588" cy="7223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41" name="Rectangle 289">
            <a:extLst>
              <a:ext uri="{FF2B5EF4-FFF2-40B4-BE49-F238E27FC236}">
                <a16:creationId xmlns:a16="http://schemas.microsoft.com/office/drawing/2014/main" id="{72FEAD7C-DCA1-9B37-47F9-7908437A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1288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9842" name="Rectangle 290">
            <a:extLst>
              <a:ext uri="{FF2B5EF4-FFF2-40B4-BE49-F238E27FC236}">
                <a16:creationId xmlns:a16="http://schemas.microsoft.com/office/drawing/2014/main" id="{48303024-9B98-2238-D865-5A2BF24A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16303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9843" name="Line 291">
            <a:extLst>
              <a:ext uri="{FF2B5EF4-FFF2-40B4-BE49-F238E27FC236}">
                <a16:creationId xmlns:a16="http://schemas.microsoft.com/office/drawing/2014/main" id="{BC88B4F1-5818-4036-4D1F-591C61C53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1544638"/>
            <a:ext cx="153987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44" name="Rectangle 292">
            <a:extLst>
              <a:ext uri="{FF2B5EF4-FFF2-40B4-BE49-F238E27FC236}">
                <a16:creationId xmlns:a16="http://schemas.microsoft.com/office/drawing/2014/main" id="{4A8BB5AC-F3F3-8D5C-098D-D610997C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85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9845" name="Rectangle 293">
            <a:extLst>
              <a:ext uri="{FF2B5EF4-FFF2-40B4-BE49-F238E27FC236}">
                <a16:creationId xmlns:a16="http://schemas.microsoft.com/office/drawing/2014/main" id="{258754A3-5BA4-E501-D99B-DC641D9E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22034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79846" name="Rectangle 294">
            <a:extLst>
              <a:ext uri="{FF2B5EF4-FFF2-40B4-BE49-F238E27FC236}">
                <a16:creationId xmlns:a16="http://schemas.microsoft.com/office/drawing/2014/main" id="{D740193C-E20C-8967-37F4-96E640CA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4788"/>
            <a:ext cx="160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9847" name="Rectangle 295">
            <a:extLst>
              <a:ext uri="{FF2B5EF4-FFF2-40B4-BE49-F238E27FC236}">
                <a16:creationId xmlns:a16="http://schemas.microsoft.com/office/drawing/2014/main" id="{414EFA0C-E3A5-13E9-E893-3DDBB164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28622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79848" name="Line 296">
            <a:extLst>
              <a:ext uri="{FF2B5EF4-FFF2-40B4-BE49-F238E27FC236}">
                <a16:creationId xmlns:a16="http://schemas.microsoft.com/office/drawing/2014/main" id="{0065CFA4-0594-F5C2-911F-932307740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2771775"/>
            <a:ext cx="153987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849" name="Rectangle 297">
            <a:extLst>
              <a:ext uri="{FF2B5EF4-FFF2-40B4-BE49-F238E27FC236}">
                <a16:creationId xmlns:a16="http://schemas.microsoft.com/office/drawing/2014/main" id="{7604E246-2CC1-EA86-2AE0-FAD78A34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178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79850" name="Rectangle 298">
            <a:extLst>
              <a:ext uri="{FF2B5EF4-FFF2-40B4-BE49-F238E27FC236}">
                <a16:creationId xmlns:a16="http://schemas.microsoft.com/office/drawing/2014/main" id="{355F553D-EC61-90A3-CB90-75AD1E27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34353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25453739-200F-7743-002C-2443F1CCD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 for circular shift-register</a:t>
            </a:r>
          </a:p>
        </p:txBody>
      </p:sp>
      <p:grpSp>
        <p:nvGrpSpPr>
          <p:cNvPr id="280862" name="Group 286">
            <a:extLst>
              <a:ext uri="{FF2B5EF4-FFF2-40B4-BE49-F238E27FC236}">
                <a16:creationId xmlns:a16="http://schemas.microsoft.com/office/drawing/2014/main" id="{DADBABB8-F967-A400-7022-1D7B83A1CD8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00313"/>
            <a:ext cx="8253413" cy="2368550"/>
            <a:chOff x="400" y="1575"/>
            <a:chExt cx="5199" cy="1492"/>
          </a:xfrm>
        </p:grpSpPr>
        <p:sp>
          <p:nvSpPr>
            <p:cNvPr id="280586" name="Rectangle 10">
              <a:extLst>
                <a:ext uri="{FF2B5EF4-FFF2-40B4-BE49-F238E27FC236}">
                  <a16:creationId xmlns:a16="http://schemas.microsoft.com/office/drawing/2014/main" id="{738397CD-8B91-667A-E4F2-3BC258C7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1588"/>
              <a:ext cx="1172" cy="134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87" name="Rectangle 11">
              <a:extLst>
                <a:ext uri="{FF2B5EF4-FFF2-40B4-BE49-F238E27FC236}">
                  <a16:creationId xmlns:a16="http://schemas.microsoft.com/office/drawing/2014/main" id="{EC9DFA4A-F575-44B2-6806-101ECA04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1588"/>
              <a:ext cx="1173" cy="134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88" name="Rectangle 12">
              <a:extLst>
                <a:ext uri="{FF2B5EF4-FFF2-40B4-BE49-F238E27FC236}">
                  <a16:creationId xmlns:a16="http://schemas.microsoft.com/office/drawing/2014/main" id="{BF4F81C3-1C29-A1A9-3870-F59CD3C51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1588"/>
              <a:ext cx="1173" cy="134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89" name="Line 13">
              <a:extLst>
                <a:ext uri="{FF2B5EF4-FFF2-40B4-BE49-F238E27FC236}">
                  <a16:creationId xmlns:a16="http://schemas.microsoft.com/office/drawing/2014/main" id="{F8F0132F-110A-9697-1957-06DD23E9D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679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0" name="Freeform 14">
              <a:extLst>
                <a:ext uri="{FF2B5EF4-FFF2-40B4-BE49-F238E27FC236}">
                  <a16:creationId xmlns:a16="http://schemas.microsoft.com/office/drawing/2014/main" id="{EB8894C8-DA6A-75C1-90C9-A30B76915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560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70 w 70"/>
                <a:gd name="T3" fmla="*/ 57 h 57"/>
                <a:gd name="T4" fmla="*/ 70 w 70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70" y="57"/>
                  </a:lnTo>
                  <a:lnTo>
                    <a:pt x="7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1" name="Freeform 15">
              <a:extLst>
                <a:ext uri="{FF2B5EF4-FFF2-40B4-BE49-F238E27FC236}">
                  <a16:creationId xmlns:a16="http://schemas.microsoft.com/office/drawing/2014/main" id="{F418075E-A540-A9FB-F07F-0C248A7B7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744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70 w 70"/>
                <a:gd name="T3" fmla="*/ 0 h 70"/>
                <a:gd name="T4" fmla="*/ 0 w 70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2" name="Line 16">
              <a:extLst>
                <a:ext uri="{FF2B5EF4-FFF2-40B4-BE49-F238E27FC236}">
                  <a16:creationId xmlns:a16="http://schemas.microsoft.com/office/drawing/2014/main" id="{53D65C88-3A8C-3A86-DDAE-2CEC8B15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597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3" name="Line 17">
              <a:extLst>
                <a:ext uri="{FF2B5EF4-FFF2-40B4-BE49-F238E27FC236}">
                  <a16:creationId xmlns:a16="http://schemas.microsoft.com/office/drawing/2014/main" id="{5A375ED3-A2AD-8C54-E62F-B26090DCE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9" y="2638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4" name="Line 18">
              <a:extLst>
                <a:ext uri="{FF2B5EF4-FFF2-40B4-BE49-F238E27FC236}">
                  <a16:creationId xmlns:a16="http://schemas.microsoft.com/office/drawing/2014/main" id="{07876D63-89D5-98DA-2BEA-F2BAC3F21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442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5" name="Freeform 19">
              <a:extLst>
                <a:ext uri="{FF2B5EF4-FFF2-40B4-BE49-F238E27FC236}">
                  <a16:creationId xmlns:a16="http://schemas.microsoft.com/office/drawing/2014/main" id="{AAB290C1-DE66-578F-6955-D75992A3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307"/>
              <a:ext cx="70" cy="69"/>
            </a:xfrm>
            <a:custGeom>
              <a:avLst/>
              <a:gdLst>
                <a:gd name="T0" fmla="*/ 0 w 70"/>
                <a:gd name="T1" fmla="*/ 69 h 69"/>
                <a:gd name="T2" fmla="*/ 70 w 70"/>
                <a:gd name="T3" fmla="*/ 69 h 69"/>
                <a:gd name="T4" fmla="*/ 70 w 7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69">
                  <a:moveTo>
                    <a:pt x="0" y="69"/>
                  </a:moveTo>
                  <a:lnTo>
                    <a:pt x="70" y="69"/>
                  </a:lnTo>
                  <a:lnTo>
                    <a:pt x="7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6" name="Freeform 20">
              <a:extLst>
                <a:ext uri="{FF2B5EF4-FFF2-40B4-BE49-F238E27FC236}">
                  <a16:creationId xmlns:a16="http://schemas.microsoft.com/office/drawing/2014/main" id="{0B95AD2F-D1D5-7EAB-195F-57728FB7F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507"/>
              <a:ext cx="70" cy="53"/>
            </a:xfrm>
            <a:custGeom>
              <a:avLst/>
              <a:gdLst>
                <a:gd name="T0" fmla="*/ 70 w 70"/>
                <a:gd name="T1" fmla="*/ 53 h 53"/>
                <a:gd name="T2" fmla="*/ 70 w 70"/>
                <a:gd name="T3" fmla="*/ 0 h 53"/>
                <a:gd name="T4" fmla="*/ 0 w 70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53">
                  <a:moveTo>
                    <a:pt x="70" y="53"/>
                  </a:move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7" name="Line 21">
              <a:extLst>
                <a:ext uri="{FF2B5EF4-FFF2-40B4-BE49-F238E27FC236}">
                  <a16:creationId xmlns:a16="http://schemas.microsoft.com/office/drawing/2014/main" id="{2F827A4D-C6F6-A7CF-0CBB-369514A3E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8" name="Line 22">
              <a:extLst>
                <a:ext uri="{FF2B5EF4-FFF2-40B4-BE49-F238E27FC236}">
                  <a16:creationId xmlns:a16="http://schemas.microsoft.com/office/drawing/2014/main" id="{EA04AF01-94A9-DF7E-5462-4C20943C9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9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99" name="Line 23">
              <a:extLst>
                <a:ext uri="{FF2B5EF4-FFF2-40B4-BE49-F238E27FC236}">
                  <a16:creationId xmlns:a16="http://schemas.microsoft.com/office/drawing/2014/main" id="{AFA608BA-C508-6076-E9F0-1515D8CDF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6" y="2814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0" name="Line 24">
              <a:extLst>
                <a:ext uri="{FF2B5EF4-FFF2-40B4-BE49-F238E27FC236}">
                  <a16:creationId xmlns:a16="http://schemas.microsoft.com/office/drawing/2014/main" id="{D6449B65-9BDD-B627-BE83-9D0B357CF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6" y="283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1" name="Line 25">
              <a:extLst>
                <a:ext uri="{FF2B5EF4-FFF2-40B4-BE49-F238E27FC236}">
                  <a16:creationId xmlns:a16="http://schemas.microsoft.com/office/drawing/2014/main" id="{154CAA45-D60B-EDA3-F747-5F3A1B420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8" y="2850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2" name="Line 26">
              <a:extLst>
                <a:ext uri="{FF2B5EF4-FFF2-40B4-BE49-F238E27FC236}">
                  <a16:creationId xmlns:a16="http://schemas.microsoft.com/office/drawing/2014/main" id="{41AD8B5D-B65F-8FCA-D274-38F8C834A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176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3" name="Freeform 27">
              <a:extLst>
                <a:ext uri="{FF2B5EF4-FFF2-40B4-BE49-F238E27FC236}">
                  <a16:creationId xmlns:a16="http://schemas.microsoft.com/office/drawing/2014/main" id="{287C6E1D-F576-B9B2-97B4-E11970AC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058"/>
              <a:ext cx="70" cy="53"/>
            </a:xfrm>
            <a:custGeom>
              <a:avLst/>
              <a:gdLst>
                <a:gd name="T0" fmla="*/ 0 w 70"/>
                <a:gd name="T1" fmla="*/ 53 h 53"/>
                <a:gd name="T2" fmla="*/ 70 w 70"/>
                <a:gd name="T3" fmla="*/ 53 h 53"/>
                <a:gd name="T4" fmla="*/ 70 w 70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53">
                  <a:moveTo>
                    <a:pt x="0" y="53"/>
                  </a:moveTo>
                  <a:lnTo>
                    <a:pt x="70" y="53"/>
                  </a:lnTo>
                  <a:lnTo>
                    <a:pt x="7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4" name="Freeform 28">
              <a:extLst>
                <a:ext uri="{FF2B5EF4-FFF2-40B4-BE49-F238E27FC236}">
                  <a16:creationId xmlns:a16="http://schemas.microsoft.com/office/drawing/2014/main" id="{B9E75417-2700-8E62-2D42-9E11DF966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242"/>
              <a:ext cx="70" cy="65"/>
            </a:xfrm>
            <a:custGeom>
              <a:avLst/>
              <a:gdLst>
                <a:gd name="T0" fmla="*/ 70 w 70"/>
                <a:gd name="T1" fmla="*/ 65 h 65"/>
                <a:gd name="T2" fmla="*/ 70 w 70"/>
                <a:gd name="T3" fmla="*/ 0 h 65"/>
                <a:gd name="T4" fmla="*/ 0 w 70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65">
                  <a:moveTo>
                    <a:pt x="70" y="65"/>
                  </a:move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5" name="Line 29">
              <a:extLst>
                <a:ext uri="{FF2B5EF4-FFF2-40B4-BE49-F238E27FC236}">
                  <a16:creationId xmlns:a16="http://schemas.microsoft.com/office/drawing/2014/main" id="{4CE5329F-163F-FF9B-8A45-513B92AA1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090"/>
              <a:ext cx="1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6" name="Line 30">
              <a:extLst>
                <a:ext uri="{FF2B5EF4-FFF2-40B4-BE49-F238E27FC236}">
                  <a16:creationId xmlns:a16="http://schemas.microsoft.com/office/drawing/2014/main" id="{5FDAB717-9842-A43C-9584-39D6E25B7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9" y="213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7" name="Line 31">
              <a:extLst>
                <a:ext uri="{FF2B5EF4-FFF2-40B4-BE49-F238E27FC236}">
                  <a16:creationId xmlns:a16="http://schemas.microsoft.com/office/drawing/2014/main" id="{0C973CC4-7FE4-619D-E0E3-91C8CEF5A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935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8" name="Freeform 32">
              <a:extLst>
                <a:ext uri="{FF2B5EF4-FFF2-40B4-BE49-F238E27FC236}">
                  <a16:creationId xmlns:a16="http://schemas.microsoft.com/office/drawing/2014/main" id="{E5CC5842-4B8A-0F7F-6584-689CB34B6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1780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70 w 70"/>
                <a:gd name="T3" fmla="*/ 90 h 90"/>
                <a:gd name="T4" fmla="*/ 70 w 7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70" y="90"/>
                  </a:lnTo>
                  <a:lnTo>
                    <a:pt x="7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09" name="Freeform 33">
              <a:extLst>
                <a:ext uri="{FF2B5EF4-FFF2-40B4-BE49-F238E27FC236}">
                  <a16:creationId xmlns:a16="http://schemas.microsoft.com/office/drawing/2014/main" id="{B5EAE3E4-04EF-7770-F640-22D6BF080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2001"/>
              <a:ext cx="70" cy="57"/>
            </a:xfrm>
            <a:custGeom>
              <a:avLst/>
              <a:gdLst>
                <a:gd name="T0" fmla="*/ 70 w 70"/>
                <a:gd name="T1" fmla="*/ 57 h 57"/>
                <a:gd name="T2" fmla="*/ 70 w 70"/>
                <a:gd name="T3" fmla="*/ 0 h 57"/>
                <a:gd name="T4" fmla="*/ 0 w 70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57">
                  <a:moveTo>
                    <a:pt x="70" y="57"/>
                  </a:move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0" name="Line 34">
              <a:extLst>
                <a:ext uri="{FF2B5EF4-FFF2-40B4-BE49-F238E27FC236}">
                  <a16:creationId xmlns:a16="http://schemas.microsoft.com/office/drawing/2014/main" id="{39FF9E7A-914B-AE43-C791-6FC806E76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1854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1" name="Line 35">
              <a:extLst>
                <a:ext uri="{FF2B5EF4-FFF2-40B4-BE49-F238E27FC236}">
                  <a16:creationId xmlns:a16="http://schemas.microsoft.com/office/drawing/2014/main" id="{0F07170D-A3F8-14F4-EC2C-C3685682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9" y="1894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2" name="Oval 36">
              <a:extLst>
                <a:ext uri="{FF2B5EF4-FFF2-40B4-BE49-F238E27FC236}">
                  <a16:creationId xmlns:a16="http://schemas.microsoft.com/office/drawing/2014/main" id="{027E284B-4118-7EB8-D2BE-01A11779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923"/>
              <a:ext cx="29" cy="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3" name="Oval 37">
              <a:extLst>
                <a:ext uri="{FF2B5EF4-FFF2-40B4-BE49-F238E27FC236}">
                  <a16:creationId xmlns:a16="http://schemas.microsoft.com/office/drawing/2014/main" id="{2653A264-22E5-0335-909B-8F1FFCE4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160"/>
              <a:ext cx="29" cy="2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4" name="Line 38">
              <a:extLst>
                <a:ext uri="{FF2B5EF4-FFF2-40B4-BE49-F238E27FC236}">
                  <a16:creationId xmlns:a16="http://schemas.microsoft.com/office/drawing/2014/main" id="{BC81D943-F2D4-8A40-AA9D-407A92241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935"/>
              <a:ext cx="1" cy="7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5" name="Line 39">
              <a:extLst>
                <a:ext uri="{FF2B5EF4-FFF2-40B4-BE49-F238E27FC236}">
                  <a16:creationId xmlns:a16="http://schemas.microsoft.com/office/drawing/2014/main" id="{E0CEE49B-B4DA-5488-4A2A-F896FC851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" y="2679"/>
              <a:ext cx="1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6" name="Line 40">
              <a:extLst>
                <a:ext uri="{FF2B5EF4-FFF2-40B4-BE49-F238E27FC236}">
                  <a16:creationId xmlns:a16="http://schemas.microsoft.com/office/drawing/2014/main" id="{AD9321FD-18E3-E49F-00AF-69E4209E1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" y="1935"/>
              <a:ext cx="1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7" name="Line 41">
              <a:extLst>
                <a:ext uri="{FF2B5EF4-FFF2-40B4-BE49-F238E27FC236}">
                  <a16:creationId xmlns:a16="http://schemas.microsoft.com/office/drawing/2014/main" id="{190BD31E-4466-8868-01FD-606D253D4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2307"/>
              <a:ext cx="1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8" name="Line 42">
              <a:extLst>
                <a:ext uri="{FF2B5EF4-FFF2-40B4-BE49-F238E27FC236}">
                  <a16:creationId xmlns:a16="http://schemas.microsoft.com/office/drawing/2014/main" id="{F033669E-6C76-F5F1-5084-CA48DE853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07"/>
              <a:ext cx="23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19" name="Rectangle 43">
              <a:extLst>
                <a:ext uri="{FF2B5EF4-FFF2-40B4-BE49-F238E27FC236}">
                  <a16:creationId xmlns:a16="http://schemas.microsoft.com/office/drawing/2014/main" id="{478EBB76-8128-EBEE-C5A1-413172E4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57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620" name="Rectangle 44">
              <a:extLst>
                <a:ext uri="{FF2B5EF4-FFF2-40B4-BE49-F238E27FC236}">
                  <a16:creationId xmlns:a16="http://schemas.microsoft.com/office/drawing/2014/main" id="{08A4CF01-5503-E998-3890-FE842181D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164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621" name="Rectangle 45">
              <a:extLst>
                <a:ext uri="{FF2B5EF4-FFF2-40B4-BE49-F238E27FC236}">
                  <a16:creationId xmlns:a16="http://schemas.microsoft.com/office/drawing/2014/main" id="{6B647DD6-9045-E8FE-371C-5D66E22D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5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622" name="Rectangle 46">
              <a:extLst>
                <a:ext uri="{FF2B5EF4-FFF2-40B4-BE49-F238E27FC236}">
                  <a16:creationId xmlns:a16="http://schemas.microsoft.com/office/drawing/2014/main" id="{1B742575-5CC9-7C28-D04B-40A0BFDE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2653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623" name="Rectangle 47">
              <a:extLst>
                <a:ext uri="{FF2B5EF4-FFF2-40B4-BE49-F238E27FC236}">
                  <a16:creationId xmlns:a16="http://schemas.microsoft.com/office/drawing/2014/main" id="{25263D48-6B6F-B41E-9DB4-F977E414F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234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R</a:t>
              </a:r>
              <a:endParaRPr lang="en-US" altLang="en-US"/>
            </a:p>
          </p:txBody>
        </p:sp>
        <p:sp>
          <p:nvSpPr>
            <p:cNvPr id="280624" name="Line 48">
              <a:extLst>
                <a:ext uri="{FF2B5EF4-FFF2-40B4-BE49-F238E27FC236}">
                  <a16:creationId xmlns:a16="http://schemas.microsoft.com/office/drawing/2014/main" id="{7A56AE97-A9CA-D7CE-90D3-A0493A552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9" y="1780"/>
              <a:ext cx="1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25" name="Freeform 49">
              <a:extLst>
                <a:ext uri="{FF2B5EF4-FFF2-40B4-BE49-F238E27FC236}">
                  <a16:creationId xmlns:a16="http://schemas.microsoft.com/office/drawing/2014/main" id="{B5943FD3-7D4E-F056-616F-6FB5126BE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2560"/>
              <a:ext cx="131" cy="1"/>
            </a:xfrm>
            <a:custGeom>
              <a:avLst/>
              <a:gdLst>
                <a:gd name="T0" fmla="*/ 131 w 131"/>
                <a:gd name="T1" fmla="*/ 66 w 131"/>
                <a:gd name="T2" fmla="*/ 0 w 1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1">
                  <a:moveTo>
                    <a:pt x="131" y="0"/>
                  </a:move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26" name="Oval 50">
              <a:extLst>
                <a:ext uri="{FF2B5EF4-FFF2-40B4-BE49-F238E27FC236}">
                  <a16:creationId xmlns:a16="http://schemas.microsoft.com/office/drawing/2014/main" id="{8F03ABE7-7E24-6360-B9D5-6139E9B71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287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27" name="Oval 51">
              <a:extLst>
                <a:ext uri="{FF2B5EF4-FFF2-40B4-BE49-F238E27FC236}">
                  <a16:creationId xmlns:a16="http://schemas.microsoft.com/office/drawing/2014/main" id="{8665A943-0800-64F8-2ED2-52CA8F33A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28" name="Oval 52">
              <a:extLst>
                <a:ext uri="{FF2B5EF4-FFF2-40B4-BE49-F238E27FC236}">
                  <a16:creationId xmlns:a16="http://schemas.microsoft.com/office/drawing/2014/main" id="{1F3060CE-13CF-184B-0978-4C63B5F7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29" name="Oval 53">
              <a:extLst>
                <a:ext uri="{FF2B5EF4-FFF2-40B4-BE49-F238E27FC236}">
                  <a16:creationId xmlns:a16="http://schemas.microsoft.com/office/drawing/2014/main" id="{43FD0FD7-5FC3-CAD6-07B2-3ABF24F0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30" name="Line 54">
              <a:extLst>
                <a:ext uri="{FF2B5EF4-FFF2-40B4-BE49-F238E27FC236}">
                  <a16:creationId xmlns:a16="http://schemas.microsoft.com/office/drawing/2014/main" id="{69E15651-D2A8-378F-289F-79FC7D81F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679"/>
              <a:ext cx="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1" name="Freeform 55">
              <a:extLst>
                <a:ext uri="{FF2B5EF4-FFF2-40B4-BE49-F238E27FC236}">
                  <a16:creationId xmlns:a16="http://schemas.microsoft.com/office/drawing/2014/main" id="{9E48CE71-F1A2-91C3-2BC0-B216D5B4D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560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69 w 69"/>
                <a:gd name="T3" fmla="*/ 57 h 57"/>
                <a:gd name="T4" fmla="*/ 69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69" y="57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2" name="Freeform 56">
              <a:extLst>
                <a:ext uri="{FF2B5EF4-FFF2-40B4-BE49-F238E27FC236}">
                  <a16:creationId xmlns:a16="http://schemas.microsoft.com/office/drawing/2014/main" id="{A9DF3355-5CCB-B404-D98F-132DB6879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744"/>
              <a:ext cx="69" cy="70"/>
            </a:xfrm>
            <a:custGeom>
              <a:avLst/>
              <a:gdLst>
                <a:gd name="T0" fmla="*/ 69 w 69"/>
                <a:gd name="T1" fmla="*/ 70 h 70"/>
                <a:gd name="T2" fmla="*/ 69 w 69"/>
                <a:gd name="T3" fmla="*/ 0 h 70"/>
                <a:gd name="T4" fmla="*/ 0 w 69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70">
                  <a:moveTo>
                    <a:pt x="69" y="70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3" name="Line 57">
              <a:extLst>
                <a:ext uri="{FF2B5EF4-FFF2-40B4-BE49-F238E27FC236}">
                  <a16:creationId xmlns:a16="http://schemas.microsoft.com/office/drawing/2014/main" id="{870667CD-847D-E6B7-8927-9C810937B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" y="2597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4" name="Line 58">
              <a:extLst>
                <a:ext uri="{FF2B5EF4-FFF2-40B4-BE49-F238E27FC236}">
                  <a16:creationId xmlns:a16="http://schemas.microsoft.com/office/drawing/2014/main" id="{7F37CD9D-58D0-9E88-EEBB-63253EB5E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6" y="2638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5" name="Line 59">
              <a:extLst>
                <a:ext uri="{FF2B5EF4-FFF2-40B4-BE49-F238E27FC236}">
                  <a16:creationId xmlns:a16="http://schemas.microsoft.com/office/drawing/2014/main" id="{0E01C2AD-0085-5042-D512-81CFEEADB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442"/>
              <a:ext cx="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6" name="Freeform 60">
              <a:extLst>
                <a:ext uri="{FF2B5EF4-FFF2-40B4-BE49-F238E27FC236}">
                  <a16:creationId xmlns:a16="http://schemas.microsoft.com/office/drawing/2014/main" id="{2CA3B6BA-685C-C437-A04D-24720820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7" name="Freeform 61">
              <a:extLst>
                <a:ext uri="{FF2B5EF4-FFF2-40B4-BE49-F238E27FC236}">
                  <a16:creationId xmlns:a16="http://schemas.microsoft.com/office/drawing/2014/main" id="{2F533DC2-6EA8-D1EA-F90C-4B68A64F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8" name="Line 62">
              <a:extLst>
                <a:ext uri="{FF2B5EF4-FFF2-40B4-BE49-F238E27FC236}">
                  <a16:creationId xmlns:a16="http://schemas.microsoft.com/office/drawing/2014/main" id="{A6179C6D-B859-6B35-6997-76D14A18D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39" name="Line 63">
              <a:extLst>
                <a:ext uri="{FF2B5EF4-FFF2-40B4-BE49-F238E27FC236}">
                  <a16:creationId xmlns:a16="http://schemas.microsoft.com/office/drawing/2014/main" id="{B1DD7E8A-38EF-83B1-87B6-C9841A296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6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0" name="Line 64">
              <a:extLst>
                <a:ext uri="{FF2B5EF4-FFF2-40B4-BE49-F238E27FC236}">
                  <a16:creationId xmlns:a16="http://schemas.microsoft.com/office/drawing/2014/main" id="{2463F641-679D-AA59-100C-2AAC8B676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2442"/>
              <a:ext cx="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1" name="Freeform 65">
              <a:extLst>
                <a:ext uri="{FF2B5EF4-FFF2-40B4-BE49-F238E27FC236}">
                  <a16:creationId xmlns:a16="http://schemas.microsoft.com/office/drawing/2014/main" id="{58DFC6E9-EECF-0DEE-92A8-F2F41FDBD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307"/>
              <a:ext cx="70" cy="69"/>
            </a:xfrm>
            <a:custGeom>
              <a:avLst/>
              <a:gdLst>
                <a:gd name="T0" fmla="*/ 0 w 70"/>
                <a:gd name="T1" fmla="*/ 69 h 69"/>
                <a:gd name="T2" fmla="*/ 70 w 70"/>
                <a:gd name="T3" fmla="*/ 69 h 69"/>
                <a:gd name="T4" fmla="*/ 70 w 7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69">
                  <a:moveTo>
                    <a:pt x="0" y="69"/>
                  </a:moveTo>
                  <a:lnTo>
                    <a:pt x="70" y="69"/>
                  </a:lnTo>
                  <a:lnTo>
                    <a:pt x="7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2" name="Freeform 66">
              <a:extLst>
                <a:ext uri="{FF2B5EF4-FFF2-40B4-BE49-F238E27FC236}">
                  <a16:creationId xmlns:a16="http://schemas.microsoft.com/office/drawing/2014/main" id="{4E7152BE-79D2-96F7-8A4C-0081D6DAF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507"/>
              <a:ext cx="70" cy="53"/>
            </a:xfrm>
            <a:custGeom>
              <a:avLst/>
              <a:gdLst>
                <a:gd name="T0" fmla="*/ 70 w 70"/>
                <a:gd name="T1" fmla="*/ 53 h 53"/>
                <a:gd name="T2" fmla="*/ 70 w 70"/>
                <a:gd name="T3" fmla="*/ 0 h 53"/>
                <a:gd name="T4" fmla="*/ 0 w 70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53">
                  <a:moveTo>
                    <a:pt x="70" y="53"/>
                  </a:move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3" name="Line 67">
              <a:extLst>
                <a:ext uri="{FF2B5EF4-FFF2-40B4-BE49-F238E27FC236}">
                  <a16:creationId xmlns:a16="http://schemas.microsoft.com/office/drawing/2014/main" id="{94156398-FF7C-D204-BA0E-31F9DD301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4" name="Line 68">
              <a:extLst>
                <a:ext uri="{FF2B5EF4-FFF2-40B4-BE49-F238E27FC236}">
                  <a16:creationId xmlns:a16="http://schemas.microsoft.com/office/drawing/2014/main" id="{77B2EA93-AC4E-F71E-7D5D-C73F057DC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5" name="Line 69">
              <a:extLst>
                <a:ext uri="{FF2B5EF4-FFF2-40B4-BE49-F238E27FC236}">
                  <a16:creationId xmlns:a16="http://schemas.microsoft.com/office/drawing/2014/main" id="{21860843-F268-86E0-31A1-0973F920A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4" y="2814"/>
              <a:ext cx="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6" name="Line 70">
              <a:extLst>
                <a:ext uri="{FF2B5EF4-FFF2-40B4-BE49-F238E27FC236}">
                  <a16:creationId xmlns:a16="http://schemas.microsoft.com/office/drawing/2014/main" id="{C55BBF2F-BFE4-2B52-FFB5-07420BD3F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0" y="2834"/>
              <a:ext cx="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7" name="Line 71">
              <a:extLst>
                <a:ext uri="{FF2B5EF4-FFF2-40B4-BE49-F238E27FC236}">
                  <a16:creationId xmlns:a16="http://schemas.microsoft.com/office/drawing/2014/main" id="{D0CABB4C-3DB9-DB0C-9501-5220D5CFD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6" y="2850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8" name="Line 72">
              <a:extLst>
                <a:ext uri="{FF2B5EF4-FFF2-40B4-BE49-F238E27FC236}">
                  <a16:creationId xmlns:a16="http://schemas.microsoft.com/office/drawing/2014/main" id="{78959FF8-2FE4-A544-81EC-5DDE56E40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176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49" name="Freeform 73">
              <a:extLst>
                <a:ext uri="{FF2B5EF4-FFF2-40B4-BE49-F238E27FC236}">
                  <a16:creationId xmlns:a16="http://schemas.microsoft.com/office/drawing/2014/main" id="{20AE77B5-32DA-5158-5807-B745C2846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058"/>
              <a:ext cx="69" cy="53"/>
            </a:xfrm>
            <a:custGeom>
              <a:avLst/>
              <a:gdLst>
                <a:gd name="T0" fmla="*/ 0 w 69"/>
                <a:gd name="T1" fmla="*/ 53 h 53"/>
                <a:gd name="T2" fmla="*/ 69 w 69"/>
                <a:gd name="T3" fmla="*/ 53 h 53"/>
                <a:gd name="T4" fmla="*/ 69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0" y="53"/>
                  </a:moveTo>
                  <a:lnTo>
                    <a:pt x="69" y="53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0" name="Freeform 74">
              <a:extLst>
                <a:ext uri="{FF2B5EF4-FFF2-40B4-BE49-F238E27FC236}">
                  <a16:creationId xmlns:a16="http://schemas.microsoft.com/office/drawing/2014/main" id="{B6ECB226-40F1-7DD6-E56C-59025DCA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242"/>
              <a:ext cx="69" cy="65"/>
            </a:xfrm>
            <a:custGeom>
              <a:avLst/>
              <a:gdLst>
                <a:gd name="T0" fmla="*/ 69 w 69"/>
                <a:gd name="T1" fmla="*/ 65 h 65"/>
                <a:gd name="T2" fmla="*/ 69 w 69"/>
                <a:gd name="T3" fmla="*/ 0 h 65"/>
                <a:gd name="T4" fmla="*/ 0 w 6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5">
                  <a:moveTo>
                    <a:pt x="69" y="65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1" name="Line 75">
              <a:extLst>
                <a:ext uri="{FF2B5EF4-FFF2-40B4-BE49-F238E27FC236}">
                  <a16:creationId xmlns:a16="http://schemas.microsoft.com/office/drawing/2014/main" id="{B8712262-0675-8EC2-578C-38ED687F7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" y="2090"/>
              <a:ext cx="1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2" name="Line 76">
              <a:extLst>
                <a:ext uri="{FF2B5EF4-FFF2-40B4-BE49-F238E27FC236}">
                  <a16:creationId xmlns:a16="http://schemas.microsoft.com/office/drawing/2014/main" id="{8E97D9E0-BAAC-9962-3A9B-753F4FD89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6" y="213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3" name="Rectangle 77">
              <a:extLst>
                <a:ext uri="{FF2B5EF4-FFF2-40B4-BE49-F238E27FC236}">
                  <a16:creationId xmlns:a16="http://schemas.microsoft.com/office/drawing/2014/main" id="{1128D5A1-2F26-8EF3-2333-91ECD2F9D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927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WL</a:t>
              </a:r>
              <a:endParaRPr lang="en-US" altLang="en-US"/>
            </a:p>
          </p:txBody>
        </p:sp>
        <p:sp>
          <p:nvSpPr>
            <p:cNvPr id="280654" name="Rectangle 78">
              <a:extLst>
                <a:ext uri="{FF2B5EF4-FFF2-40B4-BE49-F238E27FC236}">
                  <a16:creationId xmlns:a16="http://schemas.microsoft.com/office/drawing/2014/main" id="{2DDEDDEB-80FA-4F50-47E0-446EF9126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99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Ten Roman" pitchFamily="2" charset="0"/>
                </a:rPr>
                <a:t>0</a:t>
              </a:r>
              <a:endParaRPr lang="en-US" altLang="en-US"/>
            </a:p>
          </p:txBody>
        </p:sp>
        <p:sp>
          <p:nvSpPr>
            <p:cNvPr id="280655" name="Line 79">
              <a:extLst>
                <a:ext uri="{FF2B5EF4-FFF2-40B4-BE49-F238E27FC236}">
                  <a16:creationId xmlns:a16="http://schemas.microsoft.com/office/drawing/2014/main" id="{C6C7E172-C041-906B-4279-D15AE32DC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1935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6" name="Freeform 80">
              <a:extLst>
                <a:ext uri="{FF2B5EF4-FFF2-40B4-BE49-F238E27FC236}">
                  <a16:creationId xmlns:a16="http://schemas.microsoft.com/office/drawing/2014/main" id="{177ED4BC-57E4-7F3B-81B1-A8785C89D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1780"/>
              <a:ext cx="69" cy="90"/>
            </a:xfrm>
            <a:custGeom>
              <a:avLst/>
              <a:gdLst>
                <a:gd name="T0" fmla="*/ 0 w 69"/>
                <a:gd name="T1" fmla="*/ 90 h 90"/>
                <a:gd name="T2" fmla="*/ 69 w 69"/>
                <a:gd name="T3" fmla="*/ 90 h 90"/>
                <a:gd name="T4" fmla="*/ 69 w 6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90">
                  <a:moveTo>
                    <a:pt x="0" y="90"/>
                  </a:moveTo>
                  <a:lnTo>
                    <a:pt x="69" y="90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7" name="Freeform 81">
              <a:extLst>
                <a:ext uri="{FF2B5EF4-FFF2-40B4-BE49-F238E27FC236}">
                  <a16:creationId xmlns:a16="http://schemas.microsoft.com/office/drawing/2014/main" id="{8D12B5BF-E701-2A77-34B6-4DC158B9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001"/>
              <a:ext cx="69" cy="57"/>
            </a:xfrm>
            <a:custGeom>
              <a:avLst/>
              <a:gdLst>
                <a:gd name="T0" fmla="*/ 69 w 69"/>
                <a:gd name="T1" fmla="*/ 57 h 57"/>
                <a:gd name="T2" fmla="*/ 69 w 69"/>
                <a:gd name="T3" fmla="*/ 0 h 57"/>
                <a:gd name="T4" fmla="*/ 0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69" y="57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8" name="Line 82">
              <a:extLst>
                <a:ext uri="{FF2B5EF4-FFF2-40B4-BE49-F238E27FC236}">
                  <a16:creationId xmlns:a16="http://schemas.microsoft.com/office/drawing/2014/main" id="{F55E2C52-142C-17FD-9547-7195B2E41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" y="1854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59" name="Line 83">
              <a:extLst>
                <a:ext uri="{FF2B5EF4-FFF2-40B4-BE49-F238E27FC236}">
                  <a16:creationId xmlns:a16="http://schemas.microsoft.com/office/drawing/2014/main" id="{F9459F4F-3BDC-3429-4144-3C45C2EE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6" y="1894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0" name="Oval 84">
              <a:extLst>
                <a:ext uri="{FF2B5EF4-FFF2-40B4-BE49-F238E27FC236}">
                  <a16:creationId xmlns:a16="http://schemas.microsoft.com/office/drawing/2014/main" id="{758F9CCF-A3EA-694B-950C-6296BA75A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923"/>
              <a:ext cx="28" cy="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1" name="Oval 85">
              <a:extLst>
                <a:ext uri="{FF2B5EF4-FFF2-40B4-BE49-F238E27FC236}">
                  <a16:creationId xmlns:a16="http://schemas.microsoft.com/office/drawing/2014/main" id="{3AD862DB-5DA2-A92B-4803-2BAF5ADD2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160"/>
              <a:ext cx="28" cy="2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2" name="Line 86">
              <a:extLst>
                <a:ext uri="{FF2B5EF4-FFF2-40B4-BE49-F238E27FC236}">
                  <a16:creationId xmlns:a16="http://schemas.microsoft.com/office/drawing/2014/main" id="{17EF92E6-61B8-4AB6-A53C-418C6A737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935"/>
              <a:ext cx="1" cy="7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3" name="Line 87">
              <a:extLst>
                <a:ext uri="{FF2B5EF4-FFF2-40B4-BE49-F238E27FC236}">
                  <a16:creationId xmlns:a16="http://schemas.microsoft.com/office/drawing/2014/main" id="{F2D43F24-27DF-2442-BE8E-F43567197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9" y="2679"/>
              <a:ext cx="1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4" name="Line 88">
              <a:extLst>
                <a:ext uri="{FF2B5EF4-FFF2-40B4-BE49-F238E27FC236}">
                  <a16:creationId xmlns:a16="http://schemas.microsoft.com/office/drawing/2014/main" id="{AD3223C3-260A-5FB8-21F3-C329B135F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9" y="1935"/>
              <a:ext cx="1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5" name="Rectangle 89">
              <a:extLst>
                <a:ext uri="{FF2B5EF4-FFF2-40B4-BE49-F238E27FC236}">
                  <a16:creationId xmlns:a16="http://schemas.microsoft.com/office/drawing/2014/main" id="{CED5135F-8359-69A3-7F18-493CAEC4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57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666" name="Rectangle 90">
              <a:extLst>
                <a:ext uri="{FF2B5EF4-FFF2-40B4-BE49-F238E27FC236}">
                  <a16:creationId xmlns:a16="http://schemas.microsoft.com/office/drawing/2014/main" id="{EC0119BF-4E5F-67C1-B6A8-792C56D13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164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667" name="Line 91">
              <a:extLst>
                <a:ext uri="{FF2B5EF4-FFF2-40B4-BE49-F238E27FC236}">
                  <a16:creationId xmlns:a16="http://schemas.microsoft.com/office/drawing/2014/main" id="{56F1430B-DD23-C6DC-DBB4-9B4EFDBFE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3" y="1780"/>
              <a:ext cx="1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68" name="Oval 92">
              <a:extLst>
                <a:ext uri="{FF2B5EF4-FFF2-40B4-BE49-F238E27FC236}">
                  <a16:creationId xmlns:a16="http://schemas.microsoft.com/office/drawing/2014/main" id="{0B101E5E-B96E-AA82-58A6-8EC6678B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69" name="Oval 93">
              <a:extLst>
                <a:ext uri="{FF2B5EF4-FFF2-40B4-BE49-F238E27FC236}">
                  <a16:creationId xmlns:a16="http://schemas.microsoft.com/office/drawing/2014/main" id="{44421BB9-DC83-E31B-27E8-E66244915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70" name="Line 94">
              <a:extLst>
                <a:ext uri="{FF2B5EF4-FFF2-40B4-BE49-F238E27FC236}">
                  <a16:creationId xmlns:a16="http://schemas.microsoft.com/office/drawing/2014/main" id="{A0923834-AFB4-836B-017C-252DAFCE3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" y="2180"/>
              <a:ext cx="1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71" name="Freeform 95">
              <a:extLst>
                <a:ext uri="{FF2B5EF4-FFF2-40B4-BE49-F238E27FC236}">
                  <a16:creationId xmlns:a16="http://schemas.microsoft.com/office/drawing/2014/main" id="{CEBCA835-DB1F-F451-3E1C-3AF40926F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" y="2099"/>
              <a:ext cx="70" cy="110"/>
            </a:xfrm>
            <a:custGeom>
              <a:avLst/>
              <a:gdLst>
                <a:gd name="T0" fmla="*/ 8 w 17"/>
                <a:gd name="T1" fmla="*/ 22 h 27"/>
                <a:gd name="T2" fmla="*/ 1 w 17"/>
                <a:gd name="T3" fmla="*/ 27 h 27"/>
                <a:gd name="T4" fmla="*/ 0 w 17"/>
                <a:gd name="T5" fmla="*/ 27 h 27"/>
                <a:gd name="T6" fmla="*/ 5 w 17"/>
                <a:gd name="T7" fmla="*/ 14 h 27"/>
                <a:gd name="T8" fmla="*/ 8 w 17"/>
                <a:gd name="T9" fmla="*/ 0 h 27"/>
                <a:gd name="T10" fmla="*/ 11 w 17"/>
                <a:gd name="T11" fmla="*/ 14 h 27"/>
                <a:gd name="T12" fmla="*/ 17 w 17"/>
                <a:gd name="T13" fmla="*/ 27 h 27"/>
                <a:gd name="T14" fmla="*/ 16 w 17"/>
                <a:gd name="T15" fmla="*/ 27 h 27"/>
                <a:gd name="T16" fmla="*/ 8 w 17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7">
                  <a:moveTo>
                    <a:pt x="8" y="22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9"/>
                    <a:pt x="7" y="5"/>
                    <a:pt x="8" y="0"/>
                  </a:cubicBezTo>
                  <a:cubicBezTo>
                    <a:pt x="9" y="5"/>
                    <a:pt x="10" y="9"/>
                    <a:pt x="11" y="1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672" name="Rectangle 96">
              <a:extLst>
                <a:ext uri="{FF2B5EF4-FFF2-40B4-BE49-F238E27FC236}">
                  <a16:creationId xmlns:a16="http://schemas.microsoft.com/office/drawing/2014/main" id="{D2984558-4DDE-F6FF-9E7C-88CC261E3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36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673" name="Rectangle 97">
              <a:extLst>
                <a:ext uri="{FF2B5EF4-FFF2-40B4-BE49-F238E27FC236}">
                  <a16:creationId xmlns:a16="http://schemas.microsoft.com/office/drawing/2014/main" id="{A03BE1D6-A1BB-CF67-3AE1-0D7AD358F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674" name="Rectangle 98">
              <a:extLst>
                <a:ext uri="{FF2B5EF4-FFF2-40B4-BE49-F238E27FC236}">
                  <a16:creationId xmlns:a16="http://schemas.microsoft.com/office/drawing/2014/main" id="{9D8471A1-F2E4-DB69-FB63-5C1D5202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11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675" name="Line 99">
              <a:extLst>
                <a:ext uri="{FF2B5EF4-FFF2-40B4-BE49-F238E27FC236}">
                  <a16:creationId xmlns:a16="http://schemas.microsoft.com/office/drawing/2014/main" id="{9F85F1EA-306E-F3E7-42D9-E409BF2CD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2107"/>
              <a:ext cx="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76" name="Rectangle 100">
              <a:extLst>
                <a:ext uri="{FF2B5EF4-FFF2-40B4-BE49-F238E27FC236}">
                  <a16:creationId xmlns:a16="http://schemas.microsoft.com/office/drawing/2014/main" id="{8E81512D-C33A-65BB-DDA6-4CCB3E84F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3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677" name="Line 101">
              <a:extLst>
                <a:ext uri="{FF2B5EF4-FFF2-40B4-BE49-F238E27FC236}">
                  <a16:creationId xmlns:a16="http://schemas.microsoft.com/office/drawing/2014/main" id="{D8963678-4ADC-0F31-C68E-03BC46C1A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2376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78" name="Line 102">
              <a:extLst>
                <a:ext uri="{FF2B5EF4-FFF2-40B4-BE49-F238E27FC236}">
                  <a16:creationId xmlns:a16="http://schemas.microsoft.com/office/drawing/2014/main" id="{EE85B6E8-5FFB-2879-1980-FA377BC3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679"/>
              <a:ext cx="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79" name="Freeform 103">
              <a:extLst>
                <a:ext uri="{FF2B5EF4-FFF2-40B4-BE49-F238E27FC236}">
                  <a16:creationId xmlns:a16="http://schemas.microsoft.com/office/drawing/2014/main" id="{B0B897FF-DCA6-9CDE-1D09-E569AB28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560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69 w 69"/>
                <a:gd name="T3" fmla="*/ 57 h 57"/>
                <a:gd name="T4" fmla="*/ 69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69" y="57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0" name="Freeform 104">
              <a:extLst>
                <a:ext uri="{FF2B5EF4-FFF2-40B4-BE49-F238E27FC236}">
                  <a16:creationId xmlns:a16="http://schemas.microsoft.com/office/drawing/2014/main" id="{D36E03BA-7FFE-5036-0008-933D0E3D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744"/>
              <a:ext cx="69" cy="70"/>
            </a:xfrm>
            <a:custGeom>
              <a:avLst/>
              <a:gdLst>
                <a:gd name="T0" fmla="*/ 69 w 69"/>
                <a:gd name="T1" fmla="*/ 70 h 70"/>
                <a:gd name="T2" fmla="*/ 69 w 69"/>
                <a:gd name="T3" fmla="*/ 0 h 70"/>
                <a:gd name="T4" fmla="*/ 0 w 69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70">
                  <a:moveTo>
                    <a:pt x="69" y="70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1" name="Line 105">
              <a:extLst>
                <a:ext uri="{FF2B5EF4-FFF2-40B4-BE49-F238E27FC236}">
                  <a16:creationId xmlns:a16="http://schemas.microsoft.com/office/drawing/2014/main" id="{9EF8F604-3FD6-E28E-1919-91A7AA7B6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2597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2" name="Line 106">
              <a:extLst>
                <a:ext uri="{FF2B5EF4-FFF2-40B4-BE49-F238E27FC236}">
                  <a16:creationId xmlns:a16="http://schemas.microsoft.com/office/drawing/2014/main" id="{E146A9A0-719B-EAB3-B9E7-4DED96481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" y="2638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3" name="Line 107">
              <a:extLst>
                <a:ext uri="{FF2B5EF4-FFF2-40B4-BE49-F238E27FC236}">
                  <a16:creationId xmlns:a16="http://schemas.microsoft.com/office/drawing/2014/main" id="{65E5E73B-CDEA-9F5D-B3F2-FBAA4B477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442"/>
              <a:ext cx="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4" name="Freeform 108">
              <a:extLst>
                <a:ext uri="{FF2B5EF4-FFF2-40B4-BE49-F238E27FC236}">
                  <a16:creationId xmlns:a16="http://schemas.microsoft.com/office/drawing/2014/main" id="{317EEAE7-EFD4-CA67-2F14-49E8EAED8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5" name="Freeform 109">
              <a:extLst>
                <a:ext uri="{FF2B5EF4-FFF2-40B4-BE49-F238E27FC236}">
                  <a16:creationId xmlns:a16="http://schemas.microsoft.com/office/drawing/2014/main" id="{61C35238-4C0F-7B9C-015D-6D43A5BB8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6" name="Line 110">
              <a:extLst>
                <a:ext uri="{FF2B5EF4-FFF2-40B4-BE49-F238E27FC236}">
                  <a16:creationId xmlns:a16="http://schemas.microsoft.com/office/drawing/2014/main" id="{DB81A19F-CCB0-73E7-586E-E24EEA144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7" name="Line 111">
              <a:extLst>
                <a:ext uri="{FF2B5EF4-FFF2-40B4-BE49-F238E27FC236}">
                  <a16:creationId xmlns:a16="http://schemas.microsoft.com/office/drawing/2014/main" id="{1B1A96CD-1ED2-9660-A583-3B741D3DC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8" name="Line 112">
              <a:extLst>
                <a:ext uri="{FF2B5EF4-FFF2-40B4-BE49-F238E27FC236}">
                  <a16:creationId xmlns:a16="http://schemas.microsoft.com/office/drawing/2014/main" id="{E77BB996-6204-7680-7C3C-F813A222D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9" y="2814"/>
              <a:ext cx="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89" name="Line 113">
              <a:extLst>
                <a:ext uri="{FF2B5EF4-FFF2-40B4-BE49-F238E27FC236}">
                  <a16:creationId xmlns:a16="http://schemas.microsoft.com/office/drawing/2014/main" id="{C13CE11B-9BAF-D112-27EE-D29BE59F7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5" y="283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0" name="Line 114">
              <a:extLst>
                <a:ext uri="{FF2B5EF4-FFF2-40B4-BE49-F238E27FC236}">
                  <a16:creationId xmlns:a16="http://schemas.microsoft.com/office/drawing/2014/main" id="{BFF9FC6C-F725-630D-E634-E57E3FA1F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2850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1" name="Line 115">
              <a:extLst>
                <a:ext uri="{FF2B5EF4-FFF2-40B4-BE49-F238E27FC236}">
                  <a16:creationId xmlns:a16="http://schemas.microsoft.com/office/drawing/2014/main" id="{8F8B45BD-A0B0-83C3-1E55-131A1B0ED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176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2" name="Freeform 116">
              <a:extLst>
                <a:ext uri="{FF2B5EF4-FFF2-40B4-BE49-F238E27FC236}">
                  <a16:creationId xmlns:a16="http://schemas.microsoft.com/office/drawing/2014/main" id="{F44692F4-4904-529A-6DD1-7C85FA39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058"/>
              <a:ext cx="69" cy="53"/>
            </a:xfrm>
            <a:custGeom>
              <a:avLst/>
              <a:gdLst>
                <a:gd name="T0" fmla="*/ 0 w 69"/>
                <a:gd name="T1" fmla="*/ 53 h 53"/>
                <a:gd name="T2" fmla="*/ 69 w 69"/>
                <a:gd name="T3" fmla="*/ 53 h 53"/>
                <a:gd name="T4" fmla="*/ 69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0" y="53"/>
                  </a:moveTo>
                  <a:lnTo>
                    <a:pt x="69" y="53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3" name="Freeform 117">
              <a:extLst>
                <a:ext uri="{FF2B5EF4-FFF2-40B4-BE49-F238E27FC236}">
                  <a16:creationId xmlns:a16="http://schemas.microsoft.com/office/drawing/2014/main" id="{FDEB1074-F3D7-57F9-ACBA-A93BB27A9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242"/>
              <a:ext cx="69" cy="65"/>
            </a:xfrm>
            <a:custGeom>
              <a:avLst/>
              <a:gdLst>
                <a:gd name="T0" fmla="*/ 69 w 69"/>
                <a:gd name="T1" fmla="*/ 65 h 65"/>
                <a:gd name="T2" fmla="*/ 69 w 69"/>
                <a:gd name="T3" fmla="*/ 0 h 65"/>
                <a:gd name="T4" fmla="*/ 0 w 6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5">
                  <a:moveTo>
                    <a:pt x="69" y="65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4" name="Line 118">
              <a:extLst>
                <a:ext uri="{FF2B5EF4-FFF2-40B4-BE49-F238E27FC236}">
                  <a16:creationId xmlns:a16="http://schemas.microsoft.com/office/drawing/2014/main" id="{CF93B2BA-C3EB-599B-E010-1372291BC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2090"/>
              <a:ext cx="1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5" name="Line 119">
              <a:extLst>
                <a:ext uri="{FF2B5EF4-FFF2-40B4-BE49-F238E27FC236}">
                  <a16:creationId xmlns:a16="http://schemas.microsoft.com/office/drawing/2014/main" id="{9864DA30-A916-A991-E5CD-B60D3E321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" y="213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6" name="Line 120">
              <a:extLst>
                <a:ext uri="{FF2B5EF4-FFF2-40B4-BE49-F238E27FC236}">
                  <a16:creationId xmlns:a16="http://schemas.microsoft.com/office/drawing/2014/main" id="{2014E5B8-DD78-F6EC-2D04-34440388B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1935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7" name="Freeform 121">
              <a:extLst>
                <a:ext uri="{FF2B5EF4-FFF2-40B4-BE49-F238E27FC236}">
                  <a16:creationId xmlns:a16="http://schemas.microsoft.com/office/drawing/2014/main" id="{A0C6131D-F3E1-FC1B-D30E-28E6AB71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1780"/>
              <a:ext cx="69" cy="90"/>
            </a:xfrm>
            <a:custGeom>
              <a:avLst/>
              <a:gdLst>
                <a:gd name="T0" fmla="*/ 0 w 69"/>
                <a:gd name="T1" fmla="*/ 90 h 90"/>
                <a:gd name="T2" fmla="*/ 69 w 69"/>
                <a:gd name="T3" fmla="*/ 90 h 90"/>
                <a:gd name="T4" fmla="*/ 69 w 6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90">
                  <a:moveTo>
                    <a:pt x="0" y="90"/>
                  </a:moveTo>
                  <a:lnTo>
                    <a:pt x="69" y="90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8" name="Freeform 122">
              <a:extLst>
                <a:ext uri="{FF2B5EF4-FFF2-40B4-BE49-F238E27FC236}">
                  <a16:creationId xmlns:a16="http://schemas.microsoft.com/office/drawing/2014/main" id="{0AA4598A-EDFE-6B36-A918-DDFEDD33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001"/>
              <a:ext cx="69" cy="57"/>
            </a:xfrm>
            <a:custGeom>
              <a:avLst/>
              <a:gdLst>
                <a:gd name="T0" fmla="*/ 69 w 69"/>
                <a:gd name="T1" fmla="*/ 57 h 57"/>
                <a:gd name="T2" fmla="*/ 69 w 69"/>
                <a:gd name="T3" fmla="*/ 0 h 57"/>
                <a:gd name="T4" fmla="*/ 0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69" y="57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99" name="Line 123">
              <a:extLst>
                <a:ext uri="{FF2B5EF4-FFF2-40B4-BE49-F238E27FC236}">
                  <a16:creationId xmlns:a16="http://schemas.microsoft.com/office/drawing/2014/main" id="{D402A981-4F84-E02E-D951-D68C3A804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1854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0" name="Line 124">
              <a:extLst>
                <a:ext uri="{FF2B5EF4-FFF2-40B4-BE49-F238E27FC236}">
                  <a16:creationId xmlns:a16="http://schemas.microsoft.com/office/drawing/2014/main" id="{053620A1-F3DF-4E81-0E74-6486A58BC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" y="1894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1" name="Oval 125">
              <a:extLst>
                <a:ext uri="{FF2B5EF4-FFF2-40B4-BE49-F238E27FC236}">
                  <a16:creationId xmlns:a16="http://schemas.microsoft.com/office/drawing/2014/main" id="{FA7D06EE-B789-D3D9-9EE7-CC5860AF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923"/>
              <a:ext cx="28" cy="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2" name="Oval 126">
              <a:extLst>
                <a:ext uri="{FF2B5EF4-FFF2-40B4-BE49-F238E27FC236}">
                  <a16:creationId xmlns:a16="http://schemas.microsoft.com/office/drawing/2014/main" id="{FDB470C9-6722-65BC-8BDB-BC25A82E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160"/>
              <a:ext cx="28" cy="2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3" name="Line 127">
              <a:extLst>
                <a:ext uri="{FF2B5EF4-FFF2-40B4-BE49-F238E27FC236}">
                  <a16:creationId xmlns:a16="http://schemas.microsoft.com/office/drawing/2014/main" id="{0FD812F3-FDB4-DF4A-59F7-44C175807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935"/>
              <a:ext cx="1" cy="7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4" name="Line 128">
              <a:extLst>
                <a:ext uri="{FF2B5EF4-FFF2-40B4-BE49-F238E27FC236}">
                  <a16:creationId xmlns:a16="http://schemas.microsoft.com/office/drawing/2014/main" id="{56296C99-F3C2-BFE5-68D2-83E0DCA04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4" y="2679"/>
              <a:ext cx="1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5" name="Line 129">
              <a:extLst>
                <a:ext uri="{FF2B5EF4-FFF2-40B4-BE49-F238E27FC236}">
                  <a16:creationId xmlns:a16="http://schemas.microsoft.com/office/drawing/2014/main" id="{585DD918-F8E6-697F-A562-BD184DBB7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4" y="1935"/>
              <a:ext cx="1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6" name="Line 130">
              <a:extLst>
                <a:ext uri="{FF2B5EF4-FFF2-40B4-BE49-F238E27FC236}">
                  <a16:creationId xmlns:a16="http://schemas.microsoft.com/office/drawing/2014/main" id="{A290B24F-65CD-2AF2-9451-79DF6103F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307"/>
              <a:ext cx="1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7" name="Line 131">
              <a:extLst>
                <a:ext uri="{FF2B5EF4-FFF2-40B4-BE49-F238E27FC236}">
                  <a16:creationId xmlns:a16="http://schemas.microsoft.com/office/drawing/2014/main" id="{3705C464-05A6-E8E1-8497-A963370E8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307"/>
              <a:ext cx="23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8" name="Line 132">
              <a:extLst>
                <a:ext uri="{FF2B5EF4-FFF2-40B4-BE49-F238E27FC236}">
                  <a16:creationId xmlns:a16="http://schemas.microsoft.com/office/drawing/2014/main" id="{8F996345-528A-A9C2-CB28-14EDE0F7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8" y="2307"/>
              <a:ext cx="5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09" name="Rectangle 133">
              <a:extLst>
                <a:ext uri="{FF2B5EF4-FFF2-40B4-BE49-F238E27FC236}">
                  <a16:creationId xmlns:a16="http://schemas.microsoft.com/office/drawing/2014/main" id="{0CFD60CF-B484-5C95-C23D-367277DD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57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710" name="Rectangle 134">
              <a:extLst>
                <a:ext uri="{FF2B5EF4-FFF2-40B4-BE49-F238E27FC236}">
                  <a16:creationId xmlns:a16="http://schemas.microsoft.com/office/drawing/2014/main" id="{0BD93209-DC75-2691-A843-5587C01FB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64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711" name="Rectangle 135">
              <a:extLst>
                <a:ext uri="{FF2B5EF4-FFF2-40B4-BE49-F238E27FC236}">
                  <a16:creationId xmlns:a16="http://schemas.microsoft.com/office/drawing/2014/main" id="{43413F74-5F4A-F5F1-E58D-529C14498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234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R</a:t>
              </a:r>
              <a:endParaRPr lang="en-US" altLang="en-US"/>
            </a:p>
          </p:txBody>
        </p:sp>
        <p:sp>
          <p:nvSpPr>
            <p:cNvPr id="280712" name="Line 136">
              <a:extLst>
                <a:ext uri="{FF2B5EF4-FFF2-40B4-BE49-F238E27FC236}">
                  <a16:creationId xmlns:a16="http://schemas.microsoft.com/office/drawing/2014/main" id="{4BBB3E61-0A35-8E88-6D5C-416540BC4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8" y="1780"/>
              <a:ext cx="1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13" name="Oval 137">
              <a:extLst>
                <a:ext uri="{FF2B5EF4-FFF2-40B4-BE49-F238E27FC236}">
                  <a16:creationId xmlns:a16="http://schemas.microsoft.com/office/drawing/2014/main" id="{3DF85149-2991-13BB-976A-CB1F26DA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287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14" name="Oval 138">
              <a:extLst>
                <a:ext uri="{FF2B5EF4-FFF2-40B4-BE49-F238E27FC236}">
                  <a16:creationId xmlns:a16="http://schemas.microsoft.com/office/drawing/2014/main" id="{0876362F-223A-4CAF-C025-49CA9D0F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15" name="Oval 139">
              <a:extLst>
                <a:ext uri="{FF2B5EF4-FFF2-40B4-BE49-F238E27FC236}">
                  <a16:creationId xmlns:a16="http://schemas.microsoft.com/office/drawing/2014/main" id="{A654CFC9-9752-26F2-8593-15CD7DED0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16" name="Line 140">
              <a:extLst>
                <a:ext uri="{FF2B5EF4-FFF2-40B4-BE49-F238E27FC236}">
                  <a16:creationId xmlns:a16="http://schemas.microsoft.com/office/drawing/2014/main" id="{EDCD3EBB-0B05-9B35-929C-DA8DB614D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2679"/>
              <a:ext cx="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17" name="Freeform 141">
              <a:extLst>
                <a:ext uri="{FF2B5EF4-FFF2-40B4-BE49-F238E27FC236}">
                  <a16:creationId xmlns:a16="http://schemas.microsoft.com/office/drawing/2014/main" id="{D7BD73EF-07CF-2D45-CAB7-DE05A1A57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560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69 w 69"/>
                <a:gd name="T3" fmla="*/ 57 h 57"/>
                <a:gd name="T4" fmla="*/ 69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69" y="57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18" name="Freeform 142">
              <a:extLst>
                <a:ext uri="{FF2B5EF4-FFF2-40B4-BE49-F238E27FC236}">
                  <a16:creationId xmlns:a16="http://schemas.microsoft.com/office/drawing/2014/main" id="{F3670122-1FDB-7F9F-3FE0-2D90A33EF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744"/>
              <a:ext cx="69" cy="70"/>
            </a:xfrm>
            <a:custGeom>
              <a:avLst/>
              <a:gdLst>
                <a:gd name="T0" fmla="*/ 69 w 69"/>
                <a:gd name="T1" fmla="*/ 70 h 70"/>
                <a:gd name="T2" fmla="*/ 69 w 69"/>
                <a:gd name="T3" fmla="*/ 0 h 70"/>
                <a:gd name="T4" fmla="*/ 0 w 69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70">
                  <a:moveTo>
                    <a:pt x="69" y="70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19" name="Line 143">
              <a:extLst>
                <a:ext uri="{FF2B5EF4-FFF2-40B4-BE49-F238E27FC236}">
                  <a16:creationId xmlns:a16="http://schemas.microsoft.com/office/drawing/2014/main" id="{202DE507-9194-E399-7E32-A5901C0CB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597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0" name="Line 144">
              <a:extLst>
                <a:ext uri="{FF2B5EF4-FFF2-40B4-BE49-F238E27FC236}">
                  <a16:creationId xmlns:a16="http://schemas.microsoft.com/office/drawing/2014/main" id="{9D3032F3-64EC-FA58-ADCC-35DA4D812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5" y="2638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1" name="Line 145">
              <a:extLst>
                <a:ext uri="{FF2B5EF4-FFF2-40B4-BE49-F238E27FC236}">
                  <a16:creationId xmlns:a16="http://schemas.microsoft.com/office/drawing/2014/main" id="{D8B24FDC-F246-7156-B4C1-9835ADCBE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2442"/>
              <a:ext cx="7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2" name="Freeform 146">
              <a:extLst>
                <a:ext uri="{FF2B5EF4-FFF2-40B4-BE49-F238E27FC236}">
                  <a16:creationId xmlns:a16="http://schemas.microsoft.com/office/drawing/2014/main" id="{130F4745-A3EE-6DC7-45F6-16C6B5C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3" name="Freeform 147">
              <a:extLst>
                <a:ext uri="{FF2B5EF4-FFF2-40B4-BE49-F238E27FC236}">
                  <a16:creationId xmlns:a16="http://schemas.microsoft.com/office/drawing/2014/main" id="{F79CBB35-3A97-0897-C40A-3D1697711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4" name="Line 148">
              <a:extLst>
                <a:ext uri="{FF2B5EF4-FFF2-40B4-BE49-F238E27FC236}">
                  <a16:creationId xmlns:a16="http://schemas.microsoft.com/office/drawing/2014/main" id="{6D92019E-6AFC-E52A-E0A2-DDFBA189F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5" name="Line 149">
              <a:extLst>
                <a:ext uri="{FF2B5EF4-FFF2-40B4-BE49-F238E27FC236}">
                  <a16:creationId xmlns:a16="http://schemas.microsoft.com/office/drawing/2014/main" id="{629771A8-D95A-FDF9-5A9F-61DA364CA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5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6" name="Line 150">
              <a:extLst>
                <a:ext uri="{FF2B5EF4-FFF2-40B4-BE49-F238E27FC236}">
                  <a16:creationId xmlns:a16="http://schemas.microsoft.com/office/drawing/2014/main" id="{226E1EBE-F6F9-0ED9-6867-A2D93572A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2442"/>
              <a:ext cx="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7" name="Freeform 151">
              <a:extLst>
                <a:ext uri="{FF2B5EF4-FFF2-40B4-BE49-F238E27FC236}">
                  <a16:creationId xmlns:a16="http://schemas.microsoft.com/office/drawing/2014/main" id="{0AC40CAC-2E0F-BC87-6279-975450E6A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8" name="Freeform 152">
              <a:extLst>
                <a:ext uri="{FF2B5EF4-FFF2-40B4-BE49-F238E27FC236}">
                  <a16:creationId xmlns:a16="http://schemas.microsoft.com/office/drawing/2014/main" id="{D82A9010-5A4E-73A9-2037-4E0C44392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29" name="Line 153">
              <a:extLst>
                <a:ext uri="{FF2B5EF4-FFF2-40B4-BE49-F238E27FC236}">
                  <a16:creationId xmlns:a16="http://schemas.microsoft.com/office/drawing/2014/main" id="{7D570693-C3B9-B148-65A8-7F16F9C2E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2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0" name="Line 154">
              <a:extLst>
                <a:ext uri="{FF2B5EF4-FFF2-40B4-BE49-F238E27FC236}">
                  <a16:creationId xmlns:a16="http://schemas.microsoft.com/office/drawing/2014/main" id="{064E04DA-373C-F7DC-64A1-3B6A2593C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9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1" name="Line 155">
              <a:extLst>
                <a:ext uri="{FF2B5EF4-FFF2-40B4-BE49-F238E27FC236}">
                  <a16:creationId xmlns:a16="http://schemas.microsoft.com/office/drawing/2014/main" id="{10DC7420-A9A7-EEEC-1C8E-80C6E12FF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814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2" name="Line 156">
              <a:extLst>
                <a:ext uri="{FF2B5EF4-FFF2-40B4-BE49-F238E27FC236}">
                  <a16:creationId xmlns:a16="http://schemas.microsoft.com/office/drawing/2014/main" id="{C0BC4F46-96F7-6968-5184-F19E48FCE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3" y="283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3" name="Line 157">
              <a:extLst>
                <a:ext uri="{FF2B5EF4-FFF2-40B4-BE49-F238E27FC236}">
                  <a16:creationId xmlns:a16="http://schemas.microsoft.com/office/drawing/2014/main" id="{85816E52-42D2-B07C-5577-BFDCDCE32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5" y="2850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4" name="Line 158">
              <a:extLst>
                <a:ext uri="{FF2B5EF4-FFF2-40B4-BE49-F238E27FC236}">
                  <a16:creationId xmlns:a16="http://schemas.microsoft.com/office/drawing/2014/main" id="{C3F1CD62-35A3-98AC-4DFE-4CCD77F14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8" y="2560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5" name="Line 159">
              <a:extLst>
                <a:ext uri="{FF2B5EF4-FFF2-40B4-BE49-F238E27FC236}">
                  <a16:creationId xmlns:a16="http://schemas.microsoft.com/office/drawing/2014/main" id="{6ED564D8-5472-3DE1-C835-187A8E968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2581"/>
              <a:ext cx="5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6" name="Line 160">
              <a:extLst>
                <a:ext uri="{FF2B5EF4-FFF2-40B4-BE49-F238E27FC236}">
                  <a16:creationId xmlns:a16="http://schemas.microsoft.com/office/drawing/2014/main" id="{AA72FCE9-0355-2B07-8336-875E84806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1" y="2601"/>
              <a:ext cx="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7" name="Line 161">
              <a:extLst>
                <a:ext uri="{FF2B5EF4-FFF2-40B4-BE49-F238E27FC236}">
                  <a16:creationId xmlns:a16="http://schemas.microsoft.com/office/drawing/2014/main" id="{CAE1AA36-3274-86BD-F592-68A3BFAD8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6" y="2560"/>
              <a:ext cx="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8" name="Line 162">
              <a:extLst>
                <a:ext uri="{FF2B5EF4-FFF2-40B4-BE49-F238E27FC236}">
                  <a16:creationId xmlns:a16="http://schemas.microsoft.com/office/drawing/2014/main" id="{414B09E6-BD60-2F3C-3528-BF5F231C6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3" y="2581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39" name="Line 163">
              <a:extLst>
                <a:ext uri="{FF2B5EF4-FFF2-40B4-BE49-F238E27FC236}">
                  <a16:creationId xmlns:a16="http://schemas.microsoft.com/office/drawing/2014/main" id="{7C60EFDE-B9AD-7B0A-DB7B-A077C1A11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9" y="2601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0" name="Line 164">
              <a:extLst>
                <a:ext uri="{FF2B5EF4-FFF2-40B4-BE49-F238E27FC236}">
                  <a16:creationId xmlns:a16="http://schemas.microsoft.com/office/drawing/2014/main" id="{2BA22866-5A10-F60F-5272-A685BA96B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2176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1" name="Freeform 165">
              <a:extLst>
                <a:ext uri="{FF2B5EF4-FFF2-40B4-BE49-F238E27FC236}">
                  <a16:creationId xmlns:a16="http://schemas.microsoft.com/office/drawing/2014/main" id="{179718C0-1608-696B-61D9-21962993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058"/>
              <a:ext cx="69" cy="53"/>
            </a:xfrm>
            <a:custGeom>
              <a:avLst/>
              <a:gdLst>
                <a:gd name="T0" fmla="*/ 0 w 69"/>
                <a:gd name="T1" fmla="*/ 53 h 53"/>
                <a:gd name="T2" fmla="*/ 69 w 69"/>
                <a:gd name="T3" fmla="*/ 53 h 53"/>
                <a:gd name="T4" fmla="*/ 69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0" y="53"/>
                  </a:moveTo>
                  <a:lnTo>
                    <a:pt x="69" y="53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2" name="Freeform 166">
              <a:extLst>
                <a:ext uri="{FF2B5EF4-FFF2-40B4-BE49-F238E27FC236}">
                  <a16:creationId xmlns:a16="http://schemas.microsoft.com/office/drawing/2014/main" id="{D3BEF887-B5FF-3115-C80B-E1E1CAA5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242"/>
              <a:ext cx="69" cy="65"/>
            </a:xfrm>
            <a:custGeom>
              <a:avLst/>
              <a:gdLst>
                <a:gd name="T0" fmla="*/ 69 w 69"/>
                <a:gd name="T1" fmla="*/ 65 h 65"/>
                <a:gd name="T2" fmla="*/ 69 w 69"/>
                <a:gd name="T3" fmla="*/ 0 h 65"/>
                <a:gd name="T4" fmla="*/ 0 w 6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5">
                  <a:moveTo>
                    <a:pt x="69" y="65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3" name="Line 167">
              <a:extLst>
                <a:ext uri="{FF2B5EF4-FFF2-40B4-BE49-F238E27FC236}">
                  <a16:creationId xmlns:a16="http://schemas.microsoft.com/office/drawing/2014/main" id="{1BBBE9CB-C3AA-FAA1-0392-3DC4E1F6E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090"/>
              <a:ext cx="1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4" name="Line 168">
              <a:extLst>
                <a:ext uri="{FF2B5EF4-FFF2-40B4-BE49-F238E27FC236}">
                  <a16:creationId xmlns:a16="http://schemas.microsoft.com/office/drawing/2014/main" id="{2D8662A0-7D60-250D-2380-12E0AD4C6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5" y="213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5" name="Rectangle 169">
              <a:extLst>
                <a:ext uri="{FF2B5EF4-FFF2-40B4-BE49-F238E27FC236}">
                  <a16:creationId xmlns:a16="http://schemas.microsoft.com/office/drawing/2014/main" id="{439FA4F6-52BB-CF75-3F13-BD7033FF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927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WL</a:t>
              </a:r>
              <a:endParaRPr lang="en-US" altLang="en-US"/>
            </a:p>
          </p:txBody>
        </p:sp>
        <p:sp>
          <p:nvSpPr>
            <p:cNvPr id="280746" name="Rectangle 170">
              <a:extLst>
                <a:ext uri="{FF2B5EF4-FFF2-40B4-BE49-F238E27FC236}">
                  <a16:creationId xmlns:a16="http://schemas.microsoft.com/office/drawing/2014/main" id="{48DD31D5-F57C-0C1D-E888-88A9C7F9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99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/>
            </a:p>
          </p:txBody>
        </p:sp>
        <p:sp>
          <p:nvSpPr>
            <p:cNvPr id="280747" name="Line 171">
              <a:extLst>
                <a:ext uri="{FF2B5EF4-FFF2-40B4-BE49-F238E27FC236}">
                  <a16:creationId xmlns:a16="http://schemas.microsoft.com/office/drawing/2014/main" id="{E9F60181-4083-05E1-6F4C-F82A5DD43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1935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8" name="Freeform 172">
              <a:extLst>
                <a:ext uri="{FF2B5EF4-FFF2-40B4-BE49-F238E27FC236}">
                  <a16:creationId xmlns:a16="http://schemas.microsoft.com/office/drawing/2014/main" id="{0F46DDFB-9E9A-8833-EF66-F269987A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780"/>
              <a:ext cx="69" cy="90"/>
            </a:xfrm>
            <a:custGeom>
              <a:avLst/>
              <a:gdLst>
                <a:gd name="T0" fmla="*/ 0 w 69"/>
                <a:gd name="T1" fmla="*/ 90 h 90"/>
                <a:gd name="T2" fmla="*/ 69 w 69"/>
                <a:gd name="T3" fmla="*/ 90 h 90"/>
                <a:gd name="T4" fmla="*/ 69 w 6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90">
                  <a:moveTo>
                    <a:pt x="0" y="90"/>
                  </a:moveTo>
                  <a:lnTo>
                    <a:pt x="69" y="90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49" name="Freeform 173">
              <a:extLst>
                <a:ext uri="{FF2B5EF4-FFF2-40B4-BE49-F238E27FC236}">
                  <a16:creationId xmlns:a16="http://schemas.microsoft.com/office/drawing/2014/main" id="{A2AA2786-B746-AA84-C66E-908568E80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001"/>
              <a:ext cx="69" cy="57"/>
            </a:xfrm>
            <a:custGeom>
              <a:avLst/>
              <a:gdLst>
                <a:gd name="T0" fmla="*/ 69 w 69"/>
                <a:gd name="T1" fmla="*/ 57 h 57"/>
                <a:gd name="T2" fmla="*/ 69 w 69"/>
                <a:gd name="T3" fmla="*/ 0 h 57"/>
                <a:gd name="T4" fmla="*/ 0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69" y="57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0" name="Line 174">
              <a:extLst>
                <a:ext uri="{FF2B5EF4-FFF2-40B4-BE49-F238E27FC236}">
                  <a16:creationId xmlns:a16="http://schemas.microsoft.com/office/drawing/2014/main" id="{E9D40EE7-AD27-C3CD-DBD5-A64309845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854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1" name="Line 175">
              <a:extLst>
                <a:ext uri="{FF2B5EF4-FFF2-40B4-BE49-F238E27FC236}">
                  <a16:creationId xmlns:a16="http://schemas.microsoft.com/office/drawing/2014/main" id="{6207B089-BB7E-4778-CE6C-7843802BE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5" y="1894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2" name="Oval 176">
              <a:extLst>
                <a:ext uri="{FF2B5EF4-FFF2-40B4-BE49-F238E27FC236}">
                  <a16:creationId xmlns:a16="http://schemas.microsoft.com/office/drawing/2014/main" id="{BD0095B0-048C-0120-4504-F6AB5C50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1923"/>
              <a:ext cx="28" cy="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3" name="Oval 177">
              <a:extLst>
                <a:ext uri="{FF2B5EF4-FFF2-40B4-BE49-F238E27FC236}">
                  <a16:creationId xmlns:a16="http://schemas.microsoft.com/office/drawing/2014/main" id="{35B921D5-1D0D-F26B-0ABD-64D79A7C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160"/>
              <a:ext cx="28" cy="2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4" name="Line 178">
              <a:extLst>
                <a:ext uri="{FF2B5EF4-FFF2-40B4-BE49-F238E27FC236}">
                  <a16:creationId xmlns:a16="http://schemas.microsoft.com/office/drawing/2014/main" id="{376A5026-017C-BDE0-B329-D8C5802E0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2" y="1935"/>
              <a:ext cx="1" cy="7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5" name="Line 179">
              <a:extLst>
                <a:ext uri="{FF2B5EF4-FFF2-40B4-BE49-F238E27FC236}">
                  <a16:creationId xmlns:a16="http://schemas.microsoft.com/office/drawing/2014/main" id="{275D8845-05AC-95A7-737C-371D6C57D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2" y="2679"/>
              <a:ext cx="1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6" name="Line 180">
              <a:extLst>
                <a:ext uri="{FF2B5EF4-FFF2-40B4-BE49-F238E27FC236}">
                  <a16:creationId xmlns:a16="http://schemas.microsoft.com/office/drawing/2014/main" id="{292050FF-1689-14AE-BAA6-CD1B2C3B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2" y="1935"/>
              <a:ext cx="1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57" name="Rectangle 181">
              <a:extLst>
                <a:ext uri="{FF2B5EF4-FFF2-40B4-BE49-F238E27FC236}">
                  <a16:creationId xmlns:a16="http://schemas.microsoft.com/office/drawing/2014/main" id="{4BAB237A-1078-5C64-C2E8-68F9D8E48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7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758" name="Rectangle 182">
              <a:extLst>
                <a:ext uri="{FF2B5EF4-FFF2-40B4-BE49-F238E27FC236}">
                  <a16:creationId xmlns:a16="http://schemas.microsoft.com/office/drawing/2014/main" id="{7417EDFB-6BC6-CD7E-89B4-CEA67172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64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759" name="Line 183">
              <a:extLst>
                <a:ext uri="{FF2B5EF4-FFF2-40B4-BE49-F238E27FC236}">
                  <a16:creationId xmlns:a16="http://schemas.microsoft.com/office/drawing/2014/main" id="{6AB35BD1-81AD-B73B-FBE5-6FEB7E967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2" y="1780"/>
              <a:ext cx="1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60" name="Oval 184">
              <a:extLst>
                <a:ext uri="{FF2B5EF4-FFF2-40B4-BE49-F238E27FC236}">
                  <a16:creationId xmlns:a16="http://schemas.microsoft.com/office/drawing/2014/main" id="{C9D036B3-7B9F-88E1-0900-408FA3E2F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61" name="Oval 185">
              <a:extLst>
                <a:ext uri="{FF2B5EF4-FFF2-40B4-BE49-F238E27FC236}">
                  <a16:creationId xmlns:a16="http://schemas.microsoft.com/office/drawing/2014/main" id="{4958E2DB-8483-B3C0-FADD-C427BF80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62" name="Line 186">
              <a:extLst>
                <a:ext uri="{FF2B5EF4-FFF2-40B4-BE49-F238E27FC236}">
                  <a16:creationId xmlns:a16="http://schemas.microsoft.com/office/drawing/2014/main" id="{2000FD3E-ABDF-2F45-57D8-4E10710C0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1" y="2180"/>
              <a:ext cx="1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63" name="Freeform 187">
              <a:extLst>
                <a:ext uri="{FF2B5EF4-FFF2-40B4-BE49-F238E27FC236}">
                  <a16:creationId xmlns:a16="http://schemas.microsoft.com/office/drawing/2014/main" id="{6F3D303F-EF9C-653C-60BE-08C6DE69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" y="2099"/>
              <a:ext cx="65" cy="110"/>
            </a:xfrm>
            <a:custGeom>
              <a:avLst/>
              <a:gdLst>
                <a:gd name="T0" fmla="*/ 8 w 16"/>
                <a:gd name="T1" fmla="*/ 22 h 27"/>
                <a:gd name="T2" fmla="*/ 0 w 16"/>
                <a:gd name="T3" fmla="*/ 27 h 27"/>
                <a:gd name="T4" fmla="*/ 0 w 16"/>
                <a:gd name="T5" fmla="*/ 27 h 27"/>
                <a:gd name="T6" fmla="*/ 5 w 16"/>
                <a:gd name="T7" fmla="*/ 14 h 27"/>
                <a:gd name="T8" fmla="*/ 8 w 16"/>
                <a:gd name="T9" fmla="*/ 0 h 27"/>
                <a:gd name="T10" fmla="*/ 11 w 16"/>
                <a:gd name="T11" fmla="*/ 14 h 27"/>
                <a:gd name="T12" fmla="*/ 16 w 16"/>
                <a:gd name="T13" fmla="*/ 27 h 27"/>
                <a:gd name="T14" fmla="*/ 16 w 16"/>
                <a:gd name="T15" fmla="*/ 27 h 27"/>
                <a:gd name="T16" fmla="*/ 8 w 16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7">
                  <a:moveTo>
                    <a:pt x="8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9"/>
                    <a:pt x="7" y="5"/>
                    <a:pt x="8" y="0"/>
                  </a:cubicBezTo>
                  <a:cubicBezTo>
                    <a:pt x="9" y="5"/>
                    <a:pt x="10" y="9"/>
                    <a:pt x="11" y="1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764" name="Rectangle 188">
              <a:extLst>
                <a:ext uri="{FF2B5EF4-FFF2-40B4-BE49-F238E27FC236}">
                  <a16:creationId xmlns:a16="http://schemas.microsoft.com/office/drawing/2014/main" id="{0168DC8C-9793-4ABE-4404-6E64E296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6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765" name="Rectangle 189">
              <a:extLst>
                <a:ext uri="{FF2B5EF4-FFF2-40B4-BE49-F238E27FC236}">
                  <a16:creationId xmlns:a16="http://schemas.microsoft.com/office/drawing/2014/main" id="{A3D15DBE-D992-0A20-18F2-FF9B6E6EE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766" name="Rectangle 190">
              <a:extLst>
                <a:ext uri="{FF2B5EF4-FFF2-40B4-BE49-F238E27FC236}">
                  <a16:creationId xmlns:a16="http://schemas.microsoft.com/office/drawing/2014/main" id="{EDD56EFB-4343-A0FE-A1E5-1A524211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1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767" name="Line 191">
              <a:extLst>
                <a:ext uri="{FF2B5EF4-FFF2-40B4-BE49-F238E27FC236}">
                  <a16:creationId xmlns:a16="http://schemas.microsoft.com/office/drawing/2014/main" id="{4410CAFB-3BCA-82A4-1AAD-91FB053B5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107"/>
              <a:ext cx="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68" name="Rectangle 192">
              <a:extLst>
                <a:ext uri="{FF2B5EF4-FFF2-40B4-BE49-F238E27FC236}">
                  <a16:creationId xmlns:a16="http://schemas.microsoft.com/office/drawing/2014/main" id="{69A24364-8284-3D1E-BB12-A4DA285BE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3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769" name="Line 193">
              <a:extLst>
                <a:ext uri="{FF2B5EF4-FFF2-40B4-BE49-F238E27FC236}">
                  <a16:creationId xmlns:a16="http://schemas.microsoft.com/office/drawing/2014/main" id="{83215741-2609-A4DF-2C31-3CA1A5741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2376"/>
              <a:ext cx="8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0" name="Line 194">
              <a:extLst>
                <a:ext uri="{FF2B5EF4-FFF2-40B4-BE49-F238E27FC236}">
                  <a16:creationId xmlns:a16="http://schemas.microsoft.com/office/drawing/2014/main" id="{B5FD4999-5D00-30BB-5975-6D510BB9F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2679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1" name="Freeform 195">
              <a:extLst>
                <a:ext uri="{FF2B5EF4-FFF2-40B4-BE49-F238E27FC236}">
                  <a16:creationId xmlns:a16="http://schemas.microsoft.com/office/drawing/2014/main" id="{E1AC44BA-F371-7E90-6E0B-DB9C17FF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560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69 w 69"/>
                <a:gd name="T3" fmla="*/ 57 h 57"/>
                <a:gd name="T4" fmla="*/ 69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69" y="57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2" name="Freeform 196">
              <a:extLst>
                <a:ext uri="{FF2B5EF4-FFF2-40B4-BE49-F238E27FC236}">
                  <a16:creationId xmlns:a16="http://schemas.microsoft.com/office/drawing/2014/main" id="{BCABBBFB-0FA9-A32B-BC83-62A9B2806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744"/>
              <a:ext cx="69" cy="70"/>
            </a:xfrm>
            <a:custGeom>
              <a:avLst/>
              <a:gdLst>
                <a:gd name="T0" fmla="*/ 69 w 69"/>
                <a:gd name="T1" fmla="*/ 70 h 70"/>
                <a:gd name="T2" fmla="*/ 69 w 69"/>
                <a:gd name="T3" fmla="*/ 0 h 70"/>
                <a:gd name="T4" fmla="*/ 0 w 69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70">
                  <a:moveTo>
                    <a:pt x="69" y="70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3" name="Line 197">
              <a:extLst>
                <a:ext uri="{FF2B5EF4-FFF2-40B4-BE49-F238E27FC236}">
                  <a16:creationId xmlns:a16="http://schemas.microsoft.com/office/drawing/2014/main" id="{A6392250-25D6-676A-FF32-1D47EB0D0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" y="2597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4" name="Line 198">
              <a:extLst>
                <a:ext uri="{FF2B5EF4-FFF2-40B4-BE49-F238E27FC236}">
                  <a16:creationId xmlns:a16="http://schemas.microsoft.com/office/drawing/2014/main" id="{920387A7-3A05-6DBF-A31F-B4FE6ACB7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2638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5" name="Line 199">
              <a:extLst>
                <a:ext uri="{FF2B5EF4-FFF2-40B4-BE49-F238E27FC236}">
                  <a16:creationId xmlns:a16="http://schemas.microsoft.com/office/drawing/2014/main" id="{9053AB47-CC82-28FE-511C-1ED3DA258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2442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6" name="Freeform 200">
              <a:extLst>
                <a:ext uri="{FF2B5EF4-FFF2-40B4-BE49-F238E27FC236}">
                  <a16:creationId xmlns:a16="http://schemas.microsoft.com/office/drawing/2014/main" id="{495A7F07-73FE-DC3F-3621-A7CE8FD00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7" name="Freeform 201">
              <a:extLst>
                <a:ext uri="{FF2B5EF4-FFF2-40B4-BE49-F238E27FC236}">
                  <a16:creationId xmlns:a16="http://schemas.microsoft.com/office/drawing/2014/main" id="{C5EE535F-05B7-E878-014A-860FC1AC1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8" name="Line 202">
              <a:extLst>
                <a:ext uri="{FF2B5EF4-FFF2-40B4-BE49-F238E27FC236}">
                  <a16:creationId xmlns:a16="http://schemas.microsoft.com/office/drawing/2014/main" id="{D6E6DC82-2803-97D9-34D2-FB6C1C97B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79" name="Line 203">
              <a:extLst>
                <a:ext uri="{FF2B5EF4-FFF2-40B4-BE49-F238E27FC236}">
                  <a16:creationId xmlns:a16="http://schemas.microsoft.com/office/drawing/2014/main" id="{43B40E21-78F3-E82A-8C94-DB33854C9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0" name="Line 204">
              <a:extLst>
                <a:ext uri="{FF2B5EF4-FFF2-40B4-BE49-F238E27FC236}">
                  <a16:creationId xmlns:a16="http://schemas.microsoft.com/office/drawing/2014/main" id="{7BF86BEE-2556-141D-8355-6C3B0A9CF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7" y="2814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1" name="Line 205">
              <a:extLst>
                <a:ext uri="{FF2B5EF4-FFF2-40B4-BE49-F238E27FC236}">
                  <a16:creationId xmlns:a16="http://schemas.microsoft.com/office/drawing/2014/main" id="{1B235DC8-582D-6501-D4F8-C516D1464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4" y="2834"/>
              <a:ext cx="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2" name="Line 206">
              <a:extLst>
                <a:ext uri="{FF2B5EF4-FFF2-40B4-BE49-F238E27FC236}">
                  <a16:creationId xmlns:a16="http://schemas.microsoft.com/office/drawing/2014/main" id="{6C8A27FA-CBB2-79F1-8644-CBC790276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" y="2850"/>
              <a:ext cx="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3" name="Line 207">
              <a:extLst>
                <a:ext uri="{FF2B5EF4-FFF2-40B4-BE49-F238E27FC236}">
                  <a16:creationId xmlns:a16="http://schemas.microsoft.com/office/drawing/2014/main" id="{6BEFDAF3-19C1-1C30-7D95-2D13C5C3C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2176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4" name="Freeform 208">
              <a:extLst>
                <a:ext uri="{FF2B5EF4-FFF2-40B4-BE49-F238E27FC236}">
                  <a16:creationId xmlns:a16="http://schemas.microsoft.com/office/drawing/2014/main" id="{973FBB75-A0EA-BA06-4600-E27B081E5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058"/>
              <a:ext cx="69" cy="53"/>
            </a:xfrm>
            <a:custGeom>
              <a:avLst/>
              <a:gdLst>
                <a:gd name="T0" fmla="*/ 0 w 69"/>
                <a:gd name="T1" fmla="*/ 53 h 53"/>
                <a:gd name="T2" fmla="*/ 69 w 69"/>
                <a:gd name="T3" fmla="*/ 53 h 53"/>
                <a:gd name="T4" fmla="*/ 69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0" y="53"/>
                  </a:moveTo>
                  <a:lnTo>
                    <a:pt x="69" y="53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5" name="Freeform 209">
              <a:extLst>
                <a:ext uri="{FF2B5EF4-FFF2-40B4-BE49-F238E27FC236}">
                  <a16:creationId xmlns:a16="http://schemas.microsoft.com/office/drawing/2014/main" id="{85490CA2-4A32-CFF4-A61A-2533CCAC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242"/>
              <a:ext cx="69" cy="65"/>
            </a:xfrm>
            <a:custGeom>
              <a:avLst/>
              <a:gdLst>
                <a:gd name="T0" fmla="*/ 69 w 69"/>
                <a:gd name="T1" fmla="*/ 65 h 65"/>
                <a:gd name="T2" fmla="*/ 69 w 69"/>
                <a:gd name="T3" fmla="*/ 0 h 65"/>
                <a:gd name="T4" fmla="*/ 0 w 6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5">
                  <a:moveTo>
                    <a:pt x="69" y="65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7" name="Line 211">
              <a:extLst>
                <a:ext uri="{FF2B5EF4-FFF2-40B4-BE49-F238E27FC236}">
                  <a16:creationId xmlns:a16="http://schemas.microsoft.com/office/drawing/2014/main" id="{198A5F1E-A062-D39E-DDD0-512EC251E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" y="2090"/>
              <a:ext cx="1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8" name="Line 212">
              <a:extLst>
                <a:ext uri="{FF2B5EF4-FFF2-40B4-BE49-F238E27FC236}">
                  <a16:creationId xmlns:a16="http://schemas.microsoft.com/office/drawing/2014/main" id="{1236D181-56DB-D598-EED4-CA5298C8D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213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89" name="Line 213">
              <a:extLst>
                <a:ext uri="{FF2B5EF4-FFF2-40B4-BE49-F238E27FC236}">
                  <a16:creationId xmlns:a16="http://schemas.microsoft.com/office/drawing/2014/main" id="{6B6742FE-4C84-7DE7-3046-BA078CD35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935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0" name="Freeform 214">
              <a:extLst>
                <a:ext uri="{FF2B5EF4-FFF2-40B4-BE49-F238E27FC236}">
                  <a16:creationId xmlns:a16="http://schemas.microsoft.com/office/drawing/2014/main" id="{9283FEE3-89B5-EC47-6800-622C06FF8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1780"/>
              <a:ext cx="69" cy="90"/>
            </a:xfrm>
            <a:custGeom>
              <a:avLst/>
              <a:gdLst>
                <a:gd name="T0" fmla="*/ 0 w 69"/>
                <a:gd name="T1" fmla="*/ 90 h 90"/>
                <a:gd name="T2" fmla="*/ 69 w 69"/>
                <a:gd name="T3" fmla="*/ 90 h 90"/>
                <a:gd name="T4" fmla="*/ 69 w 6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90">
                  <a:moveTo>
                    <a:pt x="0" y="90"/>
                  </a:moveTo>
                  <a:lnTo>
                    <a:pt x="69" y="90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1" name="Freeform 215">
              <a:extLst>
                <a:ext uri="{FF2B5EF4-FFF2-40B4-BE49-F238E27FC236}">
                  <a16:creationId xmlns:a16="http://schemas.microsoft.com/office/drawing/2014/main" id="{9175712C-8F65-DBDF-3A57-949134546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2001"/>
              <a:ext cx="69" cy="57"/>
            </a:xfrm>
            <a:custGeom>
              <a:avLst/>
              <a:gdLst>
                <a:gd name="T0" fmla="*/ 69 w 69"/>
                <a:gd name="T1" fmla="*/ 57 h 57"/>
                <a:gd name="T2" fmla="*/ 69 w 69"/>
                <a:gd name="T3" fmla="*/ 0 h 57"/>
                <a:gd name="T4" fmla="*/ 0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69" y="57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2" name="Line 216">
              <a:extLst>
                <a:ext uri="{FF2B5EF4-FFF2-40B4-BE49-F238E27FC236}">
                  <a16:creationId xmlns:a16="http://schemas.microsoft.com/office/drawing/2014/main" id="{4DD6FA9B-FD60-5170-4A01-B21074456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" y="1854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3" name="Line 217">
              <a:extLst>
                <a:ext uri="{FF2B5EF4-FFF2-40B4-BE49-F238E27FC236}">
                  <a16:creationId xmlns:a16="http://schemas.microsoft.com/office/drawing/2014/main" id="{B85EB96F-CC3B-3D4E-F476-0A71B0BB9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1894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4" name="Oval 218">
              <a:extLst>
                <a:ext uri="{FF2B5EF4-FFF2-40B4-BE49-F238E27FC236}">
                  <a16:creationId xmlns:a16="http://schemas.microsoft.com/office/drawing/2014/main" id="{F2C65479-7938-3EA3-46FD-A71BE6A5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923"/>
              <a:ext cx="29" cy="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5" name="Oval 219">
              <a:extLst>
                <a:ext uri="{FF2B5EF4-FFF2-40B4-BE49-F238E27FC236}">
                  <a16:creationId xmlns:a16="http://schemas.microsoft.com/office/drawing/2014/main" id="{F400B83C-5B72-8ED9-0F4A-A53A46E9A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160"/>
              <a:ext cx="29" cy="2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6" name="Line 220">
              <a:extLst>
                <a:ext uri="{FF2B5EF4-FFF2-40B4-BE49-F238E27FC236}">
                  <a16:creationId xmlns:a16="http://schemas.microsoft.com/office/drawing/2014/main" id="{3128FA93-7792-2361-CAC4-BBC36F45D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935"/>
              <a:ext cx="1" cy="7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7" name="Line 221">
              <a:extLst>
                <a:ext uri="{FF2B5EF4-FFF2-40B4-BE49-F238E27FC236}">
                  <a16:creationId xmlns:a16="http://schemas.microsoft.com/office/drawing/2014/main" id="{51077937-41E6-3B7C-678F-F5CBF6ACC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3" y="2679"/>
              <a:ext cx="17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8" name="Line 222">
              <a:extLst>
                <a:ext uri="{FF2B5EF4-FFF2-40B4-BE49-F238E27FC236}">
                  <a16:creationId xmlns:a16="http://schemas.microsoft.com/office/drawing/2014/main" id="{95FEF04A-5307-BD74-2698-C4FD2B65C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3" y="1935"/>
              <a:ext cx="17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99" name="Line 223">
              <a:extLst>
                <a:ext uri="{FF2B5EF4-FFF2-40B4-BE49-F238E27FC236}">
                  <a16:creationId xmlns:a16="http://schemas.microsoft.com/office/drawing/2014/main" id="{85C17C17-8C96-E5CA-6100-707D8A28D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2307"/>
              <a:ext cx="1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0" name="Line 224">
              <a:extLst>
                <a:ext uri="{FF2B5EF4-FFF2-40B4-BE49-F238E27FC236}">
                  <a16:creationId xmlns:a16="http://schemas.microsoft.com/office/drawing/2014/main" id="{7EB3D041-C741-D6A3-678E-A11A52697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0" y="2307"/>
              <a:ext cx="1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1" name="Freeform 225">
              <a:extLst>
                <a:ext uri="{FF2B5EF4-FFF2-40B4-BE49-F238E27FC236}">
                  <a16:creationId xmlns:a16="http://schemas.microsoft.com/office/drawing/2014/main" id="{7EF009CC-2CD1-F723-C4BF-BFB7515EB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" y="2307"/>
              <a:ext cx="5199" cy="760"/>
            </a:xfrm>
            <a:custGeom>
              <a:avLst/>
              <a:gdLst>
                <a:gd name="T0" fmla="*/ 5052 w 5199"/>
                <a:gd name="T1" fmla="*/ 0 h 760"/>
                <a:gd name="T2" fmla="*/ 5199 w 5199"/>
                <a:gd name="T3" fmla="*/ 0 h 760"/>
                <a:gd name="T4" fmla="*/ 5199 w 5199"/>
                <a:gd name="T5" fmla="*/ 760 h 760"/>
                <a:gd name="T6" fmla="*/ 0 w 5199"/>
                <a:gd name="T7" fmla="*/ 760 h 760"/>
                <a:gd name="T8" fmla="*/ 0 w 5199"/>
                <a:gd name="T9" fmla="*/ 0 h 760"/>
                <a:gd name="T10" fmla="*/ 290 w 5199"/>
                <a:gd name="T11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9" h="760">
                  <a:moveTo>
                    <a:pt x="5052" y="0"/>
                  </a:moveTo>
                  <a:lnTo>
                    <a:pt x="5199" y="0"/>
                  </a:lnTo>
                  <a:lnTo>
                    <a:pt x="5199" y="760"/>
                  </a:lnTo>
                  <a:lnTo>
                    <a:pt x="0" y="760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2" name="Line 226">
              <a:extLst>
                <a:ext uri="{FF2B5EF4-FFF2-40B4-BE49-F238E27FC236}">
                  <a16:creationId xmlns:a16="http://schemas.microsoft.com/office/drawing/2014/main" id="{D3CCFB05-D38D-CAB3-5B87-66755B248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0" y="2307"/>
              <a:ext cx="23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3" name="Line 227">
              <a:extLst>
                <a:ext uri="{FF2B5EF4-FFF2-40B4-BE49-F238E27FC236}">
                  <a16:creationId xmlns:a16="http://schemas.microsoft.com/office/drawing/2014/main" id="{7C48F037-FF39-8AD5-AC67-A4AC7867E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7" y="2307"/>
              <a:ext cx="5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4" name="Rectangle 228">
              <a:extLst>
                <a:ext uri="{FF2B5EF4-FFF2-40B4-BE49-F238E27FC236}">
                  <a16:creationId xmlns:a16="http://schemas.microsoft.com/office/drawing/2014/main" id="{1BF1BB12-0A82-2926-39BE-B40206CAE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157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805" name="Rectangle 229">
              <a:extLst>
                <a:ext uri="{FF2B5EF4-FFF2-40B4-BE49-F238E27FC236}">
                  <a16:creationId xmlns:a16="http://schemas.microsoft.com/office/drawing/2014/main" id="{6C17209A-D4CD-CCB4-1BF4-60BA4EC3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64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806" name="Rectangle 230">
              <a:extLst>
                <a:ext uri="{FF2B5EF4-FFF2-40B4-BE49-F238E27FC236}">
                  <a16:creationId xmlns:a16="http://schemas.microsoft.com/office/drawing/2014/main" id="{893B0CDB-1468-6360-ADAF-4F45246D2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34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R</a:t>
              </a:r>
              <a:endParaRPr lang="en-US" altLang="en-US"/>
            </a:p>
          </p:txBody>
        </p:sp>
        <p:sp>
          <p:nvSpPr>
            <p:cNvPr id="280807" name="Line 231">
              <a:extLst>
                <a:ext uri="{FF2B5EF4-FFF2-40B4-BE49-F238E27FC236}">
                  <a16:creationId xmlns:a16="http://schemas.microsoft.com/office/drawing/2014/main" id="{CE9883DA-7D9D-F49C-0E93-197AD212D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7" y="1780"/>
              <a:ext cx="1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08" name="Oval 232">
              <a:extLst>
                <a:ext uri="{FF2B5EF4-FFF2-40B4-BE49-F238E27FC236}">
                  <a16:creationId xmlns:a16="http://schemas.microsoft.com/office/drawing/2014/main" id="{5E11A5D2-8DAE-E19E-4CF6-B275B8174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2287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09" name="Oval 233">
              <a:extLst>
                <a:ext uri="{FF2B5EF4-FFF2-40B4-BE49-F238E27FC236}">
                  <a16:creationId xmlns:a16="http://schemas.microsoft.com/office/drawing/2014/main" id="{C0DD36F3-DC6E-2967-6A3B-EE90E3603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10" name="Oval 234">
              <a:extLst>
                <a:ext uri="{FF2B5EF4-FFF2-40B4-BE49-F238E27FC236}">
                  <a16:creationId xmlns:a16="http://schemas.microsoft.com/office/drawing/2014/main" id="{C7B4C790-2B9E-7A88-675B-1AADE8ED3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11" name="Line 235">
              <a:extLst>
                <a:ext uri="{FF2B5EF4-FFF2-40B4-BE49-F238E27FC236}">
                  <a16:creationId xmlns:a16="http://schemas.microsoft.com/office/drawing/2014/main" id="{094B4445-1DCD-FF7B-F565-9F670F53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679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2" name="Freeform 236">
              <a:extLst>
                <a:ext uri="{FF2B5EF4-FFF2-40B4-BE49-F238E27FC236}">
                  <a16:creationId xmlns:a16="http://schemas.microsoft.com/office/drawing/2014/main" id="{44C25265-1545-95C8-EC33-842DF6D1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560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69 w 69"/>
                <a:gd name="T3" fmla="*/ 57 h 57"/>
                <a:gd name="T4" fmla="*/ 69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69" y="57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3" name="Freeform 237">
              <a:extLst>
                <a:ext uri="{FF2B5EF4-FFF2-40B4-BE49-F238E27FC236}">
                  <a16:creationId xmlns:a16="http://schemas.microsoft.com/office/drawing/2014/main" id="{453A7BE6-B516-28BA-3094-102435B3D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744"/>
              <a:ext cx="69" cy="70"/>
            </a:xfrm>
            <a:custGeom>
              <a:avLst/>
              <a:gdLst>
                <a:gd name="T0" fmla="*/ 69 w 69"/>
                <a:gd name="T1" fmla="*/ 70 h 70"/>
                <a:gd name="T2" fmla="*/ 69 w 69"/>
                <a:gd name="T3" fmla="*/ 0 h 70"/>
                <a:gd name="T4" fmla="*/ 0 w 69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70">
                  <a:moveTo>
                    <a:pt x="69" y="70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4" name="Line 238">
              <a:extLst>
                <a:ext uri="{FF2B5EF4-FFF2-40B4-BE49-F238E27FC236}">
                  <a16:creationId xmlns:a16="http://schemas.microsoft.com/office/drawing/2014/main" id="{3FEEE2BF-A5E6-FE43-591B-D364D7861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1" y="2597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5" name="Line 239">
              <a:extLst>
                <a:ext uri="{FF2B5EF4-FFF2-40B4-BE49-F238E27FC236}">
                  <a16:creationId xmlns:a16="http://schemas.microsoft.com/office/drawing/2014/main" id="{C261BC72-7908-AF9D-FE70-E2FD63921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4" y="2638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6" name="Line 240">
              <a:extLst>
                <a:ext uri="{FF2B5EF4-FFF2-40B4-BE49-F238E27FC236}">
                  <a16:creationId xmlns:a16="http://schemas.microsoft.com/office/drawing/2014/main" id="{BF0CDCCF-30DA-9243-1D47-9582F25CF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442"/>
              <a:ext cx="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7" name="Freeform 241">
              <a:extLst>
                <a:ext uri="{FF2B5EF4-FFF2-40B4-BE49-F238E27FC236}">
                  <a16:creationId xmlns:a16="http://schemas.microsoft.com/office/drawing/2014/main" id="{764731BB-C78D-D439-DFD4-B9F9A3133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8" name="Freeform 242">
              <a:extLst>
                <a:ext uri="{FF2B5EF4-FFF2-40B4-BE49-F238E27FC236}">
                  <a16:creationId xmlns:a16="http://schemas.microsoft.com/office/drawing/2014/main" id="{CDEEDED3-28D4-1278-63AE-6C7E375D8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19" name="Line 243">
              <a:extLst>
                <a:ext uri="{FF2B5EF4-FFF2-40B4-BE49-F238E27FC236}">
                  <a16:creationId xmlns:a16="http://schemas.microsoft.com/office/drawing/2014/main" id="{28C1C07A-4981-BBD6-1A4B-014DAB5E6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1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0" name="Line 244">
              <a:extLst>
                <a:ext uri="{FF2B5EF4-FFF2-40B4-BE49-F238E27FC236}">
                  <a16:creationId xmlns:a16="http://schemas.microsoft.com/office/drawing/2014/main" id="{C63A3BAD-54E4-0943-0E03-221B312A8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4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1" name="Line 245">
              <a:extLst>
                <a:ext uri="{FF2B5EF4-FFF2-40B4-BE49-F238E27FC236}">
                  <a16:creationId xmlns:a16="http://schemas.microsoft.com/office/drawing/2014/main" id="{CB542CE9-081C-2730-B416-00DA65735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" y="2442"/>
              <a:ext cx="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2" name="Freeform 246">
              <a:extLst>
                <a:ext uri="{FF2B5EF4-FFF2-40B4-BE49-F238E27FC236}">
                  <a16:creationId xmlns:a16="http://schemas.microsoft.com/office/drawing/2014/main" id="{86254D40-E9EF-E495-0585-FCBC36C4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2307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69 w 6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3" name="Freeform 247">
              <a:extLst>
                <a:ext uri="{FF2B5EF4-FFF2-40B4-BE49-F238E27FC236}">
                  <a16:creationId xmlns:a16="http://schemas.microsoft.com/office/drawing/2014/main" id="{F6979205-5AC2-92BC-1488-4AB2D834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2507"/>
              <a:ext cx="69" cy="53"/>
            </a:xfrm>
            <a:custGeom>
              <a:avLst/>
              <a:gdLst>
                <a:gd name="T0" fmla="*/ 69 w 69"/>
                <a:gd name="T1" fmla="*/ 53 h 53"/>
                <a:gd name="T2" fmla="*/ 69 w 69"/>
                <a:gd name="T3" fmla="*/ 0 h 53"/>
                <a:gd name="T4" fmla="*/ 0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69" y="53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4" name="Line 248">
              <a:extLst>
                <a:ext uri="{FF2B5EF4-FFF2-40B4-BE49-F238E27FC236}">
                  <a16:creationId xmlns:a16="http://schemas.microsoft.com/office/drawing/2014/main" id="{EAD9A18F-E443-0D2E-B432-D133BFA2E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8" y="2360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5" name="Line 249">
              <a:extLst>
                <a:ext uri="{FF2B5EF4-FFF2-40B4-BE49-F238E27FC236}">
                  <a16:creationId xmlns:a16="http://schemas.microsoft.com/office/drawing/2014/main" id="{B4FA9384-AA05-FBA8-6B67-F7E5645F2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1" y="240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6" name="Line 250">
              <a:extLst>
                <a:ext uri="{FF2B5EF4-FFF2-40B4-BE49-F238E27FC236}">
                  <a16:creationId xmlns:a16="http://schemas.microsoft.com/office/drawing/2014/main" id="{671E6936-99BB-55FC-92DD-9FA2447DF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1" y="2814"/>
              <a:ext cx="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7" name="Line 251">
              <a:extLst>
                <a:ext uri="{FF2B5EF4-FFF2-40B4-BE49-F238E27FC236}">
                  <a16:creationId xmlns:a16="http://schemas.microsoft.com/office/drawing/2014/main" id="{64CEC7F4-0B53-F757-6D54-96D0F6601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2" y="283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8" name="Line 252">
              <a:extLst>
                <a:ext uri="{FF2B5EF4-FFF2-40B4-BE49-F238E27FC236}">
                  <a16:creationId xmlns:a16="http://schemas.microsoft.com/office/drawing/2014/main" id="{0AC06AC9-5240-DF3C-6787-FB2ED6A5D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4" y="2850"/>
              <a:ext cx="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29" name="Line 253">
              <a:extLst>
                <a:ext uri="{FF2B5EF4-FFF2-40B4-BE49-F238E27FC236}">
                  <a16:creationId xmlns:a16="http://schemas.microsoft.com/office/drawing/2014/main" id="{54FA0160-1382-2983-9AF5-F6877BD46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176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0" name="Freeform 254">
              <a:extLst>
                <a:ext uri="{FF2B5EF4-FFF2-40B4-BE49-F238E27FC236}">
                  <a16:creationId xmlns:a16="http://schemas.microsoft.com/office/drawing/2014/main" id="{8093B537-767C-C041-97AC-03B55067D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058"/>
              <a:ext cx="69" cy="53"/>
            </a:xfrm>
            <a:custGeom>
              <a:avLst/>
              <a:gdLst>
                <a:gd name="T0" fmla="*/ 0 w 69"/>
                <a:gd name="T1" fmla="*/ 53 h 53"/>
                <a:gd name="T2" fmla="*/ 69 w 69"/>
                <a:gd name="T3" fmla="*/ 53 h 53"/>
                <a:gd name="T4" fmla="*/ 69 w 69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3">
                  <a:moveTo>
                    <a:pt x="0" y="53"/>
                  </a:moveTo>
                  <a:lnTo>
                    <a:pt x="69" y="53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1" name="Freeform 255">
              <a:extLst>
                <a:ext uri="{FF2B5EF4-FFF2-40B4-BE49-F238E27FC236}">
                  <a16:creationId xmlns:a16="http://schemas.microsoft.com/office/drawing/2014/main" id="{B21BFEDB-8DB9-73E4-E9D7-9A5BC52F9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242"/>
              <a:ext cx="69" cy="65"/>
            </a:xfrm>
            <a:custGeom>
              <a:avLst/>
              <a:gdLst>
                <a:gd name="T0" fmla="*/ 69 w 69"/>
                <a:gd name="T1" fmla="*/ 65 h 65"/>
                <a:gd name="T2" fmla="*/ 69 w 69"/>
                <a:gd name="T3" fmla="*/ 0 h 65"/>
                <a:gd name="T4" fmla="*/ 0 w 69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5">
                  <a:moveTo>
                    <a:pt x="69" y="65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2" name="Line 256">
              <a:extLst>
                <a:ext uri="{FF2B5EF4-FFF2-40B4-BE49-F238E27FC236}">
                  <a16:creationId xmlns:a16="http://schemas.microsoft.com/office/drawing/2014/main" id="{A386B17C-FCAD-2283-7E77-B1968C25B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1" y="2090"/>
              <a:ext cx="1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3" name="Line 257">
              <a:extLst>
                <a:ext uri="{FF2B5EF4-FFF2-40B4-BE49-F238E27FC236}">
                  <a16:creationId xmlns:a16="http://schemas.microsoft.com/office/drawing/2014/main" id="{E36C8CDA-11D7-B230-79A7-75A76E0C4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4" y="2131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4" name="Rectangle 258">
              <a:extLst>
                <a:ext uri="{FF2B5EF4-FFF2-40B4-BE49-F238E27FC236}">
                  <a16:creationId xmlns:a16="http://schemas.microsoft.com/office/drawing/2014/main" id="{14B5B57F-C932-D7A9-CA5A-E3EBAE3D8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927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WL</a:t>
              </a:r>
              <a:endParaRPr lang="en-US" altLang="en-US"/>
            </a:p>
          </p:txBody>
        </p:sp>
        <p:sp>
          <p:nvSpPr>
            <p:cNvPr id="280835" name="Rectangle 259">
              <a:extLst>
                <a:ext uri="{FF2B5EF4-FFF2-40B4-BE49-F238E27FC236}">
                  <a16:creationId xmlns:a16="http://schemas.microsoft.com/office/drawing/2014/main" id="{85AD1BFA-4ABC-0AB2-C9F8-AAB01673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99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/>
            </a:p>
          </p:txBody>
        </p:sp>
        <p:sp>
          <p:nvSpPr>
            <p:cNvPr id="280836" name="Line 260">
              <a:extLst>
                <a:ext uri="{FF2B5EF4-FFF2-40B4-BE49-F238E27FC236}">
                  <a16:creationId xmlns:a16="http://schemas.microsoft.com/office/drawing/2014/main" id="{2C406B86-10AA-6E14-2595-1D1953503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1935"/>
              <a:ext cx="4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7" name="Freeform 261">
              <a:extLst>
                <a:ext uri="{FF2B5EF4-FFF2-40B4-BE49-F238E27FC236}">
                  <a16:creationId xmlns:a16="http://schemas.microsoft.com/office/drawing/2014/main" id="{BBC7A85C-38E9-B13B-9698-64F18BE90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780"/>
              <a:ext cx="69" cy="90"/>
            </a:xfrm>
            <a:custGeom>
              <a:avLst/>
              <a:gdLst>
                <a:gd name="T0" fmla="*/ 0 w 69"/>
                <a:gd name="T1" fmla="*/ 90 h 90"/>
                <a:gd name="T2" fmla="*/ 69 w 69"/>
                <a:gd name="T3" fmla="*/ 90 h 90"/>
                <a:gd name="T4" fmla="*/ 69 w 6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90">
                  <a:moveTo>
                    <a:pt x="0" y="90"/>
                  </a:moveTo>
                  <a:lnTo>
                    <a:pt x="69" y="90"/>
                  </a:lnTo>
                  <a:lnTo>
                    <a:pt x="69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8" name="Freeform 262">
              <a:extLst>
                <a:ext uri="{FF2B5EF4-FFF2-40B4-BE49-F238E27FC236}">
                  <a16:creationId xmlns:a16="http://schemas.microsoft.com/office/drawing/2014/main" id="{406FF5A3-8AD7-EA06-49C0-0C0976675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2001"/>
              <a:ext cx="69" cy="57"/>
            </a:xfrm>
            <a:custGeom>
              <a:avLst/>
              <a:gdLst>
                <a:gd name="T0" fmla="*/ 69 w 69"/>
                <a:gd name="T1" fmla="*/ 57 h 57"/>
                <a:gd name="T2" fmla="*/ 69 w 69"/>
                <a:gd name="T3" fmla="*/ 0 h 57"/>
                <a:gd name="T4" fmla="*/ 0 w 6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7">
                  <a:moveTo>
                    <a:pt x="69" y="57"/>
                  </a:move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39" name="Line 263">
              <a:extLst>
                <a:ext uri="{FF2B5EF4-FFF2-40B4-BE49-F238E27FC236}">
                  <a16:creationId xmlns:a16="http://schemas.microsoft.com/office/drawing/2014/main" id="{120C3E3B-A714-D868-EA3E-BA0E498DC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1" y="1854"/>
              <a:ext cx="1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0" name="Line 264">
              <a:extLst>
                <a:ext uri="{FF2B5EF4-FFF2-40B4-BE49-F238E27FC236}">
                  <a16:creationId xmlns:a16="http://schemas.microsoft.com/office/drawing/2014/main" id="{B81B8A63-91A9-4431-3EEC-CB2CD397F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4" y="1894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1" name="Oval 265">
              <a:extLst>
                <a:ext uri="{FF2B5EF4-FFF2-40B4-BE49-F238E27FC236}">
                  <a16:creationId xmlns:a16="http://schemas.microsoft.com/office/drawing/2014/main" id="{F631123E-E223-F4ED-AB56-EFF3646B7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1923"/>
              <a:ext cx="29" cy="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2" name="Oval 266">
              <a:extLst>
                <a:ext uri="{FF2B5EF4-FFF2-40B4-BE49-F238E27FC236}">
                  <a16:creationId xmlns:a16="http://schemas.microsoft.com/office/drawing/2014/main" id="{326E5FD5-27F5-7C12-B946-39CF5A6E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2160"/>
              <a:ext cx="29" cy="2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3" name="Line 267">
              <a:extLst>
                <a:ext uri="{FF2B5EF4-FFF2-40B4-BE49-F238E27FC236}">
                  <a16:creationId xmlns:a16="http://schemas.microsoft.com/office/drawing/2014/main" id="{4EC3DDAC-C3CF-8428-D2C4-E04CEAE51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1935"/>
              <a:ext cx="1" cy="7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4" name="Line 268">
              <a:extLst>
                <a:ext uri="{FF2B5EF4-FFF2-40B4-BE49-F238E27FC236}">
                  <a16:creationId xmlns:a16="http://schemas.microsoft.com/office/drawing/2014/main" id="{32E936CF-E93E-142C-A44B-70AC677A0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1" y="2679"/>
              <a:ext cx="17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5" name="Line 269">
              <a:extLst>
                <a:ext uri="{FF2B5EF4-FFF2-40B4-BE49-F238E27FC236}">
                  <a16:creationId xmlns:a16="http://schemas.microsoft.com/office/drawing/2014/main" id="{7BAEADDD-3D1D-3CCC-F9D1-8C98D7461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1" y="1935"/>
              <a:ext cx="17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6" name="Rectangle 270">
              <a:extLst>
                <a:ext uri="{FF2B5EF4-FFF2-40B4-BE49-F238E27FC236}">
                  <a16:creationId xmlns:a16="http://schemas.microsoft.com/office/drawing/2014/main" id="{DF4FB0CA-1465-F7F5-250F-3C0FBFBC7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157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280847" name="Rectangle 271">
              <a:extLst>
                <a:ext uri="{FF2B5EF4-FFF2-40B4-BE49-F238E27FC236}">
                  <a16:creationId xmlns:a16="http://schemas.microsoft.com/office/drawing/2014/main" id="{448AEAA8-DA2F-E760-0B18-EC52EB0E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1641"/>
              <a:ext cx="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280848" name="Line 272">
              <a:extLst>
                <a:ext uri="{FF2B5EF4-FFF2-40B4-BE49-F238E27FC236}">
                  <a16:creationId xmlns:a16="http://schemas.microsoft.com/office/drawing/2014/main" id="{23879924-63EC-8619-27B3-FBCCB2960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5" y="1780"/>
              <a:ext cx="1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49" name="Oval 273">
              <a:extLst>
                <a:ext uri="{FF2B5EF4-FFF2-40B4-BE49-F238E27FC236}">
                  <a16:creationId xmlns:a16="http://schemas.microsoft.com/office/drawing/2014/main" id="{39BF5C47-97E8-F6AB-859D-F8BD7273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50" name="Oval 274">
              <a:extLst>
                <a:ext uri="{FF2B5EF4-FFF2-40B4-BE49-F238E27FC236}">
                  <a16:creationId xmlns:a16="http://schemas.microsoft.com/office/drawing/2014/main" id="{3055B61A-5BF3-BD21-C3DD-6853B87ED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282"/>
              <a:ext cx="49" cy="4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51" name="Line 275">
              <a:extLst>
                <a:ext uri="{FF2B5EF4-FFF2-40B4-BE49-F238E27FC236}">
                  <a16:creationId xmlns:a16="http://schemas.microsoft.com/office/drawing/2014/main" id="{FD473BE2-76DF-6565-C5E0-1F98AE80C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7" y="2180"/>
              <a:ext cx="1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52" name="Freeform 276">
              <a:extLst>
                <a:ext uri="{FF2B5EF4-FFF2-40B4-BE49-F238E27FC236}">
                  <a16:creationId xmlns:a16="http://schemas.microsoft.com/office/drawing/2014/main" id="{5A1239A0-FA1E-FA8E-29AD-A6DF9A804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2099"/>
              <a:ext cx="70" cy="110"/>
            </a:xfrm>
            <a:custGeom>
              <a:avLst/>
              <a:gdLst>
                <a:gd name="T0" fmla="*/ 9 w 17"/>
                <a:gd name="T1" fmla="*/ 22 h 27"/>
                <a:gd name="T2" fmla="*/ 1 w 17"/>
                <a:gd name="T3" fmla="*/ 27 h 27"/>
                <a:gd name="T4" fmla="*/ 0 w 17"/>
                <a:gd name="T5" fmla="*/ 27 h 27"/>
                <a:gd name="T6" fmla="*/ 6 w 17"/>
                <a:gd name="T7" fmla="*/ 14 h 27"/>
                <a:gd name="T8" fmla="*/ 9 w 17"/>
                <a:gd name="T9" fmla="*/ 0 h 27"/>
                <a:gd name="T10" fmla="*/ 11 w 17"/>
                <a:gd name="T11" fmla="*/ 14 h 27"/>
                <a:gd name="T12" fmla="*/ 17 w 17"/>
                <a:gd name="T13" fmla="*/ 27 h 27"/>
                <a:gd name="T14" fmla="*/ 16 w 17"/>
                <a:gd name="T15" fmla="*/ 27 h 27"/>
                <a:gd name="T16" fmla="*/ 9 w 17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7">
                  <a:moveTo>
                    <a:pt x="9" y="22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9"/>
                    <a:pt x="8" y="5"/>
                    <a:pt x="9" y="0"/>
                  </a:cubicBezTo>
                  <a:cubicBezTo>
                    <a:pt x="10" y="5"/>
                    <a:pt x="11" y="9"/>
                    <a:pt x="11" y="1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9" y="2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853" name="Rectangle 277">
              <a:extLst>
                <a:ext uri="{FF2B5EF4-FFF2-40B4-BE49-F238E27FC236}">
                  <a16:creationId xmlns:a16="http://schemas.microsoft.com/office/drawing/2014/main" id="{C205AB2C-CAB0-8C3C-2B2A-F36D8581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36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854" name="Rectangle 278">
              <a:extLst>
                <a:ext uri="{FF2B5EF4-FFF2-40B4-BE49-F238E27FC236}">
                  <a16:creationId xmlns:a16="http://schemas.microsoft.com/office/drawing/2014/main" id="{0865EB2A-F37F-F8B3-D760-60E9C075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12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855" name="Rectangle 279">
              <a:extLst>
                <a:ext uri="{FF2B5EF4-FFF2-40B4-BE49-F238E27FC236}">
                  <a16:creationId xmlns:a16="http://schemas.microsoft.com/office/drawing/2014/main" id="{0D9DDC3D-064F-60DA-8912-34FD1BA5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114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856" name="Line 280">
              <a:extLst>
                <a:ext uri="{FF2B5EF4-FFF2-40B4-BE49-F238E27FC236}">
                  <a16:creationId xmlns:a16="http://schemas.microsoft.com/office/drawing/2014/main" id="{EB005807-033E-2EB0-2968-AC5C2EB89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107"/>
              <a:ext cx="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57" name="Rectangle 281">
              <a:extLst>
                <a:ext uri="{FF2B5EF4-FFF2-40B4-BE49-F238E27FC236}">
                  <a16:creationId xmlns:a16="http://schemas.microsoft.com/office/drawing/2014/main" id="{28A41213-4EF7-8BF7-B982-E28FB1A7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" y="23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280858" name="Line 282">
              <a:extLst>
                <a:ext uri="{FF2B5EF4-FFF2-40B4-BE49-F238E27FC236}">
                  <a16:creationId xmlns:a16="http://schemas.microsoft.com/office/drawing/2014/main" id="{BD54435E-6175-78F1-1B70-41FAD2D70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2376"/>
              <a:ext cx="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59" name="Rectangle 283">
              <a:extLst>
                <a:ext uri="{FF2B5EF4-FFF2-40B4-BE49-F238E27FC236}">
                  <a16:creationId xmlns:a16="http://schemas.microsoft.com/office/drawing/2014/main" id="{80BAF7B8-8A9C-A692-A7AA-67C2F38C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225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Ten Roman" pitchFamily="2" charset="0"/>
                </a:rPr>
                <a:t>•</a:t>
              </a:r>
              <a:endParaRPr lang="en-US" altLang="en-US"/>
            </a:p>
          </p:txBody>
        </p:sp>
        <p:sp>
          <p:nvSpPr>
            <p:cNvPr id="280860" name="Rectangle 284">
              <a:extLst>
                <a:ext uri="{FF2B5EF4-FFF2-40B4-BE49-F238E27FC236}">
                  <a16:creationId xmlns:a16="http://schemas.microsoft.com/office/drawing/2014/main" id="{7CBF8C75-C57E-594F-7934-F0A55071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25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Ten Roman" pitchFamily="2" charset="0"/>
                </a:rPr>
                <a:t>•</a:t>
              </a:r>
              <a:endParaRPr lang="en-US" altLang="en-US"/>
            </a:p>
          </p:txBody>
        </p:sp>
        <p:sp>
          <p:nvSpPr>
            <p:cNvPr id="280861" name="Rectangle 285">
              <a:extLst>
                <a:ext uri="{FF2B5EF4-FFF2-40B4-BE49-F238E27FC236}">
                  <a16:creationId xmlns:a16="http://schemas.microsoft.com/office/drawing/2014/main" id="{01E34283-92F2-F12A-8810-4C4F23F20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225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  <a:latin typeface="Times Ten Roman" pitchFamily="2" charset="0"/>
                </a:rPr>
                <a:t>•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84" name="Rectangle 84">
            <a:extLst>
              <a:ext uri="{FF2B5EF4-FFF2-40B4-BE49-F238E27FC236}">
                <a16:creationId xmlns:a16="http://schemas.microsoft.com/office/drawing/2014/main" id="{15D6A86B-4A0B-E102-D9B0-E9E4E569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9525"/>
            <a:ext cx="6477000" cy="2133600"/>
          </a:xfrm>
          <a:prstGeom prst="rect">
            <a:avLst/>
          </a:prstGeom>
          <a:gradFill rotWithShape="1">
            <a:gsLst>
              <a:gs pos="0">
                <a:srgbClr val="E5E5E5"/>
              </a:gs>
              <a:gs pos="100000">
                <a:srgbClr val="E5E5E5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85" name="Freeform 85">
            <a:extLst>
              <a:ext uri="{FF2B5EF4-FFF2-40B4-BE49-F238E27FC236}">
                <a16:creationId xmlns:a16="http://schemas.microsoft.com/office/drawing/2014/main" id="{F3CB5BC5-8E67-F4CA-415C-C5572A747BE3}"/>
              </a:ext>
            </a:extLst>
          </p:cNvPr>
          <p:cNvSpPr>
            <a:spLocks/>
          </p:cNvSpPr>
          <p:nvPr/>
        </p:nvSpPr>
        <p:spPr bwMode="auto">
          <a:xfrm>
            <a:off x="4876800" y="4124325"/>
            <a:ext cx="838200" cy="762000"/>
          </a:xfrm>
          <a:custGeom>
            <a:avLst/>
            <a:gdLst>
              <a:gd name="T0" fmla="*/ 0 w 528"/>
              <a:gd name="T1" fmla="*/ 0 h 480"/>
              <a:gd name="T2" fmla="*/ 0 w 528"/>
              <a:gd name="T3" fmla="*/ 480 h 480"/>
              <a:gd name="T4" fmla="*/ 528 w 528"/>
              <a:gd name="T5" fmla="*/ 240 h 480"/>
              <a:gd name="T6" fmla="*/ 0 w 528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480">
                <a:moveTo>
                  <a:pt x="0" y="0"/>
                </a:moveTo>
                <a:lnTo>
                  <a:pt x="0" y="480"/>
                </a:lnTo>
                <a:lnTo>
                  <a:pt x="528" y="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72AAC0E7-CE9C-4DCC-1070-7220C6DFA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Sense Amplifiers</a:t>
            </a:r>
          </a:p>
        </p:txBody>
      </p:sp>
      <p:sp>
        <p:nvSpPr>
          <p:cNvPr id="281621" name="Rectangle 21">
            <a:extLst>
              <a:ext uri="{FF2B5EF4-FFF2-40B4-BE49-F238E27FC236}">
                <a16:creationId xmlns:a16="http://schemas.microsoft.com/office/drawing/2014/main" id="{EB36E7C4-D566-5F18-40C3-006B3162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9606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22" name="Rectangle 22">
            <a:extLst>
              <a:ext uri="{FF2B5EF4-FFF2-40B4-BE49-F238E27FC236}">
                <a16:creationId xmlns:a16="http://schemas.microsoft.com/office/drawing/2014/main" id="{4BC5004D-0585-323E-4888-732A3E26B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605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27" name="Rectangle 27">
            <a:extLst>
              <a:ext uri="{FF2B5EF4-FFF2-40B4-BE49-F238E27FC236}">
                <a16:creationId xmlns:a16="http://schemas.microsoft.com/office/drawing/2014/main" id="{28D81F5E-36E7-69E1-21D5-76E84B8E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20447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28" name="Rectangle 28">
            <a:extLst>
              <a:ext uri="{FF2B5EF4-FFF2-40B4-BE49-F238E27FC236}">
                <a16:creationId xmlns:a16="http://schemas.microsoft.com/office/drawing/2014/main" id="{C2B424F1-E3E6-2B5A-5B52-7ACE1A65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955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33" name="Rectangle 33">
            <a:extLst>
              <a:ext uri="{FF2B5EF4-FFF2-40B4-BE49-F238E27FC236}">
                <a16:creationId xmlns:a16="http://schemas.microsoft.com/office/drawing/2014/main" id="{81BC8A8B-F0A5-BC77-AF03-588298F97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8463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34" name="Rectangle 34">
            <a:extLst>
              <a:ext uri="{FF2B5EF4-FFF2-40B4-BE49-F238E27FC236}">
                <a16:creationId xmlns:a16="http://schemas.microsoft.com/office/drawing/2014/main" id="{B7FD59EE-718D-C94D-9F8F-70946AA5D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240188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1683" name="Group 83">
            <a:extLst>
              <a:ext uri="{FF2B5EF4-FFF2-40B4-BE49-F238E27FC236}">
                <a16:creationId xmlns:a16="http://schemas.microsoft.com/office/drawing/2014/main" id="{A3BEA675-054F-43A5-50CD-102A5E5B066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447800"/>
            <a:ext cx="4554538" cy="1538288"/>
            <a:chOff x="1440" y="1056"/>
            <a:chExt cx="2869" cy="969"/>
          </a:xfrm>
        </p:grpSpPr>
        <p:sp>
          <p:nvSpPr>
            <p:cNvPr id="281608" name="Rectangle 8">
              <a:extLst>
                <a:ext uri="{FF2B5EF4-FFF2-40B4-BE49-F238E27FC236}">
                  <a16:creationId xmlns:a16="http://schemas.microsoft.com/office/drawing/2014/main" id="{A6A213D6-85E6-B192-040B-6A3D5787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0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/>
            </a:p>
          </p:txBody>
        </p:sp>
        <p:sp>
          <p:nvSpPr>
            <p:cNvPr id="281609" name="Rectangle 9">
              <a:extLst>
                <a:ext uri="{FF2B5EF4-FFF2-40B4-BE49-F238E27FC236}">
                  <a16:creationId xmlns:a16="http://schemas.microsoft.com/office/drawing/2014/main" id="{1CCB23FD-1326-46C8-C6A3-89914A1DE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38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/>
            </a:p>
          </p:txBody>
        </p:sp>
        <p:sp>
          <p:nvSpPr>
            <p:cNvPr id="281610" name="Rectangle 10">
              <a:extLst>
                <a:ext uri="{FF2B5EF4-FFF2-40B4-BE49-F238E27FC236}">
                  <a16:creationId xmlns:a16="http://schemas.microsoft.com/office/drawing/2014/main" id="{2D74113F-075C-6776-65A4-BC3EFDF00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2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281611" name="Rectangle 11">
              <a:extLst>
                <a:ext uri="{FF2B5EF4-FFF2-40B4-BE49-F238E27FC236}">
                  <a16:creationId xmlns:a16="http://schemas.microsoft.com/office/drawing/2014/main" id="{0D3602E5-5EBF-5C62-D1FB-77A3E678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200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/>
            </a:p>
          </p:txBody>
        </p:sp>
        <p:sp>
          <p:nvSpPr>
            <p:cNvPr id="281612" name="Rectangle 12">
              <a:extLst>
                <a:ext uri="{FF2B5EF4-FFF2-40B4-BE49-F238E27FC236}">
                  <a16:creationId xmlns:a16="http://schemas.microsoft.com/office/drawing/2014/main" id="{7426283B-9979-F956-BFE2-3E2455A1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122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/>
            </a:p>
          </p:txBody>
        </p:sp>
        <p:sp>
          <p:nvSpPr>
            <p:cNvPr id="281613" name="Rectangle 13">
              <a:extLst>
                <a:ext uri="{FF2B5EF4-FFF2-40B4-BE49-F238E27FC236}">
                  <a16:creationId xmlns:a16="http://schemas.microsoft.com/office/drawing/2014/main" id="{4C517E11-EEAF-4E66-9779-8700DE6C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0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Symbol" pitchFamily="2" charset="2"/>
                </a:rPr>
                <a:t>×</a:t>
              </a:r>
              <a:endParaRPr lang="en-US" altLang="en-US"/>
            </a:p>
          </p:txBody>
        </p:sp>
        <p:sp>
          <p:nvSpPr>
            <p:cNvPr id="281614" name="Rectangle 14">
              <a:extLst>
                <a:ext uri="{FF2B5EF4-FFF2-40B4-BE49-F238E27FC236}">
                  <a16:creationId xmlns:a16="http://schemas.microsoft.com/office/drawing/2014/main" id="{404C098E-94AF-DA65-2B40-67291CD62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42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/>
            </a:p>
          </p:txBody>
        </p:sp>
        <p:sp>
          <p:nvSpPr>
            <p:cNvPr id="281615" name="Rectangle 15">
              <a:extLst>
                <a:ext uri="{FF2B5EF4-FFF2-40B4-BE49-F238E27FC236}">
                  <a16:creationId xmlns:a16="http://schemas.microsoft.com/office/drawing/2014/main" id="{7F7BD078-D385-5B51-081A-D202D59D5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497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av</a:t>
              </a:r>
              <a:endParaRPr lang="en-US" altLang="en-US"/>
            </a:p>
          </p:txBody>
        </p:sp>
        <p:sp>
          <p:nvSpPr>
            <p:cNvPr id="281616" name="Rectangle 16">
              <a:extLst>
                <a:ext uri="{FF2B5EF4-FFF2-40B4-BE49-F238E27FC236}">
                  <a16:creationId xmlns:a16="http://schemas.microsoft.com/office/drawing/2014/main" id="{E35B2310-7AE7-C852-ECF8-FD248DEB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04"/>
              <a:ext cx="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----------------</a:t>
              </a:r>
              <a:endParaRPr lang="en-US" altLang="en-US"/>
            </a:p>
          </p:txBody>
        </p:sp>
        <p:sp>
          <p:nvSpPr>
            <p:cNvPr id="281617" name="Rectangle 17">
              <a:extLst>
                <a:ext uri="{FF2B5EF4-FFF2-40B4-BE49-F238E27FC236}">
                  <a16:creationId xmlns:a16="http://schemas.microsoft.com/office/drawing/2014/main" id="{B0F230AF-FE4C-A59B-8AEF-9F8CF820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304"/>
              <a:ext cx="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en-US"/>
            </a:p>
          </p:txBody>
        </p:sp>
        <p:sp>
          <p:nvSpPr>
            <p:cNvPr id="281618" name="Freeform 18">
              <a:extLst>
                <a:ext uri="{FF2B5EF4-FFF2-40B4-BE49-F238E27FC236}">
                  <a16:creationId xmlns:a16="http://schemas.microsoft.com/office/drawing/2014/main" id="{B3D93E8B-F4C0-B7ED-A9D8-19826D50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1609"/>
              <a:ext cx="80" cy="56"/>
            </a:xfrm>
            <a:custGeom>
              <a:avLst/>
              <a:gdLst>
                <a:gd name="T0" fmla="*/ 72 w 80"/>
                <a:gd name="T1" fmla="*/ 32 h 56"/>
                <a:gd name="T2" fmla="*/ 64 w 80"/>
                <a:gd name="T3" fmla="*/ 56 h 56"/>
                <a:gd name="T4" fmla="*/ 64 w 80"/>
                <a:gd name="T5" fmla="*/ 56 h 56"/>
                <a:gd name="T6" fmla="*/ 64 w 80"/>
                <a:gd name="T7" fmla="*/ 56 h 56"/>
                <a:gd name="T8" fmla="*/ 0 w 80"/>
                <a:gd name="T9" fmla="*/ 8 h 56"/>
                <a:gd name="T10" fmla="*/ 0 w 80"/>
                <a:gd name="T11" fmla="*/ 0 h 56"/>
                <a:gd name="T12" fmla="*/ 0 w 80"/>
                <a:gd name="T13" fmla="*/ 0 h 56"/>
                <a:gd name="T14" fmla="*/ 80 w 80"/>
                <a:gd name="T15" fmla="*/ 8 h 56"/>
                <a:gd name="T16" fmla="*/ 80 w 80"/>
                <a:gd name="T17" fmla="*/ 8 h 56"/>
                <a:gd name="T18" fmla="*/ 80 w 80"/>
                <a:gd name="T19" fmla="*/ 16 h 56"/>
                <a:gd name="T20" fmla="*/ 80 w 80"/>
                <a:gd name="T21" fmla="*/ 16 h 56"/>
                <a:gd name="T22" fmla="*/ 0 w 80"/>
                <a:gd name="T23" fmla="*/ 8 h 56"/>
                <a:gd name="T24" fmla="*/ 0 w 80"/>
                <a:gd name="T25" fmla="*/ 0 h 56"/>
                <a:gd name="T26" fmla="*/ 0 w 80"/>
                <a:gd name="T27" fmla="*/ 0 h 56"/>
                <a:gd name="T28" fmla="*/ 64 w 80"/>
                <a:gd name="T29" fmla="*/ 48 h 56"/>
                <a:gd name="T30" fmla="*/ 64 w 80"/>
                <a:gd name="T31" fmla="*/ 56 h 56"/>
                <a:gd name="T32" fmla="*/ 56 w 80"/>
                <a:gd name="T33" fmla="*/ 56 h 56"/>
                <a:gd name="T34" fmla="*/ 64 w 80"/>
                <a:gd name="T35" fmla="*/ 32 h 56"/>
                <a:gd name="T36" fmla="*/ 72 w 80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56">
                  <a:moveTo>
                    <a:pt x="72" y="32"/>
                  </a:moveTo>
                  <a:lnTo>
                    <a:pt x="64" y="5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4" y="48"/>
                  </a:lnTo>
                  <a:lnTo>
                    <a:pt x="64" y="56"/>
                  </a:lnTo>
                  <a:lnTo>
                    <a:pt x="56" y="56"/>
                  </a:lnTo>
                  <a:lnTo>
                    <a:pt x="64" y="32"/>
                  </a:lnTo>
                  <a:lnTo>
                    <a:pt x="72" y="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19" name="Freeform 19">
              <a:extLst>
                <a:ext uri="{FF2B5EF4-FFF2-40B4-BE49-F238E27FC236}">
                  <a16:creationId xmlns:a16="http://schemas.microsoft.com/office/drawing/2014/main" id="{B7F06E12-D8A5-A075-969F-7B769E11A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" y="1625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16 h 16"/>
                <a:gd name="T4" fmla="*/ 0 w 16"/>
                <a:gd name="T5" fmla="*/ 16 h 16"/>
                <a:gd name="T6" fmla="*/ 0 w 16"/>
                <a:gd name="T7" fmla="*/ 16 h 16"/>
                <a:gd name="T8" fmla="*/ 0 w 16"/>
                <a:gd name="T9" fmla="*/ 16 h 16"/>
                <a:gd name="T10" fmla="*/ 8 w 16"/>
                <a:gd name="T11" fmla="*/ 0 h 16"/>
                <a:gd name="T12" fmla="*/ 16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0" name="Freeform 20">
              <a:extLst>
                <a:ext uri="{FF2B5EF4-FFF2-40B4-BE49-F238E27FC236}">
                  <a16:creationId xmlns:a16="http://schemas.microsoft.com/office/drawing/2014/main" id="{EFC1E542-6BEB-B7C1-4380-4FC60D929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1617"/>
              <a:ext cx="80" cy="48"/>
            </a:xfrm>
            <a:custGeom>
              <a:avLst/>
              <a:gdLst>
                <a:gd name="T0" fmla="*/ 72 w 80"/>
                <a:gd name="T1" fmla="*/ 24 h 48"/>
                <a:gd name="T2" fmla="*/ 64 w 80"/>
                <a:gd name="T3" fmla="*/ 48 h 48"/>
                <a:gd name="T4" fmla="*/ 0 w 80"/>
                <a:gd name="T5" fmla="*/ 0 h 48"/>
                <a:gd name="T6" fmla="*/ 80 w 80"/>
                <a:gd name="T7" fmla="*/ 8 h 48"/>
                <a:gd name="T8" fmla="*/ 72 w 80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8">
                  <a:moveTo>
                    <a:pt x="72" y="24"/>
                  </a:moveTo>
                  <a:lnTo>
                    <a:pt x="64" y="48"/>
                  </a:lnTo>
                  <a:lnTo>
                    <a:pt x="0" y="0"/>
                  </a:lnTo>
                  <a:lnTo>
                    <a:pt x="80" y="8"/>
                  </a:lnTo>
                  <a:lnTo>
                    <a:pt x="72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3" name="Freeform 23">
              <a:extLst>
                <a:ext uri="{FF2B5EF4-FFF2-40B4-BE49-F238E27FC236}">
                  <a16:creationId xmlns:a16="http://schemas.microsoft.com/office/drawing/2014/main" id="{314DA7C2-DF93-CE75-2EC9-A3DB24317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" y="1641"/>
              <a:ext cx="568" cy="232"/>
            </a:xfrm>
            <a:custGeom>
              <a:avLst/>
              <a:gdLst>
                <a:gd name="T0" fmla="*/ 568 w 568"/>
                <a:gd name="T1" fmla="*/ 232 h 232"/>
                <a:gd name="T2" fmla="*/ 568 w 568"/>
                <a:gd name="T3" fmla="*/ 224 h 232"/>
                <a:gd name="T4" fmla="*/ 0 w 568"/>
                <a:gd name="T5" fmla="*/ 0 h 232"/>
                <a:gd name="T6" fmla="*/ 0 w 568"/>
                <a:gd name="T7" fmla="*/ 8 h 232"/>
                <a:gd name="T8" fmla="*/ 568 w 56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232">
                  <a:moveTo>
                    <a:pt x="568" y="232"/>
                  </a:moveTo>
                  <a:lnTo>
                    <a:pt x="568" y="224"/>
                  </a:lnTo>
                  <a:lnTo>
                    <a:pt x="0" y="0"/>
                  </a:lnTo>
                  <a:lnTo>
                    <a:pt x="0" y="8"/>
                  </a:lnTo>
                  <a:lnTo>
                    <a:pt x="568" y="2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4" name="Freeform 24">
              <a:extLst>
                <a:ext uri="{FF2B5EF4-FFF2-40B4-BE49-F238E27FC236}">
                  <a16:creationId xmlns:a16="http://schemas.microsoft.com/office/drawing/2014/main" id="{21439C76-656B-027F-2135-24F08BC5C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288"/>
              <a:ext cx="72" cy="48"/>
            </a:xfrm>
            <a:custGeom>
              <a:avLst/>
              <a:gdLst>
                <a:gd name="T0" fmla="*/ 72 w 72"/>
                <a:gd name="T1" fmla="*/ 32 h 48"/>
                <a:gd name="T2" fmla="*/ 72 w 72"/>
                <a:gd name="T3" fmla="*/ 48 h 48"/>
                <a:gd name="T4" fmla="*/ 72 w 72"/>
                <a:gd name="T5" fmla="*/ 48 h 48"/>
                <a:gd name="T6" fmla="*/ 72 w 72"/>
                <a:gd name="T7" fmla="*/ 48 h 48"/>
                <a:gd name="T8" fmla="*/ 0 w 72"/>
                <a:gd name="T9" fmla="*/ 32 h 48"/>
                <a:gd name="T10" fmla="*/ 0 w 72"/>
                <a:gd name="T11" fmla="*/ 24 h 48"/>
                <a:gd name="T12" fmla="*/ 0 w 72"/>
                <a:gd name="T13" fmla="*/ 24 h 48"/>
                <a:gd name="T14" fmla="*/ 72 w 72"/>
                <a:gd name="T15" fmla="*/ 0 h 48"/>
                <a:gd name="T16" fmla="*/ 72 w 72"/>
                <a:gd name="T17" fmla="*/ 0 h 48"/>
                <a:gd name="T18" fmla="*/ 72 w 72"/>
                <a:gd name="T19" fmla="*/ 8 h 48"/>
                <a:gd name="T20" fmla="*/ 72 w 72"/>
                <a:gd name="T21" fmla="*/ 8 h 48"/>
                <a:gd name="T22" fmla="*/ 0 w 72"/>
                <a:gd name="T23" fmla="*/ 32 h 48"/>
                <a:gd name="T24" fmla="*/ 0 w 72"/>
                <a:gd name="T25" fmla="*/ 24 h 48"/>
                <a:gd name="T26" fmla="*/ 0 w 72"/>
                <a:gd name="T27" fmla="*/ 24 h 48"/>
                <a:gd name="T28" fmla="*/ 72 w 72"/>
                <a:gd name="T29" fmla="*/ 40 h 48"/>
                <a:gd name="T30" fmla="*/ 72 w 72"/>
                <a:gd name="T31" fmla="*/ 48 h 48"/>
                <a:gd name="T32" fmla="*/ 64 w 72"/>
                <a:gd name="T33" fmla="*/ 48 h 48"/>
                <a:gd name="T34" fmla="*/ 64 w 72"/>
                <a:gd name="T35" fmla="*/ 32 h 48"/>
                <a:gd name="T36" fmla="*/ 72 w 7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48">
                  <a:moveTo>
                    <a:pt x="72" y="32"/>
                  </a:move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72" y="40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72" y="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5" name="Freeform 25">
              <a:extLst>
                <a:ext uri="{FF2B5EF4-FFF2-40B4-BE49-F238E27FC236}">
                  <a16:creationId xmlns:a16="http://schemas.microsoft.com/office/drawing/2014/main" id="{946FF2D3-D02A-DEE6-D6A9-5D5AEC39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1296"/>
              <a:ext cx="8" cy="24"/>
            </a:xfrm>
            <a:custGeom>
              <a:avLst/>
              <a:gdLst>
                <a:gd name="T0" fmla="*/ 8 w 8"/>
                <a:gd name="T1" fmla="*/ 0 h 24"/>
                <a:gd name="T2" fmla="*/ 8 w 8"/>
                <a:gd name="T3" fmla="*/ 24 h 24"/>
                <a:gd name="T4" fmla="*/ 0 w 8"/>
                <a:gd name="T5" fmla="*/ 24 h 24"/>
                <a:gd name="T6" fmla="*/ 0 w 8"/>
                <a:gd name="T7" fmla="*/ 24 h 24"/>
                <a:gd name="T8" fmla="*/ 0 w 8"/>
                <a:gd name="T9" fmla="*/ 24 h 24"/>
                <a:gd name="T10" fmla="*/ 0 w 8"/>
                <a:gd name="T11" fmla="*/ 0 h 24"/>
                <a:gd name="T12" fmla="*/ 8 w 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6" name="Freeform 26">
              <a:extLst>
                <a:ext uri="{FF2B5EF4-FFF2-40B4-BE49-F238E27FC236}">
                  <a16:creationId xmlns:a16="http://schemas.microsoft.com/office/drawing/2014/main" id="{CC0ACA5A-E7FF-DD6E-9654-09250165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1296"/>
              <a:ext cx="72" cy="40"/>
            </a:xfrm>
            <a:custGeom>
              <a:avLst/>
              <a:gdLst>
                <a:gd name="T0" fmla="*/ 72 w 72"/>
                <a:gd name="T1" fmla="*/ 24 h 40"/>
                <a:gd name="T2" fmla="*/ 72 w 72"/>
                <a:gd name="T3" fmla="*/ 40 h 40"/>
                <a:gd name="T4" fmla="*/ 0 w 72"/>
                <a:gd name="T5" fmla="*/ 24 h 40"/>
                <a:gd name="T6" fmla="*/ 72 w 72"/>
                <a:gd name="T7" fmla="*/ 0 h 40"/>
                <a:gd name="T8" fmla="*/ 72 w 72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0">
                  <a:moveTo>
                    <a:pt x="72" y="24"/>
                  </a:moveTo>
                  <a:lnTo>
                    <a:pt x="72" y="40"/>
                  </a:lnTo>
                  <a:lnTo>
                    <a:pt x="0" y="24"/>
                  </a:lnTo>
                  <a:lnTo>
                    <a:pt x="72" y="0"/>
                  </a:lnTo>
                  <a:lnTo>
                    <a:pt x="72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29" name="Freeform 29">
              <a:extLst>
                <a:ext uri="{FF2B5EF4-FFF2-40B4-BE49-F238E27FC236}">
                  <a16:creationId xmlns:a16="http://schemas.microsoft.com/office/drawing/2014/main" id="{7EA4BFB4-6F1C-9CE3-F16E-A7246475C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288"/>
              <a:ext cx="560" cy="40"/>
            </a:xfrm>
            <a:custGeom>
              <a:avLst/>
              <a:gdLst>
                <a:gd name="T0" fmla="*/ 560 w 560"/>
                <a:gd name="T1" fmla="*/ 8 h 40"/>
                <a:gd name="T2" fmla="*/ 560 w 560"/>
                <a:gd name="T3" fmla="*/ 0 h 40"/>
                <a:gd name="T4" fmla="*/ 0 w 560"/>
                <a:gd name="T5" fmla="*/ 32 h 40"/>
                <a:gd name="T6" fmla="*/ 0 w 560"/>
                <a:gd name="T7" fmla="*/ 40 h 40"/>
                <a:gd name="T8" fmla="*/ 560 w 560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40">
                  <a:moveTo>
                    <a:pt x="560" y="8"/>
                  </a:moveTo>
                  <a:lnTo>
                    <a:pt x="56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560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30" name="Freeform 30">
              <a:extLst>
                <a:ext uri="{FF2B5EF4-FFF2-40B4-BE49-F238E27FC236}">
                  <a16:creationId xmlns:a16="http://schemas.microsoft.com/office/drawing/2014/main" id="{A6438336-B0B9-8171-23F9-C96B59DD1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417"/>
              <a:ext cx="56" cy="104"/>
            </a:xfrm>
            <a:custGeom>
              <a:avLst/>
              <a:gdLst>
                <a:gd name="T0" fmla="*/ 24 w 56"/>
                <a:gd name="T1" fmla="*/ 96 h 104"/>
                <a:gd name="T2" fmla="*/ 0 w 56"/>
                <a:gd name="T3" fmla="*/ 88 h 104"/>
                <a:gd name="T4" fmla="*/ 0 w 56"/>
                <a:gd name="T5" fmla="*/ 88 h 104"/>
                <a:gd name="T6" fmla="*/ 0 w 56"/>
                <a:gd name="T7" fmla="*/ 88 h 104"/>
                <a:gd name="T8" fmla="*/ 48 w 56"/>
                <a:gd name="T9" fmla="*/ 24 h 104"/>
                <a:gd name="T10" fmla="*/ 56 w 56"/>
                <a:gd name="T11" fmla="*/ 0 h 104"/>
                <a:gd name="T12" fmla="*/ 56 w 56"/>
                <a:gd name="T13" fmla="*/ 24 h 104"/>
                <a:gd name="T14" fmla="*/ 48 w 56"/>
                <a:gd name="T15" fmla="*/ 104 h 104"/>
                <a:gd name="T16" fmla="*/ 48 w 56"/>
                <a:gd name="T17" fmla="*/ 104 h 104"/>
                <a:gd name="T18" fmla="*/ 40 w 56"/>
                <a:gd name="T19" fmla="*/ 104 h 104"/>
                <a:gd name="T20" fmla="*/ 40 w 56"/>
                <a:gd name="T21" fmla="*/ 104 h 104"/>
                <a:gd name="T22" fmla="*/ 48 w 56"/>
                <a:gd name="T23" fmla="*/ 24 h 104"/>
                <a:gd name="T24" fmla="*/ 56 w 56"/>
                <a:gd name="T25" fmla="*/ 24 h 104"/>
                <a:gd name="T26" fmla="*/ 56 w 56"/>
                <a:gd name="T27" fmla="*/ 24 h 104"/>
                <a:gd name="T28" fmla="*/ 8 w 56"/>
                <a:gd name="T29" fmla="*/ 88 h 104"/>
                <a:gd name="T30" fmla="*/ 0 w 56"/>
                <a:gd name="T31" fmla="*/ 88 h 104"/>
                <a:gd name="T32" fmla="*/ 0 w 56"/>
                <a:gd name="T33" fmla="*/ 80 h 104"/>
                <a:gd name="T34" fmla="*/ 24 w 56"/>
                <a:gd name="T35" fmla="*/ 88 h 104"/>
                <a:gd name="T36" fmla="*/ 24 w 56"/>
                <a:gd name="T3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04">
                  <a:moveTo>
                    <a:pt x="24" y="96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8" y="24"/>
                  </a:lnTo>
                  <a:lnTo>
                    <a:pt x="56" y="0"/>
                  </a:lnTo>
                  <a:lnTo>
                    <a:pt x="56" y="24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8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8" y="88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4" y="88"/>
                  </a:lnTo>
                  <a:lnTo>
                    <a:pt x="24" y="9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31" name="Freeform 31">
              <a:extLst>
                <a:ext uri="{FF2B5EF4-FFF2-40B4-BE49-F238E27FC236}">
                  <a16:creationId xmlns:a16="http://schemas.microsoft.com/office/drawing/2014/main" id="{6F2F8220-32BD-5F8E-F113-4B1F03EB2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505"/>
              <a:ext cx="16" cy="16"/>
            </a:xfrm>
            <a:custGeom>
              <a:avLst/>
              <a:gdLst>
                <a:gd name="T0" fmla="*/ 16 w 16"/>
                <a:gd name="T1" fmla="*/ 16 h 16"/>
                <a:gd name="T2" fmla="*/ 0 w 16"/>
                <a:gd name="T3" fmla="*/ 8 h 16"/>
                <a:gd name="T4" fmla="*/ 0 w 16"/>
                <a:gd name="T5" fmla="*/ 0 h 16"/>
                <a:gd name="T6" fmla="*/ 0 w 16"/>
                <a:gd name="T7" fmla="*/ 0 h 16"/>
                <a:gd name="T8" fmla="*/ 0 w 16"/>
                <a:gd name="T9" fmla="*/ 0 h 16"/>
                <a:gd name="T10" fmla="*/ 16 w 16"/>
                <a:gd name="T11" fmla="*/ 8 h 16"/>
                <a:gd name="T12" fmla="*/ 16 w 1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32" name="Freeform 32">
              <a:extLst>
                <a:ext uri="{FF2B5EF4-FFF2-40B4-BE49-F238E27FC236}">
                  <a16:creationId xmlns:a16="http://schemas.microsoft.com/office/drawing/2014/main" id="{EE0C87A7-C008-DCC0-E2A6-FCD50C21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441"/>
              <a:ext cx="48" cy="80"/>
            </a:xfrm>
            <a:custGeom>
              <a:avLst/>
              <a:gdLst>
                <a:gd name="T0" fmla="*/ 24 w 48"/>
                <a:gd name="T1" fmla="*/ 72 h 80"/>
                <a:gd name="T2" fmla="*/ 0 w 48"/>
                <a:gd name="T3" fmla="*/ 64 h 80"/>
                <a:gd name="T4" fmla="*/ 48 w 48"/>
                <a:gd name="T5" fmla="*/ 0 h 80"/>
                <a:gd name="T6" fmla="*/ 40 w 48"/>
                <a:gd name="T7" fmla="*/ 80 h 80"/>
                <a:gd name="T8" fmla="*/ 24 w 48"/>
                <a:gd name="T9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0">
                  <a:moveTo>
                    <a:pt x="24" y="72"/>
                  </a:moveTo>
                  <a:lnTo>
                    <a:pt x="0" y="64"/>
                  </a:lnTo>
                  <a:lnTo>
                    <a:pt x="48" y="0"/>
                  </a:lnTo>
                  <a:lnTo>
                    <a:pt x="40" y="80"/>
                  </a:lnTo>
                  <a:lnTo>
                    <a:pt x="24" y="7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35" name="Freeform 35">
              <a:extLst>
                <a:ext uri="{FF2B5EF4-FFF2-40B4-BE49-F238E27FC236}">
                  <a16:creationId xmlns:a16="http://schemas.microsoft.com/office/drawing/2014/main" id="{F47B92D5-30B4-E5F7-CE27-8A9A4356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1513"/>
              <a:ext cx="112" cy="280"/>
            </a:xfrm>
            <a:custGeom>
              <a:avLst/>
              <a:gdLst>
                <a:gd name="T0" fmla="*/ 0 w 112"/>
                <a:gd name="T1" fmla="*/ 280 h 280"/>
                <a:gd name="T2" fmla="*/ 8 w 112"/>
                <a:gd name="T3" fmla="*/ 280 h 280"/>
                <a:gd name="T4" fmla="*/ 112 w 112"/>
                <a:gd name="T5" fmla="*/ 0 h 280"/>
                <a:gd name="T6" fmla="*/ 104 w 112"/>
                <a:gd name="T7" fmla="*/ 0 h 280"/>
                <a:gd name="T8" fmla="*/ 0 w 112"/>
                <a:gd name="T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80">
                  <a:moveTo>
                    <a:pt x="0" y="280"/>
                  </a:moveTo>
                  <a:lnTo>
                    <a:pt x="8" y="280"/>
                  </a:lnTo>
                  <a:lnTo>
                    <a:pt x="112" y="0"/>
                  </a:lnTo>
                  <a:lnTo>
                    <a:pt x="104" y="0"/>
                  </a:lnTo>
                  <a:lnTo>
                    <a:pt x="0" y="28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36" name="Rectangle 36">
              <a:extLst>
                <a:ext uri="{FF2B5EF4-FFF2-40B4-BE49-F238E27FC236}">
                  <a16:creationId xmlns:a16="http://schemas.microsoft.com/office/drawing/2014/main" id="{F08C83D6-8D95-5775-A3FD-BB17F6483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072"/>
              <a:ext cx="4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make </a:t>
              </a:r>
              <a:endParaRPr lang="en-US" altLang="en-US"/>
            </a:p>
          </p:txBody>
        </p:sp>
        <p:sp>
          <p:nvSpPr>
            <p:cNvPr id="281637" name="Rectangle 37">
              <a:extLst>
                <a:ext uri="{FF2B5EF4-FFF2-40B4-BE49-F238E27FC236}">
                  <a16:creationId xmlns:a16="http://schemas.microsoft.com/office/drawing/2014/main" id="{9613091D-7227-E68E-4844-1B1602E4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/>
            </a:p>
          </p:txBody>
        </p:sp>
        <p:sp>
          <p:nvSpPr>
            <p:cNvPr id="281638" name="Rectangle 38">
              <a:extLst>
                <a:ext uri="{FF2B5EF4-FFF2-40B4-BE49-F238E27FC236}">
                  <a16:creationId xmlns:a16="http://schemas.microsoft.com/office/drawing/2014/main" id="{295324BD-0792-82F4-8FA4-62E4860C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10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V as small</a:t>
              </a:r>
              <a:endParaRPr lang="en-US" altLang="en-US"/>
            </a:p>
          </p:txBody>
        </p:sp>
        <p:sp>
          <p:nvSpPr>
            <p:cNvPr id="281639" name="Rectangle 39">
              <a:extLst>
                <a:ext uri="{FF2B5EF4-FFF2-40B4-BE49-F238E27FC236}">
                  <a16:creationId xmlns:a16="http://schemas.microsoft.com/office/drawing/2014/main" id="{5FCDF203-3FF4-7A2A-F3CF-47CCB69A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264"/>
              <a:ext cx="7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as possible</a:t>
              </a:r>
              <a:endParaRPr lang="en-US" altLang="en-US"/>
            </a:p>
          </p:txBody>
        </p:sp>
        <p:sp>
          <p:nvSpPr>
            <p:cNvPr id="281640" name="Rectangle 40">
              <a:extLst>
                <a:ext uri="{FF2B5EF4-FFF2-40B4-BE49-F238E27FC236}">
                  <a16:creationId xmlns:a16="http://schemas.microsoft.com/office/drawing/2014/main" id="{E57D53C7-35A3-1D2D-E18F-CD0BEB89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833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small</a:t>
              </a:r>
              <a:endParaRPr lang="en-US" altLang="en-US"/>
            </a:p>
          </p:txBody>
        </p:sp>
        <p:sp>
          <p:nvSpPr>
            <p:cNvPr id="281641" name="Rectangle 41">
              <a:extLst>
                <a:ext uri="{FF2B5EF4-FFF2-40B4-BE49-F238E27FC236}">
                  <a16:creationId xmlns:a16="http://schemas.microsoft.com/office/drawing/2014/main" id="{E884D822-E6E3-4903-03D1-41B6D1A6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833"/>
              <a:ext cx="3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b="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large</a:t>
              </a:r>
              <a:endParaRPr lang="en-US" altLang="en-US"/>
            </a:p>
          </p:txBody>
        </p:sp>
      </p:grpSp>
      <p:sp>
        <p:nvSpPr>
          <p:cNvPr id="281642" name="Rectangle 42">
            <a:extLst>
              <a:ext uri="{FF2B5EF4-FFF2-40B4-BE49-F238E27FC236}">
                <a16:creationId xmlns:a16="http://schemas.microsoft.com/office/drawing/2014/main" id="{19CF9C9C-69C2-CD0E-FAEB-0E35C62A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3659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Idea: Use Sense Amplifer</a:t>
            </a:r>
            <a:endParaRPr lang="en-US" altLang="en-US"/>
          </a:p>
        </p:txBody>
      </p:sp>
      <p:sp>
        <p:nvSpPr>
          <p:cNvPr id="281643" name="Rectangle 43">
            <a:extLst>
              <a:ext uri="{FF2B5EF4-FFF2-40B4-BE49-F238E27FC236}">
                <a16:creationId xmlns:a16="http://schemas.microsoft.com/office/drawing/2014/main" id="{832E3ACA-435F-46A9-FCCA-8C36C96E6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051300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44" name="Rectangle 44">
            <a:extLst>
              <a:ext uri="{FF2B5EF4-FFF2-40B4-BE49-F238E27FC236}">
                <a16:creationId xmlns:a16="http://schemas.microsoft.com/office/drawing/2014/main" id="{B1270F7D-2F45-81BC-E9E0-62BD1A04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18636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46" name="Rectangle 46">
            <a:extLst>
              <a:ext uri="{FF2B5EF4-FFF2-40B4-BE49-F238E27FC236}">
                <a16:creationId xmlns:a16="http://schemas.microsoft.com/office/drawing/2014/main" id="{F6CBF596-A1BD-FDF5-0419-66092A80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0513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47" name="Rectangle 47">
            <a:extLst>
              <a:ext uri="{FF2B5EF4-FFF2-40B4-BE49-F238E27FC236}">
                <a16:creationId xmlns:a16="http://schemas.microsoft.com/office/drawing/2014/main" id="{AF0509B9-0AB2-ABFC-AA0B-95EBAD2B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4510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49" name="Rectangle 49">
            <a:extLst>
              <a:ext uri="{FF2B5EF4-FFF2-40B4-BE49-F238E27FC236}">
                <a16:creationId xmlns:a16="http://schemas.microsoft.com/office/drawing/2014/main" id="{17DDCE63-32C6-B049-C2DD-0F7B0CBD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4510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0" name="Rectangle 50">
            <a:extLst>
              <a:ext uri="{FF2B5EF4-FFF2-40B4-BE49-F238E27FC236}">
                <a16:creationId xmlns:a16="http://schemas.microsoft.com/office/drawing/2014/main" id="{99F3D827-B69E-DFF9-1CC3-BE9C9C4B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9672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2" name="Rectangle 52">
            <a:extLst>
              <a:ext uri="{FF2B5EF4-FFF2-40B4-BE49-F238E27FC236}">
                <a16:creationId xmlns:a16="http://schemas.microsoft.com/office/drawing/2014/main" id="{81ED1C99-74C1-8CBD-AF4A-2DD6DAD7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4510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3" name="Rectangle 53">
            <a:extLst>
              <a:ext uri="{FF2B5EF4-FFF2-40B4-BE49-F238E27FC236}">
                <a16:creationId xmlns:a16="http://schemas.microsoft.com/office/drawing/2014/main" id="{45EA6BE2-3783-6AF3-7346-D81132B3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510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4" name="Rectangle 54">
            <a:extLst>
              <a:ext uri="{FF2B5EF4-FFF2-40B4-BE49-F238E27FC236}">
                <a16:creationId xmlns:a16="http://schemas.microsoft.com/office/drawing/2014/main" id="{95342F47-D0E9-B070-F29B-7A45D550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4510088"/>
            <a:ext cx="5715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5" name="Rectangle 55">
            <a:extLst>
              <a:ext uri="{FF2B5EF4-FFF2-40B4-BE49-F238E27FC236}">
                <a16:creationId xmlns:a16="http://schemas.microsoft.com/office/drawing/2014/main" id="{208FB64E-F6A7-96B2-4CD4-A0C3DF3F0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4510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6" name="Rectangle 56">
            <a:extLst>
              <a:ext uri="{FF2B5EF4-FFF2-40B4-BE49-F238E27FC236}">
                <a16:creationId xmlns:a16="http://schemas.microsoft.com/office/drawing/2014/main" id="{7BDDAD84-8D80-CB76-8B0C-845BD1FE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4510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7" name="Rectangle 57">
            <a:extLst>
              <a:ext uri="{FF2B5EF4-FFF2-40B4-BE49-F238E27FC236}">
                <a16:creationId xmlns:a16="http://schemas.microsoft.com/office/drawing/2014/main" id="{5D192BB2-D81B-6CE1-E0A4-2DB58FB7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4510088"/>
            <a:ext cx="4572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8" name="Rectangle 58">
            <a:extLst>
              <a:ext uri="{FF2B5EF4-FFF2-40B4-BE49-F238E27FC236}">
                <a16:creationId xmlns:a16="http://schemas.microsoft.com/office/drawing/2014/main" id="{C32494BC-FE4C-DF51-5D4D-38C1E1DC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3830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59" name="Freeform 59">
            <a:extLst>
              <a:ext uri="{FF2B5EF4-FFF2-40B4-BE49-F238E27FC236}">
                <a16:creationId xmlns:a16="http://schemas.microsoft.com/office/drawing/2014/main" id="{7900120D-BC69-B9B1-537E-1B24C95EBA5E}"/>
              </a:ext>
            </a:extLst>
          </p:cNvPr>
          <p:cNvSpPr>
            <a:spLocks/>
          </p:cNvSpPr>
          <p:nvPr/>
        </p:nvSpPr>
        <p:spPr bwMode="auto">
          <a:xfrm>
            <a:off x="3860800" y="4383088"/>
            <a:ext cx="203200" cy="266700"/>
          </a:xfrm>
          <a:custGeom>
            <a:avLst/>
            <a:gdLst>
              <a:gd name="T0" fmla="*/ 0 w 128"/>
              <a:gd name="T1" fmla="*/ 0 h 168"/>
              <a:gd name="T2" fmla="*/ 40 w 128"/>
              <a:gd name="T3" fmla="*/ 8 h 168"/>
              <a:gd name="T4" fmla="*/ 40 w 128"/>
              <a:gd name="T5" fmla="*/ 8 h 168"/>
              <a:gd name="T6" fmla="*/ 40 w 128"/>
              <a:gd name="T7" fmla="*/ 8 h 168"/>
              <a:gd name="T8" fmla="*/ 72 w 128"/>
              <a:gd name="T9" fmla="*/ 24 h 168"/>
              <a:gd name="T10" fmla="*/ 80 w 128"/>
              <a:gd name="T11" fmla="*/ 24 h 168"/>
              <a:gd name="T12" fmla="*/ 80 w 128"/>
              <a:gd name="T13" fmla="*/ 24 h 168"/>
              <a:gd name="T14" fmla="*/ 96 w 128"/>
              <a:gd name="T15" fmla="*/ 72 h 168"/>
              <a:gd name="T16" fmla="*/ 96 w 128"/>
              <a:gd name="T17" fmla="*/ 72 h 168"/>
              <a:gd name="T18" fmla="*/ 96 w 128"/>
              <a:gd name="T19" fmla="*/ 72 h 168"/>
              <a:gd name="T20" fmla="*/ 128 w 128"/>
              <a:gd name="T21" fmla="*/ 160 h 168"/>
              <a:gd name="T22" fmla="*/ 128 w 128"/>
              <a:gd name="T23" fmla="*/ 160 h 168"/>
              <a:gd name="T24" fmla="*/ 120 w 128"/>
              <a:gd name="T25" fmla="*/ 168 h 168"/>
              <a:gd name="T26" fmla="*/ 120 w 128"/>
              <a:gd name="T27" fmla="*/ 160 h 168"/>
              <a:gd name="T28" fmla="*/ 88 w 128"/>
              <a:gd name="T29" fmla="*/ 72 h 168"/>
              <a:gd name="T30" fmla="*/ 88 w 128"/>
              <a:gd name="T31" fmla="*/ 72 h 168"/>
              <a:gd name="T32" fmla="*/ 88 w 128"/>
              <a:gd name="T33" fmla="*/ 72 h 168"/>
              <a:gd name="T34" fmla="*/ 72 w 128"/>
              <a:gd name="T35" fmla="*/ 24 h 168"/>
              <a:gd name="T36" fmla="*/ 72 w 128"/>
              <a:gd name="T37" fmla="*/ 24 h 168"/>
              <a:gd name="T38" fmla="*/ 72 w 128"/>
              <a:gd name="T39" fmla="*/ 32 h 168"/>
              <a:gd name="T40" fmla="*/ 40 w 128"/>
              <a:gd name="T41" fmla="*/ 16 h 168"/>
              <a:gd name="T42" fmla="*/ 40 w 128"/>
              <a:gd name="T43" fmla="*/ 16 h 168"/>
              <a:gd name="T44" fmla="*/ 40 w 128"/>
              <a:gd name="T45" fmla="*/ 16 h 168"/>
              <a:gd name="T46" fmla="*/ 0 w 128"/>
              <a:gd name="T47" fmla="*/ 8 h 168"/>
              <a:gd name="T48" fmla="*/ 0 w 128"/>
              <a:gd name="T4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8" h="168">
                <a:moveTo>
                  <a:pt x="0" y="0"/>
                </a:moveTo>
                <a:lnTo>
                  <a:pt x="40" y="8"/>
                </a:lnTo>
                <a:lnTo>
                  <a:pt x="40" y="8"/>
                </a:lnTo>
                <a:lnTo>
                  <a:pt x="40" y="8"/>
                </a:lnTo>
                <a:lnTo>
                  <a:pt x="72" y="24"/>
                </a:lnTo>
                <a:lnTo>
                  <a:pt x="80" y="24"/>
                </a:lnTo>
                <a:lnTo>
                  <a:pt x="80" y="24"/>
                </a:lnTo>
                <a:lnTo>
                  <a:pt x="96" y="72"/>
                </a:lnTo>
                <a:lnTo>
                  <a:pt x="96" y="72"/>
                </a:lnTo>
                <a:lnTo>
                  <a:pt x="96" y="72"/>
                </a:lnTo>
                <a:lnTo>
                  <a:pt x="128" y="160"/>
                </a:lnTo>
                <a:lnTo>
                  <a:pt x="128" y="160"/>
                </a:lnTo>
                <a:lnTo>
                  <a:pt x="120" y="168"/>
                </a:lnTo>
                <a:lnTo>
                  <a:pt x="120" y="160"/>
                </a:lnTo>
                <a:lnTo>
                  <a:pt x="88" y="72"/>
                </a:lnTo>
                <a:lnTo>
                  <a:pt x="88" y="72"/>
                </a:lnTo>
                <a:lnTo>
                  <a:pt x="88" y="72"/>
                </a:lnTo>
                <a:lnTo>
                  <a:pt x="72" y="24"/>
                </a:lnTo>
                <a:lnTo>
                  <a:pt x="72" y="24"/>
                </a:lnTo>
                <a:lnTo>
                  <a:pt x="72" y="32"/>
                </a:lnTo>
                <a:lnTo>
                  <a:pt x="40" y="16"/>
                </a:lnTo>
                <a:lnTo>
                  <a:pt x="40" y="16"/>
                </a:lnTo>
                <a:lnTo>
                  <a:pt x="40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0" name="Freeform 60">
            <a:extLst>
              <a:ext uri="{FF2B5EF4-FFF2-40B4-BE49-F238E27FC236}">
                <a16:creationId xmlns:a16="http://schemas.microsoft.com/office/drawing/2014/main" id="{545D8F45-725C-89B8-5DEB-D397269F5BED}"/>
              </a:ext>
            </a:extLst>
          </p:cNvPr>
          <p:cNvSpPr>
            <a:spLocks/>
          </p:cNvSpPr>
          <p:nvPr/>
        </p:nvSpPr>
        <p:spPr bwMode="auto">
          <a:xfrm>
            <a:off x="4051300" y="4637088"/>
            <a:ext cx="50800" cy="38100"/>
          </a:xfrm>
          <a:custGeom>
            <a:avLst/>
            <a:gdLst>
              <a:gd name="T0" fmla="*/ 8 w 32"/>
              <a:gd name="T1" fmla="*/ 0 h 24"/>
              <a:gd name="T2" fmla="*/ 32 w 32"/>
              <a:gd name="T3" fmla="*/ 16 h 24"/>
              <a:gd name="T4" fmla="*/ 24 w 32"/>
              <a:gd name="T5" fmla="*/ 16 h 24"/>
              <a:gd name="T6" fmla="*/ 24 w 32"/>
              <a:gd name="T7" fmla="*/ 24 h 24"/>
              <a:gd name="T8" fmla="*/ 24 w 32"/>
              <a:gd name="T9" fmla="*/ 24 h 24"/>
              <a:gd name="T10" fmla="*/ 0 w 32"/>
              <a:gd name="T11" fmla="*/ 8 h 24"/>
              <a:gd name="T12" fmla="*/ 8 w 32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4">
                <a:moveTo>
                  <a:pt x="8" y="0"/>
                </a:moveTo>
                <a:lnTo>
                  <a:pt x="32" y="16"/>
                </a:lnTo>
                <a:lnTo>
                  <a:pt x="24" y="16"/>
                </a:lnTo>
                <a:lnTo>
                  <a:pt x="24" y="24"/>
                </a:lnTo>
                <a:lnTo>
                  <a:pt x="24" y="24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1" name="Rectangle 61">
            <a:extLst>
              <a:ext uri="{FF2B5EF4-FFF2-40B4-BE49-F238E27FC236}">
                <a16:creationId xmlns:a16="http://schemas.microsoft.com/office/drawing/2014/main" id="{5BD947B2-D19A-9FEA-F4E0-3657BB67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89426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2" name="Freeform 62">
            <a:extLst>
              <a:ext uri="{FF2B5EF4-FFF2-40B4-BE49-F238E27FC236}">
                <a16:creationId xmlns:a16="http://schemas.microsoft.com/office/drawing/2014/main" id="{A3037B0A-380E-B74D-8908-37AF310EDAA3}"/>
              </a:ext>
            </a:extLst>
          </p:cNvPr>
          <p:cNvSpPr>
            <a:spLocks/>
          </p:cNvSpPr>
          <p:nvPr/>
        </p:nvSpPr>
        <p:spPr bwMode="auto">
          <a:xfrm>
            <a:off x="4089400" y="4662488"/>
            <a:ext cx="63500" cy="25400"/>
          </a:xfrm>
          <a:custGeom>
            <a:avLst/>
            <a:gdLst>
              <a:gd name="T0" fmla="*/ 0 w 40"/>
              <a:gd name="T1" fmla="*/ 0 h 16"/>
              <a:gd name="T2" fmla="*/ 0 w 40"/>
              <a:gd name="T3" fmla="*/ 8 h 16"/>
              <a:gd name="T4" fmla="*/ 40 w 40"/>
              <a:gd name="T5" fmla="*/ 16 h 16"/>
              <a:gd name="T6" fmla="*/ 40 w 40"/>
              <a:gd name="T7" fmla="*/ 8 h 16"/>
              <a:gd name="T8" fmla="*/ 0 w 40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6">
                <a:moveTo>
                  <a:pt x="0" y="0"/>
                </a:moveTo>
                <a:lnTo>
                  <a:pt x="0" y="8"/>
                </a:lnTo>
                <a:lnTo>
                  <a:pt x="40" y="16"/>
                </a:lnTo>
                <a:lnTo>
                  <a:pt x="4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3" name="Rectangle 63">
            <a:extLst>
              <a:ext uri="{FF2B5EF4-FFF2-40B4-BE49-F238E27FC236}">
                <a16:creationId xmlns:a16="http://schemas.microsoft.com/office/drawing/2014/main" id="{44DB2DCC-DE27-0DCE-7679-EB84FA22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40513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4" name="Freeform 64">
            <a:extLst>
              <a:ext uri="{FF2B5EF4-FFF2-40B4-BE49-F238E27FC236}">
                <a16:creationId xmlns:a16="http://schemas.microsoft.com/office/drawing/2014/main" id="{C85AFD4E-4706-2058-17A9-AAB8248E22F8}"/>
              </a:ext>
            </a:extLst>
          </p:cNvPr>
          <p:cNvSpPr>
            <a:spLocks/>
          </p:cNvSpPr>
          <p:nvPr/>
        </p:nvSpPr>
        <p:spPr bwMode="auto">
          <a:xfrm>
            <a:off x="6159500" y="4051300"/>
            <a:ext cx="406400" cy="12700"/>
          </a:xfrm>
          <a:custGeom>
            <a:avLst/>
            <a:gdLst>
              <a:gd name="T0" fmla="*/ 0 w 256"/>
              <a:gd name="T1" fmla="*/ 0 h 8"/>
              <a:gd name="T2" fmla="*/ 248 w 256"/>
              <a:gd name="T3" fmla="*/ 0 h 8"/>
              <a:gd name="T4" fmla="*/ 256 w 256"/>
              <a:gd name="T5" fmla="*/ 0 h 8"/>
              <a:gd name="T6" fmla="*/ 256 w 256"/>
              <a:gd name="T7" fmla="*/ 0 h 8"/>
              <a:gd name="T8" fmla="*/ 248 w 256"/>
              <a:gd name="T9" fmla="*/ 8 h 8"/>
              <a:gd name="T10" fmla="*/ 0 w 256"/>
              <a:gd name="T11" fmla="*/ 8 h 8"/>
              <a:gd name="T12" fmla="*/ 0 w 256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8">
                <a:moveTo>
                  <a:pt x="0" y="0"/>
                </a:moveTo>
                <a:lnTo>
                  <a:pt x="248" y="0"/>
                </a:lnTo>
                <a:lnTo>
                  <a:pt x="256" y="0"/>
                </a:lnTo>
                <a:lnTo>
                  <a:pt x="256" y="0"/>
                </a:lnTo>
                <a:lnTo>
                  <a:pt x="248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5" name="Freeform 65">
            <a:extLst>
              <a:ext uri="{FF2B5EF4-FFF2-40B4-BE49-F238E27FC236}">
                <a16:creationId xmlns:a16="http://schemas.microsoft.com/office/drawing/2014/main" id="{AA584448-8903-10BE-2F4B-A863DF45E359}"/>
              </a:ext>
            </a:extLst>
          </p:cNvPr>
          <p:cNvSpPr>
            <a:spLocks/>
          </p:cNvSpPr>
          <p:nvPr/>
        </p:nvSpPr>
        <p:spPr bwMode="auto">
          <a:xfrm>
            <a:off x="6553200" y="4051300"/>
            <a:ext cx="127000" cy="928688"/>
          </a:xfrm>
          <a:custGeom>
            <a:avLst/>
            <a:gdLst>
              <a:gd name="T0" fmla="*/ 8 w 80"/>
              <a:gd name="T1" fmla="*/ 0 h 585"/>
              <a:gd name="T2" fmla="*/ 80 w 80"/>
              <a:gd name="T3" fmla="*/ 577 h 585"/>
              <a:gd name="T4" fmla="*/ 72 w 80"/>
              <a:gd name="T5" fmla="*/ 585 h 585"/>
              <a:gd name="T6" fmla="*/ 72 w 80"/>
              <a:gd name="T7" fmla="*/ 585 h 585"/>
              <a:gd name="T8" fmla="*/ 72 w 80"/>
              <a:gd name="T9" fmla="*/ 577 h 585"/>
              <a:gd name="T10" fmla="*/ 0 w 80"/>
              <a:gd name="T11" fmla="*/ 0 h 585"/>
              <a:gd name="T12" fmla="*/ 8 w 80"/>
              <a:gd name="T13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85">
                <a:moveTo>
                  <a:pt x="8" y="0"/>
                </a:moveTo>
                <a:lnTo>
                  <a:pt x="80" y="577"/>
                </a:lnTo>
                <a:lnTo>
                  <a:pt x="72" y="585"/>
                </a:lnTo>
                <a:lnTo>
                  <a:pt x="72" y="585"/>
                </a:lnTo>
                <a:lnTo>
                  <a:pt x="72" y="577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6" name="Rectangle 66">
            <a:extLst>
              <a:ext uri="{FF2B5EF4-FFF2-40B4-BE49-F238E27FC236}">
                <a16:creationId xmlns:a16="http://schemas.microsoft.com/office/drawing/2014/main" id="{2F43B323-D96A-EE7F-5900-BAB7F2E5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9672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7" name="Rectangle 67">
            <a:extLst>
              <a:ext uri="{FF2B5EF4-FFF2-40B4-BE49-F238E27FC236}">
                <a16:creationId xmlns:a16="http://schemas.microsoft.com/office/drawing/2014/main" id="{12CA805C-0F01-4D3E-3885-89730D2F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967288"/>
            <a:ext cx="4064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68" name="Rectangle 68">
            <a:extLst>
              <a:ext uri="{FF2B5EF4-FFF2-40B4-BE49-F238E27FC236}">
                <a16:creationId xmlns:a16="http://schemas.microsoft.com/office/drawing/2014/main" id="{DE843D11-A84C-D757-0E7C-A692F0FF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5272088"/>
            <a:ext cx="946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output</a:t>
            </a:r>
            <a:endParaRPr lang="en-US" altLang="en-US"/>
          </a:p>
        </p:txBody>
      </p:sp>
      <p:sp>
        <p:nvSpPr>
          <p:cNvPr id="281669" name="Rectangle 69">
            <a:extLst>
              <a:ext uri="{FF2B5EF4-FFF2-40B4-BE49-F238E27FC236}">
                <a16:creationId xmlns:a16="http://schemas.microsoft.com/office/drawing/2014/main" id="{6C2E0EA8-BBA4-4C51-387D-D977AA708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5259388"/>
            <a:ext cx="742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input</a:t>
            </a:r>
            <a:endParaRPr lang="en-US" altLang="en-US"/>
          </a:p>
        </p:txBody>
      </p:sp>
      <p:sp>
        <p:nvSpPr>
          <p:cNvPr id="281670" name="Rectangle 70">
            <a:extLst>
              <a:ext uri="{FF2B5EF4-FFF2-40B4-BE49-F238E27FC236}">
                <a16:creationId xmlns:a16="http://schemas.microsoft.com/office/drawing/2014/main" id="{B3FCE836-B86A-203C-2703-0A750EFD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81488"/>
            <a:ext cx="50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s.a.</a:t>
            </a:r>
            <a:endParaRPr lang="en-US" altLang="en-US"/>
          </a:p>
        </p:txBody>
      </p:sp>
      <p:sp>
        <p:nvSpPr>
          <p:cNvPr id="281671" name="Freeform 71">
            <a:extLst>
              <a:ext uri="{FF2B5EF4-FFF2-40B4-BE49-F238E27FC236}">
                <a16:creationId xmlns:a16="http://schemas.microsoft.com/office/drawing/2014/main" id="{53ED2D73-D179-58DF-B8CC-4EA118F4C94F}"/>
              </a:ext>
            </a:extLst>
          </p:cNvPr>
          <p:cNvSpPr>
            <a:spLocks/>
          </p:cNvSpPr>
          <p:nvPr/>
        </p:nvSpPr>
        <p:spPr bwMode="auto">
          <a:xfrm>
            <a:off x="3441700" y="4484688"/>
            <a:ext cx="114300" cy="76200"/>
          </a:xfrm>
          <a:custGeom>
            <a:avLst/>
            <a:gdLst>
              <a:gd name="T0" fmla="*/ 0 w 72"/>
              <a:gd name="T1" fmla="*/ 16 h 48"/>
              <a:gd name="T2" fmla="*/ 0 w 72"/>
              <a:gd name="T3" fmla="*/ 0 h 48"/>
              <a:gd name="T4" fmla="*/ 0 w 72"/>
              <a:gd name="T5" fmla="*/ 0 h 48"/>
              <a:gd name="T6" fmla="*/ 0 w 72"/>
              <a:gd name="T7" fmla="*/ 0 h 48"/>
              <a:gd name="T8" fmla="*/ 72 w 72"/>
              <a:gd name="T9" fmla="*/ 32 h 48"/>
              <a:gd name="T10" fmla="*/ 72 w 72"/>
              <a:gd name="T11" fmla="*/ 40 h 48"/>
              <a:gd name="T12" fmla="*/ 72 w 72"/>
              <a:gd name="T13" fmla="*/ 40 h 48"/>
              <a:gd name="T14" fmla="*/ 0 w 72"/>
              <a:gd name="T15" fmla="*/ 48 h 48"/>
              <a:gd name="T16" fmla="*/ 0 w 72"/>
              <a:gd name="T17" fmla="*/ 48 h 48"/>
              <a:gd name="T18" fmla="*/ 0 w 72"/>
              <a:gd name="T19" fmla="*/ 40 h 48"/>
              <a:gd name="T20" fmla="*/ 0 w 72"/>
              <a:gd name="T21" fmla="*/ 40 h 48"/>
              <a:gd name="T22" fmla="*/ 72 w 72"/>
              <a:gd name="T23" fmla="*/ 32 h 48"/>
              <a:gd name="T24" fmla="*/ 72 w 72"/>
              <a:gd name="T25" fmla="*/ 40 h 48"/>
              <a:gd name="T26" fmla="*/ 72 w 72"/>
              <a:gd name="T27" fmla="*/ 40 h 48"/>
              <a:gd name="T28" fmla="*/ 0 w 72"/>
              <a:gd name="T29" fmla="*/ 8 h 48"/>
              <a:gd name="T30" fmla="*/ 0 w 72"/>
              <a:gd name="T31" fmla="*/ 0 h 48"/>
              <a:gd name="T32" fmla="*/ 8 w 72"/>
              <a:gd name="T33" fmla="*/ 0 h 48"/>
              <a:gd name="T34" fmla="*/ 8 w 72"/>
              <a:gd name="T35" fmla="*/ 16 h 48"/>
              <a:gd name="T36" fmla="*/ 0 w 72"/>
              <a:gd name="T37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" h="48">
                <a:moveTo>
                  <a:pt x="0" y="16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72" y="32"/>
                </a:lnTo>
                <a:lnTo>
                  <a:pt x="72" y="40"/>
                </a:lnTo>
                <a:lnTo>
                  <a:pt x="72" y="40"/>
                </a:lnTo>
                <a:lnTo>
                  <a:pt x="0" y="48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72" y="32"/>
                </a:lnTo>
                <a:lnTo>
                  <a:pt x="72" y="40"/>
                </a:lnTo>
                <a:lnTo>
                  <a:pt x="72" y="40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8" y="16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72" name="Freeform 72">
            <a:extLst>
              <a:ext uri="{FF2B5EF4-FFF2-40B4-BE49-F238E27FC236}">
                <a16:creationId xmlns:a16="http://schemas.microsoft.com/office/drawing/2014/main" id="{EF1410F6-25E1-94DC-08C7-BF457166FD61}"/>
              </a:ext>
            </a:extLst>
          </p:cNvPr>
          <p:cNvSpPr>
            <a:spLocks/>
          </p:cNvSpPr>
          <p:nvPr/>
        </p:nvSpPr>
        <p:spPr bwMode="auto">
          <a:xfrm>
            <a:off x="3441700" y="4510088"/>
            <a:ext cx="12700" cy="38100"/>
          </a:xfrm>
          <a:custGeom>
            <a:avLst/>
            <a:gdLst>
              <a:gd name="T0" fmla="*/ 0 w 8"/>
              <a:gd name="T1" fmla="*/ 24 h 24"/>
              <a:gd name="T2" fmla="*/ 0 w 8"/>
              <a:gd name="T3" fmla="*/ 0 h 24"/>
              <a:gd name="T4" fmla="*/ 8 w 8"/>
              <a:gd name="T5" fmla="*/ 0 h 24"/>
              <a:gd name="T6" fmla="*/ 8 w 8"/>
              <a:gd name="T7" fmla="*/ 0 h 24"/>
              <a:gd name="T8" fmla="*/ 8 w 8"/>
              <a:gd name="T9" fmla="*/ 0 h 24"/>
              <a:gd name="T10" fmla="*/ 8 w 8"/>
              <a:gd name="T11" fmla="*/ 24 h 24"/>
              <a:gd name="T12" fmla="*/ 0 w 8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73" name="Freeform 73">
            <a:extLst>
              <a:ext uri="{FF2B5EF4-FFF2-40B4-BE49-F238E27FC236}">
                <a16:creationId xmlns:a16="http://schemas.microsoft.com/office/drawing/2014/main" id="{B0C57D9C-5311-F55D-1284-AC4A5DB1F571}"/>
              </a:ext>
            </a:extLst>
          </p:cNvPr>
          <p:cNvSpPr>
            <a:spLocks/>
          </p:cNvSpPr>
          <p:nvPr/>
        </p:nvSpPr>
        <p:spPr bwMode="auto">
          <a:xfrm>
            <a:off x="3441700" y="4484688"/>
            <a:ext cx="114300" cy="63500"/>
          </a:xfrm>
          <a:custGeom>
            <a:avLst/>
            <a:gdLst>
              <a:gd name="T0" fmla="*/ 0 w 72"/>
              <a:gd name="T1" fmla="*/ 16 h 40"/>
              <a:gd name="T2" fmla="*/ 0 w 72"/>
              <a:gd name="T3" fmla="*/ 0 h 40"/>
              <a:gd name="T4" fmla="*/ 72 w 72"/>
              <a:gd name="T5" fmla="*/ 32 h 40"/>
              <a:gd name="T6" fmla="*/ 0 w 72"/>
              <a:gd name="T7" fmla="*/ 40 h 40"/>
              <a:gd name="T8" fmla="*/ 0 w 72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0">
                <a:moveTo>
                  <a:pt x="0" y="16"/>
                </a:moveTo>
                <a:lnTo>
                  <a:pt x="0" y="0"/>
                </a:lnTo>
                <a:lnTo>
                  <a:pt x="72" y="32"/>
                </a:lnTo>
                <a:lnTo>
                  <a:pt x="0" y="4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74" name="Rectangle 74">
            <a:extLst>
              <a:ext uri="{FF2B5EF4-FFF2-40B4-BE49-F238E27FC236}">
                <a16:creationId xmlns:a16="http://schemas.microsoft.com/office/drawing/2014/main" id="{03EAA6A4-DC1E-12BC-ABC1-B2C3938B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421188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75" name="Rectangle 75">
            <a:extLst>
              <a:ext uri="{FF2B5EF4-FFF2-40B4-BE49-F238E27FC236}">
                <a16:creationId xmlns:a16="http://schemas.microsoft.com/office/drawing/2014/main" id="{2A6681BD-36D1-83FD-224E-1454514C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729163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76" name="Freeform 76">
            <a:extLst>
              <a:ext uri="{FF2B5EF4-FFF2-40B4-BE49-F238E27FC236}">
                <a16:creationId xmlns:a16="http://schemas.microsoft.com/office/drawing/2014/main" id="{24AFE8CC-BEE6-E7DB-0FDC-2861891C3A5A}"/>
              </a:ext>
            </a:extLst>
          </p:cNvPr>
          <p:cNvSpPr>
            <a:spLocks/>
          </p:cNvSpPr>
          <p:nvPr/>
        </p:nvSpPr>
        <p:spPr bwMode="auto">
          <a:xfrm>
            <a:off x="2844800" y="4421188"/>
            <a:ext cx="596900" cy="101600"/>
          </a:xfrm>
          <a:custGeom>
            <a:avLst/>
            <a:gdLst>
              <a:gd name="T0" fmla="*/ 0 w 376"/>
              <a:gd name="T1" fmla="*/ 0 h 64"/>
              <a:gd name="T2" fmla="*/ 0 w 376"/>
              <a:gd name="T3" fmla="*/ 8 h 64"/>
              <a:gd name="T4" fmla="*/ 376 w 376"/>
              <a:gd name="T5" fmla="*/ 64 h 64"/>
              <a:gd name="T6" fmla="*/ 376 w 376"/>
              <a:gd name="T7" fmla="*/ 56 h 64"/>
              <a:gd name="T8" fmla="*/ 0 w 37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64">
                <a:moveTo>
                  <a:pt x="0" y="0"/>
                </a:moveTo>
                <a:lnTo>
                  <a:pt x="0" y="8"/>
                </a:lnTo>
                <a:lnTo>
                  <a:pt x="376" y="64"/>
                </a:lnTo>
                <a:lnTo>
                  <a:pt x="376" y="5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77" name="Rectangle 77">
            <a:extLst>
              <a:ext uri="{FF2B5EF4-FFF2-40B4-BE49-F238E27FC236}">
                <a16:creationId xmlns:a16="http://schemas.microsoft.com/office/drawing/2014/main" id="{117C60B6-E88E-9589-F5A4-C853695A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13200"/>
            <a:ext cx="779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small</a:t>
            </a:r>
            <a:endParaRPr lang="en-US" altLang="en-US"/>
          </a:p>
        </p:txBody>
      </p:sp>
      <p:sp>
        <p:nvSpPr>
          <p:cNvPr id="281678" name="Rectangle 78">
            <a:extLst>
              <a:ext uri="{FF2B5EF4-FFF2-40B4-BE49-F238E27FC236}">
                <a16:creationId xmlns:a16="http://schemas.microsoft.com/office/drawing/2014/main" id="{074720D0-8D30-F37B-48FC-025D11B3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19588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transition</a:t>
            </a: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Rectangle 5">
            <a:extLst>
              <a:ext uri="{FF2B5EF4-FFF2-40B4-BE49-F238E27FC236}">
                <a16:creationId xmlns:a16="http://schemas.microsoft.com/office/drawing/2014/main" id="{61F1200A-6954-D306-E22F-40DDDE42C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/>
              <a:t>Differential Sense Amplifier</a:t>
            </a:r>
          </a:p>
        </p:txBody>
      </p:sp>
      <p:sp>
        <p:nvSpPr>
          <p:cNvPr id="397319" name="Text Box 7">
            <a:extLst>
              <a:ext uri="{FF2B5EF4-FFF2-40B4-BE49-F238E27FC236}">
                <a16:creationId xmlns:a16="http://schemas.microsoft.com/office/drawing/2014/main" id="{C793D7E5-FB68-3B18-EE26-D3FEC02B0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21275"/>
            <a:ext cx="3248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Directly applicable to</a:t>
            </a:r>
            <a:br>
              <a:rPr lang="en-US" altLang="en-US" i="0"/>
            </a:br>
            <a:r>
              <a:rPr lang="en-US" altLang="en-US" i="0"/>
              <a:t>SRAMs</a:t>
            </a:r>
          </a:p>
        </p:txBody>
      </p:sp>
      <p:sp>
        <p:nvSpPr>
          <p:cNvPr id="397320" name="AutoShape 8">
            <a:extLst>
              <a:ext uri="{FF2B5EF4-FFF2-40B4-BE49-F238E27FC236}">
                <a16:creationId xmlns:a16="http://schemas.microsoft.com/office/drawing/2014/main" id="{85BD9624-B677-463E-32BB-B748024781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19200" y="1371600"/>
            <a:ext cx="548640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2" name="Rectangle 10">
            <a:extLst>
              <a:ext uri="{FF2B5EF4-FFF2-40B4-BE49-F238E27FC236}">
                <a16:creationId xmlns:a16="http://schemas.microsoft.com/office/drawing/2014/main" id="{7F5BE42D-6386-95E6-AF02-73E60842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1379538"/>
            <a:ext cx="3900487" cy="4137025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3" name="Line 11">
            <a:extLst>
              <a:ext uri="{FF2B5EF4-FFF2-40B4-BE49-F238E27FC236}">
                <a16:creationId xmlns:a16="http://schemas.microsoft.com/office/drawing/2014/main" id="{CE55C9ED-846E-698A-22E6-DA05404DE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5197475"/>
            <a:ext cx="1588" cy="76200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4" name="Line 12">
            <a:extLst>
              <a:ext uri="{FF2B5EF4-FFF2-40B4-BE49-F238E27FC236}">
                <a16:creationId xmlns:a16="http://schemas.microsoft.com/office/drawing/2014/main" id="{C1A4C867-9D6C-25FD-970A-4C58A7BEF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100" y="5273675"/>
            <a:ext cx="35083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5" name="Line 13">
            <a:extLst>
              <a:ext uri="{FF2B5EF4-FFF2-40B4-BE49-F238E27FC236}">
                <a16:creationId xmlns:a16="http://schemas.microsoft.com/office/drawing/2014/main" id="{2C7BA09E-2379-040E-00F6-B75AA058F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4363" y="5341938"/>
            <a:ext cx="220662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6" name="Line 14">
            <a:extLst>
              <a:ext uri="{FF2B5EF4-FFF2-40B4-BE49-F238E27FC236}">
                <a16:creationId xmlns:a16="http://schemas.microsoft.com/office/drawing/2014/main" id="{57173300-6A1B-0B42-71BB-3C8ED069C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8338" y="5418138"/>
            <a:ext cx="106362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7" name="Line 15">
            <a:extLst>
              <a:ext uri="{FF2B5EF4-FFF2-40B4-BE49-F238E27FC236}">
                <a16:creationId xmlns:a16="http://schemas.microsoft.com/office/drawing/2014/main" id="{D3E2754D-1BEB-1FCC-6D5F-4941B5FEC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054475"/>
            <a:ext cx="1588" cy="68263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8" name="Line 16">
            <a:extLst>
              <a:ext uri="{FF2B5EF4-FFF2-40B4-BE49-F238E27FC236}">
                <a16:creationId xmlns:a16="http://schemas.microsoft.com/office/drawing/2014/main" id="{337F6334-A993-D6CB-90FD-345D02F6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3925" y="4122738"/>
            <a:ext cx="342900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9" name="Line 17">
            <a:extLst>
              <a:ext uri="{FF2B5EF4-FFF2-40B4-BE49-F238E27FC236}">
                <a16:creationId xmlns:a16="http://schemas.microsoft.com/office/drawing/2014/main" id="{C1891A09-F99D-1930-668E-F833F4FE2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5838" y="4198938"/>
            <a:ext cx="220662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0" name="Line 18">
            <a:extLst>
              <a:ext uri="{FF2B5EF4-FFF2-40B4-BE49-F238E27FC236}">
                <a16:creationId xmlns:a16="http://schemas.microsoft.com/office/drawing/2014/main" id="{0A4F898F-0458-0063-7316-8E85080B09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63" y="4267200"/>
            <a:ext cx="98425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1" name="Line 19">
            <a:extLst>
              <a:ext uri="{FF2B5EF4-FFF2-40B4-BE49-F238E27FC236}">
                <a16:creationId xmlns:a16="http://schemas.microsoft.com/office/drawing/2014/main" id="{899E0621-90E0-2215-F29E-67D5691C9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4625975"/>
            <a:ext cx="349250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2" name="Freeform 20">
            <a:extLst>
              <a:ext uri="{FF2B5EF4-FFF2-40B4-BE49-F238E27FC236}">
                <a16:creationId xmlns:a16="http://schemas.microsoft.com/office/drawing/2014/main" id="{5E38C9C6-8080-C107-1D41-6DA9B1000D55}"/>
              </a:ext>
            </a:extLst>
          </p:cNvPr>
          <p:cNvSpPr>
            <a:spLocks/>
          </p:cNvSpPr>
          <p:nvPr/>
        </p:nvSpPr>
        <p:spPr bwMode="auto">
          <a:xfrm>
            <a:off x="2925763" y="4938713"/>
            <a:ext cx="334962" cy="258762"/>
          </a:xfrm>
          <a:custGeom>
            <a:avLst/>
            <a:gdLst>
              <a:gd name="T0" fmla="*/ 0 w 211"/>
              <a:gd name="T1" fmla="*/ 0 h 163"/>
              <a:gd name="T2" fmla="*/ 211 w 211"/>
              <a:gd name="T3" fmla="*/ 0 h 163"/>
              <a:gd name="T4" fmla="*/ 211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0"/>
                </a:moveTo>
                <a:lnTo>
                  <a:pt x="211" y="0"/>
                </a:lnTo>
                <a:lnTo>
                  <a:pt x="211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3" name="Freeform 21">
            <a:extLst>
              <a:ext uri="{FF2B5EF4-FFF2-40B4-BE49-F238E27FC236}">
                <a16:creationId xmlns:a16="http://schemas.microsoft.com/office/drawing/2014/main" id="{8BD6B38C-C604-CAFC-1EE0-DB4374848F34}"/>
              </a:ext>
            </a:extLst>
          </p:cNvPr>
          <p:cNvSpPr>
            <a:spLocks/>
          </p:cNvSpPr>
          <p:nvPr/>
        </p:nvSpPr>
        <p:spPr bwMode="auto">
          <a:xfrm>
            <a:off x="2925763" y="4054475"/>
            <a:ext cx="334962" cy="258763"/>
          </a:xfrm>
          <a:custGeom>
            <a:avLst/>
            <a:gdLst>
              <a:gd name="T0" fmla="*/ 211 w 211"/>
              <a:gd name="T1" fmla="*/ 0 h 163"/>
              <a:gd name="T2" fmla="*/ 211 w 211"/>
              <a:gd name="T3" fmla="*/ 163 h 163"/>
              <a:gd name="T4" fmla="*/ 0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0"/>
                </a:moveTo>
                <a:lnTo>
                  <a:pt x="211" y="163"/>
                </a:lnTo>
                <a:lnTo>
                  <a:pt x="0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4" name="Line 22">
            <a:extLst>
              <a:ext uri="{FF2B5EF4-FFF2-40B4-BE49-F238E27FC236}">
                <a16:creationId xmlns:a16="http://schemas.microsoft.com/office/drawing/2014/main" id="{352A6B8D-885D-14DB-F0E0-1216ECCE8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4214813"/>
            <a:ext cx="1587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5" name="Line 23">
            <a:extLst>
              <a:ext uri="{FF2B5EF4-FFF2-40B4-BE49-F238E27FC236}">
                <a16:creationId xmlns:a16="http://schemas.microsoft.com/office/drawing/2014/main" id="{0A4AB346-B9E3-010A-4FD9-AFD341A9B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488" y="4419600"/>
            <a:ext cx="1587" cy="4111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6" name="Line 24">
            <a:extLst>
              <a:ext uri="{FF2B5EF4-FFF2-40B4-BE49-F238E27FC236}">
                <a16:creationId xmlns:a16="http://schemas.microsoft.com/office/drawing/2014/main" id="{38EB9258-D230-D24E-8C47-793849135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3482975"/>
            <a:ext cx="342900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7" name="Freeform 25">
            <a:extLst>
              <a:ext uri="{FF2B5EF4-FFF2-40B4-BE49-F238E27FC236}">
                <a16:creationId xmlns:a16="http://schemas.microsoft.com/office/drawing/2014/main" id="{80529D94-EE74-B106-BEF0-4FC0C67525E8}"/>
              </a:ext>
            </a:extLst>
          </p:cNvPr>
          <p:cNvSpPr>
            <a:spLocks/>
          </p:cNvSpPr>
          <p:nvPr/>
        </p:nvSpPr>
        <p:spPr bwMode="auto">
          <a:xfrm>
            <a:off x="2201863" y="3795713"/>
            <a:ext cx="334962" cy="258762"/>
          </a:xfrm>
          <a:custGeom>
            <a:avLst/>
            <a:gdLst>
              <a:gd name="T0" fmla="*/ 0 w 211"/>
              <a:gd name="T1" fmla="*/ 0 h 163"/>
              <a:gd name="T2" fmla="*/ 211 w 211"/>
              <a:gd name="T3" fmla="*/ 0 h 163"/>
              <a:gd name="T4" fmla="*/ 211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0"/>
                </a:moveTo>
                <a:lnTo>
                  <a:pt x="211" y="0"/>
                </a:lnTo>
                <a:lnTo>
                  <a:pt x="211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8" name="Freeform 26">
            <a:extLst>
              <a:ext uri="{FF2B5EF4-FFF2-40B4-BE49-F238E27FC236}">
                <a16:creationId xmlns:a16="http://schemas.microsoft.com/office/drawing/2014/main" id="{F32FF214-E110-EAA4-AB97-6A21321502F7}"/>
              </a:ext>
            </a:extLst>
          </p:cNvPr>
          <p:cNvSpPr>
            <a:spLocks/>
          </p:cNvSpPr>
          <p:nvPr/>
        </p:nvSpPr>
        <p:spPr bwMode="auto">
          <a:xfrm>
            <a:off x="2201863" y="2911475"/>
            <a:ext cx="334962" cy="258763"/>
          </a:xfrm>
          <a:custGeom>
            <a:avLst/>
            <a:gdLst>
              <a:gd name="T0" fmla="*/ 211 w 211"/>
              <a:gd name="T1" fmla="*/ 0 h 163"/>
              <a:gd name="T2" fmla="*/ 211 w 211"/>
              <a:gd name="T3" fmla="*/ 163 h 163"/>
              <a:gd name="T4" fmla="*/ 0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0"/>
                </a:moveTo>
                <a:lnTo>
                  <a:pt x="211" y="163"/>
                </a:lnTo>
                <a:lnTo>
                  <a:pt x="0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9" name="Line 27">
            <a:extLst>
              <a:ext uri="{FF2B5EF4-FFF2-40B4-BE49-F238E27FC236}">
                <a16:creationId xmlns:a16="http://schemas.microsoft.com/office/drawing/2014/main" id="{CD7F0419-7D3A-2009-BEAB-9E5547642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3071813"/>
            <a:ext cx="1587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0" name="Line 28">
            <a:extLst>
              <a:ext uri="{FF2B5EF4-FFF2-40B4-BE49-F238E27FC236}">
                <a16:creationId xmlns:a16="http://schemas.microsoft.com/office/drawing/2014/main" id="{2E06692E-D967-8979-66BA-3C43BA68F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276600"/>
            <a:ext cx="1588" cy="4111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1" name="Line 29">
            <a:extLst>
              <a:ext uri="{FF2B5EF4-FFF2-40B4-BE49-F238E27FC236}">
                <a16:creationId xmlns:a16="http://schemas.microsoft.com/office/drawing/2014/main" id="{52541A0D-DD1B-32C9-A1FF-41F425460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325" y="2339975"/>
            <a:ext cx="31273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2" name="Freeform 30">
            <a:extLst>
              <a:ext uri="{FF2B5EF4-FFF2-40B4-BE49-F238E27FC236}">
                <a16:creationId xmlns:a16="http://schemas.microsoft.com/office/drawing/2014/main" id="{26FCDF86-2B34-5070-375F-5F5722EF861B}"/>
              </a:ext>
            </a:extLst>
          </p:cNvPr>
          <p:cNvSpPr>
            <a:spLocks/>
          </p:cNvSpPr>
          <p:nvPr/>
        </p:nvSpPr>
        <p:spPr bwMode="auto">
          <a:xfrm>
            <a:off x="2536825" y="2652713"/>
            <a:ext cx="334963" cy="258762"/>
          </a:xfrm>
          <a:custGeom>
            <a:avLst/>
            <a:gdLst>
              <a:gd name="T0" fmla="*/ 211 w 211"/>
              <a:gd name="T1" fmla="*/ 0 h 163"/>
              <a:gd name="T2" fmla="*/ 0 w 211"/>
              <a:gd name="T3" fmla="*/ 0 h 163"/>
              <a:gd name="T4" fmla="*/ 0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0"/>
                </a:move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3" name="Freeform 31">
            <a:extLst>
              <a:ext uri="{FF2B5EF4-FFF2-40B4-BE49-F238E27FC236}">
                <a16:creationId xmlns:a16="http://schemas.microsoft.com/office/drawing/2014/main" id="{B0B5D718-6157-D7FC-CC36-9B533944A794}"/>
              </a:ext>
            </a:extLst>
          </p:cNvPr>
          <p:cNvSpPr>
            <a:spLocks/>
          </p:cNvSpPr>
          <p:nvPr/>
        </p:nvSpPr>
        <p:spPr bwMode="auto">
          <a:xfrm>
            <a:off x="2536825" y="1768475"/>
            <a:ext cx="334963" cy="258763"/>
          </a:xfrm>
          <a:custGeom>
            <a:avLst/>
            <a:gdLst>
              <a:gd name="T0" fmla="*/ 0 w 211"/>
              <a:gd name="T1" fmla="*/ 0 h 163"/>
              <a:gd name="T2" fmla="*/ 0 w 211"/>
              <a:gd name="T3" fmla="*/ 163 h 163"/>
              <a:gd name="T4" fmla="*/ 211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0"/>
                </a:moveTo>
                <a:lnTo>
                  <a:pt x="0" y="163"/>
                </a:lnTo>
                <a:lnTo>
                  <a:pt x="211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4" name="Line 32">
            <a:extLst>
              <a:ext uri="{FF2B5EF4-FFF2-40B4-BE49-F238E27FC236}">
                <a16:creationId xmlns:a16="http://schemas.microsoft.com/office/drawing/2014/main" id="{07CBA6CF-EFFA-A003-F96A-BE1E23977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1928813"/>
            <a:ext cx="1587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5" name="Line 33">
            <a:extLst>
              <a:ext uri="{FF2B5EF4-FFF2-40B4-BE49-F238E27FC236}">
                <a16:creationId xmlns:a16="http://schemas.microsoft.com/office/drawing/2014/main" id="{6C165684-978D-A143-3250-52C7CDB93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963" y="2133600"/>
            <a:ext cx="1587" cy="4111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6" name="Freeform 34">
            <a:extLst>
              <a:ext uri="{FF2B5EF4-FFF2-40B4-BE49-F238E27FC236}">
                <a16:creationId xmlns:a16="http://schemas.microsoft.com/office/drawing/2014/main" id="{8D36E934-ACF8-67FB-9FB0-413270720A7E}"/>
              </a:ext>
            </a:extLst>
          </p:cNvPr>
          <p:cNvSpPr>
            <a:spLocks/>
          </p:cNvSpPr>
          <p:nvPr/>
        </p:nvSpPr>
        <p:spPr bwMode="auto">
          <a:xfrm>
            <a:off x="3641725" y="2652713"/>
            <a:ext cx="334963" cy="258762"/>
          </a:xfrm>
          <a:custGeom>
            <a:avLst/>
            <a:gdLst>
              <a:gd name="T0" fmla="*/ 0 w 211"/>
              <a:gd name="T1" fmla="*/ 0 h 163"/>
              <a:gd name="T2" fmla="*/ 211 w 211"/>
              <a:gd name="T3" fmla="*/ 0 h 163"/>
              <a:gd name="T4" fmla="*/ 211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0"/>
                </a:moveTo>
                <a:lnTo>
                  <a:pt x="211" y="0"/>
                </a:lnTo>
                <a:lnTo>
                  <a:pt x="211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7" name="Freeform 35">
            <a:extLst>
              <a:ext uri="{FF2B5EF4-FFF2-40B4-BE49-F238E27FC236}">
                <a16:creationId xmlns:a16="http://schemas.microsoft.com/office/drawing/2014/main" id="{997E4736-EB94-6E55-E68A-522F8CDD8B57}"/>
              </a:ext>
            </a:extLst>
          </p:cNvPr>
          <p:cNvSpPr>
            <a:spLocks/>
          </p:cNvSpPr>
          <p:nvPr/>
        </p:nvSpPr>
        <p:spPr bwMode="auto">
          <a:xfrm>
            <a:off x="3641725" y="1768475"/>
            <a:ext cx="334963" cy="258763"/>
          </a:xfrm>
          <a:custGeom>
            <a:avLst/>
            <a:gdLst>
              <a:gd name="T0" fmla="*/ 211 w 211"/>
              <a:gd name="T1" fmla="*/ 0 h 163"/>
              <a:gd name="T2" fmla="*/ 211 w 211"/>
              <a:gd name="T3" fmla="*/ 163 h 163"/>
              <a:gd name="T4" fmla="*/ 0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0"/>
                </a:moveTo>
                <a:lnTo>
                  <a:pt x="211" y="163"/>
                </a:lnTo>
                <a:lnTo>
                  <a:pt x="0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8" name="Line 36">
            <a:extLst>
              <a:ext uri="{FF2B5EF4-FFF2-40B4-BE49-F238E27FC236}">
                <a16:creationId xmlns:a16="http://schemas.microsoft.com/office/drawing/2014/main" id="{FE2937D7-A324-F702-1360-F2BF4EF59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1928813"/>
            <a:ext cx="1588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9" name="Line 37">
            <a:extLst>
              <a:ext uri="{FF2B5EF4-FFF2-40B4-BE49-F238E27FC236}">
                <a16:creationId xmlns:a16="http://schemas.microsoft.com/office/drawing/2014/main" id="{C8964188-C7D4-1E53-139C-8F209F671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3138" y="2133600"/>
            <a:ext cx="1587" cy="4111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0" name="Line 38">
            <a:extLst>
              <a:ext uri="{FF2B5EF4-FFF2-40B4-BE49-F238E27FC236}">
                <a16:creationId xmlns:a16="http://schemas.microsoft.com/office/drawing/2014/main" id="{5E08F209-E248-A81E-00A7-BBF661ECF6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9925" y="3482975"/>
            <a:ext cx="23653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1" name="Freeform 39">
            <a:extLst>
              <a:ext uri="{FF2B5EF4-FFF2-40B4-BE49-F238E27FC236}">
                <a16:creationId xmlns:a16="http://schemas.microsoft.com/office/drawing/2014/main" id="{8F2DF266-EEDF-A266-97B3-85314FE871F9}"/>
              </a:ext>
            </a:extLst>
          </p:cNvPr>
          <p:cNvSpPr>
            <a:spLocks/>
          </p:cNvSpPr>
          <p:nvPr/>
        </p:nvSpPr>
        <p:spPr bwMode="auto">
          <a:xfrm>
            <a:off x="3976688" y="3795713"/>
            <a:ext cx="336550" cy="258762"/>
          </a:xfrm>
          <a:custGeom>
            <a:avLst/>
            <a:gdLst>
              <a:gd name="T0" fmla="*/ 212 w 212"/>
              <a:gd name="T1" fmla="*/ 0 h 163"/>
              <a:gd name="T2" fmla="*/ 0 w 212"/>
              <a:gd name="T3" fmla="*/ 0 h 163"/>
              <a:gd name="T4" fmla="*/ 0 w 212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" h="163">
                <a:moveTo>
                  <a:pt x="212" y="0"/>
                </a:move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2" name="Freeform 40">
            <a:extLst>
              <a:ext uri="{FF2B5EF4-FFF2-40B4-BE49-F238E27FC236}">
                <a16:creationId xmlns:a16="http://schemas.microsoft.com/office/drawing/2014/main" id="{4F2F8972-63F8-CBAE-F175-F3DC12F73B32}"/>
              </a:ext>
            </a:extLst>
          </p:cNvPr>
          <p:cNvSpPr>
            <a:spLocks/>
          </p:cNvSpPr>
          <p:nvPr/>
        </p:nvSpPr>
        <p:spPr bwMode="auto">
          <a:xfrm>
            <a:off x="3976688" y="2911475"/>
            <a:ext cx="336550" cy="258763"/>
          </a:xfrm>
          <a:custGeom>
            <a:avLst/>
            <a:gdLst>
              <a:gd name="T0" fmla="*/ 0 w 212"/>
              <a:gd name="T1" fmla="*/ 0 h 163"/>
              <a:gd name="T2" fmla="*/ 0 w 212"/>
              <a:gd name="T3" fmla="*/ 163 h 163"/>
              <a:gd name="T4" fmla="*/ 212 w 212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" h="163">
                <a:moveTo>
                  <a:pt x="0" y="0"/>
                </a:moveTo>
                <a:lnTo>
                  <a:pt x="0" y="163"/>
                </a:lnTo>
                <a:lnTo>
                  <a:pt x="212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3" name="Line 41">
            <a:extLst>
              <a:ext uri="{FF2B5EF4-FFF2-40B4-BE49-F238E27FC236}">
                <a16:creationId xmlns:a16="http://schemas.microsoft.com/office/drawing/2014/main" id="{8BD88BAA-9F5E-34C9-3BEC-EC89D2D04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3071813"/>
            <a:ext cx="1587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4" name="Line 42">
            <a:extLst>
              <a:ext uri="{FF2B5EF4-FFF2-40B4-BE49-F238E27FC236}">
                <a16:creationId xmlns:a16="http://schemas.microsoft.com/office/drawing/2014/main" id="{E9C85A2C-A4F8-B713-DC9C-8CA5D3A61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3276600"/>
            <a:ext cx="1587" cy="4111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5" name="Line 43">
            <a:extLst>
              <a:ext uri="{FF2B5EF4-FFF2-40B4-BE49-F238E27FC236}">
                <a16:creationId xmlns:a16="http://schemas.microsoft.com/office/drawing/2014/main" id="{6F4228CE-6441-E466-66D9-4C3018D5E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25" y="4054475"/>
            <a:ext cx="1439863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6" name="Oval 44">
            <a:extLst>
              <a:ext uri="{FF2B5EF4-FFF2-40B4-BE49-F238E27FC236}">
                <a16:creationId xmlns:a16="http://schemas.microsoft.com/office/drawing/2014/main" id="{5DD2DF9F-4421-7BA5-27B1-7B167759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2865438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7" name="Oval 45">
            <a:extLst>
              <a:ext uri="{FF2B5EF4-FFF2-40B4-BE49-F238E27FC236}">
                <a16:creationId xmlns:a16="http://schemas.microsoft.com/office/drawing/2014/main" id="{AFACAB2B-3D3D-5A51-7D39-802D0D91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865438"/>
            <a:ext cx="90487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8" name="Oval 46">
            <a:extLst>
              <a:ext uri="{FF2B5EF4-FFF2-40B4-BE49-F238E27FC236}">
                <a16:creationId xmlns:a16="http://schemas.microsoft.com/office/drawing/2014/main" id="{37781B90-7405-1C37-D7F2-B2081F54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2286000"/>
            <a:ext cx="106362" cy="106363"/>
          </a:xfrm>
          <a:prstGeom prst="ellips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9" name="Oval 47">
            <a:extLst>
              <a:ext uri="{FF2B5EF4-FFF2-40B4-BE49-F238E27FC236}">
                <a16:creationId xmlns:a16="http://schemas.microsoft.com/office/drawing/2014/main" id="{C169C706-7049-BD1A-0833-7429221E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93938"/>
            <a:ext cx="90488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0" name="Oval 48">
            <a:extLst>
              <a:ext uri="{FF2B5EF4-FFF2-40B4-BE49-F238E27FC236}">
                <a16:creationId xmlns:a16="http://schemas.microsoft.com/office/drawing/2014/main" id="{D8ADD6A6-CCDC-DF60-9532-138CFAB9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286000"/>
            <a:ext cx="107950" cy="106363"/>
          </a:xfrm>
          <a:prstGeom prst="ellips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1" name="Line 49">
            <a:extLst>
              <a:ext uri="{FF2B5EF4-FFF2-40B4-BE49-F238E27FC236}">
                <a16:creationId xmlns:a16="http://schemas.microsoft.com/office/drawing/2014/main" id="{98E0EA8B-A09D-E2F4-6605-EF4D99F47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938" y="2339975"/>
            <a:ext cx="258762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2" name="Freeform 50">
            <a:extLst>
              <a:ext uri="{FF2B5EF4-FFF2-40B4-BE49-F238E27FC236}">
                <a16:creationId xmlns:a16="http://schemas.microsoft.com/office/drawing/2014/main" id="{A261824B-1EDF-648E-4436-89473B3099B8}"/>
              </a:ext>
            </a:extLst>
          </p:cNvPr>
          <p:cNvSpPr>
            <a:spLocks/>
          </p:cNvSpPr>
          <p:nvPr/>
        </p:nvSpPr>
        <p:spPr bwMode="auto">
          <a:xfrm>
            <a:off x="5837238" y="2652713"/>
            <a:ext cx="334962" cy="258762"/>
          </a:xfrm>
          <a:custGeom>
            <a:avLst/>
            <a:gdLst>
              <a:gd name="T0" fmla="*/ 0 w 211"/>
              <a:gd name="T1" fmla="*/ 0 h 163"/>
              <a:gd name="T2" fmla="*/ 211 w 211"/>
              <a:gd name="T3" fmla="*/ 0 h 163"/>
              <a:gd name="T4" fmla="*/ 211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0"/>
                </a:moveTo>
                <a:lnTo>
                  <a:pt x="211" y="0"/>
                </a:lnTo>
                <a:lnTo>
                  <a:pt x="211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3" name="Freeform 51">
            <a:extLst>
              <a:ext uri="{FF2B5EF4-FFF2-40B4-BE49-F238E27FC236}">
                <a16:creationId xmlns:a16="http://schemas.microsoft.com/office/drawing/2014/main" id="{80AB86A3-80F8-3CC3-5E57-777872CAB728}"/>
              </a:ext>
            </a:extLst>
          </p:cNvPr>
          <p:cNvSpPr>
            <a:spLocks/>
          </p:cNvSpPr>
          <p:nvPr/>
        </p:nvSpPr>
        <p:spPr bwMode="auto">
          <a:xfrm>
            <a:off x="5837238" y="1768475"/>
            <a:ext cx="334962" cy="258763"/>
          </a:xfrm>
          <a:custGeom>
            <a:avLst/>
            <a:gdLst>
              <a:gd name="T0" fmla="*/ 211 w 211"/>
              <a:gd name="T1" fmla="*/ 0 h 163"/>
              <a:gd name="T2" fmla="*/ 211 w 211"/>
              <a:gd name="T3" fmla="*/ 163 h 163"/>
              <a:gd name="T4" fmla="*/ 0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0"/>
                </a:moveTo>
                <a:lnTo>
                  <a:pt x="211" y="163"/>
                </a:lnTo>
                <a:lnTo>
                  <a:pt x="0" y="163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4" name="Line 52">
            <a:extLst>
              <a:ext uri="{FF2B5EF4-FFF2-40B4-BE49-F238E27FC236}">
                <a16:creationId xmlns:a16="http://schemas.microsoft.com/office/drawing/2014/main" id="{384CB7C6-220F-82E1-6982-EDBAC4C77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7238" y="1928813"/>
            <a:ext cx="1587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5" name="Line 53">
            <a:extLst>
              <a:ext uri="{FF2B5EF4-FFF2-40B4-BE49-F238E27FC236}">
                <a16:creationId xmlns:a16="http://schemas.microsoft.com/office/drawing/2014/main" id="{F38525B3-C507-7309-5E3E-0B9E9BB17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2133600"/>
            <a:ext cx="1587" cy="411163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6" name="Line 54">
            <a:extLst>
              <a:ext uri="{FF2B5EF4-FFF2-40B4-BE49-F238E27FC236}">
                <a16:creationId xmlns:a16="http://schemas.microsoft.com/office/drawing/2014/main" id="{D81E62FB-BFCA-2221-AC79-E70C7886A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1938" y="3482975"/>
            <a:ext cx="334962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7" name="Freeform 55">
            <a:extLst>
              <a:ext uri="{FF2B5EF4-FFF2-40B4-BE49-F238E27FC236}">
                <a16:creationId xmlns:a16="http://schemas.microsoft.com/office/drawing/2014/main" id="{4766F245-BE67-FA45-D442-2B7DD18AFAC9}"/>
              </a:ext>
            </a:extLst>
          </p:cNvPr>
          <p:cNvSpPr>
            <a:spLocks/>
          </p:cNvSpPr>
          <p:nvPr/>
        </p:nvSpPr>
        <p:spPr bwMode="auto">
          <a:xfrm>
            <a:off x="5837238" y="2911475"/>
            <a:ext cx="334962" cy="258763"/>
          </a:xfrm>
          <a:custGeom>
            <a:avLst/>
            <a:gdLst>
              <a:gd name="T0" fmla="*/ 0 w 211"/>
              <a:gd name="T1" fmla="*/ 163 h 163"/>
              <a:gd name="T2" fmla="*/ 211 w 211"/>
              <a:gd name="T3" fmla="*/ 163 h 163"/>
              <a:gd name="T4" fmla="*/ 211 w 211"/>
              <a:gd name="T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163"/>
                </a:moveTo>
                <a:lnTo>
                  <a:pt x="211" y="163"/>
                </a:lnTo>
                <a:lnTo>
                  <a:pt x="211" y="0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8" name="Freeform 56">
            <a:extLst>
              <a:ext uri="{FF2B5EF4-FFF2-40B4-BE49-F238E27FC236}">
                <a16:creationId xmlns:a16="http://schemas.microsoft.com/office/drawing/2014/main" id="{4727F2C1-66A5-FC08-B260-94E34EDD2F40}"/>
              </a:ext>
            </a:extLst>
          </p:cNvPr>
          <p:cNvSpPr>
            <a:spLocks/>
          </p:cNvSpPr>
          <p:nvPr/>
        </p:nvSpPr>
        <p:spPr bwMode="auto">
          <a:xfrm>
            <a:off x="5837238" y="3795713"/>
            <a:ext cx="334962" cy="258762"/>
          </a:xfrm>
          <a:custGeom>
            <a:avLst/>
            <a:gdLst>
              <a:gd name="T0" fmla="*/ 211 w 211"/>
              <a:gd name="T1" fmla="*/ 163 h 163"/>
              <a:gd name="T2" fmla="*/ 211 w 211"/>
              <a:gd name="T3" fmla="*/ 0 h 163"/>
              <a:gd name="T4" fmla="*/ 0 w 211"/>
              <a:gd name="T5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163"/>
                </a:moveTo>
                <a:lnTo>
                  <a:pt x="211" y="0"/>
                </a:lnTo>
                <a:lnTo>
                  <a:pt x="0" y="0"/>
                </a:lnTo>
              </a:path>
            </a:pathLst>
          </a:cu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69" name="Line 57">
            <a:extLst>
              <a:ext uri="{FF2B5EF4-FFF2-40B4-BE49-F238E27FC236}">
                <a16:creationId xmlns:a16="http://schemas.microsoft.com/office/drawing/2014/main" id="{4A53F37D-21B5-5E1A-263C-F26573DB9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7238" y="3071813"/>
            <a:ext cx="1587" cy="8143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0" name="Line 58">
            <a:extLst>
              <a:ext uri="{FF2B5EF4-FFF2-40B4-BE49-F238E27FC236}">
                <a16:creationId xmlns:a16="http://schemas.microsoft.com/office/drawing/2014/main" id="{15870773-456A-6F23-5960-42904F05F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900" y="3268663"/>
            <a:ext cx="1588" cy="41275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1" name="Oval 59">
            <a:extLst>
              <a:ext uri="{FF2B5EF4-FFF2-40B4-BE49-F238E27FC236}">
                <a16:creationId xmlns:a16="http://schemas.microsoft.com/office/drawing/2014/main" id="{38F8520C-6DAB-7493-939A-72FA25F9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865438"/>
            <a:ext cx="90488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2" name="Oval 60">
            <a:extLst>
              <a:ext uri="{FF2B5EF4-FFF2-40B4-BE49-F238E27FC236}">
                <a16:creationId xmlns:a16="http://schemas.microsoft.com/office/drawing/2014/main" id="{63549EC1-2E98-30DD-DD45-6B14862E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865438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3" name="Oval 61">
            <a:extLst>
              <a:ext uri="{FF2B5EF4-FFF2-40B4-BE49-F238E27FC236}">
                <a16:creationId xmlns:a16="http://schemas.microsoft.com/office/drawing/2014/main" id="{BC20D57B-2C07-4F26-F71E-B4787FE7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286000"/>
            <a:ext cx="106363" cy="106363"/>
          </a:xfrm>
          <a:prstGeom prst="ellips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4" name="Freeform 62">
            <a:extLst>
              <a:ext uri="{FF2B5EF4-FFF2-40B4-BE49-F238E27FC236}">
                <a16:creationId xmlns:a16="http://schemas.microsoft.com/office/drawing/2014/main" id="{238E429B-E6EA-80EC-4D5C-5A75AC432219}"/>
              </a:ext>
            </a:extLst>
          </p:cNvPr>
          <p:cNvSpPr>
            <a:spLocks/>
          </p:cNvSpPr>
          <p:nvPr/>
        </p:nvSpPr>
        <p:spPr bwMode="auto">
          <a:xfrm>
            <a:off x="2536825" y="2339975"/>
            <a:ext cx="709613" cy="571500"/>
          </a:xfrm>
          <a:custGeom>
            <a:avLst/>
            <a:gdLst>
              <a:gd name="T0" fmla="*/ 0 w 447"/>
              <a:gd name="T1" fmla="*/ 360 h 360"/>
              <a:gd name="T2" fmla="*/ 447 w 447"/>
              <a:gd name="T3" fmla="*/ 360 h 360"/>
              <a:gd name="T4" fmla="*/ 447 w 447"/>
              <a:gd name="T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7" h="360">
                <a:moveTo>
                  <a:pt x="0" y="360"/>
                </a:moveTo>
                <a:lnTo>
                  <a:pt x="447" y="360"/>
                </a:lnTo>
                <a:lnTo>
                  <a:pt x="447" y="0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5" name="Line 63">
            <a:extLst>
              <a:ext uri="{FF2B5EF4-FFF2-40B4-BE49-F238E27FC236}">
                <a16:creationId xmlns:a16="http://schemas.microsoft.com/office/drawing/2014/main" id="{8107BEE2-9FE3-2075-88D7-ABB8CE63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1768475"/>
            <a:ext cx="1828800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6" name="Line 64">
            <a:extLst>
              <a:ext uri="{FF2B5EF4-FFF2-40B4-BE49-F238E27FC236}">
                <a16:creationId xmlns:a16="http://schemas.microsoft.com/office/drawing/2014/main" id="{415C5B86-7E2A-059E-02C3-E241F1942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1768475"/>
            <a:ext cx="48736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7" name="Line 65">
            <a:extLst>
              <a:ext uri="{FF2B5EF4-FFF2-40B4-BE49-F238E27FC236}">
                <a16:creationId xmlns:a16="http://schemas.microsoft.com/office/drawing/2014/main" id="{B549C6D0-0FEF-10E8-A813-C07F5F079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911475"/>
            <a:ext cx="1365250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8" name="Line 66">
            <a:extLst>
              <a:ext uri="{FF2B5EF4-FFF2-40B4-BE49-F238E27FC236}">
                <a16:creationId xmlns:a16="http://schemas.microsoft.com/office/drawing/2014/main" id="{447A7CDA-2ED3-10F0-8B08-7D9AE3513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911475"/>
            <a:ext cx="411163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9" name="Line 67">
            <a:extLst>
              <a:ext uri="{FF2B5EF4-FFF2-40B4-BE49-F238E27FC236}">
                <a16:creationId xmlns:a16="http://schemas.microsoft.com/office/drawing/2014/main" id="{345FC9FE-6D03-79FF-C6C4-32D24655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938" y="2339975"/>
            <a:ext cx="1587" cy="1143000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80" name="Rectangle 68">
            <a:extLst>
              <a:ext uri="{FF2B5EF4-FFF2-40B4-BE49-F238E27FC236}">
                <a16:creationId xmlns:a16="http://schemas.microsoft.com/office/drawing/2014/main" id="{9993D891-AC7A-8CDE-68BE-F86B8849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78050"/>
            <a:ext cx="2270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397381" name="Rectangle 69">
            <a:extLst>
              <a:ext uri="{FF2B5EF4-FFF2-40B4-BE49-F238E27FC236}">
                <a16:creationId xmlns:a16="http://schemas.microsoft.com/office/drawing/2014/main" id="{7A378A54-81DD-B250-0668-239CB005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22987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4</a:t>
            </a:r>
            <a:endParaRPr lang="en-US" altLang="en-US"/>
          </a:p>
        </p:txBody>
      </p:sp>
      <p:sp>
        <p:nvSpPr>
          <p:cNvPr id="397382" name="Rectangle 70">
            <a:extLst>
              <a:ext uri="{FF2B5EF4-FFF2-40B4-BE49-F238E27FC236}">
                <a16:creationId xmlns:a16="http://schemas.microsoft.com/office/drawing/2014/main" id="{2B8D39E7-D078-29EF-3AB6-257937BD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3309938"/>
            <a:ext cx="2270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397383" name="Rectangle 71">
            <a:extLst>
              <a:ext uri="{FF2B5EF4-FFF2-40B4-BE49-F238E27FC236}">
                <a16:creationId xmlns:a16="http://schemas.microsoft.com/office/drawing/2014/main" id="{0DB77B23-6398-C3B6-A102-C1A6B7C6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4305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397384" name="Rectangle 72">
            <a:extLst>
              <a:ext uri="{FF2B5EF4-FFF2-40B4-BE49-F238E27FC236}">
                <a16:creationId xmlns:a16="http://schemas.microsoft.com/office/drawing/2014/main" id="{AB8414B8-FE7A-8BD4-F3E5-5334224A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4451350"/>
            <a:ext cx="2270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397385" name="Rectangle 73">
            <a:extLst>
              <a:ext uri="{FF2B5EF4-FFF2-40B4-BE49-F238E27FC236}">
                <a16:creationId xmlns:a16="http://schemas.microsoft.com/office/drawing/2014/main" id="{73F34E2B-BE25-6BCC-6263-CFF1D38F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45751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5</a:t>
            </a:r>
            <a:endParaRPr lang="en-US" altLang="en-US"/>
          </a:p>
        </p:txBody>
      </p:sp>
      <p:sp>
        <p:nvSpPr>
          <p:cNvPr id="397386" name="Rectangle 74">
            <a:extLst>
              <a:ext uri="{FF2B5EF4-FFF2-40B4-BE49-F238E27FC236}">
                <a16:creationId xmlns:a16="http://schemas.microsoft.com/office/drawing/2014/main" id="{9D8FB04C-007C-242A-A04C-14523C0B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2178050"/>
            <a:ext cx="227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397387" name="Rectangle 75">
            <a:extLst>
              <a:ext uri="{FF2B5EF4-FFF2-40B4-BE49-F238E27FC236}">
                <a16:creationId xmlns:a16="http://schemas.microsoft.com/office/drawing/2014/main" id="{219BC3E8-91C8-9463-0873-CBE0D8C0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2987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3</a:t>
            </a:r>
            <a:endParaRPr lang="en-US" altLang="en-US"/>
          </a:p>
        </p:txBody>
      </p:sp>
      <p:sp>
        <p:nvSpPr>
          <p:cNvPr id="397388" name="Rectangle 76">
            <a:extLst>
              <a:ext uri="{FF2B5EF4-FFF2-40B4-BE49-F238E27FC236}">
                <a16:creationId xmlns:a16="http://schemas.microsoft.com/office/drawing/2014/main" id="{B3606F0B-B1BA-7D1A-8540-191C694C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309938"/>
            <a:ext cx="2270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397389" name="Rectangle 77">
            <a:extLst>
              <a:ext uri="{FF2B5EF4-FFF2-40B4-BE49-F238E27FC236}">
                <a16:creationId xmlns:a16="http://schemas.microsoft.com/office/drawing/2014/main" id="{44D5F4C4-F8AE-E33A-2945-6DC568BA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34305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397390" name="Rectangle 78">
            <a:extLst>
              <a:ext uri="{FF2B5EF4-FFF2-40B4-BE49-F238E27FC236}">
                <a16:creationId xmlns:a16="http://schemas.microsoft.com/office/drawing/2014/main" id="{25702401-A037-3299-DDFF-BB019ABA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137318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397391" name="Rectangle 79">
            <a:extLst>
              <a:ext uri="{FF2B5EF4-FFF2-40B4-BE49-F238E27FC236}">
                <a16:creationId xmlns:a16="http://schemas.microsoft.com/office/drawing/2014/main" id="{25381F69-4EFC-C302-DA32-9A958632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149383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397392" name="Rectangle 80">
            <a:extLst>
              <a:ext uri="{FF2B5EF4-FFF2-40B4-BE49-F238E27FC236}">
                <a16:creationId xmlns:a16="http://schemas.microsoft.com/office/drawing/2014/main" id="{E1445AD0-7430-AADA-3AC0-FE9A7477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3338513"/>
            <a:ext cx="268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bit</a:t>
            </a:r>
            <a:endParaRPr lang="en-US" altLang="en-US"/>
          </a:p>
        </p:txBody>
      </p:sp>
      <p:sp>
        <p:nvSpPr>
          <p:cNvPr id="397393" name="Line 81">
            <a:extLst>
              <a:ext uri="{FF2B5EF4-FFF2-40B4-BE49-F238E27FC236}">
                <a16:creationId xmlns:a16="http://schemas.microsoft.com/office/drawing/2014/main" id="{41D0F3F7-6326-D9EB-0CBE-3B9ED6A5C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663" y="3352800"/>
            <a:ext cx="24447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94" name="Rectangle 82">
            <a:extLst>
              <a:ext uri="{FF2B5EF4-FFF2-40B4-BE49-F238E27FC236}">
                <a16:creationId xmlns:a16="http://schemas.microsoft.com/office/drawing/2014/main" id="{49EE58FB-160E-CF37-C16B-3CE9EBD68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3338513"/>
            <a:ext cx="26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bit</a:t>
            </a:r>
            <a:endParaRPr lang="en-US" altLang="en-US"/>
          </a:p>
        </p:txBody>
      </p:sp>
      <p:sp>
        <p:nvSpPr>
          <p:cNvPr id="397395" name="Rectangle 83">
            <a:extLst>
              <a:ext uri="{FF2B5EF4-FFF2-40B4-BE49-F238E27FC236}">
                <a16:creationId xmlns:a16="http://schemas.microsoft.com/office/drawing/2014/main" id="{2FD6339B-1170-6CF3-7777-C7C433DD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484688"/>
            <a:ext cx="309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SE</a:t>
            </a:r>
            <a:endParaRPr lang="en-US" altLang="en-US"/>
          </a:p>
        </p:txBody>
      </p:sp>
      <p:sp>
        <p:nvSpPr>
          <p:cNvPr id="397396" name="Rectangle 84">
            <a:extLst>
              <a:ext uri="{FF2B5EF4-FFF2-40B4-BE49-F238E27FC236}">
                <a16:creationId xmlns:a16="http://schemas.microsoft.com/office/drawing/2014/main" id="{32470DFB-B4B6-3D8C-51D3-E3F29593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2586038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/>
          </a:p>
        </p:txBody>
      </p:sp>
      <p:sp>
        <p:nvSpPr>
          <p:cNvPr id="397397" name="Rectangle 85">
            <a:extLst>
              <a:ext uri="{FF2B5EF4-FFF2-40B4-BE49-F238E27FC236}">
                <a16:creationId xmlns:a16="http://schemas.microsoft.com/office/drawing/2014/main" id="{7DF162FA-5B26-465E-8626-1CADA924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25368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y</a:t>
            </a: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41B7EEC7-0FFE-230F-C941-67364461A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/>
              <a:t>Differential Sensing ― SRAM</a:t>
            </a:r>
          </a:p>
        </p:txBody>
      </p:sp>
      <p:pic>
        <p:nvPicPr>
          <p:cNvPr id="282630" name="Picture 6">
            <a:extLst>
              <a:ext uri="{FF2B5EF4-FFF2-40B4-BE49-F238E27FC236}">
                <a16:creationId xmlns:a16="http://schemas.microsoft.com/office/drawing/2014/main" id="{973E6CD6-7D65-7503-DC28-63C6EC8A47A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7391400" cy="52609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5A8A5C2E-F119-34A4-FC26-034DA404A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Latch-Based Sense Amplifier (DRAM)</a:t>
            </a:r>
          </a:p>
        </p:txBody>
      </p:sp>
      <p:sp>
        <p:nvSpPr>
          <p:cNvPr id="283886" name="Rectangle 238">
            <a:extLst>
              <a:ext uri="{FF2B5EF4-FFF2-40B4-BE49-F238E27FC236}">
                <a16:creationId xmlns:a16="http://schemas.microsoft.com/office/drawing/2014/main" id="{B5721888-1BD7-2344-2AF3-52FBAB24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0"/>
            <a:ext cx="410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Arial Narrow" panose="020B0604020202020204" pitchFamily="34" charset="0"/>
              </a:rPr>
              <a:t>Initialized in its meta-stable point with EQ</a:t>
            </a:r>
            <a:endParaRPr lang="en-US" altLang="en-US" sz="2000">
              <a:solidFill>
                <a:srgbClr val="315263"/>
              </a:solidFill>
              <a:latin typeface="Arial Narrow" panose="020B0604020202020204" pitchFamily="34" charset="0"/>
            </a:endParaRPr>
          </a:p>
        </p:txBody>
      </p:sp>
      <p:sp>
        <p:nvSpPr>
          <p:cNvPr id="283887" name="Rectangle 239">
            <a:extLst>
              <a:ext uri="{FF2B5EF4-FFF2-40B4-BE49-F238E27FC236}">
                <a16:creationId xmlns:a16="http://schemas.microsoft.com/office/drawing/2014/main" id="{6010FBDE-5AB0-BBE2-EDDD-F1B178A6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346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Arial Narrow" panose="020B0604020202020204" pitchFamily="34" charset="0"/>
              </a:rPr>
              <a:t>Once adequate voltage gap created, sense amp enabled with SE</a:t>
            </a:r>
            <a:endParaRPr lang="en-US" altLang="en-US" sz="2000">
              <a:solidFill>
                <a:srgbClr val="315263"/>
              </a:solidFill>
              <a:latin typeface="Arial Narrow" panose="020B0604020202020204" pitchFamily="34" charset="0"/>
            </a:endParaRPr>
          </a:p>
        </p:txBody>
      </p:sp>
      <p:sp>
        <p:nvSpPr>
          <p:cNvPr id="283888" name="Rectangle 240">
            <a:extLst>
              <a:ext uri="{FF2B5EF4-FFF2-40B4-BE49-F238E27FC236}">
                <a16:creationId xmlns:a16="http://schemas.microsoft.com/office/drawing/2014/main" id="{419D7B4D-1FBA-34B8-6044-E9503474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07088"/>
            <a:ext cx="663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Arial Narrow" panose="020B0604020202020204" pitchFamily="34" charset="0"/>
              </a:rPr>
              <a:t>Positive feedback quickly forces output to a stable operating point.</a:t>
            </a:r>
            <a:endParaRPr lang="en-US" altLang="en-US" sz="2000">
              <a:solidFill>
                <a:srgbClr val="315263"/>
              </a:solidFill>
              <a:latin typeface="Arial Narrow" panose="020B0604020202020204" pitchFamily="34" charset="0"/>
            </a:endParaRPr>
          </a:p>
        </p:txBody>
      </p:sp>
      <p:sp>
        <p:nvSpPr>
          <p:cNvPr id="283891" name="AutoShape 243">
            <a:extLst>
              <a:ext uri="{FF2B5EF4-FFF2-40B4-BE49-F238E27FC236}">
                <a16:creationId xmlns:a16="http://schemas.microsoft.com/office/drawing/2014/main" id="{82213816-2C9C-11F3-EF8F-16BFBE266D4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19400" y="838200"/>
            <a:ext cx="26082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3" name="Rectangle 245">
            <a:extLst>
              <a:ext uri="{FF2B5EF4-FFF2-40B4-BE49-F238E27FC236}">
                <a16:creationId xmlns:a16="http://schemas.microsoft.com/office/drawing/2014/main" id="{77707F64-505E-599E-04CF-4C604001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1501775"/>
            <a:ext cx="2438400" cy="3648075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4" name="Line 246">
            <a:extLst>
              <a:ext uri="{FF2B5EF4-FFF2-40B4-BE49-F238E27FC236}">
                <a16:creationId xmlns:a16="http://schemas.microsoft.com/office/drawing/2014/main" id="{FCA8AE12-DD2F-DF1E-21EC-F8D714FF6B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8" y="4908550"/>
            <a:ext cx="2254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5" name="Line 247">
            <a:extLst>
              <a:ext uri="{FF2B5EF4-FFF2-40B4-BE49-F238E27FC236}">
                <a16:creationId xmlns:a16="http://schemas.microsoft.com/office/drawing/2014/main" id="{1F5DCDD3-8080-0695-BFBE-91B525AE0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8125" y="4954588"/>
            <a:ext cx="1460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6" name="Line 248">
            <a:extLst>
              <a:ext uri="{FF2B5EF4-FFF2-40B4-BE49-F238E27FC236}">
                <a16:creationId xmlns:a16="http://schemas.microsoft.com/office/drawing/2014/main" id="{8800C3FA-8BE1-8C8A-5307-4D7907FD4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7813" y="5003800"/>
            <a:ext cx="650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7" name="Line 249">
            <a:extLst>
              <a:ext uri="{FF2B5EF4-FFF2-40B4-BE49-F238E27FC236}">
                <a16:creationId xmlns:a16="http://schemas.microsoft.com/office/drawing/2014/main" id="{BCCE48EF-367F-6304-035D-8819A35B3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2916238"/>
            <a:ext cx="2301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8" name="Freeform 250">
            <a:extLst>
              <a:ext uri="{FF2B5EF4-FFF2-40B4-BE49-F238E27FC236}">
                <a16:creationId xmlns:a16="http://schemas.microsoft.com/office/drawing/2014/main" id="{6C42C23B-C0B9-5F50-5351-C574C39914ED}"/>
              </a:ext>
            </a:extLst>
          </p:cNvPr>
          <p:cNvSpPr>
            <a:spLocks/>
          </p:cNvSpPr>
          <p:nvPr/>
        </p:nvSpPr>
        <p:spPr bwMode="auto">
          <a:xfrm>
            <a:off x="4557713" y="3121025"/>
            <a:ext cx="220662" cy="169863"/>
          </a:xfrm>
          <a:custGeom>
            <a:avLst/>
            <a:gdLst>
              <a:gd name="T0" fmla="*/ 0 w 139"/>
              <a:gd name="T1" fmla="*/ 0 h 107"/>
              <a:gd name="T2" fmla="*/ 139 w 139"/>
              <a:gd name="T3" fmla="*/ 0 h 107"/>
              <a:gd name="T4" fmla="*/ 139 w 139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107">
                <a:moveTo>
                  <a:pt x="0" y="0"/>
                </a:moveTo>
                <a:lnTo>
                  <a:pt x="139" y="0"/>
                </a:lnTo>
                <a:lnTo>
                  <a:pt x="139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899" name="Freeform 251">
            <a:extLst>
              <a:ext uri="{FF2B5EF4-FFF2-40B4-BE49-F238E27FC236}">
                <a16:creationId xmlns:a16="http://schemas.microsoft.com/office/drawing/2014/main" id="{E90D4BF4-49B2-4A35-FA61-B2E54C350B77}"/>
              </a:ext>
            </a:extLst>
          </p:cNvPr>
          <p:cNvSpPr>
            <a:spLocks/>
          </p:cNvSpPr>
          <p:nvPr/>
        </p:nvSpPr>
        <p:spPr bwMode="auto">
          <a:xfrm>
            <a:off x="4557713" y="2541588"/>
            <a:ext cx="220662" cy="169862"/>
          </a:xfrm>
          <a:custGeom>
            <a:avLst/>
            <a:gdLst>
              <a:gd name="T0" fmla="*/ 139 w 139"/>
              <a:gd name="T1" fmla="*/ 0 h 107"/>
              <a:gd name="T2" fmla="*/ 139 w 139"/>
              <a:gd name="T3" fmla="*/ 107 h 107"/>
              <a:gd name="T4" fmla="*/ 0 w 139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107">
                <a:moveTo>
                  <a:pt x="139" y="0"/>
                </a:moveTo>
                <a:lnTo>
                  <a:pt x="139" y="107"/>
                </a:lnTo>
                <a:lnTo>
                  <a:pt x="0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0" name="Line 252">
            <a:extLst>
              <a:ext uri="{FF2B5EF4-FFF2-40B4-BE49-F238E27FC236}">
                <a16:creationId xmlns:a16="http://schemas.microsoft.com/office/drawing/2014/main" id="{AC0CA9B0-0B4A-1321-75C2-19E2882CB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7713" y="2646363"/>
            <a:ext cx="1587" cy="5349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1" name="Line 253">
            <a:extLst>
              <a:ext uri="{FF2B5EF4-FFF2-40B4-BE49-F238E27FC236}">
                <a16:creationId xmlns:a16="http://schemas.microsoft.com/office/drawing/2014/main" id="{5B49B876-3E90-D398-1205-5F77D70A7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2781300"/>
            <a:ext cx="1587" cy="2698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2" name="Oval 254">
            <a:extLst>
              <a:ext uri="{FF2B5EF4-FFF2-40B4-BE49-F238E27FC236}">
                <a16:creationId xmlns:a16="http://schemas.microsoft.com/office/drawing/2014/main" id="{13C10554-74C3-263E-C6D1-DDB06B27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2881313"/>
            <a:ext cx="69850" cy="698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03" name="Line 255">
            <a:extLst>
              <a:ext uri="{FF2B5EF4-FFF2-40B4-BE49-F238E27FC236}">
                <a16:creationId xmlns:a16="http://schemas.microsoft.com/office/drawing/2014/main" id="{3462F8FA-2B79-F0EB-BD34-EE392A993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533900"/>
            <a:ext cx="2254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4" name="Freeform 256">
            <a:extLst>
              <a:ext uri="{FF2B5EF4-FFF2-40B4-BE49-F238E27FC236}">
                <a16:creationId xmlns:a16="http://schemas.microsoft.com/office/drawing/2014/main" id="{B201994E-05C2-CE37-2C5C-A3CD87909F25}"/>
              </a:ext>
            </a:extLst>
          </p:cNvPr>
          <p:cNvSpPr>
            <a:spLocks/>
          </p:cNvSpPr>
          <p:nvPr/>
        </p:nvSpPr>
        <p:spPr bwMode="auto">
          <a:xfrm>
            <a:off x="3903663" y="4738688"/>
            <a:ext cx="214312" cy="169862"/>
          </a:xfrm>
          <a:custGeom>
            <a:avLst/>
            <a:gdLst>
              <a:gd name="T0" fmla="*/ 0 w 135"/>
              <a:gd name="T1" fmla="*/ 0 h 107"/>
              <a:gd name="T2" fmla="*/ 135 w 135"/>
              <a:gd name="T3" fmla="*/ 0 h 107"/>
              <a:gd name="T4" fmla="*/ 135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0" y="0"/>
                </a:moveTo>
                <a:lnTo>
                  <a:pt x="135" y="0"/>
                </a:lnTo>
                <a:lnTo>
                  <a:pt x="135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5" name="Freeform 257">
            <a:extLst>
              <a:ext uri="{FF2B5EF4-FFF2-40B4-BE49-F238E27FC236}">
                <a16:creationId xmlns:a16="http://schemas.microsoft.com/office/drawing/2014/main" id="{26F9CA20-CE49-359D-CC09-557C7BC83EE2}"/>
              </a:ext>
            </a:extLst>
          </p:cNvPr>
          <p:cNvSpPr>
            <a:spLocks/>
          </p:cNvSpPr>
          <p:nvPr/>
        </p:nvSpPr>
        <p:spPr bwMode="auto">
          <a:xfrm>
            <a:off x="3903663" y="4159250"/>
            <a:ext cx="214312" cy="169863"/>
          </a:xfrm>
          <a:custGeom>
            <a:avLst/>
            <a:gdLst>
              <a:gd name="T0" fmla="*/ 135 w 135"/>
              <a:gd name="T1" fmla="*/ 0 h 107"/>
              <a:gd name="T2" fmla="*/ 135 w 135"/>
              <a:gd name="T3" fmla="*/ 107 h 107"/>
              <a:gd name="T4" fmla="*/ 0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135" y="0"/>
                </a:moveTo>
                <a:lnTo>
                  <a:pt x="135" y="107"/>
                </a:lnTo>
                <a:lnTo>
                  <a:pt x="0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6" name="Line 258">
            <a:extLst>
              <a:ext uri="{FF2B5EF4-FFF2-40B4-BE49-F238E27FC236}">
                <a16:creationId xmlns:a16="http://schemas.microsoft.com/office/drawing/2014/main" id="{B62B8B02-6DA1-2DFD-2F34-B75551F1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663" y="42656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7" name="Line 259">
            <a:extLst>
              <a:ext uri="{FF2B5EF4-FFF2-40B4-BE49-F238E27FC236}">
                <a16:creationId xmlns:a16="http://schemas.microsoft.com/office/drawing/2014/main" id="{A1CC0434-CB47-94D3-E715-F312B5FF6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4400550"/>
            <a:ext cx="1588" cy="268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8" name="Line 260">
            <a:extLst>
              <a:ext uri="{FF2B5EF4-FFF2-40B4-BE49-F238E27FC236}">
                <a16:creationId xmlns:a16="http://schemas.microsoft.com/office/drawing/2014/main" id="{3D2E258D-8210-655F-079D-D22CF2C47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166938"/>
            <a:ext cx="1555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09" name="Freeform 261">
            <a:extLst>
              <a:ext uri="{FF2B5EF4-FFF2-40B4-BE49-F238E27FC236}">
                <a16:creationId xmlns:a16="http://schemas.microsoft.com/office/drawing/2014/main" id="{29B7A7B5-1335-51E0-5C99-EB1B89C0F528}"/>
              </a:ext>
            </a:extLst>
          </p:cNvPr>
          <p:cNvSpPr>
            <a:spLocks/>
          </p:cNvSpPr>
          <p:nvPr/>
        </p:nvSpPr>
        <p:spPr bwMode="auto">
          <a:xfrm>
            <a:off x="3903663" y="2371725"/>
            <a:ext cx="214312" cy="169863"/>
          </a:xfrm>
          <a:custGeom>
            <a:avLst/>
            <a:gdLst>
              <a:gd name="T0" fmla="*/ 0 w 135"/>
              <a:gd name="T1" fmla="*/ 0 h 107"/>
              <a:gd name="T2" fmla="*/ 135 w 135"/>
              <a:gd name="T3" fmla="*/ 0 h 107"/>
              <a:gd name="T4" fmla="*/ 135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0" y="0"/>
                </a:moveTo>
                <a:lnTo>
                  <a:pt x="135" y="0"/>
                </a:lnTo>
                <a:lnTo>
                  <a:pt x="135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0" name="Freeform 262">
            <a:extLst>
              <a:ext uri="{FF2B5EF4-FFF2-40B4-BE49-F238E27FC236}">
                <a16:creationId xmlns:a16="http://schemas.microsoft.com/office/drawing/2014/main" id="{D15CCE26-AFAC-672D-281E-D171852291A4}"/>
              </a:ext>
            </a:extLst>
          </p:cNvPr>
          <p:cNvSpPr>
            <a:spLocks/>
          </p:cNvSpPr>
          <p:nvPr/>
        </p:nvSpPr>
        <p:spPr bwMode="auto">
          <a:xfrm>
            <a:off x="3903663" y="1787525"/>
            <a:ext cx="214312" cy="174625"/>
          </a:xfrm>
          <a:custGeom>
            <a:avLst/>
            <a:gdLst>
              <a:gd name="T0" fmla="*/ 135 w 135"/>
              <a:gd name="T1" fmla="*/ 0 h 110"/>
              <a:gd name="T2" fmla="*/ 135 w 135"/>
              <a:gd name="T3" fmla="*/ 110 h 110"/>
              <a:gd name="T4" fmla="*/ 0 w 135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10">
                <a:moveTo>
                  <a:pt x="135" y="0"/>
                </a:moveTo>
                <a:lnTo>
                  <a:pt x="135" y="110"/>
                </a:lnTo>
                <a:lnTo>
                  <a:pt x="0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1" name="Line 263">
            <a:extLst>
              <a:ext uri="{FF2B5EF4-FFF2-40B4-BE49-F238E27FC236}">
                <a16:creationId xmlns:a16="http://schemas.microsoft.com/office/drawing/2014/main" id="{5A094381-8AA0-0E63-64C2-583CE5B98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3663" y="1897063"/>
            <a:ext cx="1587" cy="5349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2" name="Line 264">
            <a:extLst>
              <a:ext uri="{FF2B5EF4-FFF2-40B4-BE49-F238E27FC236}">
                <a16:creationId xmlns:a16="http://schemas.microsoft.com/office/drawing/2014/main" id="{0F2B1D00-BD29-526B-2517-1D5241140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2032000"/>
            <a:ext cx="1588" cy="2698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3" name="Line 265">
            <a:extLst>
              <a:ext uri="{FF2B5EF4-FFF2-40B4-BE49-F238E27FC236}">
                <a16:creationId xmlns:a16="http://schemas.microsoft.com/office/drawing/2014/main" id="{49B0E271-133F-B1B2-0686-D67A95C90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3784600"/>
            <a:ext cx="2301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4" name="Freeform 266">
            <a:extLst>
              <a:ext uri="{FF2B5EF4-FFF2-40B4-BE49-F238E27FC236}">
                <a16:creationId xmlns:a16="http://schemas.microsoft.com/office/drawing/2014/main" id="{9EC12857-C863-FAA1-325F-395B964964B5}"/>
              </a:ext>
            </a:extLst>
          </p:cNvPr>
          <p:cNvSpPr>
            <a:spLocks/>
          </p:cNvSpPr>
          <p:nvPr/>
        </p:nvSpPr>
        <p:spPr bwMode="auto">
          <a:xfrm>
            <a:off x="4557713" y="3989388"/>
            <a:ext cx="220662" cy="169862"/>
          </a:xfrm>
          <a:custGeom>
            <a:avLst/>
            <a:gdLst>
              <a:gd name="T0" fmla="*/ 0 w 139"/>
              <a:gd name="T1" fmla="*/ 0 h 107"/>
              <a:gd name="T2" fmla="*/ 139 w 139"/>
              <a:gd name="T3" fmla="*/ 0 h 107"/>
              <a:gd name="T4" fmla="*/ 139 w 139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107">
                <a:moveTo>
                  <a:pt x="0" y="0"/>
                </a:moveTo>
                <a:lnTo>
                  <a:pt x="139" y="0"/>
                </a:lnTo>
                <a:lnTo>
                  <a:pt x="139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5" name="Freeform 267">
            <a:extLst>
              <a:ext uri="{FF2B5EF4-FFF2-40B4-BE49-F238E27FC236}">
                <a16:creationId xmlns:a16="http://schemas.microsoft.com/office/drawing/2014/main" id="{8E829332-AF15-6E1B-C054-B5B3F521F58D}"/>
              </a:ext>
            </a:extLst>
          </p:cNvPr>
          <p:cNvSpPr>
            <a:spLocks/>
          </p:cNvSpPr>
          <p:nvPr/>
        </p:nvSpPr>
        <p:spPr bwMode="auto">
          <a:xfrm>
            <a:off x="4557713" y="3409950"/>
            <a:ext cx="220662" cy="169863"/>
          </a:xfrm>
          <a:custGeom>
            <a:avLst/>
            <a:gdLst>
              <a:gd name="T0" fmla="*/ 139 w 139"/>
              <a:gd name="T1" fmla="*/ 0 h 107"/>
              <a:gd name="T2" fmla="*/ 139 w 139"/>
              <a:gd name="T3" fmla="*/ 107 h 107"/>
              <a:gd name="T4" fmla="*/ 0 w 139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107">
                <a:moveTo>
                  <a:pt x="139" y="0"/>
                </a:moveTo>
                <a:lnTo>
                  <a:pt x="139" y="107"/>
                </a:lnTo>
                <a:lnTo>
                  <a:pt x="0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6" name="Line 268">
            <a:extLst>
              <a:ext uri="{FF2B5EF4-FFF2-40B4-BE49-F238E27FC236}">
                <a16:creationId xmlns:a16="http://schemas.microsoft.com/office/drawing/2014/main" id="{053858AF-4B0A-7161-9D22-459A67C20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7713" y="35163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7" name="Line 269">
            <a:extLst>
              <a:ext uri="{FF2B5EF4-FFF2-40B4-BE49-F238E27FC236}">
                <a16:creationId xmlns:a16="http://schemas.microsoft.com/office/drawing/2014/main" id="{D8D7147B-DD6A-19E4-E5D3-B7FB0D16F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3651250"/>
            <a:ext cx="1587" cy="268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8" name="Line 270">
            <a:extLst>
              <a:ext uri="{FF2B5EF4-FFF2-40B4-BE49-F238E27FC236}">
                <a16:creationId xmlns:a16="http://schemas.microsoft.com/office/drawing/2014/main" id="{0582FAC5-247A-FEA6-9DBE-125E6BCE7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975" y="847725"/>
            <a:ext cx="1588" cy="2301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19" name="Freeform 271">
            <a:extLst>
              <a:ext uri="{FF2B5EF4-FFF2-40B4-BE49-F238E27FC236}">
                <a16:creationId xmlns:a16="http://schemas.microsoft.com/office/drawing/2014/main" id="{DABF496B-239A-D8E7-6142-35303D7C0087}"/>
              </a:ext>
            </a:extLst>
          </p:cNvPr>
          <p:cNvSpPr>
            <a:spLocks/>
          </p:cNvSpPr>
          <p:nvPr/>
        </p:nvSpPr>
        <p:spPr bwMode="auto">
          <a:xfrm>
            <a:off x="3743325" y="1187450"/>
            <a:ext cx="169863" cy="220663"/>
          </a:xfrm>
          <a:custGeom>
            <a:avLst/>
            <a:gdLst>
              <a:gd name="T0" fmla="*/ 107 w 107"/>
              <a:gd name="T1" fmla="*/ 0 h 139"/>
              <a:gd name="T2" fmla="*/ 107 w 107"/>
              <a:gd name="T3" fmla="*/ 139 h 139"/>
              <a:gd name="T4" fmla="*/ 0 w 107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139">
                <a:moveTo>
                  <a:pt x="107" y="0"/>
                </a:moveTo>
                <a:lnTo>
                  <a:pt x="107" y="139"/>
                </a:lnTo>
                <a:lnTo>
                  <a:pt x="0" y="13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0" name="Freeform 272">
            <a:extLst>
              <a:ext uri="{FF2B5EF4-FFF2-40B4-BE49-F238E27FC236}">
                <a16:creationId xmlns:a16="http://schemas.microsoft.com/office/drawing/2014/main" id="{15DB9495-4B2C-DFAF-778C-E3201BDF06CF}"/>
              </a:ext>
            </a:extLst>
          </p:cNvPr>
          <p:cNvSpPr>
            <a:spLocks/>
          </p:cNvSpPr>
          <p:nvPr/>
        </p:nvSpPr>
        <p:spPr bwMode="auto">
          <a:xfrm>
            <a:off x="4322763" y="1187450"/>
            <a:ext cx="169862" cy="220663"/>
          </a:xfrm>
          <a:custGeom>
            <a:avLst/>
            <a:gdLst>
              <a:gd name="T0" fmla="*/ 107 w 107"/>
              <a:gd name="T1" fmla="*/ 139 h 139"/>
              <a:gd name="T2" fmla="*/ 0 w 107"/>
              <a:gd name="T3" fmla="*/ 139 h 139"/>
              <a:gd name="T4" fmla="*/ 0 w 107"/>
              <a:gd name="T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139">
                <a:moveTo>
                  <a:pt x="107" y="139"/>
                </a:move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1" name="Line 273">
            <a:extLst>
              <a:ext uri="{FF2B5EF4-FFF2-40B4-BE49-F238E27FC236}">
                <a16:creationId xmlns:a16="http://schemas.microsoft.com/office/drawing/2014/main" id="{51D46495-1552-D0C3-8EBC-8716D1681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1187450"/>
            <a:ext cx="5349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2" name="Line 274">
            <a:extLst>
              <a:ext uri="{FF2B5EF4-FFF2-40B4-BE49-F238E27FC236}">
                <a16:creationId xmlns:a16="http://schemas.microsoft.com/office/drawing/2014/main" id="{8AF229C2-6371-008B-4331-C56F35589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3038" y="1077913"/>
            <a:ext cx="2698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3" name="Line 275">
            <a:extLst>
              <a:ext uri="{FF2B5EF4-FFF2-40B4-BE49-F238E27FC236}">
                <a16:creationId xmlns:a16="http://schemas.microsoft.com/office/drawing/2014/main" id="{A6CB1AFA-15B3-AC7E-8FEB-52DDA4992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3290888"/>
            <a:ext cx="1588" cy="1190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4" name="Line 276">
            <a:extLst>
              <a:ext uri="{FF2B5EF4-FFF2-40B4-BE49-F238E27FC236}">
                <a16:creationId xmlns:a16="http://schemas.microsoft.com/office/drawing/2014/main" id="{C2F32CD4-478F-6083-27C1-7B76590BA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988" y="2916238"/>
            <a:ext cx="1587" cy="8683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5" name="Line 277">
            <a:extLst>
              <a:ext uri="{FF2B5EF4-FFF2-40B4-BE49-F238E27FC236}">
                <a16:creationId xmlns:a16="http://schemas.microsoft.com/office/drawing/2014/main" id="{91885CF7-08A2-0F41-9984-737D8EA8C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125" y="2916238"/>
            <a:ext cx="2238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6" name="Freeform 278">
            <a:extLst>
              <a:ext uri="{FF2B5EF4-FFF2-40B4-BE49-F238E27FC236}">
                <a16:creationId xmlns:a16="http://schemas.microsoft.com/office/drawing/2014/main" id="{B71ED29D-83A3-8A92-D946-62CEF8FEB051}"/>
              </a:ext>
            </a:extLst>
          </p:cNvPr>
          <p:cNvSpPr>
            <a:spLocks/>
          </p:cNvSpPr>
          <p:nvPr/>
        </p:nvSpPr>
        <p:spPr bwMode="auto">
          <a:xfrm>
            <a:off x="3463925" y="3121025"/>
            <a:ext cx="214313" cy="169863"/>
          </a:xfrm>
          <a:custGeom>
            <a:avLst/>
            <a:gdLst>
              <a:gd name="T0" fmla="*/ 135 w 135"/>
              <a:gd name="T1" fmla="*/ 0 h 107"/>
              <a:gd name="T2" fmla="*/ 0 w 135"/>
              <a:gd name="T3" fmla="*/ 0 h 107"/>
              <a:gd name="T4" fmla="*/ 0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135" y="0"/>
                </a:moveTo>
                <a:lnTo>
                  <a:pt x="0" y="0"/>
                </a:lnTo>
                <a:lnTo>
                  <a:pt x="0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7" name="Freeform 279">
            <a:extLst>
              <a:ext uri="{FF2B5EF4-FFF2-40B4-BE49-F238E27FC236}">
                <a16:creationId xmlns:a16="http://schemas.microsoft.com/office/drawing/2014/main" id="{5B042F42-0746-4D3E-C226-6FAE52821A62}"/>
              </a:ext>
            </a:extLst>
          </p:cNvPr>
          <p:cNvSpPr>
            <a:spLocks/>
          </p:cNvSpPr>
          <p:nvPr/>
        </p:nvSpPr>
        <p:spPr bwMode="auto">
          <a:xfrm>
            <a:off x="3463925" y="2541588"/>
            <a:ext cx="214313" cy="169862"/>
          </a:xfrm>
          <a:custGeom>
            <a:avLst/>
            <a:gdLst>
              <a:gd name="T0" fmla="*/ 0 w 135"/>
              <a:gd name="T1" fmla="*/ 0 h 107"/>
              <a:gd name="T2" fmla="*/ 0 w 135"/>
              <a:gd name="T3" fmla="*/ 107 h 107"/>
              <a:gd name="T4" fmla="*/ 135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0" y="0"/>
                </a:moveTo>
                <a:lnTo>
                  <a:pt x="0" y="107"/>
                </a:lnTo>
                <a:lnTo>
                  <a:pt x="135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8" name="Line 280">
            <a:extLst>
              <a:ext uri="{FF2B5EF4-FFF2-40B4-BE49-F238E27FC236}">
                <a16:creationId xmlns:a16="http://schemas.microsoft.com/office/drawing/2014/main" id="{BA3136AD-9E12-4EBD-46DB-FE2A4AD7A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2646363"/>
            <a:ext cx="1587" cy="5349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29" name="Line 281">
            <a:extLst>
              <a:ext uri="{FF2B5EF4-FFF2-40B4-BE49-F238E27FC236}">
                <a16:creationId xmlns:a16="http://schemas.microsoft.com/office/drawing/2014/main" id="{A30CCAE1-4D5B-EE6C-A5E2-E1313AA2D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2781300"/>
            <a:ext cx="1587" cy="2698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0" name="Oval 282">
            <a:extLst>
              <a:ext uri="{FF2B5EF4-FFF2-40B4-BE49-F238E27FC236}">
                <a16:creationId xmlns:a16="http://schemas.microsoft.com/office/drawing/2014/main" id="{B74167E4-E26A-F2CC-D0D9-5FF695A4C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2881313"/>
            <a:ext cx="69850" cy="698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31" name="Oval 283">
            <a:extLst>
              <a:ext uri="{FF2B5EF4-FFF2-40B4-BE49-F238E27FC236}">
                <a16:creationId xmlns:a16="http://schemas.microsoft.com/office/drawing/2014/main" id="{953E8FE7-34F7-3B7B-5C55-1420D1F2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132013"/>
            <a:ext cx="69850" cy="698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32" name="Line 284">
            <a:extLst>
              <a:ext uri="{FF2B5EF4-FFF2-40B4-BE49-F238E27FC236}">
                <a16:creationId xmlns:a16="http://schemas.microsoft.com/office/drawing/2014/main" id="{AA8B8F0F-702A-9436-E4DF-B0C2AA937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125" y="3784600"/>
            <a:ext cx="2238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3" name="Freeform 285">
            <a:extLst>
              <a:ext uri="{FF2B5EF4-FFF2-40B4-BE49-F238E27FC236}">
                <a16:creationId xmlns:a16="http://schemas.microsoft.com/office/drawing/2014/main" id="{104B1D49-0353-266B-1CC8-BAE46CAB9F23}"/>
              </a:ext>
            </a:extLst>
          </p:cNvPr>
          <p:cNvSpPr>
            <a:spLocks/>
          </p:cNvSpPr>
          <p:nvPr/>
        </p:nvSpPr>
        <p:spPr bwMode="auto">
          <a:xfrm>
            <a:off x="3463925" y="3989388"/>
            <a:ext cx="214313" cy="169862"/>
          </a:xfrm>
          <a:custGeom>
            <a:avLst/>
            <a:gdLst>
              <a:gd name="T0" fmla="*/ 135 w 135"/>
              <a:gd name="T1" fmla="*/ 0 h 107"/>
              <a:gd name="T2" fmla="*/ 0 w 135"/>
              <a:gd name="T3" fmla="*/ 0 h 107"/>
              <a:gd name="T4" fmla="*/ 0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135" y="0"/>
                </a:moveTo>
                <a:lnTo>
                  <a:pt x="0" y="0"/>
                </a:lnTo>
                <a:lnTo>
                  <a:pt x="0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4" name="Freeform 286">
            <a:extLst>
              <a:ext uri="{FF2B5EF4-FFF2-40B4-BE49-F238E27FC236}">
                <a16:creationId xmlns:a16="http://schemas.microsoft.com/office/drawing/2014/main" id="{2895C5E3-650A-661C-4F88-729D10582983}"/>
              </a:ext>
            </a:extLst>
          </p:cNvPr>
          <p:cNvSpPr>
            <a:spLocks/>
          </p:cNvSpPr>
          <p:nvPr/>
        </p:nvSpPr>
        <p:spPr bwMode="auto">
          <a:xfrm>
            <a:off x="3463925" y="3409950"/>
            <a:ext cx="214313" cy="169863"/>
          </a:xfrm>
          <a:custGeom>
            <a:avLst/>
            <a:gdLst>
              <a:gd name="T0" fmla="*/ 0 w 135"/>
              <a:gd name="T1" fmla="*/ 0 h 107"/>
              <a:gd name="T2" fmla="*/ 0 w 135"/>
              <a:gd name="T3" fmla="*/ 107 h 107"/>
              <a:gd name="T4" fmla="*/ 135 w 135"/>
              <a:gd name="T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07">
                <a:moveTo>
                  <a:pt x="0" y="0"/>
                </a:moveTo>
                <a:lnTo>
                  <a:pt x="0" y="107"/>
                </a:lnTo>
                <a:lnTo>
                  <a:pt x="135" y="10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5" name="Line 287">
            <a:extLst>
              <a:ext uri="{FF2B5EF4-FFF2-40B4-BE49-F238E27FC236}">
                <a16:creationId xmlns:a16="http://schemas.microsoft.com/office/drawing/2014/main" id="{719BAFC6-AE8B-DF9E-F90D-ED480C770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5163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6" name="Line 288">
            <a:extLst>
              <a:ext uri="{FF2B5EF4-FFF2-40B4-BE49-F238E27FC236}">
                <a16:creationId xmlns:a16="http://schemas.microsoft.com/office/drawing/2014/main" id="{23E24C1C-894C-CEE7-F77D-C611F73A3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3651250"/>
            <a:ext cx="1587" cy="268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7" name="Line 289">
            <a:extLst>
              <a:ext uri="{FF2B5EF4-FFF2-40B4-BE49-F238E27FC236}">
                <a16:creationId xmlns:a16="http://schemas.microsoft.com/office/drawing/2014/main" id="{B18C1957-1610-F097-35F7-622453DF4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3290888"/>
            <a:ext cx="1588" cy="1190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8" name="Line 290">
            <a:extLst>
              <a:ext uri="{FF2B5EF4-FFF2-40B4-BE49-F238E27FC236}">
                <a16:creationId xmlns:a16="http://schemas.microsoft.com/office/drawing/2014/main" id="{17E0DE73-ABE1-219D-AB97-A808F4B649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7963" y="2916238"/>
            <a:ext cx="1587" cy="8683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39" name="Oval 291">
            <a:extLst>
              <a:ext uri="{FF2B5EF4-FFF2-40B4-BE49-F238E27FC236}">
                <a16:creationId xmlns:a16="http://schemas.microsoft.com/office/drawing/2014/main" id="{B859EC60-A7D6-539A-B66E-F29AAAEA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4130675"/>
            <a:ext cx="60325" cy="587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0" name="Oval 292">
            <a:extLst>
              <a:ext uri="{FF2B5EF4-FFF2-40B4-BE49-F238E27FC236}">
                <a16:creationId xmlns:a16="http://schemas.microsoft.com/office/drawing/2014/main" id="{FABCB030-2094-9CE4-CB57-A83C54E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2511425"/>
            <a:ext cx="60325" cy="603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1" name="Oval 293">
            <a:extLst>
              <a:ext uri="{FF2B5EF4-FFF2-40B4-BE49-F238E27FC236}">
                <a16:creationId xmlns:a16="http://schemas.microsoft.com/office/drawing/2014/main" id="{E8B36A49-4170-56FF-5CFF-00A93565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3381375"/>
            <a:ext cx="60325" cy="587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2" name="Oval 294">
            <a:extLst>
              <a:ext uri="{FF2B5EF4-FFF2-40B4-BE49-F238E27FC236}">
                <a16:creationId xmlns:a16="http://schemas.microsoft.com/office/drawing/2014/main" id="{5B326B2F-176E-EC18-73A9-5BA8C4FE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260725"/>
            <a:ext cx="60325" cy="603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3" name="Oval 295">
            <a:extLst>
              <a:ext uri="{FF2B5EF4-FFF2-40B4-BE49-F238E27FC236}">
                <a16:creationId xmlns:a16="http://schemas.microsoft.com/office/drawing/2014/main" id="{670430A8-D786-76F9-5272-493E94B9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3260725"/>
            <a:ext cx="60325" cy="603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4" name="Oval 296">
            <a:extLst>
              <a:ext uri="{FF2B5EF4-FFF2-40B4-BE49-F238E27FC236}">
                <a16:creationId xmlns:a16="http://schemas.microsoft.com/office/drawing/2014/main" id="{344E84A9-78B9-F949-B03A-3FB6356F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1377950"/>
            <a:ext cx="58738" cy="603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5" name="Oval 297">
            <a:extLst>
              <a:ext uri="{FF2B5EF4-FFF2-40B4-BE49-F238E27FC236}">
                <a16:creationId xmlns:a16="http://schemas.microsoft.com/office/drawing/2014/main" id="{17863A89-112E-4054-5FE3-602FB61FB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377950"/>
            <a:ext cx="60325" cy="603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6" name="Oval 298">
            <a:extLst>
              <a:ext uri="{FF2B5EF4-FFF2-40B4-BE49-F238E27FC236}">
                <a16:creationId xmlns:a16="http://schemas.microsoft.com/office/drawing/2014/main" id="{5F955BA5-E50C-39FA-AA18-4D84C667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3260725"/>
            <a:ext cx="58738" cy="603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7" name="Oval 299">
            <a:extLst>
              <a:ext uri="{FF2B5EF4-FFF2-40B4-BE49-F238E27FC236}">
                <a16:creationId xmlns:a16="http://schemas.microsoft.com/office/drawing/2014/main" id="{E2B555EB-F552-2E9A-B629-7215D012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3381375"/>
            <a:ext cx="60325" cy="587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8" name="Oval 300">
            <a:extLst>
              <a:ext uri="{FF2B5EF4-FFF2-40B4-BE49-F238E27FC236}">
                <a16:creationId xmlns:a16="http://schemas.microsoft.com/office/drawing/2014/main" id="{9FEA0338-1057-74C5-A88E-5CCCA8D1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381375"/>
            <a:ext cx="60325" cy="587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949" name="Line 301">
            <a:extLst>
              <a:ext uri="{FF2B5EF4-FFF2-40B4-BE49-F238E27FC236}">
                <a16:creationId xmlns:a16="http://schemas.microsoft.com/office/drawing/2014/main" id="{310A6A52-8A70-443F-D32B-39C245A0A9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3" y="2541588"/>
            <a:ext cx="15652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0" name="Line 302">
            <a:extLst>
              <a:ext uri="{FF2B5EF4-FFF2-40B4-BE49-F238E27FC236}">
                <a16:creationId xmlns:a16="http://schemas.microsoft.com/office/drawing/2014/main" id="{87A574D3-77FF-C6E7-6F20-FCAD495F4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3925" y="4159250"/>
            <a:ext cx="1314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1" name="Line 303">
            <a:extLst>
              <a:ext uri="{FF2B5EF4-FFF2-40B4-BE49-F238E27FC236}">
                <a16:creationId xmlns:a16="http://schemas.microsoft.com/office/drawing/2014/main" id="{008C1A62-9BCA-E356-DF49-024005B5F7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4838" y="1408113"/>
            <a:ext cx="5984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2" name="Line 304">
            <a:extLst>
              <a:ext uri="{FF2B5EF4-FFF2-40B4-BE49-F238E27FC236}">
                <a16:creationId xmlns:a16="http://schemas.microsoft.com/office/drawing/2014/main" id="{3610B7C8-A505-0973-8348-FA6A3ADAA8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2625" y="1408113"/>
            <a:ext cx="6048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3" name="Line 305">
            <a:extLst>
              <a:ext uri="{FF2B5EF4-FFF2-40B4-BE49-F238E27FC236}">
                <a16:creationId xmlns:a16="http://schemas.microsoft.com/office/drawing/2014/main" id="{8CCE4685-62E9-D4AC-1B14-9C123C2B5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838" y="1152525"/>
            <a:ext cx="1587" cy="41608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4" name="Line 306">
            <a:extLst>
              <a:ext uri="{FF2B5EF4-FFF2-40B4-BE49-F238E27FC236}">
                <a16:creationId xmlns:a16="http://schemas.microsoft.com/office/drawing/2014/main" id="{7EF38C82-FF21-3632-949B-F6FAF1EC2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7463" y="1152525"/>
            <a:ext cx="1587" cy="41608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5" name="Line 307">
            <a:extLst>
              <a:ext uri="{FF2B5EF4-FFF2-40B4-BE49-F238E27FC236}">
                <a16:creationId xmlns:a16="http://schemas.microsoft.com/office/drawing/2014/main" id="{18B7D04C-7886-BAD3-E417-6057610DC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3409950"/>
            <a:ext cx="1079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6" name="Line 308">
            <a:extLst>
              <a:ext uri="{FF2B5EF4-FFF2-40B4-BE49-F238E27FC236}">
                <a16:creationId xmlns:a16="http://schemas.microsoft.com/office/drawing/2014/main" id="{25D93603-1342-C85C-900E-179DEDD49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838" y="3290888"/>
            <a:ext cx="10731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7" name="Line 309">
            <a:extLst>
              <a:ext uri="{FF2B5EF4-FFF2-40B4-BE49-F238E27FC236}">
                <a16:creationId xmlns:a16="http://schemas.microsoft.com/office/drawing/2014/main" id="{0939450C-2859-12AE-CC5E-A70CCB12E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1787525"/>
            <a:ext cx="4953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58" name="Rectangle 310">
            <a:extLst>
              <a:ext uri="{FF2B5EF4-FFF2-40B4-BE49-F238E27FC236}">
                <a16:creationId xmlns:a16="http://schemas.microsoft.com/office/drawing/2014/main" id="{E05F8F04-8B4B-1435-FA04-DBEA9276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838200"/>
            <a:ext cx="274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EQ</a:t>
            </a:r>
            <a:endParaRPr lang="en-US" altLang="en-US" sz="2800"/>
          </a:p>
        </p:txBody>
      </p:sp>
      <p:sp>
        <p:nvSpPr>
          <p:cNvPr id="283959" name="Rectangle 311">
            <a:extLst>
              <a:ext uri="{FF2B5EF4-FFF2-40B4-BE49-F238E27FC236}">
                <a16:creationId xmlns:a16="http://schemas.microsoft.com/office/drawing/2014/main" id="{E7F73B8F-B75B-EF36-B060-C7DA4731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38288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283960" name="Rectangle 312">
            <a:extLst>
              <a:ext uri="{FF2B5EF4-FFF2-40B4-BE49-F238E27FC236}">
                <a16:creationId xmlns:a16="http://schemas.microsoft.com/office/drawing/2014/main" id="{FB091DB8-3CF0-B73B-2BDB-8128A300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612900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DD</a:t>
            </a:r>
            <a:endParaRPr lang="en-US" altLang="en-US" sz="2800"/>
          </a:p>
        </p:txBody>
      </p:sp>
      <p:sp>
        <p:nvSpPr>
          <p:cNvPr id="283961" name="Rectangle 313">
            <a:extLst>
              <a:ext uri="{FF2B5EF4-FFF2-40B4-BE49-F238E27FC236}">
                <a16:creationId xmlns:a16="http://schemas.microsoft.com/office/drawing/2014/main" id="{27A7E939-0155-ED79-3410-F7BC4552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196975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sz="2800"/>
          </a:p>
        </p:txBody>
      </p:sp>
      <p:sp>
        <p:nvSpPr>
          <p:cNvPr id="283962" name="Rectangle 314">
            <a:extLst>
              <a:ext uri="{FF2B5EF4-FFF2-40B4-BE49-F238E27FC236}">
                <a16:creationId xmlns:a16="http://schemas.microsoft.com/office/drawing/2014/main" id="{EC03E532-E385-5809-B5CD-54DCE1D7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1196975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 sz="2800"/>
          </a:p>
        </p:txBody>
      </p:sp>
      <p:sp>
        <p:nvSpPr>
          <p:cNvPr id="283963" name="Line 315">
            <a:extLst>
              <a:ext uri="{FF2B5EF4-FFF2-40B4-BE49-F238E27FC236}">
                <a16:creationId xmlns:a16="http://schemas.microsoft.com/office/drawing/2014/main" id="{8D599188-F153-AD27-E4A5-E64D256C8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0" y="1208088"/>
            <a:ext cx="219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64" name="Rectangle 316">
            <a:extLst>
              <a:ext uri="{FF2B5EF4-FFF2-40B4-BE49-F238E27FC236}">
                <a16:creationId xmlns:a16="http://schemas.microsoft.com/office/drawing/2014/main" id="{0890E596-0B4E-9226-0638-60CCB932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073275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SE</a:t>
            </a:r>
            <a:endParaRPr lang="en-US" altLang="en-US" sz="2800"/>
          </a:p>
        </p:txBody>
      </p:sp>
      <p:sp>
        <p:nvSpPr>
          <p:cNvPr id="283965" name="Line 317">
            <a:extLst>
              <a:ext uri="{FF2B5EF4-FFF2-40B4-BE49-F238E27FC236}">
                <a16:creationId xmlns:a16="http://schemas.microsoft.com/office/drawing/2014/main" id="{196CDEA6-9EC7-6A8F-66BF-A8E8877C0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2087563"/>
            <a:ext cx="2047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966" name="Rectangle 318">
            <a:extLst>
              <a:ext uri="{FF2B5EF4-FFF2-40B4-BE49-F238E27FC236}">
                <a16:creationId xmlns:a16="http://schemas.microsoft.com/office/drawing/2014/main" id="{DFFF1CCC-EBD2-4C24-37BC-FC0FD43F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443865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SE</a:t>
            </a:r>
            <a:endParaRPr lang="en-US" altLang="en-US" sz="2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37594E14-0BB9-0BC3-8A62-22690D9B7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/>
              <a:t>Charge-Redistribution Amplifier</a:t>
            </a:r>
          </a:p>
        </p:txBody>
      </p:sp>
      <p:pic>
        <p:nvPicPr>
          <p:cNvPr id="401655" name="Picture 247">
            <a:extLst>
              <a:ext uri="{FF2B5EF4-FFF2-40B4-BE49-F238E27FC236}">
                <a16:creationId xmlns:a16="http://schemas.microsoft.com/office/drawing/2014/main" id="{3A809426-167E-CBAB-4AA7-3CCB97ACF4B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7"/>
          <a:stretch>
            <a:fillRect/>
          </a:stretch>
        </p:blipFill>
        <p:spPr>
          <a:xfrm>
            <a:off x="5181600" y="3692525"/>
            <a:ext cx="3276600" cy="27082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01659" name="Rectangle 251">
            <a:extLst>
              <a:ext uri="{FF2B5EF4-FFF2-40B4-BE49-F238E27FC236}">
                <a16:creationId xmlns:a16="http://schemas.microsoft.com/office/drawing/2014/main" id="{FC9C4445-6141-E3FE-6456-C53B6BF9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1128713"/>
            <a:ext cx="1143000" cy="1431925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0" name="Line 252">
            <a:extLst>
              <a:ext uri="{FF2B5EF4-FFF2-40B4-BE49-F238E27FC236}">
                <a16:creationId xmlns:a16="http://schemas.microsoft.com/office/drawing/2014/main" id="{9362F9E7-05D7-C052-B9B7-D9CFFC1F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58140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1" name="Line 253">
            <a:extLst>
              <a:ext uri="{FF2B5EF4-FFF2-40B4-BE49-F238E27FC236}">
                <a16:creationId xmlns:a16="http://schemas.microsoft.com/office/drawing/2014/main" id="{754E43C6-4675-719E-02E3-D89D0F62B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525" y="3649663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2" name="Line 254">
            <a:extLst>
              <a:ext uri="{FF2B5EF4-FFF2-40B4-BE49-F238E27FC236}">
                <a16:creationId xmlns:a16="http://schemas.microsoft.com/office/drawing/2014/main" id="{39D68857-EB82-7F97-18CB-C88475D9F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2438" y="372586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3" name="Line 255">
            <a:extLst>
              <a:ext uri="{FF2B5EF4-FFF2-40B4-BE49-F238E27FC236}">
                <a16:creationId xmlns:a16="http://schemas.microsoft.com/office/drawing/2014/main" id="{07BF1283-6B4C-A266-4BC7-F42635284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338" y="3009900"/>
            <a:ext cx="3508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4" name="Freeform 256">
            <a:extLst>
              <a:ext uri="{FF2B5EF4-FFF2-40B4-BE49-F238E27FC236}">
                <a16:creationId xmlns:a16="http://schemas.microsoft.com/office/drawing/2014/main" id="{54803440-D51E-A305-A0C0-1296475B3A01}"/>
              </a:ext>
            </a:extLst>
          </p:cNvPr>
          <p:cNvSpPr>
            <a:spLocks/>
          </p:cNvSpPr>
          <p:nvPr/>
        </p:nvSpPr>
        <p:spPr bwMode="auto">
          <a:xfrm>
            <a:off x="1439863" y="3322638"/>
            <a:ext cx="334962" cy="258762"/>
          </a:xfrm>
          <a:custGeom>
            <a:avLst/>
            <a:gdLst>
              <a:gd name="T0" fmla="*/ 0 w 211"/>
              <a:gd name="T1" fmla="*/ 0 h 163"/>
              <a:gd name="T2" fmla="*/ 211 w 211"/>
              <a:gd name="T3" fmla="*/ 0 h 163"/>
              <a:gd name="T4" fmla="*/ 211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0" y="0"/>
                </a:moveTo>
                <a:lnTo>
                  <a:pt x="211" y="0"/>
                </a:lnTo>
                <a:lnTo>
                  <a:pt x="211" y="16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5" name="Freeform 257">
            <a:extLst>
              <a:ext uri="{FF2B5EF4-FFF2-40B4-BE49-F238E27FC236}">
                <a16:creationId xmlns:a16="http://schemas.microsoft.com/office/drawing/2014/main" id="{4B8548DC-3E11-C80F-B188-5A20EEFFE5B2}"/>
              </a:ext>
            </a:extLst>
          </p:cNvPr>
          <p:cNvSpPr>
            <a:spLocks/>
          </p:cNvSpPr>
          <p:nvPr/>
        </p:nvSpPr>
        <p:spPr bwMode="auto">
          <a:xfrm>
            <a:off x="1439863" y="2438400"/>
            <a:ext cx="334962" cy="258763"/>
          </a:xfrm>
          <a:custGeom>
            <a:avLst/>
            <a:gdLst>
              <a:gd name="T0" fmla="*/ 211 w 211"/>
              <a:gd name="T1" fmla="*/ 0 h 163"/>
              <a:gd name="T2" fmla="*/ 211 w 211"/>
              <a:gd name="T3" fmla="*/ 163 h 163"/>
              <a:gd name="T4" fmla="*/ 0 w 211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163">
                <a:moveTo>
                  <a:pt x="211" y="0"/>
                </a:moveTo>
                <a:lnTo>
                  <a:pt x="211" y="163"/>
                </a:lnTo>
                <a:lnTo>
                  <a:pt x="0" y="16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6" name="Line 258">
            <a:extLst>
              <a:ext uri="{FF2B5EF4-FFF2-40B4-BE49-F238E27FC236}">
                <a16:creationId xmlns:a16="http://schemas.microsoft.com/office/drawing/2014/main" id="{8FE9FD0E-495C-F85B-C274-2F5A7E6DF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2598738"/>
            <a:ext cx="1587" cy="815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7" name="Line 259">
            <a:extLst>
              <a:ext uri="{FF2B5EF4-FFF2-40B4-BE49-F238E27FC236}">
                <a16:creationId xmlns:a16="http://schemas.microsoft.com/office/drawing/2014/main" id="{080B4C44-6A3F-11C4-0B74-3EC22289D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805113"/>
            <a:ext cx="1588" cy="4111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8" name="Line 260">
            <a:extLst>
              <a:ext uri="{FF2B5EF4-FFF2-40B4-BE49-F238E27FC236}">
                <a16:creationId xmlns:a16="http://schemas.microsoft.com/office/drawing/2014/main" id="{DCF707F8-1194-AF47-39B6-0AAED6B8B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6838" y="358140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69" name="Line 261">
            <a:extLst>
              <a:ext uri="{FF2B5EF4-FFF2-40B4-BE49-F238E27FC236}">
                <a16:creationId xmlns:a16="http://schemas.microsoft.com/office/drawing/2014/main" id="{B259BEDD-2CD8-1FBA-5484-A965A7AFEC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7163" y="3649663"/>
            <a:ext cx="2206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0" name="Line 262">
            <a:extLst>
              <a:ext uri="{FF2B5EF4-FFF2-40B4-BE49-F238E27FC236}">
                <a16:creationId xmlns:a16="http://schemas.microsoft.com/office/drawing/2014/main" id="{111CD99A-48BF-DC46-1A77-C163FDA30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9075" y="372586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1" name="Line 263">
            <a:extLst>
              <a:ext uri="{FF2B5EF4-FFF2-40B4-BE49-F238E27FC236}">
                <a16:creationId xmlns:a16="http://schemas.microsoft.com/office/drawing/2014/main" id="{AA6D1ADE-A574-1F08-7619-24F535730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975" y="300990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2" name="Freeform 264">
            <a:extLst>
              <a:ext uri="{FF2B5EF4-FFF2-40B4-BE49-F238E27FC236}">
                <a16:creationId xmlns:a16="http://schemas.microsoft.com/office/drawing/2014/main" id="{B3E5449D-02E4-B7FE-47F8-4FAED6A538AC}"/>
              </a:ext>
            </a:extLst>
          </p:cNvPr>
          <p:cNvSpPr>
            <a:spLocks/>
          </p:cNvSpPr>
          <p:nvPr/>
        </p:nvSpPr>
        <p:spPr bwMode="auto">
          <a:xfrm>
            <a:off x="2476500" y="3322638"/>
            <a:ext cx="327025" cy="258762"/>
          </a:xfrm>
          <a:custGeom>
            <a:avLst/>
            <a:gdLst>
              <a:gd name="T0" fmla="*/ 0 w 206"/>
              <a:gd name="T1" fmla="*/ 0 h 163"/>
              <a:gd name="T2" fmla="*/ 206 w 206"/>
              <a:gd name="T3" fmla="*/ 0 h 163"/>
              <a:gd name="T4" fmla="*/ 206 w 206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" h="163">
                <a:moveTo>
                  <a:pt x="0" y="0"/>
                </a:moveTo>
                <a:lnTo>
                  <a:pt x="206" y="0"/>
                </a:lnTo>
                <a:lnTo>
                  <a:pt x="206" y="16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3" name="Freeform 265">
            <a:extLst>
              <a:ext uri="{FF2B5EF4-FFF2-40B4-BE49-F238E27FC236}">
                <a16:creationId xmlns:a16="http://schemas.microsoft.com/office/drawing/2014/main" id="{6084A104-1999-6506-F072-9E196A3C8CCA}"/>
              </a:ext>
            </a:extLst>
          </p:cNvPr>
          <p:cNvSpPr>
            <a:spLocks/>
          </p:cNvSpPr>
          <p:nvPr/>
        </p:nvSpPr>
        <p:spPr bwMode="auto">
          <a:xfrm>
            <a:off x="2476500" y="2438400"/>
            <a:ext cx="327025" cy="258763"/>
          </a:xfrm>
          <a:custGeom>
            <a:avLst/>
            <a:gdLst>
              <a:gd name="T0" fmla="*/ 206 w 206"/>
              <a:gd name="T1" fmla="*/ 0 h 163"/>
              <a:gd name="T2" fmla="*/ 206 w 206"/>
              <a:gd name="T3" fmla="*/ 163 h 163"/>
              <a:gd name="T4" fmla="*/ 0 w 206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" h="163">
                <a:moveTo>
                  <a:pt x="206" y="0"/>
                </a:moveTo>
                <a:lnTo>
                  <a:pt x="206" y="163"/>
                </a:lnTo>
                <a:lnTo>
                  <a:pt x="0" y="16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4" name="Line 266">
            <a:extLst>
              <a:ext uri="{FF2B5EF4-FFF2-40B4-BE49-F238E27FC236}">
                <a16:creationId xmlns:a16="http://schemas.microsoft.com/office/drawing/2014/main" id="{B75303E5-9DE1-2B67-99EB-D72876FC1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2598738"/>
            <a:ext cx="1588" cy="815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5" name="Line 267">
            <a:extLst>
              <a:ext uri="{FF2B5EF4-FFF2-40B4-BE49-F238E27FC236}">
                <a16:creationId xmlns:a16="http://schemas.microsoft.com/office/drawing/2014/main" id="{10874CEC-BA56-79DB-8158-3F1C623C8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2805113"/>
            <a:ext cx="1588" cy="4111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6" name="Line 268">
            <a:extLst>
              <a:ext uri="{FF2B5EF4-FFF2-40B4-BE49-F238E27FC236}">
                <a16:creationId xmlns:a16="http://schemas.microsoft.com/office/drawing/2014/main" id="{5605F493-27B8-A2F7-E3A3-65F87ED1F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5138" y="1585913"/>
            <a:ext cx="1587" cy="349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7" name="Freeform 269">
            <a:extLst>
              <a:ext uri="{FF2B5EF4-FFF2-40B4-BE49-F238E27FC236}">
                <a16:creationId xmlns:a16="http://schemas.microsoft.com/office/drawing/2014/main" id="{7EB02E89-3CED-AEB7-E17B-FE14B6433AA8}"/>
              </a:ext>
            </a:extLst>
          </p:cNvPr>
          <p:cNvSpPr>
            <a:spLocks/>
          </p:cNvSpPr>
          <p:nvPr/>
        </p:nvSpPr>
        <p:spPr bwMode="auto">
          <a:xfrm>
            <a:off x="3703638" y="2103438"/>
            <a:ext cx="258762" cy="334962"/>
          </a:xfrm>
          <a:custGeom>
            <a:avLst/>
            <a:gdLst>
              <a:gd name="T0" fmla="*/ 163 w 163"/>
              <a:gd name="T1" fmla="*/ 0 h 211"/>
              <a:gd name="T2" fmla="*/ 163 w 163"/>
              <a:gd name="T3" fmla="*/ 211 h 211"/>
              <a:gd name="T4" fmla="*/ 0 w 163"/>
              <a:gd name="T5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" h="211">
                <a:moveTo>
                  <a:pt x="163" y="0"/>
                </a:moveTo>
                <a:lnTo>
                  <a:pt x="163" y="211"/>
                </a:lnTo>
                <a:lnTo>
                  <a:pt x="0" y="21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8" name="Freeform 270">
            <a:extLst>
              <a:ext uri="{FF2B5EF4-FFF2-40B4-BE49-F238E27FC236}">
                <a16:creationId xmlns:a16="http://schemas.microsoft.com/office/drawing/2014/main" id="{C2108D91-AD16-6C5E-B5F1-D33E01243ACA}"/>
              </a:ext>
            </a:extLst>
          </p:cNvPr>
          <p:cNvSpPr>
            <a:spLocks/>
          </p:cNvSpPr>
          <p:nvPr/>
        </p:nvSpPr>
        <p:spPr bwMode="auto">
          <a:xfrm>
            <a:off x="4587875" y="2103438"/>
            <a:ext cx="258763" cy="334962"/>
          </a:xfrm>
          <a:custGeom>
            <a:avLst/>
            <a:gdLst>
              <a:gd name="T0" fmla="*/ 163 w 163"/>
              <a:gd name="T1" fmla="*/ 211 h 211"/>
              <a:gd name="T2" fmla="*/ 0 w 163"/>
              <a:gd name="T3" fmla="*/ 211 h 211"/>
              <a:gd name="T4" fmla="*/ 0 w 163"/>
              <a:gd name="T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" h="211">
                <a:moveTo>
                  <a:pt x="163" y="211"/>
                </a:moveTo>
                <a:lnTo>
                  <a:pt x="0" y="211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79" name="Line 271">
            <a:extLst>
              <a:ext uri="{FF2B5EF4-FFF2-40B4-BE49-F238E27FC236}">
                <a16:creationId xmlns:a16="http://schemas.microsoft.com/office/drawing/2014/main" id="{201286F5-3EC3-6442-16CC-E357B213C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2103438"/>
            <a:ext cx="8143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0" name="Line 272">
            <a:extLst>
              <a:ext uri="{FF2B5EF4-FFF2-40B4-BE49-F238E27FC236}">
                <a16:creationId xmlns:a16="http://schemas.microsoft.com/office/drawing/2014/main" id="{221B751B-D204-D74E-08EF-30B704482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0825" y="1943100"/>
            <a:ext cx="4127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1" name="Line 273">
            <a:extLst>
              <a:ext uri="{FF2B5EF4-FFF2-40B4-BE49-F238E27FC236}">
                <a16:creationId xmlns:a16="http://schemas.microsoft.com/office/drawing/2014/main" id="{5D1DAFB6-6F5E-5A8D-C6F2-EDC921EB41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0738" y="3344863"/>
            <a:ext cx="3429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2" name="Line 274">
            <a:extLst>
              <a:ext uri="{FF2B5EF4-FFF2-40B4-BE49-F238E27FC236}">
                <a16:creationId xmlns:a16="http://schemas.microsoft.com/office/drawing/2014/main" id="{6B68B4BB-FDCA-3452-2A1A-A174BFD73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1063" y="3421063"/>
            <a:ext cx="2206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3" name="Line 275">
            <a:extLst>
              <a:ext uri="{FF2B5EF4-FFF2-40B4-BE49-F238E27FC236}">
                <a16:creationId xmlns:a16="http://schemas.microsoft.com/office/drawing/2014/main" id="{8C1E4536-7EFC-7A0C-D7D0-208D64C89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2975" y="349091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4" name="Line 276">
            <a:extLst>
              <a:ext uri="{FF2B5EF4-FFF2-40B4-BE49-F238E27FC236}">
                <a16:creationId xmlns:a16="http://schemas.microsoft.com/office/drawing/2014/main" id="{A05881DD-1BC9-6990-1ACA-73206885F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2438400"/>
            <a:ext cx="1588" cy="404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5" name="Line 277">
            <a:extLst>
              <a:ext uri="{FF2B5EF4-FFF2-40B4-BE49-F238E27FC236}">
                <a16:creationId xmlns:a16="http://schemas.microsoft.com/office/drawing/2014/main" id="{023D4060-9999-F4A2-7F8F-5B66040A3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2949575"/>
            <a:ext cx="1588" cy="3952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6" name="Line 278">
            <a:extLst>
              <a:ext uri="{FF2B5EF4-FFF2-40B4-BE49-F238E27FC236}">
                <a16:creationId xmlns:a16="http://schemas.microsoft.com/office/drawing/2014/main" id="{354CC151-7F94-9275-20EB-8322CFAA9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2843213"/>
            <a:ext cx="296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7" name="Line 279">
            <a:extLst>
              <a:ext uri="{FF2B5EF4-FFF2-40B4-BE49-F238E27FC236}">
                <a16:creationId xmlns:a16="http://schemas.microsoft.com/office/drawing/2014/main" id="{26E26827-5A77-E597-4C95-DDE7F9B52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2949575"/>
            <a:ext cx="2968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88" name="Oval 280">
            <a:extLst>
              <a:ext uri="{FF2B5EF4-FFF2-40B4-BE49-F238E27FC236}">
                <a16:creationId xmlns:a16="http://schemas.microsoft.com/office/drawing/2014/main" id="{D44716DA-9197-CEF2-E88F-27A2DE64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2392363"/>
            <a:ext cx="90488" cy="920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1689" name="Line 281">
            <a:extLst>
              <a:ext uri="{FF2B5EF4-FFF2-40B4-BE49-F238E27FC236}">
                <a16:creationId xmlns:a16="http://schemas.microsoft.com/office/drawing/2014/main" id="{F7EF01E1-B9EC-D5C5-CC53-7D4AB4769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4575" y="3036888"/>
            <a:ext cx="3429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0" name="Line 282">
            <a:extLst>
              <a:ext uri="{FF2B5EF4-FFF2-40B4-BE49-F238E27FC236}">
                <a16:creationId xmlns:a16="http://schemas.microsoft.com/office/drawing/2014/main" id="{65BE4931-DDD5-2B68-5EA9-5BE279C9D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4900" y="3105150"/>
            <a:ext cx="2206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1" name="Line 283">
            <a:extLst>
              <a:ext uri="{FF2B5EF4-FFF2-40B4-BE49-F238E27FC236}">
                <a16:creationId xmlns:a16="http://schemas.microsoft.com/office/drawing/2014/main" id="{5B463F4A-7C86-55C6-E9E6-9529368FB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5225" y="3173413"/>
            <a:ext cx="1000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2" name="Line 284">
            <a:extLst>
              <a:ext uri="{FF2B5EF4-FFF2-40B4-BE49-F238E27FC236}">
                <a16:creationId xmlns:a16="http://schemas.microsoft.com/office/drawing/2014/main" id="{4334ED9C-70C3-0E4B-098F-395D9EBFA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1588" cy="2365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3" name="Line 285">
            <a:extLst>
              <a:ext uri="{FF2B5EF4-FFF2-40B4-BE49-F238E27FC236}">
                <a16:creationId xmlns:a16="http://schemas.microsoft.com/office/drawing/2014/main" id="{B1016C01-9B86-E61B-BBDC-186037BC6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81300"/>
            <a:ext cx="1588" cy="2444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4" name="Line 286">
            <a:extLst>
              <a:ext uri="{FF2B5EF4-FFF2-40B4-BE49-F238E27FC236}">
                <a16:creationId xmlns:a16="http://schemas.microsoft.com/office/drawing/2014/main" id="{163BA70B-F861-2AFF-CE31-4CC0B7863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74938"/>
            <a:ext cx="2968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5" name="Line 287">
            <a:extLst>
              <a:ext uri="{FF2B5EF4-FFF2-40B4-BE49-F238E27FC236}">
                <a16:creationId xmlns:a16="http://schemas.microsoft.com/office/drawing/2014/main" id="{E9C2CD97-3FBB-A580-F119-BFBC5A317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81300"/>
            <a:ext cx="2968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696" name="Oval 288">
            <a:extLst>
              <a:ext uri="{FF2B5EF4-FFF2-40B4-BE49-F238E27FC236}">
                <a16:creationId xmlns:a16="http://schemas.microsoft.com/office/drawing/2014/main" id="{53EFF52E-976A-89FE-9F44-CE8B7959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2392363"/>
            <a:ext cx="92075" cy="920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1697" name="Oval 289">
            <a:extLst>
              <a:ext uri="{FF2B5EF4-FFF2-40B4-BE49-F238E27FC236}">
                <a16:creationId xmlns:a16="http://schemas.microsoft.com/office/drawing/2014/main" id="{289FAD8B-E98F-6E0A-139A-0363A7B3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2392363"/>
            <a:ext cx="90488" cy="920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1698" name="Oval 290">
            <a:extLst>
              <a:ext uri="{FF2B5EF4-FFF2-40B4-BE49-F238E27FC236}">
                <a16:creationId xmlns:a16="http://schemas.microsoft.com/office/drawing/2014/main" id="{0D9307EA-3E85-0A9D-8C53-3CF831D1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5" y="2392363"/>
            <a:ext cx="90488" cy="920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1699" name="Line 291">
            <a:extLst>
              <a:ext uri="{FF2B5EF4-FFF2-40B4-BE49-F238E27FC236}">
                <a16:creationId xmlns:a16="http://schemas.microsoft.com/office/drawing/2014/main" id="{948D6ED9-C400-4712-5629-456F78F39B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338" y="2438400"/>
            <a:ext cx="27813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700" name="Line 292">
            <a:extLst>
              <a:ext uri="{FF2B5EF4-FFF2-40B4-BE49-F238E27FC236}">
                <a16:creationId xmlns:a16="http://schemas.microsoft.com/office/drawing/2014/main" id="{83ED4A7C-B49A-D0FD-AE59-1F658B7B6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2438400"/>
            <a:ext cx="4572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701" name="Freeform 293">
            <a:extLst>
              <a:ext uri="{FF2B5EF4-FFF2-40B4-BE49-F238E27FC236}">
                <a16:creationId xmlns:a16="http://schemas.microsoft.com/office/drawing/2014/main" id="{3E9C0B87-2F4A-0E43-75F2-4CE459CED1C9}"/>
              </a:ext>
            </a:extLst>
          </p:cNvPr>
          <p:cNvSpPr>
            <a:spLocks/>
          </p:cNvSpPr>
          <p:nvPr/>
        </p:nvSpPr>
        <p:spPr bwMode="auto">
          <a:xfrm>
            <a:off x="182563" y="2682875"/>
            <a:ext cx="739775" cy="479425"/>
          </a:xfrm>
          <a:custGeom>
            <a:avLst/>
            <a:gdLst>
              <a:gd name="T0" fmla="*/ 466 w 466"/>
              <a:gd name="T1" fmla="*/ 0 h 302"/>
              <a:gd name="T2" fmla="*/ 332 w 466"/>
              <a:gd name="T3" fmla="*/ 0 h 302"/>
              <a:gd name="T4" fmla="*/ 188 w 466"/>
              <a:gd name="T5" fmla="*/ 302 h 302"/>
              <a:gd name="T6" fmla="*/ 0 w 466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6" h="302">
                <a:moveTo>
                  <a:pt x="466" y="0"/>
                </a:moveTo>
                <a:lnTo>
                  <a:pt x="332" y="0"/>
                </a:lnTo>
                <a:lnTo>
                  <a:pt x="188" y="302"/>
                </a:lnTo>
                <a:lnTo>
                  <a:pt x="0" y="30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702" name="Rectangle 294">
            <a:extLst>
              <a:ext uri="{FF2B5EF4-FFF2-40B4-BE49-F238E27FC236}">
                <a16:creationId xmlns:a16="http://schemas.microsoft.com/office/drawing/2014/main" id="{44AB1529-B7FE-E6BE-9AF4-400044BD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978275"/>
            <a:ext cx="901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315263"/>
                </a:solidFill>
              </a:rPr>
              <a:t>Concept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401703" name="Rectangle 295">
            <a:extLst>
              <a:ext uri="{FF2B5EF4-FFF2-40B4-BE49-F238E27FC236}">
                <a16:creationId xmlns:a16="http://schemas.microsoft.com/office/drawing/2014/main" id="{0ECA94B9-CBD8-0AC2-4291-07C37CD0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836863"/>
            <a:ext cx="2270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401704" name="Rectangle 296">
            <a:extLst>
              <a:ext uri="{FF2B5EF4-FFF2-40B4-BE49-F238E27FC236}">
                <a16:creationId xmlns:a16="http://schemas.microsoft.com/office/drawing/2014/main" id="{5F376732-BF25-3238-6746-C085E543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9606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401705" name="Rectangle 297">
            <a:extLst>
              <a:ext uri="{FF2B5EF4-FFF2-40B4-BE49-F238E27FC236}">
                <a16:creationId xmlns:a16="http://schemas.microsoft.com/office/drawing/2014/main" id="{130D3A6B-B20D-A403-8395-6F5D59AB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836863"/>
            <a:ext cx="227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401706" name="Rectangle 298">
            <a:extLst>
              <a:ext uri="{FF2B5EF4-FFF2-40B4-BE49-F238E27FC236}">
                <a16:creationId xmlns:a16="http://schemas.microsoft.com/office/drawing/2014/main" id="{09B94DF9-9606-A876-2DF9-2341171CB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96068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3</a:t>
            </a:r>
            <a:endParaRPr lang="en-US" altLang="en-US"/>
          </a:p>
        </p:txBody>
      </p:sp>
      <p:sp>
        <p:nvSpPr>
          <p:cNvPr id="401707" name="Rectangle 299">
            <a:extLst>
              <a:ext uri="{FF2B5EF4-FFF2-40B4-BE49-F238E27FC236}">
                <a16:creationId xmlns:a16="http://schemas.microsoft.com/office/drawing/2014/main" id="{5FC41114-AF07-14E4-A1DE-DEA8FC92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2139950"/>
            <a:ext cx="227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401708" name="Rectangle 300">
            <a:extLst>
              <a:ext uri="{FF2B5EF4-FFF2-40B4-BE49-F238E27FC236}">
                <a16:creationId xmlns:a16="http://schemas.microsoft.com/office/drawing/2014/main" id="{D23AFD79-B9E4-47A6-F4E6-6F97C240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2606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401709" name="Rectangle 301">
            <a:extLst>
              <a:ext uri="{FF2B5EF4-FFF2-40B4-BE49-F238E27FC236}">
                <a16:creationId xmlns:a16="http://schemas.microsoft.com/office/drawing/2014/main" id="{296850DA-2A17-FB53-02A9-4CCE2594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20097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01710" name="Rectangle 302">
            <a:extLst>
              <a:ext uri="{FF2B5EF4-FFF2-40B4-BE49-F238E27FC236}">
                <a16:creationId xmlns:a16="http://schemas.microsoft.com/office/drawing/2014/main" id="{AA6BB473-E7E4-2006-C157-8B4C0B2C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1304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/>
          </a:p>
        </p:txBody>
      </p:sp>
      <p:sp>
        <p:nvSpPr>
          <p:cNvPr id="401711" name="Rectangle 303">
            <a:extLst>
              <a:ext uri="{FF2B5EF4-FFF2-40B4-BE49-F238E27FC236}">
                <a16:creationId xmlns:a16="http://schemas.microsoft.com/office/drawing/2014/main" id="{0440CCED-68EC-57EB-74CD-A2F06373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0097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01712" name="Rectangle 304">
            <a:extLst>
              <a:ext uri="{FF2B5EF4-FFF2-40B4-BE49-F238E27FC236}">
                <a16:creationId xmlns:a16="http://schemas.microsoft.com/office/drawing/2014/main" id="{EC1D6867-48AE-6EA4-7D4D-60A71E4D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213042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01713" name="Rectangle 305">
            <a:extLst>
              <a:ext uri="{FF2B5EF4-FFF2-40B4-BE49-F238E27FC236}">
                <a16:creationId xmlns:a16="http://schemas.microsoft.com/office/drawing/2014/main" id="{4C0F7EB5-30BF-13F0-F527-74D37DB5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116998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01714" name="Rectangle 306">
            <a:extLst>
              <a:ext uri="{FF2B5EF4-FFF2-40B4-BE49-F238E27FC236}">
                <a16:creationId xmlns:a16="http://schemas.microsoft.com/office/drawing/2014/main" id="{723DDC3C-388B-5497-42F5-40354E9E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1293813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ref</a:t>
            </a:r>
            <a:endParaRPr lang="en-US" altLang="en-US"/>
          </a:p>
        </p:txBody>
      </p:sp>
      <p:sp>
        <p:nvSpPr>
          <p:cNvPr id="401715" name="Rectangle 307">
            <a:extLst>
              <a:ext uri="{FF2B5EF4-FFF2-40B4-BE49-F238E27FC236}">
                <a16:creationId xmlns:a16="http://schemas.microsoft.com/office/drawing/2014/main" id="{514D542A-0BE2-6FC0-F2FC-4337CC5F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26463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01716" name="Rectangle 308">
            <a:extLst>
              <a:ext uri="{FF2B5EF4-FFF2-40B4-BE49-F238E27FC236}">
                <a16:creationId xmlns:a16="http://schemas.microsoft.com/office/drawing/2014/main" id="{40D011B7-A16D-182E-BE5D-F2E969E0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2767013"/>
            <a:ext cx="4333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small</a:t>
            </a:r>
            <a:endParaRPr lang="en-US" altLang="en-US"/>
          </a:p>
        </p:txBody>
      </p:sp>
      <p:sp>
        <p:nvSpPr>
          <p:cNvPr id="401717" name="Rectangle 309">
            <a:extLst>
              <a:ext uri="{FF2B5EF4-FFF2-40B4-BE49-F238E27FC236}">
                <a16:creationId xmlns:a16="http://schemas.microsoft.com/office/drawing/2014/main" id="{D3D2D0BB-9249-CAD8-0DCD-A1562D8D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28098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01718" name="Rectangle 310">
            <a:extLst>
              <a:ext uri="{FF2B5EF4-FFF2-40B4-BE49-F238E27FC236}">
                <a16:creationId xmlns:a16="http://schemas.microsoft.com/office/drawing/2014/main" id="{E87B6C32-114C-B5D4-935A-EA51C83C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2930525"/>
            <a:ext cx="401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  <a:latin typeface="Times Ten Roman" pitchFamily="2" charset="0"/>
              </a:rPr>
              <a:t>large</a:t>
            </a:r>
            <a:endParaRPr lang="en-US" altLang="en-US"/>
          </a:p>
        </p:txBody>
      </p:sp>
      <p:sp>
        <p:nvSpPr>
          <p:cNvPr id="401956" name="Rectangle 548">
            <a:extLst>
              <a:ext uri="{FF2B5EF4-FFF2-40B4-BE49-F238E27FC236}">
                <a16:creationId xmlns:a16="http://schemas.microsoft.com/office/drawing/2014/main" id="{12C08823-A2B3-B718-58CD-9A2D86AE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68675"/>
            <a:ext cx="2166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315263"/>
                </a:solidFill>
              </a:rPr>
              <a:t>Transient Response</a:t>
            </a:r>
            <a:endParaRPr lang="en-US" altLang="en-US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FC4055F5-B36B-6C0F-09F4-3B65EE404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Charge-Redistribution Amplifier―</a:t>
            </a:r>
            <a:br>
              <a:rPr lang="en-US" altLang="en-US" sz="4000"/>
            </a:br>
            <a:r>
              <a:rPr lang="en-US" altLang="en-US" sz="4000"/>
              <a:t>EPROM</a:t>
            </a:r>
          </a:p>
        </p:txBody>
      </p:sp>
      <p:sp>
        <p:nvSpPr>
          <p:cNvPr id="405512" name="Line 8">
            <a:extLst>
              <a:ext uri="{FF2B5EF4-FFF2-40B4-BE49-F238E27FC236}">
                <a16:creationId xmlns:a16="http://schemas.microsoft.com/office/drawing/2014/main" id="{49E9CD27-A252-F5D2-59A5-BF8C13886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3975" y="6026150"/>
            <a:ext cx="361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3" name="Line 9">
            <a:extLst>
              <a:ext uri="{FF2B5EF4-FFF2-40B4-BE49-F238E27FC236}">
                <a16:creationId xmlns:a16="http://schemas.microsoft.com/office/drawing/2014/main" id="{907B6D28-1BC4-32B2-8171-D7B947321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7475" y="6103938"/>
            <a:ext cx="228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4" name="Line 10">
            <a:extLst>
              <a:ext uri="{FF2B5EF4-FFF2-40B4-BE49-F238E27FC236}">
                <a16:creationId xmlns:a16="http://schemas.microsoft.com/office/drawing/2014/main" id="{C60ECB34-FBFF-C23F-8E5F-3B4C4D99E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9388" y="6175375"/>
            <a:ext cx="1111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5" name="Line 11">
            <a:extLst>
              <a:ext uri="{FF2B5EF4-FFF2-40B4-BE49-F238E27FC236}">
                <a16:creationId xmlns:a16="http://schemas.microsoft.com/office/drawing/2014/main" id="{DFC77C00-6826-AF64-6742-EFFC6494D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4970463"/>
            <a:ext cx="1587" cy="2746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6" name="Line 12">
            <a:extLst>
              <a:ext uri="{FF2B5EF4-FFF2-40B4-BE49-F238E27FC236}">
                <a16:creationId xmlns:a16="http://schemas.microsoft.com/office/drawing/2014/main" id="{881C7EF0-F3A4-6FF3-6585-C1891B6E3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963" y="3781425"/>
            <a:ext cx="4968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7" name="Line 13">
            <a:extLst>
              <a:ext uri="{FF2B5EF4-FFF2-40B4-BE49-F238E27FC236}">
                <a16:creationId xmlns:a16="http://schemas.microsoft.com/office/drawing/2014/main" id="{40CB160E-A77A-1056-D3EF-94391DED8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5553075"/>
            <a:ext cx="1587" cy="4730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8" name="Line 14">
            <a:extLst>
              <a:ext uri="{FF2B5EF4-FFF2-40B4-BE49-F238E27FC236}">
                <a16:creationId xmlns:a16="http://schemas.microsoft.com/office/drawing/2014/main" id="{452E92DF-3627-21DF-5A6C-0F96652AFE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9925" y="6151563"/>
            <a:ext cx="3540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9" name="Line 15">
            <a:extLst>
              <a:ext uri="{FF2B5EF4-FFF2-40B4-BE49-F238E27FC236}">
                <a16:creationId xmlns:a16="http://schemas.microsoft.com/office/drawing/2014/main" id="{C227FF14-9295-6C18-0AA3-FBFD70701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3425" y="6223000"/>
            <a:ext cx="2286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0" name="Line 16">
            <a:extLst>
              <a:ext uri="{FF2B5EF4-FFF2-40B4-BE49-F238E27FC236}">
                <a16:creationId xmlns:a16="http://schemas.microsoft.com/office/drawing/2014/main" id="{A9360474-7A90-0D4A-53F3-8BAF21463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6925" y="6300788"/>
            <a:ext cx="101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1" name="Line 17">
            <a:extLst>
              <a:ext uri="{FF2B5EF4-FFF2-40B4-BE49-F238E27FC236}">
                <a16:creationId xmlns:a16="http://schemas.microsoft.com/office/drawing/2014/main" id="{B694BF80-4877-B657-1C49-B4518E41F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7013" y="5245100"/>
            <a:ext cx="1587" cy="1968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2" name="Line 18">
            <a:extLst>
              <a:ext uri="{FF2B5EF4-FFF2-40B4-BE49-F238E27FC236}">
                <a16:creationId xmlns:a16="http://schemas.microsoft.com/office/drawing/2014/main" id="{5E59AE0C-E8C0-9436-8FFF-B8962F4BB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5441950"/>
            <a:ext cx="3063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3" name="Line 19">
            <a:extLst>
              <a:ext uri="{FF2B5EF4-FFF2-40B4-BE49-F238E27FC236}">
                <a16:creationId xmlns:a16="http://schemas.microsoft.com/office/drawing/2014/main" id="{DF5FBB09-A270-0CF9-7276-B051307E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5553075"/>
            <a:ext cx="3063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4" name="Line 20">
            <a:extLst>
              <a:ext uri="{FF2B5EF4-FFF2-40B4-BE49-F238E27FC236}">
                <a16:creationId xmlns:a16="http://schemas.microsoft.com/office/drawing/2014/main" id="{D24F5775-7297-1708-F4ED-904468CE7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4252913"/>
            <a:ext cx="3540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5" name="Line 21">
            <a:extLst>
              <a:ext uri="{FF2B5EF4-FFF2-40B4-BE49-F238E27FC236}">
                <a16:creationId xmlns:a16="http://schemas.microsoft.com/office/drawing/2014/main" id="{F0AE3F96-BF19-8C80-318C-8CA983F4E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4332288"/>
            <a:ext cx="228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6" name="Line 22">
            <a:extLst>
              <a:ext uri="{FF2B5EF4-FFF2-40B4-BE49-F238E27FC236}">
                <a16:creationId xmlns:a16="http://schemas.microsoft.com/office/drawing/2014/main" id="{0CA0F645-03B8-161A-B892-C4A5E3A07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225" y="4403725"/>
            <a:ext cx="1031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7" name="Line 23">
            <a:extLst>
              <a:ext uri="{FF2B5EF4-FFF2-40B4-BE49-F238E27FC236}">
                <a16:creationId xmlns:a16="http://schemas.microsoft.com/office/drawing/2014/main" id="{63316B11-CB26-7063-4251-B4E942ADE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3781425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8" name="Line 24">
            <a:extLst>
              <a:ext uri="{FF2B5EF4-FFF2-40B4-BE49-F238E27FC236}">
                <a16:creationId xmlns:a16="http://schemas.microsoft.com/office/drawing/2014/main" id="{A26308F1-98D1-03B4-82A8-98F2AD71D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4071938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9" name="Line 25">
            <a:extLst>
              <a:ext uri="{FF2B5EF4-FFF2-40B4-BE49-F238E27FC236}">
                <a16:creationId xmlns:a16="http://schemas.microsoft.com/office/drawing/2014/main" id="{B816D771-B081-3C28-1608-178827332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3962400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0" name="Line 26">
            <a:extLst>
              <a:ext uri="{FF2B5EF4-FFF2-40B4-BE49-F238E27FC236}">
                <a16:creationId xmlns:a16="http://schemas.microsoft.com/office/drawing/2014/main" id="{6CAD41A3-BED6-0A10-A190-F130BAF7C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396240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1" name="Line 27">
            <a:extLst>
              <a:ext uri="{FF2B5EF4-FFF2-40B4-BE49-F238E27FC236}">
                <a16:creationId xmlns:a16="http://schemas.microsoft.com/office/drawing/2014/main" id="{061DE247-F8C7-B1EF-425B-FB0EB136E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4071938"/>
            <a:ext cx="298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2" name="Line 28">
            <a:extLst>
              <a:ext uri="{FF2B5EF4-FFF2-40B4-BE49-F238E27FC236}">
                <a16:creationId xmlns:a16="http://schemas.microsoft.com/office/drawing/2014/main" id="{782CBB1A-21D1-F15D-C0B0-1920B5E7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5561013"/>
            <a:ext cx="355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3" name="Freeform 29">
            <a:extLst>
              <a:ext uri="{FF2B5EF4-FFF2-40B4-BE49-F238E27FC236}">
                <a16:creationId xmlns:a16="http://schemas.microsoft.com/office/drawing/2014/main" id="{BCE7702E-FB62-17A6-BD5E-54E8A1B5B081}"/>
              </a:ext>
            </a:extLst>
          </p:cNvPr>
          <p:cNvSpPr>
            <a:spLocks/>
          </p:cNvSpPr>
          <p:nvPr/>
        </p:nvSpPr>
        <p:spPr bwMode="auto">
          <a:xfrm>
            <a:off x="4306888" y="5883275"/>
            <a:ext cx="346075" cy="268288"/>
          </a:xfrm>
          <a:custGeom>
            <a:avLst/>
            <a:gdLst>
              <a:gd name="T0" fmla="*/ 0 w 218"/>
              <a:gd name="T1" fmla="*/ 0 h 169"/>
              <a:gd name="T2" fmla="*/ 218 w 218"/>
              <a:gd name="T3" fmla="*/ 0 h 169"/>
              <a:gd name="T4" fmla="*/ 218 w 218"/>
              <a:gd name="T5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9">
                <a:moveTo>
                  <a:pt x="0" y="0"/>
                </a:moveTo>
                <a:lnTo>
                  <a:pt x="218" y="0"/>
                </a:lnTo>
                <a:lnTo>
                  <a:pt x="218" y="1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4" name="Freeform 30">
            <a:extLst>
              <a:ext uri="{FF2B5EF4-FFF2-40B4-BE49-F238E27FC236}">
                <a16:creationId xmlns:a16="http://schemas.microsoft.com/office/drawing/2014/main" id="{EEAE00E3-E9EC-F358-B7C2-C4D9F8E813D9}"/>
              </a:ext>
            </a:extLst>
          </p:cNvPr>
          <p:cNvSpPr>
            <a:spLocks/>
          </p:cNvSpPr>
          <p:nvPr/>
        </p:nvSpPr>
        <p:spPr bwMode="auto">
          <a:xfrm>
            <a:off x="4306888" y="4970463"/>
            <a:ext cx="346075" cy="266700"/>
          </a:xfrm>
          <a:custGeom>
            <a:avLst/>
            <a:gdLst>
              <a:gd name="T0" fmla="*/ 218 w 218"/>
              <a:gd name="T1" fmla="*/ 0 h 168"/>
              <a:gd name="T2" fmla="*/ 218 w 218"/>
              <a:gd name="T3" fmla="*/ 168 h 168"/>
              <a:gd name="T4" fmla="*/ 0 w 218"/>
              <a:gd name="T5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8">
                <a:moveTo>
                  <a:pt x="218" y="0"/>
                </a:moveTo>
                <a:lnTo>
                  <a:pt x="218" y="168"/>
                </a:lnTo>
                <a:lnTo>
                  <a:pt x="0" y="1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5" name="Line 31">
            <a:extLst>
              <a:ext uri="{FF2B5EF4-FFF2-40B4-BE49-F238E27FC236}">
                <a16:creationId xmlns:a16="http://schemas.microsoft.com/office/drawing/2014/main" id="{D98EAC80-8A26-062E-4B46-78529456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5135563"/>
            <a:ext cx="1587" cy="8429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6" name="Line 32">
            <a:extLst>
              <a:ext uri="{FF2B5EF4-FFF2-40B4-BE49-F238E27FC236}">
                <a16:creationId xmlns:a16="http://schemas.microsoft.com/office/drawing/2014/main" id="{5C05C0C8-A27F-B5CF-5F72-A845C4BA2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5348288"/>
            <a:ext cx="1587" cy="425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7" name="Line 33">
            <a:extLst>
              <a:ext uri="{FF2B5EF4-FFF2-40B4-BE49-F238E27FC236}">
                <a16:creationId xmlns:a16="http://schemas.microsoft.com/office/drawing/2014/main" id="{0DD14019-6A2D-643D-9998-BA163FF59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5348288"/>
            <a:ext cx="1588" cy="425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8" name="Line 34">
            <a:extLst>
              <a:ext uri="{FF2B5EF4-FFF2-40B4-BE49-F238E27FC236}">
                <a16:creationId xmlns:a16="http://schemas.microsoft.com/office/drawing/2014/main" id="{1A56EEEB-0029-D038-F71F-8F4FB81FA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71975"/>
            <a:ext cx="361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39" name="Freeform 35">
            <a:extLst>
              <a:ext uri="{FF2B5EF4-FFF2-40B4-BE49-F238E27FC236}">
                <a16:creationId xmlns:a16="http://schemas.microsoft.com/office/drawing/2014/main" id="{341EDB5D-8FB2-FCF3-BD72-EB5E1BD9389C}"/>
              </a:ext>
            </a:extLst>
          </p:cNvPr>
          <p:cNvSpPr>
            <a:spLocks/>
          </p:cNvSpPr>
          <p:nvPr/>
        </p:nvSpPr>
        <p:spPr bwMode="auto">
          <a:xfrm>
            <a:off x="4306888" y="4702175"/>
            <a:ext cx="346075" cy="268288"/>
          </a:xfrm>
          <a:custGeom>
            <a:avLst/>
            <a:gdLst>
              <a:gd name="T0" fmla="*/ 0 w 218"/>
              <a:gd name="T1" fmla="*/ 0 h 169"/>
              <a:gd name="T2" fmla="*/ 218 w 218"/>
              <a:gd name="T3" fmla="*/ 0 h 169"/>
              <a:gd name="T4" fmla="*/ 218 w 218"/>
              <a:gd name="T5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9">
                <a:moveTo>
                  <a:pt x="0" y="0"/>
                </a:moveTo>
                <a:lnTo>
                  <a:pt x="218" y="0"/>
                </a:lnTo>
                <a:lnTo>
                  <a:pt x="218" y="1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0" name="Freeform 36">
            <a:extLst>
              <a:ext uri="{FF2B5EF4-FFF2-40B4-BE49-F238E27FC236}">
                <a16:creationId xmlns:a16="http://schemas.microsoft.com/office/drawing/2014/main" id="{E2BFB0F2-09E8-8942-18EB-13131906554F}"/>
              </a:ext>
            </a:extLst>
          </p:cNvPr>
          <p:cNvSpPr>
            <a:spLocks/>
          </p:cNvSpPr>
          <p:nvPr/>
        </p:nvSpPr>
        <p:spPr bwMode="auto">
          <a:xfrm>
            <a:off x="4306888" y="3781425"/>
            <a:ext cx="346075" cy="274638"/>
          </a:xfrm>
          <a:custGeom>
            <a:avLst/>
            <a:gdLst>
              <a:gd name="T0" fmla="*/ 218 w 218"/>
              <a:gd name="T1" fmla="*/ 0 h 173"/>
              <a:gd name="T2" fmla="*/ 218 w 218"/>
              <a:gd name="T3" fmla="*/ 173 h 173"/>
              <a:gd name="T4" fmla="*/ 0 w 218"/>
              <a:gd name="T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73">
                <a:moveTo>
                  <a:pt x="218" y="0"/>
                </a:moveTo>
                <a:lnTo>
                  <a:pt x="218" y="173"/>
                </a:lnTo>
                <a:lnTo>
                  <a:pt x="0" y="17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1" name="Line 37">
            <a:extLst>
              <a:ext uri="{FF2B5EF4-FFF2-40B4-BE49-F238E27FC236}">
                <a16:creationId xmlns:a16="http://schemas.microsoft.com/office/drawing/2014/main" id="{131DE02A-8F08-5E47-846F-8A8FD398C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3954463"/>
            <a:ext cx="1587" cy="8429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2" name="Line 38">
            <a:extLst>
              <a:ext uri="{FF2B5EF4-FFF2-40B4-BE49-F238E27FC236}">
                <a16:creationId xmlns:a16="http://schemas.microsoft.com/office/drawing/2014/main" id="{79191B07-264E-1790-F321-1F74093D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4167188"/>
            <a:ext cx="1587" cy="425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3" name="Line 39">
            <a:extLst>
              <a:ext uri="{FF2B5EF4-FFF2-40B4-BE49-F238E27FC236}">
                <a16:creationId xmlns:a16="http://schemas.microsoft.com/office/drawing/2014/main" id="{D3678689-8050-6A0E-49F0-40FA9E4B8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3063875"/>
            <a:ext cx="361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4" name="Freeform 40">
            <a:extLst>
              <a:ext uri="{FF2B5EF4-FFF2-40B4-BE49-F238E27FC236}">
                <a16:creationId xmlns:a16="http://schemas.microsoft.com/office/drawing/2014/main" id="{68EBD5FE-03BC-F65D-2B1E-12717226343A}"/>
              </a:ext>
            </a:extLst>
          </p:cNvPr>
          <p:cNvSpPr>
            <a:spLocks/>
          </p:cNvSpPr>
          <p:nvPr/>
        </p:nvSpPr>
        <p:spPr bwMode="auto">
          <a:xfrm>
            <a:off x="4306888" y="3387725"/>
            <a:ext cx="346075" cy="266700"/>
          </a:xfrm>
          <a:custGeom>
            <a:avLst/>
            <a:gdLst>
              <a:gd name="T0" fmla="*/ 0 w 218"/>
              <a:gd name="T1" fmla="*/ 0 h 168"/>
              <a:gd name="T2" fmla="*/ 218 w 218"/>
              <a:gd name="T3" fmla="*/ 0 h 168"/>
              <a:gd name="T4" fmla="*/ 218 w 218"/>
              <a:gd name="T5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8">
                <a:moveTo>
                  <a:pt x="0" y="0"/>
                </a:moveTo>
                <a:lnTo>
                  <a:pt x="218" y="0"/>
                </a:lnTo>
                <a:lnTo>
                  <a:pt x="218" y="1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5" name="Freeform 41">
            <a:extLst>
              <a:ext uri="{FF2B5EF4-FFF2-40B4-BE49-F238E27FC236}">
                <a16:creationId xmlns:a16="http://schemas.microsoft.com/office/drawing/2014/main" id="{9A70B13A-3F58-B5FE-E642-833B740774E7}"/>
              </a:ext>
            </a:extLst>
          </p:cNvPr>
          <p:cNvSpPr>
            <a:spLocks/>
          </p:cNvSpPr>
          <p:nvPr/>
        </p:nvSpPr>
        <p:spPr bwMode="auto">
          <a:xfrm>
            <a:off x="4306888" y="2473325"/>
            <a:ext cx="346075" cy="268288"/>
          </a:xfrm>
          <a:custGeom>
            <a:avLst/>
            <a:gdLst>
              <a:gd name="T0" fmla="*/ 218 w 218"/>
              <a:gd name="T1" fmla="*/ 0 h 169"/>
              <a:gd name="T2" fmla="*/ 218 w 218"/>
              <a:gd name="T3" fmla="*/ 169 h 169"/>
              <a:gd name="T4" fmla="*/ 0 w 218"/>
              <a:gd name="T5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9">
                <a:moveTo>
                  <a:pt x="218" y="0"/>
                </a:moveTo>
                <a:lnTo>
                  <a:pt x="218" y="169"/>
                </a:lnTo>
                <a:lnTo>
                  <a:pt x="0" y="1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6" name="Line 42">
            <a:extLst>
              <a:ext uri="{FF2B5EF4-FFF2-40B4-BE49-F238E27FC236}">
                <a16:creationId xmlns:a16="http://schemas.microsoft.com/office/drawing/2014/main" id="{71EBECC7-29BF-07A1-C6C2-AC1288EDE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646363"/>
            <a:ext cx="1587" cy="8429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7" name="Line 43">
            <a:extLst>
              <a:ext uri="{FF2B5EF4-FFF2-40B4-BE49-F238E27FC236}">
                <a16:creationId xmlns:a16="http://schemas.microsoft.com/office/drawing/2014/main" id="{3D2C3573-9174-F125-3A8A-EBE03DE42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2859088"/>
            <a:ext cx="1587" cy="425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8" name="Line 44">
            <a:extLst>
              <a:ext uri="{FF2B5EF4-FFF2-40B4-BE49-F238E27FC236}">
                <a16:creationId xmlns:a16="http://schemas.microsoft.com/office/drawing/2014/main" id="{015E7B41-1C02-7DC6-F758-42944FF26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82775"/>
            <a:ext cx="361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49" name="Freeform 45">
            <a:extLst>
              <a:ext uri="{FF2B5EF4-FFF2-40B4-BE49-F238E27FC236}">
                <a16:creationId xmlns:a16="http://schemas.microsoft.com/office/drawing/2014/main" id="{13D58A4A-682B-3636-527F-AD62C640355F}"/>
              </a:ext>
            </a:extLst>
          </p:cNvPr>
          <p:cNvSpPr>
            <a:spLocks/>
          </p:cNvSpPr>
          <p:nvPr/>
        </p:nvSpPr>
        <p:spPr bwMode="auto">
          <a:xfrm>
            <a:off x="4306888" y="2206625"/>
            <a:ext cx="346075" cy="266700"/>
          </a:xfrm>
          <a:custGeom>
            <a:avLst/>
            <a:gdLst>
              <a:gd name="T0" fmla="*/ 0 w 218"/>
              <a:gd name="T1" fmla="*/ 0 h 168"/>
              <a:gd name="T2" fmla="*/ 218 w 218"/>
              <a:gd name="T3" fmla="*/ 0 h 168"/>
              <a:gd name="T4" fmla="*/ 218 w 218"/>
              <a:gd name="T5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8">
                <a:moveTo>
                  <a:pt x="0" y="0"/>
                </a:moveTo>
                <a:lnTo>
                  <a:pt x="218" y="0"/>
                </a:lnTo>
                <a:lnTo>
                  <a:pt x="218" y="16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50" name="Freeform 46">
            <a:extLst>
              <a:ext uri="{FF2B5EF4-FFF2-40B4-BE49-F238E27FC236}">
                <a16:creationId xmlns:a16="http://schemas.microsoft.com/office/drawing/2014/main" id="{EFA7D156-6103-A94B-63C2-CA0774D357C9}"/>
              </a:ext>
            </a:extLst>
          </p:cNvPr>
          <p:cNvSpPr>
            <a:spLocks/>
          </p:cNvSpPr>
          <p:nvPr/>
        </p:nvSpPr>
        <p:spPr bwMode="auto">
          <a:xfrm>
            <a:off x="4306888" y="1292225"/>
            <a:ext cx="346075" cy="268288"/>
          </a:xfrm>
          <a:custGeom>
            <a:avLst/>
            <a:gdLst>
              <a:gd name="T0" fmla="*/ 218 w 218"/>
              <a:gd name="T1" fmla="*/ 0 h 169"/>
              <a:gd name="T2" fmla="*/ 218 w 218"/>
              <a:gd name="T3" fmla="*/ 169 h 169"/>
              <a:gd name="T4" fmla="*/ 0 w 218"/>
              <a:gd name="T5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" h="169">
                <a:moveTo>
                  <a:pt x="218" y="0"/>
                </a:moveTo>
                <a:lnTo>
                  <a:pt x="218" y="169"/>
                </a:lnTo>
                <a:lnTo>
                  <a:pt x="0" y="16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51" name="Line 47">
            <a:extLst>
              <a:ext uri="{FF2B5EF4-FFF2-40B4-BE49-F238E27FC236}">
                <a16:creationId xmlns:a16="http://schemas.microsoft.com/office/drawing/2014/main" id="{3B48E04A-C5A6-323E-3590-D953106CA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1465263"/>
            <a:ext cx="1587" cy="8350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52" name="Line 48">
            <a:extLst>
              <a:ext uri="{FF2B5EF4-FFF2-40B4-BE49-F238E27FC236}">
                <a16:creationId xmlns:a16="http://schemas.microsoft.com/office/drawing/2014/main" id="{E6B989FC-F522-C0B2-A732-4AB5DD874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1670050"/>
            <a:ext cx="1587" cy="425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53" name="Oval 49">
            <a:extLst>
              <a:ext uri="{FF2B5EF4-FFF2-40B4-BE49-F238E27FC236}">
                <a16:creationId xmlns:a16="http://schemas.microsoft.com/office/drawing/2014/main" id="{A5ACEF03-BBB3-E57E-508E-E54264FB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4922838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5554" name="Oval 50">
            <a:extLst>
              <a:ext uri="{FF2B5EF4-FFF2-40B4-BE49-F238E27FC236}">
                <a16:creationId xmlns:a16="http://schemas.microsoft.com/office/drawing/2014/main" id="{9FE62ED3-D147-232A-F390-F2474285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4922838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5555" name="Oval 51">
            <a:extLst>
              <a:ext uri="{FF2B5EF4-FFF2-40B4-BE49-F238E27FC236}">
                <a16:creationId xmlns:a16="http://schemas.microsoft.com/office/drawing/2014/main" id="{4BF7819F-34D9-2D01-9F02-FAED9630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733800"/>
            <a:ext cx="93663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5556" name="Oval 52">
            <a:extLst>
              <a:ext uri="{FF2B5EF4-FFF2-40B4-BE49-F238E27FC236}">
                <a16:creationId xmlns:a16="http://schemas.microsoft.com/office/drawing/2014/main" id="{0FFD8B3A-9D20-6A8E-C927-B7BBF38F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2425700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5557" name="Oval 53">
            <a:extLst>
              <a:ext uri="{FF2B5EF4-FFF2-40B4-BE49-F238E27FC236}">
                <a16:creationId xmlns:a16="http://schemas.microsoft.com/office/drawing/2014/main" id="{02C60361-71CA-BB3F-492A-C832DE2B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2425700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5558" name="Line 54">
            <a:extLst>
              <a:ext uri="{FF2B5EF4-FFF2-40B4-BE49-F238E27FC236}">
                <a16:creationId xmlns:a16="http://schemas.microsoft.com/office/drawing/2014/main" id="{31A0961E-9A38-672D-9153-DE9D74964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963" y="2473325"/>
            <a:ext cx="8350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59" name="Line 55">
            <a:extLst>
              <a:ext uri="{FF2B5EF4-FFF2-40B4-BE49-F238E27FC236}">
                <a16:creationId xmlns:a16="http://schemas.microsoft.com/office/drawing/2014/main" id="{A0F60942-0C71-3C44-925D-48A968429D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2946400"/>
            <a:ext cx="3540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0" name="Line 56">
            <a:extLst>
              <a:ext uri="{FF2B5EF4-FFF2-40B4-BE49-F238E27FC236}">
                <a16:creationId xmlns:a16="http://schemas.microsoft.com/office/drawing/2014/main" id="{DF7164E0-1795-5B05-32B7-A3ABEB747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25" y="3024188"/>
            <a:ext cx="228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1" name="Line 57">
            <a:extLst>
              <a:ext uri="{FF2B5EF4-FFF2-40B4-BE49-F238E27FC236}">
                <a16:creationId xmlns:a16="http://schemas.microsoft.com/office/drawing/2014/main" id="{4300DBFE-EA6C-C90F-FB4A-F64FB67DC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225" y="3095625"/>
            <a:ext cx="1031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2" name="Line 58">
            <a:extLst>
              <a:ext uri="{FF2B5EF4-FFF2-40B4-BE49-F238E27FC236}">
                <a16:creationId xmlns:a16="http://schemas.microsoft.com/office/drawing/2014/main" id="{F0776332-D5E9-4970-6175-932242C66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473325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3" name="Line 59">
            <a:extLst>
              <a:ext uri="{FF2B5EF4-FFF2-40B4-BE49-F238E27FC236}">
                <a16:creationId xmlns:a16="http://schemas.microsoft.com/office/drawing/2014/main" id="{D8C5F76C-F7A5-4DA5-2F63-326CE7D8B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765425"/>
            <a:ext cx="1588" cy="180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4" name="Line 60">
            <a:extLst>
              <a:ext uri="{FF2B5EF4-FFF2-40B4-BE49-F238E27FC236}">
                <a16:creationId xmlns:a16="http://schemas.microsoft.com/office/drawing/2014/main" id="{5D3098E5-FDD3-BBA2-CF79-1E57ED1E3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654300"/>
            <a:ext cx="15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5" name="Line 61">
            <a:extLst>
              <a:ext uri="{FF2B5EF4-FFF2-40B4-BE49-F238E27FC236}">
                <a16:creationId xmlns:a16="http://schemas.microsoft.com/office/drawing/2014/main" id="{72E65AC1-937E-4AF3-B58A-5D2B11F42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265430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6" name="Line 62">
            <a:extLst>
              <a:ext uri="{FF2B5EF4-FFF2-40B4-BE49-F238E27FC236}">
                <a16:creationId xmlns:a16="http://schemas.microsoft.com/office/drawing/2014/main" id="{DD5EC52B-B429-0037-98EB-F437F01EF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2765425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7" name="Oval 63">
            <a:extLst>
              <a:ext uri="{FF2B5EF4-FFF2-40B4-BE49-F238E27FC236}">
                <a16:creationId xmlns:a16="http://schemas.microsoft.com/office/drawing/2014/main" id="{AF63320F-02D2-4833-5B62-638431B4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2425700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5568" name="Line 64">
            <a:extLst>
              <a:ext uri="{FF2B5EF4-FFF2-40B4-BE49-F238E27FC236}">
                <a16:creationId xmlns:a16="http://schemas.microsoft.com/office/drawing/2014/main" id="{09752C7F-A9C1-3525-BD14-8D1209C9F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3925" y="5561013"/>
            <a:ext cx="1809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69" name="Line 65">
            <a:extLst>
              <a:ext uri="{FF2B5EF4-FFF2-40B4-BE49-F238E27FC236}">
                <a16:creationId xmlns:a16="http://schemas.microsoft.com/office/drawing/2014/main" id="{396882EE-3292-39C8-116C-7D49239FB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4970463"/>
            <a:ext cx="31353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70" name="Line 66">
            <a:extLst>
              <a:ext uri="{FF2B5EF4-FFF2-40B4-BE49-F238E27FC236}">
                <a16:creationId xmlns:a16="http://schemas.microsoft.com/office/drawing/2014/main" id="{EA9A17AE-6616-89CF-045C-6CE7B6D0B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963" y="3654425"/>
            <a:ext cx="1587" cy="127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71" name="Line 67">
            <a:extLst>
              <a:ext uri="{FF2B5EF4-FFF2-40B4-BE49-F238E27FC236}">
                <a16:creationId xmlns:a16="http://schemas.microsoft.com/office/drawing/2014/main" id="{939A8883-1568-8087-096D-7D5DE62AD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388" y="1292225"/>
            <a:ext cx="8112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72" name="Rectangle 68">
            <a:extLst>
              <a:ext uri="{FF2B5EF4-FFF2-40B4-BE49-F238E27FC236}">
                <a16:creationId xmlns:a16="http://schemas.microsoft.com/office/drawing/2014/main" id="{2086D1B7-8AE4-3ACA-616D-E7209EB6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712913"/>
            <a:ext cx="339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SE</a:t>
            </a:r>
            <a:endParaRPr lang="en-US" altLang="en-US"/>
          </a:p>
        </p:txBody>
      </p:sp>
      <p:sp>
        <p:nvSpPr>
          <p:cNvPr id="405573" name="Rectangle 69">
            <a:extLst>
              <a:ext uri="{FF2B5EF4-FFF2-40B4-BE49-F238E27FC236}">
                <a16:creationId xmlns:a16="http://schemas.microsoft.com/office/drawing/2014/main" id="{D04DD315-ADD1-9B04-2FFE-A6746E45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89852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05574" name="Rectangle 70">
            <a:extLst>
              <a:ext uri="{FF2B5EF4-FFF2-40B4-BE49-F238E27FC236}">
                <a16:creationId xmlns:a16="http://schemas.microsoft.com/office/drawing/2014/main" id="{608173EF-DB1C-6B16-98A2-2D848947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1025525"/>
            <a:ext cx="276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405575" name="Rectangle 71">
            <a:extLst>
              <a:ext uri="{FF2B5EF4-FFF2-40B4-BE49-F238E27FC236}">
                <a16:creationId xmlns:a16="http://schemas.microsoft.com/office/drawing/2014/main" id="{C765AD60-AE69-112C-FBC5-BE9E04C2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20211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WLC</a:t>
            </a:r>
            <a:endParaRPr lang="en-US" altLang="en-US"/>
          </a:p>
        </p:txBody>
      </p:sp>
      <p:sp>
        <p:nvSpPr>
          <p:cNvPr id="405576" name="Rectangle 72">
            <a:extLst>
              <a:ext uri="{FF2B5EF4-FFF2-40B4-BE49-F238E27FC236}">
                <a16:creationId xmlns:a16="http://schemas.microsoft.com/office/drawing/2014/main" id="{9E4E9427-96AE-53CD-2D63-071D506F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6938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Load</a:t>
            </a:r>
            <a:endParaRPr lang="en-US" altLang="en-US"/>
          </a:p>
        </p:txBody>
      </p:sp>
      <p:sp>
        <p:nvSpPr>
          <p:cNvPr id="405577" name="Rectangle 73">
            <a:extLst>
              <a:ext uri="{FF2B5EF4-FFF2-40B4-BE49-F238E27FC236}">
                <a16:creationId xmlns:a16="http://schemas.microsoft.com/office/drawing/2014/main" id="{1CF956B6-F9FD-3E93-9598-37251A01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2614613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Cascode</a:t>
            </a:r>
            <a:endParaRPr lang="en-US" altLang="en-US"/>
          </a:p>
        </p:txBody>
      </p:sp>
      <p:sp>
        <p:nvSpPr>
          <p:cNvPr id="405578" name="Rectangle 74">
            <a:extLst>
              <a:ext uri="{FF2B5EF4-FFF2-40B4-BE49-F238E27FC236}">
                <a16:creationId xmlns:a16="http://schemas.microsoft.com/office/drawing/2014/main" id="{D8166C32-FD1D-EA06-CBD3-C7C7C1DC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2900363"/>
            <a:ext cx="735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device</a:t>
            </a:r>
            <a:endParaRPr lang="en-US" altLang="en-US"/>
          </a:p>
        </p:txBody>
      </p:sp>
      <p:sp>
        <p:nvSpPr>
          <p:cNvPr id="405579" name="Rectangle 75">
            <a:extLst>
              <a:ext uri="{FF2B5EF4-FFF2-40B4-BE49-F238E27FC236}">
                <a16:creationId xmlns:a16="http://schemas.microsoft.com/office/drawing/2014/main" id="{06E27A03-D608-AA7E-CEF5-95175C9A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884613"/>
            <a:ext cx="876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Column</a:t>
            </a:r>
            <a:endParaRPr lang="en-US" altLang="en-US"/>
          </a:p>
        </p:txBody>
      </p:sp>
      <p:sp>
        <p:nvSpPr>
          <p:cNvPr id="405580" name="Rectangle 76">
            <a:extLst>
              <a:ext uri="{FF2B5EF4-FFF2-40B4-BE49-F238E27FC236}">
                <a16:creationId xmlns:a16="http://schemas.microsoft.com/office/drawing/2014/main" id="{C3B11BEA-8CA6-1D4B-71C9-C3D25A40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170363"/>
            <a:ext cx="917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decoder</a:t>
            </a:r>
            <a:endParaRPr lang="en-US" altLang="en-US"/>
          </a:p>
        </p:txBody>
      </p:sp>
      <p:sp>
        <p:nvSpPr>
          <p:cNvPr id="405581" name="Rectangle 77">
            <a:extLst>
              <a:ext uri="{FF2B5EF4-FFF2-40B4-BE49-F238E27FC236}">
                <a16:creationId xmlns:a16="http://schemas.microsoft.com/office/drawing/2014/main" id="{1B9D204C-CDB9-4156-71BE-4328734BD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5299075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EPROM</a:t>
            </a:r>
            <a:endParaRPr lang="en-US" altLang="en-US"/>
          </a:p>
        </p:txBody>
      </p:sp>
      <p:sp>
        <p:nvSpPr>
          <p:cNvPr id="405582" name="Rectangle 78">
            <a:extLst>
              <a:ext uri="{FF2B5EF4-FFF2-40B4-BE49-F238E27FC236}">
                <a16:creationId xmlns:a16="http://schemas.microsoft.com/office/drawing/2014/main" id="{2C579780-5B91-FC2C-437F-34E0D3355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55832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</a:rPr>
              <a:t>array</a:t>
            </a:r>
            <a:endParaRPr lang="en-US" altLang="en-US"/>
          </a:p>
        </p:txBody>
      </p:sp>
      <p:sp>
        <p:nvSpPr>
          <p:cNvPr id="405583" name="Rectangle 79">
            <a:extLst>
              <a:ext uri="{FF2B5EF4-FFF2-40B4-BE49-F238E27FC236}">
                <a16:creationId xmlns:a16="http://schemas.microsoft.com/office/drawing/2014/main" id="{DB1E26AE-76AB-50DE-7067-628A89D8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4975225"/>
            <a:ext cx="311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405584" name="Rectangle 80">
            <a:extLst>
              <a:ext uri="{FF2B5EF4-FFF2-40B4-BE49-F238E27FC236}">
                <a16:creationId xmlns:a16="http://schemas.microsoft.com/office/drawing/2014/main" id="{4936D2B4-BF5A-8235-757B-AF09D165D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55753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405585" name="Rectangle 81">
            <a:extLst>
              <a:ext uri="{FF2B5EF4-FFF2-40B4-BE49-F238E27FC236}">
                <a16:creationId xmlns:a16="http://schemas.microsoft.com/office/drawing/2014/main" id="{6F73F0DD-5A7C-CC13-9EB2-60139F92D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29241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05586" name="Rectangle 82">
            <a:extLst>
              <a:ext uri="{FF2B5EF4-FFF2-40B4-BE49-F238E27FC236}">
                <a16:creationId xmlns:a16="http://schemas.microsoft.com/office/drawing/2014/main" id="{34F97445-83C6-164F-C714-779FDC2A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3051175"/>
            <a:ext cx="392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casc</a:t>
            </a:r>
            <a:endParaRPr lang="en-US" altLang="en-US"/>
          </a:p>
        </p:txBody>
      </p:sp>
      <p:sp>
        <p:nvSpPr>
          <p:cNvPr id="405587" name="Rectangle 83">
            <a:extLst>
              <a:ext uri="{FF2B5EF4-FFF2-40B4-BE49-F238E27FC236}">
                <a16:creationId xmlns:a16="http://schemas.microsoft.com/office/drawing/2014/main" id="{ED777F0B-D9C4-65B1-8879-9107E416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2097088"/>
            <a:ext cx="407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405588" name="Rectangle 84">
            <a:extLst>
              <a:ext uri="{FF2B5EF4-FFF2-40B4-BE49-F238E27FC236}">
                <a16:creationId xmlns:a16="http://schemas.microsoft.com/office/drawing/2014/main" id="{DB2470CE-7CF3-38D2-9218-0F1AD4BF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26733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405589" name="Rectangle 85">
            <a:extLst>
              <a:ext uri="{FF2B5EF4-FFF2-40B4-BE49-F238E27FC236}">
                <a16:creationId xmlns:a16="http://schemas.microsoft.com/office/drawing/2014/main" id="{22BED056-2BF3-ACA5-CCCA-5DA3AF3E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2797175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405590" name="Rectangle 86">
            <a:extLst>
              <a:ext uri="{FF2B5EF4-FFF2-40B4-BE49-F238E27FC236}">
                <a16:creationId xmlns:a16="http://schemas.microsoft.com/office/drawing/2014/main" id="{F5931B40-5898-AB0A-7149-53A82072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5972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405591" name="Rectangle 87">
            <a:extLst>
              <a:ext uri="{FF2B5EF4-FFF2-40B4-BE49-F238E27FC236}">
                <a16:creationId xmlns:a16="http://schemas.microsoft.com/office/drawing/2014/main" id="{1C7216CF-D767-896E-B707-4A67E4B1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3724275"/>
            <a:ext cx="242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col</a:t>
            </a:r>
            <a:endParaRPr lang="en-US" altLang="en-US"/>
          </a:p>
        </p:txBody>
      </p:sp>
      <p:sp>
        <p:nvSpPr>
          <p:cNvPr id="405592" name="Rectangle 88">
            <a:extLst>
              <a:ext uri="{FF2B5EF4-FFF2-40B4-BE49-F238E27FC236}">
                <a16:creationId xmlns:a16="http://schemas.microsoft.com/office/drawing/2014/main" id="{EC24F72A-7F8C-1B79-5B42-D52C4D51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2673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405593" name="Rectangle 89">
            <a:extLst>
              <a:ext uri="{FF2B5EF4-FFF2-40B4-BE49-F238E27FC236}">
                <a16:creationId xmlns:a16="http://schemas.microsoft.com/office/drawing/2014/main" id="{C57672DD-C02F-587B-DE30-B014EF74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5394325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405594" name="Rectangle 90">
            <a:extLst>
              <a:ext uri="{FF2B5EF4-FFF2-40B4-BE49-F238E27FC236}">
                <a16:creationId xmlns:a16="http://schemas.microsoft.com/office/drawing/2014/main" id="{D0DC0DD3-E21B-8D1D-797D-A20D32EE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538003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405595" name="Rectangle 91">
            <a:extLst>
              <a:ext uri="{FF2B5EF4-FFF2-40B4-BE49-F238E27FC236}">
                <a16:creationId xmlns:a16="http://schemas.microsoft.com/office/drawing/2014/main" id="{4E1E6B7C-31E5-074F-892B-CCD70579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55038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405596" name="Rectangle 92">
            <a:extLst>
              <a:ext uri="{FF2B5EF4-FFF2-40B4-BE49-F238E27FC236}">
                <a16:creationId xmlns:a16="http://schemas.microsoft.com/office/drawing/2014/main" id="{1C92A852-C49E-5A61-D97F-896CB56A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4197350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405597" name="Rectangle 93">
            <a:extLst>
              <a:ext uri="{FF2B5EF4-FFF2-40B4-BE49-F238E27FC236}">
                <a16:creationId xmlns:a16="http://schemas.microsoft.com/office/drawing/2014/main" id="{13D2316E-9EA2-63A7-B417-FFA6C55F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4321175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405598" name="Rectangle 94">
            <a:extLst>
              <a:ext uri="{FF2B5EF4-FFF2-40B4-BE49-F238E27FC236}">
                <a16:creationId xmlns:a16="http://schemas.microsoft.com/office/drawing/2014/main" id="{73ECAE08-FD3D-69CC-272A-240C5CFB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2890838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405599" name="Rectangle 95">
            <a:extLst>
              <a:ext uri="{FF2B5EF4-FFF2-40B4-BE49-F238E27FC236}">
                <a16:creationId xmlns:a16="http://schemas.microsoft.com/office/drawing/2014/main" id="{7C7A22F6-0905-3C1F-E658-4C8DB3F6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30146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405600" name="Rectangle 96">
            <a:extLst>
              <a:ext uri="{FF2B5EF4-FFF2-40B4-BE49-F238E27FC236}">
                <a16:creationId xmlns:a16="http://schemas.microsoft.com/office/drawing/2014/main" id="{8C2DC36A-E95A-C9A4-84B6-5D1E6BA2F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1708150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405601" name="Rectangle 97">
            <a:extLst>
              <a:ext uri="{FF2B5EF4-FFF2-40B4-BE49-F238E27FC236}">
                <a16:creationId xmlns:a16="http://schemas.microsoft.com/office/drawing/2014/main" id="{26184E20-E112-2891-BC6C-D29F370A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1831975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405602" name="Oval 98">
            <a:extLst>
              <a:ext uri="{FF2B5EF4-FFF2-40B4-BE49-F238E27FC236}">
                <a16:creationId xmlns:a16="http://schemas.microsoft.com/office/drawing/2014/main" id="{E60593C2-AD3E-B871-7441-9391498D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1827213"/>
            <a:ext cx="111125" cy="1111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5A142C19-A323-2580-11FF-5EEFC9DC9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Single-to-Differential Conversion</a:t>
            </a:r>
          </a:p>
        </p:txBody>
      </p:sp>
      <p:sp>
        <p:nvSpPr>
          <p:cNvPr id="284703" name="Freeform 31">
            <a:extLst>
              <a:ext uri="{FF2B5EF4-FFF2-40B4-BE49-F238E27FC236}">
                <a16:creationId xmlns:a16="http://schemas.microsoft.com/office/drawing/2014/main" id="{74A0D11B-79AE-E7D9-B453-B0EE58AEAFAB}"/>
              </a:ext>
            </a:extLst>
          </p:cNvPr>
          <p:cNvSpPr>
            <a:spLocks/>
          </p:cNvSpPr>
          <p:nvPr/>
        </p:nvSpPr>
        <p:spPr bwMode="auto">
          <a:xfrm>
            <a:off x="7504113" y="3670300"/>
            <a:ext cx="25400" cy="1588"/>
          </a:xfrm>
          <a:custGeom>
            <a:avLst/>
            <a:gdLst>
              <a:gd name="T0" fmla="*/ 0 w 16"/>
              <a:gd name="T1" fmla="*/ 0 w 16"/>
              <a:gd name="T2" fmla="*/ 0 w 16"/>
              <a:gd name="T3" fmla="*/ 16 w 16"/>
              <a:gd name="T4" fmla="*/ 16 w 16"/>
              <a:gd name="T5" fmla="*/ 16 w 16"/>
              <a:gd name="T6" fmla="*/ 0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5" name="Freeform 53">
            <a:extLst>
              <a:ext uri="{FF2B5EF4-FFF2-40B4-BE49-F238E27FC236}">
                <a16:creationId xmlns:a16="http://schemas.microsoft.com/office/drawing/2014/main" id="{8FF56917-CC35-A3E1-AD1B-333C65432408}"/>
              </a:ext>
            </a:extLst>
          </p:cNvPr>
          <p:cNvSpPr>
            <a:spLocks/>
          </p:cNvSpPr>
          <p:nvPr/>
        </p:nvSpPr>
        <p:spPr bwMode="auto">
          <a:xfrm>
            <a:off x="1816100" y="2921000"/>
            <a:ext cx="25400" cy="1588"/>
          </a:xfrm>
          <a:custGeom>
            <a:avLst/>
            <a:gdLst>
              <a:gd name="T0" fmla="*/ 0 w 16"/>
              <a:gd name="T1" fmla="*/ 0 w 16"/>
              <a:gd name="T2" fmla="*/ 0 w 16"/>
              <a:gd name="T3" fmla="*/ 16 w 16"/>
              <a:gd name="T4" fmla="*/ 16 w 16"/>
              <a:gd name="T5" fmla="*/ 16 w 16"/>
              <a:gd name="T6" fmla="*/ 0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53" name="Rectangle 81">
            <a:extLst>
              <a:ext uri="{FF2B5EF4-FFF2-40B4-BE49-F238E27FC236}">
                <a16:creationId xmlns:a16="http://schemas.microsoft.com/office/drawing/2014/main" id="{C88F5D1A-44C9-0AF0-8F1E-E54E051F7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4322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i="0">
                <a:solidFill>
                  <a:srgbClr val="315263"/>
                </a:solidFill>
              </a:rPr>
              <a:t>How to make a good V</a:t>
            </a:r>
            <a:r>
              <a:rPr lang="en-US" altLang="en-US" sz="2800" i="0" baseline="-25000">
                <a:solidFill>
                  <a:srgbClr val="315263"/>
                </a:solidFill>
              </a:rPr>
              <a:t>ref</a:t>
            </a:r>
            <a:r>
              <a:rPr lang="en-US" altLang="en-US" sz="2800" i="0">
                <a:solidFill>
                  <a:srgbClr val="315263"/>
                </a:solidFill>
              </a:rPr>
              <a:t>?</a:t>
            </a:r>
            <a:endParaRPr lang="en-US" altLang="en-US" sz="2800">
              <a:solidFill>
                <a:srgbClr val="315263"/>
              </a:solidFill>
            </a:endParaRPr>
          </a:p>
        </p:txBody>
      </p:sp>
      <p:pic>
        <p:nvPicPr>
          <p:cNvPr id="284756" name="Picture 84">
            <a:extLst>
              <a:ext uri="{FF2B5EF4-FFF2-40B4-BE49-F238E27FC236}">
                <a16:creationId xmlns:a16="http://schemas.microsoft.com/office/drawing/2014/main" id="{2A976ACD-1AE9-6D06-9530-F02982B1FA9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057400"/>
            <a:ext cx="7772400" cy="26304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800AF147-C9BE-D5EE-5E39-6FD96F88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r>
              <a:rPr lang="en-US" altLang="en-US" sz="4000"/>
              <a:t>Open bitline architecture with </a:t>
            </a:r>
            <a:br>
              <a:rPr lang="en-US" altLang="en-US" sz="4000"/>
            </a:br>
            <a:r>
              <a:rPr lang="en-US" altLang="en-US" sz="4000"/>
              <a:t>dummy cells</a:t>
            </a:r>
          </a:p>
        </p:txBody>
      </p:sp>
      <p:sp>
        <p:nvSpPr>
          <p:cNvPr id="285708" name="Rectangle 12">
            <a:extLst>
              <a:ext uri="{FF2B5EF4-FFF2-40B4-BE49-F238E27FC236}">
                <a16:creationId xmlns:a16="http://schemas.microsoft.com/office/drawing/2014/main" id="{AB3AE63B-4A0C-B6CD-1C47-D413833F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581400"/>
            <a:ext cx="1058862" cy="133508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9" name="Rectangle 13">
            <a:extLst>
              <a:ext uri="{FF2B5EF4-FFF2-40B4-BE49-F238E27FC236}">
                <a16:creationId xmlns:a16="http://schemas.microsoft.com/office/drawing/2014/main" id="{B0C38A71-5C6C-E0C2-0212-866428F1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581400"/>
            <a:ext cx="1060450" cy="133508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0" name="Line 14">
            <a:extLst>
              <a:ext uri="{FF2B5EF4-FFF2-40B4-BE49-F238E27FC236}">
                <a16:creationId xmlns:a16="http://schemas.microsoft.com/office/drawing/2014/main" id="{CA09D10F-07FD-86D6-B708-8BDA1022F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7063" y="4824413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1" name="Line 15">
            <a:extLst>
              <a:ext uri="{FF2B5EF4-FFF2-40B4-BE49-F238E27FC236}">
                <a16:creationId xmlns:a16="http://schemas.microsoft.com/office/drawing/2014/main" id="{ACD50B93-0C13-C063-1AAA-2F7A7150B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6750" y="4870450"/>
            <a:ext cx="1428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2" name="Line 16">
            <a:extLst>
              <a:ext uri="{FF2B5EF4-FFF2-40B4-BE49-F238E27FC236}">
                <a16:creationId xmlns:a16="http://schemas.microsoft.com/office/drawing/2014/main" id="{323368F2-69DC-32D9-BA17-8B90EFD0B4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4916488"/>
            <a:ext cx="650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3" name="Line 17">
            <a:extLst>
              <a:ext uri="{FF2B5EF4-FFF2-40B4-BE49-F238E27FC236}">
                <a16:creationId xmlns:a16="http://schemas.microsoft.com/office/drawing/2014/main" id="{A7ED53B8-A422-955B-055C-8E7635A3D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4086225"/>
            <a:ext cx="1508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4" name="Freeform 18">
            <a:extLst>
              <a:ext uri="{FF2B5EF4-FFF2-40B4-BE49-F238E27FC236}">
                <a16:creationId xmlns:a16="http://schemas.microsoft.com/office/drawing/2014/main" id="{823B1AD0-8A65-44B0-4A81-EF6EED33C06F}"/>
              </a:ext>
            </a:extLst>
          </p:cNvPr>
          <p:cNvSpPr>
            <a:spLocks/>
          </p:cNvSpPr>
          <p:nvPr/>
        </p:nvSpPr>
        <p:spPr bwMode="auto">
          <a:xfrm>
            <a:off x="4887913" y="4222750"/>
            <a:ext cx="144462" cy="111125"/>
          </a:xfrm>
          <a:custGeom>
            <a:avLst/>
            <a:gdLst>
              <a:gd name="T0" fmla="*/ 0 w 91"/>
              <a:gd name="T1" fmla="*/ 0 h 70"/>
              <a:gd name="T2" fmla="*/ 91 w 91"/>
              <a:gd name="T3" fmla="*/ 0 h 70"/>
              <a:gd name="T4" fmla="*/ 91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0" y="0"/>
                </a:moveTo>
                <a:lnTo>
                  <a:pt x="91" y="0"/>
                </a:lnTo>
                <a:lnTo>
                  <a:pt x="91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5" name="Freeform 19">
            <a:extLst>
              <a:ext uri="{FF2B5EF4-FFF2-40B4-BE49-F238E27FC236}">
                <a16:creationId xmlns:a16="http://schemas.microsoft.com/office/drawing/2014/main" id="{59D0AAC5-3A8A-4BC0-D5FC-4CEA7227DC52}"/>
              </a:ext>
            </a:extLst>
          </p:cNvPr>
          <p:cNvSpPr>
            <a:spLocks/>
          </p:cNvSpPr>
          <p:nvPr/>
        </p:nvSpPr>
        <p:spPr bwMode="auto">
          <a:xfrm>
            <a:off x="4887913" y="3790950"/>
            <a:ext cx="144462" cy="163513"/>
          </a:xfrm>
          <a:custGeom>
            <a:avLst/>
            <a:gdLst>
              <a:gd name="T0" fmla="*/ 91 w 91"/>
              <a:gd name="T1" fmla="*/ 0 h 103"/>
              <a:gd name="T2" fmla="*/ 91 w 91"/>
              <a:gd name="T3" fmla="*/ 103 h 103"/>
              <a:gd name="T4" fmla="*/ 0 w 91"/>
              <a:gd name="T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03">
                <a:moveTo>
                  <a:pt x="91" y="0"/>
                </a:moveTo>
                <a:lnTo>
                  <a:pt x="91" y="103"/>
                </a:lnTo>
                <a:lnTo>
                  <a:pt x="0" y="10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6" name="Line 20">
            <a:extLst>
              <a:ext uri="{FF2B5EF4-FFF2-40B4-BE49-F238E27FC236}">
                <a16:creationId xmlns:a16="http://schemas.microsoft.com/office/drawing/2014/main" id="{B8C15B65-5403-7FF1-279A-41EEA5C65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3914775"/>
            <a:ext cx="1587" cy="3476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7" name="Line 21">
            <a:extLst>
              <a:ext uri="{FF2B5EF4-FFF2-40B4-BE49-F238E27FC236}">
                <a16:creationId xmlns:a16="http://schemas.microsoft.com/office/drawing/2014/main" id="{B9B40CEC-44F8-48E7-2D57-46BB44DE9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4000500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8" name="Oval 22">
            <a:extLst>
              <a:ext uri="{FF2B5EF4-FFF2-40B4-BE49-F238E27FC236}">
                <a16:creationId xmlns:a16="http://schemas.microsoft.com/office/drawing/2014/main" id="{6C5400E5-89F1-123D-35F5-0CB7E24E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3824288"/>
            <a:ext cx="79375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19" name="Oval 23">
            <a:extLst>
              <a:ext uri="{FF2B5EF4-FFF2-40B4-BE49-F238E27FC236}">
                <a16:creationId xmlns:a16="http://schemas.microsoft.com/office/drawing/2014/main" id="{FF85D7D8-82C4-23EA-DD28-54227485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260725"/>
            <a:ext cx="79375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0" name="Oval 24">
            <a:extLst>
              <a:ext uri="{FF2B5EF4-FFF2-40B4-BE49-F238E27FC236}">
                <a16:creationId xmlns:a16="http://schemas.microsoft.com/office/drawing/2014/main" id="{61ACFFCB-2AB1-D4E9-D9AC-3751186D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751263"/>
            <a:ext cx="79375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1" name="Line 25">
            <a:extLst>
              <a:ext uri="{FF2B5EF4-FFF2-40B4-BE49-F238E27FC236}">
                <a16:creationId xmlns:a16="http://schemas.microsoft.com/office/drawing/2014/main" id="{3A9593F6-54B8-A055-C7E4-513D12246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6525" y="3300413"/>
            <a:ext cx="12033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2" name="Line 26">
            <a:extLst>
              <a:ext uri="{FF2B5EF4-FFF2-40B4-BE49-F238E27FC236}">
                <a16:creationId xmlns:a16="http://schemas.microsoft.com/office/drawing/2014/main" id="{88137219-1676-7162-9C69-57A61AEB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3543300"/>
            <a:ext cx="1508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3" name="Freeform 27">
            <a:extLst>
              <a:ext uri="{FF2B5EF4-FFF2-40B4-BE49-F238E27FC236}">
                <a16:creationId xmlns:a16="http://schemas.microsoft.com/office/drawing/2014/main" id="{9696D010-6F5B-0447-90DF-843DB0452FDC}"/>
              </a:ext>
            </a:extLst>
          </p:cNvPr>
          <p:cNvSpPr>
            <a:spLocks/>
          </p:cNvSpPr>
          <p:nvPr/>
        </p:nvSpPr>
        <p:spPr bwMode="auto">
          <a:xfrm>
            <a:off x="4887913" y="3679825"/>
            <a:ext cx="144462" cy="111125"/>
          </a:xfrm>
          <a:custGeom>
            <a:avLst/>
            <a:gdLst>
              <a:gd name="T0" fmla="*/ 0 w 91"/>
              <a:gd name="T1" fmla="*/ 0 h 70"/>
              <a:gd name="T2" fmla="*/ 91 w 91"/>
              <a:gd name="T3" fmla="*/ 0 h 70"/>
              <a:gd name="T4" fmla="*/ 91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0" y="0"/>
                </a:moveTo>
                <a:lnTo>
                  <a:pt x="91" y="0"/>
                </a:lnTo>
                <a:lnTo>
                  <a:pt x="91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4" name="Freeform 28">
            <a:extLst>
              <a:ext uri="{FF2B5EF4-FFF2-40B4-BE49-F238E27FC236}">
                <a16:creationId xmlns:a16="http://schemas.microsoft.com/office/drawing/2014/main" id="{73EA4516-3C87-988E-1F54-E923898C583C}"/>
              </a:ext>
            </a:extLst>
          </p:cNvPr>
          <p:cNvSpPr>
            <a:spLocks/>
          </p:cNvSpPr>
          <p:nvPr/>
        </p:nvSpPr>
        <p:spPr bwMode="auto">
          <a:xfrm>
            <a:off x="4887913" y="3300413"/>
            <a:ext cx="144462" cy="111125"/>
          </a:xfrm>
          <a:custGeom>
            <a:avLst/>
            <a:gdLst>
              <a:gd name="T0" fmla="*/ 91 w 91"/>
              <a:gd name="T1" fmla="*/ 0 h 70"/>
              <a:gd name="T2" fmla="*/ 91 w 91"/>
              <a:gd name="T3" fmla="*/ 7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91" y="7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5" name="Line 29">
            <a:extLst>
              <a:ext uri="{FF2B5EF4-FFF2-40B4-BE49-F238E27FC236}">
                <a16:creationId xmlns:a16="http://schemas.microsoft.com/office/drawing/2014/main" id="{BC395138-699C-B0E2-9A5A-0F44E8B91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3373438"/>
            <a:ext cx="1587" cy="3460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6" name="Line 30">
            <a:extLst>
              <a:ext uri="{FF2B5EF4-FFF2-40B4-BE49-F238E27FC236}">
                <a16:creationId xmlns:a16="http://schemas.microsoft.com/office/drawing/2014/main" id="{8EE41D9C-DC5C-A300-7F88-8B26D0B01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3457575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7" name="Oval 31">
            <a:extLst>
              <a:ext uri="{FF2B5EF4-FFF2-40B4-BE49-F238E27FC236}">
                <a16:creationId xmlns:a16="http://schemas.microsoft.com/office/drawing/2014/main" id="{CE7C47EF-AD54-70CB-05AA-41FFAB89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97263"/>
            <a:ext cx="92075" cy="904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8" name="Line 32">
            <a:extLst>
              <a:ext uri="{FF2B5EF4-FFF2-40B4-BE49-F238E27FC236}">
                <a16:creationId xmlns:a16="http://schemas.microsoft.com/office/drawing/2014/main" id="{65D9C8AF-0183-56BE-D72B-F8ACC7BEC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8" y="3052763"/>
            <a:ext cx="203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29" name="Freeform 33">
            <a:extLst>
              <a:ext uri="{FF2B5EF4-FFF2-40B4-BE49-F238E27FC236}">
                <a16:creationId xmlns:a16="http://schemas.microsoft.com/office/drawing/2014/main" id="{C2BBCDCE-1E24-28A7-570F-84555DAC3E77}"/>
              </a:ext>
            </a:extLst>
          </p:cNvPr>
          <p:cNvSpPr>
            <a:spLocks/>
          </p:cNvSpPr>
          <p:nvPr/>
        </p:nvSpPr>
        <p:spPr bwMode="auto">
          <a:xfrm>
            <a:off x="4403725" y="3189288"/>
            <a:ext cx="144463" cy="111125"/>
          </a:xfrm>
          <a:custGeom>
            <a:avLst/>
            <a:gdLst>
              <a:gd name="T0" fmla="*/ 0 w 91"/>
              <a:gd name="T1" fmla="*/ 0 h 70"/>
              <a:gd name="T2" fmla="*/ 91 w 91"/>
              <a:gd name="T3" fmla="*/ 0 h 70"/>
              <a:gd name="T4" fmla="*/ 91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0" y="0"/>
                </a:moveTo>
                <a:lnTo>
                  <a:pt x="91" y="0"/>
                </a:lnTo>
                <a:lnTo>
                  <a:pt x="91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0" name="Freeform 34">
            <a:extLst>
              <a:ext uri="{FF2B5EF4-FFF2-40B4-BE49-F238E27FC236}">
                <a16:creationId xmlns:a16="http://schemas.microsoft.com/office/drawing/2014/main" id="{25A2AB16-B843-3767-1779-BD3D29652358}"/>
              </a:ext>
            </a:extLst>
          </p:cNvPr>
          <p:cNvSpPr>
            <a:spLocks/>
          </p:cNvSpPr>
          <p:nvPr/>
        </p:nvSpPr>
        <p:spPr bwMode="auto">
          <a:xfrm>
            <a:off x="4403725" y="2809875"/>
            <a:ext cx="144463" cy="111125"/>
          </a:xfrm>
          <a:custGeom>
            <a:avLst/>
            <a:gdLst>
              <a:gd name="T0" fmla="*/ 91 w 91"/>
              <a:gd name="T1" fmla="*/ 0 h 70"/>
              <a:gd name="T2" fmla="*/ 91 w 91"/>
              <a:gd name="T3" fmla="*/ 7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91" y="7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1" name="Line 35">
            <a:extLst>
              <a:ext uri="{FF2B5EF4-FFF2-40B4-BE49-F238E27FC236}">
                <a16:creationId xmlns:a16="http://schemas.microsoft.com/office/drawing/2014/main" id="{AC7E2C7C-5D8D-549F-6ECF-ADC3B27EC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2874963"/>
            <a:ext cx="1588" cy="3540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2" name="Line 36">
            <a:extLst>
              <a:ext uri="{FF2B5EF4-FFF2-40B4-BE49-F238E27FC236}">
                <a16:creationId xmlns:a16="http://schemas.microsoft.com/office/drawing/2014/main" id="{63B4174D-8034-7068-37D0-B0C2CA57C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88" y="2967038"/>
            <a:ext cx="1587" cy="1762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3" name="Oval 37">
            <a:extLst>
              <a:ext uri="{FF2B5EF4-FFF2-40B4-BE49-F238E27FC236}">
                <a16:creationId xmlns:a16="http://schemas.microsoft.com/office/drawing/2014/main" id="{DA421679-7D3B-BE0B-0623-B19DC8CC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006725"/>
            <a:ext cx="92075" cy="904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4" name="Line 38">
            <a:extLst>
              <a:ext uri="{FF2B5EF4-FFF2-40B4-BE49-F238E27FC236}">
                <a16:creationId xmlns:a16="http://schemas.microsoft.com/office/drawing/2014/main" id="{5B07DCC2-877E-C68D-4138-60179FEE3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475" y="4576763"/>
            <a:ext cx="1508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5" name="Freeform 39">
            <a:extLst>
              <a:ext uri="{FF2B5EF4-FFF2-40B4-BE49-F238E27FC236}">
                <a16:creationId xmlns:a16="http://schemas.microsoft.com/office/drawing/2014/main" id="{9155BE42-2519-5247-D20A-A13B8D554847}"/>
              </a:ext>
            </a:extLst>
          </p:cNvPr>
          <p:cNvSpPr>
            <a:spLocks/>
          </p:cNvSpPr>
          <p:nvPr/>
        </p:nvSpPr>
        <p:spPr bwMode="auto">
          <a:xfrm>
            <a:off x="4403725" y="4713288"/>
            <a:ext cx="144463" cy="111125"/>
          </a:xfrm>
          <a:custGeom>
            <a:avLst/>
            <a:gdLst>
              <a:gd name="T0" fmla="*/ 0 w 91"/>
              <a:gd name="T1" fmla="*/ 0 h 70"/>
              <a:gd name="T2" fmla="*/ 91 w 91"/>
              <a:gd name="T3" fmla="*/ 0 h 70"/>
              <a:gd name="T4" fmla="*/ 91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0" y="0"/>
                </a:moveTo>
                <a:lnTo>
                  <a:pt x="91" y="0"/>
                </a:lnTo>
                <a:lnTo>
                  <a:pt x="91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6" name="Freeform 40">
            <a:extLst>
              <a:ext uri="{FF2B5EF4-FFF2-40B4-BE49-F238E27FC236}">
                <a16:creationId xmlns:a16="http://schemas.microsoft.com/office/drawing/2014/main" id="{B07FBDD6-A14E-950F-8EDF-EC1AD4AE544F}"/>
              </a:ext>
            </a:extLst>
          </p:cNvPr>
          <p:cNvSpPr>
            <a:spLocks/>
          </p:cNvSpPr>
          <p:nvPr/>
        </p:nvSpPr>
        <p:spPr bwMode="auto">
          <a:xfrm>
            <a:off x="4403725" y="4333875"/>
            <a:ext cx="144463" cy="111125"/>
          </a:xfrm>
          <a:custGeom>
            <a:avLst/>
            <a:gdLst>
              <a:gd name="T0" fmla="*/ 91 w 91"/>
              <a:gd name="T1" fmla="*/ 0 h 70"/>
              <a:gd name="T2" fmla="*/ 91 w 91"/>
              <a:gd name="T3" fmla="*/ 7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91" y="7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7" name="Line 41">
            <a:extLst>
              <a:ext uri="{FF2B5EF4-FFF2-40B4-BE49-F238E27FC236}">
                <a16:creationId xmlns:a16="http://schemas.microsoft.com/office/drawing/2014/main" id="{B62A270E-1F32-7B8A-FA14-F6678D9DE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405313"/>
            <a:ext cx="1588" cy="3476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8" name="Line 42">
            <a:extLst>
              <a:ext uri="{FF2B5EF4-FFF2-40B4-BE49-F238E27FC236}">
                <a16:creationId xmlns:a16="http://schemas.microsoft.com/office/drawing/2014/main" id="{2B479C67-F4CA-5939-CBAE-339C8B95E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88" y="4491038"/>
            <a:ext cx="1587" cy="1762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39" name="Line 43">
            <a:extLst>
              <a:ext uri="{FF2B5EF4-FFF2-40B4-BE49-F238E27FC236}">
                <a16:creationId xmlns:a16="http://schemas.microsoft.com/office/drawing/2014/main" id="{73A678DF-9CE6-3767-FE5F-76F505877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5663" y="3543300"/>
            <a:ext cx="1587" cy="5429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0" name="Line 44">
            <a:extLst>
              <a:ext uri="{FF2B5EF4-FFF2-40B4-BE49-F238E27FC236}">
                <a16:creationId xmlns:a16="http://schemas.microsoft.com/office/drawing/2014/main" id="{CE2E6C5E-7836-EB1A-8B18-BE67FFE75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4000" y="4333875"/>
            <a:ext cx="9683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1" name="Line 45">
            <a:extLst>
              <a:ext uri="{FF2B5EF4-FFF2-40B4-BE49-F238E27FC236}">
                <a16:creationId xmlns:a16="http://schemas.microsoft.com/office/drawing/2014/main" id="{D90AB596-1F32-C2D4-C760-C9FD37E05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9900" y="408622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2" name="Freeform 46">
            <a:extLst>
              <a:ext uri="{FF2B5EF4-FFF2-40B4-BE49-F238E27FC236}">
                <a16:creationId xmlns:a16="http://schemas.microsoft.com/office/drawing/2014/main" id="{0BEF059A-63BC-8233-C300-8282699BA911}"/>
              </a:ext>
            </a:extLst>
          </p:cNvPr>
          <p:cNvSpPr>
            <a:spLocks/>
          </p:cNvSpPr>
          <p:nvPr/>
        </p:nvSpPr>
        <p:spPr bwMode="auto">
          <a:xfrm>
            <a:off x="4064000" y="4222750"/>
            <a:ext cx="144463" cy="111125"/>
          </a:xfrm>
          <a:custGeom>
            <a:avLst/>
            <a:gdLst>
              <a:gd name="T0" fmla="*/ 91 w 91"/>
              <a:gd name="T1" fmla="*/ 0 h 70"/>
              <a:gd name="T2" fmla="*/ 0 w 91"/>
              <a:gd name="T3" fmla="*/ 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0" y="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3" name="Freeform 47">
            <a:extLst>
              <a:ext uri="{FF2B5EF4-FFF2-40B4-BE49-F238E27FC236}">
                <a16:creationId xmlns:a16="http://schemas.microsoft.com/office/drawing/2014/main" id="{EFE8AE6E-FDFF-34C9-D798-E5EF9C5E5CA8}"/>
              </a:ext>
            </a:extLst>
          </p:cNvPr>
          <p:cNvSpPr>
            <a:spLocks/>
          </p:cNvSpPr>
          <p:nvPr/>
        </p:nvSpPr>
        <p:spPr bwMode="auto">
          <a:xfrm>
            <a:off x="4064000" y="3790950"/>
            <a:ext cx="144463" cy="163513"/>
          </a:xfrm>
          <a:custGeom>
            <a:avLst/>
            <a:gdLst>
              <a:gd name="T0" fmla="*/ 0 w 91"/>
              <a:gd name="T1" fmla="*/ 0 h 103"/>
              <a:gd name="T2" fmla="*/ 0 w 91"/>
              <a:gd name="T3" fmla="*/ 103 h 103"/>
              <a:gd name="T4" fmla="*/ 91 w 91"/>
              <a:gd name="T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103">
                <a:moveTo>
                  <a:pt x="0" y="0"/>
                </a:moveTo>
                <a:lnTo>
                  <a:pt x="0" y="103"/>
                </a:lnTo>
                <a:lnTo>
                  <a:pt x="91" y="103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4" name="Line 48">
            <a:extLst>
              <a:ext uri="{FF2B5EF4-FFF2-40B4-BE49-F238E27FC236}">
                <a16:creationId xmlns:a16="http://schemas.microsoft.com/office/drawing/2014/main" id="{27F80381-C060-6D3D-F797-F36E58688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3914775"/>
            <a:ext cx="1587" cy="3476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5" name="Line 49">
            <a:extLst>
              <a:ext uri="{FF2B5EF4-FFF2-40B4-BE49-F238E27FC236}">
                <a16:creationId xmlns:a16="http://schemas.microsoft.com/office/drawing/2014/main" id="{56DE64C5-F487-A6C0-C8FE-2B4AF166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4000500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6" name="Oval 50">
            <a:extLst>
              <a:ext uri="{FF2B5EF4-FFF2-40B4-BE49-F238E27FC236}">
                <a16:creationId xmlns:a16="http://schemas.microsoft.com/office/drawing/2014/main" id="{935742F2-0285-D1ED-B666-159F307D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751263"/>
            <a:ext cx="79375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7" name="Oval 51">
            <a:extLst>
              <a:ext uri="{FF2B5EF4-FFF2-40B4-BE49-F238E27FC236}">
                <a16:creationId xmlns:a16="http://schemas.microsoft.com/office/drawing/2014/main" id="{B474BA66-E280-2E7B-650D-95FEF1C8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3824288"/>
            <a:ext cx="77788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8" name="Line 52">
            <a:extLst>
              <a:ext uri="{FF2B5EF4-FFF2-40B4-BE49-F238E27FC236}">
                <a16:creationId xmlns:a16="http://schemas.microsoft.com/office/drawing/2014/main" id="{8A430DC9-3F4F-A2AA-73CF-D4E8555C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9900" y="35433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49" name="Freeform 53">
            <a:extLst>
              <a:ext uri="{FF2B5EF4-FFF2-40B4-BE49-F238E27FC236}">
                <a16:creationId xmlns:a16="http://schemas.microsoft.com/office/drawing/2014/main" id="{E32ECAE3-EACE-8251-3B9D-37C07F2DF4E4}"/>
              </a:ext>
            </a:extLst>
          </p:cNvPr>
          <p:cNvSpPr>
            <a:spLocks/>
          </p:cNvSpPr>
          <p:nvPr/>
        </p:nvSpPr>
        <p:spPr bwMode="auto">
          <a:xfrm>
            <a:off x="4064000" y="3679825"/>
            <a:ext cx="144463" cy="111125"/>
          </a:xfrm>
          <a:custGeom>
            <a:avLst/>
            <a:gdLst>
              <a:gd name="T0" fmla="*/ 91 w 91"/>
              <a:gd name="T1" fmla="*/ 0 h 70"/>
              <a:gd name="T2" fmla="*/ 0 w 91"/>
              <a:gd name="T3" fmla="*/ 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0" y="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0" name="Freeform 54">
            <a:extLst>
              <a:ext uri="{FF2B5EF4-FFF2-40B4-BE49-F238E27FC236}">
                <a16:creationId xmlns:a16="http://schemas.microsoft.com/office/drawing/2014/main" id="{7E8A07FC-AB5F-0E84-C98A-79DDAF345D14}"/>
              </a:ext>
            </a:extLst>
          </p:cNvPr>
          <p:cNvSpPr>
            <a:spLocks/>
          </p:cNvSpPr>
          <p:nvPr/>
        </p:nvSpPr>
        <p:spPr bwMode="auto">
          <a:xfrm>
            <a:off x="4064000" y="3300413"/>
            <a:ext cx="144463" cy="111125"/>
          </a:xfrm>
          <a:custGeom>
            <a:avLst/>
            <a:gdLst>
              <a:gd name="T0" fmla="*/ 0 w 91"/>
              <a:gd name="T1" fmla="*/ 0 h 70"/>
              <a:gd name="T2" fmla="*/ 0 w 91"/>
              <a:gd name="T3" fmla="*/ 70 h 70"/>
              <a:gd name="T4" fmla="*/ 91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0" y="0"/>
                </a:moveTo>
                <a:lnTo>
                  <a:pt x="0" y="70"/>
                </a:lnTo>
                <a:lnTo>
                  <a:pt x="91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1" name="Line 55">
            <a:extLst>
              <a:ext uri="{FF2B5EF4-FFF2-40B4-BE49-F238E27FC236}">
                <a16:creationId xmlns:a16="http://schemas.microsoft.com/office/drawing/2014/main" id="{3DC9C2C9-A99D-EB95-8021-DBE60E4C6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3373438"/>
            <a:ext cx="1587" cy="3460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2" name="Line 56">
            <a:extLst>
              <a:ext uri="{FF2B5EF4-FFF2-40B4-BE49-F238E27FC236}">
                <a16:creationId xmlns:a16="http://schemas.microsoft.com/office/drawing/2014/main" id="{51E2BE39-759A-80C3-2388-A7213ADB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3457575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3" name="Oval 57">
            <a:extLst>
              <a:ext uri="{FF2B5EF4-FFF2-40B4-BE49-F238E27FC236}">
                <a16:creationId xmlns:a16="http://schemas.microsoft.com/office/drawing/2014/main" id="{B474313D-1D70-359C-D91C-FC258098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3497263"/>
            <a:ext cx="92075" cy="904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54" name="Line 58">
            <a:extLst>
              <a:ext uri="{FF2B5EF4-FFF2-40B4-BE49-F238E27FC236}">
                <a16:creationId xmlns:a16="http://schemas.microsoft.com/office/drawing/2014/main" id="{203A1E90-8EBE-115C-402F-EF7FF1185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0713" y="3543300"/>
            <a:ext cx="1587" cy="5429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5" name="Line 59">
            <a:extLst>
              <a:ext uri="{FF2B5EF4-FFF2-40B4-BE49-F238E27FC236}">
                <a16:creationId xmlns:a16="http://schemas.microsoft.com/office/drawing/2014/main" id="{763EC65D-0F92-FDE9-8057-97A252273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1025" y="2809875"/>
            <a:ext cx="3079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6" name="Line 60">
            <a:extLst>
              <a:ext uri="{FF2B5EF4-FFF2-40B4-BE49-F238E27FC236}">
                <a16:creationId xmlns:a16="http://schemas.microsoft.com/office/drawing/2014/main" id="{36F06F1C-8379-4FA9-ADC0-A1C39164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8" y="3790950"/>
            <a:ext cx="42576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7" name="Line 61">
            <a:extLst>
              <a:ext uri="{FF2B5EF4-FFF2-40B4-BE49-F238E27FC236}">
                <a16:creationId xmlns:a16="http://schemas.microsoft.com/office/drawing/2014/main" id="{7A10C4FA-241F-E98C-FBA0-F89001F58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750" y="4660900"/>
            <a:ext cx="2222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8" name="Line 62">
            <a:extLst>
              <a:ext uri="{FF2B5EF4-FFF2-40B4-BE49-F238E27FC236}">
                <a16:creationId xmlns:a16="http://schemas.microsoft.com/office/drawing/2014/main" id="{1EF138FC-F92A-9341-9E29-89E95C145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850" y="4706938"/>
            <a:ext cx="1444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59" name="Line 63">
            <a:extLst>
              <a:ext uri="{FF2B5EF4-FFF2-40B4-BE49-F238E27FC236}">
                <a16:creationId xmlns:a16="http://schemas.microsoft.com/office/drawing/2014/main" id="{BDB42A4A-0703-96EA-3E32-BF377E163C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538" y="4752975"/>
            <a:ext cx="650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0" name="Line 64">
            <a:extLst>
              <a:ext uri="{FF2B5EF4-FFF2-40B4-BE49-F238E27FC236}">
                <a16:creationId xmlns:a16="http://schemas.microsoft.com/office/drawing/2014/main" id="{640376EF-A897-2F3D-73D3-5A4CD612E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4425950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1" name="Line 65">
            <a:extLst>
              <a:ext uri="{FF2B5EF4-FFF2-40B4-BE49-F238E27FC236}">
                <a16:creationId xmlns:a16="http://schemas.microsoft.com/office/drawing/2014/main" id="{D64BE49F-FA92-6862-63E0-5BE1FA1AF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4354513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2" name="Line 66">
            <a:extLst>
              <a:ext uri="{FF2B5EF4-FFF2-40B4-BE49-F238E27FC236}">
                <a16:creationId xmlns:a16="http://schemas.microsoft.com/office/drawing/2014/main" id="{B3D468AF-89C8-5E80-7EDA-0DC69FA1E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4425950"/>
            <a:ext cx="190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3" name="Line 67">
            <a:extLst>
              <a:ext uri="{FF2B5EF4-FFF2-40B4-BE49-F238E27FC236}">
                <a16:creationId xmlns:a16="http://schemas.microsoft.com/office/drawing/2014/main" id="{5D324854-6A5E-845A-4783-7B3A0E23C3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775" y="4071938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4" name="Freeform 68">
            <a:extLst>
              <a:ext uri="{FF2B5EF4-FFF2-40B4-BE49-F238E27FC236}">
                <a16:creationId xmlns:a16="http://schemas.microsoft.com/office/drawing/2014/main" id="{F8706AEB-827D-38FF-CAC8-4FB229F964C4}"/>
              </a:ext>
            </a:extLst>
          </p:cNvPr>
          <p:cNvSpPr>
            <a:spLocks/>
          </p:cNvSpPr>
          <p:nvPr/>
        </p:nvSpPr>
        <p:spPr bwMode="auto">
          <a:xfrm>
            <a:off x="904875" y="4210050"/>
            <a:ext cx="142875" cy="144463"/>
          </a:xfrm>
          <a:custGeom>
            <a:avLst/>
            <a:gdLst>
              <a:gd name="T0" fmla="*/ 90 w 90"/>
              <a:gd name="T1" fmla="*/ 0 h 91"/>
              <a:gd name="T2" fmla="*/ 0 w 90"/>
              <a:gd name="T3" fmla="*/ 0 h 91"/>
              <a:gd name="T4" fmla="*/ 0 w 90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91">
                <a:moveTo>
                  <a:pt x="90" y="0"/>
                </a:moveTo>
                <a:lnTo>
                  <a:pt x="0" y="0"/>
                </a:lnTo>
                <a:lnTo>
                  <a:pt x="0" y="9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5" name="Freeform 69">
            <a:extLst>
              <a:ext uri="{FF2B5EF4-FFF2-40B4-BE49-F238E27FC236}">
                <a16:creationId xmlns:a16="http://schemas.microsoft.com/office/drawing/2014/main" id="{E6AF2CB4-C33E-896B-C4A7-1D86E62C1AB8}"/>
              </a:ext>
            </a:extLst>
          </p:cNvPr>
          <p:cNvSpPr>
            <a:spLocks/>
          </p:cNvSpPr>
          <p:nvPr/>
        </p:nvSpPr>
        <p:spPr bwMode="auto">
          <a:xfrm>
            <a:off x="904875" y="3830638"/>
            <a:ext cx="142875" cy="111125"/>
          </a:xfrm>
          <a:custGeom>
            <a:avLst/>
            <a:gdLst>
              <a:gd name="T0" fmla="*/ 0 w 90"/>
              <a:gd name="T1" fmla="*/ 0 h 70"/>
              <a:gd name="T2" fmla="*/ 0 w 90"/>
              <a:gd name="T3" fmla="*/ 70 h 70"/>
              <a:gd name="T4" fmla="*/ 90 w 90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70">
                <a:moveTo>
                  <a:pt x="0" y="0"/>
                </a:moveTo>
                <a:lnTo>
                  <a:pt x="0" y="70"/>
                </a:lnTo>
                <a:lnTo>
                  <a:pt x="9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6" name="Line 70">
            <a:extLst>
              <a:ext uri="{FF2B5EF4-FFF2-40B4-BE49-F238E27FC236}">
                <a16:creationId xmlns:a16="http://schemas.microsoft.com/office/drawing/2014/main" id="{9BBA6CC7-6900-8E1B-5512-DABF0A2B6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3902075"/>
            <a:ext cx="1588" cy="3476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7" name="Line 71">
            <a:extLst>
              <a:ext uri="{FF2B5EF4-FFF2-40B4-BE49-F238E27FC236}">
                <a16:creationId xmlns:a16="http://schemas.microsoft.com/office/drawing/2014/main" id="{177B3E03-3B65-E1BD-F31B-30921ABEA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3987800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8" name="Line 72">
            <a:extLst>
              <a:ext uri="{FF2B5EF4-FFF2-40B4-BE49-F238E27FC236}">
                <a16:creationId xmlns:a16="http://schemas.microsoft.com/office/drawing/2014/main" id="{A8F0CF7B-1D1F-9E27-B714-91E53C52C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84475"/>
            <a:ext cx="1588" cy="2197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69" name="Oval 73">
            <a:extLst>
              <a:ext uri="{FF2B5EF4-FFF2-40B4-BE49-F238E27FC236}">
                <a16:creationId xmlns:a16="http://schemas.microsoft.com/office/drawing/2014/main" id="{987E7EAC-FC39-C7AE-898F-0575C0DB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751263"/>
            <a:ext cx="77787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0" name="Rectangle 74">
            <a:extLst>
              <a:ext uri="{FF2B5EF4-FFF2-40B4-BE49-F238E27FC236}">
                <a16:creationId xmlns:a16="http://schemas.microsoft.com/office/drawing/2014/main" id="{36280057-8723-4042-7BA7-E3D9AEF8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31958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85771" name="Rectangle 75">
            <a:extLst>
              <a:ext uri="{FF2B5EF4-FFF2-40B4-BE49-F238E27FC236}">
                <a16:creationId xmlns:a16="http://schemas.microsoft.com/office/drawing/2014/main" id="{641D9BD9-BC49-BAB6-761A-B65764FF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4243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285772" name="Line 76">
            <a:extLst>
              <a:ext uri="{FF2B5EF4-FFF2-40B4-BE49-F238E27FC236}">
                <a16:creationId xmlns:a16="http://schemas.microsoft.com/office/drawing/2014/main" id="{D82300C4-6AF5-A4EA-6C11-D6883633D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4375" y="4660900"/>
            <a:ext cx="2286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3" name="Line 77">
            <a:extLst>
              <a:ext uri="{FF2B5EF4-FFF2-40B4-BE49-F238E27FC236}">
                <a16:creationId xmlns:a16="http://schemas.microsoft.com/office/drawing/2014/main" id="{4D67EC76-9C9C-619A-E9B3-73C4878E6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8825" y="4706938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4" name="Line 78">
            <a:extLst>
              <a:ext uri="{FF2B5EF4-FFF2-40B4-BE49-F238E27FC236}">
                <a16:creationId xmlns:a16="http://schemas.microsoft.com/office/drawing/2014/main" id="{250305FB-09E4-3511-4EE3-1C76855D2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2163" y="4752975"/>
            <a:ext cx="714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5" name="Line 79">
            <a:extLst>
              <a:ext uri="{FF2B5EF4-FFF2-40B4-BE49-F238E27FC236}">
                <a16:creationId xmlns:a16="http://schemas.microsoft.com/office/drawing/2014/main" id="{70F5166F-60B1-F4B8-74BA-62C3A8478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4425950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6" name="Line 80">
            <a:extLst>
              <a:ext uri="{FF2B5EF4-FFF2-40B4-BE49-F238E27FC236}">
                <a16:creationId xmlns:a16="http://schemas.microsoft.com/office/drawing/2014/main" id="{505BC7C0-9A6E-A82F-1FB7-43CD8E975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4354513"/>
            <a:ext cx="1889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7" name="Line 81">
            <a:extLst>
              <a:ext uri="{FF2B5EF4-FFF2-40B4-BE49-F238E27FC236}">
                <a16:creationId xmlns:a16="http://schemas.microsoft.com/office/drawing/2014/main" id="{A96BB6B4-BC4B-2E02-5027-FDC9145B2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4425950"/>
            <a:ext cx="1889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8" name="Line 82">
            <a:extLst>
              <a:ext uri="{FF2B5EF4-FFF2-40B4-BE49-F238E27FC236}">
                <a16:creationId xmlns:a16="http://schemas.microsoft.com/office/drawing/2014/main" id="{0CF7F17F-23DC-1E83-8C50-A83BAA7DD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750" y="4071938"/>
            <a:ext cx="904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79" name="Freeform 83">
            <a:extLst>
              <a:ext uri="{FF2B5EF4-FFF2-40B4-BE49-F238E27FC236}">
                <a16:creationId xmlns:a16="http://schemas.microsoft.com/office/drawing/2014/main" id="{064F4913-11ED-0593-9525-6709A3027F60}"/>
              </a:ext>
            </a:extLst>
          </p:cNvPr>
          <p:cNvSpPr>
            <a:spLocks/>
          </p:cNvSpPr>
          <p:nvPr/>
        </p:nvSpPr>
        <p:spPr bwMode="auto">
          <a:xfrm>
            <a:off x="2101850" y="4210050"/>
            <a:ext cx="136525" cy="144463"/>
          </a:xfrm>
          <a:custGeom>
            <a:avLst/>
            <a:gdLst>
              <a:gd name="T0" fmla="*/ 86 w 86"/>
              <a:gd name="T1" fmla="*/ 0 h 91"/>
              <a:gd name="T2" fmla="*/ 0 w 86"/>
              <a:gd name="T3" fmla="*/ 0 h 91"/>
              <a:gd name="T4" fmla="*/ 0 w 86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1">
                <a:moveTo>
                  <a:pt x="86" y="0"/>
                </a:moveTo>
                <a:lnTo>
                  <a:pt x="0" y="0"/>
                </a:lnTo>
                <a:lnTo>
                  <a:pt x="0" y="9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0" name="Freeform 84">
            <a:extLst>
              <a:ext uri="{FF2B5EF4-FFF2-40B4-BE49-F238E27FC236}">
                <a16:creationId xmlns:a16="http://schemas.microsoft.com/office/drawing/2014/main" id="{C877ABA9-5BB5-7AEB-0BC4-B51EC06AD0F6}"/>
              </a:ext>
            </a:extLst>
          </p:cNvPr>
          <p:cNvSpPr>
            <a:spLocks/>
          </p:cNvSpPr>
          <p:nvPr/>
        </p:nvSpPr>
        <p:spPr bwMode="auto">
          <a:xfrm>
            <a:off x="2101850" y="3830638"/>
            <a:ext cx="136525" cy="111125"/>
          </a:xfrm>
          <a:custGeom>
            <a:avLst/>
            <a:gdLst>
              <a:gd name="T0" fmla="*/ 0 w 86"/>
              <a:gd name="T1" fmla="*/ 0 h 70"/>
              <a:gd name="T2" fmla="*/ 0 w 86"/>
              <a:gd name="T3" fmla="*/ 70 h 70"/>
              <a:gd name="T4" fmla="*/ 86 w 86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70">
                <a:moveTo>
                  <a:pt x="0" y="0"/>
                </a:moveTo>
                <a:lnTo>
                  <a:pt x="0" y="70"/>
                </a:lnTo>
                <a:lnTo>
                  <a:pt x="86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1" name="Line 85">
            <a:extLst>
              <a:ext uri="{FF2B5EF4-FFF2-40B4-BE49-F238E27FC236}">
                <a16:creationId xmlns:a16="http://schemas.microsoft.com/office/drawing/2014/main" id="{B3D02E7A-D2BC-3612-19D6-2C7CDCBCF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3902075"/>
            <a:ext cx="1588" cy="3476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2" name="Line 86">
            <a:extLst>
              <a:ext uri="{FF2B5EF4-FFF2-40B4-BE49-F238E27FC236}">
                <a16:creationId xmlns:a16="http://schemas.microsoft.com/office/drawing/2014/main" id="{51243411-C200-35CA-0FF7-408ABDA1B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3987800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3" name="Line 87">
            <a:extLst>
              <a:ext uri="{FF2B5EF4-FFF2-40B4-BE49-F238E27FC236}">
                <a16:creationId xmlns:a16="http://schemas.microsoft.com/office/drawing/2014/main" id="{2FFA17B3-8984-3BF3-80FF-B5787902A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238" y="2784475"/>
            <a:ext cx="1587" cy="2197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4" name="Oval 88">
            <a:extLst>
              <a:ext uri="{FF2B5EF4-FFF2-40B4-BE49-F238E27FC236}">
                <a16:creationId xmlns:a16="http://schemas.microsoft.com/office/drawing/2014/main" id="{80661EE9-87EF-4EBA-4822-9FC6A7AC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3751263"/>
            <a:ext cx="79375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5" name="Rectangle 89">
            <a:extLst>
              <a:ext uri="{FF2B5EF4-FFF2-40B4-BE49-F238E27FC236}">
                <a16:creationId xmlns:a16="http://schemas.microsoft.com/office/drawing/2014/main" id="{F3CAF385-556E-EBAD-67BB-EE506A13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431958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85786" name="Rectangle 90">
            <a:extLst>
              <a:ext uri="{FF2B5EF4-FFF2-40B4-BE49-F238E27FC236}">
                <a16:creationId xmlns:a16="http://schemas.microsoft.com/office/drawing/2014/main" id="{8D9778AA-0498-34B3-C911-D4DF7ACE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42436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285787" name="Line 91">
            <a:extLst>
              <a:ext uri="{FF2B5EF4-FFF2-40B4-BE49-F238E27FC236}">
                <a16:creationId xmlns:a16="http://schemas.microsoft.com/office/drawing/2014/main" id="{7B119A04-82FB-56F1-4AA1-614407F00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0175" y="4660900"/>
            <a:ext cx="2286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8" name="Line 92">
            <a:extLst>
              <a:ext uri="{FF2B5EF4-FFF2-40B4-BE49-F238E27FC236}">
                <a16:creationId xmlns:a16="http://schemas.microsoft.com/office/drawing/2014/main" id="{7AE778ED-DA82-FFBE-3681-F21635A511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6213" y="4706938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89" name="Line 93">
            <a:extLst>
              <a:ext uri="{FF2B5EF4-FFF2-40B4-BE49-F238E27FC236}">
                <a16:creationId xmlns:a16="http://schemas.microsoft.com/office/drawing/2014/main" id="{6EB342AA-E630-0E97-29B3-871AF3B7E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9550" y="4752975"/>
            <a:ext cx="714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0" name="Line 94">
            <a:extLst>
              <a:ext uri="{FF2B5EF4-FFF2-40B4-BE49-F238E27FC236}">
                <a16:creationId xmlns:a16="http://schemas.microsoft.com/office/drawing/2014/main" id="{18AB35DC-AA70-C0BE-EF02-8C8EB79D3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4425950"/>
            <a:ext cx="1588" cy="2349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1" name="Line 95">
            <a:extLst>
              <a:ext uri="{FF2B5EF4-FFF2-40B4-BE49-F238E27FC236}">
                <a16:creationId xmlns:a16="http://schemas.microsoft.com/office/drawing/2014/main" id="{2E8A5D91-CB83-DB6C-7AA9-F3A7208EA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4354513"/>
            <a:ext cx="1889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2" name="Line 96">
            <a:extLst>
              <a:ext uri="{FF2B5EF4-FFF2-40B4-BE49-F238E27FC236}">
                <a16:creationId xmlns:a16="http://schemas.microsoft.com/office/drawing/2014/main" id="{9A862BB5-04DA-BF4F-E522-F10EDD10C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4425950"/>
            <a:ext cx="1889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3" name="Line 97">
            <a:extLst>
              <a:ext uri="{FF2B5EF4-FFF2-40B4-BE49-F238E27FC236}">
                <a16:creationId xmlns:a16="http://schemas.microsoft.com/office/drawing/2014/main" id="{60A69B6E-5002-BC46-D387-D916AFA35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550" y="4071938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4" name="Freeform 98">
            <a:extLst>
              <a:ext uri="{FF2B5EF4-FFF2-40B4-BE49-F238E27FC236}">
                <a16:creationId xmlns:a16="http://schemas.microsoft.com/office/drawing/2014/main" id="{903EE0F2-C2C2-7847-216B-D6852123002F}"/>
              </a:ext>
            </a:extLst>
          </p:cNvPr>
          <p:cNvSpPr>
            <a:spLocks/>
          </p:cNvSpPr>
          <p:nvPr/>
        </p:nvSpPr>
        <p:spPr bwMode="auto">
          <a:xfrm>
            <a:off x="2787650" y="4210050"/>
            <a:ext cx="138113" cy="144463"/>
          </a:xfrm>
          <a:custGeom>
            <a:avLst/>
            <a:gdLst>
              <a:gd name="T0" fmla="*/ 87 w 87"/>
              <a:gd name="T1" fmla="*/ 0 h 91"/>
              <a:gd name="T2" fmla="*/ 0 w 87"/>
              <a:gd name="T3" fmla="*/ 0 h 91"/>
              <a:gd name="T4" fmla="*/ 0 w 87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91">
                <a:moveTo>
                  <a:pt x="87" y="0"/>
                </a:moveTo>
                <a:lnTo>
                  <a:pt x="0" y="0"/>
                </a:lnTo>
                <a:lnTo>
                  <a:pt x="0" y="9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5" name="Freeform 99">
            <a:extLst>
              <a:ext uri="{FF2B5EF4-FFF2-40B4-BE49-F238E27FC236}">
                <a16:creationId xmlns:a16="http://schemas.microsoft.com/office/drawing/2014/main" id="{A4856F53-C679-FBDA-4F05-BA259AE1B180}"/>
              </a:ext>
            </a:extLst>
          </p:cNvPr>
          <p:cNvSpPr>
            <a:spLocks/>
          </p:cNvSpPr>
          <p:nvPr/>
        </p:nvSpPr>
        <p:spPr bwMode="auto">
          <a:xfrm>
            <a:off x="2787650" y="3830638"/>
            <a:ext cx="138113" cy="111125"/>
          </a:xfrm>
          <a:custGeom>
            <a:avLst/>
            <a:gdLst>
              <a:gd name="T0" fmla="*/ 0 w 87"/>
              <a:gd name="T1" fmla="*/ 0 h 70"/>
              <a:gd name="T2" fmla="*/ 0 w 87"/>
              <a:gd name="T3" fmla="*/ 70 h 70"/>
              <a:gd name="T4" fmla="*/ 87 w 87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70">
                <a:moveTo>
                  <a:pt x="0" y="0"/>
                </a:moveTo>
                <a:lnTo>
                  <a:pt x="0" y="70"/>
                </a:lnTo>
                <a:lnTo>
                  <a:pt x="87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6" name="Line 100">
            <a:extLst>
              <a:ext uri="{FF2B5EF4-FFF2-40B4-BE49-F238E27FC236}">
                <a16:creationId xmlns:a16="http://schemas.microsoft.com/office/drawing/2014/main" id="{1A56BA67-119E-D7A1-3352-3FD5A6E4C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3902075"/>
            <a:ext cx="1587" cy="3476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7" name="Line 101">
            <a:extLst>
              <a:ext uri="{FF2B5EF4-FFF2-40B4-BE49-F238E27FC236}">
                <a16:creationId xmlns:a16="http://schemas.microsoft.com/office/drawing/2014/main" id="{59B66981-0864-9CA8-975C-79671F2D1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3987800"/>
            <a:ext cx="1588" cy="176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8" name="Line 102">
            <a:extLst>
              <a:ext uri="{FF2B5EF4-FFF2-40B4-BE49-F238E27FC236}">
                <a16:creationId xmlns:a16="http://schemas.microsoft.com/office/drawing/2014/main" id="{26154EE7-69B5-AA0E-64D7-5984E966D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116138"/>
            <a:ext cx="1588" cy="98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99" name="Freeform 103">
            <a:extLst>
              <a:ext uri="{FF2B5EF4-FFF2-40B4-BE49-F238E27FC236}">
                <a16:creationId xmlns:a16="http://schemas.microsoft.com/office/drawing/2014/main" id="{FE4640BA-500D-155F-0750-3421F62F57D8}"/>
              </a:ext>
            </a:extLst>
          </p:cNvPr>
          <p:cNvSpPr>
            <a:spLocks/>
          </p:cNvSpPr>
          <p:nvPr/>
        </p:nvSpPr>
        <p:spPr bwMode="auto">
          <a:xfrm>
            <a:off x="4646613" y="2287588"/>
            <a:ext cx="142875" cy="142875"/>
          </a:xfrm>
          <a:custGeom>
            <a:avLst/>
            <a:gdLst>
              <a:gd name="T0" fmla="*/ 0 w 90"/>
              <a:gd name="T1" fmla="*/ 0 h 90"/>
              <a:gd name="T2" fmla="*/ 0 w 90"/>
              <a:gd name="T3" fmla="*/ 90 h 90"/>
              <a:gd name="T4" fmla="*/ 90 w 90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90">
                <a:moveTo>
                  <a:pt x="0" y="0"/>
                </a:moveTo>
                <a:lnTo>
                  <a:pt x="0" y="90"/>
                </a:lnTo>
                <a:lnTo>
                  <a:pt x="90" y="9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0" name="Freeform 104">
            <a:extLst>
              <a:ext uri="{FF2B5EF4-FFF2-40B4-BE49-F238E27FC236}">
                <a16:creationId xmlns:a16="http://schemas.microsoft.com/office/drawing/2014/main" id="{B7C3D3B0-6D9D-8DD2-B766-8AC8CAEF2D25}"/>
              </a:ext>
            </a:extLst>
          </p:cNvPr>
          <p:cNvSpPr>
            <a:spLocks/>
          </p:cNvSpPr>
          <p:nvPr/>
        </p:nvSpPr>
        <p:spPr bwMode="auto">
          <a:xfrm>
            <a:off x="4267200" y="2287588"/>
            <a:ext cx="111125" cy="142875"/>
          </a:xfrm>
          <a:custGeom>
            <a:avLst/>
            <a:gdLst>
              <a:gd name="T0" fmla="*/ 0 w 70"/>
              <a:gd name="T1" fmla="*/ 90 h 90"/>
              <a:gd name="T2" fmla="*/ 70 w 70"/>
              <a:gd name="T3" fmla="*/ 90 h 90"/>
              <a:gd name="T4" fmla="*/ 70 w 70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90">
                <a:moveTo>
                  <a:pt x="0" y="90"/>
                </a:moveTo>
                <a:lnTo>
                  <a:pt x="70" y="90"/>
                </a:lnTo>
                <a:lnTo>
                  <a:pt x="7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1" name="Line 105">
            <a:extLst>
              <a:ext uri="{FF2B5EF4-FFF2-40B4-BE49-F238E27FC236}">
                <a16:creationId xmlns:a16="http://schemas.microsoft.com/office/drawing/2014/main" id="{2AF1AF6A-F3E1-5C28-F62B-6A8E7CF44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2287588"/>
            <a:ext cx="3460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2" name="Line 106">
            <a:extLst>
              <a:ext uri="{FF2B5EF4-FFF2-40B4-BE49-F238E27FC236}">
                <a16:creationId xmlns:a16="http://schemas.microsoft.com/office/drawing/2014/main" id="{50D42D19-DB5E-7144-CB5E-F4E439264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3" y="2214563"/>
            <a:ext cx="17621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3" name="Line 107">
            <a:extLst>
              <a:ext uri="{FF2B5EF4-FFF2-40B4-BE49-F238E27FC236}">
                <a16:creationId xmlns:a16="http://schemas.microsoft.com/office/drawing/2014/main" id="{91B13E24-CE8B-C506-F94E-4690B0985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2784475"/>
            <a:ext cx="1588" cy="2197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4" name="Oval 108">
            <a:extLst>
              <a:ext uri="{FF2B5EF4-FFF2-40B4-BE49-F238E27FC236}">
                <a16:creationId xmlns:a16="http://schemas.microsoft.com/office/drawing/2014/main" id="{5A46886C-42C5-4F09-8859-D6579700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751263"/>
            <a:ext cx="77788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5" name="Oval 109">
            <a:extLst>
              <a:ext uri="{FF2B5EF4-FFF2-40B4-BE49-F238E27FC236}">
                <a16:creationId xmlns:a16="http://schemas.microsoft.com/office/drawing/2014/main" id="{B4923954-D519-DC78-B012-C7292DDEE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3751263"/>
            <a:ext cx="79375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6" name="Oval 110">
            <a:extLst>
              <a:ext uri="{FF2B5EF4-FFF2-40B4-BE49-F238E27FC236}">
                <a16:creationId xmlns:a16="http://schemas.microsoft.com/office/drawing/2014/main" id="{AD0BEEAD-A6EF-C6B9-0696-911A3A7C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24288"/>
            <a:ext cx="77788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7" name="Oval 111">
            <a:extLst>
              <a:ext uri="{FF2B5EF4-FFF2-40B4-BE49-F238E27FC236}">
                <a16:creationId xmlns:a16="http://schemas.microsoft.com/office/drawing/2014/main" id="{F76A0983-87A4-9F70-496B-461D99F1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3824288"/>
            <a:ext cx="79375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8" name="Oval 112">
            <a:extLst>
              <a:ext uri="{FF2B5EF4-FFF2-40B4-BE49-F238E27FC236}">
                <a16:creationId xmlns:a16="http://schemas.microsoft.com/office/drawing/2014/main" id="{E3EF17ED-ECEE-8791-1E15-044CE2D7E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751263"/>
            <a:ext cx="77787" cy="793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09" name="Rectangle 113">
            <a:extLst>
              <a:ext uri="{FF2B5EF4-FFF2-40B4-BE49-F238E27FC236}">
                <a16:creationId xmlns:a16="http://schemas.microsoft.com/office/drawing/2014/main" id="{F08EDB1A-7A84-F55E-9A75-4A1FF4C5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1958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85810" name="Rectangle 114">
            <a:extLst>
              <a:ext uri="{FF2B5EF4-FFF2-40B4-BE49-F238E27FC236}">
                <a16:creationId xmlns:a16="http://schemas.microsoft.com/office/drawing/2014/main" id="{7A31C341-4CD9-7273-0787-36839DC9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44243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285811" name="Rectangle 115">
            <a:extLst>
              <a:ext uri="{FF2B5EF4-FFF2-40B4-BE49-F238E27FC236}">
                <a16:creationId xmlns:a16="http://schemas.microsoft.com/office/drawing/2014/main" id="{1F22E2DB-1B26-EF3C-B9E9-B79850B0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41483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85812" name="Rectangle 116">
            <a:extLst>
              <a:ext uri="{FF2B5EF4-FFF2-40B4-BE49-F238E27FC236}">
                <a16:creationId xmlns:a16="http://schemas.microsoft.com/office/drawing/2014/main" id="{7D75789D-0ACB-F384-D1D9-86CA0B22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519613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285813" name="Rectangle 117">
            <a:extLst>
              <a:ext uri="{FF2B5EF4-FFF2-40B4-BE49-F238E27FC236}">
                <a16:creationId xmlns:a16="http://schemas.microsoft.com/office/drawing/2014/main" id="{B595A73A-30C6-9D08-ED1E-2F892F42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3454400"/>
            <a:ext cx="438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BLL</a:t>
            </a:r>
            <a:endParaRPr lang="en-US" altLang="en-US"/>
          </a:p>
        </p:txBody>
      </p:sp>
      <p:sp>
        <p:nvSpPr>
          <p:cNvPr id="285814" name="Rectangle 118">
            <a:extLst>
              <a:ext uri="{FF2B5EF4-FFF2-40B4-BE49-F238E27FC236}">
                <a16:creationId xmlns:a16="http://schemas.microsoft.com/office/drawing/2014/main" id="{C3E4CCE2-BCBB-F6B1-6B74-579F8C378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48443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/>
          </a:p>
        </p:txBody>
      </p:sp>
      <p:sp>
        <p:nvSpPr>
          <p:cNvPr id="285815" name="Line 119">
            <a:extLst>
              <a:ext uri="{FF2B5EF4-FFF2-40B4-BE49-F238E27FC236}">
                <a16:creationId xmlns:a16="http://schemas.microsoft.com/office/drawing/2014/main" id="{D92FF694-727D-06EA-B270-D787579F9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175" y="2489200"/>
            <a:ext cx="1381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16" name="Rectangle 120">
            <a:extLst>
              <a:ext uri="{FF2B5EF4-FFF2-40B4-BE49-F238E27FC236}">
                <a16:creationId xmlns:a16="http://schemas.microsoft.com/office/drawing/2014/main" id="{A0D02879-DE80-9569-6ECA-DAC8CA41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248443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/>
          </a:p>
        </p:txBody>
      </p:sp>
      <p:sp>
        <p:nvSpPr>
          <p:cNvPr id="285817" name="Rectangle 121">
            <a:extLst>
              <a:ext uri="{FF2B5EF4-FFF2-40B4-BE49-F238E27FC236}">
                <a16:creationId xmlns:a16="http://schemas.microsoft.com/office/drawing/2014/main" id="{C1A9CDD5-0880-C293-7A40-2EE698CD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25892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85818" name="Rectangle 122">
            <a:extLst>
              <a:ext uri="{FF2B5EF4-FFF2-40B4-BE49-F238E27FC236}">
                <a16:creationId xmlns:a16="http://schemas.microsoft.com/office/drawing/2014/main" id="{E67632D7-3645-AA12-DB95-17BA64ED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248443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/>
          </a:p>
        </p:txBody>
      </p:sp>
      <p:sp>
        <p:nvSpPr>
          <p:cNvPr id="285819" name="Rectangle 123">
            <a:extLst>
              <a:ext uri="{FF2B5EF4-FFF2-40B4-BE49-F238E27FC236}">
                <a16:creationId xmlns:a16="http://schemas.microsoft.com/office/drawing/2014/main" id="{DEADC8BD-0CEC-0A21-5B0F-B7BF6948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5892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85820" name="Line 124">
            <a:extLst>
              <a:ext uri="{FF2B5EF4-FFF2-40B4-BE49-F238E27FC236}">
                <a16:creationId xmlns:a16="http://schemas.microsoft.com/office/drawing/2014/main" id="{F42C3E26-9FF7-05A5-5848-DCB44B843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8538" y="4732338"/>
            <a:ext cx="228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1" name="Line 125">
            <a:extLst>
              <a:ext uri="{FF2B5EF4-FFF2-40B4-BE49-F238E27FC236}">
                <a16:creationId xmlns:a16="http://schemas.microsoft.com/office/drawing/2014/main" id="{C83CD8C9-22D4-A9EB-6C2E-485A88B3A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4575" y="4778375"/>
            <a:ext cx="1365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2" name="Line 126">
            <a:extLst>
              <a:ext uri="{FF2B5EF4-FFF2-40B4-BE49-F238E27FC236}">
                <a16:creationId xmlns:a16="http://schemas.microsoft.com/office/drawing/2014/main" id="{028E17ED-1C65-50CF-34BD-1E2D9A615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913" y="4824413"/>
            <a:ext cx="714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3" name="Line 127">
            <a:extLst>
              <a:ext uri="{FF2B5EF4-FFF2-40B4-BE49-F238E27FC236}">
                <a16:creationId xmlns:a16="http://schemas.microsoft.com/office/drawing/2014/main" id="{44591EA9-C465-396C-B1F9-A2B71CB74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9663" y="4491038"/>
            <a:ext cx="1587" cy="2413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4" name="Line 128">
            <a:extLst>
              <a:ext uri="{FF2B5EF4-FFF2-40B4-BE49-F238E27FC236}">
                <a16:creationId xmlns:a16="http://schemas.microsoft.com/office/drawing/2014/main" id="{1404372E-62C8-BFF4-DB87-4A531AAC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7588" y="4425950"/>
            <a:ext cx="190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5" name="Line 129">
            <a:extLst>
              <a:ext uri="{FF2B5EF4-FFF2-40B4-BE49-F238E27FC236}">
                <a16:creationId xmlns:a16="http://schemas.microsoft.com/office/drawing/2014/main" id="{5E172B78-ED6E-7671-B4DE-43B040147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7588" y="449103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6" name="Line 130">
            <a:extLst>
              <a:ext uri="{FF2B5EF4-FFF2-40B4-BE49-F238E27FC236}">
                <a16:creationId xmlns:a16="http://schemas.microsoft.com/office/drawing/2014/main" id="{5E8FAA3E-DFC8-2CB9-E66E-9D8EDEB7F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4144963"/>
            <a:ext cx="920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7" name="Freeform 131">
            <a:extLst>
              <a:ext uri="{FF2B5EF4-FFF2-40B4-BE49-F238E27FC236}">
                <a16:creationId xmlns:a16="http://schemas.microsoft.com/office/drawing/2014/main" id="{92C271EC-6B90-01D0-6A10-C5384ACCCEB5}"/>
              </a:ext>
            </a:extLst>
          </p:cNvPr>
          <p:cNvSpPr>
            <a:spLocks/>
          </p:cNvSpPr>
          <p:nvPr/>
        </p:nvSpPr>
        <p:spPr bwMode="auto">
          <a:xfrm>
            <a:off x="6053138" y="4281488"/>
            <a:ext cx="136525" cy="144462"/>
          </a:xfrm>
          <a:custGeom>
            <a:avLst/>
            <a:gdLst>
              <a:gd name="T0" fmla="*/ 0 w 86"/>
              <a:gd name="T1" fmla="*/ 0 h 91"/>
              <a:gd name="T2" fmla="*/ 86 w 86"/>
              <a:gd name="T3" fmla="*/ 0 h 91"/>
              <a:gd name="T4" fmla="*/ 86 w 86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1">
                <a:moveTo>
                  <a:pt x="0" y="0"/>
                </a:moveTo>
                <a:lnTo>
                  <a:pt x="86" y="0"/>
                </a:lnTo>
                <a:lnTo>
                  <a:pt x="86" y="9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8" name="Freeform 132">
            <a:extLst>
              <a:ext uri="{FF2B5EF4-FFF2-40B4-BE49-F238E27FC236}">
                <a16:creationId xmlns:a16="http://schemas.microsoft.com/office/drawing/2014/main" id="{25461B8F-1B92-8006-6FF5-2B5DE016D9FE}"/>
              </a:ext>
            </a:extLst>
          </p:cNvPr>
          <p:cNvSpPr>
            <a:spLocks/>
          </p:cNvSpPr>
          <p:nvPr/>
        </p:nvSpPr>
        <p:spPr bwMode="auto">
          <a:xfrm>
            <a:off x="6053138" y="3902075"/>
            <a:ext cx="136525" cy="111125"/>
          </a:xfrm>
          <a:custGeom>
            <a:avLst/>
            <a:gdLst>
              <a:gd name="T0" fmla="*/ 86 w 86"/>
              <a:gd name="T1" fmla="*/ 0 h 70"/>
              <a:gd name="T2" fmla="*/ 86 w 86"/>
              <a:gd name="T3" fmla="*/ 70 h 70"/>
              <a:gd name="T4" fmla="*/ 0 w 86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70">
                <a:moveTo>
                  <a:pt x="86" y="0"/>
                </a:moveTo>
                <a:lnTo>
                  <a:pt x="86" y="7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29" name="Line 133">
            <a:extLst>
              <a:ext uri="{FF2B5EF4-FFF2-40B4-BE49-F238E27FC236}">
                <a16:creationId xmlns:a16="http://schemas.microsoft.com/office/drawing/2014/main" id="{71F756EA-BD2D-98CA-BE6D-8F5ADD64E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3967163"/>
            <a:ext cx="1587" cy="3540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30" name="Line 134">
            <a:extLst>
              <a:ext uri="{FF2B5EF4-FFF2-40B4-BE49-F238E27FC236}">
                <a16:creationId xmlns:a16="http://schemas.microsoft.com/office/drawing/2014/main" id="{00DBAF10-B546-AE3A-9598-4EC206669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0113" y="4059238"/>
            <a:ext cx="1587" cy="1762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31" name="Line 135">
            <a:extLst>
              <a:ext uri="{FF2B5EF4-FFF2-40B4-BE49-F238E27FC236}">
                <a16:creationId xmlns:a16="http://schemas.microsoft.com/office/drawing/2014/main" id="{59FE7328-B4D5-C00C-EB8B-BF34F24F2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855913"/>
            <a:ext cx="1587" cy="2197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32" name="Oval 136">
            <a:extLst>
              <a:ext uri="{FF2B5EF4-FFF2-40B4-BE49-F238E27FC236}">
                <a16:creationId xmlns:a16="http://schemas.microsoft.com/office/drawing/2014/main" id="{33CCFC54-1A9A-15F4-D7F2-6F009849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3824288"/>
            <a:ext cx="79375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33" name="Rectangle 137">
            <a:extLst>
              <a:ext uri="{FF2B5EF4-FFF2-40B4-BE49-F238E27FC236}">
                <a16:creationId xmlns:a16="http://schemas.microsoft.com/office/drawing/2014/main" id="{B7131DB8-58B2-23D1-864C-6D860C15D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527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/>
          </a:p>
        </p:txBody>
      </p:sp>
      <p:sp>
        <p:nvSpPr>
          <p:cNvPr id="285834" name="Rectangle 138">
            <a:extLst>
              <a:ext uri="{FF2B5EF4-FFF2-40B4-BE49-F238E27FC236}">
                <a16:creationId xmlns:a16="http://schemas.microsoft.com/office/drawing/2014/main" id="{EEFC89C3-DF6D-9F7F-1930-2C04DF7B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65747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85835" name="Rectangle 139">
            <a:extLst>
              <a:ext uri="{FF2B5EF4-FFF2-40B4-BE49-F238E27FC236}">
                <a16:creationId xmlns:a16="http://schemas.microsoft.com/office/drawing/2014/main" id="{FB448C23-3A0B-3B47-06FD-D199210E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441483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85836" name="Rectangle 140">
            <a:extLst>
              <a:ext uri="{FF2B5EF4-FFF2-40B4-BE49-F238E27FC236}">
                <a16:creationId xmlns:a16="http://schemas.microsoft.com/office/drawing/2014/main" id="{0E701E1F-8431-6C83-0B32-7B3D1DD3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45196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285837" name="Line 141">
            <a:extLst>
              <a:ext uri="{FF2B5EF4-FFF2-40B4-BE49-F238E27FC236}">
                <a16:creationId xmlns:a16="http://schemas.microsoft.com/office/drawing/2014/main" id="{AF9B88C9-502B-1F27-5E13-E9175986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4732338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38" name="Line 142">
            <a:extLst>
              <a:ext uri="{FF2B5EF4-FFF2-40B4-BE49-F238E27FC236}">
                <a16:creationId xmlns:a16="http://schemas.microsoft.com/office/drawing/2014/main" id="{C343705D-CD46-109A-3D0D-232DD2105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4778375"/>
            <a:ext cx="1444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39" name="Line 143">
            <a:extLst>
              <a:ext uri="{FF2B5EF4-FFF2-40B4-BE49-F238E27FC236}">
                <a16:creationId xmlns:a16="http://schemas.microsoft.com/office/drawing/2014/main" id="{F4A6E211-1753-6E63-F7F1-692DA89FA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713" y="4824413"/>
            <a:ext cx="650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0" name="Line 144">
            <a:extLst>
              <a:ext uri="{FF2B5EF4-FFF2-40B4-BE49-F238E27FC236}">
                <a16:creationId xmlns:a16="http://schemas.microsoft.com/office/drawing/2014/main" id="{2BB5D95D-D4A7-A5DE-FDC6-4365F567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4491038"/>
            <a:ext cx="1588" cy="2413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1" name="Line 145">
            <a:extLst>
              <a:ext uri="{FF2B5EF4-FFF2-40B4-BE49-F238E27FC236}">
                <a16:creationId xmlns:a16="http://schemas.microsoft.com/office/drawing/2014/main" id="{94B555E2-10D0-1B0D-C82E-6C204B99D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4975" y="4425950"/>
            <a:ext cx="190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2" name="Line 146">
            <a:extLst>
              <a:ext uri="{FF2B5EF4-FFF2-40B4-BE49-F238E27FC236}">
                <a16:creationId xmlns:a16="http://schemas.microsoft.com/office/drawing/2014/main" id="{2779A825-684B-ADF9-8F10-8A01AC0FD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4975" y="449103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3" name="Line 147">
            <a:extLst>
              <a:ext uri="{FF2B5EF4-FFF2-40B4-BE49-F238E27FC236}">
                <a16:creationId xmlns:a16="http://schemas.microsoft.com/office/drawing/2014/main" id="{1C54C7CA-A723-87DD-7C80-59EE46D77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414496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4" name="Freeform 148">
            <a:extLst>
              <a:ext uri="{FF2B5EF4-FFF2-40B4-BE49-F238E27FC236}">
                <a16:creationId xmlns:a16="http://schemas.microsoft.com/office/drawing/2014/main" id="{13E5111A-D7AC-9279-05FD-F0427B22FA71}"/>
              </a:ext>
            </a:extLst>
          </p:cNvPr>
          <p:cNvSpPr>
            <a:spLocks/>
          </p:cNvSpPr>
          <p:nvPr/>
        </p:nvSpPr>
        <p:spPr bwMode="auto">
          <a:xfrm>
            <a:off x="6732588" y="4281488"/>
            <a:ext cx="144462" cy="144462"/>
          </a:xfrm>
          <a:custGeom>
            <a:avLst/>
            <a:gdLst>
              <a:gd name="T0" fmla="*/ 0 w 91"/>
              <a:gd name="T1" fmla="*/ 0 h 91"/>
              <a:gd name="T2" fmla="*/ 91 w 91"/>
              <a:gd name="T3" fmla="*/ 0 h 91"/>
              <a:gd name="T4" fmla="*/ 91 w 91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91">
                <a:moveTo>
                  <a:pt x="0" y="0"/>
                </a:moveTo>
                <a:lnTo>
                  <a:pt x="91" y="0"/>
                </a:lnTo>
                <a:lnTo>
                  <a:pt x="91" y="9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5" name="Freeform 149">
            <a:extLst>
              <a:ext uri="{FF2B5EF4-FFF2-40B4-BE49-F238E27FC236}">
                <a16:creationId xmlns:a16="http://schemas.microsoft.com/office/drawing/2014/main" id="{48975556-6769-C28B-8265-C5935447AEA1}"/>
              </a:ext>
            </a:extLst>
          </p:cNvPr>
          <p:cNvSpPr>
            <a:spLocks/>
          </p:cNvSpPr>
          <p:nvPr/>
        </p:nvSpPr>
        <p:spPr bwMode="auto">
          <a:xfrm>
            <a:off x="6732588" y="3902075"/>
            <a:ext cx="144462" cy="111125"/>
          </a:xfrm>
          <a:custGeom>
            <a:avLst/>
            <a:gdLst>
              <a:gd name="T0" fmla="*/ 91 w 91"/>
              <a:gd name="T1" fmla="*/ 0 h 70"/>
              <a:gd name="T2" fmla="*/ 91 w 91"/>
              <a:gd name="T3" fmla="*/ 7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91" y="7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6" name="Line 150">
            <a:extLst>
              <a:ext uri="{FF2B5EF4-FFF2-40B4-BE49-F238E27FC236}">
                <a16:creationId xmlns:a16="http://schemas.microsoft.com/office/drawing/2014/main" id="{FA5AF844-A840-F5A6-8F91-2779662E7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967163"/>
            <a:ext cx="1587" cy="3540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7" name="Line 151">
            <a:extLst>
              <a:ext uri="{FF2B5EF4-FFF2-40B4-BE49-F238E27FC236}">
                <a16:creationId xmlns:a16="http://schemas.microsoft.com/office/drawing/2014/main" id="{537E2743-B1F8-8579-17B8-9F5A515C8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059238"/>
            <a:ext cx="1588" cy="1762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8" name="Line 152">
            <a:extLst>
              <a:ext uri="{FF2B5EF4-FFF2-40B4-BE49-F238E27FC236}">
                <a16:creationId xmlns:a16="http://schemas.microsoft.com/office/drawing/2014/main" id="{CCD18D73-C821-4B06-8282-EECCC301E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2855913"/>
            <a:ext cx="1588" cy="2197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49" name="Oval 153">
            <a:extLst>
              <a:ext uri="{FF2B5EF4-FFF2-40B4-BE49-F238E27FC236}">
                <a16:creationId xmlns:a16="http://schemas.microsoft.com/office/drawing/2014/main" id="{37AD6F39-8AB7-0830-6157-FA4C9EFA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3824288"/>
            <a:ext cx="79375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50" name="Rectangle 154">
            <a:extLst>
              <a:ext uri="{FF2B5EF4-FFF2-40B4-BE49-F238E27FC236}">
                <a16:creationId xmlns:a16="http://schemas.microsoft.com/office/drawing/2014/main" id="{02C0A53B-D854-7A1B-3924-6946D6AA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25527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/>
          </a:p>
        </p:txBody>
      </p:sp>
      <p:sp>
        <p:nvSpPr>
          <p:cNvPr id="285851" name="Rectangle 155">
            <a:extLst>
              <a:ext uri="{FF2B5EF4-FFF2-40B4-BE49-F238E27FC236}">
                <a16:creationId xmlns:a16="http://schemas.microsoft.com/office/drawing/2014/main" id="{B844397B-ACF2-6818-6204-91F8AB8F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265747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85852" name="Rectangle 156">
            <a:extLst>
              <a:ext uri="{FF2B5EF4-FFF2-40B4-BE49-F238E27FC236}">
                <a16:creationId xmlns:a16="http://schemas.microsoft.com/office/drawing/2014/main" id="{5CE88483-86F6-4EDC-CDE4-7E50E671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441483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85853" name="Rectangle 157">
            <a:extLst>
              <a:ext uri="{FF2B5EF4-FFF2-40B4-BE49-F238E27FC236}">
                <a16:creationId xmlns:a16="http://schemas.microsoft.com/office/drawing/2014/main" id="{4ED215EE-FB0E-817D-79E6-B166AA29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538" y="451961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285854" name="Line 158">
            <a:extLst>
              <a:ext uri="{FF2B5EF4-FFF2-40B4-BE49-F238E27FC236}">
                <a16:creationId xmlns:a16="http://schemas.microsoft.com/office/drawing/2014/main" id="{98449A3F-8E13-27FC-2C77-124016814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488" y="4732338"/>
            <a:ext cx="2222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55" name="Line 159">
            <a:extLst>
              <a:ext uri="{FF2B5EF4-FFF2-40B4-BE49-F238E27FC236}">
                <a16:creationId xmlns:a16="http://schemas.microsoft.com/office/drawing/2014/main" id="{BB595FBC-2AD3-7FFC-2EFE-0B63917AC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4778375"/>
            <a:ext cx="1444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56" name="Line 160">
            <a:extLst>
              <a:ext uri="{FF2B5EF4-FFF2-40B4-BE49-F238E27FC236}">
                <a16:creationId xmlns:a16="http://schemas.microsoft.com/office/drawing/2014/main" id="{A29C7E0B-E78F-7F5C-E693-374C5202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4824413"/>
            <a:ext cx="650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57" name="Line 161">
            <a:extLst>
              <a:ext uri="{FF2B5EF4-FFF2-40B4-BE49-F238E27FC236}">
                <a16:creationId xmlns:a16="http://schemas.microsoft.com/office/drawing/2014/main" id="{9DB8A4E4-CEA2-A05F-AB83-FA724797E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613" y="4491038"/>
            <a:ext cx="1587" cy="2413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58" name="Line 162">
            <a:extLst>
              <a:ext uri="{FF2B5EF4-FFF2-40B4-BE49-F238E27FC236}">
                <a16:creationId xmlns:a16="http://schemas.microsoft.com/office/drawing/2014/main" id="{5FB6362F-9F84-8D53-297E-B09DC7D375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1188" y="4425950"/>
            <a:ext cx="1889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59" name="Line 163">
            <a:extLst>
              <a:ext uri="{FF2B5EF4-FFF2-40B4-BE49-F238E27FC236}">
                <a16:creationId xmlns:a16="http://schemas.microsoft.com/office/drawing/2014/main" id="{B91B358C-758A-6E31-90CE-F339D8F0B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1188" y="4491038"/>
            <a:ext cx="1889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0" name="Line 164">
            <a:extLst>
              <a:ext uri="{FF2B5EF4-FFF2-40B4-BE49-F238E27FC236}">
                <a16:creationId xmlns:a16="http://schemas.microsoft.com/office/drawing/2014/main" id="{F8F532AD-0213-7BB8-F8F1-43FD699F4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8" y="414496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1" name="Freeform 165">
            <a:extLst>
              <a:ext uri="{FF2B5EF4-FFF2-40B4-BE49-F238E27FC236}">
                <a16:creationId xmlns:a16="http://schemas.microsoft.com/office/drawing/2014/main" id="{55D7DB38-0DB9-4A85-DFA6-617FF7E8C1D3}"/>
              </a:ext>
            </a:extLst>
          </p:cNvPr>
          <p:cNvSpPr>
            <a:spLocks/>
          </p:cNvSpPr>
          <p:nvPr/>
        </p:nvSpPr>
        <p:spPr bwMode="auto">
          <a:xfrm>
            <a:off x="8185150" y="4281488"/>
            <a:ext cx="144463" cy="144462"/>
          </a:xfrm>
          <a:custGeom>
            <a:avLst/>
            <a:gdLst>
              <a:gd name="T0" fmla="*/ 0 w 91"/>
              <a:gd name="T1" fmla="*/ 0 h 91"/>
              <a:gd name="T2" fmla="*/ 91 w 91"/>
              <a:gd name="T3" fmla="*/ 0 h 91"/>
              <a:gd name="T4" fmla="*/ 91 w 91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91">
                <a:moveTo>
                  <a:pt x="0" y="0"/>
                </a:moveTo>
                <a:lnTo>
                  <a:pt x="91" y="0"/>
                </a:lnTo>
                <a:lnTo>
                  <a:pt x="91" y="9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2" name="Freeform 166">
            <a:extLst>
              <a:ext uri="{FF2B5EF4-FFF2-40B4-BE49-F238E27FC236}">
                <a16:creationId xmlns:a16="http://schemas.microsoft.com/office/drawing/2014/main" id="{83F486F5-0784-4954-8A2F-35355C33BB68}"/>
              </a:ext>
            </a:extLst>
          </p:cNvPr>
          <p:cNvSpPr>
            <a:spLocks/>
          </p:cNvSpPr>
          <p:nvPr/>
        </p:nvSpPr>
        <p:spPr bwMode="auto">
          <a:xfrm>
            <a:off x="8185150" y="3902075"/>
            <a:ext cx="144463" cy="111125"/>
          </a:xfrm>
          <a:custGeom>
            <a:avLst/>
            <a:gdLst>
              <a:gd name="T0" fmla="*/ 91 w 91"/>
              <a:gd name="T1" fmla="*/ 0 h 70"/>
              <a:gd name="T2" fmla="*/ 91 w 91"/>
              <a:gd name="T3" fmla="*/ 70 h 70"/>
              <a:gd name="T4" fmla="*/ 0 w 91"/>
              <a:gd name="T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70">
                <a:moveTo>
                  <a:pt x="91" y="0"/>
                </a:moveTo>
                <a:lnTo>
                  <a:pt x="91" y="70"/>
                </a:lnTo>
                <a:lnTo>
                  <a:pt x="0" y="7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3" name="Line 167">
            <a:extLst>
              <a:ext uri="{FF2B5EF4-FFF2-40B4-BE49-F238E27FC236}">
                <a16:creationId xmlns:a16="http://schemas.microsoft.com/office/drawing/2014/main" id="{33E0A8C5-706E-FB13-EA4C-98787CDC8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5150" y="3967163"/>
            <a:ext cx="1588" cy="3540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4" name="Line 168">
            <a:extLst>
              <a:ext uri="{FF2B5EF4-FFF2-40B4-BE49-F238E27FC236}">
                <a16:creationId xmlns:a16="http://schemas.microsoft.com/office/drawing/2014/main" id="{0F192024-6951-4CBB-A1E5-7FFE258C6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713" y="4059238"/>
            <a:ext cx="1587" cy="1762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5" name="Line 169">
            <a:extLst>
              <a:ext uri="{FF2B5EF4-FFF2-40B4-BE49-F238E27FC236}">
                <a16:creationId xmlns:a16="http://schemas.microsoft.com/office/drawing/2014/main" id="{FA364483-85E1-73BE-1A93-873D15587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288" y="2855913"/>
            <a:ext cx="1587" cy="2197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6" name="Oval 170">
            <a:extLst>
              <a:ext uri="{FF2B5EF4-FFF2-40B4-BE49-F238E27FC236}">
                <a16:creationId xmlns:a16="http://schemas.microsoft.com/office/drawing/2014/main" id="{7EBF4361-9120-8217-098B-23860098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3824288"/>
            <a:ext cx="77788" cy="777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67" name="Rectangle 171">
            <a:extLst>
              <a:ext uri="{FF2B5EF4-FFF2-40B4-BE49-F238E27FC236}">
                <a16:creationId xmlns:a16="http://schemas.microsoft.com/office/drawing/2014/main" id="{59AD0BAC-5604-F098-6396-CB34154D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25527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/>
          </a:p>
        </p:txBody>
      </p:sp>
      <p:sp>
        <p:nvSpPr>
          <p:cNvPr id="285868" name="Rectangle 172">
            <a:extLst>
              <a:ext uri="{FF2B5EF4-FFF2-40B4-BE49-F238E27FC236}">
                <a16:creationId xmlns:a16="http://schemas.microsoft.com/office/drawing/2014/main" id="{A27E0F32-70AA-02B2-104E-D728A2627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162425"/>
            <a:ext cx="2159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…</a:t>
            </a:r>
            <a:endParaRPr lang="en-US" altLang="en-US"/>
          </a:p>
        </p:txBody>
      </p:sp>
      <p:sp>
        <p:nvSpPr>
          <p:cNvPr id="285869" name="Rectangle 173">
            <a:extLst>
              <a:ext uri="{FF2B5EF4-FFF2-40B4-BE49-F238E27FC236}">
                <a16:creationId xmlns:a16="http://schemas.microsoft.com/office/drawing/2014/main" id="{9FA37690-F681-EFCA-BE66-8A956E5C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192588"/>
            <a:ext cx="2159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…</a:t>
            </a:r>
            <a:endParaRPr lang="en-US" altLang="en-US"/>
          </a:p>
        </p:txBody>
      </p:sp>
      <p:sp>
        <p:nvSpPr>
          <p:cNvPr id="285870" name="Rectangle 174">
            <a:extLst>
              <a:ext uri="{FF2B5EF4-FFF2-40B4-BE49-F238E27FC236}">
                <a16:creationId xmlns:a16="http://schemas.microsoft.com/office/drawing/2014/main" id="{ADFC2EEB-CB97-7056-6CAE-706CF115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3497263"/>
            <a:ext cx="466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BLR</a:t>
            </a:r>
            <a:endParaRPr lang="en-US" altLang="en-US"/>
          </a:p>
        </p:txBody>
      </p:sp>
      <p:sp>
        <p:nvSpPr>
          <p:cNvPr id="285871" name="Line 175">
            <a:extLst>
              <a:ext uri="{FF2B5EF4-FFF2-40B4-BE49-F238E27FC236}">
                <a16:creationId xmlns:a16="http://schemas.microsoft.com/office/drawing/2014/main" id="{F74C94CE-D275-C350-D8E4-76784D84A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0713" y="3863975"/>
            <a:ext cx="43894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72" name="Freeform 176">
            <a:extLst>
              <a:ext uri="{FF2B5EF4-FFF2-40B4-BE49-F238E27FC236}">
                <a16:creationId xmlns:a16="http://schemas.microsoft.com/office/drawing/2014/main" id="{1C951204-82C7-252A-8D9F-D2D6296EA609}"/>
              </a:ext>
            </a:extLst>
          </p:cNvPr>
          <p:cNvSpPr>
            <a:spLocks/>
          </p:cNvSpPr>
          <p:nvPr/>
        </p:nvSpPr>
        <p:spPr bwMode="auto">
          <a:xfrm>
            <a:off x="3462338" y="2430463"/>
            <a:ext cx="804862" cy="1360487"/>
          </a:xfrm>
          <a:custGeom>
            <a:avLst/>
            <a:gdLst>
              <a:gd name="T0" fmla="*/ 0 w 507"/>
              <a:gd name="T1" fmla="*/ 857 h 857"/>
              <a:gd name="T2" fmla="*/ 0 w 507"/>
              <a:gd name="T3" fmla="*/ 0 h 857"/>
              <a:gd name="T4" fmla="*/ 507 w 507"/>
              <a:gd name="T5" fmla="*/ 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7" h="857">
                <a:moveTo>
                  <a:pt x="0" y="857"/>
                </a:moveTo>
                <a:lnTo>
                  <a:pt x="0" y="0"/>
                </a:lnTo>
                <a:lnTo>
                  <a:pt x="507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73" name="Freeform 177">
            <a:extLst>
              <a:ext uri="{FF2B5EF4-FFF2-40B4-BE49-F238E27FC236}">
                <a16:creationId xmlns:a16="http://schemas.microsoft.com/office/drawing/2014/main" id="{34A92C28-5175-743D-7DEF-A6B81007C152}"/>
              </a:ext>
            </a:extLst>
          </p:cNvPr>
          <p:cNvSpPr>
            <a:spLocks/>
          </p:cNvSpPr>
          <p:nvPr/>
        </p:nvSpPr>
        <p:spPr bwMode="auto">
          <a:xfrm>
            <a:off x="4789488" y="2430463"/>
            <a:ext cx="811212" cy="1433512"/>
          </a:xfrm>
          <a:custGeom>
            <a:avLst/>
            <a:gdLst>
              <a:gd name="T0" fmla="*/ 511 w 511"/>
              <a:gd name="T1" fmla="*/ 903 h 903"/>
              <a:gd name="T2" fmla="*/ 511 w 511"/>
              <a:gd name="T3" fmla="*/ 0 h 903"/>
              <a:gd name="T4" fmla="*/ 0 w 511"/>
              <a:gd name="T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1" h="903">
                <a:moveTo>
                  <a:pt x="511" y="903"/>
                </a:moveTo>
                <a:lnTo>
                  <a:pt x="511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74" name="Rectangle 178">
            <a:extLst>
              <a:ext uri="{FF2B5EF4-FFF2-40B4-BE49-F238E27FC236}">
                <a16:creationId xmlns:a16="http://schemas.microsoft.com/office/drawing/2014/main" id="{0EDC2463-D03F-526B-3E40-81FF5AFB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5050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85875" name="Rectangle 179">
            <a:extLst>
              <a:ext uri="{FF2B5EF4-FFF2-40B4-BE49-F238E27FC236}">
                <a16:creationId xmlns:a16="http://schemas.microsoft.com/office/drawing/2014/main" id="{7762AFE1-F50A-6ADA-D546-DDE27538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609850"/>
            <a:ext cx="254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285876" name="Rectangle 180">
            <a:extLst>
              <a:ext uri="{FF2B5EF4-FFF2-40B4-BE49-F238E27FC236}">
                <a16:creationId xmlns:a16="http://schemas.microsoft.com/office/drawing/2014/main" id="{461C7A13-3D37-874F-D9AB-38DD5EAC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29432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SE</a:t>
            </a:r>
            <a:endParaRPr lang="en-US" altLang="en-US"/>
          </a:p>
        </p:txBody>
      </p:sp>
      <p:sp>
        <p:nvSpPr>
          <p:cNvPr id="285877" name="Line 181">
            <a:extLst>
              <a:ext uri="{FF2B5EF4-FFF2-40B4-BE49-F238E27FC236}">
                <a16:creationId xmlns:a16="http://schemas.microsoft.com/office/drawing/2014/main" id="{88A6E7E7-2A39-1DD2-9137-3BA8885B8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2954338"/>
            <a:ext cx="2540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878" name="Rectangle 182">
            <a:extLst>
              <a:ext uri="{FF2B5EF4-FFF2-40B4-BE49-F238E27FC236}">
                <a16:creationId xmlns:a16="http://schemas.microsoft.com/office/drawing/2014/main" id="{93ED1E7F-C38B-FDD6-0D94-A2661B8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444658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SE</a:t>
            </a:r>
            <a:endParaRPr lang="en-US" altLang="en-US"/>
          </a:p>
        </p:txBody>
      </p:sp>
      <p:sp>
        <p:nvSpPr>
          <p:cNvPr id="285879" name="Rectangle 183">
            <a:extLst>
              <a:ext uri="{FF2B5EF4-FFF2-40B4-BE49-F238E27FC236}">
                <a16:creationId xmlns:a16="http://schemas.microsoft.com/office/drawing/2014/main" id="{DBC5A826-E486-071C-316E-753EDB807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825625"/>
            <a:ext cx="3349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EQ</a:t>
            </a:r>
            <a:endParaRPr lang="en-US" altLang="en-US"/>
          </a:p>
        </p:txBody>
      </p:sp>
      <p:sp>
        <p:nvSpPr>
          <p:cNvPr id="285880" name="Rectangle 184">
            <a:extLst>
              <a:ext uri="{FF2B5EF4-FFF2-40B4-BE49-F238E27FC236}">
                <a16:creationId xmlns:a16="http://schemas.microsoft.com/office/drawing/2014/main" id="{9EFDB2C9-0D05-3B46-47C8-91A37AA2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5022850"/>
            <a:ext cx="1214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315263"/>
                </a:solidFill>
              </a:rPr>
              <a:t>Dummy cell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285881" name="Rectangle 185">
            <a:extLst>
              <a:ext uri="{FF2B5EF4-FFF2-40B4-BE49-F238E27FC236}">
                <a16:creationId xmlns:a16="http://schemas.microsoft.com/office/drawing/2014/main" id="{49BAA1DE-2301-0167-B2BC-A8415565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5022850"/>
            <a:ext cx="11445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315263"/>
                </a:solidFill>
                <a:latin typeface="Times Ten Roman" pitchFamily="2" charset="0"/>
              </a:rPr>
              <a:t>Dummy cell</a:t>
            </a:r>
            <a:endParaRPr lang="en-US" altLang="en-US">
              <a:solidFill>
                <a:srgbClr val="3152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C297CA9-6AE9-C4A9-9EA3-8EA0A895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Hierarchical Memory Architecture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1066" name="Rectangle 298">
            <a:extLst>
              <a:ext uri="{FF2B5EF4-FFF2-40B4-BE49-F238E27FC236}">
                <a16:creationId xmlns:a16="http://schemas.microsoft.com/office/drawing/2014/main" id="{17F49C38-71C4-39AA-CC0E-1D8C66EA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Advantages:</a:t>
            </a:r>
            <a:endParaRPr lang="en-US" altLang="en-US" sz="3200" b="0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067" name="Rectangle 299">
            <a:extLst>
              <a:ext uri="{FF2B5EF4-FFF2-40B4-BE49-F238E27FC236}">
                <a16:creationId xmlns:a16="http://schemas.microsoft.com/office/drawing/2014/main" id="{3E88D0D2-A01B-C8E1-6DC4-4E33B750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91200"/>
            <a:ext cx="322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Shorter wires within blocks</a:t>
            </a:r>
            <a:endParaRPr lang="en-US" altLang="en-US" sz="3200" b="0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1068" name="Rectangle 300">
            <a:extLst>
              <a:ext uri="{FF2B5EF4-FFF2-40B4-BE49-F238E27FC236}">
                <a16:creationId xmlns:a16="http://schemas.microsoft.com/office/drawing/2014/main" id="{B869A91B-AB94-7F69-8917-A6C27297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49963"/>
            <a:ext cx="6223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Block address activates only 1 block =&gt; power savings</a:t>
            </a:r>
            <a:endParaRPr lang="en-US" altLang="en-US" sz="3200" b="0">
              <a:solidFill>
                <a:srgbClr val="C66B5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1349" name="Picture 581">
            <a:extLst>
              <a:ext uri="{FF2B5EF4-FFF2-40B4-BE49-F238E27FC236}">
                <a16:creationId xmlns:a16="http://schemas.microsoft.com/office/drawing/2014/main" id="{72CAFB41-F230-35F2-E494-EFAF050FED5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300" y="1319213"/>
            <a:ext cx="7391400" cy="42195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92A9031D-EFD4-AE16-73C4-5329AA60C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r>
              <a:rPr lang="en-US" altLang="en-US" sz="3600"/>
              <a:t>DRAM Read Process with Dummy Cell</a:t>
            </a:r>
            <a:endParaRPr lang="en-US" altLang="en-US"/>
          </a:p>
        </p:txBody>
      </p:sp>
      <p:sp>
        <p:nvSpPr>
          <p:cNvPr id="286733" name="Rectangle 13">
            <a:extLst>
              <a:ext uri="{FF2B5EF4-FFF2-40B4-BE49-F238E27FC236}">
                <a16:creationId xmlns:a16="http://schemas.microsoft.com/office/drawing/2014/main" id="{5CA70B21-D67E-1BDA-180C-D5477A6C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074738"/>
            <a:ext cx="2376487" cy="1946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34" name="Line 14">
            <a:extLst>
              <a:ext uri="{FF2B5EF4-FFF2-40B4-BE49-F238E27FC236}">
                <a16:creationId xmlns:a16="http://schemas.microsoft.com/office/drawing/2014/main" id="{C2AFCD5C-D7AA-005B-EBC1-FEB0EC849D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0813" y="1074738"/>
            <a:ext cx="109537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35" name="Rectangle 15">
            <a:extLst>
              <a:ext uri="{FF2B5EF4-FFF2-40B4-BE49-F238E27FC236}">
                <a16:creationId xmlns:a16="http://schemas.microsoft.com/office/drawing/2014/main" id="{45FB1B77-0003-ECFC-FDB6-683CC80E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87425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3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36" name="Line 16">
            <a:extLst>
              <a:ext uri="{FF2B5EF4-FFF2-40B4-BE49-F238E27FC236}">
                <a16:creationId xmlns:a16="http://schemas.microsoft.com/office/drawing/2014/main" id="{AF200647-45F8-7D48-787E-F05E1FDA2E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0813" y="1724025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37" name="Rectangle 17">
            <a:extLst>
              <a:ext uri="{FF2B5EF4-FFF2-40B4-BE49-F238E27FC236}">
                <a16:creationId xmlns:a16="http://schemas.microsoft.com/office/drawing/2014/main" id="{B0768CDA-88CC-DAAD-0591-9FF9CD6D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35125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2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38" name="Line 18">
            <a:extLst>
              <a:ext uri="{FF2B5EF4-FFF2-40B4-BE49-F238E27FC236}">
                <a16:creationId xmlns:a16="http://schemas.microsoft.com/office/drawing/2014/main" id="{554DA287-EB53-57B7-CCAC-AAD593671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0813" y="2370138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39" name="Rectangle 19">
            <a:extLst>
              <a:ext uri="{FF2B5EF4-FFF2-40B4-BE49-F238E27FC236}">
                <a16:creationId xmlns:a16="http://schemas.microsoft.com/office/drawing/2014/main" id="{7073BF2C-1DD3-3C1E-97E1-BA49903F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40" name="Line 20">
            <a:extLst>
              <a:ext uri="{FF2B5EF4-FFF2-40B4-BE49-F238E27FC236}">
                <a16:creationId xmlns:a16="http://schemas.microsoft.com/office/drawing/2014/main" id="{B81C00E9-B7A8-12CE-67C5-735656A5B6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0813" y="3021013"/>
            <a:ext cx="109537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1" name="Rectangle 21">
            <a:extLst>
              <a:ext uri="{FF2B5EF4-FFF2-40B4-BE49-F238E27FC236}">
                <a16:creationId xmlns:a16="http://schemas.microsoft.com/office/drawing/2014/main" id="{034C1D7D-908F-D48F-5573-72D14E1B9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337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0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42" name="Line 22">
            <a:extLst>
              <a:ext uri="{FF2B5EF4-FFF2-40B4-BE49-F238E27FC236}">
                <a16:creationId xmlns:a16="http://schemas.microsoft.com/office/drawing/2014/main" id="{FC93EA27-8126-5C58-D601-A0D1E5D3B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2911475"/>
            <a:ext cx="3175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3" name="Rectangle 23">
            <a:extLst>
              <a:ext uri="{FF2B5EF4-FFF2-40B4-BE49-F238E27FC236}">
                <a16:creationId xmlns:a16="http://schemas.microsoft.com/office/drawing/2014/main" id="{459AC6AB-9546-8B67-0B34-A253CA0E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0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44" name="Line 24">
            <a:extLst>
              <a:ext uri="{FF2B5EF4-FFF2-40B4-BE49-F238E27FC236}">
                <a16:creationId xmlns:a16="http://schemas.microsoft.com/office/drawing/2014/main" id="{D88C2023-B201-105E-6C03-CE9D37572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975" y="2911475"/>
            <a:ext cx="3175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5" name="Rectangle 25">
            <a:extLst>
              <a:ext uri="{FF2B5EF4-FFF2-40B4-BE49-F238E27FC236}">
                <a16:creationId xmlns:a16="http://schemas.microsoft.com/office/drawing/2014/main" id="{979A4D43-0A53-E6DA-0218-2F9BAF13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46" name="Line 26">
            <a:extLst>
              <a:ext uri="{FF2B5EF4-FFF2-40B4-BE49-F238E27FC236}">
                <a16:creationId xmlns:a16="http://schemas.microsoft.com/office/drawing/2014/main" id="{BCACCACF-2594-AEEE-A08F-FD233CDB0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974975"/>
            <a:ext cx="3175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7" name="Line 27">
            <a:extLst>
              <a:ext uri="{FF2B5EF4-FFF2-40B4-BE49-F238E27FC236}">
                <a16:creationId xmlns:a16="http://schemas.microsoft.com/office/drawing/2014/main" id="{3E0607FB-29BA-40A7-4285-F5116A930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2695575"/>
            <a:ext cx="46037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8" name="Line 28">
            <a:extLst>
              <a:ext uri="{FF2B5EF4-FFF2-40B4-BE49-F238E27FC236}">
                <a16:creationId xmlns:a16="http://schemas.microsoft.com/office/drawing/2014/main" id="{EC978369-F964-1476-3103-7CA5A222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2044700"/>
            <a:ext cx="46037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49" name="Line 29">
            <a:extLst>
              <a:ext uri="{FF2B5EF4-FFF2-40B4-BE49-F238E27FC236}">
                <a16:creationId xmlns:a16="http://schemas.microsoft.com/office/drawing/2014/main" id="{3E64FC5F-1442-456C-EAAE-6428EECB3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1400175"/>
            <a:ext cx="46037" cy="158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0" name="Line 30">
            <a:extLst>
              <a:ext uri="{FF2B5EF4-FFF2-40B4-BE49-F238E27FC236}">
                <a16:creationId xmlns:a16="http://schemas.microsoft.com/office/drawing/2014/main" id="{B34E989E-7839-AA65-6B1E-30160949A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763" y="1724025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1" name="Line 31">
            <a:extLst>
              <a:ext uri="{FF2B5EF4-FFF2-40B4-BE49-F238E27FC236}">
                <a16:creationId xmlns:a16="http://schemas.microsoft.com/office/drawing/2014/main" id="{DD415581-DE8B-874A-98CC-B2206BB65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763" y="2370138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2" name="Line 32">
            <a:extLst>
              <a:ext uri="{FF2B5EF4-FFF2-40B4-BE49-F238E27FC236}">
                <a16:creationId xmlns:a16="http://schemas.microsoft.com/office/drawing/2014/main" id="{4CB6E714-7A32-2955-BE38-4D460E830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850" y="2695575"/>
            <a:ext cx="44450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3" name="Line 33">
            <a:extLst>
              <a:ext uri="{FF2B5EF4-FFF2-40B4-BE49-F238E27FC236}">
                <a16:creationId xmlns:a16="http://schemas.microsoft.com/office/drawing/2014/main" id="{8E257010-01B7-B3FF-36AA-C7E7FC8035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850" y="2044700"/>
            <a:ext cx="44450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4" name="Line 34">
            <a:extLst>
              <a:ext uri="{FF2B5EF4-FFF2-40B4-BE49-F238E27FC236}">
                <a16:creationId xmlns:a16="http://schemas.microsoft.com/office/drawing/2014/main" id="{9CBC00DA-58CD-EB67-64B7-2EBE5F674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850" y="1400175"/>
            <a:ext cx="44450" cy="158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5" name="Line 35">
            <a:extLst>
              <a:ext uri="{FF2B5EF4-FFF2-40B4-BE49-F238E27FC236}">
                <a16:creationId xmlns:a16="http://schemas.microsoft.com/office/drawing/2014/main" id="{3E6E7C9D-9E5C-2D9B-2779-B7D9A8EB9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2974975"/>
            <a:ext cx="3175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6" name="Line 36">
            <a:extLst>
              <a:ext uri="{FF2B5EF4-FFF2-40B4-BE49-F238E27FC236}">
                <a16:creationId xmlns:a16="http://schemas.microsoft.com/office/drawing/2014/main" id="{73EE9147-38E8-8B5B-EF36-8B3BE9A3C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2974975"/>
            <a:ext cx="3175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7" name="Line 37">
            <a:extLst>
              <a:ext uri="{FF2B5EF4-FFF2-40B4-BE49-F238E27FC236}">
                <a16:creationId xmlns:a16="http://schemas.microsoft.com/office/drawing/2014/main" id="{37F5C6F5-93CA-32FA-8CC3-D88FF0508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138" y="2911475"/>
            <a:ext cx="3175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8" name="Rectangle 38">
            <a:extLst>
              <a:ext uri="{FF2B5EF4-FFF2-40B4-BE49-F238E27FC236}">
                <a16:creationId xmlns:a16="http://schemas.microsoft.com/office/drawing/2014/main" id="{067FF809-7A0C-368E-D8C2-8DC5FD41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2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59" name="Line 39">
            <a:extLst>
              <a:ext uri="{FF2B5EF4-FFF2-40B4-BE49-F238E27FC236}">
                <a16:creationId xmlns:a16="http://schemas.microsoft.com/office/drawing/2014/main" id="{038B59AF-448B-F1D8-D2FD-69922BE09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1074738"/>
            <a:ext cx="3175" cy="1095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0" name="Line 40">
            <a:extLst>
              <a:ext uri="{FF2B5EF4-FFF2-40B4-BE49-F238E27FC236}">
                <a16:creationId xmlns:a16="http://schemas.microsoft.com/office/drawing/2014/main" id="{2CBC927D-FE97-A405-DE01-534BC2697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9275" y="1074738"/>
            <a:ext cx="3175" cy="4603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1" name="Line 41">
            <a:extLst>
              <a:ext uri="{FF2B5EF4-FFF2-40B4-BE49-F238E27FC236}">
                <a16:creationId xmlns:a16="http://schemas.microsoft.com/office/drawing/2014/main" id="{6F705BE6-8E1F-99A3-1B2A-442FD7DD7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6675" y="1074738"/>
            <a:ext cx="3175" cy="4603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2" name="Line 42">
            <a:extLst>
              <a:ext uri="{FF2B5EF4-FFF2-40B4-BE49-F238E27FC236}">
                <a16:creationId xmlns:a16="http://schemas.microsoft.com/office/drawing/2014/main" id="{9211ACE3-2981-498B-4699-AD813F3F7F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8838" y="1074738"/>
            <a:ext cx="3175" cy="4603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3" name="Line 43">
            <a:extLst>
              <a:ext uri="{FF2B5EF4-FFF2-40B4-BE49-F238E27FC236}">
                <a16:creationId xmlns:a16="http://schemas.microsoft.com/office/drawing/2014/main" id="{D0B8A03A-5CC2-6BC3-0AD1-DE02DE68D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5138" y="1074738"/>
            <a:ext cx="3175" cy="1095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4" name="Line 44">
            <a:extLst>
              <a:ext uri="{FF2B5EF4-FFF2-40B4-BE49-F238E27FC236}">
                <a16:creationId xmlns:a16="http://schemas.microsoft.com/office/drawing/2014/main" id="{80BBC88E-6090-F8B5-55AE-3CB7FF9A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2911475"/>
            <a:ext cx="3175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5" name="Rectangle 45">
            <a:extLst>
              <a:ext uri="{FF2B5EF4-FFF2-40B4-BE49-F238E27FC236}">
                <a16:creationId xmlns:a16="http://schemas.microsoft.com/office/drawing/2014/main" id="{1AF843F3-FCA5-3977-D969-8DE193B2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3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66" name="Rectangle 46">
            <a:extLst>
              <a:ext uri="{FF2B5EF4-FFF2-40B4-BE49-F238E27FC236}">
                <a16:creationId xmlns:a16="http://schemas.microsoft.com/office/drawing/2014/main" id="{0B130EB8-FE46-43AD-C6A8-93A101CA9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210502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86767" name="Freeform 47">
            <a:extLst>
              <a:ext uri="{FF2B5EF4-FFF2-40B4-BE49-F238E27FC236}">
                <a16:creationId xmlns:a16="http://schemas.microsoft.com/office/drawing/2014/main" id="{EB9A37CD-7542-F07B-3E3C-DF40EC26D24C}"/>
              </a:ext>
            </a:extLst>
          </p:cNvPr>
          <p:cNvSpPr>
            <a:spLocks/>
          </p:cNvSpPr>
          <p:nvPr/>
        </p:nvSpPr>
        <p:spPr bwMode="auto">
          <a:xfrm>
            <a:off x="1420813" y="2163763"/>
            <a:ext cx="2376487" cy="857250"/>
          </a:xfrm>
          <a:custGeom>
            <a:avLst/>
            <a:gdLst>
              <a:gd name="T0" fmla="*/ 519 w 519"/>
              <a:gd name="T1" fmla="*/ 129 h 187"/>
              <a:gd name="T2" fmla="*/ 409 w 519"/>
              <a:gd name="T3" fmla="*/ 72 h 187"/>
              <a:gd name="T4" fmla="*/ 281 w 519"/>
              <a:gd name="T5" fmla="*/ 24 h 187"/>
              <a:gd name="T6" fmla="*/ 189 w 519"/>
              <a:gd name="T7" fmla="*/ 19 h 187"/>
              <a:gd name="T8" fmla="*/ 97 w 519"/>
              <a:gd name="T9" fmla="*/ 2 h 187"/>
              <a:gd name="T10" fmla="*/ 68 w 519"/>
              <a:gd name="T11" fmla="*/ 20 h 187"/>
              <a:gd name="T12" fmla="*/ 33 w 519"/>
              <a:gd name="T13" fmla="*/ 187 h 187"/>
              <a:gd name="T14" fmla="*/ 0 w 519"/>
              <a:gd name="T1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9" h="187">
                <a:moveTo>
                  <a:pt x="519" y="129"/>
                </a:moveTo>
                <a:cubicBezTo>
                  <a:pt x="519" y="129"/>
                  <a:pt x="464" y="100"/>
                  <a:pt x="409" y="72"/>
                </a:cubicBezTo>
                <a:cubicBezTo>
                  <a:pt x="353" y="44"/>
                  <a:pt x="326" y="32"/>
                  <a:pt x="281" y="24"/>
                </a:cubicBezTo>
                <a:cubicBezTo>
                  <a:pt x="266" y="21"/>
                  <a:pt x="210" y="21"/>
                  <a:pt x="189" y="19"/>
                </a:cubicBezTo>
                <a:cubicBezTo>
                  <a:pt x="162" y="16"/>
                  <a:pt x="109" y="5"/>
                  <a:pt x="97" y="2"/>
                </a:cubicBezTo>
                <a:cubicBezTo>
                  <a:pt x="85" y="0"/>
                  <a:pt x="68" y="20"/>
                  <a:pt x="68" y="20"/>
                </a:cubicBezTo>
                <a:cubicBezTo>
                  <a:pt x="33" y="187"/>
                  <a:pt x="33" y="187"/>
                  <a:pt x="33" y="187"/>
                </a:cubicBezTo>
                <a:cubicBezTo>
                  <a:pt x="0" y="187"/>
                  <a:pt x="0" y="187"/>
                  <a:pt x="0" y="187"/>
                </a:cubicBezTo>
              </a:path>
            </a:pathLst>
          </a:custGeom>
          <a:noFill/>
          <a:ln w="15875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8" name="Rectangle 48">
            <a:extLst>
              <a:ext uri="{FF2B5EF4-FFF2-40B4-BE49-F238E27FC236}">
                <a16:creationId xmlns:a16="http://schemas.microsoft.com/office/drawing/2014/main" id="{6933DEC7-BE21-D85C-A92B-961EA1E7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2381250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BL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69" name="Rectangle 49">
            <a:extLst>
              <a:ext uri="{FF2B5EF4-FFF2-40B4-BE49-F238E27FC236}">
                <a16:creationId xmlns:a16="http://schemas.microsoft.com/office/drawing/2014/main" id="{B17903D3-3207-D265-C042-2CE5BF01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1938338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BL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70" name="Line 50">
            <a:extLst>
              <a:ext uri="{FF2B5EF4-FFF2-40B4-BE49-F238E27FC236}">
                <a16:creationId xmlns:a16="http://schemas.microsoft.com/office/drawing/2014/main" id="{B8D92211-A152-9DCB-5776-17A8C7561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1939925"/>
            <a:ext cx="165100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1" name="Rectangle 51">
            <a:extLst>
              <a:ext uri="{FF2B5EF4-FFF2-40B4-BE49-F238E27FC236}">
                <a16:creationId xmlns:a16="http://schemas.microsoft.com/office/drawing/2014/main" id="{7C0BD004-EBDF-02E5-DEE5-814A646C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249613"/>
            <a:ext cx="28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t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72" name="Rectangle 52">
            <a:extLst>
              <a:ext uri="{FF2B5EF4-FFF2-40B4-BE49-F238E27FC236}">
                <a16:creationId xmlns:a16="http://schemas.microsoft.com/office/drawing/2014/main" id="{C9519929-8CEF-DFA4-FE7F-CF60B01D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3249613"/>
            <a:ext cx="179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(ns)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73" name="Rectangle 53">
            <a:extLst>
              <a:ext uri="{FF2B5EF4-FFF2-40B4-BE49-F238E27FC236}">
                <a16:creationId xmlns:a16="http://schemas.microsoft.com/office/drawing/2014/main" id="{0E03803C-3821-A42F-819F-5CADEDD7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70275"/>
            <a:ext cx="928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 i="0">
                <a:solidFill>
                  <a:srgbClr val="000000"/>
                </a:solidFill>
                <a:latin typeface="Times Ten Roman" pitchFamily="2" charset="0"/>
              </a:rPr>
              <a:t> </a:t>
            </a:r>
            <a:r>
              <a:rPr lang="en-US" altLang="en-US" sz="1600" i="0">
                <a:solidFill>
                  <a:srgbClr val="315263"/>
                </a:solidFill>
              </a:rPr>
              <a:t>reading 0</a:t>
            </a:r>
            <a:endParaRPr lang="en-US" altLang="en-US" sz="1600">
              <a:solidFill>
                <a:srgbClr val="315263"/>
              </a:solidFill>
            </a:endParaRPr>
          </a:p>
        </p:txBody>
      </p:sp>
      <p:sp>
        <p:nvSpPr>
          <p:cNvPr id="286774" name="Rectangle 54">
            <a:extLst>
              <a:ext uri="{FF2B5EF4-FFF2-40B4-BE49-F238E27FC236}">
                <a16:creationId xmlns:a16="http://schemas.microsoft.com/office/drawing/2014/main" id="{41D9224C-1778-B6BC-ADE5-0F22BFB2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870325"/>
            <a:ext cx="2359025" cy="1804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5" name="Line 55">
            <a:extLst>
              <a:ext uri="{FF2B5EF4-FFF2-40B4-BE49-F238E27FC236}">
                <a16:creationId xmlns:a16="http://schemas.microsoft.com/office/drawing/2014/main" id="{678073A6-7FA9-F1EA-E045-210831794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8213" y="3870325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6" name="Rectangle 56">
            <a:extLst>
              <a:ext uri="{FF2B5EF4-FFF2-40B4-BE49-F238E27FC236}">
                <a16:creationId xmlns:a16="http://schemas.microsoft.com/office/drawing/2014/main" id="{C914D107-C851-4853-6A1F-FEFD5B83D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846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3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77" name="Line 57">
            <a:extLst>
              <a:ext uri="{FF2B5EF4-FFF2-40B4-BE49-F238E27FC236}">
                <a16:creationId xmlns:a16="http://schemas.microsoft.com/office/drawing/2014/main" id="{7F3E0AF6-F9F1-8A4C-82FC-F2C722718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8213" y="4470400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8" name="Rectangle 58">
            <a:extLst>
              <a:ext uri="{FF2B5EF4-FFF2-40B4-BE49-F238E27FC236}">
                <a16:creationId xmlns:a16="http://schemas.microsoft.com/office/drawing/2014/main" id="{C7F697E7-581C-7543-CB0E-1C0F5D81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86263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2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79" name="Line 59">
            <a:extLst>
              <a:ext uri="{FF2B5EF4-FFF2-40B4-BE49-F238E27FC236}">
                <a16:creationId xmlns:a16="http://schemas.microsoft.com/office/drawing/2014/main" id="{94EF2F59-0589-EE2D-850F-D88909CF5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8213" y="5070475"/>
            <a:ext cx="1095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0" name="Rectangle 60">
            <a:extLst>
              <a:ext uri="{FF2B5EF4-FFF2-40B4-BE49-F238E27FC236}">
                <a16:creationId xmlns:a16="http://schemas.microsoft.com/office/drawing/2014/main" id="{3B6213F3-7C0F-EA87-BAEC-AC506190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86338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81" name="Line 61">
            <a:extLst>
              <a:ext uri="{FF2B5EF4-FFF2-40B4-BE49-F238E27FC236}">
                <a16:creationId xmlns:a16="http://schemas.microsoft.com/office/drawing/2014/main" id="{2065F06E-D9E4-C320-9A06-3D02D5751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8213" y="5675313"/>
            <a:ext cx="109537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2" name="Rectangle 62">
            <a:extLst>
              <a:ext uri="{FF2B5EF4-FFF2-40B4-BE49-F238E27FC236}">
                <a16:creationId xmlns:a16="http://schemas.microsoft.com/office/drawing/2014/main" id="{DA2C0D9C-81D6-AC56-1D65-DFA0C4E7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8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0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83" name="Line 63">
            <a:extLst>
              <a:ext uri="{FF2B5EF4-FFF2-40B4-BE49-F238E27FC236}">
                <a16:creationId xmlns:a16="http://schemas.microsoft.com/office/drawing/2014/main" id="{BABFB114-86B4-0848-7238-B396C3DC3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5565775"/>
            <a:ext cx="3175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4" name="Rectangle 64">
            <a:extLst>
              <a:ext uri="{FF2B5EF4-FFF2-40B4-BE49-F238E27FC236}">
                <a16:creationId xmlns:a16="http://schemas.microsoft.com/office/drawing/2014/main" id="{84E77D8C-07A2-8035-FF4A-CD14D5CB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57023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0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85" name="Line 65">
            <a:extLst>
              <a:ext uri="{FF2B5EF4-FFF2-40B4-BE49-F238E27FC236}">
                <a16:creationId xmlns:a16="http://schemas.microsoft.com/office/drawing/2014/main" id="{7E03658F-A7B5-429C-E87B-BC4DBD650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5565775"/>
            <a:ext cx="3175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6" name="Rectangle 66">
            <a:extLst>
              <a:ext uri="{FF2B5EF4-FFF2-40B4-BE49-F238E27FC236}">
                <a16:creationId xmlns:a16="http://schemas.microsoft.com/office/drawing/2014/main" id="{B04DC007-915B-C919-31CB-DF5FEEBF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57023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787" name="Line 67">
            <a:extLst>
              <a:ext uri="{FF2B5EF4-FFF2-40B4-BE49-F238E27FC236}">
                <a16:creationId xmlns:a16="http://schemas.microsoft.com/office/drawing/2014/main" id="{EF4DDBA2-964B-AE53-0B42-0205C8051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5629275"/>
            <a:ext cx="3175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8" name="Line 68">
            <a:extLst>
              <a:ext uri="{FF2B5EF4-FFF2-40B4-BE49-F238E27FC236}">
                <a16:creationId xmlns:a16="http://schemas.microsoft.com/office/drawing/2014/main" id="{9F88C2B3-0456-D728-4A74-94119E200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5373688"/>
            <a:ext cx="46037" cy="158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9" name="Line 69">
            <a:extLst>
              <a:ext uri="{FF2B5EF4-FFF2-40B4-BE49-F238E27FC236}">
                <a16:creationId xmlns:a16="http://schemas.microsoft.com/office/drawing/2014/main" id="{8DF3FE03-70E4-6510-5FCC-E894163B3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4773613"/>
            <a:ext cx="46037" cy="158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0" name="Line 70">
            <a:extLst>
              <a:ext uri="{FF2B5EF4-FFF2-40B4-BE49-F238E27FC236}">
                <a16:creationId xmlns:a16="http://schemas.microsoft.com/office/drawing/2014/main" id="{2F85AB55-543B-F26D-45EF-A061C4B35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4168775"/>
            <a:ext cx="46037" cy="158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1" name="Line 71">
            <a:extLst>
              <a:ext uri="{FF2B5EF4-FFF2-40B4-BE49-F238E27FC236}">
                <a16:creationId xmlns:a16="http://schemas.microsoft.com/office/drawing/2014/main" id="{17B2CF20-7D7F-AF2C-23C8-3C7AEFE86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4470400"/>
            <a:ext cx="1095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2" name="Line 72">
            <a:extLst>
              <a:ext uri="{FF2B5EF4-FFF2-40B4-BE49-F238E27FC236}">
                <a16:creationId xmlns:a16="http://schemas.microsoft.com/office/drawing/2014/main" id="{7B5ADC09-11A8-A0BD-62F4-0496209C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5070475"/>
            <a:ext cx="1095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3" name="Line 73">
            <a:extLst>
              <a:ext uri="{FF2B5EF4-FFF2-40B4-BE49-F238E27FC236}">
                <a16:creationId xmlns:a16="http://schemas.microsoft.com/office/drawing/2014/main" id="{10B2D564-5F6A-54EA-26C9-D5C52F407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373688"/>
            <a:ext cx="46038" cy="158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4" name="Line 74">
            <a:extLst>
              <a:ext uri="{FF2B5EF4-FFF2-40B4-BE49-F238E27FC236}">
                <a16:creationId xmlns:a16="http://schemas.microsoft.com/office/drawing/2014/main" id="{C039E986-33AD-D837-A383-026416773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773613"/>
            <a:ext cx="46038" cy="158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5" name="Line 75">
            <a:extLst>
              <a:ext uri="{FF2B5EF4-FFF2-40B4-BE49-F238E27FC236}">
                <a16:creationId xmlns:a16="http://schemas.microsoft.com/office/drawing/2014/main" id="{027CA2FA-82A8-4D89-7917-818CC6A75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168775"/>
            <a:ext cx="46038" cy="158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6" name="Line 76">
            <a:extLst>
              <a:ext uri="{FF2B5EF4-FFF2-40B4-BE49-F238E27FC236}">
                <a16:creationId xmlns:a16="http://schemas.microsoft.com/office/drawing/2014/main" id="{DCB65951-020B-06D4-60B7-F82595884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5629275"/>
            <a:ext cx="1587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7" name="Line 77">
            <a:extLst>
              <a:ext uri="{FF2B5EF4-FFF2-40B4-BE49-F238E27FC236}">
                <a16:creationId xmlns:a16="http://schemas.microsoft.com/office/drawing/2014/main" id="{FCD79D51-3F06-CD4A-BB9A-A35BF181E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538" y="5629275"/>
            <a:ext cx="1587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8" name="Line 78">
            <a:extLst>
              <a:ext uri="{FF2B5EF4-FFF2-40B4-BE49-F238E27FC236}">
                <a16:creationId xmlns:a16="http://schemas.microsoft.com/office/drawing/2014/main" id="{AC81120B-16BC-CA96-1B20-21B3899A7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838" y="5565775"/>
            <a:ext cx="1587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9" name="Rectangle 79">
            <a:extLst>
              <a:ext uri="{FF2B5EF4-FFF2-40B4-BE49-F238E27FC236}">
                <a16:creationId xmlns:a16="http://schemas.microsoft.com/office/drawing/2014/main" id="{03F4359F-576A-225A-F18F-38DFFD72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57023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2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00" name="Line 80">
            <a:extLst>
              <a:ext uri="{FF2B5EF4-FFF2-40B4-BE49-F238E27FC236}">
                <a16:creationId xmlns:a16="http://schemas.microsoft.com/office/drawing/2014/main" id="{DACF89BD-F8DE-0BD2-190B-70744FC1A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5613" y="3870325"/>
            <a:ext cx="3175" cy="1111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1" name="Line 81">
            <a:extLst>
              <a:ext uri="{FF2B5EF4-FFF2-40B4-BE49-F238E27FC236}">
                <a16:creationId xmlns:a16="http://schemas.microsoft.com/office/drawing/2014/main" id="{FB8C439D-5374-0D97-3009-F08CF5E1C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913" y="3870325"/>
            <a:ext cx="3175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2" name="Line 82">
            <a:extLst>
              <a:ext uri="{FF2B5EF4-FFF2-40B4-BE49-F238E27FC236}">
                <a16:creationId xmlns:a16="http://schemas.microsoft.com/office/drawing/2014/main" id="{6B324B92-20D3-52B6-5A68-E4FE23E977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3870325"/>
            <a:ext cx="1587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3" name="Line 83">
            <a:extLst>
              <a:ext uri="{FF2B5EF4-FFF2-40B4-BE49-F238E27FC236}">
                <a16:creationId xmlns:a16="http://schemas.microsoft.com/office/drawing/2014/main" id="{1AB7A6BB-39B6-796B-5582-44E616B6E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3538" y="3870325"/>
            <a:ext cx="1587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4" name="Line 84">
            <a:extLst>
              <a:ext uri="{FF2B5EF4-FFF2-40B4-BE49-F238E27FC236}">
                <a16:creationId xmlns:a16="http://schemas.microsoft.com/office/drawing/2014/main" id="{F30F2017-3F6A-6AF5-CC05-EDB02D81A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9838" y="3870325"/>
            <a:ext cx="1587" cy="1111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5" name="Line 85">
            <a:extLst>
              <a:ext uri="{FF2B5EF4-FFF2-40B4-BE49-F238E27FC236}">
                <a16:creationId xmlns:a16="http://schemas.microsoft.com/office/drawing/2014/main" id="{12815BCE-2DFF-01EC-C73B-CFA1E3AC2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7238" y="5565775"/>
            <a:ext cx="1587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6" name="Rectangle 86">
            <a:extLst>
              <a:ext uri="{FF2B5EF4-FFF2-40B4-BE49-F238E27FC236}">
                <a16:creationId xmlns:a16="http://schemas.microsoft.com/office/drawing/2014/main" id="{CCC0FB7F-4B12-3653-5E12-9A071E7C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57023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3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07" name="Rectangle 87">
            <a:extLst>
              <a:ext uri="{FF2B5EF4-FFF2-40B4-BE49-F238E27FC236}">
                <a16:creationId xmlns:a16="http://schemas.microsoft.com/office/drawing/2014/main" id="{4750B2EF-8C5A-32E4-CC17-7517198E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729163"/>
            <a:ext cx="31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86808" name="Rectangle 88">
            <a:extLst>
              <a:ext uri="{FF2B5EF4-FFF2-40B4-BE49-F238E27FC236}">
                <a16:creationId xmlns:a16="http://schemas.microsoft.com/office/drawing/2014/main" id="{07A1A83C-5BC8-4A55-37CD-DC63D131F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72757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SE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09" name="Rectangle 89">
            <a:extLst>
              <a:ext uri="{FF2B5EF4-FFF2-40B4-BE49-F238E27FC236}">
                <a16:creationId xmlns:a16="http://schemas.microsoft.com/office/drawing/2014/main" id="{D6DE4A3D-4568-F2CE-75CF-E0D746794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967163"/>
            <a:ext cx="150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EQ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10" name="Rectangle 90">
            <a:extLst>
              <a:ext uri="{FF2B5EF4-FFF2-40B4-BE49-F238E27FC236}">
                <a16:creationId xmlns:a16="http://schemas.microsoft.com/office/drawing/2014/main" id="{9A630AFC-236A-6FF5-A2FF-84620B0E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967163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WL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11" name="Rectangle 91">
            <a:extLst>
              <a:ext uri="{FF2B5EF4-FFF2-40B4-BE49-F238E27FC236}">
                <a16:creationId xmlns:a16="http://schemas.microsoft.com/office/drawing/2014/main" id="{0501A6CF-D5C0-342F-C781-E1D0F902A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5903913"/>
            <a:ext cx="28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t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12" name="Rectangle 92">
            <a:extLst>
              <a:ext uri="{FF2B5EF4-FFF2-40B4-BE49-F238E27FC236}">
                <a16:creationId xmlns:a16="http://schemas.microsoft.com/office/drawing/2014/main" id="{2E028F0F-F194-22E7-44DD-14AED58E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5903913"/>
            <a:ext cx="179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(ns)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13" name="Rectangle 93">
            <a:extLst>
              <a:ext uri="{FF2B5EF4-FFF2-40B4-BE49-F238E27FC236}">
                <a16:creationId xmlns:a16="http://schemas.microsoft.com/office/drawing/2014/main" id="{69C7526B-2782-8CF0-94E0-C9DBFB52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6111875"/>
            <a:ext cx="1298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 b="0" i="0">
                <a:solidFill>
                  <a:srgbClr val="000000"/>
                </a:solidFill>
                <a:latin typeface="Times Ten Roman" pitchFamily="2" charset="0"/>
              </a:rPr>
              <a:t> </a:t>
            </a:r>
            <a:r>
              <a:rPr lang="en-US" altLang="en-US" sz="1600" i="0">
                <a:solidFill>
                  <a:srgbClr val="315263"/>
                </a:solidFill>
                <a:latin typeface="Times Ten Roman" pitchFamily="2" charset="0"/>
              </a:rPr>
              <a:t>control signals</a:t>
            </a:r>
            <a:endParaRPr lang="en-US" altLang="en-US" sz="1600">
              <a:solidFill>
                <a:srgbClr val="315263"/>
              </a:solidFill>
            </a:endParaRPr>
          </a:p>
        </p:txBody>
      </p:sp>
      <p:sp>
        <p:nvSpPr>
          <p:cNvPr id="286814" name="Rectangle 94">
            <a:extLst>
              <a:ext uri="{FF2B5EF4-FFF2-40B4-BE49-F238E27FC236}">
                <a16:creationId xmlns:a16="http://schemas.microsoft.com/office/drawing/2014/main" id="{EE76519E-5AC6-489E-EA3A-BDA4D127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1074738"/>
            <a:ext cx="2376488" cy="1946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5" name="Line 95">
            <a:extLst>
              <a:ext uri="{FF2B5EF4-FFF2-40B4-BE49-F238E27FC236}">
                <a16:creationId xmlns:a16="http://schemas.microsoft.com/office/drawing/2014/main" id="{37F0304C-AFFC-4C05-27B1-CA8C9B7B9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4025" y="1074738"/>
            <a:ext cx="109538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6" name="Rectangle 96">
            <a:extLst>
              <a:ext uri="{FF2B5EF4-FFF2-40B4-BE49-F238E27FC236}">
                <a16:creationId xmlns:a16="http://schemas.microsoft.com/office/drawing/2014/main" id="{43513DD4-E271-B03F-D063-8629009D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987425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3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17" name="Line 97">
            <a:extLst>
              <a:ext uri="{FF2B5EF4-FFF2-40B4-BE49-F238E27FC236}">
                <a16:creationId xmlns:a16="http://schemas.microsoft.com/office/drawing/2014/main" id="{64A89777-3E59-4F2F-DB11-73DCC0743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4025" y="1724025"/>
            <a:ext cx="1095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8" name="Rectangle 98">
            <a:extLst>
              <a:ext uri="{FF2B5EF4-FFF2-40B4-BE49-F238E27FC236}">
                <a16:creationId xmlns:a16="http://schemas.microsoft.com/office/drawing/2014/main" id="{631AB264-07C2-7402-48ED-67A298FF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1635125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2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19" name="Line 99">
            <a:extLst>
              <a:ext uri="{FF2B5EF4-FFF2-40B4-BE49-F238E27FC236}">
                <a16:creationId xmlns:a16="http://schemas.microsoft.com/office/drawing/2014/main" id="{3B9A7496-F348-9032-1366-1E8D82A2B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4025" y="2370138"/>
            <a:ext cx="1095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0" name="Rectangle 100">
            <a:extLst>
              <a:ext uri="{FF2B5EF4-FFF2-40B4-BE49-F238E27FC236}">
                <a16:creationId xmlns:a16="http://schemas.microsoft.com/office/drawing/2014/main" id="{CA39AEA0-B36E-C9AE-BCB7-5B9EF4B1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286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21" name="Line 101">
            <a:extLst>
              <a:ext uri="{FF2B5EF4-FFF2-40B4-BE49-F238E27FC236}">
                <a16:creationId xmlns:a16="http://schemas.microsoft.com/office/drawing/2014/main" id="{CEBC77E6-2A84-3549-DDF2-6DE909024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4025" y="3021013"/>
            <a:ext cx="109538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2" name="Rectangle 102">
            <a:extLst>
              <a:ext uri="{FF2B5EF4-FFF2-40B4-BE49-F238E27FC236}">
                <a16:creationId xmlns:a16="http://schemas.microsoft.com/office/drawing/2014/main" id="{56562DC1-DBEB-9633-E591-8FA57525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9337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0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23" name="Line 103">
            <a:extLst>
              <a:ext uri="{FF2B5EF4-FFF2-40B4-BE49-F238E27FC236}">
                <a16:creationId xmlns:a16="http://schemas.microsoft.com/office/drawing/2014/main" id="{885D72F6-9D12-02CA-3D47-88785DDC9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2911475"/>
            <a:ext cx="1588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4" name="Rectangle 104">
            <a:extLst>
              <a:ext uri="{FF2B5EF4-FFF2-40B4-BE49-F238E27FC236}">
                <a16:creationId xmlns:a16="http://schemas.microsoft.com/office/drawing/2014/main" id="{E87573D8-78BD-A41B-9B63-0D4CE25E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0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25" name="Line 105">
            <a:extLst>
              <a:ext uri="{FF2B5EF4-FFF2-40B4-BE49-F238E27FC236}">
                <a16:creationId xmlns:a16="http://schemas.microsoft.com/office/drawing/2014/main" id="{CD2337DE-6F1D-1BE0-5F94-FEA5BDC57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188" y="2911475"/>
            <a:ext cx="1587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6" name="Rectangle 106">
            <a:extLst>
              <a:ext uri="{FF2B5EF4-FFF2-40B4-BE49-F238E27FC236}">
                <a16:creationId xmlns:a16="http://schemas.microsoft.com/office/drawing/2014/main" id="{1EF2FB03-244D-0699-A681-C21622E9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5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27" name="Line 107">
            <a:extLst>
              <a:ext uri="{FF2B5EF4-FFF2-40B4-BE49-F238E27FC236}">
                <a16:creationId xmlns:a16="http://schemas.microsoft.com/office/drawing/2014/main" id="{E2C2F23E-7A1E-62BD-CCA0-8FE89167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488" y="2974975"/>
            <a:ext cx="1587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8" name="Line 108">
            <a:extLst>
              <a:ext uri="{FF2B5EF4-FFF2-40B4-BE49-F238E27FC236}">
                <a16:creationId xmlns:a16="http://schemas.microsoft.com/office/drawing/2014/main" id="{4766690C-36A4-C501-16C3-F5008642B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2695575"/>
            <a:ext cx="46038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9" name="Line 109">
            <a:extLst>
              <a:ext uri="{FF2B5EF4-FFF2-40B4-BE49-F238E27FC236}">
                <a16:creationId xmlns:a16="http://schemas.microsoft.com/office/drawing/2014/main" id="{928F4980-ABCF-E707-0C6D-32685E61E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2044700"/>
            <a:ext cx="46038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0" name="Line 110">
            <a:extLst>
              <a:ext uri="{FF2B5EF4-FFF2-40B4-BE49-F238E27FC236}">
                <a16:creationId xmlns:a16="http://schemas.microsoft.com/office/drawing/2014/main" id="{7BC8A6E4-5394-081B-DB32-F294BCFB2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1400175"/>
            <a:ext cx="46038" cy="158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1" name="Line 111">
            <a:extLst>
              <a:ext uri="{FF2B5EF4-FFF2-40B4-BE49-F238E27FC236}">
                <a16:creationId xmlns:a16="http://schemas.microsoft.com/office/drawing/2014/main" id="{3C550534-58E8-3156-2A24-DD4031557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1724025"/>
            <a:ext cx="1095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2" name="Line 112">
            <a:extLst>
              <a:ext uri="{FF2B5EF4-FFF2-40B4-BE49-F238E27FC236}">
                <a16:creationId xmlns:a16="http://schemas.microsoft.com/office/drawing/2014/main" id="{DD9C23A9-153E-7B94-E070-738875822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2370138"/>
            <a:ext cx="1095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3" name="Line 113">
            <a:extLst>
              <a:ext uri="{FF2B5EF4-FFF2-40B4-BE49-F238E27FC236}">
                <a16:creationId xmlns:a16="http://schemas.microsoft.com/office/drawing/2014/main" id="{06DB8DC9-76D0-6D1C-C2FE-E7A146B9F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4475" y="2695575"/>
            <a:ext cx="46038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4" name="Line 114">
            <a:extLst>
              <a:ext uri="{FF2B5EF4-FFF2-40B4-BE49-F238E27FC236}">
                <a16:creationId xmlns:a16="http://schemas.microsoft.com/office/drawing/2014/main" id="{FF9E6B4A-8E72-4AB5-83D0-3E8644BF6F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4475" y="2044700"/>
            <a:ext cx="46038" cy="3175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5" name="Line 115">
            <a:extLst>
              <a:ext uri="{FF2B5EF4-FFF2-40B4-BE49-F238E27FC236}">
                <a16:creationId xmlns:a16="http://schemas.microsoft.com/office/drawing/2014/main" id="{9A47FB21-B23C-ADB9-82C3-88AE1850E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4475" y="1400175"/>
            <a:ext cx="46038" cy="158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6" name="Line 116">
            <a:extLst>
              <a:ext uri="{FF2B5EF4-FFF2-40B4-BE49-F238E27FC236}">
                <a16:creationId xmlns:a16="http://schemas.microsoft.com/office/drawing/2014/main" id="{902D790F-50E7-7B5A-ACB8-25FD13A3D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974975"/>
            <a:ext cx="1587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7" name="Line 117">
            <a:extLst>
              <a:ext uri="{FF2B5EF4-FFF2-40B4-BE49-F238E27FC236}">
                <a16:creationId xmlns:a16="http://schemas.microsoft.com/office/drawing/2014/main" id="{8872C309-FEE0-8D60-F739-9BB2AD79B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2974975"/>
            <a:ext cx="3175" cy="46038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8" name="Line 118">
            <a:extLst>
              <a:ext uri="{FF2B5EF4-FFF2-40B4-BE49-F238E27FC236}">
                <a16:creationId xmlns:a16="http://schemas.microsoft.com/office/drawing/2014/main" id="{A05D161F-7DC0-F134-F914-022C894CA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8350" y="2911475"/>
            <a:ext cx="1588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9" name="Rectangle 119">
            <a:extLst>
              <a:ext uri="{FF2B5EF4-FFF2-40B4-BE49-F238E27FC236}">
                <a16:creationId xmlns:a16="http://schemas.microsoft.com/office/drawing/2014/main" id="{BF5C61C0-4B52-0000-01FE-C54A8503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2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40" name="Line 120">
            <a:extLst>
              <a:ext uri="{FF2B5EF4-FFF2-40B4-BE49-F238E27FC236}">
                <a16:creationId xmlns:a16="http://schemas.microsoft.com/office/drawing/2014/main" id="{8F25B5B6-3E43-9749-60F8-EBB480596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6188" y="1074738"/>
            <a:ext cx="1587" cy="1095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1" name="Line 121">
            <a:extLst>
              <a:ext uri="{FF2B5EF4-FFF2-40B4-BE49-F238E27FC236}">
                <a16:creationId xmlns:a16="http://schemas.microsoft.com/office/drawing/2014/main" id="{D9319CFA-1416-022C-1C3F-BFAB4AA89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488" y="1074738"/>
            <a:ext cx="1587" cy="4603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2" name="Line 122">
            <a:extLst>
              <a:ext uri="{FF2B5EF4-FFF2-40B4-BE49-F238E27FC236}">
                <a16:creationId xmlns:a16="http://schemas.microsoft.com/office/drawing/2014/main" id="{B8EC3494-0E0C-7045-E760-2EF65B539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9888" y="1074738"/>
            <a:ext cx="1587" cy="4603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3" name="Line 123">
            <a:extLst>
              <a:ext uri="{FF2B5EF4-FFF2-40B4-BE49-F238E27FC236}">
                <a16:creationId xmlns:a16="http://schemas.microsoft.com/office/drawing/2014/main" id="{973D85EF-4A7F-E368-3ABB-6D34F0BFF9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050" y="1074738"/>
            <a:ext cx="3175" cy="46037"/>
          </a:xfrm>
          <a:prstGeom prst="line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4" name="Line 124">
            <a:extLst>
              <a:ext uri="{FF2B5EF4-FFF2-40B4-BE49-F238E27FC236}">
                <a16:creationId xmlns:a16="http://schemas.microsoft.com/office/drawing/2014/main" id="{DA523F6C-47C8-E17C-8183-48C90C068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8350" y="1074738"/>
            <a:ext cx="1588" cy="1095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5" name="Line 125">
            <a:extLst>
              <a:ext uri="{FF2B5EF4-FFF2-40B4-BE49-F238E27FC236}">
                <a16:creationId xmlns:a16="http://schemas.microsoft.com/office/drawing/2014/main" id="{53CC3F23-7616-D674-3191-8F4BC1F25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0513" y="2911475"/>
            <a:ext cx="1587" cy="1095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6" name="Rectangle 126">
            <a:extLst>
              <a:ext uri="{FF2B5EF4-FFF2-40B4-BE49-F238E27FC236}">
                <a16:creationId xmlns:a16="http://schemas.microsoft.com/office/drawing/2014/main" id="{A1568BB4-448D-7855-88DB-AD9DFC8C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3048000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3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47" name="Rectangle 127">
            <a:extLst>
              <a:ext uri="{FF2B5EF4-FFF2-40B4-BE49-F238E27FC236}">
                <a16:creationId xmlns:a16="http://schemas.microsoft.com/office/drawing/2014/main" id="{43083AF8-6B1B-3FC4-006F-FC2FBCA9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2105025"/>
            <a:ext cx="31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86848" name="Freeform 128">
            <a:extLst>
              <a:ext uri="{FF2B5EF4-FFF2-40B4-BE49-F238E27FC236}">
                <a16:creationId xmlns:a16="http://schemas.microsoft.com/office/drawing/2014/main" id="{E98C1C8D-66AF-E2A3-8B89-900E84DD8795}"/>
              </a:ext>
            </a:extLst>
          </p:cNvPr>
          <p:cNvSpPr>
            <a:spLocks/>
          </p:cNvSpPr>
          <p:nvPr/>
        </p:nvSpPr>
        <p:spPr bwMode="auto">
          <a:xfrm>
            <a:off x="5534025" y="1830388"/>
            <a:ext cx="2376488" cy="1190625"/>
          </a:xfrm>
          <a:custGeom>
            <a:avLst/>
            <a:gdLst>
              <a:gd name="T0" fmla="*/ 519 w 519"/>
              <a:gd name="T1" fmla="*/ 0 h 260"/>
              <a:gd name="T2" fmla="*/ 362 w 519"/>
              <a:gd name="T3" fmla="*/ 70 h 260"/>
              <a:gd name="T4" fmla="*/ 302 w 519"/>
              <a:gd name="T5" fmla="*/ 77 h 260"/>
              <a:gd name="T6" fmla="*/ 158 w 519"/>
              <a:gd name="T7" fmla="*/ 81 h 260"/>
              <a:gd name="T8" fmla="*/ 121 w 519"/>
              <a:gd name="T9" fmla="*/ 81 h 260"/>
              <a:gd name="T10" fmla="*/ 87 w 519"/>
              <a:gd name="T11" fmla="*/ 76 h 260"/>
              <a:gd name="T12" fmla="*/ 68 w 519"/>
              <a:gd name="T13" fmla="*/ 94 h 260"/>
              <a:gd name="T14" fmla="*/ 34 w 519"/>
              <a:gd name="T15" fmla="*/ 260 h 260"/>
              <a:gd name="T16" fmla="*/ 0 w 519"/>
              <a:gd name="T17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" h="260">
                <a:moveTo>
                  <a:pt x="519" y="0"/>
                </a:moveTo>
                <a:cubicBezTo>
                  <a:pt x="457" y="36"/>
                  <a:pt x="403" y="62"/>
                  <a:pt x="362" y="70"/>
                </a:cubicBezTo>
                <a:cubicBezTo>
                  <a:pt x="332" y="75"/>
                  <a:pt x="311" y="77"/>
                  <a:pt x="302" y="77"/>
                </a:cubicBezTo>
                <a:cubicBezTo>
                  <a:pt x="226" y="77"/>
                  <a:pt x="165" y="81"/>
                  <a:pt x="158" y="81"/>
                </a:cubicBezTo>
                <a:cubicBezTo>
                  <a:pt x="150" y="81"/>
                  <a:pt x="125" y="82"/>
                  <a:pt x="121" y="81"/>
                </a:cubicBezTo>
                <a:cubicBezTo>
                  <a:pt x="87" y="76"/>
                  <a:pt x="87" y="76"/>
                  <a:pt x="87" y="76"/>
                </a:cubicBezTo>
                <a:cubicBezTo>
                  <a:pt x="89" y="76"/>
                  <a:pt x="68" y="94"/>
                  <a:pt x="68" y="94"/>
                </a:cubicBezTo>
                <a:cubicBezTo>
                  <a:pt x="34" y="260"/>
                  <a:pt x="34" y="260"/>
                  <a:pt x="34" y="260"/>
                </a:cubicBezTo>
                <a:cubicBezTo>
                  <a:pt x="0" y="260"/>
                  <a:pt x="0" y="260"/>
                  <a:pt x="0" y="260"/>
                </a:cubicBezTo>
              </a:path>
            </a:pathLst>
          </a:custGeom>
          <a:noFill/>
          <a:ln w="15875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9" name="Rectangle 129">
            <a:extLst>
              <a:ext uri="{FF2B5EF4-FFF2-40B4-BE49-F238E27FC236}">
                <a16:creationId xmlns:a16="http://schemas.microsoft.com/office/drawing/2014/main" id="{7BFB8299-ACC2-9262-5937-63B6DF93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1946275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BL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50" name="Rectangle 130">
            <a:extLst>
              <a:ext uri="{FF2B5EF4-FFF2-40B4-BE49-F238E27FC236}">
                <a16:creationId xmlns:a16="http://schemas.microsoft.com/office/drawing/2014/main" id="{124B4D65-DB36-816F-F470-4A3D12E2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398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BL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51" name="Line 131">
            <a:extLst>
              <a:ext uri="{FF2B5EF4-FFF2-40B4-BE49-F238E27FC236}">
                <a16:creationId xmlns:a16="http://schemas.microsoft.com/office/drawing/2014/main" id="{E8DF99CB-F8D7-45D1-EA1E-5BB0E5AF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8513" y="2401888"/>
            <a:ext cx="165100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2" name="Rectangle 132">
            <a:extLst>
              <a:ext uri="{FF2B5EF4-FFF2-40B4-BE49-F238E27FC236}">
                <a16:creationId xmlns:a16="http://schemas.microsoft.com/office/drawing/2014/main" id="{57A8323A-FA73-53C4-0382-3BD341745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3249613"/>
            <a:ext cx="28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Arial Narrow" panose="020B0604020202020204" pitchFamily="34" charset="0"/>
              </a:rPr>
              <a:t>t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53" name="Rectangle 133">
            <a:extLst>
              <a:ext uri="{FF2B5EF4-FFF2-40B4-BE49-F238E27FC236}">
                <a16:creationId xmlns:a16="http://schemas.microsoft.com/office/drawing/2014/main" id="{ACAD1E63-9838-51AF-0F28-505909C2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3249613"/>
            <a:ext cx="179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Arial Narrow" panose="020B0604020202020204" pitchFamily="34" charset="0"/>
              </a:rPr>
              <a:t>(ns)</a:t>
            </a:r>
            <a:endParaRPr lang="en-US" altLang="en-US" sz="3200">
              <a:latin typeface="Arial Narrow" panose="020B0604020202020204" pitchFamily="34" charset="0"/>
            </a:endParaRPr>
          </a:p>
        </p:txBody>
      </p:sp>
      <p:sp>
        <p:nvSpPr>
          <p:cNvPr id="286854" name="Rectangle 134">
            <a:extLst>
              <a:ext uri="{FF2B5EF4-FFF2-40B4-BE49-F238E27FC236}">
                <a16:creationId xmlns:a16="http://schemas.microsoft.com/office/drawing/2014/main" id="{CEDBB183-8483-44AC-C894-CD2B45F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3470275"/>
            <a:ext cx="819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315263"/>
                </a:solidFill>
                <a:latin typeface="Times Ten Roman" pitchFamily="2" charset="0"/>
              </a:rPr>
              <a:t>reading 1</a:t>
            </a:r>
            <a:endParaRPr lang="en-US" altLang="en-US" sz="1600">
              <a:solidFill>
                <a:srgbClr val="315263"/>
              </a:solidFill>
            </a:endParaRPr>
          </a:p>
        </p:txBody>
      </p:sp>
      <p:sp>
        <p:nvSpPr>
          <p:cNvPr id="286855" name="Freeform 135">
            <a:extLst>
              <a:ext uri="{FF2B5EF4-FFF2-40B4-BE49-F238E27FC236}">
                <a16:creationId xmlns:a16="http://schemas.microsoft.com/office/drawing/2014/main" id="{429A557A-A6A5-31F9-4E42-257EAE6F7328}"/>
              </a:ext>
            </a:extLst>
          </p:cNvPr>
          <p:cNvSpPr>
            <a:spLocks/>
          </p:cNvSpPr>
          <p:nvPr/>
        </p:nvSpPr>
        <p:spPr bwMode="auto">
          <a:xfrm>
            <a:off x="3638550" y="4168775"/>
            <a:ext cx="384175" cy="1506538"/>
          </a:xfrm>
          <a:custGeom>
            <a:avLst/>
            <a:gdLst>
              <a:gd name="T0" fmla="*/ 0 w 168"/>
              <a:gd name="T1" fmla="*/ 658 h 658"/>
              <a:gd name="T2" fmla="*/ 32 w 168"/>
              <a:gd name="T3" fmla="*/ 0 h 658"/>
              <a:gd name="T4" fmla="*/ 136 w 168"/>
              <a:gd name="T5" fmla="*/ 0 h 658"/>
              <a:gd name="T6" fmla="*/ 168 w 168"/>
              <a:gd name="T7" fmla="*/ 65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658">
                <a:moveTo>
                  <a:pt x="0" y="658"/>
                </a:moveTo>
                <a:lnTo>
                  <a:pt x="32" y="0"/>
                </a:lnTo>
                <a:lnTo>
                  <a:pt x="136" y="0"/>
                </a:lnTo>
                <a:lnTo>
                  <a:pt x="168" y="658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6" name="Freeform 136">
            <a:extLst>
              <a:ext uri="{FF2B5EF4-FFF2-40B4-BE49-F238E27FC236}">
                <a16:creationId xmlns:a16="http://schemas.microsoft.com/office/drawing/2014/main" id="{12CC8D4C-57F3-42D5-1E47-2FC42F7FAE42}"/>
              </a:ext>
            </a:extLst>
          </p:cNvPr>
          <p:cNvSpPr>
            <a:spLocks/>
          </p:cNvSpPr>
          <p:nvPr/>
        </p:nvSpPr>
        <p:spPr bwMode="auto">
          <a:xfrm>
            <a:off x="4022725" y="4168775"/>
            <a:ext cx="714375" cy="1506538"/>
          </a:xfrm>
          <a:custGeom>
            <a:avLst/>
            <a:gdLst>
              <a:gd name="T0" fmla="*/ 0 w 312"/>
              <a:gd name="T1" fmla="*/ 658 h 658"/>
              <a:gd name="T2" fmla="*/ 38 w 312"/>
              <a:gd name="T3" fmla="*/ 0 h 658"/>
              <a:gd name="T4" fmla="*/ 312 w 312"/>
              <a:gd name="T5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658">
                <a:moveTo>
                  <a:pt x="0" y="658"/>
                </a:moveTo>
                <a:lnTo>
                  <a:pt x="38" y="0"/>
                </a:lnTo>
                <a:lnTo>
                  <a:pt x="312" y="0"/>
                </a:lnTo>
              </a:path>
            </a:pathLst>
          </a:custGeom>
          <a:noFill/>
          <a:ln w="15875" cap="flat">
            <a:solidFill>
              <a:srgbClr val="00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7" name="Freeform 137">
            <a:extLst>
              <a:ext uri="{FF2B5EF4-FFF2-40B4-BE49-F238E27FC236}">
                <a16:creationId xmlns:a16="http://schemas.microsoft.com/office/drawing/2014/main" id="{C25C3AB4-0046-7F2B-FF77-6C76F473176A}"/>
              </a:ext>
            </a:extLst>
          </p:cNvPr>
          <p:cNvSpPr>
            <a:spLocks/>
          </p:cNvSpPr>
          <p:nvPr/>
        </p:nvSpPr>
        <p:spPr bwMode="auto">
          <a:xfrm>
            <a:off x="3478213" y="4168775"/>
            <a:ext cx="2359025" cy="1506538"/>
          </a:xfrm>
          <a:custGeom>
            <a:avLst/>
            <a:gdLst>
              <a:gd name="T0" fmla="*/ 0 w 1030"/>
              <a:gd name="T1" fmla="*/ 658 h 658"/>
              <a:gd name="T2" fmla="*/ 514 w 1030"/>
              <a:gd name="T3" fmla="*/ 658 h 658"/>
              <a:gd name="T4" fmla="*/ 550 w 1030"/>
              <a:gd name="T5" fmla="*/ 0 h 658"/>
              <a:gd name="T6" fmla="*/ 1030 w 1030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0" h="658">
                <a:moveTo>
                  <a:pt x="0" y="658"/>
                </a:moveTo>
                <a:lnTo>
                  <a:pt x="514" y="658"/>
                </a:lnTo>
                <a:lnTo>
                  <a:pt x="550" y="0"/>
                </a:lnTo>
                <a:lnTo>
                  <a:pt x="1030" y="0"/>
                </a:ln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8" name="Freeform 138">
            <a:extLst>
              <a:ext uri="{FF2B5EF4-FFF2-40B4-BE49-F238E27FC236}">
                <a16:creationId xmlns:a16="http://schemas.microsoft.com/office/drawing/2014/main" id="{203869C1-2156-FC5A-845F-D5AC479F15D5}"/>
              </a:ext>
            </a:extLst>
          </p:cNvPr>
          <p:cNvSpPr>
            <a:spLocks/>
          </p:cNvSpPr>
          <p:nvPr/>
        </p:nvSpPr>
        <p:spPr bwMode="auto">
          <a:xfrm>
            <a:off x="5534025" y="1400175"/>
            <a:ext cx="2381250" cy="1258888"/>
          </a:xfrm>
          <a:custGeom>
            <a:avLst/>
            <a:gdLst>
              <a:gd name="T0" fmla="*/ 0 w 520"/>
              <a:gd name="T1" fmla="*/ 0 h 275"/>
              <a:gd name="T2" fmla="*/ 33 w 520"/>
              <a:gd name="T3" fmla="*/ 1 h 275"/>
              <a:gd name="T4" fmla="*/ 61 w 520"/>
              <a:gd name="T5" fmla="*/ 111 h 275"/>
              <a:gd name="T6" fmla="*/ 70 w 520"/>
              <a:gd name="T7" fmla="*/ 153 h 275"/>
              <a:gd name="T8" fmla="*/ 87 w 520"/>
              <a:gd name="T9" fmla="*/ 170 h 275"/>
              <a:gd name="T10" fmla="*/ 125 w 520"/>
              <a:gd name="T11" fmla="*/ 175 h 275"/>
              <a:gd name="T12" fmla="*/ 190 w 520"/>
              <a:gd name="T13" fmla="*/ 176 h 275"/>
              <a:gd name="T14" fmla="*/ 362 w 520"/>
              <a:gd name="T15" fmla="*/ 194 h 275"/>
              <a:gd name="T16" fmla="*/ 520 w 520"/>
              <a:gd name="T1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" h="275">
                <a:moveTo>
                  <a:pt x="0" y="0"/>
                </a:moveTo>
                <a:cubicBezTo>
                  <a:pt x="33" y="1"/>
                  <a:pt x="33" y="1"/>
                  <a:pt x="33" y="1"/>
                </a:cubicBezTo>
                <a:cubicBezTo>
                  <a:pt x="33" y="1"/>
                  <a:pt x="50" y="57"/>
                  <a:pt x="61" y="111"/>
                </a:cubicBezTo>
                <a:cubicBezTo>
                  <a:pt x="66" y="134"/>
                  <a:pt x="70" y="153"/>
                  <a:pt x="70" y="153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5" y="175"/>
                  <a:pt x="166" y="176"/>
                  <a:pt x="190" y="176"/>
                </a:cubicBezTo>
                <a:cubicBezTo>
                  <a:pt x="232" y="176"/>
                  <a:pt x="291" y="173"/>
                  <a:pt x="362" y="194"/>
                </a:cubicBezTo>
                <a:cubicBezTo>
                  <a:pt x="450" y="222"/>
                  <a:pt x="520" y="275"/>
                  <a:pt x="520" y="275"/>
                </a:cubicBezTo>
              </a:path>
            </a:pathLst>
          </a:custGeom>
          <a:noFill/>
          <a:ln w="15875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9" name="Freeform 139">
            <a:extLst>
              <a:ext uri="{FF2B5EF4-FFF2-40B4-BE49-F238E27FC236}">
                <a16:creationId xmlns:a16="http://schemas.microsoft.com/office/drawing/2014/main" id="{EC6A6003-DA20-51E7-497F-A0B8BA1C3448}"/>
              </a:ext>
            </a:extLst>
          </p:cNvPr>
          <p:cNvSpPr>
            <a:spLocks/>
          </p:cNvSpPr>
          <p:nvPr/>
        </p:nvSpPr>
        <p:spPr bwMode="auto">
          <a:xfrm>
            <a:off x="1420813" y="1400175"/>
            <a:ext cx="2376487" cy="814388"/>
          </a:xfrm>
          <a:custGeom>
            <a:avLst/>
            <a:gdLst>
              <a:gd name="T0" fmla="*/ 0 w 519"/>
              <a:gd name="T1" fmla="*/ 0 h 178"/>
              <a:gd name="T2" fmla="*/ 33 w 519"/>
              <a:gd name="T3" fmla="*/ 1 h 178"/>
              <a:gd name="T4" fmla="*/ 61 w 519"/>
              <a:gd name="T5" fmla="*/ 111 h 178"/>
              <a:gd name="T6" fmla="*/ 70 w 519"/>
              <a:gd name="T7" fmla="*/ 153 h 178"/>
              <a:gd name="T8" fmla="*/ 88 w 519"/>
              <a:gd name="T9" fmla="*/ 168 h 178"/>
              <a:gd name="T10" fmla="*/ 123 w 519"/>
              <a:gd name="T11" fmla="*/ 175 h 178"/>
              <a:gd name="T12" fmla="*/ 158 w 519"/>
              <a:gd name="T13" fmla="*/ 175 h 178"/>
              <a:gd name="T14" fmla="*/ 289 w 519"/>
              <a:gd name="T15" fmla="*/ 174 h 178"/>
              <a:gd name="T16" fmla="*/ 519 w 519"/>
              <a:gd name="T17" fmla="*/ 7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" h="178">
                <a:moveTo>
                  <a:pt x="0" y="0"/>
                </a:moveTo>
                <a:cubicBezTo>
                  <a:pt x="33" y="1"/>
                  <a:pt x="33" y="1"/>
                  <a:pt x="33" y="1"/>
                </a:cubicBezTo>
                <a:cubicBezTo>
                  <a:pt x="33" y="1"/>
                  <a:pt x="51" y="57"/>
                  <a:pt x="61" y="111"/>
                </a:cubicBezTo>
                <a:cubicBezTo>
                  <a:pt x="69" y="152"/>
                  <a:pt x="70" y="153"/>
                  <a:pt x="70" y="153"/>
                </a:cubicBezTo>
                <a:cubicBezTo>
                  <a:pt x="70" y="153"/>
                  <a:pt x="85" y="168"/>
                  <a:pt x="88" y="168"/>
                </a:cubicBezTo>
                <a:cubicBezTo>
                  <a:pt x="91" y="168"/>
                  <a:pt x="116" y="172"/>
                  <a:pt x="123" y="175"/>
                </a:cubicBezTo>
                <a:cubicBezTo>
                  <a:pt x="127" y="176"/>
                  <a:pt x="150" y="175"/>
                  <a:pt x="158" y="175"/>
                </a:cubicBezTo>
                <a:cubicBezTo>
                  <a:pt x="165" y="175"/>
                  <a:pt x="269" y="178"/>
                  <a:pt x="289" y="174"/>
                </a:cubicBezTo>
                <a:cubicBezTo>
                  <a:pt x="310" y="171"/>
                  <a:pt x="359" y="168"/>
                  <a:pt x="519" y="71"/>
                </a:cubicBezTo>
              </a:path>
            </a:pathLst>
          </a:custGeom>
          <a:noFill/>
          <a:ln w="15875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1" name="Rectangle 81">
            <a:extLst>
              <a:ext uri="{FF2B5EF4-FFF2-40B4-BE49-F238E27FC236}">
                <a16:creationId xmlns:a16="http://schemas.microsoft.com/office/drawing/2014/main" id="{A595CDE0-6A3F-C821-5927-ADE2FB5A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3276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5" name="Rectangle 5">
            <a:extLst>
              <a:ext uri="{FF2B5EF4-FFF2-40B4-BE49-F238E27FC236}">
                <a16:creationId xmlns:a16="http://schemas.microsoft.com/office/drawing/2014/main" id="{4586BC0B-0525-A0BB-BDA3-B4C30DA64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altLang="en-US"/>
              <a:t>Voltage Regulator</a:t>
            </a:r>
          </a:p>
        </p:txBody>
      </p:sp>
      <p:sp>
        <p:nvSpPr>
          <p:cNvPr id="409609" name="Line 9">
            <a:extLst>
              <a:ext uri="{FF2B5EF4-FFF2-40B4-BE49-F238E27FC236}">
                <a16:creationId xmlns:a16="http://schemas.microsoft.com/office/drawing/2014/main" id="{40A5F1DE-8365-7DB5-809D-D847ABA14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3300" y="4384675"/>
            <a:ext cx="2365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0" name="Line 10">
            <a:extLst>
              <a:ext uri="{FF2B5EF4-FFF2-40B4-BE49-F238E27FC236}">
                <a16:creationId xmlns:a16="http://schemas.microsoft.com/office/drawing/2014/main" id="{E64863E5-96E8-6870-BB43-3E9D34093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4575" y="4433888"/>
            <a:ext cx="1524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1" name="Line 11">
            <a:extLst>
              <a:ext uri="{FF2B5EF4-FFF2-40B4-BE49-F238E27FC236}">
                <a16:creationId xmlns:a16="http://schemas.microsoft.com/office/drawing/2014/main" id="{C98E5720-84CD-1DB9-6644-65FC4910E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4481513"/>
            <a:ext cx="698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2" name="Line 12">
            <a:extLst>
              <a:ext uri="{FF2B5EF4-FFF2-40B4-BE49-F238E27FC236}">
                <a16:creationId xmlns:a16="http://schemas.microsoft.com/office/drawing/2014/main" id="{835B7AFB-FA24-2806-92D2-A9B747415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1803400"/>
            <a:ext cx="33194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3" name="Line 13">
            <a:extLst>
              <a:ext uri="{FF2B5EF4-FFF2-40B4-BE49-F238E27FC236}">
                <a16:creationId xmlns:a16="http://schemas.microsoft.com/office/drawing/2014/main" id="{AF94FC77-72BC-699B-C1FF-86F5C4BF3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0438" y="2192338"/>
            <a:ext cx="1603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4" name="Freeform 14">
            <a:extLst>
              <a:ext uri="{FF2B5EF4-FFF2-40B4-BE49-F238E27FC236}">
                <a16:creationId xmlns:a16="http://schemas.microsoft.com/office/drawing/2014/main" id="{E4081859-3D29-4267-2F73-A4582EAAB667}"/>
              </a:ext>
            </a:extLst>
          </p:cNvPr>
          <p:cNvSpPr>
            <a:spLocks/>
          </p:cNvSpPr>
          <p:nvPr/>
        </p:nvSpPr>
        <p:spPr bwMode="auto">
          <a:xfrm>
            <a:off x="1812925" y="2408238"/>
            <a:ext cx="223838" cy="174625"/>
          </a:xfrm>
          <a:custGeom>
            <a:avLst/>
            <a:gdLst>
              <a:gd name="T0" fmla="*/ 141 w 141"/>
              <a:gd name="T1" fmla="*/ 0 h 110"/>
              <a:gd name="T2" fmla="*/ 0 w 141"/>
              <a:gd name="T3" fmla="*/ 0 h 110"/>
              <a:gd name="T4" fmla="*/ 0 w 141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10">
                <a:moveTo>
                  <a:pt x="141" y="0"/>
                </a:moveTo>
                <a:lnTo>
                  <a:pt x="0" y="0"/>
                </a:lnTo>
                <a:lnTo>
                  <a:pt x="0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5" name="Freeform 15">
            <a:extLst>
              <a:ext uri="{FF2B5EF4-FFF2-40B4-BE49-F238E27FC236}">
                <a16:creationId xmlns:a16="http://schemas.microsoft.com/office/drawing/2014/main" id="{0DD708E0-68CC-D605-58B0-FE2CB2DB6FCD}"/>
              </a:ext>
            </a:extLst>
          </p:cNvPr>
          <p:cNvSpPr>
            <a:spLocks/>
          </p:cNvSpPr>
          <p:nvPr/>
        </p:nvSpPr>
        <p:spPr bwMode="auto">
          <a:xfrm>
            <a:off x="1812925" y="1803400"/>
            <a:ext cx="223838" cy="173038"/>
          </a:xfrm>
          <a:custGeom>
            <a:avLst/>
            <a:gdLst>
              <a:gd name="T0" fmla="*/ 0 w 141"/>
              <a:gd name="T1" fmla="*/ 0 h 109"/>
              <a:gd name="T2" fmla="*/ 0 w 141"/>
              <a:gd name="T3" fmla="*/ 109 h 109"/>
              <a:gd name="T4" fmla="*/ 141 w 141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109">
                <a:moveTo>
                  <a:pt x="0" y="0"/>
                </a:moveTo>
                <a:lnTo>
                  <a:pt x="0" y="109"/>
                </a:lnTo>
                <a:lnTo>
                  <a:pt x="141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6" name="Line 16">
            <a:extLst>
              <a:ext uri="{FF2B5EF4-FFF2-40B4-BE49-F238E27FC236}">
                <a16:creationId xmlns:a16="http://schemas.microsoft.com/office/drawing/2014/main" id="{85D3F438-1E3A-DD88-3C45-8617E5587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1914525"/>
            <a:ext cx="1587" cy="557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7" name="Line 17">
            <a:extLst>
              <a:ext uri="{FF2B5EF4-FFF2-40B4-BE49-F238E27FC236}">
                <a16:creationId xmlns:a16="http://schemas.microsoft.com/office/drawing/2014/main" id="{9D81DE7B-09D4-6FC8-AF7B-8FFE7399D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238" y="2054225"/>
            <a:ext cx="1587" cy="277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8" name="Oval 18">
            <a:extLst>
              <a:ext uri="{FF2B5EF4-FFF2-40B4-BE49-F238E27FC236}">
                <a16:creationId xmlns:a16="http://schemas.microsoft.com/office/drawing/2014/main" id="{29285A5A-282D-ADC5-23F8-9F207C70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157413"/>
            <a:ext cx="76200" cy="698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19" name="Line 19">
            <a:extLst>
              <a:ext uri="{FF2B5EF4-FFF2-40B4-BE49-F238E27FC236}">
                <a16:creationId xmlns:a16="http://schemas.microsoft.com/office/drawing/2014/main" id="{A1B63EAD-2448-E71A-3E5F-7E9A335B2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200" y="4845050"/>
            <a:ext cx="2238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0" name="Freeform 20">
            <a:extLst>
              <a:ext uri="{FF2B5EF4-FFF2-40B4-BE49-F238E27FC236}">
                <a16:creationId xmlns:a16="http://schemas.microsoft.com/office/drawing/2014/main" id="{AEA76BF8-7328-1B44-8D35-B5C6F6A97923}"/>
              </a:ext>
            </a:extLst>
          </p:cNvPr>
          <p:cNvSpPr>
            <a:spLocks/>
          </p:cNvSpPr>
          <p:nvPr/>
        </p:nvSpPr>
        <p:spPr bwMode="auto">
          <a:xfrm>
            <a:off x="7859713" y="5060950"/>
            <a:ext cx="222250" cy="534988"/>
          </a:xfrm>
          <a:custGeom>
            <a:avLst/>
            <a:gdLst>
              <a:gd name="T0" fmla="*/ 0 w 140"/>
              <a:gd name="T1" fmla="*/ 0 h 337"/>
              <a:gd name="T2" fmla="*/ 140 w 140"/>
              <a:gd name="T3" fmla="*/ 0 h 337"/>
              <a:gd name="T4" fmla="*/ 140 w 140"/>
              <a:gd name="T5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337">
                <a:moveTo>
                  <a:pt x="0" y="0"/>
                </a:moveTo>
                <a:lnTo>
                  <a:pt x="140" y="0"/>
                </a:lnTo>
                <a:lnTo>
                  <a:pt x="140" y="33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1" name="Freeform 21">
            <a:extLst>
              <a:ext uri="{FF2B5EF4-FFF2-40B4-BE49-F238E27FC236}">
                <a16:creationId xmlns:a16="http://schemas.microsoft.com/office/drawing/2014/main" id="{1FC7A4F1-CC0D-6FED-2528-E206BE5615D3}"/>
              </a:ext>
            </a:extLst>
          </p:cNvPr>
          <p:cNvSpPr>
            <a:spLocks/>
          </p:cNvSpPr>
          <p:nvPr/>
        </p:nvSpPr>
        <p:spPr bwMode="auto">
          <a:xfrm>
            <a:off x="7859713" y="3898900"/>
            <a:ext cx="222250" cy="736600"/>
          </a:xfrm>
          <a:custGeom>
            <a:avLst/>
            <a:gdLst>
              <a:gd name="T0" fmla="*/ 140 w 140"/>
              <a:gd name="T1" fmla="*/ 0 h 464"/>
              <a:gd name="T2" fmla="*/ 140 w 140"/>
              <a:gd name="T3" fmla="*/ 464 h 464"/>
              <a:gd name="T4" fmla="*/ 0 w 140"/>
              <a:gd name="T5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464">
                <a:moveTo>
                  <a:pt x="140" y="0"/>
                </a:moveTo>
                <a:lnTo>
                  <a:pt x="140" y="464"/>
                </a:lnTo>
                <a:lnTo>
                  <a:pt x="0" y="46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2" name="Line 22">
            <a:extLst>
              <a:ext uri="{FF2B5EF4-FFF2-40B4-BE49-F238E27FC236}">
                <a16:creationId xmlns:a16="http://schemas.microsoft.com/office/drawing/2014/main" id="{834A3C08-323F-7E07-6D97-1AD7A5A95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713" y="4567238"/>
            <a:ext cx="1587" cy="555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3" name="Line 23">
            <a:extLst>
              <a:ext uri="{FF2B5EF4-FFF2-40B4-BE49-F238E27FC236}">
                <a16:creationId xmlns:a16="http://schemas.microsoft.com/office/drawing/2014/main" id="{1EAA8D83-710D-FD46-9865-96A4B60B0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238" y="4705350"/>
            <a:ext cx="1587" cy="285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4" name="Oval 24">
            <a:extLst>
              <a:ext uri="{FF2B5EF4-FFF2-40B4-BE49-F238E27FC236}">
                <a16:creationId xmlns:a16="http://schemas.microsoft.com/office/drawing/2014/main" id="{6D0A24F7-A9C4-FF8E-3A79-AE32DB8DB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4810125"/>
            <a:ext cx="76200" cy="762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5" name="Line 25">
            <a:extLst>
              <a:ext uri="{FF2B5EF4-FFF2-40B4-BE49-F238E27FC236}">
                <a16:creationId xmlns:a16="http://schemas.microsoft.com/office/drawing/2014/main" id="{5299D671-38E8-F2CE-7E8F-B1D34FB78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925" y="3932238"/>
            <a:ext cx="2365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6" name="Freeform 26">
            <a:extLst>
              <a:ext uri="{FF2B5EF4-FFF2-40B4-BE49-F238E27FC236}">
                <a16:creationId xmlns:a16="http://schemas.microsoft.com/office/drawing/2014/main" id="{5549F196-9889-CAFE-73D9-D2AA6071C602}"/>
              </a:ext>
            </a:extLst>
          </p:cNvPr>
          <p:cNvSpPr>
            <a:spLocks/>
          </p:cNvSpPr>
          <p:nvPr/>
        </p:nvSpPr>
        <p:spPr bwMode="auto">
          <a:xfrm>
            <a:off x="2160588" y="4148138"/>
            <a:ext cx="230187" cy="236537"/>
          </a:xfrm>
          <a:custGeom>
            <a:avLst/>
            <a:gdLst>
              <a:gd name="T0" fmla="*/ 0 w 145"/>
              <a:gd name="T1" fmla="*/ 0 h 149"/>
              <a:gd name="T2" fmla="*/ 145 w 145"/>
              <a:gd name="T3" fmla="*/ 0 h 149"/>
              <a:gd name="T4" fmla="*/ 145 w 145"/>
              <a:gd name="T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49">
                <a:moveTo>
                  <a:pt x="0" y="0"/>
                </a:moveTo>
                <a:lnTo>
                  <a:pt x="145" y="0"/>
                </a:lnTo>
                <a:lnTo>
                  <a:pt x="145" y="14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7" name="Freeform 27">
            <a:extLst>
              <a:ext uri="{FF2B5EF4-FFF2-40B4-BE49-F238E27FC236}">
                <a16:creationId xmlns:a16="http://schemas.microsoft.com/office/drawing/2014/main" id="{A60AB940-3999-0CAD-A9D9-976751BAFDBA}"/>
              </a:ext>
            </a:extLst>
          </p:cNvPr>
          <p:cNvSpPr>
            <a:spLocks/>
          </p:cNvSpPr>
          <p:nvPr/>
        </p:nvSpPr>
        <p:spPr bwMode="auto">
          <a:xfrm>
            <a:off x="2160588" y="3487738"/>
            <a:ext cx="230187" cy="236537"/>
          </a:xfrm>
          <a:custGeom>
            <a:avLst/>
            <a:gdLst>
              <a:gd name="T0" fmla="*/ 145 w 145"/>
              <a:gd name="T1" fmla="*/ 0 h 149"/>
              <a:gd name="T2" fmla="*/ 145 w 145"/>
              <a:gd name="T3" fmla="*/ 149 h 149"/>
              <a:gd name="T4" fmla="*/ 0 w 145"/>
              <a:gd name="T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49">
                <a:moveTo>
                  <a:pt x="145" y="0"/>
                </a:moveTo>
                <a:lnTo>
                  <a:pt x="145" y="149"/>
                </a:lnTo>
                <a:lnTo>
                  <a:pt x="0" y="14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8" name="Line 28">
            <a:extLst>
              <a:ext uri="{FF2B5EF4-FFF2-40B4-BE49-F238E27FC236}">
                <a16:creationId xmlns:a16="http://schemas.microsoft.com/office/drawing/2014/main" id="{7DCBFD9A-AF18-F8B4-B3E7-ABC1535AB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588" y="3654425"/>
            <a:ext cx="1587" cy="555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9" name="Line 29">
            <a:extLst>
              <a:ext uri="{FF2B5EF4-FFF2-40B4-BE49-F238E27FC236}">
                <a16:creationId xmlns:a16="http://schemas.microsoft.com/office/drawing/2014/main" id="{CEC77D53-71E5-9032-65F5-42C269DA2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463" y="3792538"/>
            <a:ext cx="1587" cy="2857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0" name="Line 30">
            <a:extLst>
              <a:ext uri="{FF2B5EF4-FFF2-40B4-BE49-F238E27FC236}">
                <a16:creationId xmlns:a16="http://schemas.microsoft.com/office/drawing/2014/main" id="{2494AF87-0D72-D6BA-0577-6D3236C1F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3097213"/>
            <a:ext cx="2444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1" name="Freeform 31">
            <a:extLst>
              <a:ext uri="{FF2B5EF4-FFF2-40B4-BE49-F238E27FC236}">
                <a16:creationId xmlns:a16="http://schemas.microsoft.com/office/drawing/2014/main" id="{75D3F2B7-17DD-E55B-DF0D-FB60937CE299}"/>
              </a:ext>
            </a:extLst>
          </p:cNvPr>
          <p:cNvSpPr>
            <a:spLocks/>
          </p:cNvSpPr>
          <p:nvPr/>
        </p:nvSpPr>
        <p:spPr bwMode="auto">
          <a:xfrm>
            <a:off x="1584325" y="3313113"/>
            <a:ext cx="228600" cy="174625"/>
          </a:xfrm>
          <a:custGeom>
            <a:avLst/>
            <a:gdLst>
              <a:gd name="T0" fmla="*/ 0 w 144"/>
              <a:gd name="T1" fmla="*/ 0 h 110"/>
              <a:gd name="T2" fmla="*/ 144 w 144"/>
              <a:gd name="T3" fmla="*/ 0 h 110"/>
              <a:gd name="T4" fmla="*/ 144 w 144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10">
                <a:moveTo>
                  <a:pt x="0" y="0"/>
                </a:moveTo>
                <a:lnTo>
                  <a:pt x="144" y="0"/>
                </a:lnTo>
                <a:lnTo>
                  <a:pt x="144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2" name="Freeform 32">
            <a:extLst>
              <a:ext uri="{FF2B5EF4-FFF2-40B4-BE49-F238E27FC236}">
                <a16:creationId xmlns:a16="http://schemas.microsoft.com/office/drawing/2014/main" id="{576EFEC7-C8E5-1DF5-5090-71CD94169B61}"/>
              </a:ext>
            </a:extLst>
          </p:cNvPr>
          <p:cNvSpPr>
            <a:spLocks/>
          </p:cNvSpPr>
          <p:nvPr/>
        </p:nvSpPr>
        <p:spPr bwMode="auto">
          <a:xfrm>
            <a:off x="1584325" y="2582863"/>
            <a:ext cx="228600" cy="298450"/>
          </a:xfrm>
          <a:custGeom>
            <a:avLst/>
            <a:gdLst>
              <a:gd name="T0" fmla="*/ 144 w 144"/>
              <a:gd name="T1" fmla="*/ 0 h 188"/>
              <a:gd name="T2" fmla="*/ 144 w 144"/>
              <a:gd name="T3" fmla="*/ 188 h 188"/>
              <a:gd name="T4" fmla="*/ 0 w 144"/>
              <a:gd name="T5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88">
                <a:moveTo>
                  <a:pt x="144" y="0"/>
                </a:moveTo>
                <a:lnTo>
                  <a:pt x="144" y="188"/>
                </a:lnTo>
                <a:lnTo>
                  <a:pt x="0" y="18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3" name="Line 33">
            <a:extLst>
              <a:ext uri="{FF2B5EF4-FFF2-40B4-BE49-F238E27FC236}">
                <a16:creationId xmlns:a16="http://schemas.microsoft.com/office/drawing/2014/main" id="{944E1D17-E3E3-B24D-FDB8-E952AC24D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325" y="2819400"/>
            <a:ext cx="1588" cy="555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4" name="Line 34">
            <a:extLst>
              <a:ext uri="{FF2B5EF4-FFF2-40B4-BE49-F238E27FC236}">
                <a16:creationId xmlns:a16="http://schemas.microsoft.com/office/drawing/2014/main" id="{FA7FA374-9B57-D2DA-4526-D3EE8F17C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2957513"/>
            <a:ext cx="1588" cy="279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5" name="Line 35">
            <a:extLst>
              <a:ext uri="{FF2B5EF4-FFF2-40B4-BE49-F238E27FC236}">
                <a16:creationId xmlns:a16="http://schemas.microsoft.com/office/drawing/2014/main" id="{6C206CF2-0ABA-BF98-AF48-90BC5D0C8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6288" y="3097213"/>
            <a:ext cx="16906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6" name="Freeform 36">
            <a:extLst>
              <a:ext uri="{FF2B5EF4-FFF2-40B4-BE49-F238E27FC236}">
                <a16:creationId xmlns:a16="http://schemas.microsoft.com/office/drawing/2014/main" id="{B9417942-894A-3C78-3AA8-B01447703A1E}"/>
              </a:ext>
            </a:extLst>
          </p:cNvPr>
          <p:cNvSpPr>
            <a:spLocks/>
          </p:cNvSpPr>
          <p:nvPr/>
        </p:nvSpPr>
        <p:spPr bwMode="auto">
          <a:xfrm>
            <a:off x="2974975" y="3313113"/>
            <a:ext cx="230188" cy="174625"/>
          </a:xfrm>
          <a:custGeom>
            <a:avLst/>
            <a:gdLst>
              <a:gd name="T0" fmla="*/ 145 w 145"/>
              <a:gd name="T1" fmla="*/ 0 h 110"/>
              <a:gd name="T2" fmla="*/ 0 w 145"/>
              <a:gd name="T3" fmla="*/ 0 h 110"/>
              <a:gd name="T4" fmla="*/ 0 w 145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10">
                <a:moveTo>
                  <a:pt x="145" y="0"/>
                </a:moveTo>
                <a:lnTo>
                  <a:pt x="0" y="0"/>
                </a:lnTo>
                <a:lnTo>
                  <a:pt x="0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7" name="Line 37">
            <a:extLst>
              <a:ext uri="{FF2B5EF4-FFF2-40B4-BE49-F238E27FC236}">
                <a16:creationId xmlns:a16="http://schemas.microsoft.com/office/drawing/2014/main" id="{2749D99C-5044-C99C-AE9E-C625AE6CA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2819400"/>
            <a:ext cx="1587" cy="555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8" name="Line 38">
            <a:extLst>
              <a:ext uri="{FF2B5EF4-FFF2-40B4-BE49-F238E27FC236}">
                <a16:creationId xmlns:a16="http://schemas.microsoft.com/office/drawing/2014/main" id="{29E5C3C3-F98C-936D-112D-DF7C97FFD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288" y="2957513"/>
            <a:ext cx="1587" cy="279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9" name="Line 39">
            <a:extLst>
              <a:ext uri="{FF2B5EF4-FFF2-40B4-BE49-F238E27FC236}">
                <a16:creationId xmlns:a16="http://schemas.microsoft.com/office/drawing/2014/main" id="{03ADE071-5FD3-C57D-6867-0D0382D4A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2192338"/>
            <a:ext cx="1666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0" name="Line 40">
            <a:extLst>
              <a:ext uri="{FF2B5EF4-FFF2-40B4-BE49-F238E27FC236}">
                <a16:creationId xmlns:a16="http://schemas.microsoft.com/office/drawing/2014/main" id="{D7A74D2A-33A2-CFB5-BA85-AF02AC432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2408238"/>
            <a:ext cx="2286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1" name="Freeform 41">
            <a:extLst>
              <a:ext uri="{FF2B5EF4-FFF2-40B4-BE49-F238E27FC236}">
                <a16:creationId xmlns:a16="http://schemas.microsoft.com/office/drawing/2014/main" id="{0C015499-05CF-38CF-1A45-A88EE060366A}"/>
              </a:ext>
            </a:extLst>
          </p:cNvPr>
          <p:cNvSpPr>
            <a:spLocks/>
          </p:cNvSpPr>
          <p:nvPr/>
        </p:nvSpPr>
        <p:spPr bwMode="auto">
          <a:xfrm>
            <a:off x="2746375" y="1803400"/>
            <a:ext cx="228600" cy="173038"/>
          </a:xfrm>
          <a:custGeom>
            <a:avLst/>
            <a:gdLst>
              <a:gd name="T0" fmla="*/ 144 w 144"/>
              <a:gd name="T1" fmla="*/ 0 h 109"/>
              <a:gd name="T2" fmla="*/ 144 w 144"/>
              <a:gd name="T3" fmla="*/ 109 h 109"/>
              <a:gd name="T4" fmla="*/ 0 w 144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09">
                <a:moveTo>
                  <a:pt x="144" y="0"/>
                </a:moveTo>
                <a:lnTo>
                  <a:pt x="144" y="109"/>
                </a:lnTo>
                <a:lnTo>
                  <a:pt x="0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2" name="Line 42">
            <a:extLst>
              <a:ext uri="{FF2B5EF4-FFF2-40B4-BE49-F238E27FC236}">
                <a16:creationId xmlns:a16="http://schemas.microsoft.com/office/drawing/2014/main" id="{73C59B22-FD31-2BB2-5C58-712DF18E9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1914525"/>
            <a:ext cx="1588" cy="557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3" name="Line 43">
            <a:extLst>
              <a:ext uri="{FF2B5EF4-FFF2-40B4-BE49-F238E27FC236}">
                <a16:creationId xmlns:a16="http://schemas.microsoft.com/office/drawing/2014/main" id="{0156807D-A15F-C04F-63D8-1550F9B3B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0" y="2054225"/>
            <a:ext cx="1588" cy="277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4" name="Oval 44">
            <a:extLst>
              <a:ext uri="{FF2B5EF4-FFF2-40B4-BE49-F238E27FC236}">
                <a16:creationId xmlns:a16="http://schemas.microsoft.com/office/drawing/2014/main" id="{EF2A3007-0C49-5C57-CCC9-3C4E45C0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157413"/>
            <a:ext cx="69850" cy="698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5" name="Line 45">
            <a:extLst>
              <a:ext uri="{FF2B5EF4-FFF2-40B4-BE49-F238E27FC236}">
                <a16:creationId xmlns:a16="http://schemas.microsoft.com/office/drawing/2014/main" id="{5A28CCE1-FE40-B4C9-0874-6CD4D7C46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975" y="2408238"/>
            <a:ext cx="1588" cy="174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6" name="Line 46">
            <a:extLst>
              <a:ext uri="{FF2B5EF4-FFF2-40B4-BE49-F238E27FC236}">
                <a16:creationId xmlns:a16="http://schemas.microsoft.com/office/drawing/2014/main" id="{CF89BF08-256E-924F-2629-20BCC5C8E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925" y="2708275"/>
            <a:ext cx="21637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7" name="Freeform 47">
            <a:extLst>
              <a:ext uri="{FF2B5EF4-FFF2-40B4-BE49-F238E27FC236}">
                <a16:creationId xmlns:a16="http://schemas.microsoft.com/office/drawing/2014/main" id="{FA8DE61B-103E-222D-59F9-08EA89926BB3}"/>
              </a:ext>
            </a:extLst>
          </p:cNvPr>
          <p:cNvSpPr>
            <a:spLocks/>
          </p:cNvSpPr>
          <p:nvPr/>
        </p:nvSpPr>
        <p:spPr bwMode="auto">
          <a:xfrm>
            <a:off x="4338638" y="2924175"/>
            <a:ext cx="230187" cy="173038"/>
          </a:xfrm>
          <a:custGeom>
            <a:avLst/>
            <a:gdLst>
              <a:gd name="T0" fmla="*/ 0 w 145"/>
              <a:gd name="T1" fmla="*/ 0 h 109"/>
              <a:gd name="T2" fmla="*/ 145 w 145"/>
              <a:gd name="T3" fmla="*/ 0 h 109"/>
              <a:gd name="T4" fmla="*/ 145 w 145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09">
                <a:moveTo>
                  <a:pt x="0" y="0"/>
                </a:moveTo>
                <a:lnTo>
                  <a:pt x="145" y="0"/>
                </a:lnTo>
                <a:lnTo>
                  <a:pt x="145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8" name="Freeform 48">
            <a:extLst>
              <a:ext uri="{FF2B5EF4-FFF2-40B4-BE49-F238E27FC236}">
                <a16:creationId xmlns:a16="http://schemas.microsoft.com/office/drawing/2014/main" id="{DA88665E-66FF-6587-1B6A-8732497AB54D}"/>
              </a:ext>
            </a:extLst>
          </p:cNvPr>
          <p:cNvSpPr>
            <a:spLocks/>
          </p:cNvSpPr>
          <p:nvPr/>
        </p:nvSpPr>
        <p:spPr bwMode="auto">
          <a:xfrm>
            <a:off x="4338638" y="1803400"/>
            <a:ext cx="230187" cy="688975"/>
          </a:xfrm>
          <a:custGeom>
            <a:avLst/>
            <a:gdLst>
              <a:gd name="T0" fmla="*/ 145 w 145"/>
              <a:gd name="T1" fmla="*/ 0 h 434"/>
              <a:gd name="T2" fmla="*/ 145 w 145"/>
              <a:gd name="T3" fmla="*/ 434 h 434"/>
              <a:gd name="T4" fmla="*/ 0 w 145"/>
              <a:gd name="T5" fmla="*/ 434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34">
                <a:moveTo>
                  <a:pt x="145" y="0"/>
                </a:moveTo>
                <a:lnTo>
                  <a:pt x="145" y="434"/>
                </a:lnTo>
                <a:lnTo>
                  <a:pt x="0" y="43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9" name="Line 49">
            <a:extLst>
              <a:ext uri="{FF2B5EF4-FFF2-40B4-BE49-F238E27FC236}">
                <a16:creationId xmlns:a16="http://schemas.microsoft.com/office/drawing/2014/main" id="{8894B334-1FA2-7006-4730-311CDC5F0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2428875"/>
            <a:ext cx="1587" cy="5572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0" name="Line 50">
            <a:extLst>
              <a:ext uri="{FF2B5EF4-FFF2-40B4-BE49-F238E27FC236}">
                <a16:creationId xmlns:a16="http://schemas.microsoft.com/office/drawing/2014/main" id="{FD376D07-B0D8-6873-C9BE-A6E84E92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7513" y="2568575"/>
            <a:ext cx="1587" cy="277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1" name="Oval 51">
            <a:extLst>
              <a:ext uri="{FF2B5EF4-FFF2-40B4-BE49-F238E27FC236}">
                <a16:creationId xmlns:a16="http://schemas.microsoft.com/office/drawing/2014/main" id="{41AAD557-B08A-2E46-7460-964E5BDD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2673350"/>
            <a:ext cx="69850" cy="698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2" name="Oval 52">
            <a:extLst>
              <a:ext uri="{FF2B5EF4-FFF2-40B4-BE49-F238E27FC236}">
                <a16:creationId xmlns:a16="http://schemas.microsoft.com/office/drawing/2014/main" id="{55925E23-9D44-687B-39D3-CAA41701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151063"/>
            <a:ext cx="82550" cy="841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3" name="Oval 53">
            <a:extLst>
              <a:ext uri="{FF2B5EF4-FFF2-40B4-BE49-F238E27FC236}">
                <a16:creationId xmlns:a16="http://schemas.microsoft.com/office/drawing/2014/main" id="{75142CF9-96A1-E61F-499A-4AD35314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506663"/>
            <a:ext cx="84138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4" name="Oval 54">
            <a:extLst>
              <a:ext uri="{FF2B5EF4-FFF2-40B4-BE49-F238E27FC236}">
                <a16:creationId xmlns:a16="http://schemas.microsoft.com/office/drawing/2014/main" id="{8AD46198-15FC-6CAF-646E-D0185FDE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3055938"/>
            <a:ext cx="82550" cy="825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5" name="Freeform 55">
            <a:extLst>
              <a:ext uri="{FF2B5EF4-FFF2-40B4-BE49-F238E27FC236}">
                <a16:creationId xmlns:a16="http://schemas.microsoft.com/office/drawing/2014/main" id="{DD3A3CEC-A404-3F2B-8E05-88E41641FE6A}"/>
              </a:ext>
            </a:extLst>
          </p:cNvPr>
          <p:cNvSpPr>
            <a:spLocks/>
          </p:cNvSpPr>
          <p:nvPr/>
        </p:nvSpPr>
        <p:spPr bwMode="auto">
          <a:xfrm>
            <a:off x="2390775" y="2192338"/>
            <a:ext cx="584200" cy="355600"/>
          </a:xfrm>
          <a:custGeom>
            <a:avLst/>
            <a:gdLst>
              <a:gd name="T0" fmla="*/ 368 w 368"/>
              <a:gd name="T1" fmla="*/ 224 h 224"/>
              <a:gd name="T2" fmla="*/ 0 w 368"/>
              <a:gd name="T3" fmla="*/ 224 h 224"/>
              <a:gd name="T4" fmla="*/ 0 w 36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8" h="224">
                <a:moveTo>
                  <a:pt x="368" y="224"/>
                </a:moveTo>
                <a:lnTo>
                  <a:pt x="0" y="224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6" name="Rectangle 56">
            <a:extLst>
              <a:ext uri="{FF2B5EF4-FFF2-40B4-BE49-F238E27FC236}">
                <a16:creationId xmlns:a16="http://schemas.microsoft.com/office/drawing/2014/main" id="{AFE2D88D-6DF4-BEC3-BE3D-241FF918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540250"/>
            <a:ext cx="63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-</a:t>
            </a:r>
            <a:endParaRPr lang="en-US" altLang="en-US" sz="2800"/>
          </a:p>
        </p:txBody>
      </p:sp>
      <p:sp>
        <p:nvSpPr>
          <p:cNvPr id="409657" name="Rectangle 57">
            <a:extLst>
              <a:ext uri="{FF2B5EF4-FFF2-40B4-BE49-F238E27FC236}">
                <a16:creationId xmlns:a16="http://schemas.microsoft.com/office/drawing/2014/main" id="{398EB22B-532A-61EB-5272-A534C0B3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4970463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 i="0">
                <a:solidFill>
                  <a:srgbClr val="000000"/>
                </a:solidFill>
              </a:rPr>
              <a:t>+</a:t>
            </a:r>
            <a:endParaRPr lang="en-US" altLang="en-US" sz="2800"/>
          </a:p>
        </p:txBody>
      </p:sp>
      <p:sp>
        <p:nvSpPr>
          <p:cNvPr id="409658" name="Freeform 58">
            <a:extLst>
              <a:ext uri="{FF2B5EF4-FFF2-40B4-BE49-F238E27FC236}">
                <a16:creationId xmlns:a16="http://schemas.microsoft.com/office/drawing/2014/main" id="{CF6B90F5-C9F7-EE98-4340-606E2F33DFE8}"/>
              </a:ext>
            </a:extLst>
          </p:cNvPr>
          <p:cNvSpPr>
            <a:spLocks/>
          </p:cNvSpPr>
          <p:nvPr/>
        </p:nvSpPr>
        <p:spPr bwMode="auto">
          <a:xfrm>
            <a:off x="6705600" y="4419600"/>
            <a:ext cx="736600" cy="857250"/>
          </a:xfrm>
          <a:custGeom>
            <a:avLst/>
            <a:gdLst>
              <a:gd name="T0" fmla="*/ 0 w 464"/>
              <a:gd name="T1" fmla="*/ 540 h 540"/>
              <a:gd name="T2" fmla="*/ 0 w 464"/>
              <a:gd name="T3" fmla="*/ 0 h 540"/>
              <a:gd name="T4" fmla="*/ 464 w 464"/>
              <a:gd name="T5" fmla="*/ 268 h 540"/>
              <a:gd name="T6" fmla="*/ 0 w 464"/>
              <a:gd name="T7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540">
                <a:moveTo>
                  <a:pt x="0" y="540"/>
                </a:moveTo>
                <a:lnTo>
                  <a:pt x="0" y="0"/>
                </a:lnTo>
                <a:lnTo>
                  <a:pt x="464" y="268"/>
                </a:lnTo>
                <a:lnTo>
                  <a:pt x="0" y="540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9" name="Line 59">
            <a:extLst>
              <a:ext uri="{FF2B5EF4-FFF2-40B4-BE49-F238E27FC236}">
                <a16:creationId xmlns:a16="http://schemas.microsoft.com/office/drawing/2014/main" id="{743E8472-5B05-A299-B95F-848876CE5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622800"/>
            <a:ext cx="4048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0" name="Freeform 60">
            <a:extLst>
              <a:ext uri="{FF2B5EF4-FFF2-40B4-BE49-F238E27FC236}">
                <a16:creationId xmlns:a16="http://schemas.microsoft.com/office/drawing/2014/main" id="{1AA26BFD-365C-85F1-CFD1-87DE5BD23474}"/>
              </a:ext>
            </a:extLst>
          </p:cNvPr>
          <p:cNvSpPr>
            <a:spLocks/>
          </p:cNvSpPr>
          <p:nvPr/>
        </p:nvSpPr>
        <p:spPr bwMode="auto">
          <a:xfrm>
            <a:off x="6364288" y="5075238"/>
            <a:ext cx="2198687" cy="520700"/>
          </a:xfrm>
          <a:custGeom>
            <a:avLst/>
            <a:gdLst>
              <a:gd name="T0" fmla="*/ 215 w 1385"/>
              <a:gd name="T1" fmla="*/ 0 h 328"/>
              <a:gd name="T2" fmla="*/ 0 w 1385"/>
              <a:gd name="T3" fmla="*/ 0 h 328"/>
              <a:gd name="T4" fmla="*/ 0 w 1385"/>
              <a:gd name="T5" fmla="*/ 328 h 328"/>
              <a:gd name="T6" fmla="*/ 1385 w 1385"/>
              <a:gd name="T7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5" h="328">
                <a:moveTo>
                  <a:pt x="215" y="0"/>
                </a:moveTo>
                <a:lnTo>
                  <a:pt x="0" y="0"/>
                </a:lnTo>
                <a:lnTo>
                  <a:pt x="0" y="328"/>
                </a:lnTo>
                <a:lnTo>
                  <a:pt x="1385" y="32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1" name="Line 61">
            <a:extLst>
              <a:ext uri="{FF2B5EF4-FFF2-40B4-BE49-F238E27FC236}">
                <a16:creationId xmlns:a16="http://schemas.microsoft.com/office/drawing/2014/main" id="{6F4A6D3D-AA12-6CEF-3851-18C32DD01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3898900"/>
            <a:ext cx="411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2" name="Rectangle 62">
            <a:extLst>
              <a:ext uri="{FF2B5EF4-FFF2-40B4-BE49-F238E27FC236}">
                <a16:creationId xmlns:a16="http://schemas.microsoft.com/office/drawing/2014/main" id="{28AE71A0-8FDD-58A1-544A-EAB71E4B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18446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409663" name="Rectangle 63">
            <a:extLst>
              <a:ext uri="{FF2B5EF4-FFF2-40B4-BE49-F238E27FC236}">
                <a16:creationId xmlns:a16="http://schemas.microsoft.com/office/drawing/2014/main" id="{CBC76112-2F54-3AE5-78A5-6426E3E1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955800"/>
            <a:ext cx="276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DD</a:t>
            </a:r>
            <a:endParaRPr lang="en-US" altLang="en-US" sz="2800"/>
          </a:p>
        </p:txBody>
      </p:sp>
      <p:sp>
        <p:nvSpPr>
          <p:cNvPr id="409664" name="Rectangle 64">
            <a:extLst>
              <a:ext uri="{FF2B5EF4-FFF2-40B4-BE49-F238E27FC236}">
                <a16:creationId xmlns:a16="http://schemas.microsoft.com/office/drawing/2014/main" id="{759A69AE-BA16-6184-46D7-DFB454CA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29241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409665" name="Rectangle 65">
            <a:extLst>
              <a:ext uri="{FF2B5EF4-FFF2-40B4-BE49-F238E27FC236}">
                <a16:creationId xmlns:a16="http://schemas.microsoft.com/office/drawing/2014/main" id="{340BD570-DAA5-E95D-483E-E6E1A186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3035300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REF</a:t>
            </a:r>
            <a:endParaRPr lang="en-US" altLang="en-US" sz="2800"/>
          </a:p>
        </p:txBody>
      </p:sp>
      <p:sp>
        <p:nvSpPr>
          <p:cNvPr id="409666" name="Rectangle 66">
            <a:extLst>
              <a:ext uri="{FF2B5EF4-FFF2-40B4-BE49-F238E27FC236}">
                <a16:creationId xmlns:a16="http://schemas.microsoft.com/office/drawing/2014/main" id="{25ADA7AC-7B0C-34EE-AC72-48A99278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3819525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409667" name="Rectangle 67">
            <a:extLst>
              <a:ext uri="{FF2B5EF4-FFF2-40B4-BE49-F238E27FC236}">
                <a16:creationId xmlns:a16="http://schemas.microsoft.com/office/drawing/2014/main" id="{0C69F471-89D5-8401-2216-678F8EA3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3930650"/>
            <a:ext cx="35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bias</a:t>
            </a:r>
            <a:endParaRPr lang="en-US" altLang="en-US" sz="2800"/>
          </a:p>
        </p:txBody>
      </p:sp>
      <p:sp>
        <p:nvSpPr>
          <p:cNvPr id="409668" name="Rectangle 68">
            <a:extLst>
              <a:ext uri="{FF2B5EF4-FFF2-40B4-BE49-F238E27FC236}">
                <a16:creationId xmlns:a16="http://schemas.microsoft.com/office/drawing/2014/main" id="{2E350888-AED1-4D12-0398-B8AFDF56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409669" name="Rectangle 69">
            <a:extLst>
              <a:ext uri="{FF2B5EF4-FFF2-40B4-BE49-F238E27FC236}">
                <a16:creationId xmlns:a16="http://schemas.microsoft.com/office/drawing/2014/main" id="{9DE3D7B9-2DDD-F4C0-33CC-8832347A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01925"/>
            <a:ext cx="414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drive</a:t>
            </a:r>
            <a:endParaRPr lang="en-US" altLang="en-US" sz="2800"/>
          </a:p>
        </p:txBody>
      </p:sp>
      <p:sp>
        <p:nvSpPr>
          <p:cNvPr id="409670" name="Rectangle 70">
            <a:extLst>
              <a:ext uri="{FF2B5EF4-FFF2-40B4-BE49-F238E27FC236}">
                <a16:creationId xmlns:a16="http://schemas.microsoft.com/office/drawing/2014/main" id="{356D80B9-F514-E94F-A5FE-1949BB37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4705350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M</a:t>
            </a:r>
            <a:endParaRPr lang="en-US" altLang="en-US" sz="2800"/>
          </a:p>
        </p:txBody>
      </p:sp>
      <p:sp>
        <p:nvSpPr>
          <p:cNvPr id="409671" name="Rectangle 71">
            <a:extLst>
              <a:ext uri="{FF2B5EF4-FFF2-40B4-BE49-F238E27FC236}">
                <a16:creationId xmlns:a16="http://schemas.microsoft.com/office/drawing/2014/main" id="{1C608219-044D-F8C6-ACDA-441CEA52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4816475"/>
            <a:ext cx="414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drive</a:t>
            </a:r>
            <a:endParaRPr lang="en-US" altLang="en-US" sz="2800"/>
          </a:p>
        </p:txBody>
      </p:sp>
      <p:sp>
        <p:nvSpPr>
          <p:cNvPr id="409672" name="Rectangle 72">
            <a:extLst>
              <a:ext uri="{FF2B5EF4-FFF2-40B4-BE49-F238E27FC236}">
                <a16:creationId xmlns:a16="http://schemas.microsoft.com/office/drawing/2014/main" id="{DC226739-02EF-2B80-7DEC-C77C8DF6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838" y="568325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409673" name="Rectangle 73">
            <a:extLst>
              <a:ext uri="{FF2B5EF4-FFF2-40B4-BE49-F238E27FC236}">
                <a16:creationId xmlns:a16="http://schemas.microsoft.com/office/drawing/2014/main" id="{40A64D7E-492E-D516-49F0-032A585D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175" y="5794375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DL</a:t>
            </a:r>
            <a:endParaRPr lang="en-US" altLang="en-US" sz="2800"/>
          </a:p>
        </p:txBody>
      </p:sp>
      <p:sp>
        <p:nvSpPr>
          <p:cNvPr id="409674" name="Rectangle 74">
            <a:extLst>
              <a:ext uri="{FF2B5EF4-FFF2-40B4-BE49-F238E27FC236}">
                <a16:creationId xmlns:a16="http://schemas.microsoft.com/office/drawing/2014/main" id="{AB50242A-831F-1D56-BDB8-8084727C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29622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409675" name="Rectangle 75">
            <a:extLst>
              <a:ext uri="{FF2B5EF4-FFF2-40B4-BE49-F238E27FC236}">
                <a16:creationId xmlns:a16="http://schemas.microsoft.com/office/drawing/2014/main" id="{C6337A37-29D9-F709-E9E0-3D660F9E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073400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DL</a:t>
            </a:r>
            <a:endParaRPr lang="en-US" altLang="en-US" sz="2800"/>
          </a:p>
        </p:txBody>
      </p:sp>
      <p:sp>
        <p:nvSpPr>
          <p:cNvPr id="409676" name="Rectangle 76">
            <a:extLst>
              <a:ext uri="{FF2B5EF4-FFF2-40B4-BE49-F238E27FC236}">
                <a16:creationId xmlns:a16="http://schemas.microsoft.com/office/drawing/2014/main" id="{FB73C7A3-02AC-E904-6A5F-CA16F141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4260850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V</a:t>
            </a:r>
            <a:endParaRPr lang="en-US" altLang="en-US" sz="2800"/>
          </a:p>
        </p:txBody>
      </p:sp>
      <p:sp>
        <p:nvSpPr>
          <p:cNvPr id="409677" name="Rectangle 77">
            <a:extLst>
              <a:ext uri="{FF2B5EF4-FFF2-40B4-BE49-F238E27FC236}">
                <a16:creationId xmlns:a16="http://schemas.microsoft.com/office/drawing/2014/main" id="{4A4942F1-173A-23E8-2347-3C91A37D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371975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REF</a:t>
            </a:r>
            <a:endParaRPr lang="en-US" altLang="en-US" sz="2800"/>
          </a:p>
        </p:txBody>
      </p:sp>
      <p:sp>
        <p:nvSpPr>
          <p:cNvPr id="409678" name="Line 78">
            <a:extLst>
              <a:ext uri="{FF2B5EF4-FFF2-40B4-BE49-F238E27FC236}">
                <a16:creationId xmlns:a16="http://schemas.microsoft.com/office/drawing/2014/main" id="{1AD60988-7B4E-0AF0-D837-74DFAF9B7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708275"/>
            <a:ext cx="1746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9" name="Freeform 79">
            <a:extLst>
              <a:ext uri="{FF2B5EF4-FFF2-40B4-BE49-F238E27FC236}">
                <a16:creationId xmlns:a16="http://schemas.microsoft.com/office/drawing/2014/main" id="{F27086CB-68D0-839A-F776-D688A43C5E04}"/>
              </a:ext>
            </a:extLst>
          </p:cNvPr>
          <p:cNvSpPr>
            <a:spLocks/>
          </p:cNvSpPr>
          <p:nvPr/>
        </p:nvSpPr>
        <p:spPr bwMode="auto">
          <a:xfrm>
            <a:off x="2974975" y="2547938"/>
            <a:ext cx="230188" cy="333375"/>
          </a:xfrm>
          <a:custGeom>
            <a:avLst/>
            <a:gdLst>
              <a:gd name="T0" fmla="*/ 0 w 145"/>
              <a:gd name="T1" fmla="*/ 0 h 210"/>
              <a:gd name="T2" fmla="*/ 0 w 145"/>
              <a:gd name="T3" fmla="*/ 210 h 210"/>
              <a:gd name="T4" fmla="*/ 145 w 145"/>
              <a:gd name="T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210">
                <a:moveTo>
                  <a:pt x="0" y="0"/>
                </a:moveTo>
                <a:lnTo>
                  <a:pt x="0" y="210"/>
                </a:lnTo>
                <a:lnTo>
                  <a:pt x="145" y="2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0" name="Line 80">
            <a:extLst>
              <a:ext uri="{FF2B5EF4-FFF2-40B4-BE49-F238E27FC236}">
                <a16:creationId xmlns:a16="http://schemas.microsoft.com/office/drawing/2014/main" id="{31C8EDD8-FCDA-EEA1-3E10-148511E9F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925" y="3487738"/>
            <a:ext cx="11620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2" name="Text Box 82">
            <a:extLst>
              <a:ext uri="{FF2B5EF4-FFF2-40B4-BE49-F238E27FC236}">
                <a16:creationId xmlns:a16="http://schemas.microsoft.com/office/drawing/2014/main" id="{366B611E-DEEC-95DB-27B9-D033351E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316288"/>
            <a:ext cx="268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Equivalent Model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>
            <a:extLst>
              <a:ext uri="{FF2B5EF4-FFF2-40B4-BE49-F238E27FC236}">
                <a16:creationId xmlns:a16="http://schemas.microsoft.com/office/drawing/2014/main" id="{8A5C0F66-C218-0560-F388-296DE35DD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Charge Pump</a:t>
            </a:r>
          </a:p>
        </p:txBody>
      </p:sp>
      <p:pic>
        <p:nvPicPr>
          <p:cNvPr id="411652" name="Picture 4">
            <a:extLst>
              <a:ext uri="{FF2B5EF4-FFF2-40B4-BE49-F238E27FC236}">
                <a16:creationId xmlns:a16="http://schemas.microsoft.com/office/drawing/2014/main" id="{C32F80BD-F54C-FCB9-48CC-6BF9701D425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7620000" cy="36449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22FA74EE-DA92-CC4F-6E20-326AE5257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DRAM Timing</a:t>
            </a:r>
          </a:p>
        </p:txBody>
      </p:sp>
      <p:pic>
        <p:nvPicPr>
          <p:cNvPr id="288773" name="Picture 5">
            <a:extLst>
              <a:ext uri="{FF2B5EF4-FFF2-40B4-BE49-F238E27FC236}">
                <a16:creationId xmlns:a16="http://schemas.microsoft.com/office/drawing/2014/main" id="{0D22B44F-78D9-39D9-A5E5-55A1213D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6866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1" name="Rectangle 5">
            <a:extLst>
              <a:ext uri="{FF2B5EF4-FFF2-40B4-BE49-F238E27FC236}">
                <a16:creationId xmlns:a16="http://schemas.microsoft.com/office/drawing/2014/main" id="{A8D911A0-B7AA-1864-7518-6400867E7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/>
              <a:t>RDRAM Architecture</a:t>
            </a:r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3247CD78-FF8B-767C-C6CF-8E333F98A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1763713"/>
            <a:ext cx="4373563" cy="4246562"/>
          </a:xfrm>
          <a:prstGeom prst="rect">
            <a:avLst/>
          </a:prstGeom>
          <a:solidFill>
            <a:srgbClr val="BFBFB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06" name="Rectangle 10">
            <a:extLst>
              <a:ext uri="{FF2B5EF4-FFF2-40B4-BE49-F238E27FC236}">
                <a16:creationId xmlns:a16="http://schemas.microsoft.com/office/drawing/2014/main" id="{54A0A167-E406-3F99-2E70-22515E807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989138"/>
            <a:ext cx="1725613" cy="2503487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07" name="Rectangle 11">
            <a:extLst>
              <a:ext uri="{FF2B5EF4-FFF2-40B4-BE49-F238E27FC236}">
                <a16:creationId xmlns:a16="http://schemas.microsoft.com/office/drawing/2014/main" id="{DEF269F3-C2E0-84B0-3323-47D770BD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903538"/>
            <a:ext cx="10541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413708" name="Rectangle 12">
            <a:extLst>
              <a:ext uri="{FF2B5EF4-FFF2-40B4-BE49-F238E27FC236}">
                <a16:creationId xmlns:a16="http://schemas.microsoft.com/office/drawing/2014/main" id="{918DAE76-2ACA-C88C-3A81-F1786A45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3228975"/>
            <a:ext cx="6635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array</a:t>
            </a:r>
            <a:endParaRPr lang="en-US" altLang="en-US"/>
          </a:p>
        </p:txBody>
      </p:sp>
      <p:sp>
        <p:nvSpPr>
          <p:cNvPr id="413709" name="Rectangle 13">
            <a:extLst>
              <a:ext uri="{FF2B5EF4-FFF2-40B4-BE49-F238E27FC236}">
                <a16:creationId xmlns:a16="http://schemas.microsoft.com/office/drawing/2014/main" id="{2E5DE289-E020-5A44-31CC-4DD6FA56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2025650"/>
            <a:ext cx="812800" cy="239395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10" name="Rectangle 14">
            <a:extLst>
              <a:ext uri="{FF2B5EF4-FFF2-40B4-BE49-F238E27FC236}">
                <a16:creationId xmlns:a16="http://schemas.microsoft.com/office/drawing/2014/main" id="{74D0CAAB-B783-E181-E638-222B1E5B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3960813"/>
            <a:ext cx="127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mux/demux</a:t>
            </a:r>
            <a:endParaRPr lang="en-US" altLang="en-US"/>
          </a:p>
        </p:txBody>
      </p: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71298830-9E88-435C-3956-94A1D0B7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3743325"/>
            <a:ext cx="793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network</a:t>
            </a:r>
            <a:endParaRPr lang="en-US" altLang="en-US"/>
          </a:p>
        </p:txBody>
      </p:sp>
      <p:sp>
        <p:nvSpPr>
          <p:cNvPr id="413712" name="Rectangle 16">
            <a:extLst>
              <a:ext uri="{FF2B5EF4-FFF2-40B4-BE49-F238E27FC236}">
                <a16:creationId xmlns:a16="http://schemas.microsoft.com/office/drawing/2014/main" id="{CD809DE9-4014-75A4-A050-BDA78B16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4654550"/>
            <a:ext cx="1625600" cy="388938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13" name="Rectangle 17">
            <a:extLst>
              <a:ext uri="{FF2B5EF4-FFF2-40B4-BE49-F238E27FC236}">
                <a16:creationId xmlns:a16="http://schemas.microsoft.com/office/drawing/2014/main" id="{5409D80F-E8CE-64AB-A8AF-561B71AF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278438"/>
            <a:ext cx="1617663" cy="388937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14" name="Rectangle 18">
            <a:extLst>
              <a:ext uri="{FF2B5EF4-FFF2-40B4-BE49-F238E27FC236}">
                <a16:creationId xmlns:a16="http://schemas.microsoft.com/office/drawing/2014/main" id="{4EA72986-847E-0A50-4271-F3CCCBFD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2794000"/>
            <a:ext cx="6159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Data</a:t>
            </a:r>
            <a:endParaRPr lang="en-US" altLang="en-US"/>
          </a:p>
        </p:txBody>
      </p:sp>
      <p:sp>
        <p:nvSpPr>
          <p:cNvPr id="413715" name="Rectangle 19">
            <a:extLst>
              <a:ext uri="{FF2B5EF4-FFF2-40B4-BE49-F238E27FC236}">
                <a16:creationId xmlns:a16="http://schemas.microsoft.com/office/drawing/2014/main" id="{4089FDC2-021B-CDCB-346B-D6834D98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3119438"/>
            <a:ext cx="4699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bus</a:t>
            </a:r>
            <a:endParaRPr lang="en-US" altLang="en-US"/>
          </a:p>
        </p:txBody>
      </p:sp>
      <p:sp>
        <p:nvSpPr>
          <p:cNvPr id="413716" name="Rectangle 20">
            <a:extLst>
              <a:ext uri="{FF2B5EF4-FFF2-40B4-BE49-F238E27FC236}">
                <a16:creationId xmlns:a16="http://schemas.microsoft.com/office/drawing/2014/main" id="{F6094225-8F13-C2F5-BACF-651C7959E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965325"/>
            <a:ext cx="8763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Clocks</a:t>
            </a:r>
            <a:endParaRPr lang="en-US" altLang="en-US"/>
          </a:p>
        </p:txBody>
      </p:sp>
      <p:sp>
        <p:nvSpPr>
          <p:cNvPr id="413717" name="Rectangle 21">
            <a:extLst>
              <a:ext uri="{FF2B5EF4-FFF2-40B4-BE49-F238E27FC236}">
                <a16:creationId xmlns:a16="http://schemas.microsoft.com/office/drawing/2014/main" id="{408EFF99-4234-192C-AD03-B91C6F0B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4370388"/>
            <a:ext cx="1004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Column</a:t>
            </a:r>
            <a:endParaRPr lang="en-US" altLang="en-US"/>
          </a:p>
        </p:txBody>
      </p:sp>
      <p:sp>
        <p:nvSpPr>
          <p:cNvPr id="413718" name="Rectangle 22">
            <a:extLst>
              <a:ext uri="{FF2B5EF4-FFF2-40B4-BE49-F238E27FC236}">
                <a16:creationId xmlns:a16="http://schemas.microsoft.com/office/drawing/2014/main" id="{72ADCB82-DE8D-C21B-1146-F3EBBF1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5084763"/>
            <a:ext cx="5842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Row</a:t>
            </a:r>
            <a:endParaRPr lang="en-US" altLang="en-US"/>
          </a:p>
        </p:txBody>
      </p:sp>
      <p:sp>
        <p:nvSpPr>
          <p:cNvPr id="413719" name="Rectangle 23">
            <a:extLst>
              <a:ext uri="{FF2B5EF4-FFF2-40B4-BE49-F238E27FC236}">
                <a16:creationId xmlns:a16="http://schemas.microsoft.com/office/drawing/2014/main" id="{125CA30D-EBF9-2CED-235B-F34F05B4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5270500"/>
            <a:ext cx="1057275" cy="38735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20" name="Rectangle 24">
            <a:extLst>
              <a:ext uri="{FF2B5EF4-FFF2-40B4-BE49-F238E27FC236}">
                <a16:creationId xmlns:a16="http://schemas.microsoft.com/office/drawing/2014/main" id="{75E43C60-AB84-10C5-F9E1-F3B7D7CD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294313"/>
            <a:ext cx="8747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demux</a:t>
            </a:r>
            <a:endParaRPr lang="en-US" altLang="en-US"/>
          </a:p>
        </p:txBody>
      </p:sp>
      <p:sp>
        <p:nvSpPr>
          <p:cNvPr id="413721" name="Rectangle 25">
            <a:extLst>
              <a:ext uri="{FF2B5EF4-FFF2-40B4-BE49-F238E27FC236}">
                <a16:creationId xmlns:a16="http://schemas.microsoft.com/office/drawing/2014/main" id="{112B93E7-3B5E-E9A0-BF57-F00E7391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5276850"/>
            <a:ext cx="14906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packet dec.</a:t>
            </a:r>
            <a:endParaRPr lang="en-US" altLang="en-US"/>
          </a:p>
        </p:txBody>
      </p:sp>
      <p:sp>
        <p:nvSpPr>
          <p:cNvPr id="413722" name="Rectangle 26">
            <a:extLst>
              <a:ext uri="{FF2B5EF4-FFF2-40B4-BE49-F238E27FC236}">
                <a16:creationId xmlns:a16="http://schemas.microsoft.com/office/drawing/2014/main" id="{310FE823-5D0E-F9BE-3162-5F374143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4652963"/>
            <a:ext cx="14906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packet dec.</a:t>
            </a:r>
            <a:endParaRPr lang="en-US" altLang="en-US"/>
          </a:p>
        </p:txBody>
      </p:sp>
      <p:sp>
        <p:nvSpPr>
          <p:cNvPr id="413723" name="Rectangle 27">
            <a:extLst>
              <a:ext uri="{FF2B5EF4-FFF2-40B4-BE49-F238E27FC236}">
                <a16:creationId xmlns:a16="http://schemas.microsoft.com/office/drawing/2014/main" id="{BF61805E-9C9B-2393-79CC-9BD79C39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1524000"/>
            <a:ext cx="5032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Bus</a:t>
            </a:r>
            <a:endParaRPr lang="en-US" altLang="en-US"/>
          </a:p>
        </p:txBody>
      </p:sp>
      <p:sp>
        <p:nvSpPr>
          <p:cNvPr id="413724" name="Line 28">
            <a:extLst>
              <a:ext uri="{FF2B5EF4-FFF2-40B4-BE49-F238E27FC236}">
                <a16:creationId xmlns:a16="http://schemas.microsoft.com/office/drawing/2014/main" id="{0BB42EB2-7A80-60A3-1C58-2061E923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1962150"/>
            <a:ext cx="1588" cy="2513013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25" name="Freeform 29">
            <a:extLst>
              <a:ext uri="{FF2B5EF4-FFF2-40B4-BE49-F238E27FC236}">
                <a16:creationId xmlns:a16="http://schemas.microsoft.com/office/drawing/2014/main" id="{89DD880C-5330-12DA-05A5-E571D42F9036}"/>
              </a:ext>
            </a:extLst>
          </p:cNvPr>
          <p:cNvSpPr>
            <a:spLocks/>
          </p:cNvSpPr>
          <p:nvPr/>
        </p:nvSpPr>
        <p:spPr bwMode="auto">
          <a:xfrm>
            <a:off x="1893888" y="2946400"/>
            <a:ext cx="1182687" cy="498475"/>
          </a:xfrm>
          <a:custGeom>
            <a:avLst/>
            <a:gdLst>
              <a:gd name="T0" fmla="*/ 745 w 745"/>
              <a:gd name="T1" fmla="*/ 160 h 314"/>
              <a:gd name="T2" fmla="*/ 512 w 745"/>
              <a:gd name="T3" fmla="*/ 6 h 314"/>
              <a:gd name="T4" fmla="*/ 512 w 745"/>
              <a:gd name="T5" fmla="*/ 74 h 314"/>
              <a:gd name="T6" fmla="*/ 233 w 745"/>
              <a:gd name="T7" fmla="*/ 74 h 314"/>
              <a:gd name="T8" fmla="*/ 233 w 745"/>
              <a:gd name="T9" fmla="*/ 0 h 314"/>
              <a:gd name="T10" fmla="*/ 0 w 745"/>
              <a:gd name="T11" fmla="*/ 154 h 314"/>
              <a:gd name="T12" fmla="*/ 233 w 745"/>
              <a:gd name="T13" fmla="*/ 302 h 314"/>
              <a:gd name="T14" fmla="*/ 233 w 745"/>
              <a:gd name="T15" fmla="*/ 234 h 314"/>
              <a:gd name="T16" fmla="*/ 512 w 745"/>
              <a:gd name="T17" fmla="*/ 234 h 314"/>
              <a:gd name="T18" fmla="*/ 512 w 745"/>
              <a:gd name="T19" fmla="*/ 314 h 314"/>
              <a:gd name="T20" fmla="*/ 745 w 745"/>
              <a:gd name="T21" fmla="*/ 16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5" h="314">
                <a:moveTo>
                  <a:pt x="745" y="160"/>
                </a:moveTo>
                <a:lnTo>
                  <a:pt x="512" y="6"/>
                </a:lnTo>
                <a:lnTo>
                  <a:pt x="512" y="74"/>
                </a:lnTo>
                <a:lnTo>
                  <a:pt x="233" y="74"/>
                </a:lnTo>
                <a:lnTo>
                  <a:pt x="233" y="0"/>
                </a:lnTo>
                <a:lnTo>
                  <a:pt x="0" y="154"/>
                </a:lnTo>
                <a:lnTo>
                  <a:pt x="233" y="302"/>
                </a:lnTo>
                <a:lnTo>
                  <a:pt x="233" y="234"/>
                </a:lnTo>
                <a:lnTo>
                  <a:pt x="512" y="234"/>
                </a:lnTo>
                <a:lnTo>
                  <a:pt x="512" y="314"/>
                </a:lnTo>
                <a:lnTo>
                  <a:pt x="745" y="160"/>
                </a:lnTo>
                <a:close/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26" name="Rectangle 30">
            <a:extLst>
              <a:ext uri="{FF2B5EF4-FFF2-40B4-BE49-F238E27FC236}">
                <a16:creationId xmlns:a16="http://schemas.microsoft.com/office/drawing/2014/main" id="{8967362B-45F5-648E-D3E8-1DAA3AF1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2635250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>
                <a:solidFill>
                  <a:srgbClr val="000000"/>
                </a:solidFill>
              </a:rPr>
              <a:t>k</a:t>
            </a:r>
            <a:endParaRPr lang="en-US" altLang="en-US"/>
          </a:p>
        </p:txBody>
      </p:sp>
      <p:sp>
        <p:nvSpPr>
          <p:cNvPr id="413727" name="Rectangle 31">
            <a:extLst>
              <a:ext uri="{FF2B5EF4-FFF2-40B4-BE49-F238E27FC236}">
                <a16:creationId xmlns:a16="http://schemas.microsoft.com/office/drawing/2014/main" id="{31D7D0E2-E22B-1C0E-3E47-CA1404A2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2795588"/>
            <a:ext cx="1619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>
                <a:solidFill>
                  <a:srgbClr val="000000"/>
                </a:solidFill>
                <a:latin typeface="Times Ten Roman" pitchFamily="2" charset="0"/>
              </a:rPr>
              <a:t>k</a:t>
            </a:r>
            <a:endParaRPr lang="en-US" altLang="en-US"/>
          </a:p>
        </p:txBody>
      </p:sp>
      <p:sp>
        <p:nvSpPr>
          <p:cNvPr id="413728" name="Rectangle 32">
            <a:extLst>
              <a:ext uri="{FF2B5EF4-FFF2-40B4-BE49-F238E27FC236}">
                <a16:creationId xmlns:a16="http://schemas.microsoft.com/office/drawing/2014/main" id="{7B099329-CE59-871A-5493-2B411090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2841625"/>
            <a:ext cx="2428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  <a:latin typeface="MathematicalPi 1" pitchFamily="82" charset="0"/>
              </a:rPr>
              <a:t>3</a:t>
            </a:r>
            <a:endParaRPr lang="en-US" altLang="en-US"/>
          </a:p>
        </p:txBody>
      </p:sp>
      <p:sp>
        <p:nvSpPr>
          <p:cNvPr id="413729" name="Rectangle 33">
            <a:extLst>
              <a:ext uri="{FF2B5EF4-FFF2-40B4-BE49-F238E27FC236}">
                <a16:creationId xmlns:a16="http://schemas.microsoft.com/office/drawing/2014/main" id="{0BFBD3CC-0FC2-0B0C-FF35-DE31C99E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2795588"/>
            <a:ext cx="809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/>
          </a:p>
        </p:txBody>
      </p:sp>
      <p:sp>
        <p:nvSpPr>
          <p:cNvPr id="413730" name="Line 34">
            <a:extLst>
              <a:ext uri="{FF2B5EF4-FFF2-40B4-BE49-F238E27FC236}">
                <a16:creationId xmlns:a16="http://schemas.microsoft.com/office/drawing/2014/main" id="{3DB021BB-D478-D6FF-569D-BB6CDE059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2287588"/>
            <a:ext cx="966788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1" name="Freeform 35">
            <a:extLst>
              <a:ext uri="{FF2B5EF4-FFF2-40B4-BE49-F238E27FC236}">
                <a16:creationId xmlns:a16="http://schemas.microsoft.com/office/drawing/2014/main" id="{8993175E-E478-50B8-2569-E0EEFE8A877F}"/>
              </a:ext>
            </a:extLst>
          </p:cNvPr>
          <p:cNvSpPr>
            <a:spLocks/>
          </p:cNvSpPr>
          <p:nvPr/>
        </p:nvSpPr>
        <p:spPr bwMode="auto">
          <a:xfrm>
            <a:off x="2905125" y="2233613"/>
            <a:ext cx="171450" cy="107950"/>
          </a:xfrm>
          <a:custGeom>
            <a:avLst/>
            <a:gdLst>
              <a:gd name="T0" fmla="*/ 3 w 19"/>
              <a:gd name="T1" fmla="*/ 6 h 12"/>
              <a:gd name="T2" fmla="*/ 0 w 19"/>
              <a:gd name="T3" fmla="*/ 0 h 12"/>
              <a:gd name="T4" fmla="*/ 0 w 19"/>
              <a:gd name="T5" fmla="*/ 0 h 12"/>
              <a:gd name="T6" fmla="*/ 9 w 19"/>
              <a:gd name="T7" fmla="*/ 4 h 12"/>
              <a:gd name="T8" fmla="*/ 19 w 19"/>
              <a:gd name="T9" fmla="*/ 6 h 12"/>
              <a:gd name="T10" fmla="*/ 9 w 19"/>
              <a:gd name="T11" fmla="*/ 8 h 12"/>
              <a:gd name="T12" fmla="*/ 0 w 19"/>
              <a:gd name="T13" fmla="*/ 12 h 12"/>
              <a:gd name="T14" fmla="*/ 0 w 19"/>
              <a:gd name="T15" fmla="*/ 12 h 12"/>
              <a:gd name="T16" fmla="*/ 3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4"/>
                  <a:pt x="9" y="4"/>
                  <a:pt x="9" y="4"/>
                </a:cubicBezTo>
                <a:cubicBezTo>
                  <a:pt x="12" y="4"/>
                  <a:pt x="16" y="5"/>
                  <a:pt x="19" y="6"/>
                </a:cubicBezTo>
                <a:cubicBezTo>
                  <a:pt x="16" y="7"/>
                  <a:pt x="12" y="7"/>
                  <a:pt x="9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2" name="Freeform 36">
            <a:extLst>
              <a:ext uri="{FF2B5EF4-FFF2-40B4-BE49-F238E27FC236}">
                <a16:creationId xmlns:a16="http://schemas.microsoft.com/office/drawing/2014/main" id="{9194CA09-F3E9-73B1-6722-EF9417D19E04}"/>
              </a:ext>
            </a:extLst>
          </p:cNvPr>
          <p:cNvSpPr>
            <a:spLocks/>
          </p:cNvSpPr>
          <p:nvPr/>
        </p:nvSpPr>
        <p:spPr bwMode="auto">
          <a:xfrm>
            <a:off x="3076575" y="2197100"/>
            <a:ext cx="280988" cy="912813"/>
          </a:xfrm>
          <a:custGeom>
            <a:avLst/>
            <a:gdLst>
              <a:gd name="T0" fmla="*/ 0 w 177"/>
              <a:gd name="T1" fmla="*/ 575 h 575"/>
              <a:gd name="T2" fmla="*/ 97 w 177"/>
              <a:gd name="T3" fmla="*/ 575 h 575"/>
              <a:gd name="T4" fmla="*/ 97 w 177"/>
              <a:gd name="T5" fmla="*/ 0 h 575"/>
              <a:gd name="T6" fmla="*/ 177 w 177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575">
                <a:moveTo>
                  <a:pt x="0" y="575"/>
                </a:moveTo>
                <a:lnTo>
                  <a:pt x="97" y="575"/>
                </a:lnTo>
                <a:lnTo>
                  <a:pt x="97" y="0"/>
                </a:lnTo>
                <a:lnTo>
                  <a:pt x="177" y="0"/>
                </a:lnTo>
              </a:path>
            </a:pathLst>
          </a:custGeom>
          <a:noFill/>
          <a:ln w="349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3" name="Freeform 37">
            <a:extLst>
              <a:ext uri="{FF2B5EF4-FFF2-40B4-BE49-F238E27FC236}">
                <a16:creationId xmlns:a16="http://schemas.microsoft.com/office/drawing/2014/main" id="{3C7B1901-A7F9-4C0A-5432-630906F3268C}"/>
              </a:ext>
            </a:extLst>
          </p:cNvPr>
          <p:cNvSpPr>
            <a:spLocks/>
          </p:cNvSpPr>
          <p:nvPr/>
        </p:nvSpPr>
        <p:spPr bwMode="auto">
          <a:xfrm>
            <a:off x="3257550" y="2124075"/>
            <a:ext cx="244475" cy="144463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4 w 27"/>
              <a:gd name="T7" fmla="*/ 5 h 16"/>
              <a:gd name="T8" fmla="*/ 27 w 27"/>
              <a:gd name="T9" fmla="*/ 8 h 16"/>
              <a:gd name="T10" fmla="*/ 14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8" y="6"/>
                  <a:pt x="23" y="7"/>
                  <a:pt x="27" y="8"/>
                </a:cubicBezTo>
                <a:cubicBezTo>
                  <a:pt x="23" y="9"/>
                  <a:pt x="18" y="10"/>
                  <a:pt x="14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4" name="Line 38">
            <a:extLst>
              <a:ext uri="{FF2B5EF4-FFF2-40B4-BE49-F238E27FC236}">
                <a16:creationId xmlns:a16="http://schemas.microsoft.com/office/drawing/2014/main" id="{16502535-E74A-B2E3-A84F-432B554A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2013" y="2459038"/>
            <a:ext cx="100012" cy="1587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5" name="Freeform 39">
            <a:extLst>
              <a:ext uri="{FF2B5EF4-FFF2-40B4-BE49-F238E27FC236}">
                <a16:creationId xmlns:a16="http://schemas.microsoft.com/office/drawing/2014/main" id="{62A13E7F-9295-F57D-0577-EFA8139811B3}"/>
              </a:ext>
            </a:extLst>
          </p:cNvPr>
          <p:cNvSpPr>
            <a:spLocks/>
          </p:cNvSpPr>
          <p:nvPr/>
        </p:nvSpPr>
        <p:spPr bwMode="auto">
          <a:xfrm>
            <a:off x="3230563" y="2386013"/>
            <a:ext cx="234950" cy="146050"/>
          </a:xfrm>
          <a:custGeom>
            <a:avLst/>
            <a:gdLst>
              <a:gd name="T0" fmla="*/ 21 w 26"/>
              <a:gd name="T1" fmla="*/ 8 h 16"/>
              <a:gd name="T2" fmla="*/ 26 w 26"/>
              <a:gd name="T3" fmla="*/ 16 h 16"/>
              <a:gd name="T4" fmla="*/ 26 w 26"/>
              <a:gd name="T5" fmla="*/ 16 h 16"/>
              <a:gd name="T6" fmla="*/ 13 w 26"/>
              <a:gd name="T7" fmla="*/ 11 h 16"/>
              <a:gd name="T8" fmla="*/ 0 w 26"/>
              <a:gd name="T9" fmla="*/ 8 h 16"/>
              <a:gd name="T10" fmla="*/ 13 w 26"/>
              <a:gd name="T11" fmla="*/ 5 h 16"/>
              <a:gd name="T12" fmla="*/ 26 w 26"/>
              <a:gd name="T13" fmla="*/ 0 h 16"/>
              <a:gd name="T14" fmla="*/ 26 w 26"/>
              <a:gd name="T15" fmla="*/ 0 h 16"/>
              <a:gd name="T16" fmla="*/ 21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21" y="8"/>
                </a:move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9" y="10"/>
                  <a:pt x="4" y="9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lnTo>
                  <a:pt x="21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6" name="Line 40">
            <a:extLst>
              <a:ext uri="{FF2B5EF4-FFF2-40B4-BE49-F238E27FC236}">
                <a16:creationId xmlns:a16="http://schemas.microsoft.com/office/drawing/2014/main" id="{7C77C0D2-692E-25AB-5297-3A6DE9E3A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00" y="4835525"/>
            <a:ext cx="1373188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7" name="Freeform 41">
            <a:extLst>
              <a:ext uri="{FF2B5EF4-FFF2-40B4-BE49-F238E27FC236}">
                <a16:creationId xmlns:a16="http://schemas.microsoft.com/office/drawing/2014/main" id="{9D9C7D90-622D-3466-794A-15D737898BD6}"/>
              </a:ext>
            </a:extLst>
          </p:cNvPr>
          <p:cNvSpPr>
            <a:spLocks/>
          </p:cNvSpPr>
          <p:nvPr/>
        </p:nvSpPr>
        <p:spPr bwMode="auto">
          <a:xfrm>
            <a:off x="3348038" y="4781550"/>
            <a:ext cx="171450" cy="107950"/>
          </a:xfrm>
          <a:custGeom>
            <a:avLst/>
            <a:gdLst>
              <a:gd name="T0" fmla="*/ 3 w 19"/>
              <a:gd name="T1" fmla="*/ 6 h 12"/>
              <a:gd name="T2" fmla="*/ 0 w 19"/>
              <a:gd name="T3" fmla="*/ 1 h 12"/>
              <a:gd name="T4" fmla="*/ 0 w 19"/>
              <a:gd name="T5" fmla="*/ 0 h 12"/>
              <a:gd name="T6" fmla="*/ 9 w 19"/>
              <a:gd name="T7" fmla="*/ 4 h 12"/>
              <a:gd name="T8" fmla="*/ 19 w 19"/>
              <a:gd name="T9" fmla="*/ 6 h 12"/>
              <a:gd name="T10" fmla="*/ 9 w 19"/>
              <a:gd name="T11" fmla="*/ 8 h 12"/>
              <a:gd name="T12" fmla="*/ 0 w 19"/>
              <a:gd name="T13" fmla="*/ 12 h 12"/>
              <a:gd name="T14" fmla="*/ 0 w 19"/>
              <a:gd name="T15" fmla="*/ 12 h 12"/>
              <a:gd name="T16" fmla="*/ 3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3" y="6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9" y="4"/>
                  <a:pt x="9" y="4"/>
                  <a:pt x="9" y="4"/>
                </a:cubicBezTo>
                <a:cubicBezTo>
                  <a:pt x="13" y="5"/>
                  <a:pt x="16" y="6"/>
                  <a:pt x="19" y="6"/>
                </a:cubicBezTo>
                <a:cubicBezTo>
                  <a:pt x="16" y="7"/>
                  <a:pt x="13" y="8"/>
                  <a:pt x="9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8" name="Line 42">
            <a:extLst>
              <a:ext uri="{FF2B5EF4-FFF2-40B4-BE49-F238E27FC236}">
                <a16:creationId xmlns:a16="http://schemas.microsoft.com/office/drawing/2014/main" id="{E4AB16C8-7971-7EA0-5EB1-858447B7E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00" y="5468938"/>
            <a:ext cx="1373188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39" name="Freeform 43">
            <a:extLst>
              <a:ext uri="{FF2B5EF4-FFF2-40B4-BE49-F238E27FC236}">
                <a16:creationId xmlns:a16="http://schemas.microsoft.com/office/drawing/2014/main" id="{F3A813A8-C8DB-97B0-ED4C-E7C55E844C5C}"/>
              </a:ext>
            </a:extLst>
          </p:cNvPr>
          <p:cNvSpPr>
            <a:spLocks/>
          </p:cNvSpPr>
          <p:nvPr/>
        </p:nvSpPr>
        <p:spPr bwMode="auto">
          <a:xfrm>
            <a:off x="3348038" y="5414963"/>
            <a:ext cx="171450" cy="107950"/>
          </a:xfrm>
          <a:custGeom>
            <a:avLst/>
            <a:gdLst>
              <a:gd name="T0" fmla="*/ 3 w 19"/>
              <a:gd name="T1" fmla="*/ 6 h 12"/>
              <a:gd name="T2" fmla="*/ 0 w 19"/>
              <a:gd name="T3" fmla="*/ 0 h 12"/>
              <a:gd name="T4" fmla="*/ 0 w 19"/>
              <a:gd name="T5" fmla="*/ 0 h 12"/>
              <a:gd name="T6" fmla="*/ 9 w 19"/>
              <a:gd name="T7" fmla="*/ 3 h 12"/>
              <a:gd name="T8" fmla="*/ 19 w 19"/>
              <a:gd name="T9" fmla="*/ 6 h 12"/>
              <a:gd name="T10" fmla="*/ 9 w 19"/>
              <a:gd name="T11" fmla="*/ 8 h 12"/>
              <a:gd name="T12" fmla="*/ 0 w 19"/>
              <a:gd name="T13" fmla="*/ 12 h 12"/>
              <a:gd name="T14" fmla="*/ 0 w 19"/>
              <a:gd name="T15" fmla="*/ 11 h 12"/>
              <a:gd name="T16" fmla="*/ 3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3"/>
                  <a:pt x="9" y="3"/>
                  <a:pt x="9" y="3"/>
                </a:cubicBezTo>
                <a:cubicBezTo>
                  <a:pt x="13" y="4"/>
                  <a:pt x="16" y="5"/>
                  <a:pt x="19" y="6"/>
                </a:cubicBezTo>
                <a:cubicBezTo>
                  <a:pt x="16" y="6"/>
                  <a:pt x="13" y="7"/>
                  <a:pt x="9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0" y="11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0" name="Line 44">
            <a:extLst>
              <a:ext uri="{FF2B5EF4-FFF2-40B4-BE49-F238E27FC236}">
                <a16:creationId xmlns:a16="http://schemas.microsoft.com/office/drawing/2014/main" id="{996189D6-1768-01BF-8CCC-46B706987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2197100"/>
            <a:ext cx="361950" cy="1588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1" name="Freeform 45">
            <a:extLst>
              <a:ext uri="{FF2B5EF4-FFF2-40B4-BE49-F238E27FC236}">
                <a16:creationId xmlns:a16="http://schemas.microsoft.com/office/drawing/2014/main" id="{CFD61DA1-31F9-3A6B-6CA3-0E66151FED7A}"/>
              </a:ext>
            </a:extLst>
          </p:cNvPr>
          <p:cNvSpPr>
            <a:spLocks/>
          </p:cNvSpPr>
          <p:nvPr/>
        </p:nvSpPr>
        <p:spPr bwMode="auto">
          <a:xfrm>
            <a:off x="4613275" y="2124075"/>
            <a:ext cx="244475" cy="144463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4 w 27"/>
              <a:gd name="T7" fmla="*/ 5 h 16"/>
              <a:gd name="T8" fmla="*/ 27 w 27"/>
              <a:gd name="T9" fmla="*/ 8 h 16"/>
              <a:gd name="T10" fmla="*/ 14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8" y="6"/>
                  <a:pt x="23" y="7"/>
                  <a:pt x="27" y="8"/>
                </a:cubicBezTo>
                <a:cubicBezTo>
                  <a:pt x="23" y="9"/>
                  <a:pt x="18" y="10"/>
                  <a:pt x="14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2" name="Line 46">
            <a:extLst>
              <a:ext uri="{FF2B5EF4-FFF2-40B4-BE49-F238E27FC236}">
                <a16:creationId xmlns:a16="http://schemas.microsoft.com/office/drawing/2014/main" id="{776100E8-A5E0-FD99-2EBA-5C755EA7B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459038"/>
            <a:ext cx="361950" cy="1587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3" name="Freeform 47">
            <a:extLst>
              <a:ext uri="{FF2B5EF4-FFF2-40B4-BE49-F238E27FC236}">
                <a16:creationId xmlns:a16="http://schemas.microsoft.com/office/drawing/2014/main" id="{E1858166-7899-7288-518C-10EC19A3716B}"/>
              </a:ext>
            </a:extLst>
          </p:cNvPr>
          <p:cNvSpPr>
            <a:spLocks/>
          </p:cNvSpPr>
          <p:nvPr/>
        </p:nvSpPr>
        <p:spPr bwMode="auto">
          <a:xfrm>
            <a:off x="4314825" y="2386013"/>
            <a:ext cx="244475" cy="146050"/>
          </a:xfrm>
          <a:custGeom>
            <a:avLst/>
            <a:gdLst>
              <a:gd name="T0" fmla="*/ 22 w 27"/>
              <a:gd name="T1" fmla="*/ 8 h 16"/>
              <a:gd name="T2" fmla="*/ 27 w 27"/>
              <a:gd name="T3" fmla="*/ 16 h 16"/>
              <a:gd name="T4" fmla="*/ 27 w 27"/>
              <a:gd name="T5" fmla="*/ 16 h 16"/>
              <a:gd name="T6" fmla="*/ 14 w 27"/>
              <a:gd name="T7" fmla="*/ 11 h 16"/>
              <a:gd name="T8" fmla="*/ 0 w 27"/>
              <a:gd name="T9" fmla="*/ 8 h 16"/>
              <a:gd name="T10" fmla="*/ 14 w 27"/>
              <a:gd name="T11" fmla="*/ 5 h 16"/>
              <a:gd name="T12" fmla="*/ 27 w 27"/>
              <a:gd name="T13" fmla="*/ 0 h 16"/>
              <a:gd name="T14" fmla="*/ 27 w 27"/>
              <a:gd name="T15" fmla="*/ 0 h 16"/>
              <a:gd name="T16" fmla="*/ 22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22" y="8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9" y="10"/>
                  <a:pt x="5" y="9"/>
                  <a:pt x="0" y="8"/>
                </a:cubicBezTo>
                <a:cubicBezTo>
                  <a:pt x="5" y="7"/>
                  <a:pt x="9" y="6"/>
                  <a:pt x="14" y="5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lnTo>
                  <a:pt x="2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4" name="Freeform 48">
            <a:extLst>
              <a:ext uri="{FF2B5EF4-FFF2-40B4-BE49-F238E27FC236}">
                <a16:creationId xmlns:a16="http://schemas.microsoft.com/office/drawing/2014/main" id="{C5413B5F-B9A2-095D-5D56-9F4FEE7BD2C3}"/>
              </a:ext>
            </a:extLst>
          </p:cNvPr>
          <p:cNvSpPr>
            <a:spLocks/>
          </p:cNvSpPr>
          <p:nvPr/>
        </p:nvSpPr>
        <p:spPr bwMode="auto">
          <a:xfrm>
            <a:off x="3076575" y="3281363"/>
            <a:ext cx="280988" cy="922337"/>
          </a:xfrm>
          <a:custGeom>
            <a:avLst/>
            <a:gdLst>
              <a:gd name="T0" fmla="*/ 0 w 177"/>
              <a:gd name="T1" fmla="*/ 0 h 581"/>
              <a:gd name="T2" fmla="*/ 97 w 177"/>
              <a:gd name="T3" fmla="*/ 0 h 581"/>
              <a:gd name="T4" fmla="*/ 97 w 177"/>
              <a:gd name="T5" fmla="*/ 581 h 581"/>
              <a:gd name="T6" fmla="*/ 177 w 177"/>
              <a:gd name="T7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581">
                <a:moveTo>
                  <a:pt x="0" y="0"/>
                </a:moveTo>
                <a:lnTo>
                  <a:pt x="97" y="0"/>
                </a:lnTo>
                <a:lnTo>
                  <a:pt x="97" y="581"/>
                </a:lnTo>
                <a:lnTo>
                  <a:pt x="177" y="581"/>
                </a:lnTo>
              </a:path>
            </a:pathLst>
          </a:custGeom>
          <a:noFill/>
          <a:ln w="349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5" name="Freeform 49">
            <a:extLst>
              <a:ext uri="{FF2B5EF4-FFF2-40B4-BE49-F238E27FC236}">
                <a16:creationId xmlns:a16="http://schemas.microsoft.com/office/drawing/2014/main" id="{08240B79-F35C-F145-3C09-1BA842C7D4E8}"/>
              </a:ext>
            </a:extLst>
          </p:cNvPr>
          <p:cNvSpPr>
            <a:spLocks/>
          </p:cNvSpPr>
          <p:nvPr/>
        </p:nvSpPr>
        <p:spPr bwMode="auto">
          <a:xfrm>
            <a:off x="3257550" y="4130675"/>
            <a:ext cx="244475" cy="144463"/>
          </a:xfrm>
          <a:custGeom>
            <a:avLst/>
            <a:gdLst>
              <a:gd name="T0" fmla="*/ 5 w 27"/>
              <a:gd name="T1" fmla="*/ 8 h 16"/>
              <a:gd name="T2" fmla="*/ 0 w 27"/>
              <a:gd name="T3" fmla="*/ 16 h 16"/>
              <a:gd name="T4" fmla="*/ 1 w 27"/>
              <a:gd name="T5" fmla="*/ 16 h 16"/>
              <a:gd name="T6" fmla="*/ 14 w 27"/>
              <a:gd name="T7" fmla="*/ 11 h 16"/>
              <a:gd name="T8" fmla="*/ 27 w 27"/>
              <a:gd name="T9" fmla="*/ 8 h 16"/>
              <a:gd name="T10" fmla="*/ 14 w 27"/>
              <a:gd name="T11" fmla="*/ 5 h 16"/>
              <a:gd name="T12" fmla="*/ 1 w 27"/>
              <a:gd name="T13" fmla="*/ 0 h 16"/>
              <a:gd name="T14" fmla="*/ 0 w 27"/>
              <a:gd name="T15" fmla="*/ 0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18" y="10"/>
                  <a:pt x="23" y="9"/>
                  <a:pt x="27" y="8"/>
                </a:cubicBezTo>
                <a:cubicBezTo>
                  <a:pt x="23" y="7"/>
                  <a:pt x="18" y="6"/>
                  <a:pt x="14" y="5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6" name="Line 50">
            <a:extLst>
              <a:ext uri="{FF2B5EF4-FFF2-40B4-BE49-F238E27FC236}">
                <a16:creationId xmlns:a16="http://schemas.microsoft.com/office/drawing/2014/main" id="{FDFEB34A-9C8B-8AD6-E016-0FA6226852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2013" y="3941763"/>
            <a:ext cx="100012" cy="1587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7" name="Freeform 51">
            <a:extLst>
              <a:ext uri="{FF2B5EF4-FFF2-40B4-BE49-F238E27FC236}">
                <a16:creationId xmlns:a16="http://schemas.microsoft.com/office/drawing/2014/main" id="{A08ED36C-50FC-5D69-3A89-36F73F0D1AC1}"/>
              </a:ext>
            </a:extLst>
          </p:cNvPr>
          <p:cNvSpPr>
            <a:spLocks/>
          </p:cNvSpPr>
          <p:nvPr/>
        </p:nvSpPr>
        <p:spPr bwMode="auto">
          <a:xfrm>
            <a:off x="3230563" y="3868738"/>
            <a:ext cx="234950" cy="144462"/>
          </a:xfrm>
          <a:custGeom>
            <a:avLst/>
            <a:gdLst>
              <a:gd name="T0" fmla="*/ 21 w 26"/>
              <a:gd name="T1" fmla="*/ 8 h 16"/>
              <a:gd name="T2" fmla="*/ 26 w 26"/>
              <a:gd name="T3" fmla="*/ 0 h 16"/>
              <a:gd name="T4" fmla="*/ 26 w 26"/>
              <a:gd name="T5" fmla="*/ 0 h 16"/>
              <a:gd name="T6" fmla="*/ 13 w 26"/>
              <a:gd name="T7" fmla="*/ 5 h 16"/>
              <a:gd name="T8" fmla="*/ 0 w 26"/>
              <a:gd name="T9" fmla="*/ 8 h 16"/>
              <a:gd name="T10" fmla="*/ 13 w 26"/>
              <a:gd name="T11" fmla="*/ 11 h 16"/>
              <a:gd name="T12" fmla="*/ 26 w 26"/>
              <a:gd name="T13" fmla="*/ 16 h 16"/>
              <a:gd name="T14" fmla="*/ 26 w 26"/>
              <a:gd name="T15" fmla="*/ 16 h 16"/>
              <a:gd name="T16" fmla="*/ 21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21" y="8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9" y="6"/>
                  <a:pt x="4" y="7"/>
                  <a:pt x="0" y="8"/>
                </a:cubicBezTo>
                <a:cubicBezTo>
                  <a:pt x="4" y="9"/>
                  <a:pt x="9" y="10"/>
                  <a:pt x="13" y="11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lnTo>
                  <a:pt x="21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8" name="Line 52">
            <a:extLst>
              <a:ext uri="{FF2B5EF4-FFF2-40B4-BE49-F238E27FC236}">
                <a16:creationId xmlns:a16="http://schemas.microsoft.com/office/drawing/2014/main" id="{6D4D6499-7752-2D0F-98F7-9A43E816C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3941763"/>
            <a:ext cx="361950" cy="1587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49" name="Freeform 53">
            <a:extLst>
              <a:ext uri="{FF2B5EF4-FFF2-40B4-BE49-F238E27FC236}">
                <a16:creationId xmlns:a16="http://schemas.microsoft.com/office/drawing/2014/main" id="{122878FD-263E-B4A1-DDA8-8E597096A211}"/>
              </a:ext>
            </a:extLst>
          </p:cNvPr>
          <p:cNvSpPr>
            <a:spLocks/>
          </p:cNvSpPr>
          <p:nvPr/>
        </p:nvSpPr>
        <p:spPr bwMode="auto">
          <a:xfrm>
            <a:off x="4613275" y="3868738"/>
            <a:ext cx="244475" cy="144462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1 w 27"/>
              <a:gd name="T5" fmla="*/ 0 h 16"/>
              <a:gd name="T6" fmla="*/ 14 w 27"/>
              <a:gd name="T7" fmla="*/ 5 h 16"/>
              <a:gd name="T8" fmla="*/ 27 w 27"/>
              <a:gd name="T9" fmla="*/ 8 h 16"/>
              <a:gd name="T10" fmla="*/ 14 w 27"/>
              <a:gd name="T11" fmla="*/ 11 h 16"/>
              <a:gd name="T12" fmla="*/ 1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8" y="6"/>
                  <a:pt x="23" y="7"/>
                  <a:pt x="27" y="8"/>
                </a:cubicBezTo>
                <a:cubicBezTo>
                  <a:pt x="23" y="9"/>
                  <a:pt x="18" y="10"/>
                  <a:pt x="14" y="11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0" name="Line 54">
            <a:extLst>
              <a:ext uri="{FF2B5EF4-FFF2-40B4-BE49-F238E27FC236}">
                <a16:creationId xmlns:a16="http://schemas.microsoft.com/office/drawing/2014/main" id="{438C31E4-CDC4-933A-A01B-8BCC9DBE2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203700"/>
            <a:ext cx="361950" cy="1588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1" name="Freeform 55">
            <a:extLst>
              <a:ext uri="{FF2B5EF4-FFF2-40B4-BE49-F238E27FC236}">
                <a16:creationId xmlns:a16="http://schemas.microsoft.com/office/drawing/2014/main" id="{8FCE5E68-AA10-C9F0-966F-771E01B2BA13}"/>
              </a:ext>
            </a:extLst>
          </p:cNvPr>
          <p:cNvSpPr>
            <a:spLocks/>
          </p:cNvSpPr>
          <p:nvPr/>
        </p:nvSpPr>
        <p:spPr bwMode="auto">
          <a:xfrm>
            <a:off x="4314825" y="4130675"/>
            <a:ext cx="244475" cy="144463"/>
          </a:xfrm>
          <a:custGeom>
            <a:avLst/>
            <a:gdLst>
              <a:gd name="T0" fmla="*/ 22 w 27"/>
              <a:gd name="T1" fmla="*/ 8 h 16"/>
              <a:gd name="T2" fmla="*/ 27 w 27"/>
              <a:gd name="T3" fmla="*/ 16 h 16"/>
              <a:gd name="T4" fmla="*/ 27 w 27"/>
              <a:gd name="T5" fmla="*/ 16 h 16"/>
              <a:gd name="T6" fmla="*/ 14 w 27"/>
              <a:gd name="T7" fmla="*/ 11 h 16"/>
              <a:gd name="T8" fmla="*/ 0 w 27"/>
              <a:gd name="T9" fmla="*/ 8 h 16"/>
              <a:gd name="T10" fmla="*/ 14 w 27"/>
              <a:gd name="T11" fmla="*/ 5 h 16"/>
              <a:gd name="T12" fmla="*/ 27 w 27"/>
              <a:gd name="T13" fmla="*/ 0 h 16"/>
              <a:gd name="T14" fmla="*/ 27 w 27"/>
              <a:gd name="T15" fmla="*/ 0 h 16"/>
              <a:gd name="T16" fmla="*/ 22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22" y="8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14" y="11"/>
                  <a:pt x="14" y="11"/>
                  <a:pt x="14" y="11"/>
                </a:cubicBezTo>
                <a:cubicBezTo>
                  <a:pt x="9" y="10"/>
                  <a:pt x="5" y="9"/>
                  <a:pt x="0" y="8"/>
                </a:cubicBezTo>
                <a:cubicBezTo>
                  <a:pt x="5" y="7"/>
                  <a:pt x="9" y="6"/>
                  <a:pt x="14" y="5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lnTo>
                  <a:pt x="2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2" name="Line 56">
            <a:extLst>
              <a:ext uri="{FF2B5EF4-FFF2-40B4-BE49-F238E27FC236}">
                <a16:creationId xmlns:a16="http://schemas.microsoft.com/office/drawing/2014/main" id="{49254C2C-EFB1-F7C1-4DD1-59F5C167B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3227388"/>
            <a:ext cx="261937" cy="1587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3" name="Freeform 57">
            <a:extLst>
              <a:ext uri="{FF2B5EF4-FFF2-40B4-BE49-F238E27FC236}">
                <a16:creationId xmlns:a16="http://schemas.microsoft.com/office/drawing/2014/main" id="{D28F88FE-76B0-EE2D-4E3E-8D67FF18844A}"/>
              </a:ext>
            </a:extLst>
          </p:cNvPr>
          <p:cNvSpPr>
            <a:spLocks/>
          </p:cNvSpPr>
          <p:nvPr/>
        </p:nvSpPr>
        <p:spPr bwMode="auto">
          <a:xfrm>
            <a:off x="4857750" y="3146425"/>
            <a:ext cx="242888" cy="152400"/>
          </a:xfrm>
          <a:custGeom>
            <a:avLst/>
            <a:gdLst>
              <a:gd name="T0" fmla="*/ 22 w 27"/>
              <a:gd name="T1" fmla="*/ 9 h 17"/>
              <a:gd name="T2" fmla="*/ 27 w 27"/>
              <a:gd name="T3" fmla="*/ 16 h 17"/>
              <a:gd name="T4" fmla="*/ 27 w 27"/>
              <a:gd name="T5" fmla="*/ 17 h 17"/>
              <a:gd name="T6" fmla="*/ 14 w 27"/>
              <a:gd name="T7" fmla="*/ 12 h 17"/>
              <a:gd name="T8" fmla="*/ 0 w 27"/>
              <a:gd name="T9" fmla="*/ 9 h 17"/>
              <a:gd name="T10" fmla="*/ 14 w 27"/>
              <a:gd name="T11" fmla="*/ 6 h 17"/>
              <a:gd name="T12" fmla="*/ 27 w 27"/>
              <a:gd name="T13" fmla="*/ 0 h 17"/>
              <a:gd name="T14" fmla="*/ 27 w 27"/>
              <a:gd name="T15" fmla="*/ 1 h 17"/>
              <a:gd name="T16" fmla="*/ 22 w 27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7">
                <a:moveTo>
                  <a:pt x="22" y="9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17"/>
                  <a:pt x="27" y="17"/>
                  <a:pt x="27" y="17"/>
                </a:cubicBezTo>
                <a:cubicBezTo>
                  <a:pt x="14" y="12"/>
                  <a:pt x="14" y="12"/>
                  <a:pt x="14" y="12"/>
                </a:cubicBezTo>
                <a:cubicBezTo>
                  <a:pt x="9" y="11"/>
                  <a:pt x="5" y="10"/>
                  <a:pt x="0" y="9"/>
                </a:cubicBezTo>
                <a:cubicBezTo>
                  <a:pt x="5" y="8"/>
                  <a:pt x="9" y="7"/>
                  <a:pt x="14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1"/>
                  <a:pt x="27" y="1"/>
                  <a:pt x="27" y="1"/>
                </a:cubicBezTo>
                <a:lnTo>
                  <a:pt x="2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4" name="Freeform 58">
            <a:extLst>
              <a:ext uri="{FF2B5EF4-FFF2-40B4-BE49-F238E27FC236}">
                <a16:creationId xmlns:a16="http://schemas.microsoft.com/office/drawing/2014/main" id="{7823EDA9-393E-D5BC-0946-45EE7CAA6FE9}"/>
              </a:ext>
            </a:extLst>
          </p:cNvPr>
          <p:cNvSpPr>
            <a:spLocks/>
          </p:cNvSpPr>
          <p:nvPr/>
        </p:nvSpPr>
        <p:spPr bwMode="auto">
          <a:xfrm>
            <a:off x="5200650" y="3146425"/>
            <a:ext cx="234950" cy="152400"/>
          </a:xfrm>
          <a:custGeom>
            <a:avLst/>
            <a:gdLst>
              <a:gd name="T0" fmla="*/ 4 w 26"/>
              <a:gd name="T1" fmla="*/ 9 h 17"/>
              <a:gd name="T2" fmla="*/ 0 w 26"/>
              <a:gd name="T3" fmla="*/ 1 h 17"/>
              <a:gd name="T4" fmla="*/ 0 w 26"/>
              <a:gd name="T5" fmla="*/ 0 h 17"/>
              <a:gd name="T6" fmla="*/ 13 w 26"/>
              <a:gd name="T7" fmla="*/ 6 h 17"/>
              <a:gd name="T8" fmla="*/ 26 w 26"/>
              <a:gd name="T9" fmla="*/ 9 h 17"/>
              <a:gd name="T10" fmla="*/ 13 w 26"/>
              <a:gd name="T11" fmla="*/ 12 h 17"/>
              <a:gd name="T12" fmla="*/ 0 w 26"/>
              <a:gd name="T13" fmla="*/ 17 h 17"/>
              <a:gd name="T14" fmla="*/ 0 w 26"/>
              <a:gd name="T15" fmla="*/ 17 h 17"/>
              <a:gd name="T16" fmla="*/ 4 w 26"/>
              <a:gd name="T17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7">
                <a:moveTo>
                  <a:pt x="4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7" y="7"/>
                  <a:pt x="22" y="8"/>
                  <a:pt x="26" y="9"/>
                </a:cubicBezTo>
                <a:cubicBezTo>
                  <a:pt x="22" y="10"/>
                  <a:pt x="17" y="11"/>
                  <a:pt x="13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lnTo>
                  <a:pt x="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5" name="Line 59">
            <a:extLst>
              <a:ext uri="{FF2B5EF4-FFF2-40B4-BE49-F238E27FC236}">
                <a16:creationId xmlns:a16="http://schemas.microsoft.com/office/drawing/2014/main" id="{90808A35-BD35-FC69-6B1E-64E697282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4835525"/>
            <a:ext cx="163512" cy="1588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6" name="Freeform 60">
            <a:extLst>
              <a:ext uri="{FF2B5EF4-FFF2-40B4-BE49-F238E27FC236}">
                <a16:creationId xmlns:a16="http://schemas.microsoft.com/office/drawing/2014/main" id="{BF8F4AC5-4070-22E3-B80F-50F3447E050A}"/>
              </a:ext>
            </a:extLst>
          </p:cNvPr>
          <p:cNvSpPr>
            <a:spLocks/>
          </p:cNvSpPr>
          <p:nvPr/>
        </p:nvSpPr>
        <p:spPr bwMode="auto">
          <a:xfrm>
            <a:off x="4667250" y="4764088"/>
            <a:ext cx="244475" cy="144462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7" name="Line 61">
            <a:extLst>
              <a:ext uri="{FF2B5EF4-FFF2-40B4-BE49-F238E27FC236}">
                <a16:creationId xmlns:a16="http://schemas.microsoft.com/office/drawing/2014/main" id="{B2F53EFD-83AE-F127-8DFD-EA3770528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5468938"/>
            <a:ext cx="163512" cy="1587"/>
          </a:xfrm>
          <a:prstGeom prst="line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8" name="Freeform 62">
            <a:extLst>
              <a:ext uri="{FF2B5EF4-FFF2-40B4-BE49-F238E27FC236}">
                <a16:creationId xmlns:a16="http://schemas.microsoft.com/office/drawing/2014/main" id="{4CE2DF3E-FFBB-E95A-4E65-052086555E8E}"/>
              </a:ext>
            </a:extLst>
          </p:cNvPr>
          <p:cNvSpPr>
            <a:spLocks/>
          </p:cNvSpPr>
          <p:nvPr/>
        </p:nvSpPr>
        <p:spPr bwMode="auto">
          <a:xfrm>
            <a:off x="4667250" y="5395913"/>
            <a:ext cx="244475" cy="144462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59" name="Rectangle 63">
            <a:extLst>
              <a:ext uri="{FF2B5EF4-FFF2-40B4-BE49-F238E27FC236}">
                <a16:creationId xmlns:a16="http://schemas.microsoft.com/office/drawing/2014/main" id="{D9AF203F-90D3-DD30-6A18-2EE20BE9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4646613"/>
            <a:ext cx="1057275" cy="38735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60" name="Rectangle 64">
            <a:extLst>
              <a:ext uri="{FF2B5EF4-FFF2-40B4-BE49-F238E27FC236}">
                <a16:creationId xmlns:a16="http://schemas.microsoft.com/office/drawing/2014/main" id="{E608922F-7018-C918-1929-AD751199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667250"/>
            <a:ext cx="8747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b="0" i="0">
                <a:solidFill>
                  <a:srgbClr val="000000"/>
                </a:solidFill>
              </a:rPr>
              <a:t>demux</a:t>
            </a:r>
            <a:endParaRPr lang="en-US" altLang="en-US"/>
          </a:p>
        </p:txBody>
      </p:sp>
      <p:sp>
        <p:nvSpPr>
          <p:cNvPr id="413761" name="Freeform 65">
            <a:extLst>
              <a:ext uri="{FF2B5EF4-FFF2-40B4-BE49-F238E27FC236}">
                <a16:creationId xmlns:a16="http://schemas.microsoft.com/office/drawing/2014/main" id="{8B66144A-C74C-BFD8-A60C-60B064707F56}"/>
              </a:ext>
            </a:extLst>
          </p:cNvPr>
          <p:cNvSpPr>
            <a:spLocks/>
          </p:cNvSpPr>
          <p:nvPr/>
        </p:nvSpPr>
        <p:spPr bwMode="auto">
          <a:xfrm>
            <a:off x="6537325" y="4710113"/>
            <a:ext cx="371475" cy="125412"/>
          </a:xfrm>
          <a:custGeom>
            <a:avLst/>
            <a:gdLst>
              <a:gd name="T0" fmla="*/ 0 w 234"/>
              <a:gd name="T1" fmla="*/ 79 h 79"/>
              <a:gd name="T2" fmla="*/ 234 w 234"/>
              <a:gd name="T3" fmla="*/ 79 h 79"/>
              <a:gd name="T4" fmla="*/ 234 w 234"/>
              <a:gd name="T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4" h="79">
                <a:moveTo>
                  <a:pt x="0" y="79"/>
                </a:moveTo>
                <a:lnTo>
                  <a:pt x="234" y="79"/>
                </a:lnTo>
                <a:lnTo>
                  <a:pt x="234" y="0"/>
                </a:lnTo>
              </a:path>
            </a:pathLst>
          </a:custGeom>
          <a:noFill/>
          <a:ln w="349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2" name="Freeform 66">
            <a:extLst>
              <a:ext uri="{FF2B5EF4-FFF2-40B4-BE49-F238E27FC236}">
                <a16:creationId xmlns:a16="http://schemas.microsoft.com/office/drawing/2014/main" id="{0F8D576E-784E-4B85-86E6-FDB4C2BB014F}"/>
              </a:ext>
            </a:extLst>
          </p:cNvPr>
          <p:cNvSpPr>
            <a:spLocks/>
          </p:cNvSpPr>
          <p:nvPr/>
        </p:nvSpPr>
        <p:spPr bwMode="auto">
          <a:xfrm>
            <a:off x="6835775" y="4537075"/>
            <a:ext cx="144463" cy="234950"/>
          </a:xfrm>
          <a:custGeom>
            <a:avLst/>
            <a:gdLst>
              <a:gd name="T0" fmla="*/ 8 w 16"/>
              <a:gd name="T1" fmla="*/ 22 h 26"/>
              <a:gd name="T2" fmla="*/ 0 w 16"/>
              <a:gd name="T3" fmla="*/ 26 h 26"/>
              <a:gd name="T4" fmla="*/ 0 w 16"/>
              <a:gd name="T5" fmla="*/ 26 h 26"/>
              <a:gd name="T6" fmla="*/ 5 w 16"/>
              <a:gd name="T7" fmla="*/ 13 h 26"/>
              <a:gd name="T8" fmla="*/ 8 w 16"/>
              <a:gd name="T9" fmla="*/ 0 h 26"/>
              <a:gd name="T10" fmla="*/ 11 w 16"/>
              <a:gd name="T11" fmla="*/ 13 h 26"/>
              <a:gd name="T12" fmla="*/ 16 w 16"/>
              <a:gd name="T13" fmla="*/ 26 h 26"/>
              <a:gd name="T14" fmla="*/ 16 w 16"/>
              <a:gd name="T15" fmla="*/ 26 h 26"/>
              <a:gd name="T16" fmla="*/ 8 w 16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6">
                <a:moveTo>
                  <a:pt x="8" y="22"/>
                </a:move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3" name="Freeform 67">
            <a:extLst>
              <a:ext uri="{FF2B5EF4-FFF2-40B4-BE49-F238E27FC236}">
                <a16:creationId xmlns:a16="http://schemas.microsoft.com/office/drawing/2014/main" id="{353F6217-27EE-DD5A-6DC3-46DBD79196DC}"/>
              </a:ext>
            </a:extLst>
          </p:cNvPr>
          <p:cNvSpPr>
            <a:spLocks/>
          </p:cNvSpPr>
          <p:nvPr/>
        </p:nvSpPr>
        <p:spPr bwMode="auto">
          <a:xfrm>
            <a:off x="6519863" y="5341938"/>
            <a:ext cx="369887" cy="127000"/>
          </a:xfrm>
          <a:custGeom>
            <a:avLst/>
            <a:gdLst>
              <a:gd name="T0" fmla="*/ 0 w 233"/>
              <a:gd name="T1" fmla="*/ 80 h 80"/>
              <a:gd name="T2" fmla="*/ 233 w 233"/>
              <a:gd name="T3" fmla="*/ 80 h 80"/>
              <a:gd name="T4" fmla="*/ 233 w 233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" h="80">
                <a:moveTo>
                  <a:pt x="0" y="80"/>
                </a:moveTo>
                <a:lnTo>
                  <a:pt x="233" y="80"/>
                </a:lnTo>
                <a:lnTo>
                  <a:pt x="233" y="0"/>
                </a:lnTo>
              </a:path>
            </a:pathLst>
          </a:custGeom>
          <a:noFill/>
          <a:ln w="349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64" name="Freeform 68">
            <a:extLst>
              <a:ext uri="{FF2B5EF4-FFF2-40B4-BE49-F238E27FC236}">
                <a16:creationId xmlns:a16="http://schemas.microsoft.com/office/drawing/2014/main" id="{9D3D6CE9-CDE0-A971-C878-30CE8918C52D}"/>
              </a:ext>
            </a:extLst>
          </p:cNvPr>
          <p:cNvSpPr>
            <a:spLocks/>
          </p:cNvSpPr>
          <p:nvPr/>
        </p:nvSpPr>
        <p:spPr bwMode="auto">
          <a:xfrm>
            <a:off x="6818313" y="5170488"/>
            <a:ext cx="152400" cy="234950"/>
          </a:xfrm>
          <a:custGeom>
            <a:avLst/>
            <a:gdLst>
              <a:gd name="T0" fmla="*/ 8 w 17"/>
              <a:gd name="T1" fmla="*/ 22 h 26"/>
              <a:gd name="T2" fmla="*/ 1 w 17"/>
              <a:gd name="T3" fmla="*/ 26 h 26"/>
              <a:gd name="T4" fmla="*/ 0 w 17"/>
              <a:gd name="T5" fmla="*/ 26 h 26"/>
              <a:gd name="T6" fmla="*/ 5 w 17"/>
              <a:gd name="T7" fmla="*/ 13 h 26"/>
              <a:gd name="T8" fmla="*/ 8 w 17"/>
              <a:gd name="T9" fmla="*/ 0 h 26"/>
              <a:gd name="T10" fmla="*/ 11 w 17"/>
              <a:gd name="T11" fmla="*/ 13 h 26"/>
              <a:gd name="T12" fmla="*/ 17 w 17"/>
              <a:gd name="T13" fmla="*/ 26 h 26"/>
              <a:gd name="T14" fmla="*/ 16 w 17"/>
              <a:gd name="T15" fmla="*/ 26 h 26"/>
              <a:gd name="T16" fmla="*/ 8 w 17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6">
                <a:moveTo>
                  <a:pt x="8" y="22"/>
                </a:move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2A6D507F-F57D-98CA-EF52-69B181627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/>
              <a:t>Address Transition Detection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289802" name="Rectangle 10">
            <a:extLst>
              <a:ext uri="{FF2B5EF4-FFF2-40B4-BE49-F238E27FC236}">
                <a16:creationId xmlns:a16="http://schemas.microsoft.com/office/drawing/2014/main" id="{A4AFA0FB-5C49-CC85-0379-A08A807A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1835150"/>
            <a:ext cx="3341688" cy="3511550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3" name="Line 11">
            <a:extLst>
              <a:ext uri="{FF2B5EF4-FFF2-40B4-BE49-F238E27FC236}">
                <a16:creationId xmlns:a16="http://schemas.microsoft.com/office/drawing/2014/main" id="{0778E136-11AF-F54E-1452-D223EF0B5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4238" y="2606675"/>
            <a:ext cx="3143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4" name="Line 12">
            <a:extLst>
              <a:ext uri="{FF2B5EF4-FFF2-40B4-BE49-F238E27FC236}">
                <a16:creationId xmlns:a16="http://schemas.microsoft.com/office/drawing/2014/main" id="{A4A29C79-F515-6AF2-5E0A-9F99E83390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670175"/>
            <a:ext cx="20320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5" name="Line 13">
            <a:extLst>
              <a:ext uri="{FF2B5EF4-FFF2-40B4-BE49-F238E27FC236}">
                <a16:creationId xmlns:a16="http://schemas.microsoft.com/office/drawing/2014/main" id="{8A031A35-C164-F0F8-B588-FE9EB3206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5363" y="2740025"/>
            <a:ext cx="9207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6" name="Line 14">
            <a:extLst>
              <a:ext uri="{FF2B5EF4-FFF2-40B4-BE49-F238E27FC236}">
                <a16:creationId xmlns:a16="http://schemas.microsoft.com/office/drawing/2014/main" id="{82C4D535-4E09-C374-DCD0-914277A68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4638" y="3306763"/>
            <a:ext cx="3143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7" name="Line 15">
            <a:extLst>
              <a:ext uri="{FF2B5EF4-FFF2-40B4-BE49-F238E27FC236}">
                <a16:creationId xmlns:a16="http://schemas.microsoft.com/office/drawing/2014/main" id="{49808FC1-0C59-4F7A-1933-A4A03949D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378200"/>
            <a:ext cx="20320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8" name="Line 16">
            <a:extLst>
              <a:ext uri="{FF2B5EF4-FFF2-40B4-BE49-F238E27FC236}">
                <a16:creationId xmlns:a16="http://schemas.microsoft.com/office/drawing/2014/main" id="{06A5DA19-5287-8361-65A8-DD9FBA641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9413" y="3440113"/>
            <a:ext cx="984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9" name="Line 17">
            <a:extLst>
              <a:ext uri="{FF2B5EF4-FFF2-40B4-BE49-F238E27FC236}">
                <a16:creationId xmlns:a16="http://schemas.microsoft.com/office/drawing/2014/main" id="{18AB0000-A54B-9D5A-CC8B-A81CC43BF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3027363"/>
            <a:ext cx="546100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0" name="Freeform 18">
            <a:extLst>
              <a:ext uri="{FF2B5EF4-FFF2-40B4-BE49-F238E27FC236}">
                <a16:creationId xmlns:a16="http://schemas.microsoft.com/office/drawing/2014/main" id="{D7FF979C-16C5-DD2A-328A-F25CB8F5A7DC}"/>
              </a:ext>
            </a:extLst>
          </p:cNvPr>
          <p:cNvSpPr>
            <a:spLocks/>
          </p:cNvSpPr>
          <p:nvPr/>
        </p:nvSpPr>
        <p:spPr bwMode="auto">
          <a:xfrm>
            <a:off x="5354638" y="3175000"/>
            <a:ext cx="153987" cy="131763"/>
          </a:xfrm>
          <a:custGeom>
            <a:avLst/>
            <a:gdLst>
              <a:gd name="T0" fmla="*/ 0 w 97"/>
              <a:gd name="T1" fmla="*/ 0 h 83"/>
              <a:gd name="T2" fmla="*/ 97 w 97"/>
              <a:gd name="T3" fmla="*/ 0 h 83"/>
              <a:gd name="T4" fmla="*/ 97 w 97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83">
                <a:moveTo>
                  <a:pt x="0" y="0"/>
                </a:moveTo>
                <a:lnTo>
                  <a:pt x="97" y="0"/>
                </a:lnTo>
                <a:lnTo>
                  <a:pt x="97" y="83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1" name="Freeform 19">
            <a:extLst>
              <a:ext uri="{FF2B5EF4-FFF2-40B4-BE49-F238E27FC236}">
                <a16:creationId xmlns:a16="http://schemas.microsoft.com/office/drawing/2014/main" id="{D2EEC3F6-7A5F-2901-F821-450E6FB1F6FC}"/>
              </a:ext>
            </a:extLst>
          </p:cNvPr>
          <p:cNvSpPr>
            <a:spLocks/>
          </p:cNvSpPr>
          <p:nvPr/>
        </p:nvSpPr>
        <p:spPr bwMode="auto">
          <a:xfrm>
            <a:off x="5354638" y="2803525"/>
            <a:ext cx="153987" cy="84138"/>
          </a:xfrm>
          <a:custGeom>
            <a:avLst/>
            <a:gdLst>
              <a:gd name="T0" fmla="*/ 97 w 97"/>
              <a:gd name="T1" fmla="*/ 0 h 53"/>
              <a:gd name="T2" fmla="*/ 97 w 97"/>
              <a:gd name="T3" fmla="*/ 53 h 53"/>
              <a:gd name="T4" fmla="*/ 0 w 97"/>
              <a:gd name="T5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53">
                <a:moveTo>
                  <a:pt x="97" y="0"/>
                </a:moveTo>
                <a:lnTo>
                  <a:pt x="97" y="53"/>
                </a:lnTo>
                <a:lnTo>
                  <a:pt x="0" y="53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2" name="Line 20">
            <a:extLst>
              <a:ext uri="{FF2B5EF4-FFF2-40B4-BE49-F238E27FC236}">
                <a16:creationId xmlns:a16="http://schemas.microsoft.com/office/drawing/2014/main" id="{1825D286-C2EB-FFE2-23CE-6B613B5B1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638" y="2838450"/>
            <a:ext cx="1587" cy="3778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3" name="Line 21">
            <a:extLst>
              <a:ext uri="{FF2B5EF4-FFF2-40B4-BE49-F238E27FC236}">
                <a16:creationId xmlns:a16="http://schemas.microsoft.com/office/drawing/2014/main" id="{4D80C961-7E8A-BD1D-6B1F-D6004A2F2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2935288"/>
            <a:ext cx="1588" cy="1905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4" name="Line 22">
            <a:extLst>
              <a:ext uri="{FF2B5EF4-FFF2-40B4-BE49-F238E27FC236}">
                <a16:creationId xmlns:a16="http://schemas.microsoft.com/office/drawing/2014/main" id="{0E635C83-18E1-F82B-2ED7-FDBF17573B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1963" y="5122863"/>
            <a:ext cx="322262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5" name="Line 23">
            <a:extLst>
              <a:ext uri="{FF2B5EF4-FFF2-40B4-BE49-F238E27FC236}">
                <a16:creationId xmlns:a16="http://schemas.microsoft.com/office/drawing/2014/main" id="{513C9205-6401-3EEF-2B36-206DDF41C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3875" y="5192713"/>
            <a:ext cx="2032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6" name="Line 24">
            <a:extLst>
              <a:ext uri="{FF2B5EF4-FFF2-40B4-BE49-F238E27FC236}">
                <a16:creationId xmlns:a16="http://schemas.microsoft.com/office/drawing/2014/main" id="{41B73D44-D98B-A0CC-B81E-EA71D5E065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3088" y="5256213"/>
            <a:ext cx="984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7" name="Line 25">
            <a:extLst>
              <a:ext uri="{FF2B5EF4-FFF2-40B4-BE49-F238E27FC236}">
                <a16:creationId xmlns:a16="http://schemas.microsoft.com/office/drawing/2014/main" id="{BC844B7D-B187-6250-7463-B525DF57B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4841875"/>
            <a:ext cx="200977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8" name="Freeform 26">
            <a:extLst>
              <a:ext uri="{FF2B5EF4-FFF2-40B4-BE49-F238E27FC236}">
                <a16:creationId xmlns:a16="http://schemas.microsoft.com/office/drawing/2014/main" id="{8519E8A4-7440-F437-FAF1-410636CC0E85}"/>
              </a:ext>
            </a:extLst>
          </p:cNvPr>
          <p:cNvSpPr>
            <a:spLocks/>
          </p:cNvSpPr>
          <p:nvPr/>
        </p:nvSpPr>
        <p:spPr bwMode="auto">
          <a:xfrm>
            <a:off x="6818313" y="4983163"/>
            <a:ext cx="153987" cy="139700"/>
          </a:xfrm>
          <a:custGeom>
            <a:avLst/>
            <a:gdLst>
              <a:gd name="T0" fmla="*/ 0 w 97"/>
              <a:gd name="T1" fmla="*/ 0 h 88"/>
              <a:gd name="T2" fmla="*/ 97 w 97"/>
              <a:gd name="T3" fmla="*/ 0 h 88"/>
              <a:gd name="T4" fmla="*/ 97 w 97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88">
                <a:moveTo>
                  <a:pt x="0" y="0"/>
                </a:moveTo>
                <a:lnTo>
                  <a:pt x="97" y="0"/>
                </a:lnTo>
                <a:lnTo>
                  <a:pt x="97" y="88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19" name="Freeform 27">
            <a:extLst>
              <a:ext uri="{FF2B5EF4-FFF2-40B4-BE49-F238E27FC236}">
                <a16:creationId xmlns:a16="http://schemas.microsoft.com/office/drawing/2014/main" id="{0DE7B602-21A9-317A-AF9D-3906CCA07392}"/>
              </a:ext>
            </a:extLst>
          </p:cNvPr>
          <p:cNvSpPr>
            <a:spLocks/>
          </p:cNvSpPr>
          <p:nvPr/>
        </p:nvSpPr>
        <p:spPr bwMode="auto">
          <a:xfrm>
            <a:off x="6818313" y="2803525"/>
            <a:ext cx="153987" cy="1892300"/>
          </a:xfrm>
          <a:custGeom>
            <a:avLst/>
            <a:gdLst>
              <a:gd name="T0" fmla="*/ 97 w 97"/>
              <a:gd name="T1" fmla="*/ 0 h 1192"/>
              <a:gd name="T2" fmla="*/ 97 w 97"/>
              <a:gd name="T3" fmla="*/ 1192 h 1192"/>
              <a:gd name="T4" fmla="*/ 0 w 97"/>
              <a:gd name="T5" fmla="*/ 1192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1192">
                <a:moveTo>
                  <a:pt x="97" y="0"/>
                </a:moveTo>
                <a:lnTo>
                  <a:pt x="97" y="1192"/>
                </a:lnTo>
                <a:lnTo>
                  <a:pt x="0" y="1192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0" name="Line 28">
            <a:extLst>
              <a:ext uri="{FF2B5EF4-FFF2-40B4-BE49-F238E27FC236}">
                <a16:creationId xmlns:a16="http://schemas.microsoft.com/office/drawing/2014/main" id="{EA63D992-42EE-5103-5D36-77A45970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4652963"/>
            <a:ext cx="1587" cy="3714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1" name="Line 29">
            <a:extLst>
              <a:ext uri="{FF2B5EF4-FFF2-40B4-BE49-F238E27FC236}">
                <a16:creationId xmlns:a16="http://schemas.microsoft.com/office/drawing/2014/main" id="{839F7796-A8E7-5858-75E6-3D51762D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4751388"/>
            <a:ext cx="1587" cy="18891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2" name="Line 30">
            <a:extLst>
              <a:ext uri="{FF2B5EF4-FFF2-40B4-BE49-F238E27FC236}">
                <a16:creationId xmlns:a16="http://schemas.microsoft.com/office/drawing/2014/main" id="{F398C420-836B-F2E6-DED8-ABF3EEB71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5175" y="4168775"/>
            <a:ext cx="3143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3" name="Line 31">
            <a:extLst>
              <a:ext uri="{FF2B5EF4-FFF2-40B4-BE49-F238E27FC236}">
                <a16:creationId xmlns:a16="http://schemas.microsoft.com/office/drawing/2014/main" id="{D824A930-FA36-2DBC-96E5-16BE478FA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0738" y="4240213"/>
            <a:ext cx="20320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4" name="Line 32">
            <a:extLst>
              <a:ext uri="{FF2B5EF4-FFF2-40B4-BE49-F238E27FC236}">
                <a16:creationId xmlns:a16="http://schemas.microsoft.com/office/drawing/2014/main" id="{C449B89D-3B75-85E3-CC34-8548B06BB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950" y="4302125"/>
            <a:ext cx="984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5" name="Line 33">
            <a:extLst>
              <a:ext uri="{FF2B5EF4-FFF2-40B4-BE49-F238E27FC236}">
                <a16:creationId xmlns:a16="http://schemas.microsoft.com/office/drawing/2014/main" id="{DCC0617A-BBA3-F229-4A17-08D1DE26F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3889375"/>
            <a:ext cx="1036638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6" name="Freeform 34">
            <a:extLst>
              <a:ext uri="{FF2B5EF4-FFF2-40B4-BE49-F238E27FC236}">
                <a16:creationId xmlns:a16="http://schemas.microsoft.com/office/drawing/2014/main" id="{9B6B00C4-B88E-5B47-C715-82BC56221CC9}"/>
              </a:ext>
            </a:extLst>
          </p:cNvPr>
          <p:cNvSpPr>
            <a:spLocks/>
          </p:cNvSpPr>
          <p:nvPr/>
        </p:nvSpPr>
        <p:spPr bwMode="auto">
          <a:xfrm>
            <a:off x="5845175" y="4037013"/>
            <a:ext cx="153988" cy="131762"/>
          </a:xfrm>
          <a:custGeom>
            <a:avLst/>
            <a:gdLst>
              <a:gd name="T0" fmla="*/ 0 w 97"/>
              <a:gd name="T1" fmla="*/ 0 h 83"/>
              <a:gd name="T2" fmla="*/ 97 w 97"/>
              <a:gd name="T3" fmla="*/ 0 h 83"/>
              <a:gd name="T4" fmla="*/ 97 w 97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83">
                <a:moveTo>
                  <a:pt x="0" y="0"/>
                </a:moveTo>
                <a:lnTo>
                  <a:pt x="97" y="0"/>
                </a:lnTo>
                <a:lnTo>
                  <a:pt x="97" y="83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7" name="Freeform 35">
            <a:extLst>
              <a:ext uri="{FF2B5EF4-FFF2-40B4-BE49-F238E27FC236}">
                <a16:creationId xmlns:a16="http://schemas.microsoft.com/office/drawing/2014/main" id="{36F3FA60-EB1F-281D-5857-E1D046C144C7}"/>
              </a:ext>
            </a:extLst>
          </p:cNvPr>
          <p:cNvSpPr>
            <a:spLocks/>
          </p:cNvSpPr>
          <p:nvPr/>
        </p:nvSpPr>
        <p:spPr bwMode="auto">
          <a:xfrm>
            <a:off x="5845175" y="2803525"/>
            <a:ext cx="153988" cy="946150"/>
          </a:xfrm>
          <a:custGeom>
            <a:avLst/>
            <a:gdLst>
              <a:gd name="T0" fmla="*/ 97 w 97"/>
              <a:gd name="T1" fmla="*/ 0 h 596"/>
              <a:gd name="T2" fmla="*/ 97 w 97"/>
              <a:gd name="T3" fmla="*/ 596 h 596"/>
              <a:gd name="T4" fmla="*/ 0 w 97"/>
              <a:gd name="T5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596">
                <a:moveTo>
                  <a:pt x="97" y="0"/>
                </a:moveTo>
                <a:lnTo>
                  <a:pt x="97" y="596"/>
                </a:lnTo>
                <a:lnTo>
                  <a:pt x="0" y="596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8" name="Line 36">
            <a:extLst>
              <a:ext uri="{FF2B5EF4-FFF2-40B4-BE49-F238E27FC236}">
                <a16:creationId xmlns:a16="http://schemas.microsoft.com/office/drawing/2014/main" id="{71D0C44A-C05C-2AD3-AC4C-77360FBC0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5175" y="3700463"/>
            <a:ext cx="1588" cy="3778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29" name="Line 37">
            <a:extLst>
              <a:ext uri="{FF2B5EF4-FFF2-40B4-BE49-F238E27FC236}">
                <a16:creationId xmlns:a16="http://schemas.microsoft.com/office/drawing/2014/main" id="{D9A508A0-9C76-A315-5D3E-A2757014D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3797300"/>
            <a:ext cx="1587" cy="1905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0" name="Freeform 38">
            <a:extLst>
              <a:ext uri="{FF2B5EF4-FFF2-40B4-BE49-F238E27FC236}">
                <a16:creationId xmlns:a16="http://schemas.microsoft.com/office/drawing/2014/main" id="{531BA049-9B48-5624-6E7A-F4B9ACC4DB4B}"/>
              </a:ext>
            </a:extLst>
          </p:cNvPr>
          <p:cNvSpPr>
            <a:spLocks/>
          </p:cNvSpPr>
          <p:nvPr/>
        </p:nvSpPr>
        <p:spPr bwMode="auto">
          <a:xfrm>
            <a:off x="6118225" y="2444750"/>
            <a:ext cx="90488" cy="161925"/>
          </a:xfrm>
          <a:custGeom>
            <a:avLst/>
            <a:gdLst>
              <a:gd name="T0" fmla="*/ 57 w 57"/>
              <a:gd name="T1" fmla="*/ 0 h 102"/>
              <a:gd name="T2" fmla="*/ 0 w 57"/>
              <a:gd name="T3" fmla="*/ 0 h 102"/>
              <a:gd name="T4" fmla="*/ 0 w 57"/>
              <a:gd name="T5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102">
                <a:moveTo>
                  <a:pt x="57" y="0"/>
                </a:moveTo>
                <a:lnTo>
                  <a:pt x="0" y="0"/>
                </a:lnTo>
                <a:lnTo>
                  <a:pt x="0" y="102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1" name="Freeform 39">
            <a:extLst>
              <a:ext uri="{FF2B5EF4-FFF2-40B4-BE49-F238E27FC236}">
                <a16:creationId xmlns:a16="http://schemas.microsoft.com/office/drawing/2014/main" id="{11DED93D-03AB-3ADA-556B-C0AA68E728F1}"/>
              </a:ext>
            </a:extLst>
          </p:cNvPr>
          <p:cNvSpPr>
            <a:spLocks/>
          </p:cNvSpPr>
          <p:nvPr/>
        </p:nvSpPr>
        <p:spPr bwMode="auto">
          <a:xfrm>
            <a:off x="6370638" y="2586038"/>
            <a:ext cx="153987" cy="217487"/>
          </a:xfrm>
          <a:custGeom>
            <a:avLst/>
            <a:gdLst>
              <a:gd name="T0" fmla="*/ 0 w 97"/>
              <a:gd name="T1" fmla="*/ 0 h 137"/>
              <a:gd name="T2" fmla="*/ 97 w 97"/>
              <a:gd name="T3" fmla="*/ 0 h 137"/>
              <a:gd name="T4" fmla="*/ 97 w 97"/>
              <a:gd name="T5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137">
                <a:moveTo>
                  <a:pt x="0" y="0"/>
                </a:moveTo>
                <a:lnTo>
                  <a:pt x="97" y="0"/>
                </a:lnTo>
                <a:lnTo>
                  <a:pt x="97" y="137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2" name="Freeform 40">
            <a:extLst>
              <a:ext uri="{FF2B5EF4-FFF2-40B4-BE49-F238E27FC236}">
                <a16:creationId xmlns:a16="http://schemas.microsoft.com/office/drawing/2014/main" id="{E2533B7E-6C65-B1D2-2EA4-379FFFCA7E03}"/>
              </a:ext>
            </a:extLst>
          </p:cNvPr>
          <p:cNvSpPr>
            <a:spLocks/>
          </p:cNvSpPr>
          <p:nvPr/>
        </p:nvSpPr>
        <p:spPr bwMode="auto">
          <a:xfrm>
            <a:off x="6370638" y="2179638"/>
            <a:ext cx="153987" cy="119062"/>
          </a:xfrm>
          <a:custGeom>
            <a:avLst/>
            <a:gdLst>
              <a:gd name="T0" fmla="*/ 97 w 97"/>
              <a:gd name="T1" fmla="*/ 0 h 75"/>
              <a:gd name="T2" fmla="*/ 97 w 97"/>
              <a:gd name="T3" fmla="*/ 75 h 75"/>
              <a:gd name="T4" fmla="*/ 0 w 97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75">
                <a:moveTo>
                  <a:pt x="97" y="0"/>
                </a:moveTo>
                <a:lnTo>
                  <a:pt x="97" y="75"/>
                </a:lnTo>
                <a:lnTo>
                  <a:pt x="0" y="75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3" name="Line 41">
            <a:extLst>
              <a:ext uri="{FF2B5EF4-FFF2-40B4-BE49-F238E27FC236}">
                <a16:creationId xmlns:a16="http://schemas.microsoft.com/office/drawing/2014/main" id="{F7EABA41-30DC-D678-3BB5-C602B1210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2255838"/>
            <a:ext cx="1587" cy="3714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4" name="Line 42">
            <a:extLst>
              <a:ext uri="{FF2B5EF4-FFF2-40B4-BE49-F238E27FC236}">
                <a16:creationId xmlns:a16="http://schemas.microsoft.com/office/drawing/2014/main" id="{14FB8AF1-F4CE-E243-1EDF-D8B918AAB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2347913"/>
            <a:ext cx="1588" cy="18891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5" name="Freeform 43">
            <a:extLst>
              <a:ext uri="{FF2B5EF4-FFF2-40B4-BE49-F238E27FC236}">
                <a16:creationId xmlns:a16="http://schemas.microsoft.com/office/drawing/2014/main" id="{A0F38FD8-6ECD-0E11-63D5-861677DDF040}"/>
              </a:ext>
            </a:extLst>
          </p:cNvPr>
          <p:cNvSpPr>
            <a:spLocks/>
          </p:cNvSpPr>
          <p:nvPr/>
        </p:nvSpPr>
        <p:spPr bwMode="auto">
          <a:xfrm>
            <a:off x="7302500" y="2620963"/>
            <a:ext cx="314325" cy="363537"/>
          </a:xfrm>
          <a:custGeom>
            <a:avLst/>
            <a:gdLst>
              <a:gd name="T0" fmla="*/ 0 w 198"/>
              <a:gd name="T1" fmla="*/ 229 h 229"/>
              <a:gd name="T2" fmla="*/ 198 w 198"/>
              <a:gd name="T3" fmla="*/ 115 h 229"/>
              <a:gd name="T4" fmla="*/ 0 w 198"/>
              <a:gd name="T5" fmla="*/ 0 h 229"/>
              <a:gd name="T6" fmla="*/ 0 w 198"/>
              <a:gd name="T7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" h="229">
                <a:moveTo>
                  <a:pt x="0" y="229"/>
                </a:moveTo>
                <a:lnTo>
                  <a:pt x="198" y="115"/>
                </a:lnTo>
                <a:lnTo>
                  <a:pt x="0" y="0"/>
                </a:lnTo>
                <a:lnTo>
                  <a:pt x="0" y="229"/>
                </a:lnTo>
                <a:close/>
              </a:path>
            </a:pathLst>
          </a:custGeom>
          <a:solidFill>
            <a:srgbClr val="FFFFFF"/>
          </a:solidFill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6" name="Oval 44">
            <a:extLst>
              <a:ext uri="{FF2B5EF4-FFF2-40B4-BE49-F238E27FC236}">
                <a16:creationId xmlns:a16="http://schemas.microsoft.com/office/drawing/2014/main" id="{8C6EB2FA-6FB3-4A31-C62F-6BDC4D33A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754313"/>
            <a:ext cx="98425" cy="96837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7" name="Oval 45">
            <a:extLst>
              <a:ext uri="{FF2B5EF4-FFF2-40B4-BE49-F238E27FC236}">
                <a16:creationId xmlns:a16="http://schemas.microsoft.com/office/drawing/2014/main" id="{1654BBFD-0BC9-C4D3-BD9C-846081EB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2403475"/>
            <a:ext cx="84137" cy="84138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8" name="Freeform 46">
            <a:extLst>
              <a:ext uri="{FF2B5EF4-FFF2-40B4-BE49-F238E27FC236}">
                <a16:creationId xmlns:a16="http://schemas.microsoft.com/office/drawing/2014/main" id="{73BB3E6E-F135-B7BA-E52C-B28841B314E1}"/>
              </a:ext>
            </a:extLst>
          </p:cNvPr>
          <p:cNvSpPr>
            <a:spLocks/>
          </p:cNvSpPr>
          <p:nvPr/>
        </p:nvSpPr>
        <p:spPr bwMode="auto">
          <a:xfrm>
            <a:off x="4191000" y="2789238"/>
            <a:ext cx="539750" cy="482600"/>
          </a:xfrm>
          <a:custGeom>
            <a:avLst/>
            <a:gdLst>
              <a:gd name="T0" fmla="*/ 0 w 77"/>
              <a:gd name="T1" fmla="*/ 4 h 69"/>
              <a:gd name="T2" fmla="*/ 77 w 77"/>
              <a:gd name="T3" fmla="*/ 34 h 69"/>
              <a:gd name="T4" fmla="*/ 0 w 77"/>
              <a:gd name="T5" fmla="*/ 65 h 69"/>
              <a:gd name="T6" fmla="*/ 5 w 77"/>
              <a:gd name="T7" fmla="*/ 34 h 69"/>
              <a:gd name="T8" fmla="*/ 0 w 77"/>
              <a:gd name="T9" fmla="*/ 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9">
                <a:moveTo>
                  <a:pt x="0" y="4"/>
                </a:moveTo>
                <a:cubicBezTo>
                  <a:pt x="9" y="4"/>
                  <a:pt x="59" y="0"/>
                  <a:pt x="77" y="34"/>
                </a:cubicBezTo>
                <a:cubicBezTo>
                  <a:pt x="59" y="69"/>
                  <a:pt x="9" y="65"/>
                  <a:pt x="0" y="65"/>
                </a:cubicBezTo>
                <a:cubicBezTo>
                  <a:pt x="3" y="59"/>
                  <a:pt x="5" y="47"/>
                  <a:pt x="5" y="34"/>
                </a:cubicBezTo>
                <a:cubicBezTo>
                  <a:pt x="5" y="21"/>
                  <a:pt x="3" y="10"/>
                  <a:pt x="0" y="4"/>
                </a:cubicBezTo>
                <a:close/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9" name="Freeform 47">
            <a:extLst>
              <a:ext uri="{FF2B5EF4-FFF2-40B4-BE49-F238E27FC236}">
                <a16:creationId xmlns:a16="http://schemas.microsoft.com/office/drawing/2014/main" id="{A40247F9-16FA-35CB-08AA-FFB9A04B7D54}"/>
              </a:ext>
            </a:extLst>
          </p:cNvPr>
          <p:cNvSpPr>
            <a:spLocks/>
          </p:cNvSpPr>
          <p:nvPr/>
        </p:nvSpPr>
        <p:spPr bwMode="auto">
          <a:xfrm>
            <a:off x="4121150" y="2816225"/>
            <a:ext cx="41275" cy="428625"/>
          </a:xfrm>
          <a:custGeom>
            <a:avLst/>
            <a:gdLst>
              <a:gd name="T0" fmla="*/ 0 w 6"/>
              <a:gd name="T1" fmla="*/ 61 h 61"/>
              <a:gd name="T2" fmla="*/ 6 w 6"/>
              <a:gd name="T3" fmla="*/ 30 h 61"/>
              <a:gd name="T4" fmla="*/ 1 w 6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61">
                <a:moveTo>
                  <a:pt x="0" y="61"/>
                </a:moveTo>
                <a:cubicBezTo>
                  <a:pt x="4" y="55"/>
                  <a:pt x="6" y="43"/>
                  <a:pt x="6" y="30"/>
                </a:cubicBezTo>
                <a:cubicBezTo>
                  <a:pt x="6" y="17"/>
                  <a:pt x="3" y="6"/>
                  <a:pt x="1" y="0"/>
                </a:cubicBez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0" name="Rectangle 48">
            <a:extLst>
              <a:ext uri="{FF2B5EF4-FFF2-40B4-BE49-F238E27FC236}">
                <a16:creationId xmlns:a16="http://schemas.microsoft.com/office/drawing/2014/main" id="{1EF86657-1D79-53AC-31B5-EC4C0C37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2473325"/>
            <a:ext cx="1428750" cy="609600"/>
          </a:xfrm>
          <a:prstGeom prst="rect">
            <a:avLst/>
          </a:prstGeom>
          <a:solidFill>
            <a:srgbClr val="BFBFB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41" name="Rectangle 49">
            <a:extLst>
              <a:ext uri="{FF2B5EF4-FFF2-40B4-BE49-F238E27FC236}">
                <a16:creationId xmlns:a16="http://schemas.microsoft.com/office/drawing/2014/main" id="{0F970A5B-B1C0-AE8A-EDA1-532E7D60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2490788"/>
            <a:ext cx="749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</a:rPr>
              <a:t>DELAY</a:t>
            </a:r>
            <a:endParaRPr lang="en-US" altLang="en-US"/>
          </a:p>
        </p:txBody>
      </p:sp>
      <p:sp>
        <p:nvSpPr>
          <p:cNvPr id="289842" name="Rectangle 50">
            <a:extLst>
              <a:ext uri="{FF2B5EF4-FFF2-40B4-BE49-F238E27FC236}">
                <a16:creationId xmlns:a16="http://schemas.microsoft.com/office/drawing/2014/main" id="{100A2F52-B59B-A27D-52B9-5BAC87C1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2743200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289843" name="Rectangle 51">
            <a:extLst>
              <a:ext uri="{FF2B5EF4-FFF2-40B4-BE49-F238E27FC236}">
                <a16:creationId xmlns:a16="http://schemas.microsoft.com/office/drawing/2014/main" id="{879604AC-142E-F1F7-2734-310CE133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28543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289844" name="Freeform 52">
            <a:extLst>
              <a:ext uri="{FF2B5EF4-FFF2-40B4-BE49-F238E27FC236}">
                <a16:creationId xmlns:a16="http://schemas.microsoft.com/office/drawing/2014/main" id="{9761FB77-AE35-670C-1F10-9576AB406615}"/>
              </a:ext>
            </a:extLst>
          </p:cNvPr>
          <p:cNvSpPr>
            <a:spLocks/>
          </p:cNvSpPr>
          <p:nvPr/>
        </p:nvSpPr>
        <p:spPr bwMode="auto">
          <a:xfrm>
            <a:off x="3419475" y="2774950"/>
            <a:ext cx="736600" cy="168275"/>
          </a:xfrm>
          <a:custGeom>
            <a:avLst/>
            <a:gdLst>
              <a:gd name="T0" fmla="*/ 105 w 105"/>
              <a:gd name="T1" fmla="*/ 24 h 24"/>
              <a:gd name="T2" fmla="*/ 42 w 105"/>
              <a:gd name="T3" fmla="*/ 24 h 24"/>
              <a:gd name="T4" fmla="*/ 42 w 105"/>
              <a:gd name="T5" fmla="*/ 0 h 24"/>
              <a:gd name="T6" fmla="*/ 0 w 105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24">
                <a:moveTo>
                  <a:pt x="105" y="24"/>
                </a:moveTo>
                <a:cubicBezTo>
                  <a:pt x="102" y="24"/>
                  <a:pt x="42" y="24"/>
                  <a:pt x="42" y="24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5" name="Freeform 53">
            <a:extLst>
              <a:ext uri="{FF2B5EF4-FFF2-40B4-BE49-F238E27FC236}">
                <a16:creationId xmlns:a16="http://schemas.microsoft.com/office/drawing/2014/main" id="{5CCAF857-5822-5177-EB69-ACBFC25217BF}"/>
              </a:ext>
            </a:extLst>
          </p:cNvPr>
          <p:cNvSpPr>
            <a:spLocks/>
          </p:cNvSpPr>
          <p:nvPr/>
        </p:nvSpPr>
        <p:spPr bwMode="auto">
          <a:xfrm>
            <a:off x="1598613" y="2774950"/>
            <a:ext cx="2557462" cy="447675"/>
          </a:xfrm>
          <a:custGeom>
            <a:avLst/>
            <a:gdLst>
              <a:gd name="T0" fmla="*/ 365 w 365"/>
              <a:gd name="T1" fmla="*/ 48 h 64"/>
              <a:gd name="T2" fmla="*/ 302 w 365"/>
              <a:gd name="T3" fmla="*/ 48 h 64"/>
              <a:gd name="T4" fmla="*/ 302 w 365"/>
              <a:gd name="T5" fmla="*/ 64 h 64"/>
              <a:gd name="T6" fmla="*/ 0 w 365"/>
              <a:gd name="T7" fmla="*/ 64 h 64"/>
              <a:gd name="T8" fmla="*/ 0 w 365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64">
                <a:moveTo>
                  <a:pt x="365" y="48"/>
                </a:moveTo>
                <a:cubicBezTo>
                  <a:pt x="362" y="48"/>
                  <a:pt x="302" y="48"/>
                  <a:pt x="302" y="48"/>
                </a:cubicBezTo>
                <a:cubicBezTo>
                  <a:pt x="302" y="64"/>
                  <a:pt x="302" y="64"/>
                  <a:pt x="302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6" name="Line 54">
            <a:extLst>
              <a:ext uri="{FF2B5EF4-FFF2-40B4-BE49-F238E27FC236}">
                <a16:creationId xmlns:a16="http://schemas.microsoft.com/office/drawing/2014/main" id="{E36D5A7F-37EB-CDF8-055C-8A797CF0A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263" y="2774950"/>
            <a:ext cx="652462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7" name="Oval 55">
            <a:extLst>
              <a:ext uri="{FF2B5EF4-FFF2-40B4-BE49-F238E27FC236}">
                <a16:creationId xmlns:a16="http://schemas.microsoft.com/office/drawing/2014/main" id="{4C9C4F43-556F-169F-43E3-6B15E14B7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2732088"/>
            <a:ext cx="84138" cy="841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8" name="Freeform 56">
            <a:extLst>
              <a:ext uri="{FF2B5EF4-FFF2-40B4-BE49-F238E27FC236}">
                <a16:creationId xmlns:a16="http://schemas.microsoft.com/office/drawing/2014/main" id="{E343C068-D819-723F-001D-73239AAB29A1}"/>
              </a:ext>
            </a:extLst>
          </p:cNvPr>
          <p:cNvSpPr>
            <a:spLocks/>
          </p:cNvSpPr>
          <p:nvPr/>
        </p:nvSpPr>
        <p:spPr bwMode="auto">
          <a:xfrm>
            <a:off x="547688" y="2774950"/>
            <a:ext cx="531812" cy="223838"/>
          </a:xfrm>
          <a:custGeom>
            <a:avLst/>
            <a:gdLst>
              <a:gd name="T0" fmla="*/ 335 w 335"/>
              <a:gd name="T1" fmla="*/ 0 h 141"/>
              <a:gd name="T2" fmla="*/ 172 w 335"/>
              <a:gd name="T3" fmla="*/ 0 h 141"/>
              <a:gd name="T4" fmla="*/ 106 w 335"/>
              <a:gd name="T5" fmla="*/ 141 h 141"/>
              <a:gd name="T6" fmla="*/ 0 w 335"/>
              <a:gd name="T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141">
                <a:moveTo>
                  <a:pt x="335" y="0"/>
                </a:moveTo>
                <a:lnTo>
                  <a:pt x="172" y="0"/>
                </a:lnTo>
                <a:lnTo>
                  <a:pt x="106" y="141"/>
                </a:lnTo>
                <a:lnTo>
                  <a:pt x="0" y="141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9" name="Rectangle 57">
            <a:extLst>
              <a:ext uri="{FF2B5EF4-FFF2-40B4-BE49-F238E27FC236}">
                <a16:creationId xmlns:a16="http://schemas.microsoft.com/office/drawing/2014/main" id="{E0CEC1C8-3BD7-DC94-5F7F-8055993F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276066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89850" name="Rectangle 58">
            <a:extLst>
              <a:ext uri="{FF2B5EF4-FFF2-40B4-BE49-F238E27FC236}">
                <a16:creationId xmlns:a16="http://schemas.microsoft.com/office/drawing/2014/main" id="{61511B76-8962-9E1E-08CA-9C9F01A9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28686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289851" name="Freeform 59">
            <a:extLst>
              <a:ext uri="{FF2B5EF4-FFF2-40B4-BE49-F238E27FC236}">
                <a16:creationId xmlns:a16="http://schemas.microsoft.com/office/drawing/2014/main" id="{7031C4CC-3657-4D56-6B5B-2D416CA8A900}"/>
              </a:ext>
            </a:extLst>
          </p:cNvPr>
          <p:cNvSpPr>
            <a:spLocks/>
          </p:cNvSpPr>
          <p:nvPr/>
        </p:nvSpPr>
        <p:spPr bwMode="auto">
          <a:xfrm>
            <a:off x="4191000" y="3651250"/>
            <a:ext cx="539750" cy="482600"/>
          </a:xfrm>
          <a:custGeom>
            <a:avLst/>
            <a:gdLst>
              <a:gd name="T0" fmla="*/ 0 w 77"/>
              <a:gd name="T1" fmla="*/ 4 h 69"/>
              <a:gd name="T2" fmla="*/ 77 w 77"/>
              <a:gd name="T3" fmla="*/ 34 h 69"/>
              <a:gd name="T4" fmla="*/ 0 w 77"/>
              <a:gd name="T5" fmla="*/ 65 h 69"/>
              <a:gd name="T6" fmla="*/ 5 w 77"/>
              <a:gd name="T7" fmla="*/ 34 h 69"/>
              <a:gd name="T8" fmla="*/ 0 w 77"/>
              <a:gd name="T9" fmla="*/ 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9">
                <a:moveTo>
                  <a:pt x="0" y="4"/>
                </a:moveTo>
                <a:cubicBezTo>
                  <a:pt x="9" y="4"/>
                  <a:pt x="59" y="0"/>
                  <a:pt x="77" y="34"/>
                </a:cubicBezTo>
                <a:cubicBezTo>
                  <a:pt x="59" y="69"/>
                  <a:pt x="9" y="65"/>
                  <a:pt x="0" y="65"/>
                </a:cubicBezTo>
                <a:cubicBezTo>
                  <a:pt x="3" y="59"/>
                  <a:pt x="5" y="47"/>
                  <a:pt x="5" y="34"/>
                </a:cubicBezTo>
                <a:cubicBezTo>
                  <a:pt x="5" y="21"/>
                  <a:pt x="3" y="10"/>
                  <a:pt x="0" y="4"/>
                </a:cubicBezTo>
                <a:close/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52" name="Freeform 60">
            <a:extLst>
              <a:ext uri="{FF2B5EF4-FFF2-40B4-BE49-F238E27FC236}">
                <a16:creationId xmlns:a16="http://schemas.microsoft.com/office/drawing/2014/main" id="{62DCBCCF-74DC-1C69-07BA-469463ABAAE4}"/>
              </a:ext>
            </a:extLst>
          </p:cNvPr>
          <p:cNvSpPr>
            <a:spLocks/>
          </p:cNvSpPr>
          <p:nvPr/>
        </p:nvSpPr>
        <p:spPr bwMode="auto">
          <a:xfrm>
            <a:off x="4121150" y="3678238"/>
            <a:ext cx="41275" cy="428625"/>
          </a:xfrm>
          <a:custGeom>
            <a:avLst/>
            <a:gdLst>
              <a:gd name="T0" fmla="*/ 0 w 6"/>
              <a:gd name="T1" fmla="*/ 61 h 61"/>
              <a:gd name="T2" fmla="*/ 6 w 6"/>
              <a:gd name="T3" fmla="*/ 30 h 61"/>
              <a:gd name="T4" fmla="*/ 1 w 6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61">
                <a:moveTo>
                  <a:pt x="0" y="61"/>
                </a:moveTo>
                <a:cubicBezTo>
                  <a:pt x="4" y="55"/>
                  <a:pt x="6" y="43"/>
                  <a:pt x="6" y="30"/>
                </a:cubicBezTo>
                <a:cubicBezTo>
                  <a:pt x="6" y="17"/>
                  <a:pt x="3" y="6"/>
                  <a:pt x="1" y="0"/>
                </a:cubicBez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53" name="Rectangle 61">
            <a:extLst>
              <a:ext uri="{FF2B5EF4-FFF2-40B4-BE49-F238E27FC236}">
                <a16:creationId xmlns:a16="http://schemas.microsoft.com/office/drawing/2014/main" id="{ADF75D85-5000-66A5-B089-A69E23C7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3335338"/>
            <a:ext cx="1428750" cy="609600"/>
          </a:xfrm>
          <a:prstGeom prst="rect">
            <a:avLst/>
          </a:prstGeom>
          <a:solidFill>
            <a:srgbClr val="BFBFB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54" name="Rectangle 62">
            <a:extLst>
              <a:ext uri="{FF2B5EF4-FFF2-40B4-BE49-F238E27FC236}">
                <a16:creationId xmlns:a16="http://schemas.microsoft.com/office/drawing/2014/main" id="{F4408B6C-A1A7-F27C-05C4-102593F9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352800"/>
            <a:ext cx="749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</a:rPr>
              <a:t>DELAY</a:t>
            </a:r>
            <a:endParaRPr lang="en-US" altLang="en-US"/>
          </a:p>
        </p:txBody>
      </p:sp>
      <p:sp>
        <p:nvSpPr>
          <p:cNvPr id="289855" name="Rectangle 63">
            <a:extLst>
              <a:ext uri="{FF2B5EF4-FFF2-40B4-BE49-F238E27FC236}">
                <a16:creationId xmlns:a16="http://schemas.microsoft.com/office/drawing/2014/main" id="{1BEFAD95-9FBB-FB73-7C07-48A2FF43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3605213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289856" name="Rectangle 64">
            <a:extLst>
              <a:ext uri="{FF2B5EF4-FFF2-40B4-BE49-F238E27FC236}">
                <a16:creationId xmlns:a16="http://schemas.microsoft.com/office/drawing/2014/main" id="{413EAB2B-096A-8316-8EAF-C8E6519F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7195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289857" name="Freeform 65">
            <a:extLst>
              <a:ext uri="{FF2B5EF4-FFF2-40B4-BE49-F238E27FC236}">
                <a16:creationId xmlns:a16="http://schemas.microsoft.com/office/drawing/2014/main" id="{DF05B079-8770-AFBA-2211-338C98558CB8}"/>
              </a:ext>
            </a:extLst>
          </p:cNvPr>
          <p:cNvSpPr>
            <a:spLocks/>
          </p:cNvSpPr>
          <p:nvPr/>
        </p:nvSpPr>
        <p:spPr bwMode="auto">
          <a:xfrm>
            <a:off x="3419475" y="3636963"/>
            <a:ext cx="736600" cy="168275"/>
          </a:xfrm>
          <a:custGeom>
            <a:avLst/>
            <a:gdLst>
              <a:gd name="T0" fmla="*/ 105 w 105"/>
              <a:gd name="T1" fmla="*/ 24 h 24"/>
              <a:gd name="T2" fmla="*/ 42 w 105"/>
              <a:gd name="T3" fmla="*/ 24 h 24"/>
              <a:gd name="T4" fmla="*/ 42 w 105"/>
              <a:gd name="T5" fmla="*/ 0 h 24"/>
              <a:gd name="T6" fmla="*/ 0 w 105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24">
                <a:moveTo>
                  <a:pt x="105" y="24"/>
                </a:moveTo>
                <a:cubicBezTo>
                  <a:pt x="102" y="24"/>
                  <a:pt x="42" y="24"/>
                  <a:pt x="42" y="24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58" name="Freeform 66">
            <a:extLst>
              <a:ext uri="{FF2B5EF4-FFF2-40B4-BE49-F238E27FC236}">
                <a16:creationId xmlns:a16="http://schemas.microsoft.com/office/drawing/2014/main" id="{C4EF6431-BAB7-ACC2-135C-B1A55CC91BA4}"/>
              </a:ext>
            </a:extLst>
          </p:cNvPr>
          <p:cNvSpPr>
            <a:spLocks/>
          </p:cNvSpPr>
          <p:nvPr/>
        </p:nvSpPr>
        <p:spPr bwMode="auto">
          <a:xfrm>
            <a:off x="1598613" y="3636963"/>
            <a:ext cx="2557462" cy="447675"/>
          </a:xfrm>
          <a:custGeom>
            <a:avLst/>
            <a:gdLst>
              <a:gd name="T0" fmla="*/ 365 w 365"/>
              <a:gd name="T1" fmla="*/ 48 h 64"/>
              <a:gd name="T2" fmla="*/ 302 w 365"/>
              <a:gd name="T3" fmla="*/ 48 h 64"/>
              <a:gd name="T4" fmla="*/ 302 w 365"/>
              <a:gd name="T5" fmla="*/ 64 h 64"/>
              <a:gd name="T6" fmla="*/ 0 w 365"/>
              <a:gd name="T7" fmla="*/ 64 h 64"/>
              <a:gd name="T8" fmla="*/ 0 w 365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64">
                <a:moveTo>
                  <a:pt x="365" y="48"/>
                </a:moveTo>
                <a:cubicBezTo>
                  <a:pt x="362" y="48"/>
                  <a:pt x="302" y="48"/>
                  <a:pt x="302" y="48"/>
                </a:cubicBezTo>
                <a:cubicBezTo>
                  <a:pt x="302" y="64"/>
                  <a:pt x="302" y="64"/>
                  <a:pt x="302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59" name="Line 67">
            <a:extLst>
              <a:ext uri="{FF2B5EF4-FFF2-40B4-BE49-F238E27FC236}">
                <a16:creationId xmlns:a16="http://schemas.microsoft.com/office/drawing/2014/main" id="{5FC7707F-D765-100F-CC28-2C4BAFB67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263" y="3636963"/>
            <a:ext cx="652462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60" name="Oval 68">
            <a:extLst>
              <a:ext uri="{FF2B5EF4-FFF2-40B4-BE49-F238E27FC236}">
                <a16:creationId xmlns:a16="http://schemas.microsoft.com/office/drawing/2014/main" id="{FA64B47B-E069-BB27-F602-63C249AD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3594100"/>
            <a:ext cx="84138" cy="841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61" name="Line 69">
            <a:extLst>
              <a:ext uri="{FF2B5EF4-FFF2-40B4-BE49-F238E27FC236}">
                <a16:creationId xmlns:a16="http://schemas.microsoft.com/office/drawing/2014/main" id="{FDFB08F1-08EE-6E12-74EE-0A473241D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675" y="3602038"/>
            <a:ext cx="420688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62" name="Rectangle 70">
            <a:extLst>
              <a:ext uri="{FF2B5EF4-FFF2-40B4-BE49-F238E27FC236}">
                <a16:creationId xmlns:a16="http://schemas.microsoft.com/office/drawing/2014/main" id="{39FCED89-9427-15D2-7B96-DF05946D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3622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89863" name="Rectangle 71">
            <a:extLst>
              <a:ext uri="{FF2B5EF4-FFF2-40B4-BE49-F238E27FC236}">
                <a16:creationId xmlns:a16="http://schemas.microsoft.com/office/drawing/2014/main" id="{65B068A6-9388-D6C7-5C18-96777306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37306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89864" name="Freeform 72">
            <a:extLst>
              <a:ext uri="{FF2B5EF4-FFF2-40B4-BE49-F238E27FC236}">
                <a16:creationId xmlns:a16="http://schemas.microsoft.com/office/drawing/2014/main" id="{E6AA9FC7-B938-CAF6-ED91-BC0CA7932BFF}"/>
              </a:ext>
            </a:extLst>
          </p:cNvPr>
          <p:cNvSpPr>
            <a:spLocks/>
          </p:cNvSpPr>
          <p:nvPr/>
        </p:nvSpPr>
        <p:spPr bwMode="auto">
          <a:xfrm>
            <a:off x="4191000" y="4597400"/>
            <a:ext cx="539750" cy="482600"/>
          </a:xfrm>
          <a:custGeom>
            <a:avLst/>
            <a:gdLst>
              <a:gd name="T0" fmla="*/ 0 w 77"/>
              <a:gd name="T1" fmla="*/ 5 h 69"/>
              <a:gd name="T2" fmla="*/ 77 w 77"/>
              <a:gd name="T3" fmla="*/ 35 h 69"/>
              <a:gd name="T4" fmla="*/ 0 w 77"/>
              <a:gd name="T5" fmla="*/ 65 h 69"/>
              <a:gd name="T6" fmla="*/ 5 w 77"/>
              <a:gd name="T7" fmla="*/ 35 h 69"/>
              <a:gd name="T8" fmla="*/ 0 w 77"/>
              <a:gd name="T9" fmla="*/ 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9">
                <a:moveTo>
                  <a:pt x="0" y="5"/>
                </a:moveTo>
                <a:cubicBezTo>
                  <a:pt x="9" y="4"/>
                  <a:pt x="59" y="0"/>
                  <a:pt x="77" y="35"/>
                </a:cubicBezTo>
                <a:cubicBezTo>
                  <a:pt x="59" y="69"/>
                  <a:pt x="9" y="66"/>
                  <a:pt x="0" y="65"/>
                </a:cubicBezTo>
                <a:cubicBezTo>
                  <a:pt x="3" y="59"/>
                  <a:pt x="5" y="48"/>
                  <a:pt x="5" y="35"/>
                </a:cubicBezTo>
                <a:cubicBezTo>
                  <a:pt x="5" y="22"/>
                  <a:pt x="3" y="11"/>
                  <a:pt x="0" y="5"/>
                </a:cubicBezTo>
                <a:close/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65" name="Freeform 73">
            <a:extLst>
              <a:ext uri="{FF2B5EF4-FFF2-40B4-BE49-F238E27FC236}">
                <a16:creationId xmlns:a16="http://schemas.microsoft.com/office/drawing/2014/main" id="{E595EEDB-0A07-A6D2-406A-F10FAFC740D3}"/>
              </a:ext>
            </a:extLst>
          </p:cNvPr>
          <p:cNvSpPr>
            <a:spLocks/>
          </p:cNvSpPr>
          <p:nvPr/>
        </p:nvSpPr>
        <p:spPr bwMode="auto">
          <a:xfrm>
            <a:off x="4121150" y="4632325"/>
            <a:ext cx="41275" cy="420688"/>
          </a:xfrm>
          <a:custGeom>
            <a:avLst/>
            <a:gdLst>
              <a:gd name="T0" fmla="*/ 0 w 6"/>
              <a:gd name="T1" fmla="*/ 60 h 60"/>
              <a:gd name="T2" fmla="*/ 6 w 6"/>
              <a:gd name="T3" fmla="*/ 30 h 60"/>
              <a:gd name="T4" fmla="*/ 1 w 6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60">
                <a:moveTo>
                  <a:pt x="0" y="60"/>
                </a:moveTo>
                <a:cubicBezTo>
                  <a:pt x="4" y="54"/>
                  <a:pt x="6" y="43"/>
                  <a:pt x="6" y="30"/>
                </a:cubicBezTo>
                <a:cubicBezTo>
                  <a:pt x="6" y="17"/>
                  <a:pt x="3" y="6"/>
                  <a:pt x="1" y="0"/>
                </a:cubicBez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66" name="Rectangle 74">
            <a:extLst>
              <a:ext uri="{FF2B5EF4-FFF2-40B4-BE49-F238E27FC236}">
                <a16:creationId xmlns:a16="http://schemas.microsoft.com/office/drawing/2014/main" id="{8CFE79F7-7195-1DC0-444A-7225311F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281488"/>
            <a:ext cx="1428750" cy="617537"/>
          </a:xfrm>
          <a:prstGeom prst="rect">
            <a:avLst/>
          </a:prstGeom>
          <a:solidFill>
            <a:srgbClr val="BFBFBF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67" name="Rectangle 75">
            <a:extLst>
              <a:ext uri="{FF2B5EF4-FFF2-40B4-BE49-F238E27FC236}">
                <a16:creationId xmlns:a16="http://schemas.microsoft.com/office/drawing/2014/main" id="{C84E675F-876D-64A2-96D6-C0BDB20A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303713"/>
            <a:ext cx="749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</a:rPr>
              <a:t>DELAY</a:t>
            </a:r>
            <a:endParaRPr lang="en-US" altLang="en-US"/>
          </a:p>
        </p:txBody>
      </p:sp>
      <p:sp>
        <p:nvSpPr>
          <p:cNvPr id="289868" name="Rectangle 76">
            <a:extLst>
              <a:ext uri="{FF2B5EF4-FFF2-40B4-BE49-F238E27FC236}">
                <a16:creationId xmlns:a16="http://schemas.microsoft.com/office/drawing/2014/main" id="{3990BA23-A016-569A-1E05-537A3432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556125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289869" name="Rectangle 77">
            <a:extLst>
              <a:ext uri="{FF2B5EF4-FFF2-40B4-BE49-F238E27FC236}">
                <a16:creationId xmlns:a16="http://schemas.microsoft.com/office/drawing/2014/main" id="{7FD79954-0987-0493-7096-AA19AAB7F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46704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289870" name="Freeform 78">
            <a:extLst>
              <a:ext uri="{FF2B5EF4-FFF2-40B4-BE49-F238E27FC236}">
                <a16:creationId xmlns:a16="http://schemas.microsoft.com/office/drawing/2014/main" id="{D05740D7-7691-AD77-AF27-3FF49C041BA6}"/>
              </a:ext>
            </a:extLst>
          </p:cNvPr>
          <p:cNvSpPr>
            <a:spLocks/>
          </p:cNvSpPr>
          <p:nvPr/>
        </p:nvSpPr>
        <p:spPr bwMode="auto">
          <a:xfrm>
            <a:off x="3419475" y="4589463"/>
            <a:ext cx="736600" cy="168275"/>
          </a:xfrm>
          <a:custGeom>
            <a:avLst/>
            <a:gdLst>
              <a:gd name="T0" fmla="*/ 105 w 105"/>
              <a:gd name="T1" fmla="*/ 24 h 24"/>
              <a:gd name="T2" fmla="*/ 42 w 105"/>
              <a:gd name="T3" fmla="*/ 24 h 24"/>
              <a:gd name="T4" fmla="*/ 42 w 105"/>
              <a:gd name="T5" fmla="*/ 0 h 24"/>
              <a:gd name="T6" fmla="*/ 0 w 105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24">
                <a:moveTo>
                  <a:pt x="105" y="24"/>
                </a:moveTo>
                <a:cubicBezTo>
                  <a:pt x="102" y="24"/>
                  <a:pt x="42" y="24"/>
                  <a:pt x="42" y="24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71" name="Freeform 79">
            <a:extLst>
              <a:ext uri="{FF2B5EF4-FFF2-40B4-BE49-F238E27FC236}">
                <a16:creationId xmlns:a16="http://schemas.microsoft.com/office/drawing/2014/main" id="{A22A2F90-A1C1-3196-3967-3836FAD3F54B}"/>
              </a:ext>
            </a:extLst>
          </p:cNvPr>
          <p:cNvSpPr>
            <a:spLocks/>
          </p:cNvSpPr>
          <p:nvPr/>
        </p:nvSpPr>
        <p:spPr bwMode="auto">
          <a:xfrm>
            <a:off x="1598613" y="4589463"/>
            <a:ext cx="2557462" cy="449262"/>
          </a:xfrm>
          <a:custGeom>
            <a:avLst/>
            <a:gdLst>
              <a:gd name="T0" fmla="*/ 365 w 365"/>
              <a:gd name="T1" fmla="*/ 48 h 64"/>
              <a:gd name="T2" fmla="*/ 302 w 365"/>
              <a:gd name="T3" fmla="*/ 48 h 64"/>
              <a:gd name="T4" fmla="*/ 302 w 365"/>
              <a:gd name="T5" fmla="*/ 64 h 64"/>
              <a:gd name="T6" fmla="*/ 0 w 365"/>
              <a:gd name="T7" fmla="*/ 64 h 64"/>
              <a:gd name="T8" fmla="*/ 0 w 365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64">
                <a:moveTo>
                  <a:pt x="365" y="48"/>
                </a:moveTo>
                <a:cubicBezTo>
                  <a:pt x="362" y="48"/>
                  <a:pt x="302" y="48"/>
                  <a:pt x="302" y="48"/>
                </a:cubicBezTo>
                <a:cubicBezTo>
                  <a:pt x="302" y="64"/>
                  <a:pt x="302" y="64"/>
                  <a:pt x="302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72" name="Line 80">
            <a:extLst>
              <a:ext uri="{FF2B5EF4-FFF2-40B4-BE49-F238E27FC236}">
                <a16:creationId xmlns:a16="http://schemas.microsoft.com/office/drawing/2014/main" id="{6A764988-7B33-615B-DF25-E91E148E0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263" y="4589463"/>
            <a:ext cx="652462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73" name="Oval 81">
            <a:extLst>
              <a:ext uri="{FF2B5EF4-FFF2-40B4-BE49-F238E27FC236}">
                <a16:creationId xmlns:a16="http://schemas.microsoft.com/office/drawing/2014/main" id="{9924601E-324C-C5A1-13E4-04788CDF8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548188"/>
            <a:ext cx="84138" cy="841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74" name="Line 82">
            <a:extLst>
              <a:ext uri="{FF2B5EF4-FFF2-40B4-BE49-F238E27FC236}">
                <a16:creationId xmlns:a16="http://schemas.microsoft.com/office/drawing/2014/main" id="{E494FBD0-71EB-C7AE-59A1-DB6AB74B4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38" y="4876800"/>
            <a:ext cx="420687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75" name="Rectangle 83">
            <a:extLst>
              <a:ext uri="{FF2B5EF4-FFF2-40B4-BE49-F238E27FC236}">
                <a16:creationId xmlns:a16="http://schemas.microsoft.com/office/drawing/2014/main" id="{6549E38A-E9C5-39D9-4663-FC989374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45624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289876" name="Rectangle 84">
            <a:extLst>
              <a:ext uri="{FF2B5EF4-FFF2-40B4-BE49-F238E27FC236}">
                <a16:creationId xmlns:a16="http://schemas.microsoft.com/office/drawing/2014/main" id="{49733272-582E-D404-0362-E3F26D04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4673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N</a:t>
            </a:r>
            <a:endParaRPr lang="en-US" altLang="en-US"/>
          </a:p>
        </p:txBody>
      </p:sp>
      <p:sp>
        <p:nvSpPr>
          <p:cNvPr id="289877" name="Rectangle 85">
            <a:extLst>
              <a:ext uri="{FF2B5EF4-FFF2-40B4-BE49-F238E27FC236}">
                <a16:creationId xmlns:a16="http://schemas.microsoft.com/office/drawing/2014/main" id="{5E6D1C52-DD8F-4F28-FA88-41EE3D26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46958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89878" name="Rectangle 86">
            <a:extLst>
              <a:ext uri="{FF2B5EF4-FFF2-40B4-BE49-F238E27FC236}">
                <a16:creationId xmlns:a16="http://schemas.microsoft.com/office/drawing/2014/main" id="{CA0A3B77-A3D3-2944-0BFC-EF1665AE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6672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289879" name="Line 87">
            <a:extLst>
              <a:ext uri="{FF2B5EF4-FFF2-40B4-BE49-F238E27FC236}">
                <a16:creationId xmlns:a16="http://schemas.microsoft.com/office/drawing/2014/main" id="{4269EB04-4E7D-578B-6C9C-B1BEE1A13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538" y="2803525"/>
            <a:ext cx="357187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80" name="Line 88">
            <a:extLst>
              <a:ext uri="{FF2B5EF4-FFF2-40B4-BE49-F238E27FC236}">
                <a16:creationId xmlns:a16="http://schemas.microsoft.com/office/drawing/2014/main" id="{357D8363-81FF-B3BD-706A-9F9B1EFCB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2803525"/>
            <a:ext cx="2011362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81" name="Line 89">
            <a:extLst>
              <a:ext uri="{FF2B5EF4-FFF2-40B4-BE49-F238E27FC236}">
                <a16:creationId xmlns:a16="http://schemas.microsoft.com/office/drawing/2014/main" id="{C911FD45-E6A6-0DFF-6F73-B0E0E4D80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8263" y="2179638"/>
            <a:ext cx="217487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82" name="Rectangle 90">
            <a:extLst>
              <a:ext uri="{FF2B5EF4-FFF2-40B4-BE49-F238E27FC236}">
                <a16:creationId xmlns:a16="http://schemas.microsoft.com/office/drawing/2014/main" id="{CF599740-AF30-EA60-7A26-C5A7C342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1831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289883" name="Rectangle 91">
            <a:extLst>
              <a:ext uri="{FF2B5EF4-FFF2-40B4-BE49-F238E27FC236}">
                <a16:creationId xmlns:a16="http://schemas.microsoft.com/office/drawing/2014/main" id="{22D12AB8-322E-4001-6976-80FED449C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946275"/>
            <a:ext cx="238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289884" name="Rectangle 92">
            <a:extLst>
              <a:ext uri="{FF2B5EF4-FFF2-40B4-BE49-F238E27FC236}">
                <a16:creationId xmlns:a16="http://schemas.microsoft.com/office/drawing/2014/main" id="{4368D69A-C1F6-60CE-8DFF-0E297E47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8813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ATD</a:t>
            </a:r>
            <a:endParaRPr lang="en-US" altLang="en-US"/>
          </a:p>
        </p:txBody>
      </p:sp>
      <p:sp>
        <p:nvSpPr>
          <p:cNvPr id="289885" name="Rectangle 93">
            <a:extLst>
              <a:ext uri="{FF2B5EF4-FFF2-40B4-BE49-F238E27FC236}">
                <a16:creationId xmlns:a16="http://schemas.microsoft.com/office/drawing/2014/main" id="{38D465C1-693F-CC1F-43DF-DD9752FD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8813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</a:rPr>
              <a:t>ATD</a:t>
            </a:r>
            <a:endParaRPr lang="en-US" altLang="en-US"/>
          </a:p>
        </p:txBody>
      </p:sp>
      <p:sp>
        <p:nvSpPr>
          <p:cNvPr id="289886" name="Oval 94">
            <a:extLst>
              <a:ext uri="{FF2B5EF4-FFF2-40B4-BE49-F238E27FC236}">
                <a16:creationId xmlns:a16="http://schemas.microsoft.com/office/drawing/2014/main" id="{54AC5E81-FBD6-7006-C8AB-99A98341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2760663"/>
            <a:ext cx="84137" cy="841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87" name="Oval 95">
            <a:extLst>
              <a:ext uri="{FF2B5EF4-FFF2-40B4-BE49-F238E27FC236}">
                <a16:creationId xmlns:a16="http://schemas.microsoft.com/office/drawing/2014/main" id="{104ECCD3-9CE6-6D01-4AEC-678D52A5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2760663"/>
            <a:ext cx="84138" cy="841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88" name="Oval 96">
            <a:extLst>
              <a:ext uri="{FF2B5EF4-FFF2-40B4-BE49-F238E27FC236}">
                <a16:creationId xmlns:a16="http://schemas.microsoft.com/office/drawing/2014/main" id="{DB28350E-B9F6-7F6E-F55F-A2A5A26E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2760663"/>
            <a:ext cx="84137" cy="841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89" name="Oval 97">
            <a:extLst>
              <a:ext uri="{FF2B5EF4-FFF2-40B4-BE49-F238E27FC236}">
                <a16:creationId xmlns:a16="http://schemas.microsoft.com/office/drawing/2014/main" id="{21B1B9F0-8AF4-0840-3EE0-6E24821A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2760663"/>
            <a:ext cx="84138" cy="841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90" name="Freeform 98">
            <a:extLst>
              <a:ext uri="{FF2B5EF4-FFF2-40B4-BE49-F238E27FC236}">
                <a16:creationId xmlns:a16="http://schemas.microsoft.com/office/drawing/2014/main" id="{6C108BCD-D827-3A71-DD20-D39393625DCD}"/>
              </a:ext>
            </a:extLst>
          </p:cNvPr>
          <p:cNvSpPr>
            <a:spLocks/>
          </p:cNvSpPr>
          <p:nvPr/>
        </p:nvSpPr>
        <p:spPr bwMode="auto">
          <a:xfrm>
            <a:off x="6292850" y="3187700"/>
            <a:ext cx="546100" cy="266700"/>
          </a:xfrm>
          <a:custGeom>
            <a:avLst/>
            <a:gdLst>
              <a:gd name="T0" fmla="*/ 344 w 344"/>
              <a:gd name="T1" fmla="*/ 0 h 168"/>
              <a:gd name="T2" fmla="*/ 260 w 344"/>
              <a:gd name="T3" fmla="*/ 0 h 168"/>
              <a:gd name="T4" fmla="*/ 216 w 344"/>
              <a:gd name="T5" fmla="*/ 168 h 168"/>
              <a:gd name="T6" fmla="*/ 128 w 344"/>
              <a:gd name="T7" fmla="*/ 168 h 168"/>
              <a:gd name="T8" fmla="*/ 84 w 344"/>
              <a:gd name="T9" fmla="*/ 0 h 168"/>
              <a:gd name="T10" fmla="*/ 0 w 344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168">
                <a:moveTo>
                  <a:pt x="344" y="0"/>
                </a:moveTo>
                <a:lnTo>
                  <a:pt x="260" y="0"/>
                </a:lnTo>
                <a:lnTo>
                  <a:pt x="216" y="168"/>
                </a:lnTo>
                <a:lnTo>
                  <a:pt x="128" y="168"/>
                </a:lnTo>
                <a:lnTo>
                  <a:pt x="84" y="0"/>
                </a:lnTo>
                <a:lnTo>
                  <a:pt x="0" y="0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91" name="Line 99">
            <a:extLst>
              <a:ext uri="{FF2B5EF4-FFF2-40B4-BE49-F238E27FC236}">
                <a16:creationId xmlns:a16="http://schemas.microsoft.com/office/drawing/2014/main" id="{5741856C-5EAB-609B-AC39-53DB0FEB4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2887663"/>
            <a:ext cx="400050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92" name="Rectangle 100">
            <a:extLst>
              <a:ext uri="{FF2B5EF4-FFF2-40B4-BE49-F238E27FC236}">
                <a16:creationId xmlns:a16="http://schemas.microsoft.com/office/drawing/2014/main" id="{3D6B5B8E-E7C5-73AD-209A-E6DE4E56D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42164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…</a:t>
            </a: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26C1D77F-EF94-8382-6F57-E40B8E715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Reliability and Yield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290823" name="Picture 7">
            <a:extLst>
              <a:ext uri="{FF2B5EF4-FFF2-40B4-BE49-F238E27FC236}">
                <a16:creationId xmlns:a16="http://schemas.microsoft.com/office/drawing/2014/main" id="{8B4BB374-BAF7-200C-6EC4-0AA0CBD6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20383" r="16451" b="15286"/>
          <a:stretch>
            <a:fillRect/>
          </a:stretch>
        </p:blipFill>
        <p:spPr bwMode="auto">
          <a:xfrm>
            <a:off x="1066800" y="1143000"/>
            <a:ext cx="64770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3" name="Rectangle 5">
            <a:extLst>
              <a:ext uri="{FF2B5EF4-FFF2-40B4-BE49-F238E27FC236}">
                <a16:creationId xmlns:a16="http://schemas.microsoft.com/office/drawing/2014/main" id="{10588369-B6DA-C2DF-93AC-6D193E8A9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Sensing Parameters in DRAM</a:t>
            </a:r>
          </a:p>
        </p:txBody>
      </p:sp>
      <p:sp>
        <p:nvSpPr>
          <p:cNvPr id="416775" name="Text Box 7">
            <a:extLst>
              <a:ext uri="{FF2B5EF4-FFF2-40B4-BE49-F238E27FC236}">
                <a16:creationId xmlns:a16="http://schemas.microsoft.com/office/drawing/2014/main" id="{3DD85B6E-5D11-56B3-9694-48B05FAD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6324600"/>
            <a:ext cx="199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From [Itoh01]</a:t>
            </a:r>
          </a:p>
        </p:txBody>
      </p:sp>
      <p:sp>
        <p:nvSpPr>
          <p:cNvPr id="416778" name="Rectangle 10">
            <a:extLst>
              <a:ext uri="{FF2B5EF4-FFF2-40B4-BE49-F238E27FC236}">
                <a16:creationId xmlns:a16="http://schemas.microsoft.com/office/drawing/2014/main" id="{ECDB6BFD-9489-7473-6A70-D930704B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1503363"/>
            <a:ext cx="4046537" cy="39147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79" name="Line 11">
            <a:extLst>
              <a:ext uri="{FF2B5EF4-FFF2-40B4-BE49-F238E27FC236}">
                <a16:creationId xmlns:a16="http://schemas.microsoft.com/office/drawing/2014/main" id="{F9719EC2-17A0-59C6-4536-D8DFE6715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5243513"/>
            <a:ext cx="1587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0" name="Line 12">
            <a:extLst>
              <a:ext uri="{FF2B5EF4-FFF2-40B4-BE49-F238E27FC236}">
                <a16:creationId xmlns:a16="http://schemas.microsoft.com/office/drawing/2014/main" id="{3DE6030B-12BB-2637-C8B3-5E9B6AD3B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263" y="5243513"/>
            <a:ext cx="1587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1" name="Line 13">
            <a:extLst>
              <a:ext uri="{FF2B5EF4-FFF2-40B4-BE49-F238E27FC236}">
                <a16:creationId xmlns:a16="http://schemas.microsoft.com/office/drawing/2014/main" id="{93DBB5C4-9688-4366-C340-0EC616FE5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1588" y="5243513"/>
            <a:ext cx="1587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2" name="Line 14">
            <a:extLst>
              <a:ext uri="{FF2B5EF4-FFF2-40B4-BE49-F238E27FC236}">
                <a16:creationId xmlns:a16="http://schemas.microsoft.com/office/drawing/2014/main" id="{701D0617-30AA-F3A1-5A5F-0F6D0DF4B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5243513"/>
            <a:ext cx="1587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3" name="Line 15">
            <a:extLst>
              <a:ext uri="{FF2B5EF4-FFF2-40B4-BE49-F238E27FC236}">
                <a16:creationId xmlns:a16="http://schemas.microsoft.com/office/drawing/2014/main" id="{BAAF5E6E-9D9E-3030-F445-48027F302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88" y="5243513"/>
            <a:ext cx="1587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4" name="Line 16">
            <a:extLst>
              <a:ext uri="{FF2B5EF4-FFF2-40B4-BE49-F238E27FC236}">
                <a16:creationId xmlns:a16="http://schemas.microsoft.com/office/drawing/2014/main" id="{EA954053-059A-7678-ECB1-095F5488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0275" y="5243513"/>
            <a:ext cx="1588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5" name="Line 17">
            <a:extLst>
              <a:ext uri="{FF2B5EF4-FFF2-40B4-BE49-F238E27FC236}">
                <a16:creationId xmlns:a16="http://schemas.microsoft.com/office/drawing/2014/main" id="{F4E8CE3B-5DDE-9E35-491B-E741BE414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5243513"/>
            <a:ext cx="1587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6" name="Line 18">
            <a:extLst>
              <a:ext uri="{FF2B5EF4-FFF2-40B4-BE49-F238E27FC236}">
                <a16:creationId xmlns:a16="http://schemas.microsoft.com/office/drawing/2014/main" id="{6877123A-7055-6449-21D4-66BC5962B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5243513"/>
            <a:ext cx="1588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7" name="Line 19">
            <a:extLst>
              <a:ext uri="{FF2B5EF4-FFF2-40B4-BE49-F238E27FC236}">
                <a16:creationId xmlns:a16="http://schemas.microsoft.com/office/drawing/2014/main" id="{AF7D739D-37B7-F030-43E9-5489522B4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5243513"/>
            <a:ext cx="1588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8" name="Line 20">
            <a:extLst>
              <a:ext uri="{FF2B5EF4-FFF2-40B4-BE49-F238E27FC236}">
                <a16:creationId xmlns:a16="http://schemas.microsoft.com/office/drawing/2014/main" id="{70FE79CF-2B62-7C7F-191C-605BBD038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5243513"/>
            <a:ext cx="1588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89" name="Line 21">
            <a:extLst>
              <a:ext uri="{FF2B5EF4-FFF2-40B4-BE49-F238E27FC236}">
                <a16:creationId xmlns:a16="http://schemas.microsoft.com/office/drawing/2014/main" id="{74F020C5-98E7-0249-ACC3-2FDD8DDC6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5243513"/>
            <a:ext cx="1588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0" name="Line 22">
            <a:extLst>
              <a:ext uri="{FF2B5EF4-FFF2-40B4-BE49-F238E27FC236}">
                <a16:creationId xmlns:a16="http://schemas.microsoft.com/office/drawing/2014/main" id="{873AF65E-98BA-49C6-33A0-7C4E5A5DA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5243513"/>
            <a:ext cx="1588" cy="1746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1" name="Line 23">
            <a:extLst>
              <a:ext uri="{FF2B5EF4-FFF2-40B4-BE49-F238E27FC236}">
                <a16:creationId xmlns:a16="http://schemas.microsoft.com/office/drawing/2014/main" id="{55D102E5-72A9-71CF-4ABB-7DB85F051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703513"/>
            <a:ext cx="176212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2" name="Line 24">
            <a:extLst>
              <a:ext uri="{FF2B5EF4-FFF2-40B4-BE49-F238E27FC236}">
                <a16:creationId xmlns:a16="http://schemas.microsoft.com/office/drawing/2014/main" id="{DA549109-3729-9C72-6ED7-EBA4241B02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76225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3" name="Line 25">
            <a:extLst>
              <a:ext uri="{FF2B5EF4-FFF2-40B4-BE49-F238E27FC236}">
                <a16:creationId xmlns:a16="http://schemas.microsoft.com/office/drawing/2014/main" id="{52DA2879-B794-8D3D-D903-C43FA2146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827338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4" name="Line 26">
            <a:extLst>
              <a:ext uri="{FF2B5EF4-FFF2-40B4-BE49-F238E27FC236}">
                <a16:creationId xmlns:a16="http://schemas.microsoft.com/office/drawing/2014/main" id="{84B6BBB3-C3AA-AF46-CF1A-55D02B3F6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89401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5" name="Line 27">
            <a:extLst>
              <a:ext uri="{FF2B5EF4-FFF2-40B4-BE49-F238E27FC236}">
                <a16:creationId xmlns:a16="http://schemas.microsoft.com/office/drawing/2014/main" id="{3523C927-4301-472E-5C27-848AB3014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95910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6" name="Line 28">
            <a:extLst>
              <a:ext uri="{FF2B5EF4-FFF2-40B4-BE49-F238E27FC236}">
                <a16:creationId xmlns:a16="http://schemas.microsoft.com/office/drawing/2014/main" id="{54BB47AF-E762-947A-FDC7-DCE67B9C3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307657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7" name="Line 29">
            <a:extLst>
              <a:ext uri="{FF2B5EF4-FFF2-40B4-BE49-F238E27FC236}">
                <a16:creationId xmlns:a16="http://schemas.microsoft.com/office/drawing/2014/main" id="{20BA0405-8BA2-6B97-A41F-D7986A8DB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318611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8" name="Line 30">
            <a:extLst>
              <a:ext uri="{FF2B5EF4-FFF2-40B4-BE49-F238E27FC236}">
                <a16:creationId xmlns:a16="http://schemas.microsoft.com/office/drawing/2014/main" id="{2FA67A62-D287-F4C2-2019-D924F1C43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331787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99" name="Line 31">
            <a:extLst>
              <a:ext uri="{FF2B5EF4-FFF2-40B4-BE49-F238E27FC236}">
                <a16:creationId xmlns:a16="http://schemas.microsoft.com/office/drawing/2014/main" id="{3F1D4468-A7EC-939E-EEA4-E6A7E64D3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355282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0" name="Line 32">
            <a:extLst>
              <a:ext uri="{FF2B5EF4-FFF2-40B4-BE49-F238E27FC236}">
                <a16:creationId xmlns:a16="http://schemas.microsoft.com/office/drawing/2014/main" id="{B8794A66-5551-ED66-7237-DF50671EC7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1570038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1" name="Line 33">
            <a:extLst>
              <a:ext uri="{FF2B5EF4-FFF2-40B4-BE49-F238E27FC236}">
                <a16:creationId xmlns:a16="http://schemas.microsoft.com/office/drawing/2014/main" id="{868E47D6-7F3A-576C-7E9C-E17C83561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1627188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2" name="Line 34">
            <a:extLst>
              <a:ext uri="{FF2B5EF4-FFF2-40B4-BE49-F238E27FC236}">
                <a16:creationId xmlns:a16="http://schemas.microsoft.com/office/drawing/2014/main" id="{D3D82670-7426-A2C8-DF9C-DEBA0E262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170180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3" name="Line 35">
            <a:extLst>
              <a:ext uri="{FF2B5EF4-FFF2-40B4-BE49-F238E27FC236}">
                <a16:creationId xmlns:a16="http://schemas.microsoft.com/office/drawing/2014/main" id="{11B7FC4A-6DB1-514D-539C-AEE93B490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175895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4" name="Line 36">
            <a:extLst>
              <a:ext uri="{FF2B5EF4-FFF2-40B4-BE49-F238E27FC236}">
                <a16:creationId xmlns:a16="http://schemas.microsoft.com/office/drawing/2014/main" id="{B534E5AF-79EC-BC09-96BF-9C35E2C807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188436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5" name="Line 37">
            <a:extLst>
              <a:ext uri="{FF2B5EF4-FFF2-40B4-BE49-F238E27FC236}">
                <a16:creationId xmlns:a16="http://schemas.microsoft.com/office/drawing/2014/main" id="{D900DF4F-E3F0-2AD7-BD09-DCC56E874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199390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6" name="Line 38">
            <a:extLst>
              <a:ext uri="{FF2B5EF4-FFF2-40B4-BE49-F238E27FC236}">
                <a16:creationId xmlns:a16="http://schemas.microsoft.com/office/drawing/2014/main" id="{6BC0C829-E2AB-F188-1037-C6E124074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12566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7" name="Line 39">
            <a:extLst>
              <a:ext uri="{FF2B5EF4-FFF2-40B4-BE49-F238E27FC236}">
                <a16:creationId xmlns:a16="http://schemas.microsoft.com/office/drawing/2014/main" id="{3FCE0404-5D57-8C24-61FF-AED1082C7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35267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8" name="Line 40">
            <a:extLst>
              <a:ext uri="{FF2B5EF4-FFF2-40B4-BE49-F238E27FC236}">
                <a16:creationId xmlns:a16="http://schemas.microsoft.com/office/drawing/2014/main" id="{47BCD740-01C4-15A6-9AD2-DA511F898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3889375"/>
            <a:ext cx="176212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09" name="Line 41">
            <a:extLst>
              <a:ext uri="{FF2B5EF4-FFF2-40B4-BE49-F238E27FC236}">
                <a16:creationId xmlns:a16="http://schemas.microsoft.com/office/drawing/2014/main" id="{D015A0C7-3249-0EFD-96B6-2081F1D619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395446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0" name="Line 42">
            <a:extLst>
              <a:ext uri="{FF2B5EF4-FFF2-40B4-BE49-F238E27FC236}">
                <a16:creationId xmlns:a16="http://schemas.microsoft.com/office/drawing/2014/main" id="{AFE12058-C3EA-20AD-09FC-9A94F732C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01320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1" name="Line 43">
            <a:extLst>
              <a:ext uri="{FF2B5EF4-FFF2-40B4-BE49-F238E27FC236}">
                <a16:creationId xmlns:a16="http://schemas.microsoft.com/office/drawing/2014/main" id="{E5BCA5EC-D877-232F-1A49-E6996FAA76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08622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2" name="Line 44">
            <a:extLst>
              <a:ext uri="{FF2B5EF4-FFF2-40B4-BE49-F238E27FC236}">
                <a16:creationId xmlns:a16="http://schemas.microsoft.com/office/drawing/2014/main" id="{8B75BF83-9540-E949-CC6D-F9490E01A9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14496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3" name="Line 45">
            <a:extLst>
              <a:ext uri="{FF2B5EF4-FFF2-40B4-BE49-F238E27FC236}">
                <a16:creationId xmlns:a16="http://schemas.microsoft.com/office/drawing/2014/main" id="{18B9703C-795F-C03B-7900-25F8AAC4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27037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4" name="Line 46">
            <a:extLst>
              <a:ext uri="{FF2B5EF4-FFF2-40B4-BE49-F238E27FC236}">
                <a16:creationId xmlns:a16="http://schemas.microsoft.com/office/drawing/2014/main" id="{0E0EEE82-6021-1916-BB51-B8A4C737B1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37991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5" name="Line 47">
            <a:extLst>
              <a:ext uri="{FF2B5EF4-FFF2-40B4-BE49-F238E27FC236}">
                <a16:creationId xmlns:a16="http://schemas.microsoft.com/office/drawing/2014/main" id="{9E525900-B594-C77F-BA84-8EC33B62C5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51167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6" name="Line 48">
            <a:extLst>
              <a:ext uri="{FF2B5EF4-FFF2-40B4-BE49-F238E27FC236}">
                <a16:creationId xmlns:a16="http://schemas.microsoft.com/office/drawing/2014/main" id="{65D662FE-4847-CF37-5411-C614D427F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4745038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7" name="Line 49">
            <a:extLst>
              <a:ext uri="{FF2B5EF4-FFF2-40B4-BE49-F238E27FC236}">
                <a16:creationId xmlns:a16="http://schemas.microsoft.com/office/drawing/2014/main" id="{2D9F51C0-AC2E-4CC8-15D9-3EBB28695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5038725"/>
            <a:ext cx="176212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8" name="Line 50">
            <a:extLst>
              <a:ext uri="{FF2B5EF4-FFF2-40B4-BE49-F238E27FC236}">
                <a16:creationId xmlns:a16="http://schemas.microsoft.com/office/drawing/2014/main" id="{EFD75A6C-87E2-C5DD-3009-027160A01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510381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19" name="Line 51">
            <a:extLst>
              <a:ext uri="{FF2B5EF4-FFF2-40B4-BE49-F238E27FC236}">
                <a16:creationId xmlns:a16="http://schemas.microsoft.com/office/drawing/2014/main" id="{79E2F256-908C-E65C-07DC-11927AF02F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5162550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20" name="Line 52">
            <a:extLst>
              <a:ext uri="{FF2B5EF4-FFF2-40B4-BE49-F238E27FC236}">
                <a16:creationId xmlns:a16="http://schemas.microsoft.com/office/drawing/2014/main" id="{8909EF89-AC68-E582-A03C-F88D6650D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5235575"/>
            <a:ext cx="730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21" name="Line 53">
            <a:extLst>
              <a:ext uri="{FF2B5EF4-FFF2-40B4-BE49-F238E27FC236}">
                <a16:creationId xmlns:a16="http://schemas.microsoft.com/office/drawing/2014/main" id="{422B7522-DD06-FE85-C726-6B1B5FCE3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5294313"/>
            <a:ext cx="730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22" name="Rectangle 54">
            <a:extLst>
              <a:ext uri="{FF2B5EF4-FFF2-40B4-BE49-F238E27FC236}">
                <a16:creationId xmlns:a16="http://schemas.microsoft.com/office/drawing/2014/main" id="{6DDEC473-CDF2-389E-A0E9-A17543547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5459413"/>
            <a:ext cx="307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4K</a:t>
            </a:r>
            <a:endParaRPr lang="en-US" altLang="en-US"/>
          </a:p>
        </p:txBody>
      </p:sp>
      <p:sp>
        <p:nvSpPr>
          <p:cNvPr id="416823" name="Rectangle 55">
            <a:extLst>
              <a:ext uri="{FF2B5EF4-FFF2-40B4-BE49-F238E27FC236}">
                <a16:creationId xmlns:a16="http://schemas.microsoft.com/office/drawing/2014/main" id="{C0D1D52A-75BD-6A31-6408-BD110641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760788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10</a:t>
            </a:r>
            <a:endParaRPr lang="en-US" altLang="en-US"/>
          </a:p>
        </p:txBody>
      </p:sp>
      <p:sp>
        <p:nvSpPr>
          <p:cNvPr id="416824" name="Rectangle 56">
            <a:extLst>
              <a:ext uri="{FF2B5EF4-FFF2-40B4-BE49-F238E27FC236}">
                <a16:creationId xmlns:a16="http://schemas.microsoft.com/office/drawing/2014/main" id="{0DF1509A-5976-5417-A917-DA698C779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2568575"/>
            <a:ext cx="3619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100</a:t>
            </a:r>
            <a:endParaRPr lang="en-US" altLang="en-US"/>
          </a:p>
        </p:txBody>
      </p:sp>
      <p:sp>
        <p:nvSpPr>
          <p:cNvPr id="416825" name="Rectangle 57">
            <a:extLst>
              <a:ext uri="{FF2B5EF4-FFF2-40B4-BE49-F238E27FC236}">
                <a16:creationId xmlns:a16="http://schemas.microsoft.com/office/drawing/2014/main" id="{613AEB46-32DF-25CB-6E60-438E835B1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1374775"/>
            <a:ext cx="482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1000</a:t>
            </a:r>
            <a:endParaRPr lang="en-US" altLang="en-US"/>
          </a:p>
        </p:txBody>
      </p:sp>
      <p:sp>
        <p:nvSpPr>
          <p:cNvPr id="416826" name="Rectangle 58">
            <a:extLst>
              <a:ext uri="{FF2B5EF4-FFF2-40B4-BE49-F238E27FC236}">
                <a16:creationId xmlns:a16="http://schemas.microsoft.com/office/drawing/2014/main" id="{1CDF567E-1FDD-5FA0-14E1-177B8713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5459413"/>
            <a:ext cx="428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64K</a:t>
            </a:r>
            <a:endParaRPr lang="en-US" altLang="en-US"/>
          </a:p>
        </p:txBody>
      </p:sp>
      <p:sp>
        <p:nvSpPr>
          <p:cNvPr id="416827" name="Rectangle 59">
            <a:extLst>
              <a:ext uri="{FF2B5EF4-FFF2-40B4-BE49-F238E27FC236}">
                <a16:creationId xmlns:a16="http://schemas.microsoft.com/office/drawing/2014/main" id="{B3EF422D-47ED-FC52-6BAD-369C4B78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5459413"/>
            <a:ext cx="3476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1M</a:t>
            </a:r>
            <a:endParaRPr lang="en-US" altLang="en-US"/>
          </a:p>
        </p:txBody>
      </p:sp>
      <p:sp>
        <p:nvSpPr>
          <p:cNvPr id="416828" name="Rectangle 60">
            <a:extLst>
              <a:ext uri="{FF2B5EF4-FFF2-40B4-BE49-F238E27FC236}">
                <a16:creationId xmlns:a16="http://schemas.microsoft.com/office/drawing/2014/main" id="{0611A8F4-06A7-6152-03A0-15463D73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0" y="5459413"/>
            <a:ext cx="4683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16M</a:t>
            </a:r>
            <a:endParaRPr lang="en-US" altLang="en-US"/>
          </a:p>
        </p:txBody>
      </p:sp>
      <p:sp>
        <p:nvSpPr>
          <p:cNvPr id="416829" name="Rectangle 61">
            <a:extLst>
              <a:ext uri="{FF2B5EF4-FFF2-40B4-BE49-F238E27FC236}">
                <a16:creationId xmlns:a16="http://schemas.microsoft.com/office/drawing/2014/main" id="{C07802CE-A9AF-9848-13BE-4A674957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5459413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256M</a:t>
            </a:r>
            <a:endParaRPr lang="en-US" altLang="en-US"/>
          </a:p>
        </p:txBody>
      </p:sp>
      <p:sp>
        <p:nvSpPr>
          <p:cNvPr id="416830" name="Rectangle 62">
            <a:extLst>
              <a:ext uri="{FF2B5EF4-FFF2-40B4-BE49-F238E27FC236}">
                <a16:creationId xmlns:a16="http://schemas.microsoft.com/office/drawing/2014/main" id="{66E72926-88DD-480B-B553-30A6F5D6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5459413"/>
            <a:ext cx="322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4G</a:t>
            </a:r>
            <a:endParaRPr lang="en-US" altLang="en-US"/>
          </a:p>
        </p:txBody>
      </p:sp>
      <p:sp>
        <p:nvSpPr>
          <p:cNvPr id="416831" name="Rectangle 63">
            <a:extLst>
              <a:ext uri="{FF2B5EF4-FFF2-40B4-BE49-F238E27FC236}">
                <a16:creationId xmlns:a16="http://schemas.microsoft.com/office/drawing/2014/main" id="{3D151590-76DD-2FA1-A605-89E02314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5459413"/>
            <a:ext cx="4429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  <a:latin typeface="Times Ten Roman" pitchFamily="2" charset="0"/>
              </a:rPr>
              <a:t>64G</a:t>
            </a:r>
            <a:endParaRPr lang="en-US" altLang="en-US"/>
          </a:p>
        </p:txBody>
      </p:sp>
      <p:sp>
        <p:nvSpPr>
          <p:cNvPr id="416832" name="Rectangle 64">
            <a:extLst>
              <a:ext uri="{FF2B5EF4-FFF2-40B4-BE49-F238E27FC236}">
                <a16:creationId xmlns:a16="http://schemas.microsoft.com/office/drawing/2014/main" id="{12DBA21A-1960-3F2E-7120-6001E6388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5811838"/>
            <a:ext cx="2286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Memory Capacity (bits</a:t>
            </a:r>
            <a:endParaRPr lang="en-US" altLang="en-US"/>
          </a:p>
        </p:txBody>
      </p:sp>
      <p:sp>
        <p:nvSpPr>
          <p:cNvPr id="416833" name="Rectangle 65">
            <a:extLst>
              <a:ext uri="{FF2B5EF4-FFF2-40B4-BE49-F238E27FC236}">
                <a16:creationId xmlns:a16="http://schemas.microsoft.com/office/drawing/2014/main" id="{FE4D1EB7-8797-C77D-F88A-A57FF17F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5811838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16834" name="Rectangle 66">
            <a:extLst>
              <a:ext uri="{FF2B5EF4-FFF2-40B4-BE49-F238E27FC236}">
                <a16:creationId xmlns:a16="http://schemas.microsoft.com/office/drawing/2014/main" id="{621B3785-6E60-8980-B26B-983B173DF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5811838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chip)</a:t>
            </a:r>
            <a:endParaRPr lang="en-US" altLang="en-US"/>
          </a:p>
        </p:txBody>
      </p:sp>
      <p:sp>
        <p:nvSpPr>
          <p:cNvPr id="416835" name="Rectangle 67">
            <a:extLst>
              <a:ext uri="{FF2B5EF4-FFF2-40B4-BE49-F238E27FC236}">
                <a16:creationId xmlns:a16="http://schemas.microsoft.com/office/drawing/2014/main" id="{FAF974E2-E616-F122-48E8-61732E17A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625975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16836" name="Rectangle 68">
            <a:extLst>
              <a:ext uri="{FF2B5EF4-FFF2-40B4-BE49-F238E27FC236}">
                <a16:creationId xmlns:a16="http://schemas.microsoft.com/office/drawing/2014/main" id="{42EC47FF-8F7A-2B8A-2473-0B246FB0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4457700"/>
            <a:ext cx="1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/>
          </a:p>
        </p:txBody>
      </p:sp>
      <p:sp>
        <p:nvSpPr>
          <p:cNvPr id="416837" name="Rectangle 69">
            <a:extLst>
              <a:ext uri="{FF2B5EF4-FFF2-40B4-BE49-F238E27FC236}">
                <a16:creationId xmlns:a16="http://schemas.microsoft.com/office/drawing/2014/main" id="{0A7BF619-3E04-E48C-39C3-C8A6FE768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3100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,</a:t>
            </a:r>
            <a:endParaRPr lang="en-US" altLang="en-US"/>
          </a:p>
        </p:txBody>
      </p:sp>
      <p:sp>
        <p:nvSpPr>
          <p:cNvPr id="416838" name="Rectangle 70">
            <a:extLst>
              <a:ext uri="{FF2B5EF4-FFF2-40B4-BE49-F238E27FC236}">
                <a16:creationId xmlns:a16="http://schemas.microsoft.com/office/drawing/2014/main" id="{E1C442C5-F004-A77D-C1C7-F2369FE2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4208463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Q</a:t>
            </a:r>
            <a:endParaRPr lang="en-US" altLang="en-US"/>
          </a:p>
        </p:txBody>
      </p:sp>
      <p:sp>
        <p:nvSpPr>
          <p:cNvPr id="416839" name="Rectangle 71">
            <a:extLst>
              <a:ext uri="{FF2B5EF4-FFF2-40B4-BE49-F238E27FC236}">
                <a16:creationId xmlns:a16="http://schemas.microsoft.com/office/drawing/2014/main" id="{BC38051B-76FC-2240-4E09-6798CBFD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4013200"/>
            <a:ext cx="1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840" name="Rectangle 72">
            <a:extLst>
              <a:ext uri="{FF2B5EF4-FFF2-40B4-BE49-F238E27FC236}">
                <a16:creationId xmlns:a16="http://schemas.microsoft.com/office/drawing/2014/main" id="{E6F003D0-470B-AA0C-A961-F881BFCC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9163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,</a:t>
            </a:r>
            <a:endParaRPr lang="en-US" altLang="en-US"/>
          </a:p>
        </p:txBody>
      </p:sp>
      <p:sp>
        <p:nvSpPr>
          <p:cNvPr id="416841" name="Rectangle 73">
            <a:extLst>
              <a:ext uri="{FF2B5EF4-FFF2-40B4-BE49-F238E27FC236}">
                <a16:creationId xmlns:a16="http://schemas.microsoft.com/office/drawing/2014/main" id="{575ECAA3-EF19-BD53-CBFC-6974D1A16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813175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16842" name="Rectangle 74">
            <a:extLst>
              <a:ext uri="{FF2B5EF4-FFF2-40B4-BE49-F238E27FC236}">
                <a16:creationId xmlns:a16="http://schemas.microsoft.com/office/drawing/2014/main" id="{133908FC-283C-A5B5-88EA-318E298E9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3644900"/>
            <a:ext cx="1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843" name="Rectangle 75">
            <a:extLst>
              <a:ext uri="{FF2B5EF4-FFF2-40B4-BE49-F238E27FC236}">
                <a16:creationId xmlns:a16="http://schemas.microsoft.com/office/drawing/2014/main" id="{3BDF2F7F-002C-F3A3-5F4A-F24FAB86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5464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,</a:t>
            </a:r>
            <a:endParaRPr lang="en-US" altLang="en-US"/>
          </a:p>
        </p:txBody>
      </p:sp>
      <p:sp>
        <p:nvSpPr>
          <p:cNvPr id="416844" name="Rectangle 76">
            <a:extLst>
              <a:ext uri="{FF2B5EF4-FFF2-40B4-BE49-F238E27FC236}">
                <a16:creationId xmlns:a16="http://schemas.microsoft.com/office/drawing/2014/main" id="{851111A4-138F-3FA8-90B2-A9D4828D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436938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16845" name="Rectangle 77">
            <a:extLst>
              <a:ext uri="{FF2B5EF4-FFF2-40B4-BE49-F238E27FC236}">
                <a16:creationId xmlns:a16="http://schemas.microsoft.com/office/drawing/2014/main" id="{38D16DBA-3988-AB5F-DCC2-DA4FCD94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3267075"/>
            <a:ext cx="31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416846" name="Rectangle 78">
            <a:extLst>
              <a:ext uri="{FF2B5EF4-FFF2-40B4-BE49-F238E27FC236}">
                <a16:creationId xmlns:a16="http://schemas.microsoft.com/office/drawing/2014/main" id="{E6EA000B-C1AB-3303-3871-9F9E79D9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29749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,</a:t>
            </a:r>
            <a:endParaRPr lang="en-US" altLang="en-US"/>
          </a:p>
        </p:txBody>
      </p:sp>
      <p:sp>
        <p:nvSpPr>
          <p:cNvPr id="416847" name="Rectangle 79">
            <a:extLst>
              <a:ext uri="{FF2B5EF4-FFF2-40B4-BE49-F238E27FC236}">
                <a16:creationId xmlns:a16="http://schemas.microsoft.com/office/drawing/2014/main" id="{F87D7A81-A6C1-E4A9-2B59-4D7C3D4C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2873375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16848" name="Rectangle 80">
            <a:extLst>
              <a:ext uri="{FF2B5EF4-FFF2-40B4-BE49-F238E27FC236}">
                <a16:creationId xmlns:a16="http://schemas.microsoft.com/office/drawing/2014/main" id="{81CA2DDD-3539-9EE5-FB5F-0539D40C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2703513"/>
            <a:ext cx="4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smax</a:t>
            </a:r>
            <a:endParaRPr lang="en-US" altLang="en-US"/>
          </a:p>
        </p:txBody>
      </p:sp>
      <p:sp>
        <p:nvSpPr>
          <p:cNvPr id="416849" name="Freeform 81">
            <a:extLst>
              <a:ext uri="{FF2B5EF4-FFF2-40B4-BE49-F238E27FC236}">
                <a16:creationId xmlns:a16="http://schemas.microsoft.com/office/drawing/2014/main" id="{69C66A52-A17D-7019-7B2F-EF1FD01E69B6}"/>
              </a:ext>
            </a:extLst>
          </p:cNvPr>
          <p:cNvSpPr>
            <a:spLocks/>
          </p:cNvSpPr>
          <p:nvPr/>
        </p:nvSpPr>
        <p:spPr bwMode="auto">
          <a:xfrm>
            <a:off x="3094038" y="4598988"/>
            <a:ext cx="2451100" cy="577850"/>
          </a:xfrm>
          <a:custGeom>
            <a:avLst/>
            <a:gdLst>
              <a:gd name="T0" fmla="*/ 335 w 335"/>
              <a:gd name="T1" fmla="*/ 12 h 79"/>
              <a:gd name="T2" fmla="*/ 323 w 335"/>
              <a:gd name="T3" fmla="*/ 0 h 79"/>
              <a:gd name="T4" fmla="*/ 12 w 335"/>
              <a:gd name="T5" fmla="*/ 0 h 79"/>
              <a:gd name="T6" fmla="*/ 0 w 335"/>
              <a:gd name="T7" fmla="*/ 12 h 79"/>
              <a:gd name="T8" fmla="*/ 0 w 335"/>
              <a:gd name="T9" fmla="*/ 67 h 79"/>
              <a:gd name="T10" fmla="*/ 12 w 335"/>
              <a:gd name="T11" fmla="*/ 79 h 79"/>
              <a:gd name="T12" fmla="*/ 323 w 335"/>
              <a:gd name="T13" fmla="*/ 79 h 79"/>
              <a:gd name="T14" fmla="*/ 335 w 335"/>
              <a:gd name="T15" fmla="*/ 67 h 79"/>
              <a:gd name="T16" fmla="*/ 335 w 335"/>
              <a:gd name="T17" fmla="*/ 1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79">
                <a:moveTo>
                  <a:pt x="335" y="12"/>
                </a:moveTo>
                <a:cubicBezTo>
                  <a:pt x="335" y="5"/>
                  <a:pt x="330" y="0"/>
                  <a:pt x="32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4"/>
                  <a:pt x="6" y="79"/>
                  <a:pt x="12" y="79"/>
                </a:cubicBezTo>
                <a:cubicBezTo>
                  <a:pt x="323" y="79"/>
                  <a:pt x="323" y="79"/>
                  <a:pt x="323" y="79"/>
                </a:cubicBezTo>
                <a:cubicBezTo>
                  <a:pt x="330" y="79"/>
                  <a:pt x="335" y="74"/>
                  <a:pt x="335" y="67"/>
                </a:cubicBezTo>
                <a:lnTo>
                  <a:pt x="335" y="12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0" name="Freeform 82">
            <a:extLst>
              <a:ext uri="{FF2B5EF4-FFF2-40B4-BE49-F238E27FC236}">
                <a16:creationId xmlns:a16="http://schemas.microsoft.com/office/drawing/2014/main" id="{4551FC70-A1C3-46F5-F7A0-02E1BE5204A2}"/>
              </a:ext>
            </a:extLst>
          </p:cNvPr>
          <p:cNvSpPr>
            <a:spLocks/>
          </p:cNvSpPr>
          <p:nvPr/>
        </p:nvSpPr>
        <p:spPr bwMode="auto">
          <a:xfrm>
            <a:off x="3489325" y="3881438"/>
            <a:ext cx="3432175" cy="1244600"/>
          </a:xfrm>
          <a:custGeom>
            <a:avLst/>
            <a:gdLst>
              <a:gd name="T0" fmla="*/ 0 w 2162"/>
              <a:gd name="T1" fmla="*/ 0 h 784"/>
              <a:gd name="T2" fmla="*/ 180 w 2162"/>
              <a:gd name="T3" fmla="*/ 217 h 784"/>
              <a:gd name="T4" fmla="*/ 793 w 2162"/>
              <a:gd name="T5" fmla="*/ 217 h 784"/>
              <a:gd name="T6" fmla="*/ 982 w 2162"/>
              <a:gd name="T7" fmla="*/ 341 h 784"/>
              <a:gd name="T8" fmla="*/ 1180 w 2162"/>
              <a:gd name="T9" fmla="*/ 341 h 784"/>
              <a:gd name="T10" fmla="*/ 1595 w 2162"/>
              <a:gd name="T11" fmla="*/ 540 h 784"/>
              <a:gd name="T12" fmla="*/ 1964 w 2162"/>
              <a:gd name="T13" fmla="*/ 655 h 784"/>
              <a:gd name="T14" fmla="*/ 2162 w 2162"/>
              <a:gd name="T15" fmla="*/ 78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2" h="784">
                <a:moveTo>
                  <a:pt x="0" y="0"/>
                </a:moveTo>
                <a:lnTo>
                  <a:pt x="180" y="217"/>
                </a:lnTo>
                <a:lnTo>
                  <a:pt x="793" y="217"/>
                </a:lnTo>
                <a:lnTo>
                  <a:pt x="982" y="341"/>
                </a:lnTo>
                <a:lnTo>
                  <a:pt x="1180" y="341"/>
                </a:lnTo>
                <a:lnTo>
                  <a:pt x="1595" y="540"/>
                </a:lnTo>
                <a:lnTo>
                  <a:pt x="1964" y="655"/>
                </a:lnTo>
                <a:lnTo>
                  <a:pt x="2162" y="784"/>
                </a:lnTo>
              </a:path>
            </a:pathLst>
          </a:custGeom>
          <a:noFill/>
          <a:ln w="36513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1" name="Freeform 83">
            <a:extLst>
              <a:ext uri="{FF2B5EF4-FFF2-40B4-BE49-F238E27FC236}">
                <a16:creationId xmlns:a16="http://schemas.microsoft.com/office/drawing/2014/main" id="{6900A5D7-931E-084F-225D-56A6424C653A}"/>
              </a:ext>
            </a:extLst>
          </p:cNvPr>
          <p:cNvSpPr>
            <a:spLocks/>
          </p:cNvSpPr>
          <p:nvPr/>
        </p:nvSpPr>
        <p:spPr bwMode="auto">
          <a:xfrm>
            <a:off x="5853113" y="3340100"/>
            <a:ext cx="1068387" cy="161925"/>
          </a:xfrm>
          <a:custGeom>
            <a:avLst/>
            <a:gdLst>
              <a:gd name="T0" fmla="*/ 0 w 146"/>
              <a:gd name="T1" fmla="*/ 0 h 22"/>
              <a:gd name="T2" fmla="*/ 22 w 146"/>
              <a:gd name="T3" fmla="*/ 4 h 22"/>
              <a:gd name="T4" fmla="*/ 47 w 146"/>
              <a:gd name="T5" fmla="*/ 22 h 22"/>
              <a:gd name="T6" fmla="*/ 146 w 146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22">
                <a:moveTo>
                  <a:pt x="0" y="0"/>
                </a:moveTo>
                <a:cubicBezTo>
                  <a:pt x="22" y="4"/>
                  <a:pt x="22" y="4"/>
                  <a:pt x="22" y="4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2"/>
                  <a:pt x="142" y="22"/>
                  <a:pt x="146" y="22"/>
                </a:cubicBezTo>
              </a:path>
            </a:pathLst>
          </a:custGeom>
          <a:noFill/>
          <a:ln w="36513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2" name="Freeform 84">
            <a:extLst>
              <a:ext uri="{FF2B5EF4-FFF2-40B4-BE49-F238E27FC236}">
                <a16:creationId xmlns:a16="http://schemas.microsoft.com/office/drawing/2014/main" id="{0F8DC744-71AA-0487-F083-8A04C0AE3A7D}"/>
              </a:ext>
            </a:extLst>
          </p:cNvPr>
          <p:cNvSpPr>
            <a:spLocks/>
          </p:cNvSpPr>
          <p:nvPr/>
        </p:nvSpPr>
        <p:spPr bwMode="auto">
          <a:xfrm>
            <a:off x="3160713" y="2703513"/>
            <a:ext cx="2692400" cy="636587"/>
          </a:xfrm>
          <a:custGeom>
            <a:avLst/>
            <a:gdLst>
              <a:gd name="T0" fmla="*/ 0 w 1696"/>
              <a:gd name="T1" fmla="*/ 0 h 401"/>
              <a:gd name="T2" fmla="*/ 198 w 1696"/>
              <a:gd name="T3" fmla="*/ 134 h 401"/>
              <a:gd name="T4" fmla="*/ 392 w 1696"/>
              <a:gd name="T5" fmla="*/ 217 h 401"/>
              <a:gd name="T6" fmla="*/ 806 w 1696"/>
              <a:gd name="T7" fmla="*/ 217 h 401"/>
              <a:gd name="T8" fmla="*/ 995 w 1696"/>
              <a:gd name="T9" fmla="*/ 300 h 401"/>
              <a:gd name="T10" fmla="*/ 1194 w 1696"/>
              <a:gd name="T11" fmla="*/ 249 h 401"/>
              <a:gd name="T12" fmla="*/ 1387 w 1696"/>
              <a:gd name="T13" fmla="*/ 341 h 401"/>
              <a:gd name="T14" fmla="*/ 1572 w 1696"/>
              <a:gd name="T15" fmla="*/ 383 h 401"/>
              <a:gd name="T16" fmla="*/ 1696 w 1696"/>
              <a:gd name="T1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6" h="401">
                <a:moveTo>
                  <a:pt x="0" y="0"/>
                </a:moveTo>
                <a:lnTo>
                  <a:pt x="198" y="134"/>
                </a:lnTo>
                <a:lnTo>
                  <a:pt x="392" y="217"/>
                </a:lnTo>
                <a:lnTo>
                  <a:pt x="806" y="217"/>
                </a:lnTo>
                <a:lnTo>
                  <a:pt x="995" y="300"/>
                </a:lnTo>
                <a:lnTo>
                  <a:pt x="1194" y="249"/>
                </a:lnTo>
                <a:lnTo>
                  <a:pt x="1387" y="341"/>
                </a:lnTo>
                <a:lnTo>
                  <a:pt x="1572" y="383"/>
                </a:lnTo>
                <a:lnTo>
                  <a:pt x="1696" y="401"/>
                </a:lnTo>
              </a:path>
            </a:pathLst>
          </a:custGeom>
          <a:noFill/>
          <a:ln w="36513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3" name="Freeform 85">
            <a:extLst>
              <a:ext uri="{FF2B5EF4-FFF2-40B4-BE49-F238E27FC236}">
                <a16:creationId xmlns:a16="http://schemas.microsoft.com/office/drawing/2014/main" id="{8063820A-8763-7DEB-D64F-2D5DA31B50B8}"/>
              </a:ext>
            </a:extLst>
          </p:cNvPr>
          <p:cNvSpPr>
            <a:spLocks/>
          </p:cNvSpPr>
          <p:nvPr/>
        </p:nvSpPr>
        <p:spPr bwMode="auto">
          <a:xfrm>
            <a:off x="3497263" y="1503363"/>
            <a:ext cx="3424237" cy="1339850"/>
          </a:xfrm>
          <a:custGeom>
            <a:avLst/>
            <a:gdLst>
              <a:gd name="T0" fmla="*/ 0 w 2157"/>
              <a:gd name="T1" fmla="*/ 0 h 844"/>
              <a:gd name="T2" fmla="*/ 175 w 2157"/>
              <a:gd name="T3" fmla="*/ 175 h 844"/>
              <a:gd name="T4" fmla="*/ 382 w 2157"/>
              <a:gd name="T5" fmla="*/ 175 h 844"/>
              <a:gd name="T6" fmla="*/ 567 w 2157"/>
              <a:gd name="T7" fmla="*/ 300 h 844"/>
              <a:gd name="T8" fmla="*/ 779 w 2157"/>
              <a:gd name="T9" fmla="*/ 291 h 844"/>
              <a:gd name="T10" fmla="*/ 982 w 2157"/>
              <a:gd name="T11" fmla="*/ 392 h 844"/>
              <a:gd name="T12" fmla="*/ 1171 w 2157"/>
              <a:gd name="T13" fmla="*/ 466 h 844"/>
              <a:gd name="T14" fmla="*/ 1369 w 2157"/>
              <a:gd name="T15" fmla="*/ 521 h 844"/>
              <a:gd name="T16" fmla="*/ 1572 w 2157"/>
              <a:gd name="T17" fmla="*/ 609 h 844"/>
              <a:gd name="T18" fmla="*/ 1756 w 2157"/>
              <a:gd name="T19" fmla="*/ 682 h 844"/>
              <a:gd name="T20" fmla="*/ 2157 w 2157"/>
              <a:gd name="T21" fmla="*/ 84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7" h="844">
                <a:moveTo>
                  <a:pt x="0" y="0"/>
                </a:moveTo>
                <a:lnTo>
                  <a:pt x="175" y="175"/>
                </a:lnTo>
                <a:lnTo>
                  <a:pt x="382" y="175"/>
                </a:lnTo>
                <a:lnTo>
                  <a:pt x="567" y="300"/>
                </a:lnTo>
                <a:lnTo>
                  <a:pt x="779" y="291"/>
                </a:lnTo>
                <a:lnTo>
                  <a:pt x="982" y="392"/>
                </a:lnTo>
                <a:lnTo>
                  <a:pt x="1171" y="466"/>
                </a:lnTo>
                <a:lnTo>
                  <a:pt x="1369" y="521"/>
                </a:lnTo>
                <a:lnTo>
                  <a:pt x="1572" y="609"/>
                </a:lnTo>
                <a:lnTo>
                  <a:pt x="1756" y="682"/>
                </a:lnTo>
                <a:lnTo>
                  <a:pt x="2157" y="844"/>
                </a:lnTo>
              </a:path>
            </a:pathLst>
          </a:custGeom>
          <a:noFill/>
          <a:ln w="36513" cap="flat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4" name="Freeform 86">
            <a:extLst>
              <a:ext uri="{FF2B5EF4-FFF2-40B4-BE49-F238E27FC236}">
                <a16:creationId xmlns:a16="http://schemas.microsoft.com/office/drawing/2014/main" id="{72FBAB34-B389-C87F-AB21-CC20C08F1DC2}"/>
              </a:ext>
            </a:extLst>
          </p:cNvPr>
          <p:cNvSpPr>
            <a:spLocks/>
          </p:cNvSpPr>
          <p:nvPr/>
        </p:nvSpPr>
        <p:spPr bwMode="auto">
          <a:xfrm>
            <a:off x="3460750" y="2117725"/>
            <a:ext cx="3460750" cy="630238"/>
          </a:xfrm>
          <a:custGeom>
            <a:avLst/>
            <a:gdLst>
              <a:gd name="T0" fmla="*/ 0 w 2180"/>
              <a:gd name="T1" fmla="*/ 0 h 397"/>
              <a:gd name="T2" fmla="*/ 207 w 2180"/>
              <a:gd name="T3" fmla="*/ 143 h 397"/>
              <a:gd name="T4" fmla="*/ 410 w 2180"/>
              <a:gd name="T5" fmla="*/ 143 h 397"/>
              <a:gd name="T6" fmla="*/ 599 w 2180"/>
              <a:gd name="T7" fmla="*/ 23 h 397"/>
              <a:gd name="T8" fmla="*/ 802 w 2180"/>
              <a:gd name="T9" fmla="*/ 92 h 397"/>
              <a:gd name="T10" fmla="*/ 991 w 2180"/>
              <a:gd name="T11" fmla="*/ 111 h 397"/>
              <a:gd name="T12" fmla="*/ 1184 w 2180"/>
              <a:gd name="T13" fmla="*/ 129 h 397"/>
              <a:gd name="T14" fmla="*/ 1392 w 2180"/>
              <a:gd name="T15" fmla="*/ 208 h 397"/>
              <a:gd name="T16" fmla="*/ 1581 w 2180"/>
              <a:gd name="T17" fmla="*/ 281 h 397"/>
              <a:gd name="T18" fmla="*/ 1774 w 2180"/>
              <a:gd name="T19" fmla="*/ 332 h 397"/>
              <a:gd name="T20" fmla="*/ 1968 w 2180"/>
              <a:gd name="T21" fmla="*/ 341 h 397"/>
              <a:gd name="T22" fmla="*/ 2180 w 2180"/>
              <a:gd name="T23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0" h="397">
                <a:moveTo>
                  <a:pt x="0" y="0"/>
                </a:moveTo>
                <a:lnTo>
                  <a:pt x="207" y="143"/>
                </a:lnTo>
                <a:lnTo>
                  <a:pt x="410" y="143"/>
                </a:lnTo>
                <a:lnTo>
                  <a:pt x="599" y="23"/>
                </a:lnTo>
                <a:lnTo>
                  <a:pt x="802" y="92"/>
                </a:lnTo>
                <a:lnTo>
                  <a:pt x="991" y="111"/>
                </a:lnTo>
                <a:lnTo>
                  <a:pt x="1184" y="129"/>
                </a:lnTo>
                <a:lnTo>
                  <a:pt x="1392" y="208"/>
                </a:lnTo>
                <a:lnTo>
                  <a:pt x="1581" y="281"/>
                </a:lnTo>
                <a:lnTo>
                  <a:pt x="1774" y="332"/>
                </a:lnTo>
                <a:lnTo>
                  <a:pt x="1968" y="341"/>
                </a:lnTo>
                <a:lnTo>
                  <a:pt x="2180" y="397"/>
                </a:lnTo>
              </a:path>
            </a:pathLst>
          </a:custGeom>
          <a:noFill/>
          <a:ln w="36513" cap="flat">
            <a:solidFill>
              <a:schemeClr val="fol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5" name="Freeform 87">
            <a:extLst>
              <a:ext uri="{FF2B5EF4-FFF2-40B4-BE49-F238E27FC236}">
                <a16:creationId xmlns:a16="http://schemas.microsoft.com/office/drawing/2014/main" id="{423FB4E2-39F6-A93D-C236-71DAA5125079}"/>
              </a:ext>
            </a:extLst>
          </p:cNvPr>
          <p:cNvSpPr>
            <a:spLocks/>
          </p:cNvSpPr>
          <p:nvPr/>
        </p:nvSpPr>
        <p:spPr bwMode="auto">
          <a:xfrm>
            <a:off x="3460750" y="2117725"/>
            <a:ext cx="1279525" cy="571500"/>
          </a:xfrm>
          <a:custGeom>
            <a:avLst/>
            <a:gdLst>
              <a:gd name="T0" fmla="*/ 806 w 806"/>
              <a:gd name="T1" fmla="*/ 360 h 360"/>
              <a:gd name="T2" fmla="*/ 604 w 806"/>
              <a:gd name="T3" fmla="*/ 300 h 360"/>
              <a:gd name="T4" fmla="*/ 410 w 806"/>
              <a:gd name="T5" fmla="*/ 295 h 360"/>
              <a:gd name="T6" fmla="*/ 207 w 806"/>
              <a:gd name="T7" fmla="*/ 295 h 360"/>
              <a:gd name="T8" fmla="*/ 0 w 806"/>
              <a:gd name="T9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" h="360">
                <a:moveTo>
                  <a:pt x="806" y="360"/>
                </a:moveTo>
                <a:lnTo>
                  <a:pt x="604" y="300"/>
                </a:lnTo>
                <a:lnTo>
                  <a:pt x="410" y="295"/>
                </a:lnTo>
                <a:lnTo>
                  <a:pt x="207" y="295"/>
                </a:lnTo>
                <a:lnTo>
                  <a:pt x="0" y="0"/>
                </a:lnTo>
              </a:path>
            </a:pathLst>
          </a:custGeom>
          <a:noFill/>
          <a:ln w="365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6" name="Freeform 88">
            <a:extLst>
              <a:ext uri="{FF2B5EF4-FFF2-40B4-BE49-F238E27FC236}">
                <a16:creationId xmlns:a16="http://schemas.microsoft.com/office/drawing/2014/main" id="{D5BE9F8F-1245-7095-4ACA-4C9BF6A899DD}"/>
              </a:ext>
            </a:extLst>
          </p:cNvPr>
          <p:cNvSpPr>
            <a:spLocks/>
          </p:cNvSpPr>
          <p:nvPr/>
        </p:nvSpPr>
        <p:spPr bwMode="auto">
          <a:xfrm>
            <a:off x="4740275" y="2689225"/>
            <a:ext cx="1112838" cy="650875"/>
          </a:xfrm>
          <a:custGeom>
            <a:avLst/>
            <a:gdLst>
              <a:gd name="T0" fmla="*/ 701 w 701"/>
              <a:gd name="T1" fmla="*/ 410 h 410"/>
              <a:gd name="T2" fmla="*/ 586 w 701"/>
              <a:gd name="T3" fmla="*/ 313 h 410"/>
              <a:gd name="T4" fmla="*/ 388 w 701"/>
              <a:gd name="T5" fmla="*/ 184 h 410"/>
              <a:gd name="T6" fmla="*/ 199 w 701"/>
              <a:gd name="T7" fmla="*/ 106 h 410"/>
              <a:gd name="T8" fmla="*/ 0 w 701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410">
                <a:moveTo>
                  <a:pt x="701" y="410"/>
                </a:moveTo>
                <a:lnTo>
                  <a:pt x="586" y="313"/>
                </a:lnTo>
                <a:lnTo>
                  <a:pt x="388" y="184"/>
                </a:lnTo>
                <a:lnTo>
                  <a:pt x="199" y="106"/>
                </a:lnTo>
                <a:lnTo>
                  <a:pt x="0" y="0"/>
                </a:lnTo>
              </a:path>
            </a:pathLst>
          </a:custGeom>
          <a:noFill/>
          <a:ln w="365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7" name="Freeform 89">
            <a:extLst>
              <a:ext uri="{FF2B5EF4-FFF2-40B4-BE49-F238E27FC236}">
                <a16:creationId xmlns:a16="http://schemas.microsoft.com/office/drawing/2014/main" id="{048466D7-6DA9-0817-F632-E8AAC27D6AE7}"/>
              </a:ext>
            </a:extLst>
          </p:cNvPr>
          <p:cNvSpPr>
            <a:spLocks/>
          </p:cNvSpPr>
          <p:nvPr/>
        </p:nvSpPr>
        <p:spPr bwMode="auto">
          <a:xfrm>
            <a:off x="5853113" y="3340100"/>
            <a:ext cx="1068387" cy="666750"/>
          </a:xfrm>
          <a:custGeom>
            <a:avLst/>
            <a:gdLst>
              <a:gd name="T0" fmla="*/ 673 w 673"/>
              <a:gd name="T1" fmla="*/ 420 h 420"/>
              <a:gd name="T2" fmla="*/ 475 w 673"/>
              <a:gd name="T3" fmla="*/ 281 h 420"/>
              <a:gd name="T4" fmla="*/ 277 w 673"/>
              <a:gd name="T5" fmla="*/ 208 h 420"/>
              <a:gd name="T6" fmla="*/ 60 w 673"/>
              <a:gd name="T7" fmla="*/ 51 h 420"/>
              <a:gd name="T8" fmla="*/ 0 w 673"/>
              <a:gd name="T9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20">
                <a:moveTo>
                  <a:pt x="673" y="420"/>
                </a:moveTo>
                <a:lnTo>
                  <a:pt x="475" y="281"/>
                </a:lnTo>
                <a:lnTo>
                  <a:pt x="277" y="208"/>
                </a:lnTo>
                <a:lnTo>
                  <a:pt x="60" y="51"/>
                </a:lnTo>
                <a:lnTo>
                  <a:pt x="0" y="0"/>
                </a:lnTo>
              </a:path>
            </a:pathLst>
          </a:custGeom>
          <a:noFill/>
          <a:ln w="365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58" name="Oval 90">
            <a:extLst>
              <a:ext uri="{FF2B5EF4-FFF2-40B4-BE49-F238E27FC236}">
                <a16:creationId xmlns:a16="http://schemas.microsoft.com/office/drawing/2014/main" id="{3B65E94B-9AF5-0F24-4CF3-E888F4A3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1458913"/>
            <a:ext cx="88900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59" name="Oval 91">
            <a:extLst>
              <a:ext uri="{FF2B5EF4-FFF2-40B4-BE49-F238E27FC236}">
                <a16:creationId xmlns:a16="http://schemas.microsoft.com/office/drawing/2014/main" id="{67CE4252-C19C-B114-BF0C-298FACD7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1738313"/>
            <a:ext cx="88900" cy="873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0" name="Oval 92">
            <a:extLst>
              <a:ext uri="{FF2B5EF4-FFF2-40B4-BE49-F238E27FC236}">
                <a16:creationId xmlns:a16="http://schemas.microsoft.com/office/drawing/2014/main" id="{C98043AE-E011-BF3C-7973-6C5D2A2F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1738313"/>
            <a:ext cx="87313" cy="873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1" name="Oval 93">
            <a:extLst>
              <a:ext uri="{FF2B5EF4-FFF2-40B4-BE49-F238E27FC236}">
                <a16:creationId xmlns:a16="http://schemas.microsoft.com/office/drawing/2014/main" id="{D0177F94-F084-C7D5-E9B4-5B0919EBB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1935163"/>
            <a:ext cx="87313" cy="873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2" name="Oval 94">
            <a:extLst>
              <a:ext uri="{FF2B5EF4-FFF2-40B4-BE49-F238E27FC236}">
                <a16:creationId xmlns:a16="http://schemas.microsoft.com/office/drawing/2014/main" id="{F49B62CA-3E83-F08B-DA98-ED85ABB1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1920875"/>
            <a:ext cx="87313" cy="873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3" name="Oval 95">
            <a:extLst>
              <a:ext uri="{FF2B5EF4-FFF2-40B4-BE49-F238E27FC236}">
                <a16:creationId xmlns:a16="http://schemas.microsoft.com/office/drawing/2014/main" id="{94857805-8A25-B381-EC29-CD368D51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081213"/>
            <a:ext cx="87312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4" name="Oval 96">
            <a:extLst>
              <a:ext uri="{FF2B5EF4-FFF2-40B4-BE49-F238E27FC236}">
                <a16:creationId xmlns:a16="http://schemas.microsoft.com/office/drawing/2014/main" id="{006616CA-F8CB-F7E6-3879-1E3E8CAE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775" y="2198688"/>
            <a:ext cx="87313" cy="873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5" name="Oval 97">
            <a:extLst>
              <a:ext uri="{FF2B5EF4-FFF2-40B4-BE49-F238E27FC236}">
                <a16:creationId xmlns:a16="http://schemas.microsoft.com/office/drawing/2014/main" id="{83668EF5-D341-D8EC-A535-68D3BF2F4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2286000"/>
            <a:ext cx="87313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6" name="Oval 98">
            <a:extLst>
              <a:ext uri="{FF2B5EF4-FFF2-40B4-BE49-F238E27FC236}">
                <a16:creationId xmlns:a16="http://schemas.microsoft.com/office/drawing/2014/main" id="{A8B5AA9D-1D79-1A11-7186-93C07CAA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2425700"/>
            <a:ext cx="87312" cy="873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7" name="Oval 99">
            <a:extLst>
              <a:ext uri="{FF2B5EF4-FFF2-40B4-BE49-F238E27FC236}">
                <a16:creationId xmlns:a16="http://schemas.microsoft.com/office/drawing/2014/main" id="{6F9A6182-4481-2160-4331-A9C648B1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2549525"/>
            <a:ext cx="88900" cy="889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8" name="Oval 100">
            <a:extLst>
              <a:ext uri="{FF2B5EF4-FFF2-40B4-BE49-F238E27FC236}">
                <a16:creationId xmlns:a16="http://schemas.microsoft.com/office/drawing/2014/main" id="{A0AF5990-A7CC-38C6-F535-88C672C8A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798763"/>
            <a:ext cx="88900" cy="873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69" name="Freeform 101">
            <a:extLst>
              <a:ext uri="{FF2B5EF4-FFF2-40B4-BE49-F238E27FC236}">
                <a16:creationId xmlns:a16="http://schemas.microsoft.com/office/drawing/2014/main" id="{F858F949-2588-A945-05C3-A5F8C7774AC0}"/>
              </a:ext>
            </a:extLst>
          </p:cNvPr>
          <p:cNvSpPr>
            <a:spLocks/>
          </p:cNvSpPr>
          <p:nvPr/>
        </p:nvSpPr>
        <p:spPr bwMode="auto">
          <a:xfrm>
            <a:off x="3752850" y="2527300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0" name="Freeform 102">
            <a:extLst>
              <a:ext uri="{FF2B5EF4-FFF2-40B4-BE49-F238E27FC236}">
                <a16:creationId xmlns:a16="http://schemas.microsoft.com/office/drawing/2014/main" id="{80A5EDFE-AB2E-D5BA-6073-B69E60317071}"/>
              </a:ext>
            </a:extLst>
          </p:cNvPr>
          <p:cNvSpPr>
            <a:spLocks/>
          </p:cNvSpPr>
          <p:nvPr/>
        </p:nvSpPr>
        <p:spPr bwMode="auto">
          <a:xfrm>
            <a:off x="3438525" y="2095500"/>
            <a:ext cx="87313" cy="88900"/>
          </a:xfrm>
          <a:custGeom>
            <a:avLst/>
            <a:gdLst>
              <a:gd name="T0" fmla="*/ 0 w 55"/>
              <a:gd name="T1" fmla="*/ 56 h 56"/>
              <a:gd name="T2" fmla="*/ 28 w 55"/>
              <a:gd name="T3" fmla="*/ 0 h 56"/>
              <a:gd name="T4" fmla="*/ 55 w 55"/>
              <a:gd name="T5" fmla="*/ 56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28" y="0"/>
                </a:lnTo>
                <a:lnTo>
                  <a:pt x="55" y="56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1" name="Freeform 103">
            <a:extLst>
              <a:ext uri="{FF2B5EF4-FFF2-40B4-BE49-F238E27FC236}">
                <a16:creationId xmlns:a16="http://schemas.microsoft.com/office/drawing/2014/main" id="{16F76743-2861-16CA-2E3F-7054366D52C0}"/>
              </a:ext>
            </a:extLst>
          </p:cNvPr>
          <p:cNvSpPr>
            <a:spLocks/>
          </p:cNvSpPr>
          <p:nvPr/>
        </p:nvSpPr>
        <p:spPr bwMode="auto">
          <a:xfrm>
            <a:off x="4067175" y="2527300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2" name="Freeform 104">
            <a:extLst>
              <a:ext uri="{FF2B5EF4-FFF2-40B4-BE49-F238E27FC236}">
                <a16:creationId xmlns:a16="http://schemas.microsoft.com/office/drawing/2014/main" id="{317517F3-2244-CD2F-2B63-80F887352888}"/>
              </a:ext>
            </a:extLst>
          </p:cNvPr>
          <p:cNvSpPr>
            <a:spLocks/>
          </p:cNvSpPr>
          <p:nvPr/>
        </p:nvSpPr>
        <p:spPr bwMode="auto">
          <a:xfrm>
            <a:off x="4383088" y="2527300"/>
            <a:ext cx="87312" cy="88900"/>
          </a:xfrm>
          <a:custGeom>
            <a:avLst/>
            <a:gdLst>
              <a:gd name="T0" fmla="*/ 0 w 55"/>
              <a:gd name="T1" fmla="*/ 56 h 56"/>
              <a:gd name="T2" fmla="*/ 27 w 55"/>
              <a:gd name="T3" fmla="*/ 0 h 56"/>
              <a:gd name="T4" fmla="*/ 55 w 55"/>
              <a:gd name="T5" fmla="*/ 56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27" y="0"/>
                </a:lnTo>
                <a:lnTo>
                  <a:pt x="55" y="56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3" name="Freeform 105">
            <a:extLst>
              <a:ext uri="{FF2B5EF4-FFF2-40B4-BE49-F238E27FC236}">
                <a16:creationId xmlns:a16="http://schemas.microsoft.com/office/drawing/2014/main" id="{596B6357-5057-74B1-ABCA-751ADB622749}"/>
              </a:ext>
            </a:extLst>
          </p:cNvPr>
          <p:cNvSpPr>
            <a:spLocks/>
          </p:cNvSpPr>
          <p:nvPr/>
        </p:nvSpPr>
        <p:spPr bwMode="auto">
          <a:xfrm>
            <a:off x="4703763" y="2644775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4" name="Freeform 106">
            <a:extLst>
              <a:ext uri="{FF2B5EF4-FFF2-40B4-BE49-F238E27FC236}">
                <a16:creationId xmlns:a16="http://schemas.microsoft.com/office/drawing/2014/main" id="{DB3EC73C-AD5F-2F68-0F5A-020DEE0B82A5}"/>
              </a:ext>
            </a:extLst>
          </p:cNvPr>
          <p:cNvSpPr>
            <a:spLocks/>
          </p:cNvSpPr>
          <p:nvPr/>
        </p:nvSpPr>
        <p:spPr bwMode="auto">
          <a:xfrm>
            <a:off x="5011738" y="2806700"/>
            <a:ext cx="87312" cy="87313"/>
          </a:xfrm>
          <a:custGeom>
            <a:avLst/>
            <a:gdLst>
              <a:gd name="T0" fmla="*/ 0 w 55"/>
              <a:gd name="T1" fmla="*/ 55 h 55"/>
              <a:gd name="T2" fmla="*/ 28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8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5" name="Freeform 107">
            <a:extLst>
              <a:ext uri="{FF2B5EF4-FFF2-40B4-BE49-F238E27FC236}">
                <a16:creationId xmlns:a16="http://schemas.microsoft.com/office/drawing/2014/main" id="{3F1269B7-7540-88AA-CE80-CA06CBF6F4D1}"/>
              </a:ext>
            </a:extLst>
          </p:cNvPr>
          <p:cNvSpPr>
            <a:spLocks/>
          </p:cNvSpPr>
          <p:nvPr/>
        </p:nvSpPr>
        <p:spPr bwMode="auto">
          <a:xfrm>
            <a:off x="5319713" y="2930525"/>
            <a:ext cx="87312" cy="87313"/>
          </a:xfrm>
          <a:custGeom>
            <a:avLst/>
            <a:gdLst>
              <a:gd name="T0" fmla="*/ 0 w 55"/>
              <a:gd name="T1" fmla="*/ 55 h 55"/>
              <a:gd name="T2" fmla="*/ 27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7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6" name="Freeform 108">
            <a:extLst>
              <a:ext uri="{FF2B5EF4-FFF2-40B4-BE49-F238E27FC236}">
                <a16:creationId xmlns:a16="http://schemas.microsoft.com/office/drawing/2014/main" id="{C6B1CB65-6383-B8C0-24E1-FE5A3AC6964B}"/>
              </a:ext>
            </a:extLst>
          </p:cNvPr>
          <p:cNvSpPr>
            <a:spLocks/>
          </p:cNvSpPr>
          <p:nvPr/>
        </p:nvSpPr>
        <p:spPr bwMode="auto">
          <a:xfrm>
            <a:off x="5634038" y="3143250"/>
            <a:ext cx="87312" cy="87313"/>
          </a:xfrm>
          <a:custGeom>
            <a:avLst/>
            <a:gdLst>
              <a:gd name="T0" fmla="*/ 0 w 55"/>
              <a:gd name="T1" fmla="*/ 55 h 55"/>
              <a:gd name="T2" fmla="*/ 27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7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7" name="Freeform 109">
            <a:extLst>
              <a:ext uri="{FF2B5EF4-FFF2-40B4-BE49-F238E27FC236}">
                <a16:creationId xmlns:a16="http://schemas.microsoft.com/office/drawing/2014/main" id="{5952A99B-80D2-0CF4-9EDF-CFA10360418D}"/>
              </a:ext>
            </a:extLst>
          </p:cNvPr>
          <p:cNvSpPr>
            <a:spLocks/>
          </p:cNvSpPr>
          <p:nvPr/>
        </p:nvSpPr>
        <p:spPr bwMode="auto">
          <a:xfrm>
            <a:off x="5948363" y="3413125"/>
            <a:ext cx="87312" cy="88900"/>
          </a:xfrm>
          <a:custGeom>
            <a:avLst/>
            <a:gdLst>
              <a:gd name="T0" fmla="*/ 0 w 55"/>
              <a:gd name="T1" fmla="*/ 56 h 56"/>
              <a:gd name="T2" fmla="*/ 28 w 55"/>
              <a:gd name="T3" fmla="*/ 0 h 56"/>
              <a:gd name="T4" fmla="*/ 55 w 55"/>
              <a:gd name="T5" fmla="*/ 56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28" y="0"/>
                </a:lnTo>
                <a:lnTo>
                  <a:pt x="55" y="56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8" name="Freeform 110">
            <a:extLst>
              <a:ext uri="{FF2B5EF4-FFF2-40B4-BE49-F238E27FC236}">
                <a16:creationId xmlns:a16="http://schemas.microsoft.com/office/drawing/2014/main" id="{A8D24520-644A-E27B-4F84-1DC6AD658A3C}"/>
              </a:ext>
            </a:extLst>
          </p:cNvPr>
          <p:cNvSpPr>
            <a:spLocks/>
          </p:cNvSpPr>
          <p:nvPr/>
        </p:nvSpPr>
        <p:spPr bwMode="auto">
          <a:xfrm>
            <a:off x="6240463" y="3611563"/>
            <a:ext cx="88900" cy="87312"/>
          </a:xfrm>
          <a:custGeom>
            <a:avLst/>
            <a:gdLst>
              <a:gd name="T0" fmla="*/ 0 w 56"/>
              <a:gd name="T1" fmla="*/ 55 h 55"/>
              <a:gd name="T2" fmla="*/ 28 w 56"/>
              <a:gd name="T3" fmla="*/ 0 h 55"/>
              <a:gd name="T4" fmla="*/ 56 w 56"/>
              <a:gd name="T5" fmla="*/ 55 h 55"/>
              <a:gd name="T6" fmla="*/ 0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55"/>
                </a:moveTo>
                <a:lnTo>
                  <a:pt x="28" y="0"/>
                </a:lnTo>
                <a:lnTo>
                  <a:pt x="56" y="55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79" name="Freeform 111">
            <a:extLst>
              <a:ext uri="{FF2B5EF4-FFF2-40B4-BE49-F238E27FC236}">
                <a16:creationId xmlns:a16="http://schemas.microsoft.com/office/drawing/2014/main" id="{960FD9C0-ABFA-0A42-E544-EBE44A95A035}"/>
              </a:ext>
            </a:extLst>
          </p:cNvPr>
          <p:cNvSpPr>
            <a:spLocks/>
          </p:cNvSpPr>
          <p:nvPr/>
        </p:nvSpPr>
        <p:spPr bwMode="auto">
          <a:xfrm>
            <a:off x="6562725" y="3735388"/>
            <a:ext cx="87313" cy="87312"/>
          </a:xfrm>
          <a:custGeom>
            <a:avLst/>
            <a:gdLst>
              <a:gd name="T0" fmla="*/ 0 w 55"/>
              <a:gd name="T1" fmla="*/ 55 h 55"/>
              <a:gd name="T2" fmla="*/ 28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8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0" name="Freeform 112">
            <a:extLst>
              <a:ext uri="{FF2B5EF4-FFF2-40B4-BE49-F238E27FC236}">
                <a16:creationId xmlns:a16="http://schemas.microsoft.com/office/drawing/2014/main" id="{068F28D0-D6E2-B5C6-D81D-6852B658914D}"/>
              </a:ext>
            </a:extLst>
          </p:cNvPr>
          <p:cNvSpPr>
            <a:spLocks/>
          </p:cNvSpPr>
          <p:nvPr/>
        </p:nvSpPr>
        <p:spPr bwMode="auto">
          <a:xfrm>
            <a:off x="6877050" y="3948113"/>
            <a:ext cx="88900" cy="87312"/>
          </a:xfrm>
          <a:custGeom>
            <a:avLst/>
            <a:gdLst>
              <a:gd name="T0" fmla="*/ 0 w 56"/>
              <a:gd name="T1" fmla="*/ 55 h 55"/>
              <a:gd name="T2" fmla="*/ 28 w 56"/>
              <a:gd name="T3" fmla="*/ 0 h 55"/>
              <a:gd name="T4" fmla="*/ 56 w 56"/>
              <a:gd name="T5" fmla="*/ 55 h 55"/>
              <a:gd name="T6" fmla="*/ 0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55"/>
                </a:moveTo>
                <a:lnTo>
                  <a:pt x="28" y="0"/>
                </a:lnTo>
                <a:lnTo>
                  <a:pt x="56" y="55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1" name="Freeform 113">
            <a:extLst>
              <a:ext uri="{FF2B5EF4-FFF2-40B4-BE49-F238E27FC236}">
                <a16:creationId xmlns:a16="http://schemas.microsoft.com/office/drawing/2014/main" id="{AF19A138-37D8-4185-8243-1F19974793BC}"/>
              </a:ext>
            </a:extLst>
          </p:cNvPr>
          <p:cNvSpPr>
            <a:spLocks/>
          </p:cNvSpPr>
          <p:nvPr/>
        </p:nvSpPr>
        <p:spPr bwMode="auto">
          <a:xfrm>
            <a:off x="3438525" y="2103438"/>
            <a:ext cx="87313" cy="87312"/>
          </a:xfrm>
          <a:custGeom>
            <a:avLst/>
            <a:gdLst>
              <a:gd name="T0" fmla="*/ 55 w 55"/>
              <a:gd name="T1" fmla="*/ 0 h 55"/>
              <a:gd name="T2" fmla="*/ 28 w 55"/>
              <a:gd name="T3" fmla="*/ 55 h 55"/>
              <a:gd name="T4" fmla="*/ 0 w 55"/>
              <a:gd name="T5" fmla="*/ 0 h 55"/>
              <a:gd name="T6" fmla="*/ 55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0"/>
                </a:moveTo>
                <a:lnTo>
                  <a:pt x="28" y="55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2" name="Freeform 114">
            <a:extLst>
              <a:ext uri="{FF2B5EF4-FFF2-40B4-BE49-F238E27FC236}">
                <a16:creationId xmlns:a16="http://schemas.microsoft.com/office/drawing/2014/main" id="{CC6750BC-02C3-2F58-1EF3-863256B5D2B6}"/>
              </a:ext>
            </a:extLst>
          </p:cNvPr>
          <p:cNvSpPr>
            <a:spLocks/>
          </p:cNvSpPr>
          <p:nvPr/>
        </p:nvSpPr>
        <p:spPr bwMode="auto">
          <a:xfrm>
            <a:off x="3738563" y="2308225"/>
            <a:ext cx="87312" cy="87313"/>
          </a:xfrm>
          <a:custGeom>
            <a:avLst/>
            <a:gdLst>
              <a:gd name="T0" fmla="*/ 55 w 55"/>
              <a:gd name="T1" fmla="*/ 0 h 55"/>
              <a:gd name="T2" fmla="*/ 28 w 55"/>
              <a:gd name="T3" fmla="*/ 55 h 55"/>
              <a:gd name="T4" fmla="*/ 0 w 55"/>
              <a:gd name="T5" fmla="*/ 0 h 55"/>
              <a:gd name="T6" fmla="*/ 55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0"/>
                </a:moveTo>
                <a:lnTo>
                  <a:pt x="28" y="55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3" name="Freeform 115">
            <a:extLst>
              <a:ext uri="{FF2B5EF4-FFF2-40B4-BE49-F238E27FC236}">
                <a16:creationId xmlns:a16="http://schemas.microsoft.com/office/drawing/2014/main" id="{705CBF39-3F9E-B6A1-09D8-925409FBF0A3}"/>
              </a:ext>
            </a:extLst>
          </p:cNvPr>
          <p:cNvSpPr>
            <a:spLocks/>
          </p:cNvSpPr>
          <p:nvPr/>
        </p:nvSpPr>
        <p:spPr bwMode="auto">
          <a:xfrm>
            <a:off x="4060825" y="2308225"/>
            <a:ext cx="87313" cy="87313"/>
          </a:xfrm>
          <a:custGeom>
            <a:avLst/>
            <a:gdLst>
              <a:gd name="T0" fmla="*/ 55 w 55"/>
              <a:gd name="T1" fmla="*/ 0 h 55"/>
              <a:gd name="T2" fmla="*/ 27 w 55"/>
              <a:gd name="T3" fmla="*/ 55 h 55"/>
              <a:gd name="T4" fmla="*/ 0 w 55"/>
              <a:gd name="T5" fmla="*/ 0 h 55"/>
              <a:gd name="T6" fmla="*/ 55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0"/>
                </a:moveTo>
                <a:lnTo>
                  <a:pt x="27" y="55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4" name="Freeform 116">
            <a:extLst>
              <a:ext uri="{FF2B5EF4-FFF2-40B4-BE49-F238E27FC236}">
                <a16:creationId xmlns:a16="http://schemas.microsoft.com/office/drawing/2014/main" id="{0177C26A-F687-4628-ECCD-B4DC8348CC0A}"/>
              </a:ext>
            </a:extLst>
          </p:cNvPr>
          <p:cNvSpPr>
            <a:spLocks/>
          </p:cNvSpPr>
          <p:nvPr/>
        </p:nvSpPr>
        <p:spPr bwMode="auto">
          <a:xfrm>
            <a:off x="4367213" y="2125663"/>
            <a:ext cx="88900" cy="87312"/>
          </a:xfrm>
          <a:custGeom>
            <a:avLst/>
            <a:gdLst>
              <a:gd name="T0" fmla="*/ 56 w 56"/>
              <a:gd name="T1" fmla="*/ 0 h 55"/>
              <a:gd name="T2" fmla="*/ 28 w 56"/>
              <a:gd name="T3" fmla="*/ 55 h 55"/>
              <a:gd name="T4" fmla="*/ 0 w 56"/>
              <a:gd name="T5" fmla="*/ 0 h 55"/>
              <a:gd name="T6" fmla="*/ 56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28" y="55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5" name="Freeform 117">
            <a:extLst>
              <a:ext uri="{FF2B5EF4-FFF2-40B4-BE49-F238E27FC236}">
                <a16:creationId xmlns:a16="http://schemas.microsoft.com/office/drawing/2014/main" id="{4884AC4C-2032-7624-759E-AA23606B2330}"/>
              </a:ext>
            </a:extLst>
          </p:cNvPr>
          <p:cNvSpPr>
            <a:spLocks/>
          </p:cNvSpPr>
          <p:nvPr/>
        </p:nvSpPr>
        <p:spPr bwMode="auto">
          <a:xfrm>
            <a:off x="4675188" y="2227263"/>
            <a:ext cx="87312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6" name="Freeform 118">
            <a:extLst>
              <a:ext uri="{FF2B5EF4-FFF2-40B4-BE49-F238E27FC236}">
                <a16:creationId xmlns:a16="http://schemas.microsoft.com/office/drawing/2014/main" id="{234B07B1-61A9-98B3-8B2D-B4F54B065716}"/>
              </a:ext>
            </a:extLst>
          </p:cNvPr>
          <p:cNvSpPr>
            <a:spLocks/>
          </p:cNvSpPr>
          <p:nvPr/>
        </p:nvSpPr>
        <p:spPr bwMode="auto">
          <a:xfrm>
            <a:off x="4989513" y="2263775"/>
            <a:ext cx="87312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7" name="Freeform 119">
            <a:extLst>
              <a:ext uri="{FF2B5EF4-FFF2-40B4-BE49-F238E27FC236}">
                <a16:creationId xmlns:a16="http://schemas.microsoft.com/office/drawing/2014/main" id="{E42CCB7D-3D4F-B3CB-A2A8-ECCD44CCD1EF}"/>
              </a:ext>
            </a:extLst>
          </p:cNvPr>
          <p:cNvSpPr>
            <a:spLocks/>
          </p:cNvSpPr>
          <p:nvPr/>
        </p:nvSpPr>
        <p:spPr bwMode="auto">
          <a:xfrm>
            <a:off x="5297488" y="2286000"/>
            <a:ext cx="87312" cy="88900"/>
          </a:xfrm>
          <a:custGeom>
            <a:avLst/>
            <a:gdLst>
              <a:gd name="T0" fmla="*/ 55 w 55"/>
              <a:gd name="T1" fmla="*/ 0 h 56"/>
              <a:gd name="T2" fmla="*/ 27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7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8" name="Freeform 120">
            <a:extLst>
              <a:ext uri="{FF2B5EF4-FFF2-40B4-BE49-F238E27FC236}">
                <a16:creationId xmlns:a16="http://schemas.microsoft.com/office/drawing/2014/main" id="{8787CAAC-4AEC-D1FA-017C-06CA58420DC0}"/>
              </a:ext>
            </a:extLst>
          </p:cNvPr>
          <p:cNvSpPr>
            <a:spLocks/>
          </p:cNvSpPr>
          <p:nvPr/>
        </p:nvSpPr>
        <p:spPr bwMode="auto">
          <a:xfrm>
            <a:off x="5611813" y="2417763"/>
            <a:ext cx="87312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89" name="Freeform 121">
            <a:extLst>
              <a:ext uri="{FF2B5EF4-FFF2-40B4-BE49-F238E27FC236}">
                <a16:creationId xmlns:a16="http://schemas.microsoft.com/office/drawing/2014/main" id="{A1A3DC9F-68FA-0A1A-632D-F945C6F83AAF}"/>
              </a:ext>
            </a:extLst>
          </p:cNvPr>
          <p:cNvSpPr>
            <a:spLocks/>
          </p:cNvSpPr>
          <p:nvPr/>
        </p:nvSpPr>
        <p:spPr bwMode="auto">
          <a:xfrm>
            <a:off x="5926138" y="2527300"/>
            <a:ext cx="87312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0" name="Freeform 122">
            <a:extLst>
              <a:ext uri="{FF2B5EF4-FFF2-40B4-BE49-F238E27FC236}">
                <a16:creationId xmlns:a16="http://schemas.microsoft.com/office/drawing/2014/main" id="{E7DD703E-1C46-B1B4-336E-506588B17C30}"/>
              </a:ext>
            </a:extLst>
          </p:cNvPr>
          <p:cNvSpPr>
            <a:spLocks/>
          </p:cNvSpPr>
          <p:nvPr/>
        </p:nvSpPr>
        <p:spPr bwMode="auto">
          <a:xfrm>
            <a:off x="6234113" y="2622550"/>
            <a:ext cx="87312" cy="88900"/>
          </a:xfrm>
          <a:custGeom>
            <a:avLst/>
            <a:gdLst>
              <a:gd name="T0" fmla="*/ 55 w 55"/>
              <a:gd name="T1" fmla="*/ 0 h 56"/>
              <a:gd name="T2" fmla="*/ 27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7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1" name="Freeform 123">
            <a:extLst>
              <a:ext uri="{FF2B5EF4-FFF2-40B4-BE49-F238E27FC236}">
                <a16:creationId xmlns:a16="http://schemas.microsoft.com/office/drawing/2014/main" id="{0E310D64-BA95-DF17-EFC0-97DE79588D18}"/>
              </a:ext>
            </a:extLst>
          </p:cNvPr>
          <p:cNvSpPr>
            <a:spLocks/>
          </p:cNvSpPr>
          <p:nvPr/>
        </p:nvSpPr>
        <p:spPr bwMode="auto">
          <a:xfrm>
            <a:off x="6554788" y="2622550"/>
            <a:ext cx="88900" cy="88900"/>
          </a:xfrm>
          <a:custGeom>
            <a:avLst/>
            <a:gdLst>
              <a:gd name="T0" fmla="*/ 56 w 56"/>
              <a:gd name="T1" fmla="*/ 0 h 56"/>
              <a:gd name="T2" fmla="*/ 28 w 56"/>
              <a:gd name="T3" fmla="*/ 56 h 56"/>
              <a:gd name="T4" fmla="*/ 0 w 56"/>
              <a:gd name="T5" fmla="*/ 0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0"/>
                </a:moveTo>
                <a:lnTo>
                  <a:pt x="28" y="56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2" name="Freeform 124">
            <a:extLst>
              <a:ext uri="{FF2B5EF4-FFF2-40B4-BE49-F238E27FC236}">
                <a16:creationId xmlns:a16="http://schemas.microsoft.com/office/drawing/2014/main" id="{71B623CE-6C53-EF42-0E4B-2C802A13F91F}"/>
              </a:ext>
            </a:extLst>
          </p:cNvPr>
          <p:cNvSpPr>
            <a:spLocks/>
          </p:cNvSpPr>
          <p:nvPr/>
        </p:nvSpPr>
        <p:spPr bwMode="auto">
          <a:xfrm>
            <a:off x="6877050" y="2711450"/>
            <a:ext cx="88900" cy="87313"/>
          </a:xfrm>
          <a:custGeom>
            <a:avLst/>
            <a:gdLst>
              <a:gd name="T0" fmla="*/ 56 w 56"/>
              <a:gd name="T1" fmla="*/ 0 h 55"/>
              <a:gd name="T2" fmla="*/ 28 w 56"/>
              <a:gd name="T3" fmla="*/ 55 h 55"/>
              <a:gd name="T4" fmla="*/ 0 w 56"/>
              <a:gd name="T5" fmla="*/ 0 h 55"/>
              <a:gd name="T6" fmla="*/ 56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28" y="55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3" name="Rectangle 125">
            <a:extLst>
              <a:ext uri="{FF2B5EF4-FFF2-40B4-BE49-F238E27FC236}">
                <a16:creationId xmlns:a16="http://schemas.microsoft.com/office/drawing/2014/main" id="{05946A34-4FC0-6051-4481-8C89A94B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2659063"/>
            <a:ext cx="88900" cy="88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4" name="Rectangle 126">
            <a:extLst>
              <a:ext uri="{FF2B5EF4-FFF2-40B4-BE49-F238E27FC236}">
                <a16:creationId xmlns:a16="http://schemas.microsoft.com/office/drawing/2014/main" id="{4652B915-D760-3A2E-4332-70B4A2F9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871788"/>
            <a:ext cx="88900" cy="873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5" name="Rectangle 127">
            <a:extLst>
              <a:ext uri="{FF2B5EF4-FFF2-40B4-BE49-F238E27FC236}">
                <a16:creationId xmlns:a16="http://schemas.microsoft.com/office/drawing/2014/main" id="{6A40543D-264E-65C7-89BF-1AE84C4B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8" y="2995613"/>
            <a:ext cx="87312" cy="88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6" name="Freeform 128">
            <a:extLst>
              <a:ext uri="{FF2B5EF4-FFF2-40B4-BE49-F238E27FC236}">
                <a16:creationId xmlns:a16="http://schemas.microsoft.com/office/drawing/2014/main" id="{504398D8-071C-EA5E-31EB-6ED47541CF79}"/>
              </a:ext>
            </a:extLst>
          </p:cNvPr>
          <p:cNvSpPr>
            <a:spLocks/>
          </p:cNvSpPr>
          <p:nvPr/>
        </p:nvSpPr>
        <p:spPr bwMode="auto">
          <a:xfrm>
            <a:off x="3430588" y="3822700"/>
            <a:ext cx="125412" cy="125413"/>
          </a:xfrm>
          <a:custGeom>
            <a:avLst/>
            <a:gdLst>
              <a:gd name="T0" fmla="*/ 79 w 79"/>
              <a:gd name="T1" fmla="*/ 37 h 79"/>
              <a:gd name="T2" fmla="*/ 37 w 79"/>
              <a:gd name="T3" fmla="*/ 79 h 79"/>
              <a:gd name="T4" fmla="*/ 0 w 79"/>
              <a:gd name="T5" fmla="*/ 37 h 79"/>
              <a:gd name="T6" fmla="*/ 37 w 79"/>
              <a:gd name="T7" fmla="*/ 0 h 79"/>
              <a:gd name="T8" fmla="*/ 79 w 79"/>
              <a:gd name="T9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79" y="37"/>
                </a:moveTo>
                <a:lnTo>
                  <a:pt x="37" y="79"/>
                </a:lnTo>
                <a:lnTo>
                  <a:pt x="0" y="37"/>
                </a:lnTo>
                <a:lnTo>
                  <a:pt x="37" y="0"/>
                </a:lnTo>
                <a:lnTo>
                  <a:pt x="79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7" name="Freeform 129">
            <a:extLst>
              <a:ext uri="{FF2B5EF4-FFF2-40B4-BE49-F238E27FC236}">
                <a16:creationId xmlns:a16="http://schemas.microsoft.com/office/drawing/2014/main" id="{9FD8F464-BEFB-BFCF-3DBD-6AF2135ACF75}"/>
              </a:ext>
            </a:extLst>
          </p:cNvPr>
          <p:cNvSpPr>
            <a:spLocks/>
          </p:cNvSpPr>
          <p:nvPr/>
        </p:nvSpPr>
        <p:spPr bwMode="auto">
          <a:xfrm>
            <a:off x="3716338" y="4159250"/>
            <a:ext cx="125412" cy="125413"/>
          </a:xfrm>
          <a:custGeom>
            <a:avLst/>
            <a:gdLst>
              <a:gd name="T0" fmla="*/ 79 w 79"/>
              <a:gd name="T1" fmla="*/ 42 h 79"/>
              <a:gd name="T2" fmla="*/ 37 w 79"/>
              <a:gd name="T3" fmla="*/ 79 h 79"/>
              <a:gd name="T4" fmla="*/ 0 w 79"/>
              <a:gd name="T5" fmla="*/ 42 h 79"/>
              <a:gd name="T6" fmla="*/ 37 w 79"/>
              <a:gd name="T7" fmla="*/ 0 h 79"/>
              <a:gd name="T8" fmla="*/ 79 w 79"/>
              <a:gd name="T9" fmla="*/ 4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79" y="42"/>
                </a:moveTo>
                <a:lnTo>
                  <a:pt x="37" y="79"/>
                </a:lnTo>
                <a:lnTo>
                  <a:pt x="0" y="42"/>
                </a:lnTo>
                <a:lnTo>
                  <a:pt x="37" y="0"/>
                </a:lnTo>
                <a:lnTo>
                  <a:pt x="79" y="42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8" name="Freeform 130">
            <a:extLst>
              <a:ext uri="{FF2B5EF4-FFF2-40B4-BE49-F238E27FC236}">
                <a16:creationId xmlns:a16="http://schemas.microsoft.com/office/drawing/2014/main" id="{17C704B6-FF54-061C-78F0-C12C138115D1}"/>
              </a:ext>
            </a:extLst>
          </p:cNvPr>
          <p:cNvSpPr>
            <a:spLocks/>
          </p:cNvSpPr>
          <p:nvPr/>
        </p:nvSpPr>
        <p:spPr bwMode="auto">
          <a:xfrm>
            <a:off x="4046538" y="4167188"/>
            <a:ext cx="123825" cy="123825"/>
          </a:xfrm>
          <a:custGeom>
            <a:avLst/>
            <a:gdLst>
              <a:gd name="T0" fmla="*/ 78 w 78"/>
              <a:gd name="T1" fmla="*/ 37 h 78"/>
              <a:gd name="T2" fmla="*/ 41 w 78"/>
              <a:gd name="T3" fmla="*/ 78 h 78"/>
              <a:gd name="T4" fmla="*/ 0 w 78"/>
              <a:gd name="T5" fmla="*/ 37 h 78"/>
              <a:gd name="T6" fmla="*/ 41 w 78"/>
              <a:gd name="T7" fmla="*/ 0 h 78"/>
              <a:gd name="T8" fmla="*/ 78 w 78"/>
              <a:gd name="T9" fmla="*/ 3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8">
                <a:moveTo>
                  <a:pt x="78" y="37"/>
                </a:moveTo>
                <a:lnTo>
                  <a:pt x="41" y="78"/>
                </a:lnTo>
                <a:lnTo>
                  <a:pt x="0" y="37"/>
                </a:lnTo>
                <a:lnTo>
                  <a:pt x="41" y="0"/>
                </a:lnTo>
                <a:lnTo>
                  <a:pt x="78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99" name="Freeform 131">
            <a:extLst>
              <a:ext uri="{FF2B5EF4-FFF2-40B4-BE49-F238E27FC236}">
                <a16:creationId xmlns:a16="http://schemas.microsoft.com/office/drawing/2014/main" id="{9E9B0EC5-5D10-4C2B-5388-48B4A052F8BA}"/>
              </a:ext>
            </a:extLst>
          </p:cNvPr>
          <p:cNvSpPr>
            <a:spLocks/>
          </p:cNvSpPr>
          <p:nvPr/>
        </p:nvSpPr>
        <p:spPr bwMode="auto">
          <a:xfrm>
            <a:off x="4360863" y="4159250"/>
            <a:ext cx="123825" cy="125413"/>
          </a:xfrm>
          <a:custGeom>
            <a:avLst/>
            <a:gdLst>
              <a:gd name="T0" fmla="*/ 78 w 78"/>
              <a:gd name="T1" fmla="*/ 42 h 79"/>
              <a:gd name="T2" fmla="*/ 37 w 78"/>
              <a:gd name="T3" fmla="*/ 79 h 79"/>
              <a:gd name="T4" fmla="*/ 0 w 78"/>
              <a:gd name="T5" fmla="*/ 42 h 79"/>
              <a:gd name="T6" fmla="*/ 37 w 78"/>
              <a:gd name="T7" fmla="*/ 0 h 79"/>
              <a:gd name="T8" fmla="*/ 78 w 78"/>
              <a:gd name="T9" fmla="*/ 4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9">
                <a:moveTo>
                  <a:pt x="78" y="42"/>
                </a:moveTo>
                <a:lnTo>
                  <a:pt x="37" y="79"/>
                </a:lnTo>
                <a:lnTo>
                  <a:pt x="0" y="42"/>
                </a:lnTo>
                <a:lnTo>
                  <a:pt x="37" y="0"/>
                </a:lnTo>
                <a:lnTo>
                  <a:pt x="78" y="42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0" name="Freeform 132">
            <a:extLst>
              <a:ext uri="{FF2B5EF4-FFF2-40B4-BE49-F238E27FC236}">
                <a16:creationId xmlns:a16="http://schemas.microsoft.com/office/drawing/2014/main" id="{59932A3B-F740-7DDE-34C3-688524EF7D68}"/>
              </a:ext>
            </a:extLst>
          </p:cNvPr>
          <p:cNvSpPr>
            <a:spLocks/>
          </p:cNvSpPr>
          <p:nvPr/>
        </p:nvSpPr>
        <p:spPr bwMode="auto">
          <a:xfrm>
            <a:off x="4683125" y="4159250"/>
            <a:ext cx="123825" cy="125413"/>
          </a:xfrm>
          <a:custGeom>
            <a:avLst/>
            <a:gdLst>
              <a:gd name="T0" fmla="*/ 78 w 78"/>
              <a:gd name="T1" fmla="*/ 42 h 79"/>
              <a:gd name="T2" fmla="*/ 41 w 78"/>
              <a:gd name="T3" fmla="*/ 79 h 79"/>
              <a:gd name="T4" fmla="*/ 0 w 78"/>
              <a:gd name="T5" fmla="*/ 42 h 79"/>
              <a:gd name="T6" fmla="*/ 41 w 78"/>
              <a:gd name="T7" fmla="*/ 0 h 79"/>
              <a:gd name="T8" fmla="*/ 78 w 78"/>
              <a:gd name="T9" fmla="*/ 4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9">
                <a:moveTo>
                  <a:pt x="78" y="42"/>
                </a:moveTo>
                <a:lnTo>
                  <a:pt x="41" y="79"/>
                </a:lnTo>
                <a:lnTo>
                  <a:pt x="0" y="42"/>
                </a:lnTo>
                <a:lnTo>
                  <a:pt x="41" y="0"/>
                </a:lnTo>
                <a:lnTo>
                  <a:pt x="78" y="42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1" name="Freeform 133">
            <a:extLst>
              <a:ext uri="{FF2B5EF4-FFF2-40B4-BE49-F238E27FC236}">
                <a16:creationId xmlns:a16="http://schemas.microsoft.com/office/drawing/2014/main" id="{2A1DE0A4-D942-DAC6-CE68-DD0880A2DB31}"/>
              </a:ext>
            </a:extLst>
          </p:cNvPr>
          <p:cNvSpPr>
            <a:spLocks/>
          </p:cNvSpPr>
          <p:nvPr/>
        </p:nvSpPr>
        <p:spPr bwMode="auto">
          <a:xfrm>
            <a:off x="4989513" y="4364038"/>
            <a:ext cx="123825" cy="125412"/>
          </a:xfrm>
          <a:custGeom>
            <a:avLst/>
            <a:gdLst>
              <a:gd name="T0" fmla="*/ 78 w 78"/>
              <a:gd name="T1" fmla="*/ 37 h 79"/>
              <a:gd name="T2" fmla="*/ 37 w 78"/>
              <a:gd name="T3" fmla="*/ 79 h 79"/>
              <a:gd name="T4" fmla="*/ 0 w 78"/>
              <a:gd name="T5" fmla="*/ 37 h 79"/>
              <a:gd name="T6" fmla="*/ 37 w 78"/>
              <a:gd name="T7" fmla="*/ 0 h 79"/>
              <a:gd name="T8" fmla="*/ 78 w 78"/>
              <a:gd name="T9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9">
                <a:moveTo>
                  <a:pt x="78" y="37"/>
                </a:moveTo>
                <a:lnTo>
                  <a:pt x="37" y="79"/>
                </a:lnTo>
                <a:lnTo>
                  <a:pt x="0" y="37"/>
                </a:lnTo>
                <a:lnTo>
                  <a:pt x="37" y="0"/>
                </a:lnTo>
                <a:lnTo>
                  <a:pt x="78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2" name="Freeform 134">
            <a:extLst>
              <a:ext uri="{FF2B5EF4-FFF2-40B4-BE49-F238E27FC236}">
                <a16:creationId xmlns:a16="http://schemas.microsoft.com/office/drawing/2014/main" id="{CEC1771C-AD24-7F56-CB98-E883B7C5E34C}"/>
              </a:ext>
            </a:extLst>
          </p:cNvPr>
          <p:cNvSpPr>
            <a:spLocks/>
          </p:cNvSpPr>
          <p:nvPr/>
        </p:nvSpPr>
        <p:spPr bwMode="auto">
          <a:xfrm>
            <a:off x="5303838" y="4364038"/>
            <a:ext cx="125412" cy="125412"/>
          </a:xfrm>
          <a:custGeom>
            <a:avLst/>
            <a:gdLst>
              <a:gd name="T0" fmla="*/ 79 w 79"/>
              <a:gd name="T1" fmla="*/ 37 h 79"/>
              <a:gd name="T2" fmla="*/ 37 w 79"/>
              <a:gd name="T3" fmla="*/ 79 h 79"/>
              <a:gd name="T4" fmla="*/ 0 w 79"/>
              <a:gd name="T5" fmla="*/ 37 h 79"/>
              <a:gd name="T6" fmla="*/ 37 w 79"/>
              <a:gd name="T7" fmla="*/ 0 h 79"/>
              <a:gd name="T8" fmla="*/ 79 w 79"/>
              <a:gd name="T9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79" y="37"/>
                </a:moveTo>
                <a:lnTo>
                  <a:pt x="37" y="79"/>
                </a:lnTo>
                <a:lnTo>
                  <a:pt x="0" y="37"/>
                </a:lnTo>
                <a:lnTo>
                  <a:pt x="37" y="0"/>
                </a:lnTo>
                <a:lnTo>
                  <a:pt x="79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3" name="Freeform 135">
            <a:extLst>
              <a:ext uri="{FF2B5EF4-FFF2-40B4-BE49-F238E27FC236}">
                <a16:creationId xmlns:a16="http://schemas.microsoft.com/office/drawing/2014/main" id="{B49FFABB-81BD-7390-1067-6C60A09BF069}"/>
              </a:ext>
            </a:extLst>
          </p:cNvPr>
          <p:cNvSpPr>
            <a:spLocks/>
          </p:cNvSpPr>
          <p:nvPr/>
        </p:nvSpPr>
        <p:spPr bwMode="auto">
          <a:xfrm>
            <a:off x="5603875" y="4503738"/>
            <a:ext cx="125413" cy="123825"/>
          </a:xfrm>
          <a:custGeom>
            <a:avLst/>
            <a:gdLst>
              <a:gd name="T0" fmla="*/ 79 w 79"/>
              <a:gd name="T1" fmla="*/ 42 h 78"/>
              <a:gd name="T2" fmla="*/ 42 w 79"/>
              <a:gd name="T3" fmla="*/ 78 h 78"/>
              <a:gd name="T4" fmla="*/ 0 w 79"/>
              <a:gd name="T5" fmla="*/ 42 h 78"/>
              <a:gd name="T6" fmla="*/ 42 w 79"/>
              <a:gd name="T7" fmla="*/ 0 h 78"/>
              <a:gd name="T8" fmla="*/ 79 w 79"/>
              <a:gd name="T9" fmla="*/ 4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8">
                <a:moveTo>
                  <a:pt x="79" y="42"/>
                </a:moveTo>
                <a:lnTo>
                  <a:pt x="42" y="78"/>
                </a:lnTo>
                <a:lnTo>
                  <a:pt x="0" y="42"/>
                </a:lnTo>
                <a:lnTo>
                  <a:pt x="42" y="0"/>
                </a:lnTo>
                <a:lnTo>
                  <a:pt x="79" y="42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4" name="Freeform 136">
            <a:extLst>
              <a:ext uri="{FF2B5EF4-FFF2-40B4-BE49-F238E27FC236}">
                <a16:creationId xmlns:a16="http://schemas.microsoft.com/office/drawing/2014/main" id="{ADA7C371-1C76-A4E9-7471-9B1FB95345D8}"/>
              </a:ext>
            </a:extLst>
          </p:cNvPr>
          <p:cNvSpPr>
            <a:spLocks/>
          </p:cNvSpPr>
          <p:nvPr/>
        </p:nvSpPr>
        <p:spPr bwMode="auto">
          <a:xfrm>
            <a:off x="5940425" y="4664075"/>
            <a:ext cx="125413" cy="125413"/>
          </a:xfrm>
          <a:custGeom>
            <a:avLst/>
            <a:gdLst>
              <a:gd name="T0" fmla="*/ 79 w 79"/>
              <a:gd name="T1" fmla="*/ 37 h 79"/>
              <a:gd name="T2" fmla="*/ 37 w 79"/>
              <a:gd name="T3" fmla="*/ 79 h 79"/>
              <a:gd name="T4" fmla="*/ 0 w 79"/>
              <a:gd name="T5" fmla="*/ 37 h 79"/>
              <a:gd name="T6" fmla="*/ 37 w 79"/>
              <a:gd name="T7" fmla="*/ 0 h 79"/>
              <a:gd name="T8" fmla="*/ 79 w 79"/>
              <a:gd name="T9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79" y="37"/>
                </a:moveTo>
                <a:lnTo>
                  <a:pt x="37" y="79"/>
                </a:lnTo>
                <a:lnTo>
                  <a:pt x="0" y="37"/>
                </a:lnTo>
                <a:lnTo>
                  <a:pt x="37" y="0"/>
                </a:lnTo>
                <a:lnTo>
                  <a:pt x="79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5" name="Freeform 137">
            <a:extLst>
              <a:ext uri="{FF2B5EF4-FFF2-40B4-BE49-F238E27FC236}">
                <a16:creationId xmlns:a16="http://schemas.microsoft.com/office/drawing/2014/main" id="{1A9DC77E-A2D5-E263-EC21-A41B49D0820B}"/>
              </a:ext>
            </a:extLst>
          </p:cNvPr>
          <p:cNvSpPr>
            <a:spLocks/>
          </p:cNvSpPr>
          <p:nvPr/>
        </p:nvSpPr>
        <p:spPr bwMode="auto">
          <a:xfrm>
            <a:off x="6226175" y="4759325"/>
            <a:ext cx="123825" cy="125413"/>
          </a:xfrm>
          <a:custGeom>
            <a:avLst/>
            <a:gdLst>
              <a:gd name="T0" fmla="*/ 78 w 78"/>
              <a:gd name="T1" fmla="*/ 37 h 79"/>
              <a:gd name="T2" fmla="*/ 42 w 78"/>
              <a:gd name="T3" fmla="*/ 79 h 79"/>
              <a:gd name="T4" fmla="*/ 0 w 78"/>
              <a:gd name="T5" fmla="*/ 37 h 79"/>
              <a:gd name="T6" fmla="*/ 42 w 78"/>
              <a:gd name="T7" fmla="*/ 0 h 79"/>
              <a:gd name="T8" fmla="*/ 78 w 78"/>
              <a:gd name="T9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9">
                <a:moveTo>
                  <a:pt x="78" y="37"/>
                </a:moveTo>
                <a:lnTo>
                  <a:pt x="42" y="79"/>
                </a:lnTo>
                <a:lnTo>
                  <a:pt x="0" y="37"/>
                </a:lnTo>
                <a:lnTo>
                  <a:pt x="42" y="0"/>
                </a:lnTo>
                <a:lnTo>
                  <a:pt x="78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6" name="Freeform 138">
            <a:extLst>
              <a:ext uri="{FF2B5EF4-FFF2-40B4-BE49-F238E27FC236}">
                <a16:creationId xmlns:a16="http://schemas.microsoft.com/office/drawing/2014/main" id="{1FCA041C-9E67-3207-F47B-75B4059881C4}"/>
              </a:ext>
            </a:extLst>
          </p:cNvPr>
          <p:cNvSpPr>
            <a:spLocks/>
          </p:cNvSpPr>
          <p:nvPr/>
        </p:nvSpPr>
        <p:spPr bwMode="auto">
          <a:xfrm>
            <a:off x="6534150" y="4854575"/>
            <a:ext cx="123825" cy="125413"/>
          </a:xfrm>
          <a:custGeom>
            <a:avLst/>
            <a:gdLst>
              <a:gd name="T0" fmla="*/ 78 w 78"/>
              <a:gd name="T1" fmla="*/ 37 h 79"/>
              <a:gd name="T2" fmla="*/ 41 w 78"/>
              <a:gd name="T3" fmla="*/ 79 h 79"/>
              <a:gd name="T4" fmla="*/ 0 w 78"/>
              <a:gd name="T5" fmla="*/ 37 h 79"/>
              <a:gd name="T6" fmla="*/ 41 w 78"/>
              <a:gd name="T7" fmla="*/ 0 h 79"/>
              <a:gd name="T8" fmla="*/ 78 w 78"/>
              <a:gd name="T9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9">
                <a:moveTo>
                  <a:pt x="78" y="37"/>
                </a:moveTo>
                <a:lnTo>
                  <a:pt x="41" y="79"/>
                </a:lnTo>
                <a:lnTo>
                  <a:pt x="0" y="37"/>
                </a:lnTo>
                <a:lnTo>
                  <a:pt x="41" y="0"/>
                </a:lnTo>
                <a:lnTo>
                  <a:pt x="78" y="37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7" name="Freeform 139">
            <a:extLst>
              <a:ext uri="{FF2B5EF4-FFF2-40B4-BE49-F238E27FC236}">
                <a16:creationId xmlns:a16="http://schemas.microsoft.com/office/drawing/2014/main" id="{AD4587A2-4C2C-394C-2E91-4F9C6AA43291}"/>
              </a:ext>
            </a:extLst>
          </p:cNvPr>
          <p:cNvSpPr>
            <a:spLocks/>
          </p:cNvSpPr>
          <p:nvPr/>
        </p:nvSpPr>
        <p:spPr bwMode="auto">
          <a:xfrm>
            <a:off x="6854825" y="5059363"/>
            <a:ext cx="125413" cy="125412"/>
          </a:xfrm>
          <a:custGeom>
            <a:avLst/>
            <a:gdLst>
              <a:gd name="T0" fmla="*/ 79 w 79"/>
              <a:gd name="T1" fmla="*/ 42 h 79"/>
              <a:gd name="T2" fmla="*/ 42 w 79"/>
              <a:gd name="T3" fmla="*/ 79 h 79"/>
              <a:gd name="T4" fmla="*/ 0 w 79"/>
              <a:gd name="T5" fmla="*/ 42 h 79"/>
              <a:gd name="T6" fmla="*/ 42 w 79"/>
              <a:gd name="T7" fmla="*/ 0 h 79"/>
              <a:gd name="T8" fmla="*/ 79 w 79"/>
              <a:gd name="T9" fmla="*/ 4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79">
                <a:moveTo>
                  <a:pt x="79" y="42"/>
                </a:moveTo>
                <a:lnTo>
                  <a:pt x="42" y="79"/>
                </a:lnTo>
                <a:lnTo>
                  <a:pt x="0" y="42"/>
                </a:lnTo>
                <a:lnTo>
                  <a:pt x="42" y="0"/>
                </a:lnTo>
                <a:lnTo>
                  <a:pt x="79" y="42"/>
                </a:ln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8" name="Rectangle 140">
            <a:extLst>
              <a:ext uri="{FF2B5EF4-FFF2-40B4-BE49-F238E27FC236}">
                <a16:creationId xmlns:a16="http://schemas.microsoft.com/office/drawing/2014/main" id="{5DFCE6CC-27D5-74B0-D220-D702CCE7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3003550"/>
            <a:ext cx="87313" cy="873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09" name="Rectangle 141">
            <a:extLst>
              <a:ext uri="{FF2B5EF4-FFF2-40B4-BE49-F238E27FC236}">
                <a16:creationId xmlns:a16="http://schemas.microsoft.com/office/drawing/2014/main" id="{931A7BE7-77A6-1300-762F-11932EF5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003550"/>
            <a:ext cx="87313" cy="873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0" name="Rectangle 142">
            <a:extLst>
              <a:ext uri="{FF2B5EF4-FFF2-40B4-BE49-F238E27FC236}">
                <a16:creationId xmlns:a16="http://schemas.microsoft.com/office/drawing/2014/main" id="{10E9B6F2-ABE3-AFD4-43AE-B2008DF9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135313"/>
            <a:ext cx="87312" cy="873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1" name="Rectangle 143">
            <a:extLst>
              <a:ext uri="{FF2B5EF4-FFF2-40B4-BE49-F238E27FC236}">
                <a16:creationId xmlns:a16="http://schemas.microsoft.com/office/drawing/2014/main" id="{BA66766F-3B0A-3C8E-54E4-E8E6F0A6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3054350"/>
            <a:ext cx="87312" cy="88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2" name="Rectangle 144">
            <a:extLst>
              <a:ext uri="{FF2B5EF4-FFF2-40B4-BE49-F238E27FC236}">
                <a16:creationId xmlns:a16="http://schemas.microsoft.com/office/drawing/2014/main" id="{0DE27B91-FD04-8E25-3126-37FC033FA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3201988"/>
            <a:ext cx="87312" cy="873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3" name="Rectangle 145">
            <a:extLst>
              <a:ext uri="{FF2B5EF4-FFF2-40B4-BE49-F238E27FC236}">
                <a16:creationId xmlns:a16="http://schemas.microsoft.com/office/drawing/2014/main" id="{C3577620-5C4F-166E-5497-57C62FDA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3267075"/>
            <a:ext cx="87312" cy="873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4" name="Rectangle 146">
            <a:extLst>
              <a:ext uri="{FF2B5EF4-FFF2-40B4-BE49-F238E27FC236}">
                <a16:creationId xmlns:a16="http://schemas.microsoft.com/office/drawing/2014/main" id="{B3763AF9-9201-5D7F-A932-8D0DADFE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3317875"/>
            <a:ext cx="87313" cy="88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5" name="Rectangle 147">
            <a:extLst>
              <a:ext uri="{FF2B5EF4-FFF2-40B4-BE49-F238E27FC236}">
                <a16:creationId xmlns:a16="http://schemas.microsoft.com/office/drawing/2014/main" id="{1F0DD952-1F92-B7E9-82C6-16B2367E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3457575"/>
            <a:ext cx="87313" cy="873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6" name="Rectangle 148">
            <a:extLst>
              <a:ext uri="{FF2B5EF4-FFF2-40B4-BE49-F238E27FC236}">
                <a16:creationId xmlns:a16="http://schemas.microsoft.com/office/drawing/2014/main" id="{F3B3D2A9-EE2E-2EAF-9177-16CB70C0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3457575"/>
            <a:ext cx="88900" cy="873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7" name="Rectangle 149">
            <a:extLst>
              <a:ext uri="{FF2B5EF4-FFF2-40B4-BE49-F238E27FC236}">
                <a16:creationId xmlns:a16="http://schemas.microsoft.com/office/drawing/2014/main" id="{90BBB5E8-CC43-5F5B-8527-6B146940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457575"/>
            <a:ext cx="88900" cy="8731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18" name="Rectangle 150">
            <a:extLst>
              <a:ext uri="{FF2B5EF4-FFF2-40B4-BE49-F238E27FC236}">
                <a16:creationId xmlns:a16="http://schemas.microsoft.com/office/drawing/2014/main" id="{E9EE4018-0CD6-3303-BA1C-24F62955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51130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16919" name="Rectangle 151">
            <a:extLst>
              <a:ext uri="{FF2B5EF4-FFF2-40B4-BE49-F238E27FC236}">
                <a16:creationId xmlns:a16="http://schemas.microsoft.com/office/drawing/2014/main" id="{DC4A6602-7D68-ACC6-2B3B-36190F4C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6287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/>
          </a:p>
        </p:txBody>
      </p:sp>
      <p:sp>
        <p:nvSpPr>
          <p:cNvPr id="416920" name="Rectangle 152">
            <a:extLst>
              <a:ext uri="{FF2B5EF4-FFF2-40B4-BE49-F238E27FC236}">
                <a16:creationId xmlns:a16="http://schemas.microsoft.com/office/drawing/2014/main" id="{9D985425-0746-0AE0-A1EB-075BE310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8" y="1628775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(1F)</a:t>
            </a:r>
            <a:endParaRPr lang="en-US" altLang="en-US"/>
          </a:p>
        </p:txBody>
      </p:sp>
      <p:sp>
        <p:nvSpPr>
          <p:cNvPr id="416921" name="Rectangle 153">
            <a:extLst>
              <a:ext uri="{FF2B5EF4-FFF2-40B4-BE49-F238E27FC236}">
                <a16:creationId xmlns:a16="http://schemas.microsoft.com/office/drawing/2014/main" id="{F3343432-5B17-638C-79D1-649914C6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26971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16922" name="Rectangle 154">
            <a:extLst>
              <a:ext uri="{FF2B5EF4-FFF2-40B4-BE49-F238E27FC236}">
                <a16:creationId xmlns:a16="http://schemas.microsoft.com/office/drawing/2014/main" id="{B3486623-27DF-DDEE-9C8B-7024EB6D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8146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923" name="Rectangle 155">
            <a:extLst>
              <a:ext uri="{FF2B5EF4-FFF2-40B4-BE49-F238E27FC236}">
                <a16:creationId xmlns:a16="http://schemas.microsoft.com/office/drawing/2014/main" id="{F0BF6426-E788-F7BC-AF70-E5ABF5E8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2814638"/>
            <a:ext cx="336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(1F)</a:t>
            </a:r>
            <a:endParaRPr lang="en-US" altLang="en-US"/>
          </a:p>
        </p:txBody>
      </p:sp>
      <p:sp>
        <p:nvSpPr>
          <p:cNvPr id="416924" name="Rectangle 156">
            <a:extLst>
              <a:ext uri="{FF2B5EF4-FFF2-40B4-BE49-F238E27FC236}">
                <a16:creationId xmlns:a16="http://schemas.microsoft.com/office/drawing/2014/main" id="{D16AE8A3-AA2B-53D0-BA22-C46E0EC6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246062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Q</a:t>
            </a:r>
            <a:endParaRPr lang="en-US" altLang="en-US"/>
          </a:p>
        </p:txBody>
      </p:sp>
      <p:sp>
        <p:nvSpPr>
          <p:cNvPr id="416925" name="Rectangle 157">
            <a:extLst>
              <a:ext uri="{FF2B5EF4-FFF2-40B4-BE49-F238E27FC236}">
                <a16:creationId xmlns:a16="http://schemas.microsoft.com/office/drawing/2014/main" id="{98F76E45-F854-C2F9-70F2-DE98D00C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25781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926" name="Rectangle 158">
            <a:extLst>
              <a:ext uri="{FF2B5EF4-FFF2-40B4-BE49-F238E27FC236}">
                <a16:creationId xmlns:a16="http://schemas.microsoft.com/office/drawing/2014/main" id="{35FCF0F4-A91C-4989-9DB1-1725874F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2578100"/>
            <a:ext cx="357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(1C)</a:t>
            </a:r>
            <a:endParaRPr lang="en-US" altLang="en-US"/>
          </a:p>
        </p:txBody>
      </p:sp>
      <p:sp>
        <p:nvSpPr>
          <p:cNvPr id="416927" name="Rectangle 159">
            <a:extLst>
              <a:ext uri="{FF2B5EF4-FFF2-40B4-BE49-F238E27FC236}">
                <a16:creationId xmlns:a16="http://schemas.microsoft.com/office/drawing/2014/main" id="{1736CED8-30D6-27D8-6521-3DF9C3D3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18161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16928" name="Rectangle 160">
            <a:extLst>
              <a:ext uri="{FF2B5EF4-FFF2-40B4-BE49-F238E27FC236}">
                <a16:creationId xmlns:a16="http://schemas.microsoft.com/office/drawing/2014/main" id="{C7087F27-D3B6-AD07-F5F4-6DC61A6A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1933575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smax</a:t>
            </a:r>
            <a:endParaRPr lang="en-US" altLang="en-US"/>
          </a:p>
        </p:txBody>
      </p:sp>
      <p:sp>
        <p:nvSpPr>
          <p:cNvPr id="416929" name="Rectangle 161">
            <a:extLst>
              <a:ext uri="{FF2B5EF4-FFF2-40B4-BE49-F238E27FC236}">
                <a16:creationId xmlns:a16="http://schemas.microsoft.com/office/drawing/2014/main" id="{58D52133-1E94-67D5-FFFB-0E66E62C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933575"/>
            <a:ext cx="376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(mv)</a:t>
            </a:r>
            <a:endParaRPr lang="en-US" altLang="en-US"/>
          </a:p>
        </p:txBody>
      </p:sp>
      <p:sp>
        <p:nvSpPr>
          <p:cNvPr id="416930" name="Rectangle 162">
            <a:extLst>
              <a:ext uri="{FF2B5EF4-FFF2-40B4-BE49-F238E27FC236}">
                <a16:creationId xmlns:a16="http://schemas.microsoft.com/office/drawing/2014/main" id="{68CEA7BF-2777-4C12-D11C-E4B0BFB8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424180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16931" name="Rectangle 163">
            <a:extLst>
              <a:ext uri="{FF2B5EF4-FFF2-40B4-BE49-F238E27FC236}">
                <a16:creationId xmlns:a16="http://schemas.microsoft.com/office/drawing/2014/main" id="{C2BA83B1-FDF5-F636-F945-FDB76563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4359275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416932" name="Rectangle 164">
            <a:extLst>
              <a:ext uri="{FF2B5EF4-FFF2-40B4-BE49-F238E27FC236}">
                <a16:creationId xmlns:a16="http://schemas.microsoft.com/office/drawing/2014/main" id="{7977E374-AAE0-ED81-9D65-5430EA42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4359275"/>
            <a:ext cx="277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(V)</a:t>
            </a:r>
            <a:endParaRPr lang="en-US" altLang="en-US"/>
          </a:p>
        </p:txBody>
      </p:sp>
      <p:sp>
        <p:nvSpPr>
          <p:cNvPr id="416933" name="Rectangle 165">
            <a:extLst>
              <a:ext uri="{FF2B5EF4-FFF2-40B4-BE49-F238E27FC236}">
                <a16:creationId xmlns:a16="http://schemas.microsoft.com/office/drawing/2014/main" id="{DCB219EB-E62C-8AA2-FC2B-8D99E9ED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589463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Q</a:t>
            </a:r>
            <a:endParaRPr lang="en-US" altLang="en-US"/>
          </a:p>
        </p:txBody>
      </p:sp>
      <p:sp>
        <p:nvSpPr>
          <p:cNvPr id="416934" name="Rectangle 166">
            <a:extLst>
              <a:ext uri="{FF2B5EF4-FFF2-40B4-BE49-F238E27FC236}">
                <a16:creationId xmlns:a16="http://schemas.microsoft.com/office/drawing/2014/main" id="{32D0CCE2-0709-5364-50B3-DCDD6C44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7069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935" name="Rectangle 167">
            <a:extLst>
              <a:ext uri="{FF2B5EF4-FFF2-40B4-BE49-F238E27FC236}">
                <a16:creationId xmlns:a16="http://schemas.microsoft.com/office/drawing/2014/main" id="{5545CD14-5F62-3CCE-4ACB-8B995C4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462597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/>
          </a:p>
        </p:txBody>
      </p:sp>
      <p:sp>
        <p:nvSpPr>
          <p:cNvPr id="416936" name="Rectangle 168">
            <a:extLst>
              <a:ext uri="{FF2B5EF4-FFF2-40B4-BE49-F238E27FC236}">
                <a16:creationId xmlns:a16="http://schemas.microsoft.com/office/drawing/2014/main" id="{4B4AD345-C8FE-3EC1-A503-E216F696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4589463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 C</a:t>
            </a:r>
            <a:endParaRPr lang="en-US" altLang="en-US"/>
          </a:p>
        </p:txBody>
      </p:sp>
      <p:sp>
        <p:nvSpPr>
          <p:cNvPr id="416937" name="Rectangle 169">
            <a:extLst>
              <a:ext uri="{FF2B5EF4-FFF2-40B4-BE49-F238E27FC236}">
                <a16:creationId xmlns:a16="http://schemas.microsoft.com/office/drawing/2014/main" id="{149FCD31-C1A4-43EA-7AEA-3B4C0FFF8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7069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938" name="Rectangle 170">
            <a:extLst>
              <a:ext uri="{FF2B5EF4-FFF2-40B4-BE49-F238E27FC236}">
                <a16:creationId xmlns:a16="http://schemas.microsoft.com/office/drawing/2014/main" id="{4E9E90ED-0584-A3C6-D89E-6B14D19B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4589463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 V</a:t>
            </a:r>
            <a:endParaRPr lang="en-US" altLang="en-US"/>
          </a:p>
        </p:txBody>
      </p:sp>
      <p:sp>
        <p:nvSpPr>
          <p:cNvPr id="416939" name="Rectangle 171">
            <a:extLst>
              <a:ext uri="{FF2B5EF4-FFF2-40B4-BE49-F238E27FC236}">
                <a16:creationId xmlns:a16="http://schemas.microsoft.com/office/drawing/2014/main" id="{40683EA2-97DD-4078-4860-133EC53D1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470693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416940" name="Rectangle 172">
            <a:extLst>
              <a:ext uri="{FF2B5EF4-FFF2-40B4-BE49-F238E27FC236}">
                <a16:creationId xmlns:a16="http://schemas.microsoft.com/office/drawing/2014/main" id="{03972D65-57FB-D83A-7A8D-9244FB40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589463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16941" name="Rectangle 173">
            <a:extLst>
              <a:ext uri="{FF2B5EF4-FFF2-40B4-BE49-F238E27FC236}">
                <a16:creationId xmlns:a16="http://schemas.microsoft.com/office/drawing/2014/main" id="{10FBB445-1C6A-89C8-92D3-5A220D00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8946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416942" name="Rectangle 174">
            <a:extLst>
              <a:ext uri="{FF2B5EF4-FFF2-40B4-BE49-F238E27FC236}">
                <a16:creationId xmlns:a16="http://schemas.microsoft.com/office/drawing/2014/main" id="{478CAF49-A344-22E1-58C1-5EADE5EDD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8529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16943" name="Rectangle 175">
            <a:extLst>
              <a:ext uri="{FF2B5EF4-FFF2-40B4-BE49-F238E27FC236}">
                <a16:creationId xmlns:a16="http://schemas.microsoft.com/office/drawing/2014/main" id="{0ABB6296-63AC-7697-3869-498D5FAA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4970463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smax</a:t>
            </a:r>
            <a:endParaRPr lang="en-US" altLang="en-US"/>
          </a:p>
        </p:txBody>
      </p:sp>
      <p:sp>
        <p:nvSpPr>
          <p:cNvPr id="416944" name="Rectangle 176">
            <a:extLst>
              <a:ext uri="{FF2B5EF4-FFF2-40B4-BE49-F238E27FC236}">
                <a16:creationId xmlns:a16="http://schemas.microsoft.com/office/drawing/2014/main" id="{1040ABF7-A0CA-FC87-0F99-C99EC3BA7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48895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/>
          </a:p>
        </p:txBody>
      </p:sp>
      <p:sp>
        <p:nvSpPr>
          <p:cNvPr id="416945" name="Rectangle 177">
            <a:extLst>
              <a:ext uri="{FF2B5EF4-FFF2-40B4-BE49-F238E27FC236}">
                <a16:creationId xmlns:a16="http://schemas.microsoft.com/office/drawing/2014/main" id="{76F7DB5D-8C74-A4A4-5A53-87ADEB24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4852988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 Q</a:t>
            </a:r>
            <a:endParaRPr lang="en-US" altLang="en-US"/>
          </a:p>
        </p:txBody>
      </p:sp>
      <p:sp>
        <p:nvSpPr>
          <p:cNvPr id="416946" name="Rectangle 178">
            <a:extLst>
              <a:ext uri="{FF2B5EF4-FFF2-40B4-BE49-F238E27FC236}">
                <a16:creationId xmlns:a16="http://schemas.microsoft.com/office/drawing/2014/main" id="{A816EE49-5DCB-3E43-6A4B-69219AA2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9704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947" name="Rectangle 179">
            <a:extLst>
              <a:ext uri="{FF2B5EF4-FFF2-40B4-BE49-F238E27FC236}">
                <a16:creationId xmlns:a16="http://schemas.microsoft.com/office/drawing/2014/main" id="{CC2E3E3C-0CA7-0FD8-9CAC-34D973094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4852988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16948" name="Rectangle 180">
            <a:extLst>
              <a:ext uri="{FF2B5EF4-FFF2-40B4-BE49-F238E27FC236}">
                <a16:creationId xmlns:a16="http://schemas.microsoft.com/office/drawing/2014/main" id="{5380BD95-BC87-C8A6-A7FB-C1146734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852988"/>
            <a:ext cx="88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(</a:t>
            </a:r>
            <a:endParaRPr lang="en-US" altLang="en-US"/>
          </a:p>
        </p:txBody>
      </p:sp>
      <p:sp>
        <p:nvSpPr>
          <p:cNvPr id="416949" name="Rectangle 181">
            <a:extLst>
              <a:ext uri="{FF2B5EF4-FFF2-40B4-BE49-F238E27FC236}">
                <a16:creationId xmlns:a16="http://schemas.microsoft.com/office/drawing/2014/main" id="{81EEE26F-6543-C449-808A-00C89045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48529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16950" name="Rectangle 182">
            <a:extLst>
              <a:ext uri="{FF2B5EF4-FFF2-40B4-BE49-F238E27FC236}">
                <a16:creationId xmlns:a16="http://schemas.microsoft.com/office/drawing/2014/main" id="{6A403D2B-4B55-D3BA-5CC8-796C697D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49704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</a:t>
            </a:r>
            <a:endParaRPr lang="en-US" altLang="en-US"/>
          </a:p>
        </p:txBody>
      </p:sp>
      <p:sp>
        <p:nvSpPr>
          <p:cNvPr id="416951" name="Rectangle 183">
            <a:extLst>
              <a:ext uri="{FF2B5EF4-FFF2-40B4-BE49-F238E27FC236}">
                <a16:creationId xmlns:a16="http://schemas.microsoft.com/office/drawing/2014/main" id="{E6CC873D-83E3-DF1B-C8DB-85895792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48895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416952" name="Rectangle 184">
            <a:extLst>
              <a:ext uri="{FF2B5EF4-FFF2-40B4-BE49-F238E27FC236}">
                <a16:creationId xmlns:a16="http://schemas.microsoft.com/office/drawing/2014/main" id="{6F7E2C2B-B31B-6986-7C96-E957F8A5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4852988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 C</a:t>
            </a:r>
            <a:endParaRPr lang="en-US" altLang="en-US"/>
          </a:p>
        </p:txBody>
      </p:sp>
      <p:sp>
        <p:nvSpPr>
          <p:cNvPr id="416953" name="Rectangle 185">
            <a:extLst>
              <a:ext uri="{FF2B5EF4-FFF2-40B4-BE49-F238E27FC236}">
                <a16:creationId xmlns:a16="http://schemas.microsoft.com/office/drawing/2014/main" id="{CF85313F-186C-1161-15A0-88BD4324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49704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/>
          </a:p>
        </p:txBody>
      </p:sp>
      <p:sp>
        <p:nvSpPr>
          <p:cNvPr id="416954" name="Rectangle 186">
            <a:extLst>
              <a:ext uri="{FF2B5EF4-FFF2-40B4-BE49-F238E27FC236}">
                <a16:creationId xmlns:a16="http://schemas.microsoft.com/office/drawing/2014/main" id="{46A8E84F-0A9E-1D62-9601-5B29B80B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852988"/>
            <a:ext cx="88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2C127065-1B92-D433-3398-37AAB6882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Noise Sources in 1T DRam</a:t>
            </a:r>
          </a:p>
        </p:txBody>
      </p:sp>
      <p:sp>
        <p:nvSpPr>
          <p:cNvPr id="418824" name="Line 8">
            <a:extLst>
              <a:ext uri="{FF2B5EF4-FFF2-40B4-BE49-F238E27FC236}">
                <a16:creationId xmlns:a16="http://schemas.microsoft.com/office/drawing/2014/main" id="{16F39C90-34C2-27D7-8AC9-7565CB0F3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1375" y="1806575"/>
            <a:ext cx="1588" cy="3752850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25" name="Line 9">
            <a:extLst>
              <a:ext uri="{FF2B5EF4-FFF2-40B4-BE49-F238E27FC236}">
                <a16:creationId xmlns:a16="http://schemas.microsoft.com/office/drawing/2014/main" id="{A857164E-6877-0C71-591A-8FDFADBC9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325" y="1806575"/>
            <a:ext cx="1588" cy="3752850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26" name="Line 10">
            <a:extLst>
              <a:ext uri="{FF2B5EF4-FFF2-40B4-BE49-F238E27FC236}">
                <a16:creationId xmlns:a16="http://schemas.microsoft.com/office/drawing/2014/main" id="{BE561114-E502-CCBC-B575-D87BB4A8C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3475" y="2921000"/>
            <a:ext cx="3508375" cy="1588"/>
          </a:xfrm>
          <a:prstGeom prst="line">
            <a:avLst/>
          </a:prstGeom>
          <a:noFill/>
          <a:ln w="19050">
            <a:solidFill>
              <a:srgbClr val="D016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27" name="Oval 11">
            <a:extLst>
              <a:ext uri="{FF2B5EF4-FFF2-40B4-BE49-F238E27FC236}">
                <a16:creationId xmlns:a16="http://schemas.microsoft.com/office/drawing/2014/main" id="{EA347AF9-E60B-1AC5-DA43-E74887B18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952625"/>
            <a:ext cx="114300" cy="114300"/>
          </a:xfrm>
          <a:prstGeom prst="ellipse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28" name="Line 12">
            <a:extLst>
              <a:ext uri="{FF2B5EF4-FFF2-40B4-BE49-F238E27FC236}">
                <a16:creationId xmlns:a16="http://schemas.microsoft.com/office/drawing/2014/main" id="{419C3C01-3159-7651-A37E-14D5BB063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2009775"/>
            <a:ext cx="365125" cy="1588"/>
          </a:xfrm>
          <a:prstGeom prst="line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29" name="Line 13">
            <a:extLst>
              <a:ext uri="{FF2B5EF4-FFF2-40B4-BE49-F238E27FC236}">
                <a16:creationId xmlns:a16="http://schemas.microsoft.com/office/drawing/2014/main" id="{202E14E5-C53D-6CC8-D752-F0374179F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8563" y="1855788"/>
            <a:ext cx="1587" cy="309562"/>
          </a:xfrm>
          <a:prstGeom prst="line">
            <a:avLst/>
          </a:prstGeom>
          <a:noFill/>
          <a:ln w="238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0" name="Line 14">
            <a:extLst>
              <a:ext uri="{FF2B5EF4-FFF2-40B4-BE49-F238E27FC236}">
                <a16:creationId xmlns:a16="http://schemas.microsoft.com/office/drawing/2014/main" id="{50175B43-DD18-5EA2-D519-ED90CB495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2009775"/>
            <a:ext cx="341312" cy="1588"/>
          </a:xfrm>
          <a:prstGeom prst="line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1" name="Line 15">
            <a:extLst>
              <a:ext uri="{FF2B5EF4-FFF2-40B4-BE49-F238E27FC236}">
                <a16:creationId xmlns:a16="http://schemas.microsoft.com/office/drawing/2014/main" id="{37C3C058-4612-42C0-C754-5E2651943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0800" y="1855788"/>
            <a:ext cx="1588" cy="309562"/>
          </a:xfrm>
          <a:prstGeom prst="line">
            <a:avLst/>
          </a:prstGeom>
          <a:noFill/>
          <a:ln w="238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2" name="Line 16">
            <a:extLst>
              <a:ext uri="{FF2B5EF4-FFF2-40B4-BE49-F238E27FC236}">
                <a16:creationId xmlns:a16="http://schemas.microsoft.com/office/drawing/2014/main" id="{B726C25E-8A65-F14B-5691-62A1B19B6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5005388"/>
            <a:ext cx="1023938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3" name="Line 17">
            <a:extLst>
              <a:ext uri="{FF2B5EF4-FFF2-40B4-BE49-F238E27FC236}">
                <a16:creationId xmlns:a16="http://schemas.microsoft.com/office/drawing/2014/main" id="{58FCB54D-602A-AE23-F26D-DBAC895FDA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5313" y="4841875"/>
            <a:ext cx="1587" cy="317500"/>
          </a:xfrm>
          <a:prstGeom prst="line">
            <a:avLst/>
          </a:prstGeom>
          <a:noFill/>
          <a:ln w="238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4" name="Line 18">
            <a:extLst>
              <a:ext uri="{FF2B5EF4-FFF2-40B4-BE49-F238E27FC236}">
                <a16:creationId xmlns:a16="http://schemas.microsoft.com/office/drawing/2014/main" id="{9FAD972B-0261-D231-371C-8845F36E3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5005388"/>
            <a:ext cx="1001712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5" name="Line 19">
            <a:extLst>
              <a:ext uri="{FF2B5EF4-FFF2-40B4-BE49-F238E27FC236}">
                <a16:creationId xmlns:a16="http://schemas.microsoft.com/office/drawing/2014/main" id="{79AE637C-9565-D943-357F-79E5789BE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9613" y="4841875"/>
            <a:ext cx="1587" cy="317500"/>
          </a:xfrm>
          <a:prstGeom prst="line">
            <a:avLst/>
          </a:prstGeom>
          <a:noFill/>
          <a:ln w="238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6" name="Line 20">
            <a:extLst>
              <a:ext uri="{FF2B5EF4-FFF2-40B4-BE49-F238E27FC236}">
                <a16:creationId xmlns:a16="http://schemas.microsoft.com/office/drawing/2014/main" id="{ADF6FB6D-3784-0407-F452-FEA020624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2921000"/>
            <a:ext cx="1587" cy="1873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7" name="Freeform 21">
            <a:extLst>
              <a:ext uri="{FF2B5EF4-FFF2-40B4-BE49-F238E27FC236}">
                <a16:creationId xmlns:a16="http://schemas.microsoft.com/office/drawing/2014/main" id="{4C1D10AD-EE17-DC84-501D-44BCA46826FB}"/>
              </a:ext>
            </a:extLst>
          </p:cNvPr>
          <p:cNvSpPr>
            <a:spLocks/>
          </p:cNvSpPr>
          <p:nvPr/>
        </p:nvSpPr>
        <p:spPr bwMode="auto">
          <a:xfrm>
            <a:off x="3381375" y="3295650"/>
            <a:ext cx="211138" cy="244475"/>
          </a:xfrm>
          <a:custGeom>
            <a:avLst/>
            <a:gdLst>
              <a:gd name="T0" fmla="*/ 133 w 133"/>
              <a:gd name="T1" fmla="*/ 0 h 154"/>
              <a:gd name="T2" fmla="*/ 133 w 133"/>
              <a:gd name="T3" fmla="*/ 154 h 154"/>
              <a:gd name="T4" fmla="*/ 0 w 133"/>
              <a:gd name="T5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" h="154">
                <a:moveTo>
                  <a:pt x="133" y="0"/>
                </a:moveTo>
                <a:lnTo>
                  <a:pt x="133" y="154"/>
                </a:lnTo>
                <a:lnTo>
                  <a:pt x="0" y="15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8" name="Freeform 22">
            <a:extLst>
              <a:ext uri="{FF2B5EF4-FFF2-40B4-BE49-F238E27FC236}">
                <a16:creationId xmlns:a16="http://schemas.microsoft.com/office/drawing/2014/main" id="{4C6A6C2F-69E3-82C4-206E-0BD59D131B2D}"/>
              </a:ext>
            </a:extLst>
          </p:cNvPr>
          <p:cNvSpPr>
            <a:spLocks/>
          </p:cNvSpPr>
          <p:nvPr/>
        </p:nvSpPr>
        <p:spPr bwMode="auto">
          <a:xfrm>
            <a:off x="4259263" y="3295650"/>
            <a:ext cx="276225" cy="244475"/>
          </a:xfrm>
          <a:custGeom>
            <a:avLst/>
            <a:gdLst>
              <a:gd name="T0" fmla="*/ 174 w 174"/>
              <a:gd name="T1" fmla="*/ 154 h 154"/>
              <a:gd name="T2" fmla="*/ 0 w 174"/>
              <a:gd name="T3" fmla="*/ 154 h 154"/>
              <a:gd name="T4" fmla="*/ 0 w 174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54">
                <a:moveTo>
                  <a:pt x="174" y="154"/>
                </a:moveTo>
                <a:lnTo>
                  <a:pt x="0" y="154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39" name="Line 23">
            <a:extLst>
              <a:ext uri="{FF2B5EF4-FFF2-40B4-BE49-F238E27FC236}">
                <a16:creationId xmlns:a16="http://schemas.microsoft.com/office/drawing/2014/main" id="{5FDFFF59-886F-59F0-BB4D-786555320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3295650"/>
            <a:ext cx="8715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0" name="Line 24">
            <a:extLst>
              <a:ext uri="{FF2B5EF4-FFF2-40B4-BE49-F238E27FC236}">
                <a16:creationId xmlns:a16="http://schemas.microsoft.com/office/drawing/2014/main" id="{6BB6AE27-1327-AB39-5780-83E4C3876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3116263"/>
            <a:ext cx="4381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1" name="Oval 25">
            <a:extLst>
              <a:ext uri="{FF2B5EF4-FFF2-40B4-BE49-F238E27FC236}">
                <a16:creationId xmlns:a16="http://schemas.microsoft.com/office/drawing/2014/main" id="{D1B86A78-79F0-7308-226D-5906B4AD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3490913"/>
            <a:ext cx="96837" cy="984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842" name="Oval 26">
            <a:extLst>
              <a:ext uri="{FF2B5EF4-FFF2-40B4-BE49-F238E27FC236}">
                <a16:creationId xmlns:a16="http://schemas.microsoft.com/office/drawing/2014/main" id="{4EA71730-ED6F-4EEA-3971-029E05EB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873375"/>
            <a:ext cx="98425" cy="968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843" name="Oval 27">
            <a:extLst>
              <a:ext uri="{FF2B5EF4-FFF2-40B4-BE49-F238E27FC236}">
                <a16:creationId xmlns:a16="http://schemas.microsoft.com/office/drawing/2014/main" id="{9B8372BA-8BFF-0068-94EA-88F7A8C9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362450"/>
            <a:ext cx="112713" cy="114300"/>
          </a:xfrm>
          <a:prstGeom prst="ellips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4" name="Line 28">
            <a:extLst>
              <a:ext uri="{FF2B5EF4-FFF2-40B4-BE49-F238E27FC236}">
                <a16:creationId xmlns:a16="http://schemas.microsoft.com/office/drawing/2014/main" id="{565A540F-120F-4235-1E85-121E08B06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3540125"/>
            <a:ext cx="1587" cy="3667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5" name="Line 29">
            <a:extLst>
              <a:ext uri="{FF2B5EF4-FFF2-40B4-BE49-F238E27FC236}">
                <a16:creationId xmlns:a16="http://schemas.microsoft.com/office/drawing/2014/main" id="{CAFF70D5-DE5E-8266-F1EA-5552CE850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906838"/>
            <a:ext cx="317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6" name="Line 30">
            <a:extLst>
              <a:ext uri="{FF2B5EF4-FFF2-40B4-BE49-F238E27FC236}">
                <a16:creationId xmlns:a16="http://schemas.microsoft.com/office/drawing/2014/main" id="{0CBA345A-755E-EAB6-3174-472A61ED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4019550"/>
            <a:ext cx="1587" cy="3429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7" name="Line 31">
            <a:extLst>
              <a:ext uri="{FF2B5EF4-FFF2-40B4-BE49-F238E27FC236}">
                <a16:creationId xmlns:a16="http://schemas.microsoft.com/office/drawing/2014/main" id="{74940FE6-C80E-E88D-FF09-AC1ABC0AF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019550"/>
            <a:ext cx="317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8" name="Line 32">
            <a:extLst>
              <a:ext uri="{FF2B5EF4-FFF2-40B4-BE49-F238E27FC236}">
                <a16:creationId xmlns:a16="http://schemas.microsoft.com/office/drawing/2014/main" id="{6ACF2103-8EAF-4D0E-CABB-01FBBFA53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4419600"/>
            <a:ext cx="495300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49" name="Line 33">
            <a:extLst>
              <a:ext uri="{FF2B5EF4-FFF2-40B4-BE49-F238E27FC236}">
                <a16:creationId xmlns:a16="http://schemas.microsoft.com/office/drawing/2014/main" id="{829F0B04-5327-51B9-FFA1-240821FDD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75" y="4256088"/>
            <a:ext cx="1588" cy="3175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0" name="Line 34">
            <a:extLst>
              <a:ext uri="{FF2B5EF4-FFF2-40B4-BE49-F238E27FC236}">
                <a16:creationId xmlns:a16="http://schemas.microsoft.com/office/drawing/2014/main" id="{C76A6914-08EB-9229-3190-F3AEF2FFA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4419600"/>
            <a:ext cx="488950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1" name="Line 35">
            <a:extLst>
              <a:ext uri="{FF2B5EF4-FFF2-40B4-BE49-F238E27FC236}">
                <a16:creationId xmlns:a16="http://schemas.microsoft.com/office/drawing/2014/main" id="{F44F8022-90D6-8393-2D11-508D0F920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0975" y="4256088"/>
            <a:ext cx="1588" cy="3175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2" name="Line 36">
            <a:extLst>
              <a:ext uri="{FF2B5EF4-FFF2-40B4-BE49-F238E27FC236}">
                <a16:creationId xmlns:a16="http://schemas.microsoft.com/office/drawing/2014/main" id="{ED71CD81-4C2C-EDF3-750C-39062FF7D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7513" y="2628900"/>
            <a:ext cx="1587" cy="292100"/>
          </a:xfrm>
          <a:prstGeom prst="line">
            <a:avLst/>
          </a:prstGeom>
          <a:noFill/>
          <a:ln w="158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3" name="Line 37">
            <a:extLst>
              <a:ext uri="{FF2B5EF4-FFF2-40B4-BE49-F238E27FC236}">
                <a16:creationId xmlns:a16="http://schemas.microsoft.com/office/drawing/2014/main" id="{EDBBB436-29AA-9357-A6A5-47836257C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4000" y="2628900"/>
            <a:ext cx="317500" cy="1588"/>
          </a:xfrm>
          <a:prstGeom prst="line">
            <a:avLst/>
          </a:prstGeom>
          <a:noFill/>
          <a:ln w="238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4" name="Freeform 38">
            <a:extLst>
              <a:ext uri="{FF2B5EF4-FFF2-40B4-BE49-F238E27FC236}">
                <a16:creationId xmlns:a16="http://schemas.microsoft.com/office/drawing/2014/main" id="{3796959E-48B7-AC32-5EC9-123D013CB790}"/>
              </a:ext>
            </a:extLst>
          </p:cNvPr>
          <p:cNvSpPr>
            <a:spLocks/>
          </p:cNvSpPr>
          <p:nvPr/>
        </p:nvSpPr>
        <p:spPr bwMode="auto">
          <a:xfrm>
            <a:off x="2957513" y="2220913"/>
            <a:ext cx="423862" cy="293687"/>
          </a:xfrm>
          <a:custGeom>
            <a:avLst/>
            <a:gdLst>
              <a:gd name="T0" fmla="*/ 0 w 267"/>
              <a:gd name="T1" fmla="*/ 185 h 185"/>
              <a:gd name="T2" fmla="*/ 0 w 267"/>
              <a:gd name="T3" fmla="*/ 0 h 185"/>
              <a:gd name="T4" fmla="*/ 267 w 267"/>
              <a:gd name="T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" h="185">
                <a:moveTo>
                  <a:pt x="0" y="185"/>
                </a:moveTo>
                <a:lnTo>
                  <a:pt x="0" y="0"/>
                </a:lnTo>
                <a:lnTo>
                  <a:pt x="267" y="0"/>
                </a:lnTo>
              </a:path>
            </a:pathLst>
          </a:custGeom>
          <a:noFill/>
          <a:ln w="15875" cap="flat">
            <a:solidFill>
              <a:schemeClr val="fol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5" name="Line 39">
            <a:extLst>
              <a:ext uri="{FF2B5EF4-FFF2-40B4-BE49-F238E27FC236}">
                <a16:creationId xmlns:a16="http://schemas.microsoft.com/office/drawing/2014/main" id="{DF0009CE-50FB-DEE6-EBC5-4604F10E9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4000" y="2514600"/>
            <a:ext cx="317500" cy="1588"/>
          </a:xfrm>
          <a:prstGeom prst="line">
            <a:avLst/>
          </a:prstGeom>
          <a:noFill/>
          <a:ln w="23813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6" name="Freeform 40">
            <a:extLst>
              <a:ext uri="{FF2B5EF4-FFF2-40B4-BE49-F238E27FC236}">
                <a16:creationId xmlns:a16="http://schemas.microsoft.com/office/drawing/2014/main" id="{7F863988-D1D8-F64D-E9EE-2E347666C623}"/>
              </a:ext>
            </a:extLst>
          </p:cNvPr>
          <p:cNvSpPr>
            <a:spLocks/>
          </p:cNvSpPr>
          <p:nvPr/>
        </p:nvSpPr>
        <p:spPr bwMode="auto">
          <a:xfrm>
            <a:off x="4675188" y="2767013"/>
            <a:ext cx="357187" cy="692150"/>
          </a:xfrm>
          <a:custGeom>
            <a:avLst/>
            <a:gdLst>
              <a:gd name="T0" fmla="*/ 164 w 225"/>
              <a:gd name="T1" fmla="*/ 0 h 436"/>
              <a:gd name="T2" fmla="*/ 30 w 225"/>
              <a:gd name="T3" fmla="*/ 231 h 436"/>
              <a:gd name="T4" fmla="*/ 225 w 225"/>
              <a:gd name="T5" fmla="*/ 231 h 436"/>
              <a:gd name="T6" fmla="*/ 0 w 225"/>
              <a:gd name="T7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36">
                <a:moveTo>
                  <a:pt x="164" y="0"/>
                </a:moveTo>
                <a:lnTo>
                  <a:pt x="30" y="231"/>
                </a:lnTo>
                <a:lnTo>
                  <a:pt x="225" y="231"/>
                </a:lnTo>
                <a:lnTo>
                  <a:pt x="0" y="436"/>
                </a:lnTo>
              </a:path>
            </a:pathLst>
          </a:custGeom>
          <a:noFill/>
          <a:ln w="15875" cap="flat">
            <a:solidFill>
              <a:schemeClr val="fol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57" name="Freeform 41">
            <a:extLst>
              <a:ext uri="{FF2B5EF4-FFF2-40B4-BE49-F238E27FC236}">
                <a16:creationId xmlns:a16="http://schemas.microsoft.com/office/drawing/2014/main" id="{C1DEB5C9-B942-5A53-70CC-45CBAC5F499E}"/>
              </a:ext>
            </a:extLst>
          </p:cNvPr>
          <p:cNvSpPr>
            <a:spLocks/>
          </p:cNvSpPr>
          <p:nvPr/>
        </p:nvSpPr>
        <p:spPr bwMode="auto">
          <a:xfrm>
            <a:off x="4592638" y="3394075"/>
            <a:ext cx="147637" cy="146050"/>
          </a:xfrm>
          <a:custGeom>
            <a:avLst/>
            <a:gdLst>
              <a:gd name="T0" fmla="*/ 12 w 18"/>
              <a:gd name="T1" fmla="*/ 7 h 18"/>
              <a:gd name="T2" fmla="*/ 18 w 18"/>
              <a:gd name="T3" fmla="*/ 9 h 18"/>
              <a:gd name="T4" fmla="*/ 18 w 18"/>
              <a:gd name="T5" fmla="*/ 9 h 18"/>
              <a:gd name="T6" fmla="*/ 9 w 18"/>
              <a:gd name="T7" fmla="*/ 13 h 18"/>
              <a:gd name="T8" fmla="*/ 0 w 18"/>
              <a:gd name="T9" fmla="*/ 18 h 18"/>
              <a:gd name="T10" fmla="*/ 6 w 18"/>
              <a:gd name="T11" fmla="*/ 9 h 18"/>
              <a:gd name="T12" fmla="*/ 10 w 18"/>
              <a:gd name="T13" fmla="*/ 0 h 18"/>
              <a:gd name="T14" fmla="*/ 10 w 18"/>
              <a:gd name="T15" fmla="*/ 0 h 18"/>
              <a:gd name="T16" fmla="*/ 12 w 18"/>
              <a:gd name="T17" fmla="*/ 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2" y="7"/>
                </a:move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4"/>
                  <a:pt x="3" y="16"/>
                  <a:pt x="0" y="18"/>
                </a:cubicBezTo>
                <a:cubicBezTo>
                  <a:pt x="2" y="15"/>
                  <a:pt x="4" y="12"/>
                  <a:pt x="6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858" name="Rectangle 42">
            <a:extLst>
              <a:ext uri="{FF2B5EF4-FFF2-40B4-BE49-F238E27FC236}">
                <a16:creationId xmlns:a16="http://schemas.microsoft.com/office/drawing/2014/main" id="{4FA81E4B-F078-6162-C427-222A0B82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5214938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418859" name="Rectangle 43">
            <a:extLst>
              <a:ext uri="{FF2B5EF4-FFF2-40B4-BE49-F238E27FC236}">
                <a16:creationId xmlns:a16="http://schemas.microsoft.com/office/drawing/2014/main" id="{1759DA84-E17B-50D5-B941-EFD529FB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345113"/>
            <a:ext cx="455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cross</a:t>
            </a:r>
            <a:endParaRPr lang="en-US" altLang="en-US"/>
          </a:p>
        </p:txBody>
      </p:sp>
      <p:sp>
        <p:nvSpPr>
          <p:cNvPr id="418860" name="Rectangle 44">
            <a:extLst>
              <a:ext uri="{FF2B5EF4-FFF2-40B4-BE49-F238E27FC236}">
                <a16:creationId xmlns:a16="http://schemas.microsoft.com/office/drawing/2014/main" id="{D10C7C39-3D23-5A7A-5EBC-6F52FB6C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270375"/>
            <a:ext cx="1093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</a:rPr>
              <a:t>electrode</a:t>
            </a:r>
            <a:endParaRPr lang="en-US" altLang="en-US"/>
          </a:p>
        </p:txBody>
      </p:sp>
      <p:sp>
        <p:nvSpPr>
          <p:cNvPr id="418861" name="Rectangle 45">
            <a:extLst>
              <a:ext uri="{FF2B5EF4-FFF2-40B4-BE49-F238E27FC236}">
                <a16:creationId xmlns:a16="http://schemas.microsoft.com/office/drawing/2014/main" id="{CA849ABD-6A31-792C-509E-0C147D33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23749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0" i="0">
                <a:solidFill>
                  <a:srgbClr val="000000"/>
                </a:solidFill>
                <a:latin typeface="MathematicalPi 1" pitchFamily="82" charset="0"/>
              </a:rPr>
              <a:t>a</a:t>
            </a:r>
            <a:endParaRPr lang="en-US" altLang="en-US"/>
          </a:p>
        </p:txBody>
      </p:sp>
      <p:sp>
        <p:nvSpPr>
          <p:cNvPr id="418862" name="Rectangle 46">
            <a:extLst>
              <a:ext uri="{FF2B5EF4-FFF2-40B4-BE49-F238E27FC236}">
                <a16:creationId xmlns:a16="http://schemas.microsoft.com/office/drawing/2014/main" id="{E4D009AD-CABD-53ED-8EA9-BEEB46FA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403475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</a:rPr>
              <a:t>-particles</a:t>
            </a:r>
            <a:endParaRPr lang="en-US" altLang="en-US"/>
          </a:p>
        </p:txBody>
      </p:sp>
      <p:sp>
        <p:nvSpPr>
          <p:cNvPr id="418863" name="Freeform 47">
            <a:extLst>
              <a:ext uri="{FF2B5EF4-FFF2-40B4-BE49-F238E27FC236}">
                <a16:creationId xmlns:a16="http://schemas.microsoft.com/office/drawing/2014/main" id="{500D1B86-423B-CAC6-1F58-C0F26AA879C3}"/>
              </a:ext>
            </a:extLst>
          </p:cNvPr>
          <p:cNvSpPr>
            <a:spLocks/>
          </p:cNvSpPr>
          <p:nvPr/>
        </p:nvSpPr>
        <p:spPr bwMode="auto">
          <a:xfrm>
            <a:off x="3892550" y="3433763"/>
            <a:ext cx="358775" cy="236537"/>
          </a:xfrm>
          <a:custGeom>
            <a:avLst/>
            <a:gdLst>
              <a:gd name="T0" fmla="*/ 44 w 44"/>
              <a:gd name="T1" fmla="*/ 29 h 29"/>
              <a:gd name="T2" fmla="*/ 0 w 44"/>
              <a:gd name="T3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" h="29">
                <a:moveTo>
                  <a:pt x="44" y="29"/>
                </a:moveTo>
                <a:cubicBezTo>
                  <a:pt x="40" y="7"/>
                  <a:pt x="16" y="0"/>
                  <a:pt x="0" y="15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64" name="Freeform 48">
            <a:extLst>
              <a:ext uri="{FF2B5EF4-FFF2-40B4-BE49-F238E27FC236}">
                <a16:creationId xmlns:a16="http://schemas.microsoft.com/office/drawing/2014/main" id="{8777038B-BC3C-712E-F776-8E6C67EA643E}"/>
              </a:ext>
            </a:extLst>
          </p:cNvPr>
          <p:cNvSpPr>
            <a:spLocks/>
          </p:cNvSpPr>
          <p:nvPr/>
        </p:nvSpPr>
        <p:spPr bwMode="auto">
          <a:xfrm>
            <a:off x="3811588" y="3498850"/>
            <a:ext cx="147637" cy="147638"/>
          </a:xfrm>
          <a:custGeom>
            <a:avLst/>
            <a:gdLst>
              <a:gd name="T0" fmla="*/ 11 w 18"/>
              <a:gd name="T1" fmla="*/ 6 h 18"/>
              <a:gd name="T2" fmla="*/ 18 w 18"/>
              <a:gd name="T3" fmla="*/ 8 h 18"/>
              <a:gd name="T4" fmla="*/ 18 w 18"/>
              <a:gd name="T5" fmla="*/ 8 h 18"/>
              <a:gd name="T6" fmla="*/ 9 w 18"/>
              <a:gd name="T7" fmla="*/ 12 h 18"/>
              <a:gd name="T8" fmla="*/ 0 w 18"/>
              <a:gd name="T9" fmla="*/ 18 h 18"/>
              <a:gd name="T10" fmla="*/ 6 w 18"/>
              <a:gd name="T11" fmla="*/ 9 h 18"/>
              <a:gd name="T12" fmla="*/ 10 w 18"/>
              <a:gd name="T13" fmla="*/ 0 h 18"/>
              <a:gd name="T14" fmla="*/ 10 w 18"/>
              <a:gd name="T15" fmla="*/ 0 h 18"/>
              <a:gd name="T16" fmla="*/ 11 w 18"/>
              <a:gd name="T17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1" y="6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8"/>
                </a:cubicBezTo>
                <a:cubicBezTo>
                  <a:pt x="2" y="15"/>
                  <a:pt x="4" y="12"/>
                  <a:pt x="6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lnTo>
                  <a:pt x="11" y="6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8865" name="Rectangle 49">
            <a:extLst>
              <a:ext uri="{FF2B5EF4-FFF2-40B4-BE49-F238E27FC236}">
                <a16:creationId xmlns:a16="http://schemas.microsoft.com/office/drawing/2014/main" id="{DB53AEDC-4A79-57B8-640E-99741A58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644900"/>
            <a:ext cx="930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</a:rPr>
              <a:t>leakage</a:t>
            </a:r>
            <a:endParaRPr lang="en-US" altLang="en-US"/>
          </a:p>
        </p:txBody>
      </p:sp>
      <p:sp>
        <p:nvSpPr>
          <p:cNvPr id="418866" name="Rectangle 50">
            <a:extLst>
              <a:ext uri="{FF2B5EF4-FFF2-40B4-BE49-F238E27FC236}">
                <a16:creationId xmlns:a16="http://schemas.microsoft.com/office/drawing/2014/main" id="{EF26969B-2C7D-3ACC-7334-298AAABC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78460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418867" name="Rectangle 51">
            <a:extLst>
              <a:ext uri="{FF2B5EF4-FFF2-40B4-BE49-F238E27FC236}">
                <a16:creationId xmlns:a16="http://schemas.microsoft.com/office/drawing/2014/main" id="{5B2E1718-B81A-5DB1-C453-8D90ABF2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9147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S</a:t>
            </a:r>
            <a:endParaRPr lang="en-US" altLang="en-US"/>
          </a:p>
        </p:txBody>
      </p:sp>
      <p:sp>
        <p:nvSpPr>
          <p:cNvPr id="418868" name="Rectangle 52">
            <a:extLst>
              <a:ext uri="{FF2B5EF4-FFF2-40B4-BE49-F238E27FC236}">
                <a16:creationId xmlns:a16="http://schemas.microsoft.com/office/drawing/2014/main" id="{7424DBA8-B4D9-7D7D-C9C3-32E17DA0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2962275"/>
            <a:ext cx="400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418869" name="Rectangle 53">
            <a:extLst>
              <a:ext uri="{FF2B5EF4-FFF2-40B4-BE49-F238E27FC236}">
                <a16:creationId xmlns:a16="http://schemas.microsoft.com/office/drawing/2014/main" id="{FAEAC4D6-ECDC-3450-EF90-7ED691069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1658938"/>
            <a:ext cx="3254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</a:rPr>
              <a:t>BL</a:t>
            </a:r>
            <a:endParaRPr lang="en-US" altLang="en-US"/>
          </a:p>
        </p:txBody>
      </p:sp>
      <p:sp>
        <p:nvSpPr>
          <p:cNvPr id="418870" name="Rectangle 54">
            <a:extLst>
              <a:ext uri="{FF2B5EF4-FFF2-40B4-BE49-F238E27FC236}">
                <a16:creationId xmlns:a16="http://schemas.microsoft.com/office/drawing/2014/main" id="{FE7E2F87-DCD5-166A-CD18-1D08941E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1600200"/>
            <a:ext cx="1095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000000"/>
                </a:solidFill>
              </a:rPr>
              <a:t>substrate</a:t>
            </a:r>
            <a:endParaRPr lang="en-US" altLang="en-US"/>
          </a:p>
        </p:txBody>
      </p:sp>
      <p:sp>
        <p:nvSpPr>
          <p:cNvPr id="418871" name="Rectangle 55">
            <a:extLst>
              <a:ext uri="{FF2B5EF4-FFF2-40B4-BE49-F238E27FC236}">
                <a16:creationId xmlns:a16="http://schemas.microsoft.com/office/drawing/2014/main" id="{F0A2A4E4-0EF5-77A8-617B-B45D7166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1706563"/>
            <a:ext cx="14351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</a:rPr>
              <a:t>Adjacent BL</a:t>
            </a:r>
            <a:endParaRPr lang="en-US" altLang="en-US"/>
          </a:p>
        </p:txBody>
      </p:sp>
      <p:sp>
        <p:nvSpPr>
          <p:cNvPr id="418872" name="Rectangle 56">
            <a:extLst>
              <a:ext uri="{FF2B5EF4-FFF2-40B4-BE49-F238E27FC236}">
                <a16:creationId xmlns:a16="http://schemas.microsoft.com/office/drawing/2014/main" id="{720B1355-A681-98BB-DBF3-D28EF7B9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2089150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418873" name="Rectangle 57">
            <a:extLst>
              <a:ext uri="{FF2B5EF4-FFF2-40B4-BE49-F238E27FC236}">
                <a16:creationId xmlns:a16="http://schemas.microsoft.com/office/drawing/2014/main" id="{7C120013-3769-BCDD-DBA2-837005BCD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219325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WBL</a:t>
            </a:r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C805C164-F417-6D39-73EA-3F7749C1D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r>
              <a:rPr lang="en-US" altLang="en-US" sz="3200"/>
              <a:t>Open Bit-line Architecture —Cross Coupling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291848" name="AutoShape 8">
            <a:extLst>
              <a:ext uri="{FF2B5EF4-FFF2-40B4-BE49-F238E27FC236}">
                <a16:creationId xmlns:a16="http://schemas.microsoft.com/office/drawing/2014/main" id="{4989476B-D9DA-B530-046F-FB6440C83B6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1000" y="2133600"/>
            <a:ext cx="86106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0" name="Rectangle 10">
            <a:extLst>
              <a:ext uri="{FF2B5EF4-FFF2-40B4-BE49-F238E27FC236}">
                <a16:creationId xmlns:a16="http://schemas.microsoft.com/office/drawing/2014/main" id="{EBFC825A-5ABE-063C-5DDA-0371C204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216275"/>
            <a:ext cx="1022350" cy="1438275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51" name="Rectangle 11">
            <a:extLst>
              <a:ext uri="{FF2B5EF4-FFF2-40B4-BE49-F238E27FC236}">
                <a16:creationId xmlns:a16="http://schemas.microsoft.com/office/drawing/2014/main" id="{CD9759A8-4DC8-259D-4E54-E058C808B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37068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Sense</a:t>
            </a:r>
            <a:endParaRPr lang="en-US" altLang="en-US"/>
          </a:p>
        </p:txBody>
      </p:sp>
      <p:sp>
        <p:nvSpPr>
          <p:cNvPr id="291852" name="Rectangle 12">
            <a:extLst>
              <a:ext uri="{FF2B5EF4-FFF2-40B4-BE49-F238E27FC236}">
                <a16:creationId xmlns:a16="http://schemas.microsoft.com/office/drawing/2014/main" id="{0A8316E7-53B5-181D-48D0-EE3A7CCB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3930650"/>
            <a:ext cx="873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Amplifier</a:t>
            </a:r>
            <a:endParaRPr lang="en-US" altLang="en-US"/>
          </a:p>
        </p:txBody>
      </p:sp>
      <p:sp>
        <p:nvSpPr>
          <p:cNvPr id="291853" name="Freeform 13">
            <a:extLst>
              <a:ext uri="{FF2B5EF4-FFF2-40B4-BE49-F238E27FC236}">
                <a16:creationId xmlns:a16="http://schemas.microsoft.com/office/drawing/2014/main" id="{EC479EE0-FB25-0BB8-C39A-75C0F68A4AE6}"/>
              </a:ext>
            </a:extLst>
          </p:cNvPr>
          <p:cNvSpPr>
            <a:spLocks/>
          </p:cNvSpPr>
          <p:nvPr/>
        </p:nvSpPr>
        <p:spPr bwMode="auto">
          <a:xfrm>
            <a:off x="2006600" y="2581275"/>
            <a:ext cx="466725" cy="249238"/>
          </a:xfrm>
          <a:custGeom>
            <a:avLst/>
            <a:gdLst>
              <a:gd name="T0" fmla="*/ 0 w 294"/>
              <a:gd name="T1" fmla="*/ 157 h 157"/>
              <a:gd name="T2" fmla="*/ 113 w 294"/>
              <a:gd name="T3" fmla="*/ 157 h 157"/>
              <a:gd name="T4" fmla="*/ 164 w 294"/>
              <a:gd name="T5" fmla="*/ 0 h 157"/>
              <a:gd name="T6" fmla="*/ 294 w 294"/>
              <a:gd name="T7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" h="157">
                <a:moveTo>
                  <a:pt x="0" y="157"/>
                </a:moveTo>
                <a:lnTo>
                  <a:pt x="113" y="157"/>
                </a:lnTo>
                <a:lnTo>
                  <a:pt x="164" y="0"/>
                </a:lnTo>
                <a:lnTo>
                  <a:pt x="294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4" name="Freeform 14">
            <a:extLst>
              <a:ext uri="{FF2B5EF4-FFF2-40B4-BE49-F238E27FC236}">
                <a16:creationId xmlns:a16="http://schemas.microsoft.com/office/drawing/2014/main" id="{70CB7187-E180-6ED9-A9DF-9DCFE3E72E4C}"/>
              </a:ext>
            </a:extLst>
          </p:cNvPr>
          <p:cNvSpPr>
            <a:spLocks/>
          </p:cNvSpPr>
          <p:nvPr/>
        </p:nvSpPr>
        <p:spPr bwMode="auto">
          <a:xfrm>
            <a:off x="5972175" y="2581275"/>
            <a:ext cx="473075" cy="249238"/>
          </a:xfrm>
          <a:custGeom>
            <a:avLst/>
            <a:gdLst>
              <a:gd name="T0" fmla="*/ 0 w 298"/>
              <a:gd name="T1" fmla="*/ 157 h 157"/>
              <a:gd name="T2" fmla="*/ 118 w 298"/>
              <a:gd name="T3" fmla="*/ 157 h 157"/>
              <a:gd name="T4" fmla="*/ 169 w 298"/>
              <a:gd name="T5" fmla="*/ 0 h 157"/>
              <a:gd name="T6" fmla="*/ 298 w 298"/>
              <a:gd name="T7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157">
                <a:moveTo>
                  <a:pt x="0" y="157"/>
                </a:moveTo>
                <a:lnTo>
                  <a:pt x="118" y="157"/>
                </a:lnTo>
                <a:lnTo>
                  <a:pt x="169" y="0"/>
                </a:lnTo>
                <a:lnTo>
                  <a:pt x="29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5" name="Line 15">
            <a:extLst>
              <a:ext uri="{FF2B5EF4-FFF2-40B4-BE49-F238E27FC236}">
                <a16:creationId xmlns:a16="http://schemas.microsoft.com/office/drawing/2014/main" id="{70D98D13-5DEE-ADCB-1EF5-795FD0A6B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3689350"/>
            <a:ext cx="34115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>
            <a:extLst>
              <a:ext uri="{FF2B5EF4-FFF2-40B4-BE49-F238E27FC236}">
                <a16:creationId xmlns:a16="http://schemas.microsoft.com/office/drawing/2014/main" id="{99F91300-9DD3-DCCA-040F-C755FF9CA1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8888" y="3205163"/>
            <a:ext cx="1587" cy="1524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7" name="Rectangle 17">
            <a:extLst>
              <a:ext uri="{FF2B5EF4-FFF2-40B4-BE49-F238E27FC236}">
                <a16:creationId xmlns:a16="http://schemas.microsoft.com/office/drawing/2014/main" id="{76088F98-2B44-C9F1-CEBC-BF0B4635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3914775"/>
            <a:ext cx="411163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8" name="Rectangle 18">
            <a:extLst>
              <a:ext uri="{FF2B5EF4-FFF2-40B4-BE49-F238E27FC236}">
                <a16:creationId xmlns:a16="http://schemas.microsoft.com/office/drawing/2014/main" id="{47296E5D-F060-70A4-ADB5-E03B4742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40005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859" name="Line 19">
            <a:extLst>
              <a:ext uri="{FF2B5EF4-FFF2-40B4-BE49-F238E27FC236}">
                <a16:creationId xmlns:a16="http://schemas.microsoft.com/office/drawing/2014/main" id="{197348E0-17C9-327A-6D88-A1EEB8D7F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4119563"/>
            <a:ext cx="20478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60" name="Rectangle 20">
            <a:extLst>
              <a:ext uri="{FF2B5EF4-FFF2-40B4-BE49-F238E27FC236}">
                <a16:creationId xmlns:a16="http://schemas.microsoft.com/office/drawing/2014/main" id="{619BB2A2-CC92-2AF2-5598-9DA7DE81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2944813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1861" name="Rectangle 21">
            <a:extLst>
              <a:ext uri="{FF2B5EF4-FFF2-40B4-BE49-F238E27FC236}">
                <a16:creationId xmlns:a16="http://schemas.microsoft.com/office/drawing/2014/main" id="{D2D710A5-865C-C3F3-1040-DCDFC9E1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0432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91862" name="Rectangle 22">
            <a:extLst>
              <a:ext uri="{FF2B5EF4-FFF2-40B4-BE49-F238E27FC236}">
                <a16:creationId xmlns:a16="http://schemas.microsoft.com/office/drawing/2014/main" id="{02E406B8-BCCE-C51E-59E2-D60AC31A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3322638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BL</a:t>
            </a:r>
            <a:endParaRPr lang="en-US" altLang="en-US"/>
          </a:p>
        </p:txBody>
      </p:sp>
      <p:sp>
        <p:nvSpPr>
          <p:cNvPr id="291863" name="Rectangle 23">
            <a:extLst>
              <a:ext uri="{FF2B5EF4-FFF2-40B4-BE49-F238E27FC236}">
                <a16:creationId xmlns:a16="http://schemas.microsoft.com/office/drawing/2014/main" id="{58D54492-116F-E615-CB9F-F569E5A7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052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864" name="Rectangle 24">
            <a:extLst>
              <a:ext uri="{FF2B5EF4-FFF2-40B4-BE49-F238E27FC236}">
                <a16:creationId xmlns:a16="http://schemas.microsoft.com/office/drawing/2014/main" id="{434A97CD-A1F2-A338-138F-841B0EAB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803650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BL</a:t>
            </a:r>
            <a:endParaRPr lang="en-US" altLang="en-US"/>
          </a:p>
        </p:txBody>
      </p:sp>
      <p:sp>
        <p:nvSpPr>
          <p:cNvPr id="291865" name="Rectangle 25">
            <a:extLst>
              <a:ext uri="{FF2B5EF4-FFF2-40B4-BE49-F238E27FC236}">
                <a16:creationId xmlns:a16="http://schemas.microsoft.com/office/drawing/2014/main" id="{16F22BC0-96DB-428A-58EC-67C96747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30607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866" name="Rectangle 26">
            <a:extLst>
              <a:ext uri="{FF2B5EF4-FFF2-40B4-BE49-F238E27FC236}">
                <a16:creationId xmlns:a16="http://schemas.microsoft.com/office/drawing/2014/main" id="{394CED21-4C6D-6D8C-18A7-A363508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3162300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WBL</a:t>
            </a:r>
            <a:endParaRPr lang="en-US" altLang="en-US"/>
          </a:p>
        </p:txBody>
      </p:sp>
      <p:sp>
        <p:nvSpPr>
          <p:cNvPr id="291867" name="Rectangle 27">
            <a:extLst>
              <a:ext uri="{FF2B5EF4-FFF2-40B4-BE49-F238E27FC236}">
                <a16:creationId xmlns:a16="http://schemas.microsoft.com/office/drawing/2014/main" id="{7C28685A-B428-E537-C59C-AAE05CE61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0607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868" name="Rectangle 28">
            <a:extLst>
              <a:ext uri="{FF2B5EF4-FFF2-40B4-BE49-F238E27FC236}">
                <a16:creationId xmlns:a16="http://schemas.microsoft.com/office/drawing/2014/main" id="{54DFEB71-F25F-1708-28F2-94E667C9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162300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WBL</a:t>
            </a:r>
            <a:endParaRPr lang="en-US" altLang="en-US"/>
          </a:p>
        </p:txBody>
      </p:sp>
      <p:sp>
        <p:nvSpPr>
          <p:cNvPr id="291869" name="Oval 29">
            <a:extLst>
              <a:ext uri="{FF2B5EF4-FFF2-40B4-BE49-F238E27FC236}">
                <a16:creationId xmlns:a16="http://schemas.microsoft.com/office/drawing/2014/main" id="{8875BC8F-E47A-1B30-1306-D418604D2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3652838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0" name="Oval 30">
            <a:extLst>
              <a:ext uri="{FF2B5EF4-FFF2-40B4-BE49-F238E27FC236}">
                <a16:creationId xmlns:a16="http://schemas.microsoft.com/office/drawing/2014/main" id="{261AF339-792D-F3B2-026E-9D095571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4076700"/>
            <a:ext cx="74612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1" name="Line 31">
            <a:extLst>
              <a:ext uri="{FF2B5EF4-FFF2-40B4-BE49-F238E27FC236}">
                <a16:creationId xmlns:a16="http://schemas.microsoft.com/office/drawing/2014/main" id="{98DC48BF-78F7-3FE7-C50C-4F1B2447B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3" y="4070350"/>
            <a:ext cx="2873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2" name="Line 32">
            <a:extLst>
              <a:ext uri="{FF2B5EF4-FFF2-40B4-BE49-F238E27FC236}">
                <a16:creationId xmlns:a16="http://schemas.microsoft.com/office/drawing/2014/main" id="{558D35FC-DB2E-7B9E-5490-AD77C410C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4125913"/>
            <a:ext cx="1746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3" name="Line 33">
            <a:extLst>
              <a:ext uri="{FF2B5EF4-FFF2-40B4-BE49-F238E27FC236}">
                <a16:creationId xmlns:a16="http://schemas.microsoft.com/office/drawing/2014/main" id="{6F508C46-89A0-2736-AD5C-0F4F3C5CC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775" y="4187825"/>
            <a:ext cx="873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4" name="Line 34">
            <a:extLst>
              <a:ext uri="{FF2B5EF4-FFF2-40B4-BE49-F238E27FC236}">
                <a16:creationId xmlns:a16="http://schemas.microsoft.com/office/drawing/2014/main" id="{04F928D9-2DE2-8208-D18B-C340470B0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3689350"/>
            <a:ext cx="1587" cy="1381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5" name="Line 35">
            <a:extLst>
              <a:ext uri="{FF2B5EF4-FFF2-40B4-BE49-F238E27FC236}">
                <a16:creationId xmlns:a16="http://schemas.microsoft.com/office/drawing/2014/main" id="{BDFCB5FA-2061-BF7E-813C-4B701E3DE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8" y="3921125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6" name="Line 36">
            <a:extLst>
              <a:ext uri="{FF2B5EF4-FFF2-40B4-BE49-F238E27FC236}">
                <a16:creationId xmlns:a16="http://schemas.microsoft.com/office/drawing/2014/main" id="{98868607-0DCE-BCA0-0D39-4E020C0E3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3827463"/>
            <a:ext cx="2365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7" name="Line 37">
            <a:extLst>
              <a:ext uri="{FF2B5EF4-FFF2-40B4-BE49-F238E27FC236}">
                <a16:creationId xmlns:a16="http://schemas.microsoft.com/office/drawing/2014/main" id="{AC2B34AF-9781-5422-19AD-E023EB724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3921125"/>
            <a:ext cx="2365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8" name="Freeform 38">
            <a:extLst>
              <a:ext uri="{FF2B5EF4-FFF2-40B4-BE49-F238E27FC236}">
                <a16:creationId xmlns:a16="http://schemas.microsoft.com/office/drawing/2014/main" id="{6081FDB1-BDAD-8F01-91FA-94EB1ECF099A}"/>
              </a:ext>
            </a:extLst>
          </p:cNvPr>
          <p:cNvSpPr>
            <a:spLocks/>
          </p:cNvSpPr>
          <p:nvPr/>
        </p:nvSpPr>
        <p:spPr bwMode="auto">
          <a:xfrm>
            <a:off x="2260600" y="3367088"/>
            <a:ext cx="411163" cy="111125"/>
          </a:xfrm>
          <a:custGeom>
            <a:avLst/>
            <a:gdLst>
              <a:gd name="T0" fmla="*/ 259 w 259"/>
              <a:gd name="T1" fmla="*/ 70 h 70"/>
              <a:gd name="T2" fmla="*/ 259 w 259"/>
              <a:gd name="T3" fmla="*/ 0 h 70"/>
              <a:gd name="T4" fmla="*/ 0 w 259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" h="70">
                <a:moveTo>
                  <a:pt x="259" y="70"/>
                </a:moveTo>
                <a:lnTo>
                  <a:pt x="259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79" name="Line 39">
            <a:extLst>
              <a:ext uri="{FF2B5EF4-FFF2-40B4-BE49-F238E27FC236}">
                <a16:creationId xmlns:a16="http://schemas.microsoft.com/office/drawing/2014/main" id="{D39BA45E-CD48-E976-9BF5-32F9AF3CD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1763" y="35655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0" name="Line 40">
            <a:extLst>
              <a:ext uri="{FF2B5EF4-FFF2-40B4-BE49-F238E27FC236}">
                <a16:creationId xmlns:a16="http://schemas.microsoft.com/office/drawing/2014/main" id="{85D8D476-CC70-D10D-8FC6-5EBD6F407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3478213"/>
            <a:ext cx="2365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1" name="Line 41">
            <a:extLst>
              <a:ext uri="{FF2B5EF4-FFF2-40B4-BE49-F238E27FC236}">
                <a16:creationId xmlns:a16="http://schemas.microsoft.com/office/drawing/2014/main" id="{698EDDA4-80FF-1688-079E-51D7D3989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3565525"/>
            <a:ext cx="2365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2" name="Line 42">
            <a:extLst>
              <a:ext uri="{FF2B5EF4-FFF2-40B4-BE49-F238E27FC236}">
                <a16:creationId xmlns:a16="http://schemas.microsoft.com/office/drawing/2014/main" id="{4AC4DF27-C93F-C5D5-B137-193176028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0050" y="3689350"/>
            <a:ext cx="1588" cy="225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3" name="Line 43">
            <a:extLst>
              <a:ext uri="{FF2B5EF4-FFF2-40B4-BE49-F238E27FC236}">
                <a16:creationId xmlns:a16="http://schemas.microsoft.com/office/drawing/2014/main" id="{6E1F258C-7582-3AFC-826C-9EA5432DE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1988" y="3205163"/>
            <a:ext cx="1587" cy="1524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4" name="Rectangle 44">
            <a:extLst>
              <a:ext uri="{FF2B5EF4-FFF2-40B4-BE49-F238E27FC236}">
                <a16:creationId xmlns:a16="http://schemas.microsoft.com/office/drawing/2014/main" id="{B842C6B5-1311-6948-B68A-5728A6CBE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3914775"/>
            <a:ext cx="411163" cy="40957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85" name="Rectangle 45">
            <a:extLst>
              <a:ext uri="{FF2B5EF4-FFF2-40B4-BE49-F238E27FC236}">
                <a16:creationId xmlns:a16="http://schemas.microsoft.com/office/drawing/2014/main" id="{222986F5-CA12-1FFF-93CF-EA52883E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40005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886" name="Line 46">
            <a:extLst>
              <a:ext uri="{FF2B5EF4-FFF2-40B4-BE49-F238E27FC236}">
                <a16:creationId xmlns:a16="http://schemas.microsoft.com/office/drawing/2014/main" id="{79B77358-E82C-FF32-AF36-C633BA489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1988" y="4119563"/>
            <a:ext cx="20478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7" name="Oval 47">
            <a:extLst>
              <a:ext uri="{FF2B5EF4-FFF2-40B4-BE49-F238E27FC236}">
                <a16:creationId xmlns:a16="http://schemas.microsoft.com/office/drawing/2014/main" id="{E769174A-A69E-9A90-7622-8EDFBDD6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652838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8" name="Oval 48">
            <a:extLst>
              <a:ext uri="{FF2B5EF4-FFF2-40B4-BE49-F238E27FC236}">
                <a16:creationId xmlns:a16="http://schemas.microsoft.com/office/drawing/2014/main" id="{B8B8AA47-D8DE-346D-A767-043997B4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652838"/>
            <a:ext cx="74612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89" name="Oval 49">
            <a:extLst>
              <a:ext uri="{FF2B5EF4-FFF2-40B4-BE49-F238E27FC236}">
                <a16:creationId xmlns:a16="http://schemas.microsoft.com/office/drawing/2014/main" id="{DD152217-C769-8694-9E9A-0EDDB05E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3652838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0" name="Oval 50">
            <a:extLst>
              <a:ext uri="{FF2B5EF4-FFF2-40B4-BE49-F238E27FC236}">
                <a16:creationId xmlns:a16="http://schemas.microsoft.com/office/drawing/2014/main" id="{CA0D58B1-4E50-1B0B-25BD-6E2479A3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076700"/>
            <a:ext cx="74612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1" name="Line 51">
            <a:extLst>
              <a:ext uri="{FF2B5EF4-FFF2-40B4-BE49-F238E27FC236}">
                <a16:creationId xmlns:a16="http://schemas.microsoft.com/office/drawing/2014/main" id="{F0A76BE0-A16F-C5BF-1EDA-5010CE8FC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1563" y="3689350"/>
            <a:ext cx="1587" cy="225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2" name="Line 52">
            <a:extLst>
              <a:ext uri="{FF2B5EF4-FFF2-40B4-BE49-F238E27FC236}">
                <a16:creationId xmlns:a16="http://schemas.microsoft.com/office/drawing/2014/main" id="{3759898D-FCCD-8FDA-A6FF-3B956B9202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0600" y="3205163"/>
            <a:ext cx="1588" cy="1524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3" name="Rectangle 53">
            <a:extLst>
              <a:ext uri="{FF2B5EF4-FFF2-40B4-BE49-F238E27FC236}">
                <a16:creationId xmlns:a16="http://schemas.microsoft.com/office/drawing/2014/main" id="{A58F362E-7D5F-6B67-63DB-9739C3E6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3914775"/>
            <a:ext cx="411163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4" name="Rectangle 54">
            <a:extLst>
              <a:ext uri="{FF2B5EF4-FFF2-40B4-BE49-F238E27FC236}">
                <a16:creationId xmlns:a16="http://schemas.microsoft.com/office/drawing/2014/main" id="{DC0918B9-E55E-8888-3995-2687E640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40005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895" name="Line 55">
            <a:extLst>
              <a:ext uri="{FF2B5EF4-FFF2-40B4-BE49-F238E27FC236}">
                <a16:creationId xmlns:a16="http://schemas.microsoft.com/office/drawing/2014/main" id="{0710BE3D-E9F0-20BB-0EB9-0C45D02B9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0600" y="4119563"/>
            <a:ext cx="2063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6" name="Rectangle 56">
            <a:extLst>
              <a:ext uri="{FF2B5EF4-FFF2-40B4-BE49-F238E27FC236}">
                <a16:creationId xmlns:a16="http://schemas.microsoft.com/office/drawing/2014/main" id="{8F80B1AD-9AB4-19E8-112E-37F0E5200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2944813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1897" name="Rectangle 57">
            <a:extLst>
              <a:ext uri="{FF2B5EF4-FFF2-40B4-BE49-F238E27FC236}">
                <a16:creationId xmlns:a16="http://schemas.microsoft.com/office/drawing/2014/main" id="{CE23C43E-BFBD-B688-AA9A-677BF6757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0432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91898" name="Oval 58">
            <a:extLst>
              <a:ext uri="{FF2B5EF4-FFF2-40B4-BE49-F238E27FC236}">
                <a16:creationId xmlns:a16="http://schemas.microsoft.com/office/drawing/2014/main" id="{4C5403D4-A5A1-4A48-41FC-FC6CC3BD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652838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99" name="Oval 59">
            <a:extLst>
              <a:ext uri="{FF2B5EF4-FFF2-40B4-BE49-F238E27FC236}">
                <a16:creationId xmlns:a16="http://schemas.microsoft.com/office/drawing/2014/main" id="{D3ACEFA8-F6BD-9E9C-C12B-710130D3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4076700"/>
            <a:ext cx="74612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0" name="Oval 60">
            <a:extLst>
              <a:ext uri="{FF2B5EF4-FFF2-40B4-BE49-F238E27FC236}">
                <a16:creationId xmlns:a16="http://schemas.microsoft.com/office/drawing/2014/main" id="{FE69B764-C92D-9193-BA29-1B030F4C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3328988"/>
            <a:ext cx="74612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1" name="Line 61">
            <a:extLst>
              <a:ext uri="{FF2B5EF4-FFF2-40B4-BE49-F238E27FC236}">
                <a16:creationId xmlns:a16="http://schemas.microsoft.com/office/drawing/2014/main" id="{179A596E-5C4F-8C8D-D1CB-99799F64D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1763" y="3689350"/>
            <a:ext cx="1587" cy="225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2" name="Line 62">
            <a:extLst>
              <a:ext uri="{FF2B5EF4-FFF2-40B4-BE49-F238E27FC236}">
                <a16:creationId xmlns:a16="http://schemas.microsoft.com/office/drawing/2014/main" id="{C99F6135-A79F-90DB-F5B2-3FD1108E0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3689350"/>
            <a:ext cx="34115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3" name="Line 63">
            <a:extLst>
              <a:ext uri="{FF2B5EF4-FFF2-40B4-BE49-F238E27FC236}">
                <a16:creationId xmlns:a16="http://schemas.microsoft.com/office/drawing/2014/main" id="{E9DC666F-FD90-EB62-419D-575832B38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0063" y="3205163"/>
            <a:ext cx="1587" cy="1524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4" name="Rectangle 64">
            <a:extLst>
              <a:ext uri="{FF2B5EF4-FFF2-40B4-BE49-F238E27FC236}">
                <a16:creationId xmlns:a16="http://schemas.microsoft.com/office/drawing/2014/main" id="{BE065166-5B6A-C74D-867C-26389151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3914775"/>
            <a:ext cx="411162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5" name="Rectangle 65">
            <a:extLst>
              <a:ext uri="{FF2B5EF4-FFF2-40B4-BE49-F238E27FC236}">
                <a16:creationId xmlns:a16="http://schemas.microsoft.com/office/drawing/2014/main" id="{BCB6B77C-5268-AC52-567F-53E7AEED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40005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906" name="Line 66">
            <a:extLst>
              <a:ext uri="{FF2B5EF4-FFF2-40B4-BE49-F238E27FC236}">
                <a16:creationId xmlns:a16="http://schemas.microsoft.com/office/drawing/2014/main" id="{386EC9EC-04C9-3B90-25F1-28F75B6DC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4119563"/>
            <a:ext cx="2047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07" name="Rectangle 67">
            <a:extLst>
              <a:ext uri="{FF2B5EF4-FFF2-40B4-BE49-F238E27FC236}">
                <a16:creationId xmlns:a16="http://schemas.microsoft.com/office/drawing/2014/main" id="{8C49AF38-1B36-923C-77D2-3B2BC3852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37338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908" name="Rectangle 68">
            <a:extLst>
              <a:ext uri="{FF2B5EF4-FFF2-40B4-BE49-F238E27FC236}">
                <a16:creationId xmlns:a16="http://schemas.microsoft.com/office/drawing/2014/main" id="{2DD030B0-6F94-66BE-8772-73332BFE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175" y="3832225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BL</a:t>
            </a:r>
            <a:endParaRPr lang="en-US" altLang="en-US"/>
          </a:p>
        </p:txBody>
      </p:sp>
      <p:sp>
        <p:nvSpPr>
          <p:cNvPr id="291909" name="Oval 69">
            <a:extLst>
              <a:ext uri="{FF2B5EF4-FFF2-40B4-BE49-F238E27FC236}">
                <a16:creationId xmlns:a16="http://schemas.microsoft.com/office/drawing/2014/main" id="{DB936779-E66C-530F-6054-B8BB87EA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3652838"/>
            <a:ext cx="74612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0" name="Oval 70">
            <a:extLst>
              <a:ext uri="{FF2B5EF4-FFF2-40B4-BE49-F238E27FC236}">
                <a16:creationId xmlns:a16="http://schemas.microsoft.com/office/drawing/2014/main" id="{BD1C8E75-A9DE-05FD-9F97-F15EFB4D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07670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1" name="Line 71">
            <a:extLst>
              <a:ext uri="{FF2B5EF4-FFF2-40B4-BE49-F238E27FC236}">
                <a16:creationId xmlns:a16="http://schemas.microsoft.com/office/drawing/2014/main" id="{2FA27FBD-4EEB-E2AC-A92F-7172B4844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4850" y="4070350"/>
            <a:ext cx="2873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2" name="Line 72">
            <a:extLst>
              <a:ext uri="{FF2B5EF4-FFF2-40B4-BE49-F238E27FC236}">
                <a16:creationId xmlns:a16="http://schemas.microsoft.com/office/drawing/2014/main" id="{37424B24-317B-86F3-02D9-E92E698D1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125913"/>
            <a:ext cx="1746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3" name="Line 73">
            <a:extLst>
              <a:ext uri="{FF2B5EF4-FFF2-40B4-BE49-F238E27FC236}">
                <a16:creationId xmlns:a16="http://schemas.microsoft.com/office/drawing/2014/main" id="{88D43298-CD2F-3D4E-EDCD-59A69FEC1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4187825"/>
            <a:ext cx="873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4" name="Line 74">
            <a:extLst>
              <a:ext uri="{FF2B5EF4-FFF2-40B4-BE49-F238E27FC236}">
                <a16:creationId xmlns:a16="http://schemas.microsoft.com/office/drawing/2014/main" id="{5E77BD17-B449-594F-AB3A-E3276A126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313" y="3689350"/>
            <a:ext cx="1587" cy="1381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5" name="Line 75">
            <a:extLst>
              <a:ext uri="{FF2B5EF4-FFF2-40B4-BE49-F238E27FC236}">
                <a16:creationId xmlns:a16="http://schemas.microsoft.com/office/drawing/2014/main" id="{88062FEC-8C61-E17E-0FA9-F0CBFAC5C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313" y="3921125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6" name="Line 76">
            <a:extLst>
              <a:ext uri="{FF2B5EF4-FFF2-40B4-BE49-F238E27FC236}">
                <a16:creationId xmlns:a16="http://schemas.microsoft.com/office/drawing/2014/main" id="{6144C3AC-7A92-5C39-B016-F4DFCFECC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0250" y="3827463"/>
            <a:ext cx="2365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7" name="Line 77">
            <a:extLst>
              <a:ext uri="{FF2B5EF4-FFF2-40B4-BE49-F238E27FC236}">
                <a16:creationId xmlns:a16="http://schemas.microsoft.com/office/drawing/2014/main" id="{63E0719C-9840-495B-DB43-D9BCF7D4C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0250" y="3921125"/>
            <a:ext cx="2365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8" name="Line 78">
            <a:extLst>
              <a:ext uri="{FF2B5EF4-FFF2-40B4-BE49-F238E27FC236}">
                <a16:creationId xmlns:a16="http://schemas.microsoft.com/office/drawing/2014/main" id="{819F1F7A-6E2C-68D1-3F9B-7E640729A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8900" y="3689350"/>
            <a:ext cx="1588" cy="225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19" name="Line 79">
            <a:extLst>
              <a:ext uri="{FF2B5EF4-FFF2-40B4-BE49-F238E27FC236}">
                <a16:creationId xmlns:a16="http://schemas.microsoft.com/office/drawing/2014/main" id="{913A0081-1191-1CC8-A19E-DD93B6E4C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6963" y="3205163"/>
            <a:ext cx="1587" cy="1524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0" name="Rectangle 80">
            <a:extLst>
              <a:ext uri="{FF2B5EF4-FFF2-40B4-BE49-F238E27FC236}">
                <a16:creationId xmlns:a16="http://schemas.microsoft.com/office/drawing/2014/main" id="{FE724189-080D-85E1-2645-2AE4A63A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3914775"/>
            <a:ext cx="411162" cy="40957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21" name="Rectangle 81">
            <a:extLst>
              <a:ext uri="{FF2B5EF4-FFF2-40B4-BE49-F238E27FC236}">
                <a16:creationId xmlns:a16="http://schemas.microsoft.com/office/drawing/2014/main" id="{9EC3262C-29E1-1FFC-35C7-0591BC59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0005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922" name="Line 82">
            <a:extLst>
              <a:ext uri="{FF2B5EF4-FFF2-40B4-BE49-F238E27FC236}">
                <a16:creationId xmlns:a16="http://schemas.microsoft.com/office/drawing/2014/main" id="{69CCFA77-B26B-E514-1A46-7C85B2BF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2175" y="4119563"/>
            <a:ext cx="2047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3" name="Oval 83">
            <a:extLst>
              <a:ext uri="{FF2B5EF4-FFF2-40B4-BE49-F238E27FC236}">
                <a16:creationId xmlns:a16="http://schemas.microsoft.com/office/drawing/2014/main" id="{2F0C906F-CDE2-FD41-C5A3-EE78584A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3652838"/>
            <a:ext cx="74612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4" name="Oval 84">
            <a:extLst>
              <a:ext uri="{FF2B5EF4-FFF2-40B4-BE49-F238E27FC236}">
                <a16:creationId xmlns:a16="http://schemas.microsoft.com/office/drawing/2014/main" id="{BF772FCF-E0EE-4833-9E3D-284C99A1F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07670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5" name="Line 85">
            <a:extLst>
              <a:ext uri="{FF2B5EF4-FFF2-40B4-BE49-F238E27FC236}">
                <a16:creationId xmlns:a16="http://schemas.microsoft.com/office/drawing/2014/main" id="{310BC9CD-9C58-E5D9-CB5D-C287F5DE4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5800" y="3689350"/>
            <a:ext cx="1588" cy="225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6" name="Line 86">
            <a:extLst>
              <a:ext uri="{FF2B5EF4-FFF2-40B4-BE49-F238E27FC236}">
                <a16:creationId xmlns:a16="http://schemas.microsoft.com/office/drawing/2014/main" id="{AA8CA761-9A31-B266-EC28-9EDF112C9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8350" y="3205163"/>
            <a:ext cx="1588" cy="15240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7" name="Rectangle 87">
            <a:extLst>
              <a:ext uri="{FF2B5EF4-FFF2-40B4-BE49-F238E27FC236}">
                <a16:creationId xmlns:a16="http://schemas.microsoft.com/office/drawing/2014/main" id="{A15E3A78-3721-EA83-7DD4-D771985A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3914775"/>
            <a:ext cx="411162" cy="409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28" name="Rectangle 88">
            <a:extLst>
              <a:ext uri="{FF2B5EF4-FFF2-40B4-BE49-F238E27FC236}">
                <a16:creationId xmlns:a16="http://schemas.microsoft.com/office/drawing/2014/main" id="{2BB09BBF-1C5A-8932-EEF6-55C0F2C1A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40005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291929" name="Line 89">
            <a:extLst>
              <a:ext uri="{FF2B5EF4-FFF2-40B4-BE49-F238E27FC236}">
                <a16:creationId xmlns:a16="http://schemas.microsoft.com/office/drawing/2014/main" id="{AEE07256-753A-6F36-1D1E-19EE19AB8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975" y="4119563"/>
            <a:ext cx="2063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0" name="Oval 90">
            <a:extLst>
              <a:ext uri="{FF2B5EF4-FFF2-40B4-BE49-F238E27FC236}">
                <a16:creationId xmlns:a16="http://schemas.microsoft.com/office/drawing/2014/main" id="{850BA96D-EF36-BF85-7684-092108E6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088" y="3652838"/>
            <a:ext cx="74612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1" name="Oval 91">
            <a:extLst>
              <a:ext uri="{FF2B5EF4-FFF2-40B4-BE49-F238E27FC236}">
                <a16:creationId xmlns:a16="http://schemas.microsoft.com/office/drawing/2014/main" id="{292B0CF8-99AD-B99B-8873-36CC10E6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07670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2" name="Freeform 92">
            <a:extLst>
              <a:ext uri="{FF2B5EF4-FFF2-40B4-BE49-F238E27FC236}">
                <a16:creationId xmlns:a16="http://schemas.microsoft.com/office/drawing/2014/main" id="{58D6AA8E-6328-3B0C-805C-EACE65E5385A}"/>
              </a:ext>
            </a:extLst>
          </p:cNvPr>
          <p:cNvSpPr>
            <a:spLocks/>
          </p:cNvSpPr>
          <p:nvPr/>
        </p:nvSpPr>
        <p:spPr bwMode="auto">
          <a:xfrm>
            <a:off x="5765800" y="3367088"/>
            <a:ext cx="411163" cy="111125"/>
          </a:xfrm>
          <a:custGeom>
            <a:avLst/>
            <a:gdLst>
              <a:gd name="T0" fmla="*/ 0 w 259"/>
              <a:gd name="T1" fmla="*/ 70 h 70"/>
              <a:gd name="T2" fmla="*/ 0 w 259"/>
              <a:gd name="T3" fmla="*/ 0 h 70"/>
              <a:gd name="T4" fmla="*/ 259 w 259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" h="70">
                <a:moveTo>
                  <a:pt x="0" y="70"/>
                </a:moveTo>
                <a:lnTo>
                  <a:pt x="0" y="0"/>
                </a:lnTo>
                <a:lnTo>
                  <a:pt x="259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3" name="Line 93">
            <a:extLst>
              <a:ext uri="{FF2B5EF4-FFF2-40B4-BE49-F238E27FC236}">
                <a16:creationId xmlns:a16="http://schemas.microsoft.com/office/drawing/2014/main" id="{FA409207-C3C9-842E-0082-B41461AAB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35655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4" name="Line 94">
            <a:extLst>
              <a:ext uri="{FF2B5EF4-FFF2-40B4-BE49-F238E27FC236}">
                <a16:creationId xmlns:a16="http://schemas.microsoft.com/office/drawing/2014/main" id="{DD0BA356-017C-2B67-B861-9861DE92DD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8325" y="3478213"/>
            <a:ext cx="2428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5" name="Line 95">
            <a:extLst>
              <a:ext uri="{FF2B5EF4-FFF2-40B4-BE49-F238E27FC236}">
                <a16:creationId xmlns:a16="http://schemas.microsoft.com/office/drawing/2014/main" id="{A55FE535-A877-CC73-0C75-03906E6E2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8325" y="3565525"/>
            <a:ext cx="2428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6" name="Oval 96">
            <a:extLst>
              <a:ext uri="{FF2B5EF4-FFF2-40B4-BE49-F238E27FC236}">
                <a16:creationId xmlns:a16="http://schemas.microsoft.com/office/drawing/2014/main" id="{974F7324-F1B5-EF50-938E-81C953E1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328988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7" name="Line 97">
            <a:extLst>
              <a:ext uri="{FF2B5EF4-FFF2-40B4-BE49-F238E27FC236}">
                <a16:creationId xmlns:a16="http://schemas.microsoft.com/office/drawing/2014/main" id="{1EBD32C3-666D-256B-45F6-90A228B973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7188" y="3689350"/>
            <a:ext cx="1587" cy="2254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38" name="Rectangle 98">
            <a:extLst>
              <a:ext uri="{FF2B5EF4-FFF2-40B4-BE49-F238E27FC236}">
                <a16:creationId xmlns:a16="http://schemas.microsoft.com/office/drawing/2014/main" id="{78A62F92-3866-02BA-001B-DD63068D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44813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1939" name="Rectangle 99">
            <a:extLst>
              <a:ext uri="{FF2B5EF4-FFF2-40B4-BE49-F238E27FC236}">
                <a16:creationId xmlns:a16="http://schemas.microsoft.com/office/drawing/2014/main" id="{196453FF-58BC-4923-28ED-3A65DCE2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30432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/>
          </a:p>
        </p:txBody>
      </p:sp>
      <p:sp>
        <p:nvSpPr>
          <p:cNvPr id="291940" name="Line 100">
            <a:extLst>
              <a:ext uri="{FF2B5EF4-FFF2-40B4-BE49-F238E27FC236}">
                <a16:creationId xmlns:a16="http://schemas.microsoft.com/office/drawing/2014/main" id="{B0ADE1AE-B629-53EC-F61F-DF4A9A3E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3049588"/>
            <a:ext cx="8731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41" name="Rectangle 101">
            <a:extLst>
              <a:ext uri="{FF2B5EF4-FFF2-40B4-BE49-F238E27FC236}">
                <a16:creationId xmlns:a16="http://schemas.microsoft.com/office/drawing/2014/main" id="{6721C28B-F336-DF04-FA87-C6316CB6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2944813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1942" name="Rectangle 102">
            <a:extLst>
              <a:ext uri="{FF2B5EF4-FFF2-40B4-BE49-F238E27FC236}">
                <a16:creationId xmlns:a16="http://schemas.microsoft.com/office/drawing/2014/main" id="{A83B76CD-A95C-541B-C4F2-042AF8A0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3" y="30432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D</a:t>
            </a:r>
            <a:endParaRPr lang="en-US" altLang="en-US"/>
          </a:p>
        </p:txBody>
      </p:sp>
      <p:sp>
        <p:nvSpPr>
          <p:cNvPr id="291943" name="Rectangle 103">
            <a:extLst>
              <a:ext uri="{FF2B5EF4-FFF2-40B4-BE49-F238E27FC236}">
                <a16:creationId xmlns:a16="http://schemas.microsoft.com/office/drawing/2014/main" id="{2B1E0A6F-594E-8CF5-3ADE-18563987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4813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1944" name="Rectangle 104">
            <a:extLst>
              <a:ext uri="{FF2B5EF4-FFF2-40B4-BE49-F238E27FC236}">
                <a16:creationId xmlns:a16="http://schemas.microsoft.com/office/drawing/2014/main" id="{C067FA22-48C5-DB9A-21D3-EDBC7684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30432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91945" name="Freeform 105">
            <a:extLst>
              <a:ext uri="{FF2B5EF4-FFF2-40B4-BE49-F238E27FC236}">
                <a16:creationId xmlns:a16="http://schemas.microsoft.com/office/drawing/2014/main" id="{033971D3-F570-C5CB-1AFE-7A5EFF58583A}"/>
              </a:ext>
            </a:extLst>
          </p:cNvPr>
          <p:cNvSpPr>
            <a:spLocks/>
          </p:cNvSpPr>
          <p:nvPr/>
        </p:nvSpPr>
        <p:spPr bwMode="auto">
          <a:xfrm>
            <a:off x="7229475" y="3049588"/>
            <a:ext cx="93663" cy="1587"/>
          </a:xfrm>
          <a:custGeom>
            <a:avLst/>
            <a:gdLst>
              <a:gd name="T0" fmla="*/ 0 w 59"/>
              <a:gd name="T1" fmla="*/ 59 w 59"/>
              <a:gd name="T2" fmla="*/ 0 w 5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9">
                <a:moveTo>
                  <a:pt x="0" y="0"/>
                </a:moveTo>
                <a:lnTo>
                  <a:pt x="59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46" name="Rectangle 106">
            <a:extLst>
              <a:ext uri="{FF2B5EF4-FFF2-40B4-BE49-F238E27FC236}">
                <a16:creationId xmlns:a16="http://schemas.microsoft.com/office/drawing/2014/main" id="{C6E0D2E2-4AEE-4CED-ECD7-BBFA473E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2936875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1947" name="Rectangle 107">
            <a:extLst>
              <a:ext uri="{FF2B5EF4-FFF2-40B4-BE49-F238E27FC236}">
                <a16:creationId xmlns:a16="http://schemas.microsoft.com/office/drawing/2014/main" id="{B99DFE6C-94A6-3FEA-93A6-B50EB243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303847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91948" name="Freeform 108">
            <a:extLst>
              <a:ext uri="{FF2B5EF4-FFF2-40B4-BE49-F238E27FC236}">
                <a16:creationId xmlns:a16="http://schemas.microsoft.com/office/drawing/2014/main" id="{0CCFEEAE-9626-8969-09E4-AAFE880D6967}"/>
              </a:ext>
            </a:extLst>
          </p:cNvPr>
          <p:cNvSpPr>
            <a:spLocks/>
          </p:cNvSpPr>
          <p:nvPr/>
        </p:nvSpPr>
        <p:spPr bwMode="auto">
          <a:xfrm>
            <a:off x="8232775" y="3049588"/>
            <a:ext cx="92075" cy="1587"/>
          </a:xfrm>
          <a:custGeom>
            <a:avLst/>
            <a:gdLst>
              <a:gd name="T0" fmla="*/ 0 w 58"/>
              <a:gd name="T1" fmla="*/ 58 w 58"/>
              <a:gd name="T2" fmla="*/ 0 w 5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">
                <a:moveTo>
                  <a:pt x="0" y="0"/>
                </a:move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49" name="Rectangle 109">
            <a:extLst>
              <a:ext uri="{FF2B5EF4-FFF2-40B4-BE49-F238E27FC236}">
                <a16:creationId xmlns:a16="http://schemas.microsoft.com/office/drawing/2014/main" id="{71D2A94C-3E41-DBCA-7E0C-FF14EFE38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3363913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BL</a:t>
            </a:r>
            <a:endParaRPr lang="en-US" altLang="en-US"/>
          </a:p>
        </p:txBody>
      </p:sp>
      <p:sp>
        <p:nvSpPr>
          <p:cNvPr id="291950" name="Line 110">
            <a:extLst>
              <a:ext uri="{FF2B5EF4-FFF2-40B4-BE49-F238E27FC236}">
                <a16:creationId xmlns:a16="http://schemas.microsoft.com/office/drawing/2014/main" id="{2514852F-5EE0-E4EB-E944-43E4D2414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4863" y="3371850"/>
            <a:ext cx="2238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1" name="Line 111">
            <a:extLst>
              <a:ext uri="{FF2B5EF4-FFF2-40B4-BE49-F238E27FC236}">
                <a16:creationId xmlns:a16="http://schemas.microsoft.com/office/drawing/2014/main" id="{0A27AD3E-919D-6EF9-6802-8CE2FCBB7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25" y="3827463"/>
            <a:ext cx="1619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2" name="Line 112">
            <a:extLst>
              <a:ext uri="{FF2B5EF4-FFF2-40B4-BE49-F238E27FC236}">
                <a16:creationId xmlns:a16="http://schemas.microsoft.com/office/drawing/2014/main" id="{AE9B16D5-9FCD-B96B-A6CE-848BCA4781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5425" y="2881313"/>
            <a:ext cx="1588" cy="8080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3" name="Line 113">
            <a:extLst>
              <a:ext uri="{FF2B5EF4-FFF2-40B4-BE49-F238E27FC236}">
                <a16:creationId xmlns:a16="http://schemas.microsoft.com/office/drawing/2014/main" id="{05818114-0F8F-EC11-347D-5E14F1630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3525" y="2881313"/>
            <a:ext cx="1588" cy="8080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4" name="Line 114">
            <a:extLst>
              <a:ext uri="{FF2B5EF4-FFF2-40B4-BE49-F238E27FC236}">
                <a16:creationId xmlns:a16="http://schemas.microsoft.com/office/drawing/2014/main" id="{483E5399-66FD-2B50-E3AA-D5AD3AA36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2425700"/>
            <a:ext cx="1588" cy="1444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5" name="Freeform 115">
            <a:extLst>
              <a:ext uri="{FF2B5EF4-FFF2-40B4-BE49-F238E27FC236}">
                <a16:creationId xmlns:a16="http://schemas.microsoft.com/office/drawing/2014/main" id="{4C880E95-DF5D-E665-8807-08AE3ABE90A7}"/>
              </a:ext>
            </a:extLst>
          </p:cNvPr>
          <p:cNvSpPr>
            <a:spLocks/>
          </p:cNvSpPr>
          <p:nvPr/>
        </p:nvSpPr>
        <p:spPr bwMode="auto">
          <a:xfrm>
            <a:off x="4035425" y="2674938"/>
            <a:ext cx="460375" cy="206375"/>
          </a:xfrm>
          <a:custGeom>
            <a:avLst/>
            <a:gdLst>
              <a:gd name="T0" fmla="*/ 290 w 290"/>
              <a:gd name="T1" fmla="*/ 0 h 130"/>
              <a:gd name="T2" fmla="*/ 290 w 290"/>
              <a:gd name="T3" fmla="*/ 130 h 130"/>
              <a:gd name="T4" fmla="*/ 0 w 290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" h="130">
                <a:moveTo>
                  <a:pt x="290" y="0"/>
                </a:moveTo>
                <a:lnTo>
                  <a:pt x="290" y="130"/>
                </a:lnTo>
                <a:lnTo>
                  <a:pt x="0" y="13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6" name="Freeform 116">
            <a:extLst>
              <a:ext uri="{FF2B5EF4-FFF2-40B4-BE49-F238E27FC236}">
                <a16:creationId xmlns:a16="http://schemas.microsoft.com/office/drawing/2014/main" id="{66FAEEDC-B55E-D6A7-1704-E760C65A5D7A}"/>
              </a:ext>
            </a:extLst>
          </p:cNvPr>
          <p:cNvSpPr>
            <a:spLocks/>
          </p:cNvSpPr>
          <p:nvPr/>
        </p:nvSpPr>
        <p:spPr bwMode="auto">
          <a:xfrm>
            <a:off x="4883150" y="2674938"/>
            <a:ext cx="460375" cy="206375"/>
          </a:xfrm>
          <a:custGeom>
            <a:avLst/>
            <a:gdLst>
              <a:gd name="T0" fmla="*/ 290 w 290"/>
              <a:gd name="T1" fmla="*/ 130 h 130"/>
              <a:gd name="T2" fmla="*/ 0 w 290"/>
              <a:gd name="T3" fmla="*/ 130 h 130"/>
              <a:gd name="T4" fmla="*/ 0 w 290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" h="130">
                <a:moveTo>
                  <a:pt x="290" y="130"/>
                </a:moveTo>
                <a:lnTo>
                  <a:pt x="0" y="13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7" name="Line 117">
            <a:extLst>
              <a:ext uri="{FF2B5EF4-FFF2-40B4-BE49-F238E27FC236}">
                <a16:creationId xmlns:a16="http://schemas.microsoft.com/office/drawing/2014/main" id="{C681F917-A47D-53D1-DCDC-D2A8F9E79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2674938"/>
            <a:ext cx="4984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8" name="Line 118">
            <a:extLst>
              <a:ext uri="{FF2B5EF4-FFF2-40B4-BE49-F238E27FC236}">
                <a16:creationId xmlns:a16="http://schemas.microsoft.com/office/drawing/2014/main" id="{71F213F3-DCCE-5D53-FCE1-016927BCF9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5650" y="2576513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959" name="Rectangle 119">
            <a:extLst>
              <a:ext uri="{FF2B5EF4-FFF2-40B4-BE49-F238E27FC236}">
                <a16:creationId xmlns:a16="http://schemas.microsoft.com/office/drawing/2014/main" id="{BC553EAE-0D62-5A64-ECDA-21BCC0EF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124075"/>
            <a:ext cx="3159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  <a:latin typeface="Times Ten Roman" pitchFamily="2" charset="0"/>
              </a:rPr>
              <a:t>EQ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9FBB724A-4F9C-609F-CFB4-4543E3AA5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en-US"/>
              <a:t>Block Diagram of 4 Mbit SRAM</a:t>
            </a:r>
          </a:p>
        </p:txBody>
      </p:sp>
      <p:sp>
        <p:nvSpPr>
          <p:cNvPr id="335098" name="Rectangle 250">
            <a:extLst>
              <a:ext uri="{FF2B5EF4-FFF2-40B4-BE49-F238E27FC236}">
                <a16:creationId xmlns:a16="http://schemas.microsoft.com/office/drawing/2014/main" id="{957BE6BA-4276-9037-261A-943FE9C7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9083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Subglobal row decoder</a:t>
            </a:r>
            <a:endParaRPr lang="en-US" altLang="en-US" b="0"/>
          </a:p>
        </p:txBody>
      </p:sp>
      <p:sp>
        <p:nvSpPr>
          <p:cNvPr id="335099" name="Rectangle 251">
            <a:extLst>
              <a:ext uri="{FF2B5EF4-FFF2-40B4-BE49-F238E27FC236}">
                <a16:creationId xmlns:a16="http://schemas.microsoft.com/office/drawing/2014/main" id="{5513FD74-A722-2810-734B-BAEE68E6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9622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Global row decoder</a:t>
            </a:r>
            <a:endParaRPr lang="en-US" altLang="en-US" b="0"/>
          </a:p>
        </p:txBody>
      </p:sp>
      <p:sp>
        <p:nvSpPr>
          <p:cNvPr id="335100" name="Rectangle 252">
            <a:extLst>
              <a:ext uri="{FF2B5EF4-FFF2-40B4-BE49-F238E27FC236}">
                <a16:creationId xmlns:a16="http://schemas.microsoft.com/office/drawing/2014/main" id="{63EDBCB0-7309-B12A-4864-72E665E4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28003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Subglobal row decoder</a:t>
            </a:r>
            <a:endParaRPr lang="en-US" altLang="en-US" b="0"/>
          </a:p>
        </p:txBody>
      </p:sp>
      <p:sp>
        <p:nvSpPr>
          <p:cNvPr id="335101" name="Rectangle 253">
            <a:extLst>
              <a:ext uri="{FF2B5EF4-FFF2-40B4-BE49-F238E27FC236}">
                <a16:creationId xmlns:a16="http://schemas.microsoft.com/office/drawing/2014/main" id="{BC515717-A039-5262-C9C6-D5930B2A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2988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Block 30</a:t>
            </a:r>
            <a:endParaRPr lang="en-US" altLang="en-US" b="0"/>
          </a:p>
        </p:txBody>
      </p:sp>
      <p:sp>
        <p:nvSpPr>
          <p:cNvPr id="335102" name="Rectangle 254">
            <a:extLst>
              <a:ext uri="{FF2B5EF4-FFF2-40B4-BE49-F238E27FC236}">
                <a16:creationId xmlns:a16="http://schemas.microsoft.com/office/drawing/2014/main" id="{841D5122-3492-2502-FCEA-6F8810A1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30358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Block 31</a:t>
            </a:r>
            <a:endParaRPr lang="en-US" altLang="en-US" b="0"/>
          </a:p>
        </p:txBody>
      </p:sp>
      <p:sp>
        <p:nvSpPr>
          <p:cNvPr id="335103" name="Rectangle 255">
            <a:extLst>
              <a:ext uri="{FF2B5EF4-FFF2-40B4-BE49-F238E27FC236}">
                <a16:creationId xmlns:a16="http://schemas.microsoft.com/office/drawing/2014/main" id="{0754A739-7CA3-64C5-F1E6-3C388322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54158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128 K Array Block 0</a:t>
            </a:r>
            <a:endParaRPr lang="en-US" altLang="en-US" b="0"/>
          </a:p>
        </p:txBody>
      </p:sp>
      <p:sp>
        <p:nvSpPr>
          <p:cNvPr id="335104" name="Rectangle 256">
            <a:extLst>
              <a:ext uri="{FF2B5EF4-FFF2-40B4-BE49-F238E27FC236}">
                <a16:creationId xmlns:a16="http://schemas.microsoft.com/office/drawing/2014/main" id="{35325F63-CFC7-B4A6-17A9-BCF6E694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33702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Block 1</a:t>
            </a:r>
            <a:endParaRPr lang="en-US" altLang="en-US" b="0"/>
          </a:p>
        </p:txBody>
      </p:sp>
      <p:grpSp>
        <p:nvGrpSpPr>
          <p:cNvPr id="335118" name="Group 270">
            <a:extLst>
              <a:ext uri="{FF2B5EF4-FFF2-40B4-BE49-F238E27FC236}">
                <a16:creationId xmlns:a16="http://schemas.microsoft.com/office/drawing/2014/main" id="{BFED4A9D-B898-3C3F-F87D-3977186C34B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66800"/>
            <a:ext cx="6019800" cy="5003800"/>
            <a:chOff x="864" y="768"/>
            <a:chExt cx="3792" cy="3152"/>
          </a:xfrm>
        </p:grpSpPr>
        <p:sp>
          <p:nvSpPr>
            <p:cNvPr id="334987" name="AutoShape 139">
              <a:extLst>
                <a:ext uri="{FF2B5EF4-FFF2-40B4-BE49-F238E27FC236}">
                  <a16:creationId xmlns:a16="http://schemas.microsoft.com/office/drawing/2014/main" id="{EB9FAFE6-F92E-1375-3690-4A1CBCA788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64" y="768"/>
              <a:ext cx="3792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89" name="Rectangle 141">
              <a:extLst>
                <a:ext uri="{FF2B5EF4-FFF2-40B4-BE49-F238E27FC236}">
                  <a16:creationId xmlns:a16="http://schemas.microsoft.com/office/drawing/2014/main" id="{44D22BA3-1F01-E335-B6E4-231D1C2E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996"/>
              <a:ext cx="581" cy="24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0" name="Rectangle 142">
              <a:extLst>
                <a:ext uri="{FF2B5EF4-FFF2-40B4-BE49-F238E27FC236}">
                  <a16:creationId xmlns:a16="http://schemas.microsoft.com/office/drawing/2014/main" id="{FB437B5E-3978-4FCA-EE78-1133FA6E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13"/>
              <a:ext cx="2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Clock</a:t>
              </a:r>
              <a:endParaRPr lang="en-US" altLang="en-US" b="0"/>
            </a:p>
          </p:txBody>
        </p:sp>
        <p:sp>
          <p:nvSpPr>
            <p:cNvPr id="334991" name="Rectangle 143">
              <a:extLst>
                <a:ext uri="{FF2B5EF4-FFF2-40B4-BE49-F238E27FC236}">
                  <a16:creationId xmlns:a16="http://schemas.microsoft.com/office/drawing/2014/main" id="{ED0F1CC9-F0EF-5EED-3324-62AAC6C77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118"/>
              <a:ext cx="4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generator</a:t>
              </a:r>
              <a:endParaRPr lang="en-US" altLang="en-US" b="0"/>
            </a:p>
          </p:txBody>
        </p:sp>
        <p:sp>
          <p:nvSpPr>
            <p:cNvPr id="334992" name="Rectangle 144">
              <a:extLst>
                <a:ext uri="{FF2B5EF4-FFF2-40B4-BE49-F238E27FC236}">
                  <a16:creationId xmlns:a16="http://schemas.microsoft.com/office/drawing/2014/main" id="{1E3A38FA-18D3-309E-26AA-AB636451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512"/>
              <a:ext cx="507" cy="2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3" name="Rectangle 145">
              <a:extLst>
                <a:ext uri="{FF2B5EF4-FFF2-40B4-BE49-F238E27FC236}">
                  <a16:creationId xmlns:a16="http://schemas.microsoft.com/office/drawing/2014/main" id="{2E4E0587-FCA4-DC3B-F6DE-8A8503CD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3505"/>
              <a:ext cx="34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CS, WE</a:t>
              </a:r>
              <a:endParaRPr lang="en-US" altLang="en-US" b="0"/>
            </a:p>
          </p:txBody>
        </p:sp>
        <p:sp>
          <p:nvSpPr>
            <p:cNvPr id="334994" name="Rectangle 146">
              <a:extLst>
                <a:ext uri="{FF2B5EF4-FFF2-40B4-BE49-F238E27FC236}">
                  <a16:creationId xmlns:a16="http://schemas.microsoft.com/office/drawing/2014/main" id="{1A5B0954-4294-84AD-6E48-F324AF4D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3610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buffer</a:t>
              </a:r>
              <a:endParaRPr lang="en-US" altLang="en-US" b="0"/>
            </a:p>
          </p:txBody>
        </p:sp>
        <p:sp>
          <p:nvSpPr>
            <p:cNvPr id="334995" name="Rectangle 147">
              <a:extLst>
                <a:ext uri="{FF2B5EF4-FFF2-40B4-BE49-F238E27FC236}">
                  <a16:creationId xmlns:a16="http://schemas.microsoft.com/office/drawing/2014/main" id="{F1823883-C672-D87C-F982-9FAED7A4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3512"/>
              <a:ext cx="508" cy="2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6" name="Rectangle 148">
              <a:extLst>
                <a:ext uri="{FF2B5EF4-FFF2-40B4-BE49-F238E27FC236}">
                  <a16:creationId xmlns:a16="http://schemas.microsoft.com/office/drawing/2014/main" id="{EAF28877-F45D-052C-995B-D0310F3F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505"/>
              <a:ext cx="12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I/O</a:t>
              </a:r>
              <a:endParaRPr lang="en-US" altLang="en-US" b="0"/>
            </a:p>
          </p:txBody>
        </p:sp>
        <p:sp>
          <p:nvSpPr>
            <p:cNvPr id="334997" name="Rectangle 149">
              <a:extLst>
                <a:ext uri="{FF2B5EF4-FFF2-40B4-BE49-F238E27FC236}">
                  <a16:creationId xmlns:a16="http://schemas.microsoft.com/office/drawing/2014/main" id="{3DCE8FFD-E17B-D918-DB35-DE3FF67A4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3610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buffer</a:t>
              </a:r>
              <a:endParaRPr lang="en-US" altLang="en-US" b="0"/>
            </a:p>
          </p:txBody>
        </p:sp>
        <p:sp>
          <p:nvSpPr>
            <p:cNvPr id="334998" name="Rectangle 150">
              <a:extLst>
                <a:ext uri="{FF2B5EF4-FFF2-40B4-BE49-F238E27FC236}">
                  <a16:creationId xmlns:a16="http://schemas.microsoft.com/office/drawing/2014/main" id="{3A2AC517-281C-8DF9-5A05-6FE5480F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3512"/>
              <a:ext cx="508" cy="2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99" name="Rectangle 151">
              <a:extLst>
                <a:ext uri="{FF2B5EF4-FFF2-40B4-BE49-F238E27FC236}">
                  <a16:creationId xmlns:a16="http://schemas.microsoft.com/office/drawing/2014/main" id="{10DF2545-7F20-D273-5E1C-1C70661F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50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</a:rPr>
                <a:t>Y</a:t>
              </a:r>
              <a:endParaRPr lang="en-US" altLang="en-US" b="0"/>
            </a:p>
          </p:txBody>
        </p:sp>
        <p:sp>
          <p:nvSpPr>
            <p:cNvPr id="335000" name="Rectangle 152">
              <a:extLst>
                <a:ext uri="{FF2B5EF4-FFF2-40B4-BE49-F238E27FC236}">
                  <a16:creationId xmlns:a16="http://schemas.microsoft.com/office/drawing/2014/main" id="{CB4B5774-4779-B03A-1A40-9D4E7CBB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3505"/>
              <a:ext cx="3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-address</a:t>
              </a:r>
              <a:endParaRPr lang="en-US" altLang="en-US" b="0"/>
            </a:p>
          </p:txBody>
        </p:sp>
        <p:sp>
          <p:nvSpPr>
            <p:cNvPr id="335001" name="Rectangle 153">
              <a:extLst>
                <a:ext uri="{FF2B5EF4-FFF2-40B4-BE49-F238E27FC236}">
                  <a16:creationId xmlns:a16="http://schemas.microsoft.com/office/drawing/2014/main" id="{FA6D1B89-F1F0-9722-7820-CD6ADF64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610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buffer</a:t>
              </a:r>
              <a:endParaRPr lang="en-US" altLang="en-US" b="0"/>
            </a:p>
          </p:txBody>
        </p:sp>
        <p:sp>
          <p:nvSpPr>
            <p:cNvPr id="335002" name="Rectangle 154">
              <a:extLst>
                <a:ext uri="{FF2B5EF4-FFF2-40B4-BE49-F238E27FC236}">
                  <a16:creationId xmlns:a16="http://schemas.microsoft.com/office/drawing/2014/main" id="{967DCF5D-A75C-1CC7-A76B-BD7B26AB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12"/>
              <a:ext cx="508" cy="2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3" name="Rectangle 155">
              <a:extLst>
                <a:ext uri="{FF2B5EF4-FFF2-40B4-BE49-F238E27FC236}">
                  <a16:creationId xmlns:a16="http://schemas.microsoft.com/office/drawing/2014/main" id="{C143E7B7-87F8-6937-3A7D-B7686B725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508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</a:rPr>
                <a:t>X</a:t>
              </a:r>
              <a:endParaRPr lang="en-US" altLang="en-US" b="0"/>
            </a:p>
          </p:txBody>
        </p:sp>
        <p:sp>
          <p:nvSpPr>
            <p:cNvPr id="335004" name="Rectangle 156">
              <a:extLst>
                <a:ext uri="{FF2B5EF4-FFF2-40B4-BE49-F238E27FC236}">
                  <a16:creationId xmlns:a16="http://schemas.microsoft.com/office/drawing/2014/main" id="{1711224D-1B78-09AC-61C0-4E3987A50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3505"/>
              <a:ext cx="3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-address</a:t>
              </a:r>
              <a:endParaRPr lang="en-US" altLang="en-US" b="0"/>
            </a:p>
          </p:txBody>
        </p:sp>
        <p:sp>
          <p:nvSpPr>
            <p:cNvPr id="335005" name="Rectangle 157">
              <a:extLst>
                <a:ext uri="{FF2B5EF4-FFF2-40B4-BE49-F238E27FC236}">
                  <a16:creationId xmlns:a16="http://schemas.microsoft.com/office/drawing/2014/main" id="{28535BA5-1731-4179-17FA-18A2FEA77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3610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buffer</a:t>
              </a:r>
              <a:endParaRPr lang="en-US" altLang="en-US" b="0"/>
            </a:p>
          </p:txBody>
        </p:sp>
        <p:sp>
          <p:nvSpPr>
            <p:cNvPr id="335006" name="Rectangle 158">
              <a:extLst>
                <a:ext uri="{FF2B5EF4-FFF2-40B4-BE49-F238E27FC236}">
                  <a16:creationId xmlns:a16="http://schemas.microsoft.com/office/drawing/2014/main" id="{9015D390-7E08-5164-F437-56CC00832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3512"/>
              <a:ext cx="508" cy="2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07" name="Rectangle 159">
              <a:extLst>
                <a:ext uri="{FF2B5EF4-FFF2-40B4-BE49-F238E27FC236}">
                  <a16:creationId xmlns:a16="http://schemas.microsoft.com/office/drawing/2014/main" id="{47AD95C3-4378-5DA7-BC57-37E70B3E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505"/>
              <a:ext cx="22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x1/x4</a:t>
              </a:r>
              <a:endParaRPr lang="en-US" altLang="en-US" b="0"/>
            </a:p>
          </p:txBody>
        </p:sp>
        <p:sp>
          <p:nvSpPr>
            <p:cNvPr id="335008" name="Rectangle 160">
              <a:extLst>
                <a:ext uri="{FF2B5EF4-FFF2-40B4-BE49-F238E27FC236}">
                  <a16:creationId xmlns:a16="http://schemas.microsoft.com/office/drawing/2014/main" id="{607F8566-4E8C-1762-AB26-E9CE2CD1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3610"/>
              <a:ext cx="3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controller</a:t>
              </a:r>
              <a:endParaRPr lang="en-US" altLang="en-US" b="0"/>
            </a:p>
          </p:txBody>
        </p:sp>
        <p:sp>
          <p:nvSpPr>
            <p:cNvPr id="335009" name="Rectangle 161">
              <a:extLst>
                <a:ext uri="{FF2B5EF4-FFF2-40B4-BE49-F238E27FC236}">
                  <a16:creationId xmlns:a16="http://schemas.microsoft.com/office/drawing/2014/main" id="{7B02BC03-E399-52AC-C5B9-F7DD6C780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996"/>
              <a:ext cx="581" cy="24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10" name="Rectangle 162">
              <a:extLst>
                <a:ext uri="{FF2B5EF4-FFF2-40B4-BE49-F238E27FC236}">
                  <a16:creationId xmlns:a16="http://schemas.microsoft.com/office/drawing/2014/main" id="{FE655B00-04D1-6CD9-8A38-BA6D0792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16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</a:rPr>
                <a:t>Z</a:t>
              </a:r>
              <a:endParaRPr lang="en-US" altLang="en-US" b="0"/>
            </a:p>
          </p:txBody>
        </p:sp>
        <p:sp>
          <p:nvSpPr>
            <p:cNvPr id="335011" name="Rectangle 163">
              <a:extLst>
                <a:ext uri="{FF2B5EF4-FFF2-40B4-BE49-F238E27FC236}">
                  <a16:creationId xmlns:a16="http://schemas.microsoft.com/office/drawing/2014/main" id="{590A372A-ED2E-442D-23E1-9A7FCE139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013"/>
              <a:ext cx="3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-address</a:t>
              </a:r>
              <a:endParaRPr lang="en-US" altLang="en-US" b="0"/>
            </a:p>
          </p:txBody>
        </p:sp>
        <p:sp>
          <p:nvSpPr>
            <p:cNvPr id="335012" name="Rectangle 164">
              <a:extLst>
                <a:ext uri="{FF2B5EF4-FFF2-40B4-BE49-F238E27FC236}">
                  <a16:creationId xmlns:a16="http://schemas.microsoft.com/office/drawing/2014/main" id="{FBD7EAE2-70A2-02AA-C95B-72033C6A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118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buffer</a:t>
              </a:r>
              <a:endParaRPr lang="en-US" altLang="en-US" b="0"/>
            </a:p>
          </p:txBody>
        </p:sp>
        <p:sp>
          <p:nvSpPr>
            <p:cNvPr id="335013" name="Rectangle 165">
              <a:extLst>
                <a:ext uri="{FF2B5EF4-FFF2-40B4-BE49-F238E27FC236}">
                  <a16:creationId xmlns:a16="http://schemas.microsoft.com/office/drawing/2014/main" id="{B9AD8082-F11B-EAA7-3980-BA4A547F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996"/>
              <a:ext cx="581" cy="24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14" name="Rectangle 166">
              <a:extLst>
                <a:ext uri="{FF2B5EF4-FFF2-40B4-BE49-F238E27FC236}">
                  <a16:creationId xmlns:a16="http://schemas.microsoft.com/office/drawing/2014/main" id="{3B285DBF-E86C-43F0-4B03-42F6A086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016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>
                  <a:solidFill>
                    <a:srgbClr val="000000"/>
                  </a:solidFill>
                </a:rPr>
                <a:t>X</a:t>
              </a:r>
              <a:endParaRPr lang="en-US" altLang="en-US" b="0"/>
            </a:p>
          </p:txBody>
        </p:sp>
        <p:sp>
          <p:nvSpPr>
            <p:cNvPr id="335015" name="Rectangle 167">
              <a:extLst>
                <a:ext uri="{FF2B5EF4-FFF2-40B4-BE49-F238E27FC236}">
                  <a16:creationId xmlns:a16="http://schemas.microsoft.com/office/drawing/2014/main" id="{312D0A60-EE50-91DA-D190-57BD8A912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013"/>
              <a:ext cx="3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-address</a:t>
              </a:r>
              <a:endParaRPr lang="en-US" altLang="en-US" b="0"/>
            </a:p>
          </p:txBody>
        </p:sp>
        <p:sp>
          <p:nvSpPr>
            <p:cNvPr id="335016" name="Rectangle 168">
              <a:extLst>
                <a:ext uri="{FF2B5EF4-FFF2-40B4-BE49-F238E27FC236}">
                  <a16:creationId xmlns:a16="http://schemas.microsoft.com/office/drawing/2014/main" id="{DECA3D65-F6F0-CBA9-FEB3-D443BBF41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118"/>
              <a:ext cx="24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buffer</a:t>
              </a:r>
              <a:endParaRPr lang="en-US" altLang="en-US" b="0"/>
            </a:p>
          </p:txBody>
        </p:sp>
        <p:sp>
          <p:nvSpPr>
            <p:cNvPr id="335017" name="Rectangle 169">
              <a:extLst>
                <a:ext uri="{FF2B5EF4-FFF2-40B4-BE49-F238E27FC236}">
                  <a16:creationId xmlns:a16="http://schemas.microsoft.com/office/drawing/2014/main" id="{00713174-95D9-0D8F-573D-55B9C2BA3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362"/>
              <a:ext cx="1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Predecoder and block selector</a:t>
              </a:r>
              <a:endParaRPr lang="en-US" altLang="en-US" b="0"/>
            </a:p>
          </p:txBody>
        </p:sp>
        <p:sp>
          <p:nvSpPr>
            <p:cNvPr id="335018" name="Rectangle 170">
              <a:extLst>
                <a:ext uri="{FF2B5EF4-FFF2-40B4-BE49-F238E27FC236}">
                  <a16:creationId xmlns:a16="http://schemas.microsoft.com/office/drawing/2014/main" id="{6D289C0A-1A8E-1EF5-7696-85438E5C6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1477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Bit line load</a:t>
              </a:r>
              <a:endParaRPr lang="en-US" altLang="en-US" b="0"/>
            </a:p>
          </p:txBody>
        </p:sp>
        <p:sp>
          <p:nvSpPr>
            <p:cNvPr id="335019" name="Rectangle 171">
              <a:extLst>
                <a:ext uri="{FF2B5EF4-FFF2-40B4-BE49-F238E27FC236}">
                  <a16:creationId xmlns:a16="http://schemas.microsoft.com/office/drawing/2014/main" id="{AA19ECC0-4A3C-E969-1F8F-51A6BAC4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2878"/>
              <a:ext cx="5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Transfer gate</a:t>
              </a:r>
              <a:endParaRPr lang="en-US" altLang="en-US" b="0"/>
            </a:p>
          </p:txBody>
        </p:sp>
        <p:sp>
          <p:nvSpPr>
            <p:cNvPr id="335020" name="Rectangle 172">
              <a:extLst>
                <a:ext uri="{FF2B5EF4-FFF2-40B4-BE49-F238E27FC236}">
                  <a16:creationId xmlns:a16="http://schemas.microsoft.com/office/drawing/2014/main" id="{37DEDD92-FFC8-5208-D5FA-D9327C70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001"/>
              <a:ext cx="7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Column decoder</a:t>
              </a:r>
              <a:endParaRPr lang="en-US" altLang="en-US" b="0"/>
            </a:p>
          </p:txBody>
        </p:sp>
        <p:sp>
          <p:nvSpPr>
            <p:cNvPr id="335021" name="Rectangle 173">
              <a:extLst>
                <a:ext uri="{FF2B5EF4-FFF2-40B4-BE49-F238E27FC236}">
                  <a16:creationId xmlns:a16="http://schemas.microsoft.com/office/drawing/2014/main" id="{B8D3E760-0115-BE03-3C68-B6D63D7C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154"/>
              <a:ext cx="1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0" i="0">
                  <a:solidFill>
                    <a:srgbClr val="000000"/>
                  </a:solidFill>
                </a:rPr>
                <a:t>Sense amplifier and write driver</a:t>
              </a:r>
              <a:endParaRPr lang="en-US" altLang="en-US" b="0"/>
            </a:p>
          </p:txBody>
        </p:sp>
        <p:sp>
          <p:nvSpPr>
            <p:cNvPr id="335022" name="Rectangle 174">
              <a:extLst>
                <a:ext uri="{FF2B5EF4-FFF2-40B4-BE49-F238E27FC236}">
                  <a16:creationId xmlns:a16="http://schemas.microsoft.com/office/drawing/2014/main" id="{8C02461D-1588-12E8-4909-446051A86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1358"/>
              <a:ext cx="3246" cy="1943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23" name="Line 175">
              <a:extLst>
                <a:ext uri="{FF2B5EF4-FFF2-40B4-BE49-F238E27FC236}">
                  <a16:creationId xmlns:a16="http://schemas.microsoft.com/office/drawing/2014/main" id="{DAE0B0F0-2D2D-6FCF-1BCD-BA2160FF9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1477"/>
              <a:ext cx="32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24" name="Line 176">
              <a:extLst>
                <a:ext uri="{FF2B5EF4-FFF2-40B4-BE49-F238E27FC236}">
                  <a16:creationId xmlns:a16="http://schemas.microsoft.com/office/drawing/2014/main" id="{D0E53D75-39FB-19AC-FC0C-0CEDABD28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1594"/>
              <a:ext cx="32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25" name="Line 177">
              <a:extLst>
                <a:ext uri="{FF2B5EF4-FFF2-40B4-BE49-F238E27FC236}">
                  <a16:creationId xmlns:a16="http://schemas.microsoft.com/office/drawing/2014/main" id="{02822D45-0FE0-675F-9EBF-EFB727E03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872"/>
              <a:ext cx="32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26" name="Line 178">
              <a:extLst>
                <a:ext uri="{FF2B5EF4-FFF2-40B4-BE49-F238E27FC236}">
                  <a16:creationId xmlns:a16="http://schemas.microsoft.com/office/drawing/2014/main" id="{17615848-0ABB-FBEF-03BB-E874B0FB6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2998"/>
              <a:ext cx="32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27" name="Line 179">
              <a:extLst>
                <a:ext uri="{FF2B5EF4-FFF2-40B4-BE49-F238E27FC236}">
                  <a16:creationId xmlns:a16="http://schemas.microsoft.com/office/drawing/2014/main" id="{B3AEB5E7-F4BE-F41A-249B-31448F59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3115"/>
              <a:ext cx="324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28" name="Rectangle 180">
              <a:extLst>
                <a:ext uri="{FF2B5EF4-FFF2-40B4-BE49-F238E27FC236}">
                  <a16:creationId xmlns:a16="http://schemas.microsoft.com/office/drawing/2014/main" id="{271888E3-7997-6022-0F76-AFB1FB44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594"/>
              <a:ext cx="26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29" name="Rectangle 181">
              <a:extLst>
                <a:ext uri="{FF2B5EF4-FFF2-40B4-BE49-F238E27FC236}">
                  <a16:creationId xmlns:a16="http://schemas.microsoft.com/office/drawing/2014/main" id="{8ECAB94B-809A-FBC1-6F1D-A5356A4E0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30" name="Line 182">
              <a:extLst>
                <a:ext uri="{FF2B5EF4-FFF2-40B4-BE49-F238E27FC236}">
                  <a16:creationId xmlns:a16="http://schemas.microsoft.com/office/drawing/2014/main" id="{374D273E-CD48-0CBE-1BA7-79F8983C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31" name="Rectangle 183">
              <a:extLst>
                <a:ext uri="{FF2B5EF4-FFF2-40B4-BE49-F238E27FC236}">
                  <a16:creationId xmlns:a16="http://schemas.microsoft.com/office/drawing/2014/main" id="{537548FE-79B1-BC3D-5147-5F4A009E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594"/>
              <a:ext cx="27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32" name="Line 184">
              <a:extLst>
                <a:ext uri="{FF2B5EF4-FFF2-40B4-BE49-F238E27FC236}">
                  <a16:creationId xmlns:a16="http://schemas.microsoft.com/office/drawing/2014/main" id="{A7A95B1B-6500-C1E6-AB19-FD738E24C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33" name="Line 185">
              <a:extLst>
                <a:ext uri="{FF2B5EF4-FFF2-40B4-BE49-F238E27FC236}">
                  <a16:creationId xmlns:a16="http://schemas.microsoft.com/office/drawing/2014/main" id="{AD7E8EA9-67EB-BEFE-DC93-BEA608B4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34" name="Rectangle 186">
              <a:extLst>
                <a:ext uri="{FF2B5EF4-FFF2-40B4-BE49-F238E27FC236}">
                  <a16:creationId xmlns:a16="http://schemas.microsoft.com/office/drawing/2014/main" id="{73B382BE-798C-1239-5077-51A5F0B02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35" name="Line 187">
              <a:extLst>
                <a:ext uri="{FF2B5EF4-FFF2-40B4-BE49-F238E27FC236}">
                  <a16:creationId xmlns:a16="http://schemas.microsoft.com/office/drawing/2014/main" id="{49CA4CBB-414D-8652-1A9C-D2BDFF7D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7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36" name="Rectangle 188">
              <a:extLst>
                <a:ext uri="{FF2B5EF4-FFF2-40B4-BE49-F238E27FC236}">
                  <a16:creationId xmlns:a16="http://schemas.microsoft.com/office/drawing/2014/main" id="{85AC8C48-C4C9-7501-4C3D-AC916BB3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37" name="Line 189">
              <a:extLst>
                <a:ext uri="{FF2B5EF4-FFF2-40B4-BE49-F238E27FC236}">
                  <a16:creationId xmlns:a16="http://schemas.microsoft.com/office/drawing/2014/main" id="{10BC2090-6E69-6374-4EF4-E9A25D52C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38" name="Rectangle 190">
              <a:extLst>
                <a:ext uri="{FF2B5EF4-FFF2-40B4-BE49-F238E27FC236}">
                  <a16:creationId xmlns:a16="http://schemas.microsoft.com/office/drawing/2014/main" id="{8A420D3F-9DC9-683A-FD54-083B7099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39" name="Rectangle 191">
              <a:extLst>
                <a:ext uri="{FF2B5EF4-FFF2-40B4-BE49-F238E27FC236}">
                  <a16:creationId xmlns:a16="http://schemas.microsoft.com/office/drawing/2014/main" id="{FFA0CE79-888A-1F53-3872-40A6CFF2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0" name="Line 192">
              <a:extLst>
                <a:ext uri="{FF2B5EF4-FFF2-40B4-BE49-F238E27FC236}">
                  <a16:creationId xmlns:a16="http://schemas.microsoft.com/office/drawing/2014/main" id="{98751BE6-CE37-18FA-9737-4FEE65F94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41" name="Rectangle 193">
              <a:extLst>
                <a:ext uri="{FF2B5EF4-FFF2-40B4-BE49-F238E27FC236}">
                  <a16:creationId xmlns:a16="http://schemas.microsoft.com/office/drawing/2014/main" id="{9C05754A-5610-28F7-9E55-00B06E3E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1594"/>
              <a:ext cx="114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2" name="Rectangle 194">
              <a:extLst>
                <a:ext uri="{FF2B5EF4-FFF2-40B4-BE49-F238E27FC236}">
                  <a16:creationId xmlns:a16="http://schemas.microsoft.com/office/drawing/2014/main" id="{8A4D1993-693E-0930-F8F3-DF871603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1594"/>
              <a:ext cx="27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3" name="Rectangle 195">
              <a:extLst>
                <a:ext uri="{FF2B5EF4-FFF2-40B4-BE49-F238E27FC236}">
                  <a16:creationId xmlns:a16="http://schemas.microsoft.com/office/drawing/2014/main" id="{17886BBB-BB76-082A-E1C5-B34F78D1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594"/>
              <a:ext cx="198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4" name="Rectangle 196">
              <a:extLst>
                <a:ext uri="{FF2B5EF4-FFF2-40B4-BE49-F238E27FC236}">
                  <a16:creationId xmlns:a16="http://schemas.microsoft.com/office/drawing/2014/main" id="{064A8A67-1385-C510-F314-9182FD93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1594"/>
              <a:ext cx="26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5" name="Line 197">
              <a:extLst>
                <a:ext uri="{FF2B5EF4-FFF2-40B4-BE49-F238E27FC236}">
                  <a16:creationId xmlns:a16="http://schemas.microsoft.com/office/drawing/2014/main" id="{8C085D7F-F5B3-02F4-4B49-B413728AA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46" name="Rectangle 198">
              <a:extLst>
                <a:ext uri="{FF2B5EF4-FFF2-40B4-BE49-F238E27FC236}">
                  <a16:creationId xmlns:a16="http://schemas.microsoft.com/office/drawing/2014/main" id="{5DCB70C6-E245-1F6D-729F-40B5A870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7" name="Rectangle 199">
              <a:extLst>
                <a:ext uri="{FF2B5EF4-FFF2-40B4-BE49-F238E27FC236}">
                  <a16:creationId xmlns:a16="http://schemas.microsoft.com/office/drawing/2014/main" id="{6C644A36-5330-3337-2520-6EB87F159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594"/>
              <a:ext cx="30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8" name="Rectangle 200">
              <a:extLst>
                <a:ext uri="{FF2B5EF4-FFF2-40B4-BE49-F238E27FC236}">
                  <a16:creationId xmlns:a16="http://schemas.microsoft.com/office/drawing/2014/main" id="{96AB90B7-F5D6-1676-5655-94C403D3C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594"/>
              <a:ext cx="26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49" name="Line 201">
              <a:extLst>
                <a:ext uri="{FF2B5EF4-FFF2-40B4-BE49-F238E27FC236}">
                  <a16:creationId xmlns:a16="http://schemas.microsoft.com/office/drawing/2014/main" id="{E52024CB-41E9-C26C-B6FB-FF905DE63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50" name="Line 202">
              <a:extLst>
                <a:ext uri="{FF2B5EF4-FFF2-40B4-BE49-F238E27FC236}">
                  <a16:creationId xmlns:a16="http://schemas.microsoft.com/office/drawing/2014/main" id="{CDC77F29-176D-1A38-EA4E-ABD232DC3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51" name="Rectangle 203">
              <a:extLst>
                <a:ext uri="{FF2B5EF4-FFF2-40B4-BE49-F238E27FC236}">
                  <a16:creationId xmlns:a16="http://schemas.microsoft.com/office/drawing/2014/main" id="{3D1D8C5C-4BC8-3B29-EFAC-00416527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594"/>
              <a:ext cx="114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52" name="Rectangle 204">
              <a:extLst>
                <a:ext uri="{FF2B5EF4-FFF2-40B4-BE49-F238E27FC236}">
                  <a16:creationId xmlns:a16="http://schemas.microsoft.com/office/drawing/2014/main" id="{D49292C4-831B-B65C-DB05-B1022A95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594"/>
              <a:ext cx="26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53" name="Line 205">
              <a:extLst>
                <a:ext uri="{FF2B5EF4-FFF2-40B4-BE49-F238E27FC236}">
                  <a16:creationId xmlns:a16="http://schemas.microsoft.com/office/drawing/2014/main" id="{174C4C1F-A244-1F53-56AA-7E45B150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54" name="Rectangle 206">
              <a:extLst>
                <a:ext uri="{FF2B5EF4-FFF2-40B4-BE49-F238E27FC236}">
                  <a16:creationId xmlns:a16="http://schemas.microsoft.com/office/drawing/2014/main" id="{E9B02F47-6F3B-C6F1-71ED-09664B8A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594"/>
              <a:ext cx="26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55" name="Rectangle 207">
              <a:extLst>
                <a:ext uri="{FF2B5EF4-FFF2-40B4-BE49-F238E27FC236}">
                  <a16:creationId xmlns:a16="http://schemas.microsoft.com/office/drawing/2014/main" id="{ED5930EC-2AC1-B78C-C288-9B8FB27C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1594"/>
              <a:ext cx="26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56" name="Rectangle 208">
              <a:extLst>
                <a:ext uri="{FF2B5EF4-FFF2-40B4-BE49-F238E27FC236}">
                  <a16:creationId xmlns:a16="http://schemas.microsoft.com/office/drawing/2014/main" id="{F4390AF9-67AC-5562-E3C7-88E8AA2D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94"/>
              <a:ext cx="29" cy="1278"/>
            </a:xfrm>
            <a:prstGeom prst="rect">
              <a:avLst/>
            </a:prstGeom>
            <a:solidFill>
              <a:srgbClr val="BFBFB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57" name="Line 209">
              <a:extLst>
                <a:ext uri="{FF2B5EF4-FFF2-40B4-BE49-F238E27FC236}">
                  <a16:creationId xmlns:a16="http://schemas.microsoft.com/office/drawing/2014/main" id="{912A1801-5CD3-C6A4-A81B-296D67745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7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58" name="Line 210">
              <a:extLst>
                <a:ext uri="{FF2B5EF4-FFF2-40B4-BE49-F238E27FC236}">
                  <a16:creationId xmlns:a16="http://schemas.microsoft.com/office/drawing/2014/main" id="{84C33F56-8ACD-65CE-CF2E-644462B8D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1594"/>
              <a:ext cx="1" cy="127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59" name="Line 211">
              <a:extLst>
                <a:ext uri="{FF2B5EF4-FFF2-40B4-BE49-F238E27FC236}">
                  <a16:creationId xmlns:a16="http://schemas.microsoft.com/office/drawing/2014/main" id="{5B21E153-91BB-17B4-B59E-5C7A5377A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792"/>
              <a:ext cx="1" cy="1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0" name="Freeform 212">
              <a:extLst>
                <a:ext uri="{FF2B5EF4-FFF2-40B4-BE49-F238E27FC236}">
                  <a16:creationId xmlns:a16="http://schemas.microsoft.com/office/drawing/2014/main" id="{AA605957-90F6-0E16-EB69-34BE2F7AF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914"/>
              <a:ext cx="53" cy="85"/>
            </a:xfrm>
            <a:custGeom>
              <a:avLst/>
              <a:gdLst>
                <a:gd name="T0" fmla="*/ 9 w 18"/>
                <a:gd name="T1" fmla="*/ 5 h 29"/>
                <a:gd name="T2" fmla="*/ 17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1" name="Oval 213">
              <a:extLst>
                <a:ext uri="{FF2B5EF4-FFF2-40B4-BE49-F238E27FC236}">
                  <a16:creationId xmlns:a16="http://schemas.microsoft.com/office/drawing/2014/main" id="{0A695A24-5E55-0F58-7E4F-09A4DB010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774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2" name="Line 214">
              <a:extLst>
                <a:ext uri="{FF2B5EF4-FFF2-40B4-BE49-F238E27FC236}">
                  <a16:creationId xmlns:a16="http://schemas.microsoft.com/office/drawing/2014/main" id="{6807F569-B07F-AF6F-1A04-F91E3775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792"/>
              <a:ext cx="1" cy="1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3" name="Freeform 215">
              <a:extLst>
                <a:ext uri="{FF2B5EF4-FFF2-40B4-BE49-F238E27FC236}">
                  <a16:creationId xmlns:a16="http://schemas.microsoft.com/office/drawing/2014/main" id="{A6D907F8-33C6-8901-BF1D-8C0DDE602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914"/>
              <a:ext cx="50" cy="85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4" name="Freeform 216">
              <a:extLst>
                <a:ext uri="{FF2B5EF4-FFF2-40B4-BE49-F238E27FC236}">
                  <a16:creationId xmlns:a16="http://schemas.microsoft.com/office/drawing/2014/main" id="{23301F07-89C2-242F-4A13-E077446A5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873"/>
              <a:ext cx="1372" cy="123"/>
            </a:xfrm>
            <a:custGeom>
              <a:avLst/>
              <a:gdLst>
                <a:gd name="T0" fmla="*/ 0 w 1372"/>
                <a:gd name="T1" fmla="*/ 64 h 123"/>
                <a:gd name="T2" fmla="*/ 0 w 1372"/>
                <a:gd name="T3" fmla="*/ 0 h 123"/>
                <a:gd name="T4" fmla="*/ 1372 w 1372"/>
                <a:gd name="T5" fmla="*/ 0 h 123"/>
                <a:gd name="T6" fmla="*/ 1372 w 1372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2" h="123">
                  <a:moveTo>
                    <a:pt x="0" y="64"/>
                  </a:moveTo>
                  <a:lnTo>
                    <a:pt x="0" y="0"/>
                  </a:lnTo>
                  <a:lnTo>
                    <a:pt x="1372" y="0"/>
                  </a:lnTo>
                  <a:lnTo>
                    <a:pt x="1372" y="123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5" name="Freeform 217">
              <a:extLst>
                <a:ext uri="{FF2B5EF4-FFF2-40B4-BE49-F238E27FC236}">
                  <a16:creationId xmlns:a16="http://schemas.microsoft.com/office/drawing/2014/main" id="{6D7A2682-2290-9A30-12EA-FDBF08ECC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914"/>
              <a:ext cx="52" cy="85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6" name="Freeform 218">
              <a:extLst>
                <a:ext uri="{FF2B5EF4-FFF2-40B4-BE49-F238E27FC236}">
                  <a16:creationId xmlns:a16="http://schemas.microsoft.com/office/drawing/2014/main" id="{82A4DE62-6536-8F78-F95C-7A3D0C761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829"/>
              <a:ext cx="2592" cy="2849"/>
            </a:xfrm>
            <a:custGeom>
              <a:avLst/>
              <a:gdLst>
                <a:gd name="T0" fmla="*/ 0 w 2592"/>
                <a:gd name="T1" fmla="*/ 108 h 2849"/>
                <a:gd name="T2" fmla="*/ 0 w 2592"/>
                <a:gd name="T3" fmla="*/ 0 h 2849"/>
                <a:gd name="T4" fmla="*/ 2592 w 2592"/>
                <a:gd name="T5" fmla="*/ 0 h 2849"/>
                <a:gd name="T6" fmla="*/ 2592 w 2592"/>
                <a:gd name="T7" fmla="*/ 2849 h 2849"/>
                <a:gd name="T8" fmla="*/ 2353 w 2592"/>
                <a:gd name="T9" fmla="*/ 2849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2849">
                  <a:moveTo>
                    <a:pt x="0" y="108"/>
                  </a:moveTo>
                  <a:lnTo>
                    <a:pt x="0" y="0"/>
                  </a:lnTo>
                  <a:lnTo>
                    <a:pt x="2592" y="0"/>
                  </a:lnTo>
                  <a:lnTo>
                    <a:pt x="2592" y="2849"/>
                  </a:lnTo>
                  <a:lnTo>
                    <a:pt x="2353" y="284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7" name="Freeform 219">
              <a:extLst>
                <a:ext uri="{FF2B5EF4-FFF2-40B4-BE49-F238E27FC236}">
                  <a16:creationId xmlns:a16="http://schemas.microsoft.com/office/drawing/2014/main" id="{1E4B8E1B-8D78-1525-6C3D-32592DE75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914"/>
              <a:ext cx="52" cy="85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3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8" name="Oval 220">
              <a:extLst>
                <a:ext uri="{FF2B5EF4-FFF2-40B4-BE49-F238E27FC236}">
                  <a16:creationId xmlns:a16="http://schemas.microsoft.com/office/drawing/2014/main" id="{5946B9E9-7CE9-E6D1-948A-867F32519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774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69" name="Freeform 221">
              <a:extLst>
                <a:ext uri="{FF2B5EF4-FFF2-40B4-BE49-F238E27FC236}">
                  <a16:creationId xmlns:a16="http://schemas.microsoft.com/office/drawing/2014/main" id="{DA7261B0-A367-8583-81DB-AA3BC45F4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" y="792"/>
              <a:ext cx="3228" cy="3108"/>
            </a:xfrm>
            <a:custGeom>
              <a:avLst/>
              <a:gdLst>
                <a:gd name="T0" fmla="*/ 2750 w 3228"/>
                <a:gd name="T1" fmla="*/ 145 h 3108"/>
                <a:gd name="T2" fmla="*/ 2750 w 3228"/>
                <a:gd name="T3" fmla="*/ 0 h 3108"/>
                <a:gd name="T4" fmla="*/ 0 w 3228"/>
                <a:gd name="T5" fmla="*/ 0 h 3108"/>
                <a:gd name="T6" fmla="*/ 0 w 3228"/>
                <a:gd name="T7" fmla="*/ 3108 h 3108"/>
                <a:gd name="T8" fmla="*/ 3228 w 3228"/>
                <a:gd name="T9" fmla="*/ 3108 h 3108"/>
                <a:gd name="T10" fmla="*/ 3228 w 3228"/>
                <a:gd name="T11" fmla="*/ 2985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8" h="3108">
                  <a:moveTo>
                    <a:pt x="2750" y="145"/>
                  </a:moveTo>
                  <a:lnTo>
                    <a:pt x="2750" y="0"/>
                  </a:lnTo>
                  <a:lnTo>
                    <a:pt x="0" y="0"/>
                  </a:lnTo>
                  <a:lnTo>
                    <a:pt x="0" y="3108"/>
                  </a:lnTo>
                  <a:lnTo>
                    <a:pt x="3228" y="3108"/>
                  </a:lnTo>
                  <a:lnTo>
                    <a:pt x="3228" y="298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0" name="Freeform 222">
              <a:extLst>
                <a:ext uri="{FF2B5EF4-FFF2-40B4-BE49-F238E27FC236}">
                  <a16:creationId xmlns:a16="http://schemas.microsoft.com/office/drawing/2014/main" id="{8186B0E6-0876-7B59-D1BB-AE5AC2445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" y="3716"/>
              <a:ext cx="53" cy="84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1" name="Freeform 223">
              <a:extLst>
                <a:ext uri="{FF2B5EF4-FFF2-40B4-BE49-F238E27FC236}">
                  <a16:creationId xmlns:a16="http://schemas.microsoft.com/office/drawing/2014/main" id="{EDDD3A27-771E-9D8B-FEFA-9E2EB2E86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914"/>
              <a:ext cx="50" cy="85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2" name="Freeform 224">
              <a:extLst>
                <a:ext uri="{FF2B5EF4-FFF2-40B4-BE49-F238E27FC236}">
                  <a16:creationId xmlns:a16="http://schemas.microsoft.com/office/drawing/2014/main" id="{DA43419F-B6F0-3762-1DD0-7A9E5F09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416"/>
              <a:ext cx="193" cy="2183"/>
            </a:xfrm>
            <a:custGeom>
              <a:avLst/>
              <a:gdLst>
                <a:gd name="T0" fmla="*/ 0 w 193"/>
                <a:gd name="T1" fmla="*/ 2183 h 2183"/>
                <a:gd name="T2" fmla="*/ 193 w 193"/>
                <a:gd name="T3" fmla="*/ 2183 h 2183"/>
                <a:gd name="T4" fmla="*/ 193 w 193"/>
                <a:gd name="T5" fmla="*/ 0 h 2183"/>
                <a:gd name="T6" fmla="*/ 93 w 193"/>
                <a:gd name="T7" fmla="*/ 0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183">
                  <a:moveTo>
                    <a:pt x="0" y="2183"/>
                  </a:moveTo>
                  <a:lnTo>
                    <a:pt x="193" y="2183"/>
                  </a:lnTo>
                  <a:lnTo>
                    <a:pt x="193" y="0"/>
                  </a:lnTo>
                  <a:lnTo>
                    <a:pt x="93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3" name="Freeform 225">
              <a:extLst>
                <a:ext uri="{FF2B5EF4-FFF2-40B4-BE49-F238E27FC236}">
                  <a16:creationId xmlns:a16="http://schemas.microsoft.com/office/drawing/2014/main" id="{29DF506C-6606-9627-DF6E-561E1879E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1393"/>
              <a:ext cx="85" cy="49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4" name="Line 226">
              <a:extLst>
                <a:ext uri="{FF2B5EF4-FFF2-40B4-BE49-F238E27FC236}">
                  <a16:creationId xmlns:a16="http://schemas.microsoft.com/office/drawing/2014/main" id="{327AF853-9B3E-9B12-884D-0BE48EA29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" y="3777"/>
              <a:ext cx="1" cy="12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5" name="Freeform 227">
              <a:extLst>
                <a:ext uri="{FF2B5EF4-FFF2-40B4-BE49-F238E27FC236}">
                  <a16:creationId xmlns:a16="http://schemas.microsoft.com/office/drawing/2014/main" id="{A79B8FBD-45EE-56C2-EDF6-C17190B1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3716"/>
              <a:ext cx="53" cy="84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3 w 18"/>
                <a:gd name="T11" fmla="*/ 15 h 29"/>
                <a:gd name="T12" fmla="*/ 18 w 18"/>
                <a:gd name="T13" fmla="*/ 29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3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6" name="Oval 228">
              <a:extLst>
                <a:ext uri="{FF2B5EF4-FFF2-40B4-BE49-F238E27FC236}">
                  <a16:creationId xmlns:a16="http://schemas.microsoft.com/office/drawing/2014/main" id="{35C73D02-0D12-62CC-ABC3-2367F8D2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82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7" name="Oval 229">
              <a:extLst>
                <a:ext uri="{FF2B5EF4-FFF2-40B4-BE49-F238E27FC236}">
                  <a16:creationId xmlns:a16="http://schemas.microsoft.com/office/drawing/2014/main" id="{7E80F0A2-55A3-2333-F11B-20FBA93D7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3882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8" name="Line 230">
              <a:extLst>
                <a:ext uri="{FF2B5EF4-FFF2-40B4-BE49-F238E27FC236}">
                  <a16:creationId xmlns:a16="http://schemas.microsoft.com/office/drawing/2014/main" id="{C5CB4838-AFD7-D963-1DC2-03F61313A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3777"/>
              <a:ext cx="1" cy="12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79" name="Freeform 231">
              <a:extLst>
                <a:ext uri="{FF2B5EF4-FFF2-40B4-BE49-F238E27FC236}">
                  <a16:creationId xmlns:a16="http://schemas.microsoft.com/office/drawing/2014/main" id="{53B76090-4389-359E-B2B5-508B9362C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3716"/>
              <a:ext cx="53" cy="84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3 w 18"/>
                <a:gd name="T11" fmla="*/ 15 h 29"/>
                <a:gd name="T12" fmla="*/ 18 w 18"/>
                <a:gd name="T13" fmla="*/ 29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3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0" name="Line 232">
              <a:extLst>
                <a:ext uri="{FF2B5EF4-FFF2-40B4-BE49-F238E27FC236}">
                  <a16:creationId xmlns:a16="http://schemas.microsoft.com/office/drawing/2014/main" id="{C9C8E2DC-F5E5-4D5C-DCC9-137F58FE8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6" y="3369"/>
              <a:ext cx="1" cy="7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1" name="Freeform 233">
              <a:extLst>
                <a:ext uri="{FF2B5EF4-FFF2-40B4-BE49-F238E27FC236}">
                  <a16:creationId xmlns:a16="http://schemas.microsoft.com/office/drawing/2014/main" id="{10E93A3C-F272-228A-A44B-2EEB0DEF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3307"/>
              <a:ext cx="52" cy="85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3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9"/>
                    <a:pt x="8" y="5"/>
                    <a:pt x="9" y="0"/>
                  </a:cubicBezTo>
                  <a:cubicBezTo>
                    <a:pt x="10" y="5"/>
                    <a:pt x="11" y="9"/>
                    <a:pt x="13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2" name="Freeform 234">
              <a:extLst>
                <a:ext uri="{FF2B5EF4-FFF2-40B4-BE49-F238E27FC236}">
                  <a16:creationId xmlns:a16="http://schemas.microsoft.com/office/drawing/2014/main" id="{85E4323D-FE97-ECFE-BD4C-C210FA1A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3424"/>
              <a:ext cx="52" cy="88"/>
            </a:xfrm>
            <a:custGeom>
              <a:avLst/>
              <a:gdLst>
                <a:gd name="T0" fmla="*/ 9 w 18"/>
                <a:gd name="T1" fmla="*/ 6 h 30"/>
                <a:gd name="T2" fmla="*/ 18 w 18"/>
                <a:gd name="T3" fmla="*/ 0 h 30"/>
                <a:gd name="T4" fmla="*/ 18 w 18"/>
                <a:gd name="T5" fmla="*/ 1 h 30"/>
                <a:gd name="T6" fmla="*/ 13 w 18"/>
                <a:gd name="T7" fmla="*/ 15 h 30"/>
                <a:gd name="T8" fmla="*/ 9 w 18"/>
                <a:gd name="T9" fmla="*/ 30 h 30"/>
                <a:gd name="T10" fmla="*/ 6 w 18"/>
                <a:gd name="T11" fmla="*/ 15 h 30"/>
                <a:gd name="T12" fmla="*/ 0 w 18"/>
                <a:gd name="T13" fmla="*/ 1 h 30"/>
                <a:gd name="T14" fmla="*/ 1 w 18"/>
                <a:gd name="T15" fmla="*/ 0 h 30"/>
                <a:gd name="T16" fmla="*/ 9 w 18"/>
                <a:gd name="T1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0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20"/>
                    <a:pt x="10" y="25"/>
                    <a:pt x="9" y="30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3" name="Line 235">
              <a:extLst>
                <a:ext uri="{FF2B5EF4-FFF2-40B4-BE49-F238E27FC236}">
                  <a16:creationId xmlns:a16="http://schemas.microsoft.com/office/drawing/2014/main" id="{BA82DA7F-43BC-E13B-5D15-B75DDD533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3614"/>
              <a:ext cx="9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4" name="Freeform 236">
              <a:extLst>
                <a:ext uri="{FF2B5EF4-FFF2-40B4-BE49-F238E27FC236}">
                  <a16:creationId xmlns:a16="http://schemas.microsoft.com/office/drawing/2014/main" id="{D1CA4C70-1297-E663-6417-6F112D7B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3587"/>
              <a:ext cx="87" cy="53"/>
            </a:xfrm>
            <a:custGeom>
              <a:avLst/>
              <a:gdLst>
                <a:gd name="T0" fmla="*/ 6 w 30"/>
                <a:gd name="T1" fmla="*/ 9 h 18"/>
                <a:gd name="T2" fmla="*/ 0 w 30"/>
                <a:gd name="T3" fmla="*/ 0 h 18"/>
                <a:gd name="T4" fmla="*/ 1 w 30"/>
                <a:gd name="T5" fmla="*/ 0 h 18"/>
                <a:gd name="T6" fmla="*/ 15 w 30"/>
                <a:gd name="T7" fmla="*/ 6 h 18"/>
                <a:gd name="T8" fmla="*/ 30 w 30"/>
                <a:gd name="T9" fmla="*/ 9 h 18"/>
                <a:gd name="T10" fmla="*/ 15 w 30"/>
                <a:gd name="T11" fmla="*/ 12 h 18"/>
                <a:gd name="T12" fmla="*/ 1 w 30"/>
                <a:gd name="T13" fmla="*/ 18 h 18"/>
                <a:gd name="T14" fmla="*/ 0 w 30"/>
                <a:gd name="T15" fmla="*/ 18 h 18"/>
                <a:gd name="T16" fmla="*/ 6 w 30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5" name="Line 237">
              <a:extLst>
                <a:ext uri="{FF2B5EF4-FFF2-40B4-BE49-F238E27FC236}">
                  <a16:creationId xmlns:a16="http://schemas.microsoft.com/office/drawing/2014/main" id="{62AD716F-4563-C120-91FC-67368CE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4" y="3614"/>
              <a:ext cx="9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6" name="Freeform 238">
              <a:extLst>
                <a:ext uri="{FF2B5EF4-FFF2-40B4-BE49-F238E27FC236}">
                  <a16:creationId xmlns:a16="http://schemas.microsoft.com/office/drawing/2014/main" id="{00F65AC8-8FB7-671C-C195-F1DA9EF81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3587"/>
              <a:ext cx="85" cy="53"/>
            </a:xfrm>
            <a:custGeom>
              <a:avLst/>
              <a:gdLst>
                <a:gd name="T0" fmla="*/ 23 w 29"/>
                <a:gd name="T1" fmla="*/ 9 h 18"/>
                <a:gd name="T2" fmla="*/ 29 w 29"/>
                <a:gd name="T3" fmla="*/ 17 h 18"/>
                <a:gd name="T4" fmla="*/ 28 w 29"/>
                <a:gd name="T5" fmla="*/ 18 h 18"/>
                <a:gd name="T6" fmla="*/ 14 w 29"/>
                <a:gd name="T7" fmla="*/ 12 h 18"/>
                <a:gd name="T8" fmla="*/ 0 w 29"/>
                <a:gd name="T9" fmla="*/ 9 h 18"/>
                <a:gd name="T10" fmla="*/ 14 w 29"/>
                <a:gd name="T11" fmla="*/ 6 h 18"/>
                <a:gd name="T12" fmla="*/ 28 w 29"/>
                <a:gd name="T13" fmla="*/ 0 h 18"/>
                <a:gd name="T14" fmla="*/ 29 w 29"/>
                <a:gd name="T15" fmla="*/ 0 h 18"/>
                <a:gd name="T16" fmla="*/ 23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3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4" y="10"/>
                    <a:pt x="0" y="9"/>
                  </a:cubicBezTo>
                  <a:cubicBezTo>
                    <a:pt x="4" y="8"/>
                    <a:pt x="9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7" name="Line 239">
              <a:extLst>
                <a:ext uri="{FF2B5EF4-FFF2-40B4-BE49-F238E27FC236}">
                  <a16:creationId xmlns:a16="http://schemas.microsoft.com/office/drawing/2014/main" id="{C45FFF5E-CBE4-BF87-02E5-E2B0A6367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" y="3614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8" name="Freeform 240">
              <a:extLst>
                <a:ext uri="{FF2B5EF4-FFF2-40B4-BE49-F238E27FC236}">
                  <a16:creationId xmlns:a16="http://schemas.microsoft.com/office/drawing/2014/main" id="{15EFF3B3-893C-6ACF-C347-07E63C0D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" y="3587"/>
              <a:ext cx="84" cy="53"/>
            </a:xfrm>
            <a:custGeom>
              <a:avLst/>
              <a:gdLst>
                <a:gd name="T0" fmla="*/ 5 w 29"/>
                <a:gd name="T1" fmla="*/ 9 h 18"/>
                <a:gd name="T2" fmla="*/ 0 w 29"/>
                <a:gd name="T3" fmla="*/ 0 h 18"/>
                <a:gd name="T4" fmla="*/ 0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0 w 29"/>
                <a:gd name="T13" fmla="*/ 18 h 18"/>
                <a:gd name="T14" fmla="*/ 0 w 29"/>
                <a:gd name="T15" fmla="*/ 18 h 18"/>
                <a:gd name="T16" fmla="*/ 5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9" y="7"/>
                    <a:pt x="24" y="8"/>
                    <a:pt x="29" y="9"/>
                  </a:cubicBezTo>
                  <a:cubicBezTo>
                    <a:pt x="24" y="10"/>
                    <a:pt x="19" y="11"/>
                    <a:pt x="15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89" name="Oval 241">
              <a:extLst>
                <a:ext uri="{FF2B5EF4-FFF2-40B4-BE49-F238E27FC236}">
                  <a16:creationId xmlns:a16="http://schemas.microsoft.com/office/drawing/2014/main" id="{07EF5E7C-C5BB-4121-E7A6-1BD08862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882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0" name="Line 242">
              <a:extLst>
                <a:ext uri="{FF2B5EF4-FFF2-40B4-BE49-F238E27FC236}">
                  <a16:creationId xmlns:a16="http://schemas.microsoft.com/office/drawing/2014/main" id="{8EEDA52A-8384-C9BB-0728-164A7E23E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5" y="3716"/>
              <a:ext cx="1" cy="1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1" name="Oval 243">
              <a:extLst>
                <a:ext uri="{FF2B5EF4-FFF2-40B4-BE49-F238E27FC236}">
                  <a16:creationId xmlns:a16="http://schemas.microsoft.com/office/drawing/2014/main" id="{3226ACDE-649E-4742-1932-BBDBEF02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3882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2" name="Freeform 244">
              <a:extLst>
                <a:ext uri="{FF2B5EF4-FFF2-40B4-BE49-F238E27FC236}">
                  <a16:creationId xmlns:a16="http://schemas.microsoft.com/office/drawing/2014/main" id="{58C25BCE-23D7-2B07-B2D4-FBC92E44F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1162"/>
              <a:ext cx="575" cy="1994"/>
            </a:xfrm>
            <a:custGeom>
              <a:avLst/>
              <a:gdLst>
                <a:gd name="T0" fmla="*/ 41 w 575"/>
                <a:gd name="T1" fmla="*/ 1994 h 1994"/>
                <a:gd name="T2" fmla="*/ 0 w 575"/>
                <a:gd name="T3" fmla="*/ 1994 h 1994"/>
                <a:gd name="T4" fmla="*/ 0 w 575"/>
                <a:gd name="T5" fmla="*/ 0 h 1994"/>
                <a:gd name="T6" fmla="*/ 575 w 575"/>
                <a:gd name="T7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1994">
                  <a:moveTo>
                    <a:pt x="41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575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3" name="Freeform 245">
              <a:extLst>
                <a:ext uri="{FF2B5EF4-FFF2-40B4-BE49-F238E27FC236}">
                  <a16:creationId xmlns:a16="http://schemas.microsoft.com/office/drawing/2014/main" id="{D76073B3-972B-3D04-7DB6-1DEF3A586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3129"/>
              <a:ext cx="85" cy="53"/>
            </a:xfrm>
            <a:custGeom>
              <a:avLst/>
              <a:gdLst>
                <a:gd name="T0" fmla="*/ 5 w 29"/>
                <a:gd name="T1" fmla="*/ 9 h 18"/>
                <a:gd name="T2" fmla="*/ 0 w 29"/>
                <a:gd name="T3" fmla="*/ 0 h 18"/>
                <a:gd name="T4" fmla="*/ 0 w 29"/>
                <a:gd name="T5" fmla="*/ 0 h 18"/>
                <a:gd name="T6" fmla="*/ 14 w 29"/>
                <a:gd name="T7" fmla="*/ 6 h 18"/>
                <a:gd name="T8" fmla="*/ 29 w 29"/>
                <a:gd name="T9" fmla="*/ 9 h 18"/>
                <a:gd name="T10" fmla="*/ 14 w 29"/>
                <a:gd name="T11" fmla="*/ 12 h 18"/>
                <a:gd name="T12" fmla="*/ 0 w 29"/>
                <a:gd name="T13" fmla="*/ 18 h 18"/>
                <a:gd name="T14" fmla="*/ 0 w 29"/>
                <a:gd name="T15" fmla="*/ 18 h 18"/>
                <a:gd name="T16" fmla="*/ 5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7"/>
                    <a:pt x="24" y="8"/>
                    <a:pt x="29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4" name="Freeform 246">
              <a:extLst>
                <a:ext uri="{FF2B5EF4-FFF2-40B4-BE49-F238E27FC236}">
                  <a16:creationId xmlns:a16="http://schemas.microsoft.com/office/drawing/2014/main" id="{A8F575FC-B95A-65CA-0D51-5785D9C7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" y="1063"/>
              <a:ext cx="2508" cy="2775"/>
            </a:xfrm>
            <a:custGeom>
              <a:avLst/>
              <a:gdLst>
                <a:gd name="T0" fmla="*/ 570 w 2508"/>
                <a:gd name="T1" fmla="*/ 0 h 2775"/>
                <a:gd name="T2" fmla="*/ 0 w 2508"/>
                <a:gd name="T3" fmla="*/ 0 h 2775"/>
                <a:gd name="T4" fmla="*/ 0 w 2508"/>
                <a:gd name="T5" fmla="*/ 2775 h 2775"/>
                <a:gd name="T6" fmla="*/ 2508 w 2508"/>
                <a:gd name="T7" fmla="*/ 2775 h 2775"/>
                <a:gd name="T8" fmla="*/ 2508 w 2508"/>
                <a:gd name="T9" fmla="*/ 2653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8" h="2775">
                  <a:moveTo>
                    <a:pt x="570" y="0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2508" y="2775"/>
                  </a:lnTo>
                  <a:lnTo>
                    <a:pt x="2508" y="2653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5" name="Freeform 247">
              <a:extLst>
                <a:ext uri="{FF2B5EF4-FFF2-40B4-BE49-F238E27FC236}">
                  <a16:creationId xmlns:a16="http://schemas.microsoft.com/office/drawing/2014/main" id="{DDAC1772-627D-38F9-6B54-44FD013FB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" y="1037"/>
              <a:ext cx="85" cy="52"/>
            </a:xfrm>
            <a:custGeom>
              <a:avLst/>
              <a:gdLst>
                <a:gd name="T0" fmla="*/ 5 w 29"/>
                <a:gd name="T1" fmla="*/ 9 h 18"/>
                <a:gd name="T2" fmla="*/ 0 w 29"/>
                <a:gd name="T3" fmla="*/ 1 h 18"/>
                <a:gd name="T4" fmla="*/ 0 w 29"/>
                <a:gd name="T5" fmla="*/ 0 h 18"/>
                <a:gd name="T6" fmla="*/ 14 w 29"/>
                <a:gd name="T7" fmla="*/ 6 h 18"/>
                <a:gd name="T8" fmla="*/ 29 w 29"/>
                <a:gd name="T9" fmla="*/ 9 h 18"/>
                <a:gd name="T10" fmla="*/ 14 w 29"/>
                <a:gd name="T11" fmla="*/ 12 h 18"/>
                <a:gd name="T12" fmla="*/ 0 w 29"/>
                <a:gd name="T13" fmla="*/ 18 h 18"/>
                <a:gd name="T14" fmla="*/ 0 w 29"/>
                <a:gd name="T15" fmla="*/ 18 h 18"/>
                <a:gd name="T16" fmla="*/ 5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5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7"/>
                    <a:pt x="24" y="8"/>
                    <a:pt x="29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6" name="Line 248">
              <a:extLst>
                <a:ext uri="{FF2B5EF4-FFF2-40B4-BE49-F238E27FC236}">
                  <a16:creationId xmlns:a16="http://schemas.microsoft.com/office/drawing/2014/main" id="{EFA769A9-1598-BDB7-0B1A-E1A3196F1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1118"/>
              <a:ext cx="21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97" name="Freeform 249">
              <a:extLst>
                <a:ext uri="{FF2B5EF4-FFF2-40B4-BE49-F238E27FC236}">
                  <a16:creationId xmlns:a16="http://schemas.microsoft.com/office/drawing/2014/main" id="{34B34FFD-521A-898C-0C14-70808F2E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1095"/>
              <a:ext cx="84" cy="50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9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05" name="Line 257">
              <a:extLst>
                <a:ext uri="{FF2B5EF4-FFF2-40B4-BE49-F238E27FC236}">
                  <a16:creationId xmlns:a16="http://schemas.microsoft.com/office/drawing/2014/main" id="{61809A2B-F0CE-ADEF-C79E-714114663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4" y="1241"/>
              <a:ext cx="1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06" name="Freeform 258">
              <a:extLst>
                <a:ext uri="{FF2B5EF4-FFF2-40B4-BE49-F238E27FC236}">
                  <a16:creationId xmlns:a16="http://schemas.microsoft.com/office/drawing/2014/main" id="{3EC7DCD9-80BC-0A38-45BC-EC733DA36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1273"/>
              <a:ext cx="53" cy="85"/>
            </a:xfrm>
            <a:custGeom>
              <a:avLst/>
              <a:gdLst>
                <a:gd name="T0" fmla="*/ 9 w 18"/>
                <a:gd name="T1" fmla="*/ 6 h 29"/>
                <a:gd name="T2" fmla="*/ 17 w 18"/>
                <a:gd name="T3" fmla="*/ 0 h 29"/>
                <a:gd name="T4" fmla="*/ 18 w 18"/>
                <a:gd name="T5" fmla="*/ 1 h 29"/>
                <a:gd name="T6" fmla="*/ 12 w 18"/>
                <a:gd name="T7" fmla="*/ 15 h 29"/>
                <a:gd name="T8" fmla="*/ 9 w 18"/>
                <a:gd name="T9" fmla="*/ 29 h 29"/>
                <a:gd name="T10" fmla="*/ 5 w 18"/>
                <a:gd name="T11" fmla="*/ 15 h 29"/>
                <a:gd name="T12" fmla="*/ 0 w 18"/>
                <a:gd name="T13" fmla="*/ 1 h 29"/>
                <a:gd name="T14" fmla="*/ 0 w 18"/>
                <a:gd name="T15" fmla="*/ 0 h 29"/>
                <a:gd name="T16" fmla="*/ 9 w 18"/>
                <a:gd name="T17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6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20"/>
                    <a:pt x="10" y="25"/>
                    <a:pt x="9" y="29"/>
                  </a:cubicBezTo>
                  <a:cubicBezTo>
                    <a:pt x="8" y="25"/>
                    <a:pt x="7" y="20"/>
                    <a:pt x="5" y="1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07" name="Line 259">
              <a:extLst>
                <a:ext uri="{FF2B5EF4-FFF2-40B4-BE49-F238E27FC236}">
                  <a16:creationId xmlns:a16="http://schemas.microsoft.com/office/drawing/2014/main" id="{CBFE2BBE-4A9E-A984-C5F7-D3AAAD27B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9" y="1241"/>
              <a:ext cx="1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08" name="Freeform 260">
              <a:extLst>
                <a:ext uri="{FF2B5EF4-FFF2-40B4-BE49-F238E27FC236}">
                  <a16:creationId xmlns:a16="http://schemas.microsoft.com/office/drawing/2014/main" id="{DB5DAEFE-B4D9-B68D-1473-7B0B90D10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273"/>
              <a:ext cx="52" cy="85"/>
            </a:xfrm>
            <a:custGeom>
              <a:avLst/>
              <a:gdLst>
                <a:gd name="T0" fmla="*/ 9 w 18"/>
                <a:gd name="T1" fmla="*/ 6 h 29"/>
                <a:gd name="T2" fmla="*/ 18 w 18"/>
                <a:gd name="T3" fmla="*/ 0 h 29"/>
                <a:gd name="T4" fmla="*/ 18 w 18"/>
                <a:gd name="T5" fmla="*/ 1 h 29"/>
                <a:gd name="T6" fmla="*/ 13 w 18"/>
                <a:gd name="T7" fmla="*/ 15 h 29"/>
                <a:gd name="T8" fmla="*/ 9 w 18"/>
                <a:gd name="T9" fmla="*/ 29 h 29"/>
                <a:gd name="T10" fmla="*/ 6 w 18"/>
                <a:gd name="T11" fmla="*/ 15 h 29"/>
                <a:gd name="T12" fmla="*/ 0 w 18"/>
                <a:gd name="T13" fmla="*/ 1 h 29"/>
                <a:gd name="T14" fmla="*/ 1 w 18"/>
                <a:gd name="T15" fmla="*/ 0 h 29"/>
                <a:gd name="T16" fmla="*/ 9 w 18"/>
                <a:gd name="T17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20"/>
                    <a:pt x="10" y="25"/>
                    <a:pt x="9" y="29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09" name="Line 261">
              <a:extLst>
                <a:ext uri="{FF2B5EF4-FFF2-40B4-BE49-F238E27FC236}">
                  <a16:creationId xmlns:a16="http://schemas.microsoft.com/office/drawing/2014/main" id="{1D815F76-7425-3CDB-0B5C-423CDFB2F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1" y="1536"/>
              <a:ext cx="4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10" name="Freeform 262">
              <a:extLst>
                <a:ext uri="{FF2B5EF4-FFF2-40B4-BE49-F238E27FC236}">
                  <a16:creationId xmlns:a16="http://schemas.microsoft.com/office/drawing/2014/main" id="{0C8C29BA-FB84-1CBA-E570-69FC5D41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1509"/>
              <a:ext cx="85" cy="53"/>
            </a:xfrm>
            <a:custGeom>
              <a:avLst/>
              <a:gdLst>
                <a:gd name="T0" fmla="*/ 5 w 29"/>
                <a:gd name="T1" fmla="*/ 9 h 18"/>
                <a:gd name="T2" fmla="*/ 0 w 29"/>
                <a:gd name="T3" fmla="*/ 0 h 18"/>
                <a:gd name="T4" fmla="*/ 0 w 29"/>
                <a:gd name="T5" fmla="*/ 0 h 18"/>
                <a:gd name="T6" fmla="*/ 14 w 29"/>
                <a:gd name="T7" fmla="*/ 5 h 18"/>
                <a:gd name="T8" fmla="*/ 29 w 29"/>
                <a:gd name="T9" fmla="*/ 9 h 18"/>
                <a:gd name="T10" fmla="*/ 14 w 29"/>
                <a:gd name="T11" fmla="*/ 12 h 18"/>
                <a:gd name="T12" fmla="*/ 0 w 29"/>
                <a:gd name="T13" fmla="*/ 18 h 18"/>
                <a:gd name="T14" fmla="*/ 0 w 29"/>
                <a:gd name="T15" fmla="*/ 17 h 18"/>
                <a:gd name="T16" fmla="*/ 5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7"/>
                    <a:pt x="24" y="8"/>
                    <a:pt x="29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11" name="Oval 263">
              <a:extLst>
                <a:ext uri="{FF2B5EF4-FFF2-40B4-BE49-F238E27FC236}">
                  <a16:creationId xmlns:a16="http://schemas.microsoft.com/office/drawing/2014/main" id="{0B5D4580-864B-D408-07B9-161FC8AA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518"/>
              <a:ext cx="35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12" name="Freeform 264">
              <a:extLst>
                <a:ext uri="{FF2B5EF4-FFF2-40B4-BE49-F238E27FC236}">
                  <a16:creationId xmlns:a16="http://schemas.microsoft.com/office/drawing/2014/main" id="{0D8BE514-2721-A767-3FD4-97B391726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3050"/>
              <a:ext cx="1010" cy="464"/>
            </a:xfrm>
            <a:custGeom>
              <a:avLst/>
              <a:gdLst>
                <a:gd name="T0" fmla="*/ 960 w 1010"/>
                <a:gd name="T1" fmla="*/ 0 h 464"/>
                <a:gd name="T2" fmla="*/ 1010 w 1010"/>
                <a:gd name="T3" fmla="*/ 0 h 464"/>
                <a:gd name="T4" fmla="*/ 1010 w 1010"/>
                <a:gd name="T5" fmla="*/ 421 h 464"/>
                <a:gd name="T6" fmla="*/ 0 w 1010"/>
                <a:gd name="T7" fmla="*/ 421 h 464"/>
                <a:gd name="T8" fmla="*/ 0 w 1010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4">
                  <a:moveTo>
                    <a:pt x="960" y="0"/>
                  </a:moveTo>
                  <a:lnTo>
                    <a:pt x="1010" y="0"/>
                  </a:lnTo>
                  <a:lnTo>
                    <a:pt x="1010" y="421"/>
                  </a:lnTo>
                  <a:lnTo>
                    <a:pt x="0" y="421"/>
                  </a:lnTo>
                  <a:lnTo>
                    <a:pt x="0" y="464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13" name="Freeform 265">
              <a:extLst>
                <a:ext uri="{FF2B5EF4-FFF2-40B4-BE49-F238E27FC236}">
                  <a16:creationId xmlns:a16="http://schemas.microsoft.com/office/drawing/2014/main" id="{6E545664-5321-831C-9402-E8E75E64D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3024"/>
              <a:ext cx="85" cy="53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14" name="Freeform 266">
              <a:extLst>
                <a:ext uri="{FF2B5EF4-FFF2-40B4-BE49-F238E27FC236}">
                  <a16:creationId xmlns:a16="http://schemas.microsoft.com/office/drawing/2014/main" id="{1421D5FB-AB3B-1C44-8F13-05FBE296B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2613"/>
              <a:ext cx="307" cy="376"/>
            </a:xfrm>
            <a:custGeom>
              <a:avLst/>
              <a:gdLst>
                <a:gd name="T0" fmla="*/ 0 w 307"/>
                <a:gd name="T1" fmla="*/ 0 h 376"/>
                <a:gd name="T2" fmla="*/ 307 w 307"/>
                <a:gd name="T3" fmla="*/ 306 h 376"/>
                <a:gd name="T4" fmla="*/ 307 w 307"/>
                <a:gd name="T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376">
                  <a:moveTo>
                    <a:pt x="0" y="0"/>
                  </a:moveTo>
                  <a:lnTo>
                    <a:pt x="307" y="306"/>
                  </a:lnTo>
                  <a:lnTo>
                    <a:pt x="307" y="376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15" name="Freeform 267">
              <a:extLst>
                <a:ext uri="{FF2B5EF4-FFF2-40B4-BE49-F238E27FC236}">
                  <a16:creationId xmlns:a16="http://schemas.microsoft.com/office/drawing/2014/main" id="{CF55CE88-4099-7EFC-4BF5-7AF4FFFD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" y="2583"/>
              <a:ext cx="53" cy="53"/>
            </a:xfrm>
            <a:custGeom>
              <a:avLst/>
              <a:gdLst>
                <a:gd name="T0" fmla="*/ 11 w 18"/>
                <a:gd name="T1" fmla="*/ 12 h 18"/>
                <a:gd name="T2" fmla="*/ 10 w 18"/>
                <a:gd name="T3" fmla="*/ 18 h 18"/>
                <a:gd name="T4" fmla="*/ 9 w 18"/>
                <a:gd name="T5" fmla="*/ 18 h 18"/>
                <a:gd name="T6" fmla="*/ 5 w 18"/>
                <a:gd name="T7" fmla="*/ 9 h 18"/>
                <a:gd name="T8" fmla="*/ 0 w 18"/>
                <a:gd name="T9" fmla="*/ 0 h 18"/>
                <a:gd name="T10" fmla="*/ 8 w 18"/>
                <a:gd name="T11" fmla="*/ 6 h 18"/>
                <a:gd name="T12" fmla="*/ 18 w 18"/>
                <a:gd name="T13" fmla="*/ 10 h 18"/>
                <a:gd name="T14" fmla="*/ 18 w 18"/>
                <a:gd name="T15" fmla="*/ 10 h 18"/>
                <a:gd name="T16" fmla="*/ 11 w 18"/>
                <a:gd name="T17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1" y="12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6"/>
                    <a:pt x="2" y="3"/>
                    <a:pt x="0" y="0"/>
                  </a:cubicBezTo>
                  <a:cubicBezTo>
                    <a:pt x="3" y="2"/>
                    <a:pt x="6" y="4"/>
                    <a:pt x="8" y="6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5116" name="Rectangle 268">
            <a:extLst>
              <a:ext uri="{FF2B5EF4-FFF2-40B4-BE49-F238E27FC236}">
                <a16:creationId xmlns:a16="http://schemas.microsoft.com/office/drawing/2014/main" id="{6BB070C0-9B16-59C3-B84D-5DA55BAD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78948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</a:rPr>
              <a:t>Local row decoder</a:t>
            </a:r>
            <a:endParaRPr lang="en-US" altLang="en-US" b="0"/>
          </a:p>
        </p:txBody>
      </p:sp>
      <p:sp>
        <p:nvSpPr>
          <p:cNvPr id="335117" name="Text Box 269">
            <a:extLst>
              <a:ext uri="{FF2B5EF4-FFF2-40B4-BE49-F238E27FC236}">
                <a16:creationId xmlns:a16="http://schemas.microsoft.com/office/drawing/2014/main" id="{5644351D-C033-7509-AF72-5416CA389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6324600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 i="0"/>
              <a:t>[Hirose90]</a:t>
            </a:r>
            <a:r>
              <a:rPr lang="en-US" altLang="en-US" b="0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8C7DFB09-7AA7-8E9F-A283-C59531F08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Folded-Bitline Architecture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292870" name="Picture 6">
            <a:extLst>
              <a:ext uri="{FF2B5EF4-FFF2-40B4-BE49-F238E27FC236}">
                <a16:creationId xmlns:a16="http://schemas.microsoft.com/office/drawing/2014/main" id="{CEA59869-1999-9C96-D84A-EE39B2ADB5D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534400" cy="30178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1F118AE9-A521-84B6-6FFC-DFB9D2E1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sz="4000"/>
              <a:t>Transposed-Bitline Architecture</a:t>
            </a:r>
            <a:endParaRPr lang="en-US" altLang="en-US" sz="4000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293894" name="Picture 6">
            <a:extLst>
              <a:ext uri="{FF2B5EF4-FFF2-40B4-BE49-F238E27FC236}">
                <a16:creationId xmlns:a16="http://schemas.microsoft.com/office/drawing/2014/main" id="{9DA610F8-56BD-862B-75E6-A42D7AE89EC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7924800" cy="518001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24" name="Freeform 12">
            <a:extLst>
              <a:ext uri="{FF2B5EF4-FFF2-40B4-BE49-F238E27FC236}">
                <a16:creationId xmlns:a16="http://schemas.microsoft.com/office/drawing/2014/main" id="{3D473081-9E77-E0E4-CF3F-D297067035C9}"/>
              </a:ext>
            </a:extLst>
          </p:cNvPr>
          <p:cNvSpPr>
            <a:spLocks/>
          </p:cNvSpPr>
          <p:nvPr/>
        </p:nvSpPr>
        <p:spPr bwMode="auto">
          <a:xfrm>
            <a:off x="3849688" y="3419475"/>
            <a:ext cx="2513012" cy="406400"/>
          </a:xfrm>
          <a:custGeom>
            <a:avLst/>
            <a:gdLst>
              <a:gd name="T0" fmla="*/ 234 w 260"/>
              <a:gd name="T1" fmla="*/ 0 h 42"/>
              <a:gd name="T2" fmla="*/ 0 w 260"/>
              <a:gd name="T3" fmla="*/ 0 h 42"/>
              <a:gd name="T4" fmla="*/ 121 w 260"/>
              <a:gd name="T5" fmla="*/ 42 h 42"/>
              <a:gd name="T6" fmla="*/ 260 w 260"/>
              <a:gd name="T7" fmla="*/ 42 h 42"/>
              <a:gd name="T8" fmla="*/ 234 w 26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42">
                <a:moveTo>
                  <a:pt x="23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7"/>
                  <a:pt x="8" y="42"/>
                  <a:pt x="121" y="42"/>
                </a:cubicBezTo>
                <a:cubicBezTo>
                  <a:pt x="260" y="42"/>
                  <a:pt x="260" y="42"/>
                  <a:pt x="260" y="42"/>
                </a:cubicBezTo>
                <a:cubicBezTo>
                  <a:pt x="244" y="31"/>
                  <a:pt x="234" y="17"/>
                  <a:pt x="234" y="0"/>
                </a:cubicBezTo>
                <a:close/>
              </a:path>
            </a:pathLst>
          </a:custGeom>
          <a:solidFill>
            <a:srgbClr val="00C000"/>
          </a:solidFill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67" name="Oval 55">
            <a:extLst>
              <a:ext uri="{FF2B5EF4-FFF2-40B4-BE49-F238E27FC236}">
                <a16:creationId xmlns:a16="http://schemas.microsoft.com/office/drawing/2014/main" id="{0ED6511E-4EFB-FB61-7D25-1BD65E30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3497263"/>
            <a:ext cx="193675" cy="19208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45" name="Oval 33">
            <a:extLst>
              <a:ext uri="{FF2B5EF4-FFF2-40B4-BE49-F238E27FC236}">
                <a16:creationId xmlns:a16="http://schemas.microsoft.com/office/drawing/2014/main" id="{8CC5AA6E-8752-B987-FEB0-F0626470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516313"/>
            <a:ext cx="203200" cy="193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36C96BFA-FA53-9194-3FEC-F0F5ED7EB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Alpha-particles (or Neutrons)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294921" name="Text Box 9">
            <a:extLst>
              <a:ext uri="{FF2B5EF4-FFF2-40B4-BE49-F238E27FC236}">
                <a16:creationId xmlns:a16="http://schemas.microsoft.com/office/drawing/2014/main" id="{6017DE75-6FD7-C5CA-A8E1-20F37A43A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0"/>
            <a:ext cx="574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315263"/>
                </a:solidFill>
              </a:rPr>
              <a:t>1 Particle ~ 1 Million Carriers</a:t>
            </a:r>
          </a:p>
        </p:txBody>
      </p:sp>
      <p:sp>
        <p:nvSpPr>
          <p:cNvPr id="294925" name="Freeform 13">
            <a:extLst>
              <a:ext uri="{FF2B5EF4-FFF2-40B4-BE49-F238E27FC236}">
                <a16:creationId xmlns:a16="http://schemas.microsoft.com/office/drawing/2014/main" id="{273CC664-F01E-E532-BFC8-ED776272B01C}"/>
              </a:ext>
            </a:extLst>
          </p:cNvPr>
          <p:cNvSpPr>
            <a:spLocks/>
          </p:cNvSpPr>
          <p:nvPr/>
        </p:nvSpPr>
        <p:spPr bwMode="auto">
          <a:xfrm>
            <a:off x="552450" y="3419475"/>
            <a:ext cx="1082675" cy="463550"/>
          </a:xfrm>
          <a:custGeom>
            <a:avLst/>
            <a:gdLst>
              <a:gd name="T0" fmla="*/ 0 w 112"/>
              <a:gd name="T1" fmla="*/ 48 h 48"/>
              <a:gd name="T2" fmla="*/ 46 w 112"/>
              <a:gd name="T3" fmla="*/ 48 h 48"/>
              <a:gd name="T4" fmla="*/ 112 w 112"/>
              <a:gd name="T5" fmla="*/ 20 h 48"/>
              <a:gd name="T6" fmla="*/ 112 w 112"/>
              <a:gd name="T7" fmla="*/ 0 h 48"/>
              <a:gd name="T8" fmla="*/ 0 w 112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48">
                <a:moveTo>
                  <a:pt x="0" y="48"/>
                </a:moveTo>
                <a:cubicBezTo>
                  <a:pt x="46" y="48"/>
                  <a:pt x="46" y="48"/>
                  <a:pt x="46" y="48"/>
                </a:cubicBezTo>
                <a:cubicBezTo>
                  <a:pt x="85" y="48"/>
                  <a:pt x="112" y="46"/>
                  <a:pt x="112" y="20"/>
                </a:cubicBezTo>
                <a:cubicBezTo>
                  <a:pt x="112" y="7"/>
                  <a:pt x="112" y="0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hlink"/>
          </a:solidFill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26" name="Freeform 14">
            <a:extLst>
              <a:ext uri="{FF2B5EF4-FFF2-40B4-BE49-F238E27FC236}">
                <a16:creationId xmlns:a16="http://schemas.microsoft.com/office/drawing/2014/main" id="{5C1FA40C-5524-B7F6-6AE5-F7EEC5703F4F}"/>
              </a:ext>
            </a:extLst>
          </p:cNvPr>
          <p:cNvSpPr>
            <a:spLocks/>
          </p:cNvSpPr>
          <p:nvPr/>
        </p:nvSpPr>
        <p:spPr bwMode="auto">
          <a:xfrm>
            <a:off x="552450" y="3419475"/>
            <a:ext cx="1082675" cy="463550"/>
          </a:xfrm>
          <a:custGeom>
            <a:avLst/>
            <a:gdLst>
              <a:gd name="T0" fmla="*/ 0 w 112"/>
              <a:gd name="T1" fmla="*/ 48 h 48"/>
              <a:gd name="T2" fmla="*/ 46 w 112"/>
              <a:gd name="T3" fmla="*/ 48 h 48"/>
              <a:gd name="T4" fmla="*/ 112 w 112"/>
              <a:gd name="T5" fmla="*/ 20 h 48"/>
              <a:gd name="T6" fmla="*/ 112 w 112"/>
              <a:gd name="T7" fmla="*/ 0 h 48"/>
              <a:gd name="T8" fmla="*/ 0 w 112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48">
                <a:moveTo>
                  <a:pt x="0" y="48"/>
                </a:moveTo>
                <a:cubicBezTo>
                  <a:pt x="46" y="48"/>
                  <a:pt x="46" y="48"/>
                  <a:pt x="46" y="48"/>
                </a:cubicBezTo>
                <a:cubicBezTo>
                  <a:pt x="85" y="48"/>
                  <a:pt x="112" y="46"/>
                  <a:pt x="112" y="20"/>
                </a:cubicBezTo>
                <a:cubicBezTo>
                  <a:pt x="112" y="7"/>
                  <a:pt x="112" y="0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27" name="Rectangle 15">
            <a:extLst>
              <a:ext uri="{FF2B5EF4-FFF2-40B4-BE49-F238E27FC236}">
                <a16:creationId xmlns:a16="http://schemas.microsoft.com/office/drawing/2014/main" id="{768EE497-5632-65EA-08FB-C789A0DE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2252663"/>
            <a:ext cx="50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294928" name="Rectangle 16">
            <a:extLst>
              <a:ext uri="{FF2B5EF4-FFF2-40B4-BE49-F238E27FC236}">
                <a16:creationId xmlns:a16="http://schemas.microsoft.com/office/drawing/2014/main" id="{4C8DBDB5-0526-01B0-26EE-BE1DAEEC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870200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BL</a:t>
            </a:r>
            <a:endParaRPr lang="en-US" altLang="en-US"/>
          </a:p>
        </p:txBody>
      </p:sp>
      <p:sp>
        <p:nvSpPr>
          <p:cNvPr id="294929" name="Rectangle 17">
            <a:extLst>
              <a:ext uri="{FF2B5EF4-FFF2-40B4-BE49-F238E27FC236}">
                <a16:creationId xmlns:a16="http://schemas.microsoft.com/office/drawing/2014/main" id="{9AF0BE1C-FC6B-8CF1-8256-DDE08170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23415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94930" name="Rectangle 18">
            <a:extLst>
              <a:ext uri="{FF2B5EF4-FFF2-40B4-BE49-F238E27FC236}">
                <a16:creationId xmlns:a16="http://schemas.microsoft.com/office/drawing/2014/main" id="{E4CDE04C-2991-538D-65AF-A0F4D54B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49713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294931" name="Rectangle 19">
            <a:extLst>
              <a:ext uri="{FF2B5EF4-FFF2-40B4-BE49-F238E27FC236}">
                <a16:creationId xmlns:a16="http://schemas.microsoft.com/office/drawing/2014/main" id="{1BD0898C-87B5-E966-4C14-910B6679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3471863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/>
          </a:p>
        </p:txBody>
      </p:sp>
      <p:sp>
        <p:nvSpPr>
          <p:cNvPr id="294932" name="Rectangle 20">
            <a:extLst>
              <a:ext uri="{FF2B5EF4-FFF2-40B4-BE49-F238E27FC236}">
                <a16:creationId xmlns:a16="http://schemas.microsoft.com/office/drawing/2014/main" id="{3D44CC58-4B35-120E-D37C-4C57A649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462338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33" name="Rectangle 21">
            <a:extLst>
              <a:ext uri="{FF2B5EF4-FFF2-40B4-BE49-F238E27FC236}">
                <a16:creationId xmlns:a16="http://schemas.microsoft.com/office/drawing/2014/main" id="{D5D96ABD-9921-D5B1-BC2A-DC7F38EB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1676400"/>
            <a:ext cx="18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MathematicalPi 1" pitchFamily="82" charset="0"/>
              </a:rPr>
              <a:t>a</a:t>
            </a:r>
            <a:endParaRPr lang="en-US" altLang="en-US"/>
          </a:p>
        </p:txBody>
      </p:sp>
      <p:sp>
        <p:nvSpPr>
          <p:cNvPr id="294934" name="Rectangle 22">
            <a:extLst>
              <a:ext uri="{FF2B5EF4-FFF2-40B4-BE49-F238E27FC236}">
                <a16:creationId xmlns:a16="http://schemas.microsoft.com/office/drawing/2014/main" id="{B4D33F3D-B1B0-D613-DFAB-959C07035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1625600"/>
            <a:ext cx="1100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-particle</a:t>
            </a:r>
            <a:endParaRPr lang="en-US" altLang="en-US"/>
          </a:p>
        </p:txBody>
      </p:sp>
      <p:sp>
        <p:nvSpPr>
          <p:cNvPr id="294935" name="Freeform 23">
            <a:extLst>
              <a:ext uri="{FF2B5EF4-FFF2-40B4-BE49-F238E27FC236}">
                <a16:creationId xmlns:a16="http://schemas.microsoft.com/office/drawing/2014/main" id="{6B9D1EAD-8DBE-4DAF-6BE3-D8CD344B81B5}"/>
              </a:ext>
            </a:extLst>
          </p:cNvPr>
          <p:cNvSpPr>
            <a:spLocks/>
          </p:cNvSpPr>
          <p:nvPr/>
        </p:nvSpPr>
        <p:spPr bwMode="auto">
          <a:xfrm>
            <a:off x="6111875" y="2549525"/>
            <a:ext cx="2174875" cy="1739900"/>
          </a:xfrm>
          <a:custGeom>
            <a:avLst/>
            <a:gdLst>
              <a:gd name="T0" fmla="*/ 225 w 225"/>
              <a:gd name="T1" fmla="*/ 180 h 180"/>
              <a:gd name="T2" fmla="*/ 0 w 225"/>
              <a:gd name="T3" fmla="*/ 90 h 180"/>
              <a:gd name="T4" fmla="*/ 225 w 225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180">
                <a:moveTo>
                  <a:pt x="225" y="180"/>
                </a:moveTo>
                <a:cubicBezTo>
                  <a:pt x="144" y="180"/>
                  <a:pt x="0" y="153"/>
                  <a:pt x="0" y="90"/>
                </a:cubicBezTo>
                <a:cubicBezTo>
                  <a:pt x="0" y="28"/>
                  <a:pt x="144" y="0"/>
                  <a:pt x="225" y="0"/>
                </a:cubicBezTo>
              </a:path>
            </a:pathLst>
          </a:custGeom>
          <a:solidFill>
            <a:srgbClr val="C0C0C0"/>
          </a:solidFill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36" name="Freeform 24">
            <a:extLst>
              <a:ext uri="{FF2B5EF4-FFF2-40B4-BE49-F238E27FC236}">
                <a16:creationId xmlns:a16="http://schemas.microsoft.com/office/drawing/2014/main" id="{097B833C-69BA-2209-B35A-7F70CB8C6921}"/>
              </a:ext>
            </a:extLst>
          </p:cNvPr>
          <p:cNvSpPr>
            <a:spLocks/>
          </p:cNvSpPr>
          <p:nvPr/>
        </p:nvSpPr>
        <p:spPr bwMode="auto">
          <a:xfrm>
            <a:off x="6111875" y="2549525"/>
            <a:ext cx="2174875" cy="1739900"/>
          </a:xfrm>
          <a:custGeom>
            <a:avLst/>
            <a:gdLst>
              <a:gd name="T0" fmla="*/ 225 w 225"/>
              <a:gd name="T1" fmla="*/ 180 h 180"/>
              <a:gd name="T2" fmla="*/ 0 w 225"/>
              <a:gd name="T3" fmla="*/ 90 h 180"/>
              <a:gd name="T4" fmla="*/ 225 w 225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180">
                <a:moveTo>
                  <a:pt x="225" y="180"/>
                </a:moveTo>
                <a:cubicBezTo>
                  <a:pt x="144" y="180"/>
                  <a:pt x="0" y="153"/>
                  <a:pt x="0" y="90"/>
                </a:cubicBezTo>
                <a:cubicBezTo>
                  <a:pt x="0" y="28"/>
                  <a:pt x="144" y="0"/>
                  <a:pt x="225" y="0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37" name="Rectangle 25">
            <a:extLst>
              <a:ext uri="{FF2B5EF4-FFF2-40B4-BE49-F238E27FC236}">
                <a16:creationId xmlns:a16="http://schemas.microsoft.com/office/drawing/2014/main" id="{0C53BD0E-860B-A2D6-A07A-ED3936835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206750"/>
            <a:ext cx="508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SiO</a:t>
            </a:r>
            <a:endParaRPr lang="en-US" altLang="en-US"/>
          </a:p>
        </p:txBody>
      </p:sp>
      <p:sp>
        <p:nvSpPr>
          <p:cNvPr id="294938" name="Rectangle 26">
            <a:extLst>
              <a:ext uri="{FF2B5EF4-FFF2-40B4-BE49-F238E27FC236}">
                <a16:creationId xmlns:a16="http://schemas.microsoft.com/office/drawing/2014/main" id="{ABD837DC-AAD7-5C2D-075A-5D8CBF2F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3528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294939" name="Line 27">
            <a:extLst>
              <a:ext uri="{FF2B5EF4-FFF2-40B4-BE49-F238E27FC236}">
                <a16:creationId xmlns:a16="http://schemas.microsoft.com/office/drawing/2014/main" id="{F482BC8A-5372-97D2-191E-880759F4E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5125" y="3419475"/>
            <a:ext cx="44767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40" name="Rectangle 28">
            <a:extLst>
              <a:ext uri="{FF2B5EF4-FFF2-40B4-BE49-F238E27FC236}">
                <a16:creationId xmlns:a16="http://schemas.microsoft.com/office/drawing/2014/main" id="{E9C5B2EC-B07D-247C-597D-A35F1AC0D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2840038"/>
            <a:ext cx="1392238" cy="288925"/>
          </a:xfrm>
          <a:prstGeom prst="rect">
            <a:avLst/>
          </a:prstGeom>
          <a:solidFill>
            <a:srgbClr val="FF33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41" name="Freeform 29">
            <a:extLst>
              <a:ext uri="{FF2B5EF4-FFF2-40B4-BE49-F238E27FC236}">
                <a16:creationId xmlns:a16="http://schemas.microsoft.com/office/drawing/2014/main" id="{374F05B2-7A0B-6518-5D12-F59D8091B0EB}"/>
              </a:ext>
            </a:extLst>
          </p:cNvPr>
          <p:cNvSpPr>
            <a:spLocks/>
          </p:cNvSpPr>
          <p:nvPr/>
        </p:nvSpPr>
        <p:spPr bwMode="auto">
          <a:xfrm>
            <a:off x="3849688" y="2260600"/>
            <a:ext cx="2744787" cy="858838"/>
          </a:xfrm>
          <a:custGeom>
            <a:avLst/>
            <a:gdLst>
              <a:gd name="T0" fmla="*/ 992 w 1729"/>
              <a:gd name="T1" fmla="*/ 420 h 541"/>
              <a:gd name="T2" fmla="*/ 0 w 1729"/>
              <a:gd name="T3" fmla="*/ 420 h 541"/>
              <a:gd name="T4" fmla="*/ 0 w 1729"/>
              <a:gd name="T5" fmla="*/ 541 h 541"/>
              <a:gd name="T6" fmla="*/ 1029 w 1729"/>
              <a:gd name="T7" fmla="*/ 541 h 541"/>
              <a:gd name="T8" fmla="*/ 1729 w 1729"/>
              <a:gd name="T9" fmla="*/ 182 h 541"/>
              <a:gd name="T10" fmla="*/ 1729 w 1729"/>
              <a:gd name="T11" fmla="*/ 0 h 541"/>
              <a:gd name="T12" fmla="*/ 992 w 1729"/>
              <a:gd name="T13" fmla="*/ 42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9" h="541">
                <a:moveTo>
                  <a:pt x="992" y="420"/>
                </a:moveTo>
                <a:lnTo>
                  <a:pt x="0" y="420"/>
                </a:lnTo>
                <a:lnTo>
                  <a:pt x="0" y="541"/>
                </a:lnTo>
                <a:lnTo>
                  <a:pt x="1029" y="541"/>
                </a:lnTo>
                <a:lnTo>
                  <a:pt x="1729" y="182"/>
                </a:lnTo>
                <a:lnTo>
                  <a:pt x="1729" y="0"/>
                </a:lnTo>
                <a:lnTo>
                  <a:pt x="992" y="420"/>
                </a:lnTo>
                <a:close/>
              </a:path>
            </a:pathLst>
          </a:custGeom>
          <a:solidFill>
            <a:srgbClr val="FF3300"/>
          </a:solidFill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942" name="Line 30">
            <a:extLst>
              <a:ext uri="{FF2B5EF4-FFF2-40B4-BE49-F238E27FC236}">
                <a16:creationId xmlns:a16="http://schemas.microsoft.com/office/drawing/2014/main" id="{16A9B2BF-E5F3-AEF3-35BB-FA03C8AB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8225" y="1487488"/>
            <a:ext cx="1924050" cy="31496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43" name="Freeform 31">
            <a:extLst>
              <a:ext uri="{FF2B5EF4-FFF2-40B4-BE49-F238E27FC236}">
                <a16:creationId xmlns:a16="http://schemas.microsoft.com/office/drawing/2014/main" id="{DB2B0F98-6D29-510B-CDA4-ECBD78DA10BA}"/>
              </a:ext>
            </a:extLst>
          </p:cNvPr>
          <p:cNvSpPr>
            <a:spLocks/>
          </p:cNvSpPr>
          <p:nvPr/>
        </p:nvSpPr>
        <p:spPr bwMode="auto">
          <a:xfrm>
            <a:off x="5405438" y="4530725"/>
            <a:ext cx="193675" cy="260350"/>
          </a:xfrm>
          <a:custGeom>
            <a:avLst/>
            <a:gdLst>
              <a:gd name="T0" fmla="*/ 9 w 20"/>
              <a:gd name="T1" fmla="*/ 9 h 27"/>
              <a:gd name="T2" fmla="*/ 13 w 20"/>
              <a:gd name="T3" fmla="*/ 0 h 27"/>
              <a:gd name="T4" fmla="*/ 14 w 20"/>
              <a:gd name="T5" fmla="*/ 1 h 27"/>
              <a:gd name="T6" fmla="*/ 16 w 20"/>
              <a:gd name="T7" fmla="*/ 14 h 27"/>
              <a:gd name="T8" fmla="*/ 20 w 20"/>
              <a:gd name="T9" fmla="*/ 27 h 27"/>
              <a:gd name="T10" fmla="*/ 11 w 20"/>
              <a:gd name="T11" fmla="*/ 17 h 27"/>
              <a:gd name="T12" fmla="*/ 0 w 20"/>
              <a:gd name="T13" fmla="*/ 9 h 27"/>
              <a:gd name="T14" fmla="*/ 0 w 20"/>
              <a:gd name="T15" fmla="*/ 9 h 27"/>
              <a:gd name="T16" fmla="*/ 9 w 20"/>
              <a:gd name="T17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7">
                <a:moveTo>
                  <a:pt x="9" y="9"/>
                </a:moveTo>
                <a:cubicBezTo>
                  <a:pt x="13" y="0"/>
                  <a:pt x="13" y="0"/>
                  <a:pt x="13" y="0"/>
                </a:cubicBezTo>
                <a:cubicBezTo>
                  <a:pt x="14" y="1"/>
                  <a:pt x="14" y="1"/>
                  <a:pt x="14" y="1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9"/>
                  <a:pt x="19" y="23"/>
                  <a:pt x="20" y="27"/>
                </a:cubicBezTo>
                <a:cubicBezTo>
                  <a:pt x="17" y="24"/>
                  <a:pt x="14" y="21"/>
                  <a:pt x="11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44" name="Rectangle 32">
            <a:extLst>
              <a:ext uri="{FF2B5EF4-FFF2-40B4-BE49-F238E27FC236}">
                <a16:creationId xmlns:a16="http://schemas.microsoft.com/office/drawing/2014/main" id="{9DE877D2-FDF4-91EB-1DEC-10008108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3497263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46" name="Rectangle 34">
            <a:extLst>
              <a:ext uri="{FF2B5EF4-FFF2-40B4-BE49-F238E27FC236}">
                <a16:creationId xmlns:a16="http://schemas.microsoft.com/office/drawing/2014/main" id="{9799C9B7-B356-37EF-D70D-3745853B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38862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47" name="Oval 35">
            <a:extLst>
              <a:ext uri="{FF2B5EF4-FFF2-40B4-BE49-F238E27FC236}">
                <a16:creationId xmlns:a16="http://schemas.microsoft.com/office/drawing/2014/main" id="{87F58DF4-EFDA-BC89-457C-0B9714A6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3902075"/>
            <a:ext cx="193675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48" name="Rectangle 36">
            <a:extLst>
              <a:ext uri="{FF2B5EF4-FFF2-40B4-BE49-F238E27FC236}">
                <a16:creationId xmlns:a16="http://schemas.microsoft.com/office/drawing/2014/main" id="{10D390C5-5F4A-59D7-9CCD-6D9F4FB5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05288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49" name="Oval 37">
            <a:extLst>
              <a:ext uri="{FF2B5EF4-FFF2-40B4-BE49-F238E27FC236}">
                <a16:creationId xmlns:a16="http://schemas.microsoft.com/office/drawing/2014/main" id="{8A08E45E-9662-0E74-DD6A-A00A9C59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21163"/>
            <a:ext cx="193675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0" name="Rectangle 38">
            <a:extLst>
              <a:ext uri="{FF2B5EF4-FFF2-40B4-BE49-F238E27FC236}">
                <a16:creationId xmlns:a16="http://schemas.microsoft.com/office/drawing/2014/main" id="{2B21F127-6034-F46D-5A11-4B30125F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427538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51" name="Oval 39">
            <a:extLst>
              <a:ext uri="{FF2B5EF4-FFF2-40B4-BE49-F238E27FC236}">
                <a16:creationId xmlns:a16="http://schemas.microsoft.com/office/drawing/2014/main" id="{F8F20964-6740-DE95-AE1F-552ECC524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443413"/>
            <a:ext cx="193675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2" name="Rectangle 40">
            <a:extLst>
              <a:ext uri="{FF2B5EF4-FFF2-40B4-BE49-F238E27FC236}">
                <a16:creationId xmlns:a16="http://schemas.microsoft.com/office/drawing/2014/main" id="{0BF500AA-2DF4-6DE2-B5F3-37A782B8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6990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53" name="Oval 41">
            <a:extLst>
              <a:ext uri="{FF2B5EF4-FFF2-40B4-BE49-F238E27FC236}">
                <a16:creationId xmlns:a16="http://schemas.microsoft.com/office/drawing/2014/main" id="{3D4FC948-C943-BDFB-6FD6-49C5FBF82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4714875"/>
            <a:ext cx="192088" cy="201613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4" name="Rectangle 42">
            <a:extLst>
              <a:ext uri="{FF2B5EF4-FFF2-40B4-BE49-F238E27FC236}">
                <a16:creationId xmlns:a16="http://schemas.microsoft.com/office/drawing/2014/main" id="{A79CEBF1-825A-809C-9B4A-1EE9012B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48895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1</a:t>
            </a:r>
            <a:endParaRPr lang="en-US" altLang="en-US"/>
          </a:p>
        </p:txBody>
      </p:sp>
      <p:sp>
        <p:nvSpPr>
          <p:cNvPr id="294955" name="Oval 43">
            <a:extLst>
              <a:ext uri="{FF2B5EF4-FFF2-40B4-BE49-F238E27FC236}">
                <a16:creationId xmlns:a16="http://schemas.microsoft.com/office/drawing/2014/main" id="{D76218E3-4563-49BF-A5F4-406F8938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906963"/>
            <a:ext cx="193675" cy="2032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6" name="Rectangle 44">
            <a:extLst>
              <a:ext uri="{FF2B5EF4-FFF2-40B4-BE49-F238E27FC236}">
                <a16:creationId xmlns:a16="http://schemas.microsoft.com/office/drawing/2014/main" id="{CEF06874-0519-5220-E9C8-4913533E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4710113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  <p:sp>
        <p:nvSpPr>
          <p:cNvPr id="294957" name="Oval 45">
            <a:extLst>
              <a:ext uri="{FF2B5EF4-FFF2-40B4-BE49-F238E27FC236}">
                <a16:creationId xmlns:a16="http://schemas.microsoft.com/office/drawing/2014/main" id="{5A326392-5B57-705C-E3B3-39F546CF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4733925"/>
            <a:ext cx="193675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8" name="Rectangle 46">
            <a:extLst>
              <a:ext uri="{FF2B5EF4-FFF2-40B4-BE49-F238E27FC236}">
                <a16:creationId xmlns:a16="http://schemas.microsoft.com/office/drawing/2014/main" id="{535CF4BA-CEA4-3729-56A7-1817AA08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45135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  <p:sp>
        <p:nvSpPr>
          <p:cNvPr id="294959" name="Oval 47">
            <a:extLst>
              <a:ext uri="{FF2B5EF4-FFF2-40B4-BE49-F238E27FC236}">
                <a16:creationId xmlns:a16="http://schemas.microsoft.com/office/drawing/2014/main" id="{514AB484-2789-F055-1BF8-EA1CD7DC0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4471988"/>
            <a:ext cx="193675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0" name="Rectangle 48">
            <a:extLst>
              <a:ext uri="{FF2B5EF4-FFF2-40B4-BE49-F238E27FC236}">
                <a16:creationId xmlns:a16="http://schemas.microsoft.com/office/drawing/2014/main" id="{F4292C2A-5497-F3DB-98D1-8C14ABA2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4189413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  <p:sp>
        <p:nvSpPr>
          <p:cNvPr id="294961" name="Oval 49">
            <a:extLst>
              <a:ext uri="{FF2B5EF4-FFF2-40B4-BE49-F238E27FC236}">
                <a16:creationId xmlns:a16="http://schemas.microsoft.com/office/drawing/2014/main" id="{C75C678B-85E7-783F-ECDA-E38B1108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4211638"/>
            <a:ext cx="192088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2" name="Rectangle 50">
            <a:extLst>
              <a:ext uri="{FF2B5EF4-FFF2-40B4-BE49-F238E27FC236}">
                <a16:creationId xmlns:a16="http://schemas.microsoft.com/office/drawing/2014/main" id="{82CD028D-F908-310C-6152-EC6E2322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3992563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  <p:sp>
        <p:nvSpPr>
          <p:cNvPr id="294963" name="Oval 51">
            <a:extLst>
              <a:ext uri="{FF2B5EF4-FFF2-40B4-BE49-F238E27FC236}">
                <a16:creationId xmlns:a16="http://schemas.microsoft.com/office/drawing/2014/main" id="{3C6214D6-D6E5-EFA7-F3FA-A3CEC60B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4008438"/>
            <a:ext cx="193675" cy="20320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4" name="Rectangle 52">
            <a:extLst>
              <a:ext uri="{FF2B5EF4-FFF2-40B4-BE49-F238E27FC236}">
                <a16:creationId xmlns:a16="http://schemas.microsoft.com/office/drawing/2014/main" id="{3FAD6A49-7B0A-B2C6-D6A2-9E78E5B7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377507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  <p:sp>
        <p:nvSpPr>
          <p:cNvPr id="294965" name="Oval 53">
            <a:extLst>
              <a:ext uri="{FF2B5EF4-FFF2-40B4-BE49-F238E27FC236}">
                <a16:creationId xmlns:a16="http://schemas.microsoft.com/office/drawing/2014/main" id="{CE7683B1-7612-D357-DBB9-717A1AAD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795713"/>
            <a:ext cx="193675" cy="1936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6" name="Rectangle 54">
            <a:extLst>
              <a:ext uri="{FF2B5EF4-FFF2-40B4-BE49-F238E27FC236}">
                <a16:creationId xmlns:a16="http://schemas.microsoft.com/office/drawing/2014/main" id="{1B347A65-C515-6083-B072-D5AE1D95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347345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7A801D6-0DF6-CCE0-7159-33A80F14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Yield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295942" name="Picture 6">
            <a:extLst>
              <a:ext uri="{FF2B5EF4-FFF2-40B4-BE49-F238E27FC236}">
                <a16:creationId xmlns:a16="http://schemas.microsoft.com/office/drawing/2014/main" id="{612702AE-BE2E-8BF7-1321-770B6831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1816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5943" name="Text Box 7">
            <a:extLst>
              <a:ext uri="{FF2B5EF4-FFF2-40B4-BE49-F238E27FC236}">
                <a16:creationId xmlns:a16="http://schemas.microsoft.com/office/drawing/2014/main" id="{F44DF459-203E-3B71-0468-37B5B515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29200"/>
            <a:ext cx="530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i="0">
                <a:solidFill>
                  <a:srgbClr val="315263"/>
                </a:solidFill>
              </a:rPr>
              <a:t>Yield curves at different stages of process maturity</a:t>
            </a:r>
          </a:p>
          <a:p>
            <a:r>
              <a:rPr lang="en-US" altLang="en-US" sz="1800" b="0" i="0">
                <a:solidFill>
                  <a:srgbClr val="315263"/>
                </a:solidFill>
              </a:rPr>
              <a:t>(from [Veendrick92])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0" name="Freeform 10">
            <a:extLst>
              <a:ext uri="{FF2B5EF4-FFF2-40B4-BE49-F238E27FC236}">
                <a16:creationId xmlns:a16="http://schemas.microsoft.com/office/drawing/2014/main" id="{E0F1A653-C120-2C64-AE80-86DFEF214DC7}"/>
              </a:ext>
            </a:extLst>
          </p:cNvPr>
          <p:cNvSpPr>
            <a:spLocks/>
          </p:cNvSpPr>
          <p:nvPr/>
        </p:nvSpPr>
        <p:spPr bwMode="auto">
          <a:xfrm>
            <a:off x="2743200" y="2852738"/>
            <a:ext cx="2541588" cy="1885950"/>
          </a:xfrm>
          <a:custGeom>
            <a:avLst/>
            <a:gdLst>
              <a:gd name="T0" fmla="*/ 0 w 1601"/>
              <a:gd name="T1" fmla="*/ 0 h 1188"/>
              <a:gd name="T2" fmla="*/ 0 w 1601"/>
              <a:gd name="T3" fmla="*/ 1188 h 1188"/>
              <a:gd name="T4" fmla="*/ 283 w 1601"/>
              <a:gd name="T5" fmla="*/ 1188 h 1188"/>
              <a:gd name="T6" fmla="*/ 283 w 1601"/>
              <a:gd name="T7" fmla="*/ 325 h 1188"/>
              <a:gd name="T8" fmla="*/ 1601 w 1601"/>
              <a:gd name="T9" fmla="*/ 325 h 1188"/>
              <a:gd name="T10" fmla="*/ 1601 w 1601"/>
              <a:gd name="T11" fmla="*/ 0 h 1188"/>
              <a:gd name="T12" fmla="*/ 0 w 1601"/>
              <a:gd name="T13" fmla="*/ 0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1" h="1188">
                <a:moveTo>
                  <a:pt x="0" y="0"/>
                </a:moveTo>
                <a:lnTo>
                  <a:pt x="0" y="1188"/>
                </a:lnTo>
                <a:lnTo>
                  <a:pt x="283" y="1188"/>
                </a:lnTo>
                <a:lnTo>
                  <a:pt x="283" y="325"/>
                </a:lnTo>
                <a:lnTo>
                  <a:pt x="1601" y="325"/>
                </a:lnTo>
                <a:lnTo>
                  <a:pt x="1601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101C657A-FAD9-CE81-69D3-721C48171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3048000" cy="762000"/>
          </a:xfrm>
        </p:spPr>
        <p:txBody>
          <a:bodyPr/>
          <a:lstStyle/>
          <a:p>
            <a:r>
              <a:rPr lang="en-US" altLang="en-US"/>
              <a:t>Redundancy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296971" name="Rectangle 11">
            <a:extLst>
              <a:ext uri="{FF2B5EF4-FFF2-40B4-BE49-F238E27FC236}">
                <a16:creationId xmlns:a16="http://schemas.microsoft.com/office/drawing/2014/main" id="{D3C525D3-786C-4632-AB7D-190732C22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47975"/>
            <a:ext cx="2541588" cy="18859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72" name="Rectangle 12">
            <a:extLst>
              <a:ext uri="{FF2B5EF4-FFF2-40B4-BE49-F238E27FC236}">
                <a16:creationId xmlns:a16="http://schemas.microsoft.com/office/drawing/2014/main" id="{B587ABF9-2C44-A9BE-8947-75402F2B1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852738"/>
            <a:ext cx="544513" cy="18859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73" name="Rectangle 13">
            <a:extLst>
              <a:ext uri="{FF2B5EF4-FFF2-40B4-BE49-F238E27FC236}">
                <a16:creationId xmlns:a16="http://schemas.microsoft.com/office/drawing/2014/main" id="{FD08D417-F021-FE88-7FE5-969999DE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476500"/>
            <a:ext cx="544512" cy="273050"/>
          </a:xfrm>
          <a:prstGeom prst="rect">
            <a:avLst/>
          </a:prstGeom>
          <a:solidFill>
            <a:srgbClr val="FF33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4" name="Rectangle 14">
            <a:extLst>
              <a:ext uri="{FF2B5EF4-FFF2-40B4-BE49-F238E27FC236}">
                <a16:creationId xmlns:a16="http://schemas.microsoft.com/office/drawing/2014/main" id="{18D8A360-2C49-D73C-AB0D-49B58198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668588"/>
            <a:ext cx="544513" cy="323850"/>
          </a:xfrm>
          <a:prstGeom prst="rect">
            <a:avLst/>
          </a:prstGeom>
          <a:solidFill>
            <a:srgbClr val="FF33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5" name="Rectangle 15">
            <a:extLst>
              <a:ext uri="{FF2B5EF4-FFF2-40B4-BE49-F238E27FC236}">
                <a16:creationId xmlns:a16="http://schemas.microsoft.com/office/drawing/2014/main" id="{2D2373D9-EBC0-09A4-EB4F-B62504B9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33963"/>
            <a:ext cx="2541588" cy="4572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76" name="Rectangle 16">
            <a:extLst>
              <a:ext uri="{FF2B5EF4-FFF2-40B4-BE49-F238E27FC236}">
                <a16:creationId xmlns:a16="http://schemas.microsoft.com/office/drawing/2014/main" id="{BF409E6E-0C72-64B6-00CA-501B6171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5048250"/>
            <a:ext cx="279400" cy="427038"/>
          </a:xfrm>
          <a:prstGeom prst="rect">
            <a:avLst/>
          </a:prstGeom>
          <a:solidFill>
            <a:srgbClr val="FF33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7" name="Rectangle 17">
            <a:extLst>
              <a:ext uri="{FF2B5EF4-FFF2-40B4-BE49-F238E27FC236}">
                <a16:creationId xmlns:a16="http://schemas.microsoft.com/office/drawing/2014/main" id="{795055DB-0680-1EFE-C868-81F33EF6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525838"/>
            <a:ext cx="8747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296978" name="Rectangle 18">
            <a:extLst>
              <a:ext uri="{FF2B5EF4-FFF2-40B4-BE49-F238E27FC236}">
                <a16:creationId xmlns:a16="http://schemas.microsoft.com/office/drawing/2014/main" id="{32F5178B-E877-A5B7-8938-2AA9F766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3790950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Array</a:t>
            </a:r>
            <a:endParaRPr lang="en-US" altLang="en-US"/>
          </a:p>
        </p:txBody>
      </p:sp>
      <p:sp>
        <p:nvSpPr>
          <p:cNvPr id="296979" name="Rectangle 19">
            <a:extLst>
              <a:ext uri="{FF2B5EF4-FFF2-40B4-BE49-F238E27FC236}">
                <a16:creationId xmlns:a16="http://schemas.microsoft.com/office/drawing/2014/main" id="{9321EDDA-0D38-5849-B466-0EDB6B6E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5121275"/>
            <a:ext cx="18176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Column Decoder</a:t>
            </a:r>
            <a:endParaRPr lang="en-US" altLang="en-US"/>
          </a:p>
        </p:txBody>
      </p:sp>
      <p:sp>
        <p:nvSpPr>
          <p:cNvPr id="296980" name="Rectangle 20">
            <a:extLst>
              <a:ext uri="{FF2B5EF4-FFF2-40B4-BE49-F238E27FC236}">
                <a16:creationId xmlns:a16="http://schemas.microsoft.com/office/drawing/2014/main" id="{373BE142-D1F3-4503-8993-7E76E092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514850"/>
            <a:ext cx="127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Row Decoder</a:t>
            </a:r>
            <a:endParaRPr lang="en-US" altLang="en-US"/>
          </a:p>
        </p:txBody>
      </p:sp>
      <p:sp>
        <p:nvSpPr>
          <p:cNvPr id="296985" name="Rectangle 25">
            <a:extLst>
              <a:ext uri="{FF2B5EF4-FFF2-40B4-BE49-F238E27FC236}">
                <a16:creationId xmlns:a16="http://schemas.microsoft.com/office/drawing/2014/main" id="{D756F641-5C80-7224-E1B1-9B835CB18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1966913"/>
            <a:ext cx="1184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Redundant</a:t>
            </a:r>
            <a:endParaRPr lang="en-US" altLang="en-US"/>
          </a:p>
        </p:txBody>
      </p:sp>
      <p:sp>
        <p:nvSpPr>
          <p:cNvPr id="296986" name="Rectangle 26">
            <a:extLst>
              <a:ext uri="{FF2B5EF4-FFF2-40B4-BE49-F238E27FC236}">
                <a16:creationId xmlns:a16="http://schemas.microsoft.com/office/drawing/2014/main" id="{E00D22F5-61EC-91B1-33F0-1A371F5F4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232025"/>
            <a:ext cx="5111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rows</a:t>
            </a:r>
            <a:endParaRPr lang="en-US" altLang="en-US"/>
          </a:p>
        </p:txBody>
      </p:sp>
      <p:sp>
        <p:nvSpPr>
          <p:cNvPr id="296987" name="Rectangle 27">
            <a:extLst>
              <a:ext uri="{FF2B5EF4-FFF2-40B4-BE49-F238E27FC236}">
                <a16:creationId xmlns:a16="http://schemas.microsoft.com/office/drawing/2014/main" id="{B5B77936-6BCF-FDBA-6EB9-851F1388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33713"/>
            <a:ext cx="1184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Redundant</a:t>
            </a:r>
            <a:endParaRPr lang="en-US" altLang="en-US"/>
          </a:p>
        </p:txBody>
      </p:sp>
      <p:sp>
        <p:nvSpPr>
          <p:cNvPr id="296988" name="Rectangle 28">
            <a:extLst>
              <a:ext uri="{FF2B5EF4-FFF2-40B4-BE49-F238E27FC236}">
                <a16:creationId xmlns:a16="http://schemas.microsoft.com/office/drawing/2014/main" id="{68131B4B-4F47-76D3-355A-CFA92988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298825"/>
            <a:ext cx="901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columns</a:t>
            </a:r>
            <a:endParaRPr lang="en-US" altLang="en-US"/>
          </a:p>
        </p:txBody>
      </p:sp>
      <p:sp>
        <p:nvSpPr>
          <p:cNvPr id="296989" name="Rectangle 29">
            <a:extLst>
              <a:ext uri="{FF2B5EF4-FFF2-40B4-BE49-F238E27FC236}">
                <a16:creationId xmlns:a16="http://schemas.microsoft.com/office/drawing/2014/main" id="{30A44812-7553-59FE-A5FC-F487BB8E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1592263"/>
            <a:ext cx="4841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Row</a:t>
            </a:r>
            <a:endParaRPr lang="en-US" altLang="en-US"/>
          </a:p>
        </p:txBody>
      </p:sp>
      <p:sp>
        <p:nvSpPr>
          <p:cNvPr id="296990" name="Rectangle 30">
            <a:extLst>
              <a:ext uri="{FF2B5EF4-FFF2-40B4-BE49-F238E27FC236}">
                <a16:creationId xmlns:a16="http://schemas.microsoft.com/office/drawing/2014/main" id="{B4A7C306-CE2F-5D8F-0309-B2001E8E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1857375"/>
            <a:ext cx="8874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Address</a:t>
            </a:r>
            <a:endParaRPr lang="en-US" altLang="en-US"/>
          </a:p>
        </p:txBody>
      </p:sp>
      <p:sp>
        <p:nvSpPr>
          <p:cNvPr id="296991" name="Rectangle 31">
            <a:extLst>
              <a:ext uri="{FF2B5EF4-FFF2-40B4-BE49-F238E27FC236}">
                <a16:creationId xmlns:a16="http://schemas.microsoft.com/office/drawing/2014/main" id="{D735D6C6-4081-9507-CE7B-3068778B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5018088"/>
            <a:ext cx="835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Column</a:t>
            </a:r>
            <a:endParaRPr lang="en-US" altLang="en-US"/>
          </a:p>
        </p:txBody>
      </p:sp>
      <p:sp>
        <p:nvSpPr>
          <p:cNvPr id="296992" name="Rectangle 32">
            <a:extLst>
              <a:ext uri="{FF2B5EF4-FFF2-40B4-BE49-F238E27FC236}">
                <a16:creationId xmlns:a16="http://schemas.microsoft.com/office/drawing/2014/main" id="{09D3304C-306E-477E-C212-96CF6177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5283200"/>
            <a:ext cx="8874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Address</a:t>
            </a:r>
            <a:endParaRPr lang="en-US" altLang="en-US"/>
          </a:p>
        </p:txBody>
      </p:sp>
      <p:sp>
        <p:nvSpPr>
          <p:cNvPr id="296993" name="Freeform 33">
            <a:extLst>
              <a:ext uri="{FF2B5EF4-FFF2-40B4-BE49-F238E27FC236}">
                <a16:creationId xmlns:a16="http://schemas.microsoft.com/office/drawing/2014/main" id="{B5745B1E-31EB-ED29-DEAC-4B43E406360C}"/>
              </a:ext>
            </a:extLst>
          </p:cNvPr>
          <p:cNvSpPr>
            <a:spLocks/>
          </p:cNvSpPr>
          <p:nvPr/>
        </p:nvSpPr>
        <p:spPr bwMode="auto">
          <a:xfrm>
            <a:off x="5843588" y="5291138"/>
            <a:ext cx="257175" cy="1587"/>
          </a:xfrm>
          <a:custGeom>
            <a:avLst/>
            <a:gdLst>
              <a:gd name="T0" fmla="*/ 0 w 162"/>
              <a:gd name="T1" fmla="*/ 162 w 162"/>
              <a:gd name="T2" fmla="*/ 0 w 16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2">
                <a:moveTo>
                  <a:pt x="0" y="0"/>
                </a:moveTo>
                <a:lnTo>
                  <a:pt x="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4" name="Line 34">
            <a:extLst>
              <a:ext uri="{FF2B5EF4-FFF2-40B4-BE49-F238E27FC236}">
                <a16:creationId xmlns:a16="http://schemas.microsoft.com/office/drawing/2014/main" id="{873E0F49-3ECB-CE0D-7135-9D239FA07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5291138"/>
            <a:ext cx="257175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5" name="Freeform 35">
            <a:extLst>
              <a:ext uri="{FF2B5EF4-FFF2-40B4-BE49-F238E27FC236}">
                <a16:creationId xmlns:a16="http://schemas.microsoft.com/office/drawing/2014/main" id="{9D341E69-F930-697C-FEC4-DD030F0CC2A1}"/>
              </a:ext>
            </a:extLst>
          </p:cNvPr>
          <p:cNvSpPr>
            <a:spLocks/>
          </p:cNvSpPr>
          <p:nvPr/>
        </p:nvSpPr>
        <p:spPr bwMode="auto">
          <a:xfrm>
            <a:off x="5740400" y="5246688"/>
            <a:ext cx="147638" cy="88900"/>
          </a:xfrm>
          <a:custGeom>
            <a:avLst/>
            <a:gdLst>
              <a:gd name="T0" fmla="*/ 16 w 20"/>
              <a:gd name="T1" fmla="*/ 6 h 12"/>
              <a:gd name="T2" fmla="*/ 20 w 20"/>
              <a:gd name="T3" fmla="*/ 12 h 12"/>
              <a:gd name="T4" fmla="*/ 19 w 20"/>
              <a:gd name="T5" fmla="*/ 12 h 12"/>
              <a:gd name="T6" fmla="*/ 10 w 20"/>
              <a:gd name="T7" fmla="*/ 8 h 12"/>
              <a:gd name="T8" fmla="*/ 0 w 20"/>
              <a:gd name="T9" fmla="*/ 6 h 12"/>
              <a:gd name="T10" fmla="*/ 10 w 20"/>
              <a:gd name="T11" fmla="*/ 4 h 12"/>
              <a:gd name="T12" fmla="*/ 19 w 20"/>
              <a:gd name="T13" fmla="*/ 0 h 12"/>
              <a:gd name="T14" fmla="*/ 20 w 20"/>
              <a:gd name="T15" fmla="*/ 0 h 12"/>
              <a:gd name="T16" fmla="*/ 16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16" y="6"/>
                </a:moveTo>
                <a:cubicBezTo>
                  <a:pt x="20" y="12"/>
                  <a:pt x="20" y="12"/>
                  <a:pt x="2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7"/>
                  <a:pt x="3" y="7"/>
                  <a:pt x="0" y="6"/>
                </a:cubicBezTo>
                <a:cubicBezTo>
                  <a:pt x="3" y="5"/>
                  <a:pt x="7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6" name="Line 36">
            <a:extLst>
              <a:ext uri="{FF2B5EF4-FFF2-40B4-BE49-F238E27FC236}">
                <a16:creationId xmlns:a16="http://schemas.microsoft.com/office/drawing/2014/main" id="{87493477-F089-B8B1-7A10-E3830B308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2146300"/>
            <a:ext cx="1587" cy="176213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7" name="Freeform 37">
            <a:extLst>
              <a:ext uri="{FF2B5EF4-FFF2-40B4-BE49-F238E27FC236}">
                <a16:creationId xmlns:a16="http://schemas.microsoft.com/office/drawing/2014/main" id="{3DB4EC82-6853-589E-026D-02DB9C9AA540}"/>
              </a:ext>
            </a:extLst>
          </p:cNvPr>
          <p:cNvSpPr>
            <a:spLocks/>
          </p:cNvSpPr>
          <p:nvPr/>
        </p:nvSpPr>
        <p:spPr bwMode="auto">
          <a:xfrm>
            <a:off x="5734050" y="2286000"/>
            <a:ext cx="87313" cy="139700"/>
          </a:xfrm>
          <a:custGeom>
            <a:avLst/>
            <a:gdLst>
              <a:gd name="T0" fmla="*/ 6 w 12"/>
              <a:gd name="T1" fmla="*/ 3 h 19"/>
              <a:gd name="T2" fmla="*/ 12 w 12"/>
              <a:gd name="T3" fmla="*/ 0 h 19"/>
              <a:gd name="T4" fmla="*/ 12 w 12"/>
              <a:gd name="T5" fmla="*/ 0 h 19"/>
              <a:gd name="T6" fmla="*/ 9 w 12"/>
              <a:gd name="T7" fmla="*/ 10 h 19"/>
              <a:gd name="T8" fmla="*/ 6 w 12"/>
              <a:gd name="T9" fmla="*/ 19 h 19"/>
              <a:gd name="T10" fmla="*/ 4 w 12"/>
              <a:gd name="T11" fmla="*/ 10 h 19"/>
              <a:gd name="T12" fmla="*/ 0 w 12"/>
              <a:gd name="T13" fmla="*/ 0 h 19"/>
              <a:gd name="T14" fmla="*/ 1 w 12"/>
              <a:gd name="T15" fmla="*/ 0 h 19"/>
              <a:gd name="T16" fmla="*/ 6 w 12"/>
              <a:gd name="T17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9">
                <a:moveTo>
                  <a:pt x="6" y="3"/>
                </a:move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3"/>
                  <a:pt x="7" y="16"/>
                  <a:pt x="6" y="19"/>
                </a:cubicBezTo>
                <a:cubicBezTo>
                  <a:pt x="6" y="16"/>
                  <a:pt x="5" y="13"/>
                  <a:pt x="4" y="1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lnTo>
                  <a:pt x="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8" name="Rectangle 38">
            <a:extLst>
              <a:ext uri="{FF2B5EF4-FFF2-40B4-BE49-F238E27FC236}">
                <a16:creationId xmlns:a16="http://schemas.microsoft.com/office/drawing/2014/main" id="{650125EB-9E94-3B96-3EAC-98FF4EBE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2525713"/>
            <a:ext cx="5381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Fuse</a:t>
            </a:r>
            <a:endParaRPr lang="en-US" altLang="en-US"/>
          </a:p>
        </p:txBody>
      </p:sp>
      <p:sp>
        <p:nvSpPr>
          <p:cNvPr id="296999" name="Rectangle 39">
            <a:extLst>
              <a:ext uri="{FF2B5EF4-FFF2-40B4-BE49-F238E27FC236}">
                <a16:creationId xmlns:a16="http://schemas.microsoft.com/office/drawing/2014/main" id="{19EFC1CE-4750-A17B-FD0E-7B7735F5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2790825"/>
            <a:ext cx="5508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Bank</a:t>
            </a:r>
            <a:endParaRPr lang="en-US" altLang="en-US"/>
          </a:p>
        </p:txBody>
      </p:sp>
      <p:sp>
        <p:nvSpPr>
          <p:cNvPr id="297000" name="Rectangle 40">
            <a:extLst>
              <a:ext uri="{FF2B5EF4-FFF2-40B4-BE49-F238E27FC236}">
                <a16:creationId xmlns:a16="http://schemas.microsoft.com/office/drawing/2014/main" id="{D6478FD8-8885-ACB7-0FD6-C3D0EE0F6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657475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0" i="0">
                <a:solidFill>
                  <a:srgbClr val="000000"/>
                </a:solidFill>
              </a:rPr>
              <a:t>:</a:t>
            </a:r>
            <a:endParaRPr lang="en-US" altLang="en-US"/>
          </a:p>
        </p:txBody>
      </p:sp>
      <p:sp>
        <p:nvSpPr>
          <p:cNvPr id="297001" name="Rectangle 41">
            <a:extLst>
              <a:ext uri="{FF2B5EF4-FFF2-40B4-BE49-F238E27FC236}">
                <a16:creationId xmlns:a16="http://schemas.microsoft.com/office/drawing/2014/main" id="{FF173C50-149A-E6BA-2D91-FDDDEC9C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2867025"/>
            <a:ext cx="2514600" cy="4095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2" name="Rectangle 42">
            <a:extLst>
              <a:ext uri="{FF2B5EF4-FFF2-40B4-BE49-F238E27FC236}">
                <a16:creationId xmlns:a16="http://schemas.microsoft.com/office/drawing/2014/main" id="{A5BA9C3F-8B31-D277-8F06-92D0D90D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2867025"/>
            <a:ext cx="457200" cy="18573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04" name="Group 44">
            <a:extLst>
              <a:ext uri="{FF2B5EF4-FFF2-40B4-BE49-F238E27FC236}">
                <a16:creationId xmlns:a16="http://schemas.microsoft.com/office/drawing/2014/main" id="{A5AAB503-CFAF-6717-1847-2F625A776239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2565400"/>
            <a:ext cx="993775" cy="465138"/>
            <a:chOff x="1784" y="1616"/>
            <a:chExt cx="626" cy="293"/>
          </a:xfrm>
        </p:grpSpPr>
        <p:sp>
          <p:nvSpPr>
            <p:cNvPr id="296983" name="Line 23">
              <a:extLst>
                <a:ext uri="{FF2B5EF4-FFF2-40B4-BE49-F238E27FC236}">
                  <a16:creationId xmlns:a16="http://schemas.microsoft.com/office/drawing/2014/main" id="{EAFA9472-7C15-2A13-54FA-A53AD7A99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84" y="1616"/>
              <a:ext cx="570" cy="26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84" name="Freeform 24">
              <a:extLst>
                <a:ext uri="{FF2B5EF4-FFF2-40B4-BE49-F238E27FC236}">
                  <a16:creationId xmlns:a16="http://schemas.microsoft.com/office/drawing/2014/main" id="{CC73E9FF-664B-2B30-0C2A-19F3B34E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848"/>
              <a:ext cx="93" cy="61"/>
            </a:xfrm>
            <a:custGeom>
              <a:avLst/>
              <a:gdLst>
                <a:gd name="T0" fmla="*/ 6 w 20"/>
                <a:gd name="T1" fmla="*/ 7 h 13"/>
                <a:gd name="T2" fmla="*/ 5 w 20"/>
                <a:gd name="T3" fmla="*/ 0 h 13"/>
                <a:gd name="T4" fmla="*/ 6 w 20"/>
                <a:gd name="T5" fmla="*/ 0 h 13"/>
                <a:gd name="T6" fmla="*/ 13 w 20"/>
                <a:gd name="T7" fmla="*/ 7 h 13"/>
                <a:gd name="T8" fmla="*/ 20 w 20"/>
                <a:gd name="T9" fmla="*/ 13 h 13"/>
                <a:gd name="T10" fmla="*/ 11 w 20"/>
                <a:gd name="T11" fmla="*/ 11 h 13"/>
                <a:gd name="T12" fmla="*/ 1 w 20"/>
                <a:gd name="T13" fmla="*/ 11 h 13"/>
                <a:gd name="T14" fmla="*/ 0 w 20"/>
                <a:gd name="T15" fmla="*/ 10 h 13"/>
                <a:gd name="T16" fmla="*/ 6 w 20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3">
                  <a:moveTo>
                    <a:pt x="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9"/>
                    <a:pt x="18" y="11"/>
                    <a:pt x="20" y="13"/>
                  </a:cubicBezTo>
                  <a:cubicBezTo>
                    <a:pt x="17" y="13"/>
                    <a:pt x="14" y="12"/>
                    <a:pt x="1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03" name="Group 43">
            <a:extLst>
              <a:ext uri="{FF2B5EF4-FFF2-40B4-BE49-F238E27FC236}">
                <a16:creationId xmlns:a16="http://schemas.microsoft.com/office/drawing/2014/main" id="{9AA45DA8-C597-D2B0-DF64-17EF13E4F82E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619500"/>
            <a:ext cx="1074738" cy="427038"/>
            <a:chOff x="1190" y="2280"/>
            <a:chExt cx="677" cy="269"/>
          </a:xfrm>
        </p:grpSpPr>
        <p:sp>
          <p:nvSpPr>
            <p:cNvPr id="296982" name="Freeform 22">
              <a:extLst>
                <a:ext uri="{FF2B5EF4-FFF2-40B4-BE49-F238E27FC236}">
                  <a16:creationId xmlns:a16="http://schemas.microsoft.com/office/drawing/2014/main" id="{3A5141B3-42E6-C458-0497-BD89F4DD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493"/>
              <a:ext cx="92" cy="56"/>
            </a:xfrm>
            <a:custGeom>
              <a:avLst/>
              <a:gdLst>
                <a:gd name="T0" fmla="*/ 5 w 20"/>
                <a:gd name="T1" fmla="*/ 7 h 12"/>
                <a:gd name="T2" fmla="*/ 4 w 20"/>
                <a:gd name="T3" fmla="*/ 0 h 12"/>
                <a:gd name="T4" fmla="*/ 4 w 20"/>
                <a:gd name="T5" fmla="*/ 0 h 12"/>
                <a:gd name="T6" fmla="*/ 12 w 20"/>
                <a:gd name="T7" fmla="*/ 7 h 12"/>
                <a:gd name="T8" fmla="*/ 20 w 20"/>
                <a:gd name="T9" fmla="*/ 12 h 12"/>
                <a:gd name="T10" fmla="*/ 10 w 20"/>
                <a:gd name="T11" fmla="*/ 11 h 12"/>
                <a:gd name="T12" fmla="*/ 0 w 20"/>
                <a:gd name="T13" fmla="*/ 11 h 12"/>
                <a:gd name="T14" fmla="*/ 0 w 20"/>
                <a:gd name="T15" fmla="*/ 11 h 12"/>
                <a:gd name="T16" fmla="*/ 5 w 2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5" y="7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9"/>
                    <a:pt x="17" y="11"/>
                    <a:pt x="20" y="12"/>
                  </a:cubicBezTo>
                  <a:cubicBezTo>
                    <a:pt x="17" y="12"/>
                    <a:pt x="13" y="11"/>
                    <a:pt x="1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81" name="Line 21">
              <a:extLst>
                <a:ext uri="{FF2B5EF4-FFF2-40B4-BE49-F238E27FC236}">
                  <a16:creationId xmlns:a16="http://schemas.microsoft.com/office/drawing/2014/main" id="{2110AFA0-BDD6-8771-52AA-52651EDD7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0" y="2280"/>
              <a:ext cx="617" cy="24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352F6D86-7DE5-9120-6C2E-D6E71026D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Error-Correcting Codes</a:t>
            </a:r>
          </a:p>
        </p:txBody>
      </p:sp>
      <p:sp>
        <p:nvSpPr>
          <p:cNvPr id="428038" name="Text Box 6">
            <a:extLst>
              <a:ext uri="{FF2B5EF4-FFF2-40B4-BE49-F238E27FC236}">
                <a16:creationId xmlns:a16="http://schemas.microsoft.com/office/drawing/2014/main" id="{28F76EC6-1C08-5092-DFAD-919751281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</a:rPr>
              <a:t>Example: Hamming Codes</a:t>
            </a:r>
          </a:p>
        </p:txBody>
      </p:sp>
      <p:grpSp>
        <p:nvGrpSpPr>
          <p:cNvPr id="428040" name="Group 8">
            <a:extLst>
              <a:ext uri="{FF2B5EF4-FFF2-40B4-BE49-F238E27FC236}">
                <a16:creationId xmlns:a16="http://schemas.microsoft.com/office/drawing/2014/main" id="{9BAD5B20-624B-6DB6-11DE-F5887D2D94C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438400"/>
            <a:ext cx="3733800" cy="2947988"/>
            <a:chOff x="1584" y="1248"/>
            <a:chExt cx="2352" cy="1857"/>
          </a:xfrm>
        </p:grpSpPr>
        <p:pic>
          <p:nvPicPr>
            <p:cNvPr id="428036" name="Picture 4">
              <a:extLst>
                <a:ext uri="{FF2B5EF4-FFF2-40B4-BE49-F238E27FC236}">
                  <a16:creationId xmlns:a16="http://schemas.microsoft.com/office/drawing/2014/main" id="{F7B4B47A-1B4D-A402-9471-AE04027A0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48"/>
              <a:ext cx="2352" cy="1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8039" name="Text Box 7">
              <a:extLst>
                <a:ext uri="{FF2B5EF4-FFF2-40B4-BE49-F238E27FC236}">
                  <a16:creationId xmlns:a16="http://schemas.microsoft.com/office/drawing/2014/main" id="{FA13861F-BB84-84CC-F3E2-2F04F437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1657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with</a:t>
              </a:r>
            </a:p>
          </p:txBody>
        </p:sp>
      </p:grpSp>
      <p:grpSp>
        <p:nvGrpSpPr>
          <p:cNvPr id="428046" name="Group 14">
            <a:extLst>
              <a:ext uri="{FF2B5EF4-FFF2-40B4-BE49-F238E27FC236}">
                <a16:creationId xmlns:a16="http://schemas.microsoft.com/office/drawing/2014/main" id="{A22FEE0B-33E2-BE55-1A39-2BB407326A38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2554288"/>
            <a:ext cx="2230438" cy="2779712"/>
            <a:chOff x="3830" y="1609"/>
            <a:chExt cx="1405" cy="1751"/>
          </a:xfrm>
        </p:grpSpPr>
        <p:sp>
          <p:nvSpPr>
            <p:cNvPr id="428041" name="Text Box 9">
              <a:extLst>
                <a:ext uri="{FF2B5EF4-FFF2-40B4-BE49-F238E27FC236}">
                  <a16:creationId xmlns:a16="http://schemas.microsoft.com/office/drawing/2014/main" id="{22B1319F-07C2-82CF-E399-FB70F6F43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609"/>
              <a:ext cx="1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D01608"/>
                  </a:solidFill>
                </a:rPr>
                <a:t>e.g. B3 Wrong</a:t>
              </a:r>
            </a:p>
          </p:txBody>
        </p:sp>
        <p:sp>
          <p:nvSpPr>
            <p:cNvPr id="428042" name="Text Box 10">
              <a:extLst>
                <a:ext uri="{FF2B5EF4-FFF2-40B4-BE49-F238E27FC236}">
                  <a16:creationId xmlns:a16="http://schemas.microsoft.com/office/drawing/2014/main" id="{2705615F-14CA-5E13-FB7E-48F87CC37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28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>
                  <a:solidFill>
                    <a:srgbClr val="D01608"/>
                  </a:solidFill>
                </a:rPr>
                <a:t>1</a:t>
              </a:r>
            </a:p>
          </p:txBody>
        </p:sp>
        <p:sp>
          <p:nvSpPr>
            <p:cNvPr id="428043" name="Text Box 11">
              <a:extLst>
                <a:ext uri="{FF2B5EF4-FFF2-40B4-BE49-F238E27FC236}">
                  <a16:creationId xmlns:a16="http://schemas.microsoft.com/office/drawing/2014/main" id="{BEE2772A-8674-111F-2D70-1F4A5A81E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6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>
                  <a:solidFill>
                    <a:srgbClr val="D01608"/>
                  </a:solidFill>
                </a:rPr>
                <a:t>1</a:t>
              </a:r>
            </a:p>
          </p:txBody>
        </p:sp>
        <p:sp>
          <p:nvSpPr>
            <p:cNvPr id="428044" name="Text Box 12">
              <a:extLst>
                <a:ext uri="{FF2B5EF4-FFF2-40B4-BE49-F238E27FC236}">
                  <a16:creationId xmlns:a16="http://schemas.microsoft.com/office/drawing/2014/main" id="{A0EBB60C-6EDE-CFD7-3BE8-05215FBEC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0">
                  <a:solidFill>
                    <a:srgbClr val="D01608"/>
                  </a:solidFill>
                </a:rPr>
                <a:t>0</a:t>
              </a:r>
            </a:p>
          </p:txBody>
        </p:sp>
        <p:sp>
          <p:nvSpPr>
            <p:cNvPr id="428045" name="Text Box 13">
              <a:extLst>
                <a:ext uri="{FF2B5EF4-FFF2-40B4-BE49-F238E27FC236}">
                  <a16:creationId xmlns:a16="http://schemas.microsoft.com/office/drawing/2014/main" id="{736A805E-0386-F118-71D6-F4E6C13DE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2617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315263"/>
                  </a:solidFill>
                </a:rPr>
                <a:t>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AD746552-DF42-588D-D79A-A73BDDCB7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Redundancy and Error Correction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297989" name="Picture 5">
            <a:extLst>
              <a:ext uri="{FF2B5EF4-FFF2-40B4-BE49-F238E27FC236}">
                <a16:creationId xmlns:a16="http://schemas.microsoft.com/office/drawing/2014/main" id="{8FCB0E38-0667-C4F5-67C3-AF6D7A487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843463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340B9C64-3ADF-83B1-942F-A95902D7C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Sources of Power Dissipation in Memories</a:t>
            </a:r>
          </a:p>
        </p:txBody>
      </p:sp>
      <p:sp>
        <p:nvSpPr>
          <p:cNvPr id="425990" name="AutoShape 6">
            <a:extLst>
              <a:ext uri="{FF2B5EF4-FFF2-40B4-BE49-F238E27FC236}">
                <a16:creationId xmlns:a16="http://schemas.microsoft.com/office/drawing/2014/main" id="{08EC2FB0-5D3C-50F1-49E4-0B36BB69610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1295400"/>
            <a:ext cx="51054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992" name="Freeform 8">
            <a:extLst>
              <a:ext uri="{FF2B5EF4-FFF2-40B4-BE49-F238E27FC236}">
                <a16:creationId xmlns:a16="http://schemas.microsoft.com/office/drawing/2014/main" id="{5BDC74A8-A7EF-465C-9C85-052E40229E1A}"/>
              </a:ext>
            </a:extLst>
          </p:cNvPr>
          <p:cNvSpPr>
            <a:spLocks/>
          </p:cNvSpPr>
          <p:nvPr/>
        </p:nvSpPr>
        <p:spPr bwMode="auto">
          <a:xfrm>
            <a:off x="3519488" y="2260600"/>
            <a:ext cx="2479675" cy="2652713"/>
          </a:xfrm>
          <a:custGeom>
            <a:avLst/>
            <a:gdLst>
              <a:gd name="T0" fmla="*/ 0 w 360"/>
              <a:gd name="T1" fmla="*/ 56 h 385"/>
              <a:gd name="T2" fmla="*/ 293 w 360"/>
              <a:gd name="T3" fmla="*/ 56 h 385"/>
              <a:gd name="T4" fmla="*/ 293 w 360"/>
              <a:gd name="T5" fmla="*/ 385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85">
                <a:moveTo>
                  <a:pt x="0" y="56"/>
                </a:moveTo>
                <a:cubicBezTo>
                  <a:pt x="0" y="56"/>
                  <a:pt x="156" y="0"/>
                  <a:pt x="293" y="56"/>
                </a:cubicBezTo>
                <a:cubicBezTo>
                  <a:pt x="293" y="56"/>
                  <a:pt x="360" y="236"/>
                  <a:pt x="293" y="385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993" name="Rectangle 9">
            <a:extLst>
              <a:ext uri="{FF2B5EF4-FFF2-40B4-BE49-F238E27FC236}">
                <a16:creationId xmlns:a16="http://schemas.microsoft.com/office/drawing/2014/main" id="{00DA0771-DF88-30CA-C35C-087304C0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2646363"/>
            <a:ext cx="2019300" cy="2252662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994" name="Rectangle 10">
            <a:extLst>
              <a:ext uri="{FF2B5EF4-FFF2-40B4-BE49-F238E27FC236}">
                <a16:creationId xmlns:a16="http://schemas.microsoft.com/office/drawing/2014/main" id="{6A656F4A-3793-9C8A-F954-E32749D9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5208588"/>
            <a:ext cx="2019300" cy="455612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995" name="Freeform 11">
            <a:extLst>
              <a:ext uri="{FF2B5EF4-FFF2-40B4-BE49-F238E27FC236}">
                <a16:creationId xmlns:a16="http://schemas.microsoft.com/office/drawing/2014/main" id="{4759BB41-04B0-5909-1916-D12B19285D0F}"/>
              </a:ext>
            </a:extLst>
          </p:cNvPr>
          <p:cNvSpPr>
            <a:spLocks/>
          </p:cNvSpPr>
          <p:nvPr/>
        </p:nvSpPr>
        <p:spPr bwMode="auto">
          <a:xfrm>
            <a:off x="1198563" y="2632075"/>
            <a:ext cx="1514475" cy="2873375"/>
          </a:xfrm>
          <a:custGeom>
            <a:avLst/>
            <a:gdLst>
              <a:gd name="T0" fmla="*/ 664 w 954"/>
              <a:gd name="T1" fmla="*/ 1645 h 1810"/>
              <a:gd name="T2" fmla="*/ 664 w 954"/>
              <a:gd name="T3" fmla="*/ 0 h 1810"/>
              <a:gd name="T4" fmla="*/ 286 w 954"/>
              <a:gd name="T5" fmla="*/ 0 h 1810"/>
              <a:gd name="T6" fmla="*/ 286 w 954"/>
              <a:gd name="T7" fmla="*/ 1645 h 1810"/>
              <a:gd name="T8" fmla="*/ 0 w 954"/>
              <a:gd name="T9" fmla="*/ 1645 h 1810"/>
              <a:gd name="T10" fmla="*/ 0 w 954"/>
              <a:gd name="T11" fmla="*/ 1810 h 1810"/>
              <a:gd name="T12" fmla="*/ 954 w 954"/>
              <a:gd name="T13" fmla="*/ 1810 h 1810"/>
              <a:gd name="T14" fmla="*/ 954 w 954"/>
              <a:gd name="T15" fmla="*/ 1645 h 1810"/>
              <a:gd name="T16" fmla="*/ 664 w 954"/>
              <a:gd name="T17" fmla="*/ 164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" h="1810">
                <a:moveTo>
                  <a:pt x="664" y="1645"/>
                </a:moveTo>
                <a:lnTo>
                  <a:pt x="664" y="0"/>
                </a:lnTo>
                <a:lnTo>
                  <a:pt x="286" y="0"/>
                </a:lnTo>
                <a:lnTo>
                  <a:pt x="286" y="1645"/>
                </a:lnTo>
                <a:lnTo>
                  <a:pt x="0" y="1645"/>
                </a:lnTo>
                <a:lnTo>
                  <a:pt x="0" y="1810"/>
                </a:lnTo>
                <a:lnTo>
                  <a:pt x="954" y="1810"/>
                </a:lnTo>
                <a:lnTo>
                  <a:pt x="954" y="1645"/>
                </a:lnTo>
                <a:lnTo>
                  <a:pt x="664" y="1645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996" name="Rectangle 12">
            <a:extLst>
              <a:ext uri="{FF2B5EF4-FFF2-40B4-BE49-F238E27FC236}">
                <a16:creationId xmlns:a16="http://schemas.microsoft.com/office/drawing/2014/main" id="{1AEC48A5-A8E2-DD10-A4E5-33AD91BA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5241925"/>
            <a:ext cx="13430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PERIPHERY</a:t>
            </a:r>
            <a:endParaRPr lang="en-US" altLang="en-US"/>
          </a:p>
        </p:txBody>
      </p:sp>
      <p:sp>
        <p:nvSpPr>
          <p:cNvPr id="425997" name="Rectangle 13">
            <a:extLst>
              <a:ext uri="{FF2B5EF4-FFF2-40B4-BE49-F238E27FC236}">
                <a16:creationId xmlns:a16="http://schemas.microsoft.com/office/drawing/2014/main" id="{AF1FE46E-BB70-F939-EF03-DC65E2EC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632075"/>
            <a:ext cx="709612" cy="2260600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5998" name="Rectangle 14">
            <a:extLst>
              <a:ext uri="{FF2B5EF4-FFF2-40B4-BE49-F238E27FC236}">
                <a16:creationId xmlns:a16="http://schemas.microsoft.com/office/drawing/2014/main" id="{C3107A1C-62EC-8679-8E1E-7859B166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367213"/>
            <a:ext cx="5635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ROW</a:t>
            </a:r>
            <a:endParaRPr lang="en-US" altLang="en-US"/>
          </a:p>
        </p:txBody>
      </p:sp>
      <p:sp>
        <p:nvSpPr>
          <p:cNvPr id="425999" name="Rectangle 15">
            <a:extLst>
              <a:ext uri="{FF2B5EF4-FFF2-40B4-BE49-F238E27FC236}">
                <a16:creationId xmlns:a16="http://schemas.microsoft.com/office/drawing/2014/main" id="{A62D4ADB-40E8-833D-0901-4EE7B605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4618038"/>
            <a:ext cx="4905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DEC</a:t>
            </a:r>
            <a:endParaRPr lang="en-US" altLang="en-US"/>
          </a:p>
        </p:txBody>
      </p:sp>
      <p:sp>
        <p:nvSpPr>
          <p:cNvPr id="426000" name="Rectangle 16">
            <a:extLst>
              <a:ext uri="{FF2B5EF4-FFF2-40B4-BE49-F238E27FC236}">
                <a16:creationId xmlns:a16="http://schemas.microsoft.com/office/drawing/2014/main" id="{73E64668-D5C5-DF60-6505-EC489A14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813050"/>
            <a:ext cx="755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selected</a:t>
            </a:r>
            <a:endParaRPr lang="en-US" altLang="en-US"/>
          </a:p>
        </p:txBody>
      </p:sp>
      <p:sp>
        <p:nvSpPr>
          <p:cNvPr id="426001" name="Rectangle 17">
            <a:extLst>
              <a:ext uri="{FF2B5EF4-FFF2-40B4-BE49-F238E27FC236}">
                <a16:creationId xmlns:a16="http://schemas.microsoft.com/office/drawing/2014/main" id="{5D5F1605-37C8-1236-7315-6CA57127A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4337050"/>
            <a:ext cx="11890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non-selected</a:t>
            </a:r>
            <a:endParaRPr lang="en-US" altLang="en-US"/>
          </a:p>
        </p:txBody>
      </p:sp>
      <p:sp>
        <p:nvSpPr>
          <p:cNvPr id="426002" name="Rectangle 18">
            <a:extLst>
              <a:ext uri="{FF2B5EF4-FFF2-40B4-BE49-F238E27FC236}">
                <a16:creationId xmlns:a16="http://schemas.microsoft.com/office/drawing/2014/main" id="{AB07204E-9DE7-1E4A-0767-0B156BF8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1838325"/>
            <a:ext cx="5508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CHIP</a:t>
            </a:r>
            <a:endParaRPr lang="en-US" altLang="en-US"/>
          </a:p>
        </p:txBody>
      </p:sp>
      <p:sp>
        <p:nvSpPr>
          <p:cNvPr id="426003" name="Freeform 19">
            <a:extLst>
              <a:ext uri="{FF2B5EF4-FFF2-40B4-BE49-F238E27FC236}">
                <a16:creationId xmlns:a16="http://schemas.microsoft.com/office/drawing/2014/main" id="{99529E39-565C-9F75-A2F5-A499D2A097A5}"/>
              </a:ext>
            </a:extLst>
          </p:cNvPr>
          <p:cNvSpPr>
            <a:spLocks/>
          </p:cNvSpPr>
          <p:nvPr/>
        </p:nvSpPr>
        <p:spPr bwMode="auto">
          <a:xfrm>
            <a:off x="1349375" y="2928938"/>
            <a:ext cx="1219200" cy="323850"/>
          </a:xfrm>
          <a:custGeom>
            <a:avLst/>
            <a:gdLst>
              <a:gd name="T0" fmla="*/ 153 w 177"/>
              <a:gd name="T1" fmla="*/ 0 h 47"/>
              <a:gd name="T2" fmla="*/ 177 w 177"/>
              <a:gd name="T3" fmla="*/ 24 h 47"/>
              <a:gd name="T4" fmla="*/ 153 w 177"/>
              <a:gd name="T5" fmla="*/ 47 h 47"/>
              <a:gd name="T6" fmla="*/ 23 w 177"/>
              <a:gd name="T7" fmla="*/ 47 h 47"/>
              <a:gd name="T8" fmla="*/ 0 w 177"/>
              <a:gd name="T9" fmla="*/ 24 h 47"/>
              <a:gd name="T10" fmla="*/ 23 w 177"/>
              <a:gd name="T11" fmla="*/ 0 h 47"/>
              <a:gd name="T12" fmla="*/ 153 w 177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7">
                <a:moveTo>
                  <a:pt x="153" y="0"/>
                </a:moveTo>
                <a:cubicBezTo>
                  <a:pt x="166" y="0"/>
                  <a:pt x="177" y="11"/>
                  <a:pt x="177" y="24"/>
                </a:cubicBezTo>
                <a:cubicBezTo>
                  <a:pt x="177" y="36"/>
                  <a:pt x="166" y="47"/>
                  <a:pt x="153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0" y="47"/>
                  <a:pt x="0" y="36"/>
                  <a:pt x="0" y="24"/>
                </a:cubicBezTo>
                <a:cubicBezTo>
                  <a:pt x="0" y="11"/>
                  <a:pt x="10" y="0"/>
                  <a:pt x="23" y="0"/>
                </a:cubicBezTo>
                <a:lnTo>
                  <a:pt x="153" y="0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04" name="Freeform 20">
            <a:extLst>
              <a:ext uri="{FF2B5EF4-FFF2-40B4-BE49-F238E27FC236}">
                <a16:creationId xmlns:a16="http://schemas.microsoft.com/office/drawing/2014/main" id="{1839B4CD-E79E-BF8B-A918-BEF7A14B4857}"/>
              </a:ext>
            </a:extLst>
          </p:cNvPr>
          <p:cNvSpPr>
            <a:spLocks/>
          </p:cNvSpPr>
          <p:nvPr/>
        </p:nvSpPr>
        <p:spPr bwMode="auto">
          <a:xfrm>
            <a:off x="2327275" y="2252663"/>
            <a:ext cx="1371600" cy="317500"/>
          </a:xfrm>
          <a:custGeom>
            <a:avLst/>
            <a:gdLst>
              <a:gd name="T0" fmla="*/ 176 w 199"/>
              <a:gd name="T1" fmla="*/ 0 h 46"/>
              <a:gd name="T2" fmla="*/ 199 w 199"/>
              <a:gd name="T3" fmla="*/ 23 h 46"/>
              <a:gd name="T4" fmla="*/ 176 w 199"/>
              <a:gd name="T5" fmla="*/ 46 h 46"/>
              <a:gd name="T6" fmla="*/ 23 w 199"/>
              <a:gd name="T7" fmla="*/ 46 h 46"/>
              <a:gd name="T8" fmla="*/ 0 w 199"/>
              <a:gd name="T9" fmla="*/ 23 h 46"/>
              <a:gd name="T10" fmla="*/ 23 w 199"/>
              <a:gd name="T11" fmla="*/ 0 h 46"/>
              <a:gd name="T12" fmla="*/ 176 w 199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46">
                <a:moveTo>
                  <a:pt x="176" y="0"/>
                </a:moveTo>
                <a:cubicBezTo>
                  <a:pt x="189" y="0"/>
                  <a:pt x="199" y="11"/>
                  <a:pt x="199" y="23"/>
                </a:cubicBezTo>
                <a:cubicBezTo>
                  <a:pt x="199" y="36"/>
                  <a:pt x="189" y="46"/>
                  <a:pt x="1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11" y="46"/>
                  <a:pt x="0" y="36"/>
                  <a:pt x="0" y="23"/>
                </a:cubicBezTo>
                <a:cubicBezTo>
                  <a:pt x="0" y="11"/>
                  <a:pt x="11" y="0"/>
                  <a:pt x="23" y="0"/>
                </a:cubicBezTo>
                <a:lnTo>
                  <a:pt x="176" y="0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05" name="Freeform 21">
            <a:extLst>
              <a:ext uri="{FF2B5EF4-FFF2-40B4-BE49-F238E27FC236}">
                <a16:creationId xmlns:a16="http://schemas.microsoft.com/office/drawing/2014/main" id="{81728271-5119-D99E-E4A0-3F00A58BD841}"/>
              </a:ext>
            </a:extLst>
          </p:cNvPr>
          <p:cNvSpPr>
            <a:spLocks/>
          </p:cNvSpPr>
          <p:nvPr/>
        </p:nvSpPr>
        <p:spPr bwMode="auto">
          <a:xfrm>
            <a:off x="3911600" y="5043488"/>
            <a:ext cx="1427163" cy="323850"/>
          </a:xfrm>
          <a:custGeom>
            <a:avLst/>
            <a:gdLst>
              <a:gd name="T0" fmla="*/ 184 w 207"/>
              <a:gd name="T1" fmla="*/ 0 h 47"/>
              <a:gd name="T2" fmla="*/ 207 w 207"/>
              <a:gd name="T3" fmla="*/ 24 h 47"/>
              <a:gd name="T4" fmla="*/ 184 w 207"/>
              <a:gd name="T5" fmla="*/ 47 h 47"/>
              <a:gd name="T6" fmla="*/ 23 w 207"/>
              <a:gd name="T7" fmla="*/ 47 h 47"/>
              <a:gd name="T8" fmla="*/ 0 w 207"/>
              <a:gd name="T9" fmla="*/ 24 h 47"/>
              <a:gd name="T10" fmla="*/ 23 w 207"/>
              <a:gd name="T11" fmla="*/ 0 h 47"/>
              <a:gd name="T12" fmla="*/ 184 w 207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47">
                <a:moveTo>
                  <a:pt x="184" y="0"/>
                </a:moveTo>
                <a:cubicBezTo>
                  <a:pt x="197" y="0"/>
                  <a:pt x="207" y="11"/>
                  <a:pt x="207" y="24"/>
                </a:cubicBezTo>
                <a:cubicBezTo>
                  <a:pt x="207" y="36"/>
                  <a:pt x="197" y="47"/>
                  <a:pt x="184" y="47"/>
                </a:cubicBezTo>
                <a:cubicBezTo>
                  <a:pt x="184" y="47"/>
                  <a:pt x="23" y="47"/>
                  <a:pt x="23" y="47"/>
                </a:cubicBezTo>
                <a:cubicBezTo>
                  <a:pt x="10" y="47"/>
                  <a:pt x="0" y="36"/>
                  <a:pt x="0" y="24"/>
                </a:cubicBezTo>
                <a:cubicBezTo>
                  <a:pt x="0" y="11"/>
                  <a:pt x="10" y="0"/>
                  <a:pt x="23" y="0"/>
                </a:cubicBezTo>
                <a:lnTo>
                  <a:pt x="184" y="0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06" name="Rectangle 22">
            <a:extLst>
              <a:ext uri="{FF2B5EF4-FFF2-40B4-BE49-F238E27FC236}">
                <a16:creationId xmlns:a16="http://schemas.microsoft.com/office/drawing/2014/main" id="{B767E3E6-C9D9-614E-5EC5-CDC64A9B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5373688"/>
            <a:ext cx="1574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COLUMN DEC</a:t>
            </a:r>
            <a:endParaRPr lang="en-US" altLang="en-US"/>
          </a:p>
        </p:txBody>
      </p:sp>
      <p:sp>
        <p:nvSpPr>
          <p:cNvPr id="426007" name="Rectangle 23">
            <a:extLst>
              <a:ext uri="{FF2B5EF4-FFF2-40B4-BE49-F238E27FC236}">
                <a16:creationId xmlns:a16="http://schemas.microsoft.com/office/drawing/2014/main" id="{6A64621D-003D-D334-FC12-3A6B4471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149475"/>
            <a:ext cx="4954587" cy="3673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08" name="Rectangle 24">
            <a:extLst>
              <a:ext uri="{FF2B5EF4-FFF2-40B4-BE49-F238E27FC236}">
                <a16:creationId xmlns:a16="http://schemas.microsoft.com/office/drawing/2014/main" id="{9A7E2B36-7CCF-5C92-7BE2-F81FAEFE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2574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nC</a:t>
            </a:r>
            <a:endParaRPr lang="en-US" altLang="en-US"/>
          </a:p>
        </p:txBody>
      </p:sp>
      <p:sp>
        <p:nvSpPr>
          <p:cNvPr id="426009" name="Rectangle 25">
            <a:extLst>
              <a:ext uri="{FF2B5EF4-FFF2-40B4-BE49-F238E27FC236}">
                <a16:creationId xmlns:a16="http://schemas.microsoft.com/office/drawing/2014/main" id="{BDF24799-C50B-010A-36D5-DB498854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2368550"/>
            <a:ext cx="2571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DE</a:t>
            </a:r>
            <a:endParaRPr lang="en-US" altLang="en-US"/>
          </a:p>
        </p:txBody>
      </p:sp>
      <p:sp>
        <p:nvSpPr>
          <p:cNvPr id="426010" name="Rectangle 26">
            <a:extLst>
              <a:ext uri="{FF2B5EF4-FFF2-40B4-BE49-F238E27FC236}">
                <a16:creationId xmlns:a16="http://schemas.microsoft.com/office/drawing/2014/main" id="{F93F82C3-5A96-A1BD-7DCD-E9215B6A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257425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26011" name="Rectangle 27">
            <a:extLst>
              <a:ext uri="{FF2B5EF4-FFF2-40B4-BE49-F238E27FC236}">
                <a16:creationId xmlns:a16="http://schemas.microsoft.com/office/drawing/2014/main" id="{88A2FD23-115A-76DA-728C-14636A4A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2368550"/>
            <a:ext cx="301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INT</a:t>
            </a:r>
            <a:endParaRPr lang="en-US" altLang="en-US"/>
          </a:p>
        </p:txBody>
      </p:sp>
      <p:sp>
        <p:nvSpPr>
          <p:cNvPr id="426012" name="Rectangle 28">
            <a:extLst>
              <a:ext uri="{FF2B5EF4-FFF2-40B4-BE49-F238E27FC236}">
                <a16:creationId xmlns:a16="http://schemas.microsoft.com/office/drawing/2014/main" id="{4E941132-0248-77F8-9AD0-D1942AF6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2257425"/>
            <a:ext cx="71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426013" name="Rectangle 29">
            <a:extLst>
              <a:ext uri="{FF2B5EF4-FFF2-40B4-BE49-F238E27FC236}">
                <a16:creationId xmlns:a16="http://schemas.microsoft.com/office/drawing/2014/main" id="{F27D169B-AD21-EBA4-BC93-CCBB5559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051425"/>
            <a:ext cx="3349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mC</a:t>
            </a:r>
            <a:endParaRPr lang="en-US" altLang="en-US"/>
          </a:p>
        </p:txBody>
      </p:sp>
      <p:sp>
        <p:nvSpPr>
          <p:cNvPr id="426014" name="Rectangle 30">
            <a:extLst>
              <a:ext uri="{FF2B5EF4-FFF2-40B4-BE49-F238E27FC236}">
                <a16:creationId xmlns:a16="http://schemas.microsoft.com/office/drawing/2014/main" id="{D40660D7-5BB3-2D78-BFEB-457070BC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5162550"/>
            <a:ext cx="2571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DE</a:t>
            </a:r>
            <a:endParaRPr lang="en-US" altLang="en-US"/>
          </a:p>
        </p:txBody>
      </p:sp>
      <p:sp>
        <p:nvSpPr>
          <p:cNvPr id="426015" name="Rectangle 31">
            <a:extLst>
              <a:ext uri="{FF2B5EF4-FFF2-40B4-BE49-F238E27FC236}">
                <a16:creationId xmlns:a16="http://schemas.microsoft.com/office/drawing/2014/main" id="{017131D8-DAB4-FB38-664A-DC34D776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5051425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26016" name="Rectangle 32">
            <a:extLst>
              <a:ext uri="{FF2B5EF4-FFF2-40B4-BE49-F238E27FC236}">
                <a16:creationId xmlns:a16="http://schemas.microsoft.com/office/drawing/2014/main" id="{163A512D-3A65-0107-53DC-613B2820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5162550"/>
            <a:ext cx="301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INT</a:t>
            </a:r>
            <a:endParaRPr lang="en-US" altLang="en-US"/>
          </a:p>
        </p:txBody>
      </p:sp>
      <p:sp>
        <p:nvSpPr>
          <p:cNvPr id="426017" name="Rectangle 33">
            <a:extLst>
              <a:ext uri="{FF2B5EF4-FFF2-40B4-BE49-F238E27FC236}">
                <a16:creationId xmlns:a16="http://schemas.microsoft.com/office/drawing/2014/main" id="{85293B31-1FB5-1172-1645-F42AB902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5051425"/>
            <a:ext cx="71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426018" name="Rectangle 34">
            <a:extLst>
              <a:ext uri="{FF2B5EF4-FFF2-40B4-BE49-F238E27FC236}">
                <a16:creationId xmlns:a16="http://schemas.microsoft.com/office/drawing/2014/main" id="{0B89604E-1D9D-B1B5-14E3-9FF90F25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9337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26019" name="Rectangle 35">
            <a:extLst>
              <a:ext uri="{FF2B5EF4-FFF2-40B4-BE49-F238E27FC236}">
                <a16:creationId xmlns:a16="http://schemas.microsoft.com/office/drawing/2014/main" id="{C344FAB5-AD25-6485-F102-F1A0CDCE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044825"/>
            <a:ext cx="2111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PT</a:t>
            </a:r>
            <a:endParaRPr lang="en-US" altLang="en-US"/>
          </a:p>
        </p:txBody>
      </p:sp>
      <p:sp>
        <p:nvSpPr>
          <p:cNvPr id="426020" name="Rectangle 36">
            <a:extLst>
              <a:ext uri="{FF2B5EF4-FFF2-40B4-BE49-F238E27FC236}">
                <a16:creationId xmlns:a16="http://schemas.microsoft.com/office/drawing/2014/main" id="{677EBB35-5BD6-B7F7-E3D2-518C846B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293370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26021" name="Rectangle 37">
            <a:extLst>
              <a:ext uri="{FF2B5EF4-FFF2-40B4-BE49-F238E27FC236}">
                <a16:creationId xmlns:a16="http://schemas.microsoft.com/office/drawing/2014/main" id="{49EE7D27-0351-07DB-497C-5D207460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3044825"/>
            <a:ext cx="301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INT</a:t>
            </a:r>
            <a:endParaRPr lang="en-US" altLang="en-US"/>
          </a:p>
        </p:txBody>
      </p:sp>
      <p:sp>
        <p:nvSpPr>
          <p:cNvPr id="426022" name="Rectangle 38">
            <a:extLst>
              <a:ext uri="{FF2B5EF4-FFF2-40B4-BE49-F238E27FC236}">
                <a16:creationId xmlns:a16="http://schemas.microsoft.com/office/drawing/2014/main" id="{58E1C9B4-B120-5EAA-7AA0-9474E63E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33700"/>
            <a:ext cx="714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426023" name="Freeform 39">
            <a:extLst>
              <a:ext uri="{FF2B5EF4-FFF2-40B4-BE49-F238E27FC236}">
                <a16:creationId xmlns:a16="http://schemas.microsoft.com/office/drawing/2014/main" id="{372635AD-7FA4-D56B-FE60-824461955D1C}"/>
              </a:ext>
            </a:extLst>
          </p:cNvPr>
          <p:cNvSpPr>
            <a:spLocks/>
          </p:cNvSpPr>
          <p:nvPr/>
        </p:nvSpPr>
        <p:spPr bwMode="auto">
          <a:xfrm>
            <a:off x="1693863" y="3465513"/>
            <a:ext cx="530225" cy="323850"/>
          </a:xfrm>
          <a:custGeom>
            <a:avLst/>
            <a:gdLst>
              <a:gd name="T0" fmla="*/ 53 w 77"/>
              <a:gd name="T1" fmla="*/ 0 h 47"/>
              <a:gd name="T2" fmla="*/ 77 w 77"/>
              <a:gd name="T3" fmla="*/ 23 h 47"/>
              <a:gd name="T4" fmla="*/ 53 w 77"/>
              <a:gd name="T5" fmla="*/ 47 h 47"/>
              <a:gd name="T6" fmla="*/ 23 w 77"/>
              <a:gd name="T7" fmla="*/ 47 h 47"/>
              <a:gd name="T8" fmla="*/ 0 w 77"/>
              <a:gd name="T9" fmla="*/ 23 h 47"/>
              <a:gd name="T10" fmla="*/ 23 w 77"/>
              <a:gd name="T11" fmla="*/ 0 h 47"/>
              <a:gd name="T12" fmla="*/ 53 w 77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47">
                <a:moveTo>
                  <a:pt x="53" y="0"/>
                </a:moveTo>
                <a:cubicBezTo>
                  <a:pt x="66" y="0"/>
                  <a:pt x="77" y="11"/>
                  <a:pt x="77" y="23"/>
                </a:cubicBezTo>
                <a:cubicBezTo>
                  <a:pt x="77" y="36"/>
                  <a:pt x="66" y="47"/>
                  <a:pt x="53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0" y="47"/>
                  <a:pt x="0" y="36"/>
                  <a:pt x="0" y="23"/>
                </a:cubicBezTo>
                <a:cubicBezTo>
                  <a:pt x="0" y="11"/>
                  <a:pt x="10" y="0"/>
                  <a:pt x="23" y="0"/>
                </a:cubicBezTo>
                <a:lnTo>
                  <a:pt x="53" y="0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24" name="Rectangle 40">
            <a:extLst>
              <a:ext uri="{FF2B5EF4-FFF2-40B4-BE49-F238E27FC236}">
                <a16:creationId xmlns:a16="http://schemas.microsoft.com/office/drawing/2014/main" id="{623C2BA4-4AD8-6BAA-7CDC-52405D80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470275"/>
            <a:ext cx="841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26025" name="Rectangle 41">
            <a:extLst>
              <a:ext uri="{FF2B5EF4-FFF2-40B4-BE49-F238E27FC236}">
                <a16:creationId xmlns:a16="http://schemas.microsoft.com/office/drawing/2014/main" id="{8D6A5D66-C185-1DA8-FC87-E67E02F7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3581400"/>
            <a:ext cx="3587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DCP</a:t>
            </a:r>
            <a:endParaRPr lang="en-US" altLang="en-US"/>
          </a:p>
        </p:txBody>
      </p:sp>
      <p:sp>
        <p:nvSpPr>
          <p:cNvPr id="426026" name="Rectangle 42">
            <a:extLst>
              <a:ext uri="{FF2B5EF4-FFF2-40B4-BE49-F238E27FC236}">
                <a16:creationId xmlns:a16="http://schemas.microsoft.com/office/drawing/2014/main" id="{A74D1925-3339-884B-5618-8EDB1FC9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4579938"/>
            <a:ext cx="8667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ARRAY</a:t>
            </a:r>
            <a:endParaRPr lang="en-US" altLang="en-US"/>
          </a:p>
        </p:txBody>
      </p:sp>
      <p:sp>
        <p:nvSpPr>
          <p:cNvPr id="426027" name="Rectangle 43">
            <a:extLst>
              <a:ext uri="{FF2B5EF4-FFF2-40B4-BE49-F238E27FC236}">
                <a16:creationId xmlns:a16="http://schemas.microsoft.com/office/drawing/2014/main" id="{8A696728-1DA0-4C4F-5603-38E1104F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2390775"/>
            <a:ext cx="261937" cy="185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28" name="Rectangle 44">
            <a:extLst>
              <a:ext uri="{FF2B5EF4-FFF2-40B4-BE49-F238E27FC236}">
                <a16:creationId xmlns:a16="http://schemas.microsoft.com/office/drawing/2014/main" id="{83076FB4-6224-58FE-4DB4-BC49D2E4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354263"/>
            <a:ext cx="179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m</a:t>
            </a:r>
            <a:endParaRPr lang="en-US" altLang="en-US"/>
          </a:p>
        </p:txBody>
      </p:sp>
      <p:sp>
        <p:nvSpPr>
          <p:cNvPr id="426029" name="Rectangle 45">
            <a:extLst>
              <a:ext uri="{FF2B5EF4-FFF2-40B4-BE49-F238E27FC236}">
                <a16:creationId xmlns:a16="http://schemas.microsoft.com/office/drawing/2014/main" id="{86091D06-FAF0-F4E8-3613-C0E940DE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651250"/>
            <a:ext cx="261938" cy="179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30" name="Rectangle 46">
            <a:extLst>
              <a:ext uri="{FF2B5EF4-FFF2-40B4-BE49-F238E27FC236}">
                <a16:creationId xmlns:a16="http://schemas.microsoft.com/office/drawing/2014/main" id="{F5E2DBA1-1049-F9EE-AD4F-D52DD776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3609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/>
          </a:p>
        </p:txBody>
      </p:sp>
      <p:sp>
        <p:nvSpPr>
          <p:cNvPr id="426031" name="Line 47">
            <a:extLst>
              <a:ext uri="{FF2B5EF4-FFF2-40B4-BE49-F238E27FC236}">
                <a16:creationId xmlns:a16="http://schemas.microsoft.com/office/drawing/2014/main" id="{D978692F-CC40-4456-C405-69C3B45EC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6250" y="2570163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32" name="Rectangle 48">
            <a:extLst>
              <a:ext uri="{FF2B5EF4-FFF2-40B4-BE49-F238E27FC236}">
                <a16:creationId xmlns:a16="http://schemas.microsoft.com/office/drawing/2014/main" id="{E66BE736-39C0-BEA4-001A-219C403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3190875"/>
            <a:ext cx="111125" cy="109538"/>
          </a:xfrm>
          <a:prstGeom prst="rect">
            <a:avLst/>
          </a:prstGeom>
          <a:solidFill>
            <a:srgbClr val="9999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33" name="Rectangle 49">
            <a:extLst>
              <a:ext uri="{FF2B5EF4-FFF2-40B4-BE49-F238E27FC236}">
                <a16:creationId xmlns:a16="http://schemas.microsoft.com/office/drawing/2014/main" id="{1B8A8FAF-797B-BE3F-9679-02272C3C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190875"/>
            <a:ext cx="109538" cy="109538"/>
          </a:xfrm>
          <a:prstGeom prst="rect">
            <a:avLst/>
          </a:prstGeom>
          <a:solidFill>
            <a:srgbClr val="9999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34" name="Freeform 50">
            <a:extLst>
              <a:ext uri="{FF2B5EF4-FFF2-40B4-BE49-F238E27FC236}">
                <a16:creationId xmlns:a16="http://schemas.microsoft.com/office/drawing/2014/main" id="{4D5D53EF-B3D0-E5AC-1148-9A02C372F946}"/>
              </a:ext>
            </a:extLst>
          </p:cNvPr>
          <p:cNvSpPr>
            <a:spLocks/>
          </p:cNvSpPr>
          <p:nvPr/>
        </p:nvSpPr>
        <p:spPr bwMode="auto">
          <a:xfrm>
            <a:off x="4008438" y="3244850"/>
            <a:ext cx="1041400" cy="1588"/>
          </a:xfrm>
          <a:custGeom>
            <a:avLst/>
            <a:gdLst>
              <a:gd name="T0" fmla="*/ 0 w 656"/>
              <a:gd name="T1" fmla="*/ 656 w 656"/>
              <a:gd name="T2" fmla="*/ 0 w 65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56">
                <a:moveTo>
                  <a:pt x="0" y="0"/>
                </a:moveTo>
                <a:lnTo>
                  <a:pt x="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35" name="Line 51">
            <a:extLst>
              <a:ext uri="{FF2B5EF4-FFF2-40B4-BE49-F238E27FC236}">
                <a16:creationId xmlns:a16="http://schemas.microsoft.com/office/drawing/2014/main" id="{09E04CCD-13BB-2A22-5E77-D1E035FF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3244850"/>
            <a:ext cx="104140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36" name="Rectangle 52">
            <a:extLst>
              <a:ext uri="{FF2B5EF4-FFF2-40B4-BE49-F238E27FC236}">
                <a16:creationId xmlns:a16="http://schemas.microsoft.com/office/drawing/2014/main" id="{5C1BD481-9DFD-FE38-7C97-1915C85D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3644900"/>
            <a:ext cx="111125" cy="111125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37" name="Rectangle 53">
            <a:extLst>
              <a:ext uri="{FF2B5EF4-FFF2-40B4-BE49-F238E27FC236}">
                <a16:creationId xmlns:a16="http://schemas.microsoft.com/office/drawing/2014/main" id="{EC9DA9F3-78DE-A2D0-DC53-BEDEDB87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644900"/>
            <a:ext cx="109538" cy="111125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38" name="Freeform 54">
            <a:extLst>
              <a:ext uri="{FF2B5EF4-FFF2-40B4-BE49-F238E27FC236}">
                <a16:creationId xmlns:a16="http://schemas.microsoft.com/office/drawing/2014/main" id="{2DC5F741-7C02-FC44-E086-761734DD7DB9}"/>
              </a:ext>
            </a:extLst>
          </p:cNvPr>
          <p:cNvSpPr>
            <a:spLocks/>
          </p:cNvSpPr>
          <p:nvPr/>
        </p:nvSpPr>
        <p:spPr bwMode="auto">
          <a:xfrm>
            <a:off x="4008438" y="3700463"/>
            <a:ext cx="1041400" cy="1587"/>
          </a:xfrm>
          <a:custGeom>
            <a:avLst/>
            <a:gdLst>
              <a:gd name="T0" fmla="*/ 0 w 656"/>
              <a:gd name="T1" fmla="*/ 656 w 656"/>
              <a:gd name="T2" fmla="*/ 0 w 65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56">
                <a:moveTo>
                  <a:pt x="0" y="0"/>
                </a:moveTo>
                <a:lnTo>
                  <a:pt x="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39" name="Line 55">
            <a:extLst>
              <a:ext uri="{FF2B5EF4-FFF2-40B4-BE49-F238E27FC236}">
                <a16:creationId xmlns:a16="http://schemas.microsoft.com/office/drawing/2014/main" id="{AB72BE90-267F-3A4E-364F-C460AC15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3700463"/>
            <a:ext cx="10414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0" name="Rectangle 56">
            <a:extLst>
              <a:ext uri="{FF2B5EF4-FFF2-40B4-BE49-F238E27FC236}">
                <a16:creationId xmlns:a16="http://schemas.microsoft.com/office/drawing/2014/main" id="{3E58E535-6894-F6C1-9434-98D6CEAC0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113213"/>
            <a:ext cx="111125" cy="111125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41" name="Rectangle 57">
            <a:extLst>
              <a:ext uri="{FF2B5EF4-FFF2-40B4-BE49-F238E27FC236}">
                <a16:creationId xmlns:a16="http://schemas.microsoft.com/office/drawing/2014/main" id="{B3389993-5ECE-ECB9-BC83-4E98A8BD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4113213"/>
            <a:ext cx="109538" cy="111125"/>
          </a:xfrm>
          <a:prstGeom prst="rect">
            <a:avLst/>
          </a:prstGeom>
          <a:solidFill>
            <a:srgbClr val="E5E5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42" name="Freeform 58">
            <a:extLst>
              <a:ext uri="{FF2B5EF4-FFF2-40B4-BE49-F238E27FC236}">
                <a16:creationId xmlns:a16="http://schemas.microsoft.com/office/drawing/2014/main" id="{EDBF8646-0E7C-F809-BFAE-A119FB445D58}"/>
              </a:ext>
            </a:extLst>
          </p:cNvPr>
          <p:cNvSpPr>
            <a:spLocks/>
          </p:cNvSpPr>
          <p:nvPr/>
        </p:nvSpPr>
        <p:spPr bwMode="auto">
          <a:xfrm>
            <a:off x="4008438" y="4168775"/>
            <a:ext cx="1041400" cy="1588"/>
          </a:xfrm>
          <a:custGeom>
            <a:avLst/>
            <a:gdLst>
              <a:gd name="T0" fmla="*/ 0 w 656"/>
              <a:gd name="T1" fmla="*/ 656 w 656"/>
              <a:gd name="T2" fmla="*/ 0 w 65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56">
                <a:moveTo>
                  <a:pt x="0" y="0"/>
                </a:moveTo>
                <a:lnTo>
                  <a:pt x="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3" name="Line 59">
            <a:extLst>
              <a:ext uri="{FF2B5EF4-FFF2-40B4-BE49-F238E27FC236}">
                <a16:creationId xmlns:a16="http://schemas.microsoft.com/office/drawing/2014/main" id="{878351B6-6678-3701-6220-DD6DB87A9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4168775"/>
            <a:ext cx="104140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4" name="Freeform 60">
            <a:extLst>
              <a:ext uri="{FF2B5EF4-FFF2-40B4-BE49-F238E27FC236}">
                <a16:creationId xmlns:a16="http://schemas.microsoft.com/office/drawing/2014/main" id="{80E873C0-C0C3-58C3-655A-0B7D394AEAF4}"/>
              </a:ext>
            </a:extLst>
          </p:cNvPr>
          <p:cNvSpPr>
            <a:spLocks/>
          </p:cNvSpPr>
          <p:nvPr/>
        </p:nvSpPr>
        <p:spPr bwMode="auto">
          <a:xfrm>
            <a:off x="4311650" y="3087688"/>
            <a:ext cx="1588" cy="1239837"/>
          </a:xfrm>
          <a:custGeom>
            <a:avLst/>
            <a:gdLst>
              <a:gd name="T0" fmla="*/ 0 h 781"/>
              <a:gd name="T1" fmla="*/ 781 h 781"/>
              <a:gd name="T2" fmla="*/ 0 h 78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81">
                <a:moveTo>
                  <a:pt x="0" y="0"/>
                </a:moveTo>
                <a:lnTo>
                  <a:pt x="0" y="781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5" name="Line 61">
            <a:extLst>
              <a:ext uri="{FF2B5EF4-FFF2-40B4-BE49-F238E27FC236}">
                <a16:creationId xmlns:a16="http://schemas.microsoft.com/office/drawing/2014/main" id="{84081698-0406-DF2E-F1C9-0A28EBF4A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650" y="3087688"/>
            <a:ext cx="1588" cy="12398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6" name="Freeform 62">
            <a:extLst>
              <a:ext uri="{FF2B5EF4-FFF2-40B4-BE49-F238E27FC236}">
                <a16:creationId xmlns:a16="http://schemas.microsoft.com/office/drawing/2014/main" id="{6A942B4C-6F2E-AC6E-F7FF-A23ED85A5F9A}"/>
              </a:ext>
            </a:extLst>
          </p:cNvPr>
          <p:cNvSpPr>
            <a:spLocks/>
          </p:cNvSpPr>
          <p:nvPr/>
        </p:nvSpPr>
        <p:spPr bwMode="auto">
          <a:xfrm>
            <a:off x="4759325" y="3087688"/>
            <a:ext cx="1588" cy="1239837"/>
          </a:xfrm>
          <a:custGeom>
            <a:avLst/>
            <a:gdLst>
              <a:gd name="T0" fmla="*/ 0 h 781"/>
              <a:gd name="T1" fmla="*/ 781 h 781"/>
              <a:gd name="T2" fmla="*/ 0 h 78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781">
                <a:moveTo>
                  <a:pt x="0" y="0"/>
                </a:moveTo>
                <a:lnTo>
                  <a:pt x="0" y="781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7" name="Line 63">
            <a:extLst>
              <a:ext uri="{FF2B5EF4-FFF2-40B4-BE49-F238E27FC236}">
                <a16:creationId xmlns:a16="http://schemas.microsoft.com/office/drawing/2014/main" id="{917C9A2D-BF6C-91B8-3117-B27383C2B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087688"/>
            <a:ext cx="1588" cy="123983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8" name="Freeform 64">
            <a:extLst>
              <a:ext uri="{FF2B5EF4-FFF2-40B4-BE49-F238E27FC236}">
                <a16:creationId xmlns:a16="http://schemas.microsoft.com/office/drawing/2014/main" id="{C981D5FE-9C2C-B8A3-2317-7A4477CCC9EF}"/>
              </a:ext>
            </a:extLst>
          </p:cNvPr>
          <p:cNvSpPr>
            <a:spLocks/>
          </p:cNvSpPr>
          <p:nvPr/>
        </p:nvSpPr>
        <p:spPr bwMode="auto">
          <a:xfrm>
            <a:off x="3836988" y="3527425"/>
            <a:ext cx="1390650" cy="779463"/>
          </a:xfrm>
          <a:custGeom>
            <a:avLst/>
            <a:gdLst>
              <a:gd name="T0" fmla="*/ 17 w 202"/>
              <a:gd name="T1" fmla="*/ 113 h 113"/>
              <a:gd name="T2" fmla="*/ 184 w 202"/>
              <a:gd name="T3" fmla="*/ 113 h 113"/>
              <a:gd name="T4" fmla="*/ 202 w 202"/>
              <a:gd name="T5" fmla="*/ 59 h 113"/>
              <a:gd name="T6" fmla="*/ 180 w 202"/>
              <a:gd name="T7" fmla="*/ 0 h 113"/>
              <a:gd name="T8" fmla="*/ 21 w 202"/>
              <a:gd name="T9" fmla="*/ 0 h 113"/>
              <a:gd name="T10" fmla="*/ 0 w 202"/>
              <a:gd name="T11" fmla="*/ 59 h 113"/>
              <a:gd name="T12" fmla="*/ 17 w 202"/>
              <a:gd name="T13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" h="113">
                <a:moveTo>
                  <a:pt x="17" y="113"/>
                </a:moveTo>
                <a:cubicBezTo>
                  <a:pt x="184" y="113"/>
                  <a:pt x="184" y="113"/>
                  <a:pt x="184" y="113"/>
                </a:cubicBezTo>
                <a:cubicBezTo>
                  <a:pt x="195" y="102"/>
                  <a:pt x="202" y="82"/>
                  <a:pt x="202" y="59"/>
                </a:cubicBezTo>
                <a:cubicBezTo>
                  <a:pt x="202" y="32"/>
                  <a:pt x="193" y="10"/>
                  <a:pt x="18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8" y="10"/>
                  <a:pt x="0" y="32"/>
                  <a:pt x="0" y="59"/>
                </a:cubicBezTo>
                <a:cubicBezTo>
                  <a:pt x="0" y="82"/>
                  <a:pt x="7" y="102"/>
                  <a:pt x="17" y="113"/>
                </a:cubicBez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49" name="Freeform 65">
            <a:extLst>
              <a:ext uri="{FF2B5EF4-FFF2-40B4-BE49-F238E27FC236}">
                <a16:creationId xmlns:a16="http://schemas.microsoft.com/office/drawing/2014/main" id="{7B594F5B-C424-2D85-1ED8-7FBA0D4F1A35}"/>
              </a:ext>
            </a:extLst>
          </p:cNvPr>
          <p:cNvSpPr>
            <a:spLocks/>
          </p:cNvSpPr>
          <p:nvPr/>
        </p:nvSpPr>
        <p:spPr bwMode="auto">
          <a:xfrm>
            <a:off x="3836988" y="3087688"/>
            <a:ext cx="1390650" cy="315912"/>
          </a:xfrm>
          <a:custGeom>
            <a:avLst/>
            <a:gdLst>
              <a:gd name="T0" fmla="*/ 7 w 202"/>
              <a:gd name="T1" fmla="*/ 46 h 46"/>
              <a:gd name="T2" fmla="*/ 195 w 202"/>
              <a:gd name="T3" fmla="*/ 46 h 46"/>
              <a:gd name="T4" fmla="*/ 202 w 202"/>
              <a:gd name="T5" fmla="*/ 24 h 46"/>
              <a:gd name="T6" fmla="*/ 193 w 202"/>
              <a:gd name="T7" fmla="*/ 0 h 46"/>
              <a:gd name="T8" fmla="*/ 8 w 202"/>
              <a:gd name="T9" fmla="*/ 0 h 46"/>
              <a:gd name="T10" fmla="*/ 0 w 202"/>
              <a:gd name="T11" fmla="*/ 24 h 46"/>
              <a:gd name="T12" fmla="*/ 7 w 202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" h="46">
                <a:moveTo>
                  <a:pt x="7" y="46"/>
                </a:moveTo>
                <a:cubicBezTo>
                  <a:pt x="195" y="46"/>
                  <a:pt x="195" y="46"/>
                  <a:pt x="195" y="46"/>
                </a:cubicBezTo>
                <a:cubicBezTo>
                  <a:pt x="199" y="41"/>
                  <a:pt x="202" y="33"/>
                  <a:pt x="202" y="24"/>
                </a:cubicBezTo>
                <a:cubicBezTo>
                  <a:pt x="202" y="13"/>
                  <a:pt x="198" y="4"/>
                  <a:pt x="193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4"/>
                  <a:pt x="0" y="13"/>
                  <a:pt x="0" y="24"/>
                </a:cubicBezTo>
                <a:cubicBezTo>
                  <a:pt x="0" y="33"/>
                  <a:pt x="2" y="41"/>
                  <a:pt x="7" y="46"/>
                </a:cubicBez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50" name="Freeform 66">
            <a:extLst>
              <a:ext uri="{FF2B5EF4-FFF2-40B4-BE49-F238E27FC236}">
                <a16:creationId xmlns:a16="http://schemas.microsoft.com/office/drawing/2014/main" id="{B4A354FB-202D-1C8B-93C1-F794FCA97C6B}"/>
              </a:ext>
            </a:extLst>
          </p:cNvPr>
          <p:cNvSpPr>
            <a:spLocks/>
          </p:cNvSpPr>
          <p:nvPr/>
        </p:nvSpPr>
        <p:spPr bwMode="auto">
          <a:xfrm>
            <a:off x="4932363" y="4271963"/>
            <a:ext cx="1212850" cy="317500"/>
          </a:xfrm>
          <a:custGeom>
            <a:avLst/>
            <a:gdLst>
              <a:gd name="T0" fmla="*/ 153 w 176"/>
              <a:gd name="T1" fmla="*/ 0 h 46"/>
              <a:gd name="T2" fmla="*/ 176 w 176"/>
              <a:gd name="T3" fmla="*/ 23 h 46"/>
              <a:gd name="T4" fmla="*/ 153 w 176"/>
              <a:gd name="T5" fmla="*/ 46 h 46"/>
              <a:gd name="T6" fmla="*/ 23 w 176"/>
              <a:gd name="T7" fmla="*/ 46 h 46"/>
              <a:gd name="T8" fmla="*/ 0 w 176"/>
              <a:gd name="T9" fmla="*/ 23 h 46"/>
              <a:gd name="T10" fmla="*/ 23 w 176"/>
              <a:gd name="T11" fmla="*/ 0 h 46"/>
              <a:gd name="T12" fmla="*/ 153 w 176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6">
                <a:moveTo>
                  <a:pt x="153" y="0"/>
                </a:moveTo>
                <a:cubicBezTo>
                  <a:pt x="166" y="0"/>
                  <a:pt x="176" y="10"/>
                  <a:pt x="176" y="23"/>
                </a:cubicBezTo>
                <a:cubicBezTo>
                  <a:pt x="176" y="36"/>
                  <a:pt x="166" y="46"/>
                  <a:pt x="153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lnTo>
                  <a:pt x="153" y="0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51" name="Rectangle 67">
            <a:extLst>
              <a:ext uri="{FF2B5EF4-FFF2-40B4-BE49-F238E27FC236}">
                <a16:creationId xmlns:a16="http://schemas.microsoft.com/office/drawing/2014/main" id="{B6A80879-EB40-4403-C20A-7651F536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4281488"/>
            <a:ext cx="3841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m(n</a:t>
            </a:r>
            <a:endParaRPr lang="en-US" altLang="en-US"/>
          </a:p>
        </p:txBody>
      </p:sp>
      <p:sp>
        <p:nvSpPr>
          <p:cNvPr id="426052" name="Rectangle 68">
            <a:extLst>
              <a:ext uri="{FF2B5EF4-FFF2-40B4-BE49-F238E27FC236}">
                <a16:creationId xmlns:a16="http://schemas.microsoft.com/office/drawing/2014/main" id="{36330D99-2895-7297-C794-39FD2B2B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314825"/>
            <a:ext cx="179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/>
          </a:p>
        </p:txBody>
      </p:sp>
      <p:sp>
        <p:nvSpPr>
          <p:cNvPr id="426053" name="Rectangle 69">
            <a:extLst>
              <a:ext uri="{FF2B5EF4-FFF2-40B4-BE49-F238E27FC236}">
                <a16:creationId xmlns:a16="http://schemas.microsoft.com/office/drawing/2014/main" id="{2A6E33AA-EAB9-04FF-EFE5-C796B248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4281488"/>
            <a:ext cx="2524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1)i</a:t>
            </a:r>
            <a:endParaRPr lang="en-US" altLang="en-US"/>
          </a:p>
        </p:txBody>
      </p:sp>
      <p:sp>
        <p:nvSpPr>
          <p:cNvPr id="426054" name="Rectangle 70">
            <a:extLst>
              <a:ext uri="{FF2B5EF4-FFF2-40B4-BE49-F238E27FC236}">
                <a16:creationId xmlns:a16="http://schemas.microsoft.com/office/drawing/2014/main" id="{9FC5E009-AB79-5E82-5178-F8071DB3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4392613"/>
            <a:ext cx="2301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hld</a:t>
            </a:r>
            <a:endParaRPr lang="en-US" altLang="en-US"/>
          </a:p>
        </p:txBody>
      </p:sp>
      <p:sp>
        <p:nvSpPr>
          <p:cNvPr id="426055" name="Freeform 71">
            <a:extLst>
              <a:ext uri="{FF2B5EF4-FFF2-40B4-BE49-F238E27FC236}">
                <a16:creationId xmlns:a16="http://schemas.microsoft.com/office/drawing/2014/main" id="{AF8B7821-01F7-752D-2229-093839B3AEFA}"/>
              </a:ext>
            </a:extLst>
          </p:cNvPr>
          <p:cNvSpPr>
            <a:spLocks/>
          </p:cNvSpPr>
          <p:nvPr/>
        </p:nvSpPr>
        <p:spPr bwMode="auto">
          <a:xfrm>
            <a:off x="4414838" y="2784475"/>
            <a:ext cx="688975" cy="315913"/>
          </a:xfrm>
          <a:custGeom>
            <a:avLst/>
            <a:gdLst>
              <a:gd name="T0" fmla="*/ 77 w 100"/>
              <a:gd name="T1" fmla="*/ 0 h 46"/>
              <a:gd name="T2" fmla="*/ 100 w 100"/>
              <a:gd name="T3" fmla="*/ 23 h 46"/>
              <a:gd name="T4" fmla="*/ 77 w 100"/>
              <a:gd name="T5" fmla="*/ 46 h 46"/>
              <a:gd name="T6" fmla="*/ 23 w 100"/>
              <a:gd name="T7" fmla="*/ 46 h 46"/>
              <a:gd name="T8" fmla="*/ 0 w 100"/>
              <a:gd name="T9" fmla="*/ 23 h 46"/>
              <a:gd name="T10" fmla="*/ 23 w 100"/>
              <a:gd name="T11" fmla="*/ 0 h 46"/>
              <a:gd name="T12" fmla="*/ 77 w 100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46">
                <a:moveTo>
                  <a:pt x="77" y="0"/>
                </a:moveTo>
                <a:cubicBezTo>
                  <a:pt x="90" y="0"/>
                  <a:pt x="100" y="10"/>
                  <a:pt x="100" y="23"/>
                </a:cubicBezTo>
                <a:cubicBezTo>
                  <a:pt x="100" y="36"/>
                  <a:pt x="90" y="46"/>
                  <a:pt x="7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10" y="46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lnTo>
                  <a:pt x="77" y="0"/>
                </a:lnTo>
                <a:close/>
              </a:path>
            </a:pathLst>
          </a:custGeom>
          <a:solidFill>
            <a:srgbClr val="E5E5E5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56" name="Rectangle 72">
            <a:extLst>
              <a:ext uri="{FF2B5EF4-FFF2-40B4-BE49-F238E27FC236}">
                <a16:creationId xmlns:a16="http://schemas.microsoft.com/office/drawing/2014/main" id="{CB30C48C-C36B-1803-B09E-AA0372A5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2813050"/>
            <a:ext cx="2397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mi</a:t>
            </a:r>
            <a:endParaRPr lang="en-US" altLang="en-US"/>
          </a:p>
        </p:txBody>
      </p:sp>
      <p:sp>
        <p:nvSpPr>
          <p:cNvPr id="426057" name="Rectangle 73">
            <a:extLst>
              <a:ext uri="{FF2B5EF4-FFF2-40B4-BE49-F238E27FC236}">
                <a16:creationId xmlns:a16="http://schemas.microsoft.com/office/drawing/2014/main" id="{C6B98D1A-B759-9622-9735-1F0EE05B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2924175"/>
            <a:ext cx="2111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act</a:t>
            </a:r>
            <a:endParaRPr lang="en-US" altLang="en-US"/>
          </a:p>
        </p:txBody>
      </p:sp>
      <p:sp>
        <p:nvSpPr>
          <p:cNvPr id="426058" name="Line 74">
            <a:extLst>
              <a:ext uri="{FF2B5EF4-FFF2-40B4-BE49-F238E27FC236}">
                <a16:creationId xmlns:a16="http://schemas.microsoft.com/office/drawing/2014/main" id="{3C88A313-86F3-F282-E8DC-61AB71ADB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1730375"/>
            <a:ext cx="1588" cy="4191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59" name="Line 75">
            <a:extLst>
              <a:ext uri="{FF2B5EF4-FFF2-40B4-BE49-F238E27FC236}">
                <a16:creationId xmlns:a16="http://schemas.microsoft.com/office/drawing/2014/main" id="{532569AE-12C5-9238-43F0-880AD3CF5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5822950"/>
            <a:ext cx="1588" cy="2682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60" name="Oval 76">
            <a:extLst>
              <a:ext uri="{FF2B5EF4-FFF2-40B4-BE49-F238E27FC236}">
                <a16:creationId xmlns:a16="http://schemas.microsoft.com/office/drawing/2014/main" id="{B301BA04-1AE7-316C-654C-BDC96C74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838" y="1633538"/>
            <a:ext cx="96837" cy="968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6061" name="Rectangle 77">
            <a:extLst>
              <a:ext uri="{FF2B5EF4-FFF2-40B4-BE49-F238E27FC236}">
                <a16:creationId xmlns:a16="http://schemas.microsoft.com/office/drawing/2014/main" id="{0B37D3DF-4261-D240-8980-E67494FE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293813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26062" name="Rectangle 78">
            <a:extLst>
              <a:ext uri="{FF2B5EF4-FFF2-40B4-BE49-F238E27FC236}">
                <a16:creationId xmlns:a16="http://schemas.microsoft.com/office/drawing/2014/main" id="{A404B6BC-7CBF-AD2E-A383-F2CCC72E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01763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426063" name="Rectangle 79">
            <a:extLst>
              <a:ext uri="{FF2B5EF4-FFF2-40B4-BE49-F238E27FC236}">
                <a16:creationId xmlns:a16="http://schemas.microsoft.com/office/drawing/2014/main" id="{11D77030-D5D0-CFF7-6F98-613A46000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5919788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26064" name="Rectangle 80">
            <a:extLst>
              <a:ext uri="{FF2B5EF4-FFF2-40B4-BE49-F238E27FC236}">
                <a16:creationId xmlns:a16="http://schemas.microsoft.com/office/drawing/2014/main" id="{07C156EF-47D9-01F1-271E-52F1C15D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60309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SS</a:t>
            </a:r>
            <a:endParaRPr lang="en-US" altLang="en-US"/>
          </a:p>
        </p:txBody>
      </p:sp>
      <p:sp>
        <p:nvSpPr>
          <p:cNvPr id="426065" name="Line 81">
            <a:extLst>
              <a:ext uri="{FF2B5EF4-FFF2-40B4-BE49-F238E27FC236}">
                <a16:creationId xmlns:a16="http://schemas.microsoft.com/office/drawing/2014/main" id="{076D6CCD-87EF-73FD-E2C6-1C489163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938" y="6091238"/>
            <a:ext cx="2762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66" name="Line 82">
            <a:extLst>
              <a:ext uri="{FF2B5EF4-FFF2-40B4-BE49-F238E27FC236}">
                <a16:creationId xmlns:a16="http://schemas.microsoft.com/office/drawing/2014/main" id="{67520734-DAAE-9B5B-D7AE-530E6F741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5" y="6091238"/>
            <a:ext cx="115888" cy="1174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67" name="Line 83">
            <a:extLst>
              <a:ext uri="{FF2B5EF4-FFF2-40B4-BE49-F238E27FC236}">
                <a16:creationId xmlns:a16="http://schemas.microsoft.com/office/drawing/2014/main" id="{983EEDDC-945E-9AE5-8CBA-A30D6F480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1225" y="6091238"/>
            <a:ext cx="115888" cy="1174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68" name="Line 84">
            <a:extLst>
              <a:ext uri="{FF2B5EF4-FFF2-40B4-BE49-F238E27FC236}">
                <a16:creationId xmlns:a16="http://schemas.microsoft.com/office/drawing/2014/main" id="{EFAC6DD9-531A-D6A7-CC2E-693B2D06C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0125" y="6091238"/>
            <a:ext cx="117475" cy="1174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69" name="Rectangle 85">
            <a:extLst>
              <a:ext uri="{FF2B5EF4-FFF2-40B4-BE49-F238E27FC236}">
                <a16:creationId xmlns:a16="http://schemas.microsoft.com/office/drawing/2014/main" id="{DBF3CBA7-4EB7-0635-3740-1636194C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817688"/>
            <a:ext cx="841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26070" name="Rectangle 86">
            <a:extLst>
              <a:ext uri="{FF2B5EF4-FFF2-40B4-BE49-F238E27FC236}">
                <a16:creationId xmlns:a16="http://schemas.microsoft.com/office/drawing/2014/main" id="{1DE4EB44-B442-00F8-915B-F93D393B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1925638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426071" name="Rectangle 87">
            <a:extLst>
              <a:ext uri="{FF2B5EF4-FFF2-40B4-BE49-F238E27FC236}">
                <a16:creationId xmlns:a16="http://schemas.microsoft.com/office/drawing/2014/main" id="{0B765640-D99B-D3FD-7632-DABBD4D3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1852613"/>
            <a:ext cx="1793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/>
          </a:p>
        </p:txBody>
      </p:sp>
      <p:sp>
        <p:nvSpPr>
          <p:cNvPr id="426072" name="Rectangle 88">
            <a:extLst>
              <a:ext uri="{FF2B5EF4-FFF2-40B4-BE49-F238E27FC236}">
                <a16:creationId xmlns:a16="http://schemas.microsoft.com/office/drawing/2014/main" id="{5557AC5F-FB50-F5DD-0873-0CD32713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18526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S</a:t>
            </a:r>
            <a:endParaRPr lang="en-US" altLang="en-US"/>
          </a:p>
        </p:txBody>
      </p:sp>
      <p:sp>
        <p:nvSpPr>
          <p:cNvPr id="426073" name="Rectangle 89">
            <a:extLst>
              <a:ext uri="{FF2B5EF4-FFF2-40B4-BE49-F238E27FC236}">
                <a16:creationId xmlns:a16="http://schemas.microsoft.com/office/drawing/2014/main" id="{09D83E34-3314-72F6-5FA7-FE0C93BC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1817688"/>
            <a:ext cx="155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426074" name="Rectangle 90">
            <a:extLst>
              <a:ext uri="{FF2B5EF4-FFF2-40B4-BE49-F238E27FC236}">
                <a16:creationId xmlns:a16="http://schemas.microsoft.com/office/drawing/2014/main" id="{C19C0B38-5538-0915-29FD-333AA281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1925638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26075" name="Rectangle 91">
            <a:extLst>
              <a:ext uri="{FF2B5EF4-FFF2-40B4-BE49-F238E27FC236}">
                <a16:creationId xmlns:a16="http://schemas.microsoft.com/office/drawing/2014/main" id="{D1EAE2EF-37B9-E9DD-F48E-9BD3FAAE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18526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D</a:t>
            </a:r>
            <a:endParaRPr lang="en-US" altLang="en-US"/>
          </a:p>
        </p:txBody>
      </p:sp>
      <p:sp>
        <p:nvSpPr>
          <p:cNvPr id="426076" name="Rectangle 92">
            <a:extLst>
              <a:ext uri="{FF2B5EF4-FFF2-40B4-BE49-F238E27FC236}">
                <a16:creationId xmlns:a16="http://schemas.microsoft.com/office/drawing/2014/main" id="{E0EF1561-A17A-AFFC-676C-258AA8A4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1817688"/>
            <a:ext cx="168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426077" name="Rectangle 93">
            <a:extLst>
              <a:ext uri="{FF2B5EF4-FFF2-40B4-BE49-F238E27FC236}">
                <a16:creationId xmlns:a16="http://schemas.microsoft.com/office/drawing/2014/main" id="{E6CFB003-9F2B-1126-8184-CB0FCE5A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1925638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26078" name="Rectangle 94">
            <a:extLst>
              <a:ext uri="{FF2B5EF4-FFF2-40B4-BE49-F238E27FC236}">
                <a16:creationId xmlns:a16="http://schemas.microsoft.com/office/drawing/2014/main" id="{0C6BD3E6-2CA7-B929-6386-4BB40A51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1817688"/>
            <a:ext cx="714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426079" name="Rectangle 95">
            <a:extLst>
              <a:ext uri="{FF2B5EF4-FFF2-40B4-BE49-F238E27FC236}">
                <a16:creationId xmlns:a16="http://schemas.microsoft.com/office/drawing/2014/main" id="{CC5A73D6-B5B0-5E3E-505D-0DC41E08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1852613"/>
            <a:ext cx="323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1S</a:t>
            </a:r>
            <a:endParaRPr lang="en-US" altLang="en-US"/>
          </a:p>
        </p:txBody>
      </p:sp>
      <p:sp>
        <p:nvSpPr>
          <p:cNvPr id="426080" name="Rectangle 96">
            <a:extLst>
              <a:ext uri="{FF2B5EF4-FFF2-40B4-BE49-F238E27FC236}">
                <a16:creationId xmlns:a16="http://schemas.microsoft.com/office/drawing/2014/main" id="{EB7DE007-E501-35A5-26DE-AB0F9DB5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1817688"/>
            <a:ext cx="841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26081" name="Rectangle 97">
            <a:extLst>
              <a:ext uri="{FF2B5EF4-FFF2-40B4-BE49-F238E27FC236}">
                <a16:creationId xmlns:a16="http://schemas.microsoft.com/office/drawing/2014/main" id="{D16428C1-8B73-B18C-F2E7-605B1280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1925638"/>
            <a:ext cx="3587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 i="0">
                <a:solidFill>
                  <a:srgbClr val="000000"/>
                </a:solidFill>
                <a:latin typeface="Times Ten Roman" pitchFamily="2" charset="0"/>
              </a:rPr>
              <a:t>DCP</a:t>
            </a:r>
            <a:endParaRPr lang="en-US" altLang="en-US"/>
          </a:p>
        </p:txBody>
      </p:sp>
      <p:sp>
        <p:nvSpPr>
          <p:cNvPr id="426082" name="Freeform 98">
            <a:extLst>
              <a:ext uri="{FF2B5EF4-FFF2-40B4-BE49-F238E27FC236}">
                <a16:creationId xmlns:a16="http://schemas.microsoft.com/office/drawing/2014/main" id="{86977C05-F7F3-6500-FE6E-4CCE8D697212}"/>
              </a:ext>
            </a:extLst>
          </p:cNvPr>
          <p:cNvSpPr>
            <a:spLocks/>
          </p:cNvSpPr>
          <p:nvPr/>
        </p:nvSpPr>
        <p:spPr bwMode="auto">
          <a:xfrm>
            <a:off x="3657600" y="1839913"/>
            <a:ext cx="96838" cy="268287"/>
          </a:xfrm>
          <a:custGeom>
            <a:avLst/>
            <a:gdLst>
              <a:gd name="T0" fmla="*/ 52 w 61"/>
              <a:gd name="T1" fmla="*/ 117 h 169"/>
              <a:gd name="T2" fmla="*/ 52 w 61"/>
              <a:gd name="T3" fmla="*/ 0 h 169"/>
              <a:gd name="T4" fmla="*/ 9 w 61"/>
              <a:gd name="T5" fmla="*/ 0 h 169"/>
              <a:gd name="T6" fmla="*/ 9 w 61"/>
              <a:gd name="T7" fmla="*/ 117 h 169"/>
              <a:gd name="T8" fmla="*/ 0 w 61"/>
              <a:gd name="T9" fmla="*/ 117 h 169"/>
              <a:gd name="T10" fmla="*/ 30 w 61"/>
              <a:gd name="T11" fmla="*/ 169 h 169"/>
              <a:gd name="T12" fmla="*/ 61 w 61"/>
              <a:gd name="T13" fmla="*/ 117 h 169"/>
              <a:gd name="T14" fmla="*/ 52 w 61"/>
              <a:gd name="T15" fmla="*/ 11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69">
                <a:moveTo>
                  <a:pt x="52" y="117"/>
                </a:moveTo>
                <a:lnTo>
                  <a:pt x="52" y="0"/>
                </a:lnTo>
                <a:lnTo>
                  <a:pt x="9" y="0"/>
                </a:lnTo>
                <a:lnTo>
                  <a:pt x="9" y="117"/>
                </a:lnTo>
                <a:lnTo>
                  <a:pt x="0" y="117"/>
                </a:lnTo>
                <a:lnTo>
                  <a:pt x="30" y="169"/>
                </a:lnTo>
                <a:lnTo>
                  <a:pt x="61" y="117"/>
                </a:lnTo>
                <a:lnTo>
                  <a:pt x="52" y="1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3" name="Text Box 99">
            <a:extLst>
              <a:ext uri="{FF2B5EF4-FFF2-40B4-BE49-F238E27FC236}">
                <a16:creationId xmlns:a16="http://schemas.microsoft.com/office/drawing/2014/main" id="{CCC35502-64A7-2BC3-8343-F3845D56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180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[Itoh00]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8A9E7361-5099-7FCE-C7EF-393CBA694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/>
              <a:t>Data Retention in SRAM</a:t>
            </a:r>
          </a:p>
        </p:txBody>
      </p:sp>
      <p:sp>
        <p:nvSpPr>
          <p:cNvPr id="449623" name="Rectangle 87">
            <a:extLst>
              <a:ext uri="{FF2B5EF4-FFF2-40B4-BE49-F238E27FC236}">
                <a16:creationId xmlns:a16="http://schemas.microsoft.com/office/drawing/2014/main" id="{B89E1EE8-EDA3-9ED4-F018-0472B2DE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3673475"/>
            <a:ext cx="1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(A)</a:t>
            </a:r>
            <a:endParaRPr lang="en-US" altLang="en-US"/>
          </a:p>
        </p:txBody>
      </p:sp>
      <p:grpSp>
        <p:nvGrpSpPr>
          <p:cNvPr id="449648" name="Group 112">
            <a:extLst>
              <a:ext uri="{FF2B5EF4-FFF2-40B4-BE49-F238E27FC236}">
                <a16:creationId xmlns:a16="http://schemas.microsoft.com/office/drawing/2014/main" id="{85A7A764-40EA-27C0-20C8-E1BECBC6272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219200"/>
            <a:ext cx="5561013" cy="4141788"/>
            <a:chOff x="1008" y="1010"/>
            <a:chExt cx="3503" cy="2609"/>
          </a:xfrm>
        </p:grpSpPr>
        <p:sp>
          <p:nvSpPr>
            <p:cNvPr id="449544" name="Freeform 8">
              <a:extLst>
                <a:ext uri="{FF2B5EF4-FFF2-40B4-BE49-F238E27FC236}">
                  <a16:creationId xmlns:a16="http://schemas.microsoft.com/office/drawing/2014/main" id="{63EC90EA-7F7B-BA32-C4AC-ECF54777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1096"/>
              <a:ext cx="2260" cy="2084"/>
            </a:xfrm>
            <a:custGeom>
              <a:avLst/>
              <a:gdLst>
                <a:gd name="T0" fmla="*/ 0 w 2260"/>
                <a:gd name="T1" fmla="*/ 0 h 2084"/>
                <a:gd name="T2" fmla="*/ 0 w 2260"/>
                <a:gd name="T3" fmla="*/ 2084 h 2084"/>
                <a:gd name="T4" fmla="*/ 2260 w 2260"/>
                <a:gd name="T5" fmla="*/ 2084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" h="2084">
                  <a:moveTo>
                    <a:pt x="0" y="0"/>
                  </a:moveTo>
                  <a:lnTo>
                    <a:pt x="0" y="2084"/>
                  </a:lnTo>
                  <a:lnTo>
                    <a:pt x="2260" y="20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45" name="Line 9">
              <a:extLst>
                <a:ext uri="{FF2B5EF4-FFF2-40B4-BE49-F238E27FC236}">
                  <a16:creationId xmlns:a16="http://schemas.microsoft.com/office/drawing/2014/main" id="{2B466CF3-B0BC-7F48-C804-A06A03AB4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096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46" name="Line 10">
              <a:extLst>
                <a:ext uri="{FF2B5EF4-FFF2-40B4-BE49-F238E27FC236}">
                  <a16:creationId xmlns:a16="http://schemas.microsoft.com/office/drawing/2014/main" id="{D555478A-E7D5-FBFC-2F3C-B1B3F4C6C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164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47" name="Line 11">
              <a:extLst>
                <a:ext uri="{FF2B5EF4-FFF2-40B4-BE49-F238E27FC236}">
                  <a16:creationId xmlns:a16="http://schemas.microsoft.com/office/drawing/2014/main" id="{BC8A6D79-548E-362F-6F9B-637298B4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227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48" name="Line 12">
              <a:extLst>
                <a:ext uri="{FF2B5EF4-FFF2-40B4-BE49-F238E27FC236}">
                  <a16:creationId xmlns:a16="http://schemas.microsoft.com/office/drawing/2014/main" id="{6E7B4BEC-1226-9E94-F68D-C225B463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291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49" name="Line 13">
              <a:extLst>
                <a:ext uri="{FF2B5EF4-FFF2-40B4-BE49-F238E27FC236}">
                  <a16:creationId xmlns:a16="http://schemas.microsoft.com/office/drawing/2014/main" id="{47A39DB0-7065-3CBD-AB06-FEF0F69CF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359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0" name="Rectangle 14">
              <a:extLst>
                <a:ext uri="{FF2B5EF4-FFF2-40B4-BE49-F238E27FC236}">
                  <a16:creationId xmlns:a16="http://schemas.microsoft.com/office/drawing/2014/main" id="{A93105D1-8B70-8C14-21E1-AD165F482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010"/>
              <a:ext cx="2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1.30u</a:t>
              </a:r>
              <a:endParaRPr lang="en-US" altLang="en-US"/>
            </a:p>
          </p:txBody>
        </p:sp>
        <p:sp>
          <p:nvSpPr>
            <p:cNvPr id="449551" name="Line 15">
              <a:extLst>
                <a:ext uri="{FF2B5EF4-FFF2-40B4-BE49-F238E27FC236}">
                  <a16:creationId xmlns:a16="http://schemas.microsoft.com/office/drawing/2014/main" id="{F6162E47-0B37-DCA0-C607-BE25FF5E5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423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2" name="Rectangle 16">
              <a:extLst>
                <a:ext uri="{FF2B5EF4-FFF2-40B4-BE49-F238E27FC236}">
                  <a16:creationId xmlns:a16="http://schemas.microsoft.com/office/drawing/2014/main" id="{C6B80F64-09DB-23DA-2BE7-8A421AA3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332"/>
              <a:ext cx="2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1.10u</a:t>
              </a:r>
              <a:endParaRPr lang="en-US" altLang="en-US"/>
            </a:p>
          </p:txBody>
        </p:sp>
        <p:sp>
          <p:nvSpPr>
            <p:cNvPr id="449553" name="Line 17">
              <a:extLst>
                <a:ext uri="{FF2B5EF4-FFF2-40B4-BE49-F238E27FC236}">
                  <a16:creationId xmlns:a16="http://schemas.microsoft.com/office/drawing/2014/main" id="{47B55EB0-5313-74B9-435E-F66BF6C0C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486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4" name="Line 18">
              <a:extLst>
                <a:ext uri="{FF2B5EF4-FFF2-40B4-BE49-F238E27FC236}">
                  <a16:creationId xmlns:a16="http://schemas.microsoft.com/office/drawing/2014/main" id="{01EC4C8B-E469-16B3-47FD-2A2BBDCE0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554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5" name="Line 19">
              <a:extLst>
                <a:ext uri="{FF2B5EF4-FFF2-40B4-BE49-F238E27FC236}">
                  <a16:creationId xmlns:a16="http://schemas.microsoft.com/office/drawing/2014/main" id="{B044F767-8D8E-D678-60B3-182A0BA68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618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6" name="Line 20">
              <a:extLst>
                <a:ext uri="{FF2B5EF4-FFF2-40B4-BE49-F238E27FC236}">
                  <a16:creationId xmlns:a16="http://schemas.microsoft.com/office/drawing/2014/main" id="{1E712D6C-DF35-57E6-5811-0CBB524C0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682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7" name="Line 21">
              <a:extLst>
                <a:ext uri="{FF2B5EF4-FFF2-40B4-BE49-F238E27FC236}">
                  <a16:creationId xmlns:a16="http://schemas.microsoft.com/office/drawing/2014/main" id="{04097DBC-B881-5478-BAD1-F667B1870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74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58" name="Rectangle 22">
              <a:extLst>
                <a:ext uri="{FF2B5EF4-FFF2-40B4-BE49-F238E27FC236}">
                  <a16:creationId xmlns:a16="http://schemas.microsoft.com/office/drawing/2014/main" id="{D09C194B-6C9F-4E39-0A6A-B85AE6E3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65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900n</a:t>
              </a:r>
              <a:endParaRPr lang="en-US" altLang="en-US"/>
            </a:p>
          </p:txBody>
        </p:sp>
        <p:sp>
          <p:nvSpPr>
            <p:cNvPr id="449559" name="Line 23">
              <a:extLst>
                <a:ext uri="{FF2B5EF4-FFF2-40B4-BE49-F238E27FC236}">
                  <a16:creationId xmlns:a16="http://schemas.microsoft.com/office/drawing/2014/main" id="{81A56A49-6C40-20F5-6F40-1A45EAE9B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813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0" name="Line 24">
              <a:extLst>
                <a:ext uri="{FF2B5EF4-FFF2-40B4-BE49-F238E27FC236}">
                  <a16:creationId xmlns:a16="http://schemas.microsoft.com/office/drawing/2014/main" id="{AD583A36-3346-B480-2652-C56A270D1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877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1" name="Line 25">
              <a:extLst>
                <a:ext uri="{FF2B5EF4-FFF2-40B4-BE49-F238E27FC236}">
                  <a16:creationId xmlns:a16="http://schemas.microsoft.com/office/drawing/2014/main" id="{78E37436-AF71-1A1D-2C85-61FEA89EF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1945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2" name="Line 26">
              <a:extLst>
                <a:ext uri="{FF2B5EF4-FFF2-40B4-BE49-F238E27FC236}">
                  <a16:creationId xmlns:a16="http://schemas.microsoft.com/office/drawing/2014/main" id="{EA82588F-5730-0F11-98A9-1DFD0E3A0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009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3" name="Line 27">
              <a:extLst>
                <a:ext uri="{FF2B5EF4-FFF2-40B4-BE49-F238E27FC236}">
                  <a16:creationId xmlns:a16="http://schemas.microsoft.com/office/drawing/2014/main" id="{84B4F1E3-C345-0571-C028-4DED3730B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072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4" name="Rectangle 28">
              <a:extLst>
                <a:ext uri="{FF2B5EF4-FFF2-40B4-BE49-F238E27FC236}">
                  <a16:creationId xmlns:a16="http://schemas.microsoft.com/office/drawing/2014/main" id="{6BF4377C-A12C-7BFE-BAB4-F0A589133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1976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700n</a:t>
              </a:r>
              <a:endParaRPr lang="en-US" altLang="en-US"/>
            </a:p>
          </p:txBody>
        </p:sp>
        <p:sp>
          <p:nvSpPr>
            <p:cNvPr id="449565" name="Line 29">
              <a:extLst>
                <a:ext uri="{FF2B5EF4-FFF2-40B4-BE49-F238E27FC236}">
                  <a16:creationId xmlns:a16="http://schemas.microsoft.com/office/drawing/2014/main" id="{10D0B43F-22F7-CCDB-539B-1CA6523AF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140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6" name="Line 30">
              <a:extLst>
                <a:ext uri="{FF2B5EF4-FFF2-40B4-BE49-F238E27FC236}">
                  <a16:creationId xmlns:a16="http://schemas.microsoft.com/office/drawing/2014/main" id="{454C2FA2-C3C1-43F1-6949-0E76849F9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204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7" name="Line 31">
              <a:extLst>
                <a:ext uri="{FF2B5EF4-FFF2-40B4-BE49-F238E27FC236}">
                  <a16:creationId xmlns:a16="http://schemas.microsoft.com/office/drawing/2014/main" id="{E6054021-259E-D5EE-B47B-FC45E3DEB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268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8" name="Line 32">
              <a:extLst>
                <a:ext uri="{FF2B5EF4-FFF2-40B4-BE49-F238E27FC236}">
                  <a16:creationId xmlns:a16="http://schemas.microsoft.com/office/drawing/2014/main" id="{3837E4EA-D3C0-857D-1363-CCD98A795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35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9" name="Line 33">
              <a:extLst>
                <a:ext uri="{FF2B5EF4-FFF2-40B4-BE49-F238E27FC236}">
                  <a16:creationId xmlns:a16="http://schemas.microsoft.com/office/drawing/2014/main" id="{3B1245CC-330B-EC97-E5FD-E6C76819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39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0" name="Rectangle 34">
              <a:extLst>
                <a:ext uri="{FF2B5EF4-FFF2-40B4-BE49-F238E27FC236}">
                  <a16:creationId xmlns:a16="http://schemas.microsoft.com/office/drawing/2014/main" id="{72E2D318-27DF-3FDA-BCAE-9D1F7F5CC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298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500n</a:t>
              </a:r>
              <a:endParaRPr lang="en-US" altLang="en-US"/>
            </a:p>
          </p:txBody>
        </p:sp>
        <p:sp>
          <p:nvSpPr>
            <p:cNvPr id="449571" name="Line 35">
              <a:extLst>
                <a:ext uri="{FF2B5EF4-FFF2-40B4-BE49-F238E27FC236}">
                  <a16:creationId xmlns:a16="http://schemas.microsoft.com/office/drawing/2014/main" id="{7966E4A7-9DBA-174A-571D-272EEE180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463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2" name="Line 36">
              <a:extLst>
                <a:ext uri="{FF2B5EF4-FFF2-40B4-BE49-F238E27FC236}">
                  <a16:creationId xmlns:a16="http://schemas.microsoft.com/office/drawing/2014/main" id="{21F35D26-2871-EEBA-A2F8-1EA2B650C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531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3" name="Line 37">
              <a:extLst>
                <a:ext uri="{FF2B5EF4-FFF2-40B4-BE49-F238E27FC236}">
                  <a16:creationId xmlns:a16="http://schemas.microsoft.com/office/drawing/2014/main" id="{4F06DEAE-849B-E1A8-211E-C15A2A258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595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4" name="Line 38">
              <a:extLst>
                <a:ext uri="{FF2B5EF4-FFF2-40B4-BE49-F238E27FC236}">
                  <a16:creationId xmlns:a16="http://schemas.microsoft.com/office/drawing/2014/main" id="{16278B25-741B-7D03-EB87-85F9A7BFF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658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5" name="Line 39">
              <a:extLst>
                <a:ext uri="{FF2B5EF4-FFF2-40B4-BE49-F238E27FC236}">
                  <a16:creationId xmlns:a16="http://schemas.microsoft.com/office/drawing/2014/main" id="{4E8F5CC1-70F1-B9D5-1911-C36FE5E3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26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6" name="Rectangle 40">
              <a:extLst>
                <a:ext uri="{FF2B5EF4-FFF2-40B4-BE49-F238E27FC236}">
                  <a16:creationId xmlns:a16="http://schemas.microsoft.com/office/drawing/2014/main" id="{83E8F984-DB6B-99AA-E436-0AF1239A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620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300n</a:t>
              </a:r>
              <a:endParaRPr lang="en-US" altLang="en-US"/>
            </a:p>
          </p:txBody>
        </p:sp>
        <p:sp>
          <p:nvSpPr>
            <p:cNvPr id="449577" name="Line 41">
              <a:extLst>
                <a:ext uri="{FF2B5EF4-FFF2-40B4-BE49-F238E27FC236}">
                  <a16:creationId xmlns:a16="http://schemas.microsoft.com/office/drawing/2014/main" id="{3D3A2108-B5F9-EA25-429B-9CEAE401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0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8" name="Line 42">
              <a:extLst>
                <a:ext uri="{FF2B5EF4-FFF2-40B4-BE49-F238E27FC236}">
                  <a16:creationId xmlns:a16="http://schemas.microsoft.com/office/drawing/2014/main" id="{7296D839-2EBB-7B40-FB39-44404468A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854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79" name="Line 43">
              <a:extLst>
                <a:ext uri="{FF2B5EF4-FFF2-40B4-BE49-F238E27FC236}">
                  <a16:creationId xmlns:a16="http://schemas.microsoft.com/office/drawing/2014/main" id="{6A3F8A75-57DB-E75C-62B9-45DF0E157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921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0" name="Line 44">
              <a:extLst>
                <a:ext uri="{FF2B5EF4-FFF2-40B4-BE49-F238E27FC236}">
                  <a16:creationId xmlns:a16="http://schemas.microsoft.com/office/drawing/2014/main" id="{4435C3D3-B1DA-BA39-2706-923FDAC82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985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1" name="Line 45">
              <a:extLst>
                <a:ext uri="{FF2B5EF4-FFF2-40B4-BE49-F238E27FC236}">
                  <a16:creationId xmlns:a16="http://schemas.microsoft.com/office/drawing/2014/main" id="{0CF64305-4947-9ABC-6B5A-295AF0540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304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2" name="Line 46">
              <a:extLst>
                <a:ext uri="{FF2B5EF4-FFF2-40B4-BE49-F238E27FC236}">
                  <a16:creationId xmlns:a16="http://schemas.microsoft.com/office/drawing/2014/main" id="{65B93DBD-A0B6-32A6-5656-7F44B4475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" y="3085"/>
              <a:ext cx="1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3" name="Rectangle 47">
              <a:extLst>
                <a:ext uri="{FF2B5EF4-FFF2-40B4-BE49-F238E27FC236}">
                  <a16:creationId xmlns:a16="http://schemas.microsoft.com/office/drawing/2014/main" id="{691D80A2-E364-1C19-BA5A-0DA22322A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2942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100n</a:t>
              </a:r>
              <a:endParaRPr lang="en-US" altLang="en-US"/>
            </a:p>
          </p:txBody>
        </p:sp>
        <p:sp>
          <p:nvSpPr>
            <p:cNvPr id="449584" name="Rectangle 48">
              <a:extLst>
                <a:ext uri="{FF2B5EF4-FFF2-40B4-BE49-F238E27FC236}">
                  <a16:creationId xmlns:a16="http://schemas.microsoft.com/office/drawing/2014/main" id="{748B0E46-EB8B-017F-CCF6-571B865B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206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0.00</a:t>
              </a:r>
              <a:endParaRPr lang="en-US" altLang="en-US"/>
            </a:p>
          </p:txBody>
        </p:sp>
        <p:sp>
          <p:nvSpPr>
            <p:cNvPr id="449585" name="Line 49">
              <a:extLst>
                <a:ext uri="{FF2B5EF4-FFF2-40B4-BE49-F238E27FC236}">
                  <a16:creationId xmlns:a16="http://schemas.microsoft.com/office/drawing/2014/main" id="{506E4496-BCF6-9502-B70F-337B77441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5" y="3085"/>
              <a:ext cx="1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6" name="Rectangle 50">
              <a:extLst>
                <a:ext uri="{FF2B5EF4-FFF2-40B4-BE49-F238E27FC236}">
                  <a16:creationId xmlns:a16="http://schemas.microsoft.com/office/drawing/2014/main" id="{67DBD371-462A-228C-05A0-FEB5A6A8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3206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.600</a:t>
              </a:r>
              <a:endParaRPr lang="en-US" altLang="en-US"/>
            </a:p>
          </p:txBody>
        </p:sp>
        <p:sp>
          <p:nvSpPr>
            <p:cNvPr id="449587" name="Line 51">
              <a:extLst>
                <a:ext uri="{FF2B5EF4-FFF2-40B4-BE49-F238E27FC236}">
                  <a16:creationId xmlns:a16="http://schemas.microsoft.com/office/drawing/2014/main" id="{BEF6C88C-A459-2C26-393A-62CB476D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3117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8" name="Line 52">
              <a:extLst>
                <a:ext uri="{FF2B5EF4-FFF2-40B4-BE49-F238E27FC236}">
                  <a16:creationId xmlns:a16="http://schemas.microsoft.com/office/drawing/2014/main" id="{4FFADAB4-E4D3-5AAA-65AE-3E47F3F3A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9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89" name="Line 53">
              <a:extLst>
                <a:ext uri="{FF2B5EF4-FFF2-40B4-BE49-F238E27FC236}">
                  <a16:creationId xmlns:a16="http://schemas.microsoft.com/office/drawing/2014/main" id="{5292D991-02EC-BB4F-F0FA-A35F55F2E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7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0" name="Line 54">
              <a:extLst>
                <a:ext uri="{FF2B5EF4-FFF2-40B4-BE49-F238E27FC236}">
                  <a16:creationId xmlns:a16="http://schemas.microsoft.com/office/drawing/2014/main" id="{B721F7C8-BAAF-3655-5FCF-147EFBAE5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5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1" name="Line 55">
              <a:extLst>
                <a:ext uri="{FF2B5EF4-FFF2-40B4-BE49-F238E27FC236}">
                  <a16:creationId xmlns:a16="http://schemas.microsoft.com/office/drawing/2014/main" id="{84FE0D51-2FAD-6F06-A07A-69F08A9DE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3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2" name="Line 56">
              <a:extLst>
                <a:ext uri="{FF2B5EF4-FFF2-40B4-BE49-F238E27FC236}">
                  <a16:creationId xmlns:a16="http://schemas.microsoft.com/office/drawing/2014/main" id="{5A07F43D-E5C9-63B3-99A1-1884CF8C6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4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3" name="Line 57">
              <a:extLst>
                <a:ext uri="{FF2B5EF4-FFF2-40B4-BE49-F238E27FC236}">
                  <a16:creationId xmlns:a16="http://schemas.microsoft.com/office/drawing/2014/main" id="{E7A7CC70-0B61-2EB6-684E-B00A91929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2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4" name="Line 58">
              <a:extLst>
                <a:ext uri="{FF2B5EF4-FFF2-40B4-BE49-F238E27FC236}">
                  <a16:creationId xmlns:a16="http://schemas.microsoft.com/office/drawing/2014/main" id="{37921511-2EBB-08B1-4A81-414B0DAB6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5" name="Line 59">
              <a:extLst>
                <a:ext uri="{FF2B5EF4-FFF2-40B4-BE49-F238E27FC236}">
                  <a16:creationId xmlns:a16="http://schemas.microsoft.com/office/drawing/2014/main" id="{BDB72D06-79DD-5A02-5E6A-B40A2786E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6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6" name="Line 60">
              <a:extLst>
                <a:ext uri="{FF2B5EF4-FFF2-40B4-BE49-F238E27FC236}">
                  <a16:creationId xmlns:a16="http://schemas.microsoft.com/office/drawing/2014/main" id="{553A9B2B-6AFA-A452-DF6E-B33ACD3E2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8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7" name="Line 61">
              <a:extLst>
                <a:ext uri="{FF2B5EF4-FFF2-40B4-BE49-F238E27FC236}">
                  <a16:creationId xmlns:a16="http://schemas.microsoft.com/office/drawing/2014/main" id="{4ED6DB35-A9C4-B41F-A988-5BA49EF8D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7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8" name="Line 62">
              <a:extLst>
                <a:ext uri="{FF2B5EF4-FFF2-40B4-BE49-F238E27FC236}">
                  <a16:creationId xmlns:a16="http://schemas.microsoft.com/office/drawing/2014/main" id="{CC490B10-61AE-B6E9-EA26-E04E95F8B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8" y="3085"/>
              <a:ext cx="1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99" name="Rectangle 63">
              <a:extLst>
                <a:ext uri="{FF2B5EF4-FFF2-40B4-BE49-F238E27FC236}">
                  <a16:creationId xmlns:a16="http://schemas.microsoft.com/office/drawing/2014/main" id="{52399A7A-F1F0-BE9A-BCC0-C1B1D7E6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3206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1.20</a:t>
              </a:r>
              <a:endParaRPr lang="en-US" altLang="en-US"/>
            </a:p>
          </p:txBody>
        </p:sp>
        <p:sp>
          <p:nvSpPr>
            <p:cNvPr id="449600" name="Line 64">
              <a:extLst>
                <a:ext uri="{FF2B5EF4-FFF2-40B4-BE49-F238E27FC236}">
                  <a16:creationId xmlns:a16="http://schemas.microsoft.com/office/drawing/2014/main" id="{FD71BDB2-461D-11A7-7B43-8CA5ECB3D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3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1" name="Line 65">
              <a:extLst>
                <a:ext uri="{FF2B5EF4-FFF2-40B4-BE49-F238E27FC236}">
                  <a16:creationId xmlns:a16="http://schemas.microsoft.com/office/drawing/2014/main" id="{90D4E4EC-7AEB-8A5F-171A-B9A37974B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2" name="Line 66">
              <a:extLst>
                <a:ext uri="{FF2B5EF4-FFF2-40B4-BE49-F238E27FC236}">
                  <a16:creationId xmlns:a16="http://schemas.microsoft.com/office/drawing/2014/main" id="{D3A93398-D728-3919-D03B-634EC3FB8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8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3" name="Line 67">
              <a:extLst>
                <a:ext uri="{FF2B5EF4-FFF2-40B4-BE49-F238E27FC236}">
                  <a16:creationId xmlns:a16="http://schemas.microsoft.com/office/drawing/2014/main" id="{89DF4D4C-2CEE-D6BF-5887-AED967150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6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4" name="Line 68">
              <a:extLst>
                <a:ext uri="{FF2B5EF4-FFF2-40B4-BE49-F238E27FC236}">
                  <a16:creationId xmlns:a16="http://schemas.microsoft.com/office/drawing/2014/main" id="{DB173627-00F9-E477-C35F-1A04DE3CA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5" name="Line 69">
              <a:extLst>
                <a:ext uri="{FF2B5EF4-FFF2-40B4-BE49-F238E27FC236}">
                  <a16:creationId xmlns:a16="http://schemas.microsoft.com/office/drawing/2014/main" id="{50E76490-988F-CDED-9F87-D6BB36EFC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6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6" name="Line 70">
              <a:extLst>
                <a:ext uri="{FF2B5EF4-FFF2-40B4-BE49-F238E27FC236}">
                  <a16:creationId xmlns:a16="http://schemas.microsoft.com/office/drawing/2014/main" id="{3397C4FA-8E7F-7501-A920-E34E35030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3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7" name="Line 71">
              <a:extLst>
                <a:ext uri="{FF2B5EF4-FFF2-40B4-BE49-F238E27FC236}">
                  <a16:creationId xmlns:a16="http://schemas.microsoft.com/office/drawing/2014/main" id="{BE529158-ECF2-08B0-CCC5-BE3C8714E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8" name="Line 72">
              <a:extLst>
                <a:ext uri="{FF2B5EF4-FFF2-40B4-BE49-F238E27FC236}">
                  <a16:creationId xmlns:a16="http://schemas.microsoft.com/office/drawing/2014/main" id="{FEA4ED73-BE1D-0242-E103-1B473EA22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1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09" name="Line 73">
              <a:extLst>
                <a:ext uri="{FF2B5EF4-FFF2-40B4-BE49-F238E27FC236}">
                  <a16:creationId xmlns:a16="http://schemas.microsoft.com/office/drawing/2014/main" id="{11D535D8-F18B-99DE-EBCA-E37903B2A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0" name="Line 74">
              <a:extLst>
                <a:ext uri="{FF2B5EF4-FFF2-40B4-BE49-F238E27FC236}">
                  <a16:creationId xmlns:a16="http://schemas.microsoft.com/office/drawing/2014/main" id="{80942179-AC7F-EA3C-45EA-2857DF214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2" y="3085"/>
              <a:ext cx="1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1" name="Rectangle 75">
              <a:extLst>
                <a:ext uri="{FF2B5EF4-FFF2-40B4-BE49-F238E27FC236}">
                  <a16:creationId xmlns:a16="http://schemas.microsoft.com/office/drawing/2014/main" id="{C283597B-2967-D87D-1213-802397ED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206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1.80</a:t>
              </a:r>
              <a:endParaRPr lang="en-US" altLang="en-US"/>
            </a:p>
          </p:txBody>
        </p:sp>
        <p:sp>
          <p:nvSpPr>
            <p:cNvPr id="449612" name="Line 76">
              <a:extLst>
                <a:ext uri="{FF2B5EF4-FFF2-40B4-BE49-F238E27FC236}">
                  <a16:creationId xmlns:a16="http://schemas.microsoft.com/office/drawing/2014/main" id="{2ABE5968-D4E1-C992-4D76-5763A639D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6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3" name="Line 77">
              <a:extLst>
                <a:ext uri="{FF2B5EF4-FFF2-40B4-BE49-F238E27FC236}">
                  <a16:creationId xmlns:a16="http://schemas.microsoft.com/office/drawing/2014/main" id="{F980CE07-25B5-EA5D-564B-068EFD8AD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4" name="Line 78">
              <a:extLst>
                <a:ext uri="{FF2B5EF4-FFF2-40B4-BE49-F238E27FC236}">
                  <a16:creationId xmlns:a16="http://schemas.microsoft.com/office/drawing/2014/main" id="{7C616849-D901-CEE3-E21B-168B219E6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2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5" name="Line 79">
              <a:extLst>
                <a:ext uri="{FF2B5EF4-FFF2-40B4-BE49-F238E27FC236}">
                  <a16:creationId xmlns:a16="http://schemas.microsoft.com/office/drawing/2014/main" id="{3A2964EF-3465-7E19-86AF-4D0BAA840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0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6" name="Line 80">
              <a:extLst>
                <a:ext uri="{FF2B5EF4-FFF2-40B4-BE49-F238E27FC236}">
                  <a16:creationId xmlns:a16="http://schemas.microsoft.com/office/drawing/2014/main" id="{EA58CFDD-189A-AB16-911F-0CD09EA76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1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7" name="Line 81">
              <a:extLst>
                <a:ext uri="{FF2B5EF4-FFF2-40B4-BE49-F238E27FC236}">
                  <a16:creationId xmlns:a16="http://schemas.microsoft.com/office/drawing/2014/main" id="{045A2BF3-6CD8-A8F7-F78F-AF3099B30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9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8" name="Line 82">
              <a:extLst>
                <a:ext uri="{FF2B5EF4-FFF2-40B4-BE49-F238E27FC236}">
                  <a16:creationId xmlns:a16="http://schemas.microsoft.com/office/drawing/2014/main" id="{3F835347-49DE-ACDD-09FE-F366FB8DF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7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19" name="Line 83">
              <a:extLst>
                <a:ext uri="{FF2B5EF4-FFF2-40B4-BE49-F238E27FC236}">
                  <a16:creationId xmlns:a16="http://schemas.microsoft.com/office/drawing/2014/main" id="{56149650-CB9C-2096-A4EB-1F4B3391F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2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0" name="Line 84">
              <a:extLst>
                <a:ext uri="{FF2B5EF4-FFF2-40B4-BE49-F238E27FC236}">
                  <a16:creationId xmlns:a16="http://schemas.microsoft.com/office/drawing/2014/main" id="{20D27BFC-C6FE-8FAE-5CF6-707D05331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5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1" name="Line 85">
              <a:extLst>
                <a:ext uri="{FF2B5EF4-FFF2-40B4-BE49-F238E27FC236}">
                  <a16:creationId xmlns:a16="http://schemas.microsoft.com/office/drawing/2014/main" id="{96AD238E-ABE0-E9AF-F827-1ACDA9C8C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4" y="3141"/>
              <a:ext cx="1" cy="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2" name="Line 86">
              <a:extLst>
                <a:ext uri="{FF2B5EF4-FFF2-40B4-BE49-F238E27FC236}">
                  <a16:creationId xmlns:a16="http://schemas.microsoft.com/office/drawing/2014/main" id="{6F963A5C-73B2-A61F-42D5-49F028318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3180"/>
              <a:ext cx="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4" name="Freeform 88">
              <a:extLst>
                <a:ext uri="{FF2B5EF4-FFF2-40B4-BE49-F238E27FC236}">
                  <a16:creationId xmlns:a16="http://schemas.microsoft.com/office/drawing/2014/main" id="{F5B518AA-2B52-CCD4-9FE6-4B429D5BC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913"/>
              <a:ext cx="1997" cy="267"/>
            </a:xfrm>
            <a:custGeom>
              <a:avLst/>
              <a:gdLst>
                <a:gd name="T0" fmla="*/ 0 w 501"/>
                <a:gd name="T1" fmla="*/ 67 h 67"/>
                <a:gd name="T2" fmla="*/ 88 w 501"/>
                <a:gd name="T3" fmla="*/ 45 h 67"/>
                <a:gd name="T4" fmla="*/ 501 w 501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67">
                  <a:moveTo>
                    <a:pt x="0" y="67"/>
                  </a:moveTo>
                  <a:cubicBezTo>
                    <a:pt x="0" y="67"/>
                    <a:pt x="7" y="50"/>
                    <a:pt x="88" y="45"/>
                  </a:cubicBezTo>
                  <a:cubicBezTo>
                    <a:pt x="88" y="45"/>
                    <a:pt x="414" y="14"/>
                    <a:pt x="501" y="0"/>
                  </a:cubicBezTo>
                </a:path>
              </a:pathLst>
            </a:custGeom>
            <a:noFill/>
            <a:ln w="31750" cap="flat">
              <a:solidFill>
                <a:srgbClr val="31526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5" name="Freeform 89">
              <a:extLst>
                <a:ext uri="{FF2B5EF4-FFF2-40B4-BE49-F238E27FC236}">
                  <a16:creationId xmlns:a16="http://schemas.microsoft.com/office/drawing/2014/main" id="{79CA8D82-1988-7D9A-3410-FA9AC6260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1327"/>
              <a:ext cx="2017" cy="1853"/>
            </a:xfrm>
            <a:custGeom>
              <a:avLst/>
              <a:gdLst>
                <a:gd name="T0" fmla="*/ 0 w 506"/>
                <a:gd name="T1" fmla="*/ 465 h 465"/>
                <a:gd name="T2" fmla="*/ 111 w 506"/>
                <a:gd name="T3" fmla="*/ 310 h 465"/>
                <a:gd name="T4" fmla="*/ 254 w 506"/>
                <a:gd name="T5" fmla="*/ 240 h 465"/>
                <a:gd name="T6" fmla="*/ 414 w 506"/>
                <a:gd name="T7" fmla="*/ 117 h 465"/>
                <a:gd name="T8" fmla="*/ 506 w 506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465">
                  <a:moveTo>
                    <a:pt x="0" y="465"/>
                  </a:moveTo>
                  <a:cubicBezTo>
                    <a:pt x="0" y="391"/>
                    <a:pt x="33" y="333"/>
                    <a:pt x="111" y="310"/>
                  </a:cubicBezTo>
                  <a:cubicBezTo>
                    <a:pt x="164" y="295"/>
                    <a:pt x="207" y="267"/>
                    <a:pt x="254" y="240"/>
                  </a:cubicBezTo>
                  <a:cubicBezTo>
                    <a:pt x="312" y="207"/>
                    <a:pt x="367" y="164"/>
                    <a:pt x="414" y="117"/>
                  </a:cubicBezTo>
                  <a:cubicBezTo>
                    <a:pt x="449" y="81"/>
                    <a:pt x="479" y="42"/>
                    <a:pt x="506" y="0"/>
                  </a:cubicBezTo>
                </a:path>
              </a:pathLst>
            </a:custGeom>
            <a:noFill/>
            <a:ln w="31750" cap="flat">
              <a:solidFill>
                <a:srgbClr val="D0160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6" name="Line 90">
              <a:extLst>
                <a:ext uri="{FF2B5EF4-FFF2-40B4-BE49-F238E27FC236}">
                  <a16:creationId xmlns:a16="http://schemas.microsoft.com/office/drawing/2014/main" id="{7D3A8C40-B0DB-F6F8-6EE7-091B82C0D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985"/>
              <a:ext cx="1" cy="9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7" name="Freeform 91">
              <a:extLst>
                <a:ext uri="{FF2B5EF4-FFF2-40B4-BE49-F238E27FC236}">
                  <a16:creationId xmlns:a16="http://schemas.microsoft.com/office/drawing/2014/main" id="{2C92B2FC-026C-B57C-240F-69B1E0EC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" y="2897"/>
              <a:ext cx="47" cy="76"/>
            </a:xfrm>
            <a:custGeom>
              <a:avLst/>
              <a:gdLst>
                <a:gd name="T0" fmla="*/ 6 w 12"/>
                <a:gd name="T1" fmla="*/ 3 h 19"/>
                <a:gd name="T2" fmla="*/ 12 w 12"/>
                <a:gd name="T3" fmla="*/ 0 h 19"/>
                <a:gd name="T4" fmla="*/ 12 w 12"/>
                <a:gd name="T5" fmla="*/ 0 h 19"/>
                <a:gd name="T6" fmla="*/ 8 w 12"/>
                <a:gd name="T7" fmla="*/ 9 h 19"/>
                <a:gd name="T8" fmla="*/ 6 w 12"/>
                <a:gd name="T9" fmla="*/ 19 h 19"/>
                <a:gd name="T10" fmla="*/ 4 w 12"/>
                <a:gd name="T11" fmla="*/ 9 h 19"/>
                <a:gd name="T12" fmla="*/ 0 w 12"/>
                <a:gd name="T13" fmla="*/ 0 h 19"/>
                <a:gd name="T14" fmla="*/ 0 w 12"/>
                <a:gd name="T15" fmla="*/ 0 h 19"/>
                <a:gd name="T16" fmla="*/ 6 w 12"/>
                <a:gd name="T1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6" y="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3"/>
                    <a:pt x="7" y="16"/>
                    <a:pt x="6" y="19"/>
                  </a:cubicBezTo>
                  <a:cubicBezTo>
                    <a:pt x="5" y="16"/>
                    <a:pt x="5" y="13"/>
                    <a:pt x="4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8" name="Freeform 92">
              <a:extLst>
                <a:ext uri="{FF2B5EF4-FFF2-40B4-BE49-F238E27FC236}">
                  <a16:creationId xmlns:a16="http://schemas.microsoft.com/office/drawing/2014/main" id="{A24280D5-BE81-1D31-FFF5-BED017026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" y="1925"/>
              <a:ext cx="47" cy="80"/>
            </a:xfrm>
            <a:custGeom>
              <a:avLst/>
              <a:gdLst>
                <a:gd name="T0" fmla="*/ 6 w 12"/>
                <a:gd name="T1" fmla="*/ 16 h 20"/>
                <a:gd name="T2" fmla="*/ 0 w 12"/>
                <a:gd name="T3" fmla="*/ 20 h 20"/>
                <a:gd name="T4" fmla="*/ 0 w 12"/>
                <a:gd name="T5" fmla="*/ 20 h 20"/>
                <a:gd name="T6" fmla="*/ 4 w 12"/>
                <a:gd name="T7" fmla="*/ 10 h 20"/>
                <a:gd name="T8" fmla="*/ 6 w 12"/>
                <a:gd name="T9" fmla="*/ 0 h 20"/>
                <a:gd name="T10" fmla="*/ 8 w 12"/>
                <a:gd name="T11" fmla="*/ 10 h 20"/>
                <a:gd name="T12" fmla="*/ 12 w 12"/>
                <a:gd name="T13" fmla="*/ 20 h 20"/>
                <a:gd name="T14" fmla="*/ 12 w 12"/>
                <a:gd name="T15" fmla="*/ 20 h 20"/>
                <a:gd name="T16" fmla="*/ 6 w 12"/>
                <a:gd name="T1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0">
                  <a:moveTo>
                    <a:pt x="6" y="16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7"/>
                    <a:pt x="5" y="4"/>
                    <a:pt x="6" y="0"/>
                  </a:cubicBezTo>
                  <a:cubicBezTo>
                    <a:pt x="7" y="4"/>
                    <a:pt x="8" y="7"/>
                    <a:pt x="8" y="1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29" name="Rectangle 93">
              <a:extLst>
                <a:ext uri="{FF2B5EF4-FFF2-40B4-BE49-F238E27FC236}">
                  <a16:creationId xmlns:a16="http://schemas.microsoft.com/office/drawing/2014/main" id="{AACEDDE4-851F-1A9A-AB1A-F6E7CD02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2307"/>
              <a:ext cx="5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chemeClr val="folHlink"/>
                  </a:solidFill>
                </a:rPr>
                <a:t>Factor 7</a:t>
              </a:r>
              <a:endParaRPr lang="en-US" altLang="en-US" sz="2800">
                <a:solidFill>
                  <a:schemeClr val="folHlink"/>
                </a:solidFill>
              </a:endParaRPr>
            </a:p>
          </p:txBody>
        </p:sp>
        <p:sp>
          <p:nvSpPr>
            <p:cNvPr id="449630" name="Rectangle 94">
              <a:extLst>
                <a:ext uri="{FF2B5EF4-FFF2-40B4-BE49-F238E27FC236}">
                  <a16:creationId xmlns:a16="http://schemas.microsoft.com/office/drawing/2014/main" id="{E7B569EC-3EB5-B261-2789-34B662AE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478"/>
              <a:ext cx="8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0.13   m CMOS</a:t>
              </a:r>
              <a:endParaRPr lang="en-US" altLang="en-US"/>
            </a:p>
          </p:txBody>
        </p:sp>
        <p:sp>
          <p:nvSpPr>
            <p:cNvPr id="449631" name="Rectangle 95">
              <a:extLst>
                <a:ext uri="{FF2B5EF4-FFF2-40B4-BE49-F238E27FC236}">
                  <a16:creationId xmlns:a16="http://schemas.microsoft.com/office/drawing/2014/main" id="{186AB4D9-FA39-EFAC-4604-7528D965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47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m</a:t>
              </a:r>
              <a:endParaRPr lang="en-US" altLang="en-US"/>
            </a:p>
          </p:txBody>
        </p:sp>
        <p:sp>
          <p:nvSpPr>
            <p:cNvPr id="449632" name="Rectangle 96">
              <a:extLst>
                <a:ext uri="{FF2B5EF4-FFF2-40B4-BE49-F238E27FC236}">
                  <a16:creationId xmlns:a16="http://schemas.microsoft.com/office/drawing/2014/main" id="{F370AF80-5D44-E052-E105-993681635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678"/>
              <a:ext cx="8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Times Ten Roman" pitchFamily="2" charset="0"/>
                </a:rPr>
                <a:t>0.18   m CMOS</a:t>
              </a:r>
              <a:endParaRPr lang="en-US" altLang="en-US"/>
            </a:p>
          </p:txBody>
        </p:sp>
        <p:sp>
          <p:nvSpPr>
            <p:cNvPr id="449633" name="Rectangle 97">
              <a:extLst>
                <a:ext uri="{FF2B5EF4-FFF2-40B4-BE49-F238E27FC236}">
                  <a16:creationId xmlns:a16="http://schemas.microsoft.com/office/drawing/2014/main" id="{E3D43A54-EBE6-6142-7F6D-0076E008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9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0" i="0">
                  <a:solidFill>
                    <a:srgbClr val="000000"/>
                  </a:solidFill>
                  <a:latin typeface="MathematicalPi 1" pitchFamily="82" charset="0"/>
                </a:rPr>
                <a:t>m</a:t>
              </a:r>
              <a:endParaRPr lang="en-US" altLang="en-US"/>
            </a:p>
          </p:txBody>
        </p:sp>
        <p:sp>
          <p:nvSpPr>
            <p:cNvPr id="449634" name="Rectangle 98">
              <a:extLst>
                <a:ext uri="{FF2B5EF4-FFF2-40B4-BE49-F238E27FC236}">
                  <a16:creationId xmlns:a16="http://schemas.microsoft.com/office/drawing/2014/main" id="{66CD59EE-A9F3-C945-6F81-37304DED8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3446"/>
              <a:ext cx="2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0">
                  <a:solidFill>
                    <a:srgbClr val="000000"/>
                  </a:solidFill>
                </a:rPr>
                <a:t>V</a:t>
              </a:r>
              <a:r>
                <a:rPr lang="en-US" altLang="en-US" sz="1800" i="0" baseline="-25000">
                  <a:solidFill>
                    <a:srgbClr val="000000"/>
                  </a:solidFill>
                </a:rPr>
                <a:t>DD</a:t>
              </a:r>
            </a:p>
          </p:txBody>
        </p:sp>
        <p:sp>
          <p:nvSpPr>
            <p:cNvPr id="449635" name="Rectangle 99">
              <a:extLst>
                <a:ext uri="{FF2B5EF4-FFF2-40B4-BE49-F238E27FC236}">
                  <a16:creationId xmlns:a16="http://schemas.microsoft.com/office/drawing/2014/main" id="{FE697AE8-C2A5-F193-E6D3-C119C592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2686"/>
              <a:ext cx="16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36" name="Rectangle 100">
              <a:extLst>
                <a:ext uri="{FF2B5EF4-FFF2-40B4-BE49-F238E27FC236}">
                  <a16:creationId xmlns:a16="http://schemas.microsoft.com/office/drawing/2014/main" id="{65850C83-B0B4-E2D3-A395-C804E920C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105"/>
              <a:ext cx="48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37" name="Rectangle 101">
              <a:extLst>
                <a:ext uri="{FF2B5EF4-FFF2-40B4-BE49-F238E27FC236}">
                  <a16:creationId xmlns:a16="http://schemas.microsoft.com/office/drawing/2014/main" id="{9ABC3159-3B14-F05D-9662-C9C3B754A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085"/>
              <a:ext cx="48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38" name="Rectangle 102">
              <a:extLst>
                <a:ext uri="{FF2B5EF4-FFF2-40B4-BE49-F238E27FC236}">
                  <a16:creationId xmlns:a16="http://schemas.microsoft.com/office/drawing/2014/main" id="{3F60309A-8F87-6F8F-3C6F-9FC9A911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65"/>
              <a:ext cx="48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39" name="Rectangle 103">
              <a:extLst>
                <a:ext uri="{FF2B5EF4-FFF2-40B4-BE49-F238E27FC236}">
                  <a16:creationId xmlns:a16="http://schemas.microsoft.com/office/drawing/2014/main" id="{A6851C16-144A-3804-369B-14419516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025"/>
              <a:ext cx="47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0" name="Rectangle 104">
              <a:extLst>
                <a:ext uri="{FF2B5EF4-FFF2-40B4-BE49-F238E27FC236}">
                  <a16:creationId xmlns:a16="http://schemas.microsoft.com/office/drawing/2014/main" id="{7E59E9DA-B73E-E9DE-2054-B71511077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985"/>
              <a:ext cx="48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1" name="Rectangle 105">
              <a:extLst>
                <a:ext uri="{FF2B5EF4-FFF2-40B4-BE49-F238E27FC236}">
                  <a16:creationId xmlns:a16="http://schemas.microsoft.com/office/drawing/2014/main" id="{764A9CCC-1127-BC83-3FCD-C36B06AF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945"/>
              <a:ext cx="48" cy="1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2" name="Rectangle 106">
              <a:extLst>
                <a:ext uri="{FF2B5EF4-FFF2-40B4-BE49-F238E27FC236}">
                  <a16:creationId xmlns:a16="http://schemas.microsoft.com/office/drawing/2014/main" id="{0C7F8406-9495-1F6D-D91A-F1553A0C1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499"/>
              <a:ext cx="16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3" name="Rectangle 107">
              <a:extLst>
                <a:ext uri="{FF2B5EF4-FFF2-40B4-BE49-F238E27FC236}">
                  <a16:creationId xmlns:a16="http://schemas.microsoft.com/office/drawing/2014/main" id="{E88A51AA-4076-A676-F000-1055DFAD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304"/>
              <a:ext cx="16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4" name="Rectangle 108">
              <a:extLst>
                <a:ext uri="{FF2B5EF4-FFF2-40B4-BE49-F238E27FC236}">
                  <a16:creationId xmlns:a16="http://schemas.microsoft.com/office/drawing/2014/main" id="{564E0BA2-1982-1502-D328-ABE022F4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064"/>
              <a:ext cx="16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5" name="Rectangle 109">
              <a:extLst>
                <a:ext uri="{FF2B5EF4-FFF2-40B4-BE49-F238E27FC236}">
                  <a16:creationId xmlns:a16="http://schemas.microsoft.com/office/drawing/2014/main" id="{4AECA661-C308-1E9C-A473-8C2D02F0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18"/>
              <a:ext cx="16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647" name="Rectangle 111">
              <a:extLst>
                <a:ext uri="{FF2B5EF4-FFF2-40B4-BE49-F238E27FC236}">
                  <a16:creationId xmlns:a16="http://schemas.microsoft.com/office/drawing/2014/main" id="{F817E892-AA6A-110B-7BB8-CEC93E8BED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90" y="2133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</a:rPr>
                <a:t>I</a:t>
              </a:r>
              <a:r>
                <a:rPr lang="en-US" altLang="en-US" sz="2000" i="0" baseline="-25000">
                  <a:solidFill>
                    <a:srgbClr val="000000"/>
                  </a:solidFill>
                </a:rPr>
                <a:t>leakage</a:t>
              </a:r>
            </a:p>
          </p:txBody>
        </p:sp>
      </p:grpSp>
      <p:sp>
        <p:nvSpPr>
          <p:cNvPr id="449649" name="Text Box 113">
            <a:extLst>
              <a:ext uri="{FF2B5EF4-FFF2-40B4-BE49-F238E27FC236}">
                <a16:creationId xmlns:a16="http://schemas.microsoft.com/office/drawing/2014/main" id="{9BB7193F-B456-7C21-2706-2F3B1C7A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02288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SRAM leakage increases with technology scaling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B8E5F58D-35AE-6B72-6BCE-0D880039D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762000"/>
          </a:xfrm>
        </p:spPr>
        <p:txBody>
          <a:bodyPr/>
          <a:lstStyle/>
          <a:p>
            <a:r>
              <a:rPr lang="en-US" altLang="en-US"/>
              <a:t>Suppressing Leakage in SRAM</a:t>
            </a:r>
          </a:p>
        </p:txBody>
      </p:sp>
      <p:sp>
        <p:nvSpPr>
          <p:cNvPr id="447496" name="Rectangle 8">
            <a:extLst>
              <a:ext uri="{FF2B5EF4-FFF2-40B4-BE49-F238E27FC236}">
                <a16:creationId xmlns:a16="http://schemas.microsoft.com/office/drawing/2014/main" id="{27044462-8396-CE4E-7E4F-923E8175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3116263"/>
            <a:ext cx="809625" cy="820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497" name="Rectangle 9">
            <a:extLst>
              <a:ext uri="{FF2B5EF4-FFF2-40B4-BE49-F238E27FC236}">
                <a16:creationId xmlns:a16="http://schemas.microsoft.com/office/drawing/2014/main" id="{6F43C1E8-C0FB-6894-E4C4-39D294F6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294063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447498" name="Rectangle 10">
            <a:extLst>
              <a:ext uri="{FF2B5EF4-FFF2-40B4-BE49-F238E27FC236}">
                <a16:creationId xmlns:a16="http://schemas.microsoft.com/office/drawing/2014/main" id="{227CF0BE-A461-7E0F-C3FD-B49AF50B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35179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</a:t>
            </a:r>
            <a:endParaRPr lang="en-US" altLang="en-US"/>
          </a:p>
        </p:txBody>
      </p:sp>
      <p:sp>
        <p:nvSpPr>
          <p:cNvPr id="447499" name="Rectangle 11">
            <a:extLst>
              <a:ext uri="{FF2B5EF4-FFF2-40B4-BE49-F238E27FC236}">
                <a16:creationId xmlns:a16="http://schemas.microsoft.com/office/drawing/2014/main" id="{7A1ABE82-CD3B-A355-19D1-FD894ED2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3116263"/>
            <a:ext cx="809625" cy="820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0" name="Rectangle 12">
            <a:extLst>
              <a:ext uri="{FF2B5EF4-FFF2-40B4-BE49-F238E27FC236}">
                <a16:creationId xmlns:a16="http://schemas.microsoft.com/office/drawing/2014/main" id="{EF3E3095-855E-3681-88EE-D6F2E480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3294063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447501" name="Rectangle 13">
            <a:extLst>
              <a:ext uri="{FF2B5EF4-FFF2-40B4-BE49-F238E27FC236}">
                <a16:creationId xmlns:a16="http://schemas.microsoft.com/office/drawing/2014/main" id="{79F3C1AC-89D2-85DF-2CAF-768B5947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5179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</a:t>
            </a:r>
            <a:endParaRPr lang="en-US" altLang="en-US"/>
          </a:p>
        </p:txBody>
      </p:sp>
      <p:sp>
        <p:nvSpPr>
          <p:cNvPr id="447502" name="Rectangle 14">
            <a:extLst>
              <a:ext uri="{FF2B5EF4-FFF2-40B4-BE49-F238E27FC236}">
                <a16:creationId xmlns:a16="http://schemas.microsoft.com/office/drawing/2014/main" id="{641AD231-CED3-6143-446F-741988FB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3116263"/>
            <a:ext cx="809625" cy="820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3" name="Rectangle 15">
            <a:extLst>
              <a:ext uri="{FF2B5EF4-FFF2-40B4-BE49-F238E27FC236}">
                <a16:creationId xmlns:a16="http://schemas.microsoft.com/office/drawing/2014/main" id="{52F350E4-2D88-3AFC-98D0-D40B7BE5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294063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447504" name="Rectangle 16">
            <a:extLst>
              <a:ext uri="{FF2B5EF4-FFF2-40B4-BE49-F238E27FC236}">
                <a16:creationId xmlns:a16="http://schemas.microsoft.com/office/drawing/2014/main" id="{CFD67E00-437E-E2E8-6859-B384E34B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5179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</a:t>
            </a:r>
            <a:endParaRPr lang="en-US" altLang="en-US"/>
          </a:p>
        </p:txBody>
      </p:sp>
      <p:sp>
        <p:nvSpPr>
          <p:cNvPr id="447505" name="Line 17">
            <a:extLst>
              <a:ext uri="{FF2B5EF4-FFF2-40B4-BE49-F238E27FC236}">
                <a16:creationId xmlns:a16="http://schemas.microsoft.com/office/drawing/2014/main" id="{042F61BE-9975-B046-3C0E-9F698E807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914650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6" name="Line 18">
            <a:extLst>
              <a:ext uri="{FF2B5EF4-FFF2-40B4-BE49-F238E27FC236}">
                <a16:creationId xmlns:a16="http://schemas.microsoft.com/office/drawing/2014/main" id="{D1C96A4B-62C4-7456-D113-EBEAFF060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194175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7" name="Line 19">
            <a:extLst>
              <a:ext uri="{FF2B5EF4-FFF2-40B4-BE49-F238E27FC236}">
                <a16:creationId xmlns:a16="http://schemas.microsoft.com/office/drawing/2014/main" id="{FAC6140A-08C0-9072-B08A-513537787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" y="3937000"/>
            <a:ext cx="1588" cy="257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8" name="Oval 20">
            <a:extLst>
              <a:ext uri="{FF2B5EF4-FFF2-40B4-BE49-F238E27FC236}">
                <a16:creationId xmlns:a16="http://schemas.microsoft.com/office/drawing/2014/main" id="{BC0A9433-6C78-DC1B-5513-2ABC2B26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157663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9" name="Line 21">
            <a:extLst>
              <a:ext uri="{FF2B5EF4-FFF2-40B4-BE49-F238E27FC236}">
                <a16:creationId xmlns:a16="http://schemas.microsoft.com/office/drawing/2014/main" id="{D02B49E7-5438-E9E1-AAFF-67E407EFCA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" y="2914650"/>
            <a:ext cx="1588" cy="2016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0" name="Oval 22">
            <a:extLst>
              <a:ext uri="{FF2B5EF4-FFF2-40B4-BE49-F238E27FC236}">
                <a16:creationId xmlns:a16="http://schemas.microsoft.com/office/drawing/2014/main" id="{9F19463F-BE81-C2CA-A15D-FD021A38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876550"/>
            <a:ext cx="74613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1" name="Line 23">
            <a:extLst>
              <a:ext uri="{FF2B5EF4-FFF2-40B4-BE49-F238E27FC236}">
                <a16:creationId xmlns:a16="http://schemas.microsoft.com/office/drawing/2014/main" id="{6E4EFB87-06B1-08F9-B805-A7F3A08C5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3937000"/>
            <a:ext cx="1588" cy="257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2" name="Oval 24">
            <a:extLst>
              <a:ext uri="{FF2B5EF4-FFF2-40B4-BE49-F238E27FC236}">
                <a16:creationId xmlns:a16="http://schemas.microsoft.com/office/drawing/2014/main" id="{158DB6B0-D753-1C1A-229A-0F55BD19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157663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3" name="Line 25">
            <a:extLst>
              <a:ext uri="{FF2B5EF4-FFF2-40B4-BE49-F238E27FC236}">
                <a16:creationId xmlns:a16="http://schemas.microsoft.com/office/drawing/2014/main" id="{6EFC4CD0-DA74-283F-5292-D80416B06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6125" y="2914650"/>
            <a:ext cx="1588" cy="2016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4" name="Oval 26">
            <a:extLst>
              <a:ext uri="{FF2B5EF4-FFF2-40B4-BE49-F238E27FC236}">
                <a16:creationId xmlns:a16="http://schemas.microsoft.com/office/drawing/2014/main" id="{52D94D66-1BB5-9FA7-382C-122E6D09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2876550"/>
            <a:ext cx="74613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5" name="Line 27">
            <a:extLst>
              <a:ext uri="{FF2B5EF4-FFF2-40B4-BE49-F238E27FC236}">
                <a16:creationId xmlns:a16="http://schemas.microsoft.com/office/drawing/2014/main" id="{7C76ED7C-7FA1-B3C1-035F-3EE524CC1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3937000"/>
            <a:ext cx="1587" cy="257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6" name="Oval 28">
            <a:extLst>
              <a:ext uri="{FF2B5EF4-FFF2-40B4-BE49-F238E27FC236}">
                <a16:creationId xmlns:a16="http://schemas.microsoft.com/office/drawing/2014/main" id="{5D7BA03E-BFBD-2182-8191-00E435C6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4157663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7" name="Line 29">
            <a:extLst>
              <a:ext uri="{FF2B5EF4-FFF2-40B4-BE49-F238E27FC236}">
                <a16:creationId xmlns:a16="http://schemas.microsoft.com/office/drawing/2014/main" id="{7E8B264E-C8E3-D07A-6425-B0096B0073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2963" y="2914650"/>
            <a:ext cx="1587" cy="20161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8" name="Oval 30">
            <a:extLst>
              <a:ext uri="{FF2B5EF4-FFF2-40B4-BE49-F238E27FC236}">
                <a16:creationId xmlns:a16="http://schemas.microsoft.com/office/drawing/2014/main" id="{0E2D52FE-0AAD-65DC-2C43-43F0A629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2876550"/>
            <a:ext cx="74613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9" name="Line 31">
            <a:extLst>
              <a:ext uri="{FF2B5EF4-FFF2-40B4-BE49-F238E27FC236}">
                <a16:creationId xmlns:a16="http://schemas.microsoft.com/office/drawing/2014/main" id="{4C4AA53E-8692-5D1A-778E-89512882F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863" y="2444750"/>
            <a:ext cx="288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0" name="Freeform 32">
            <a:extLst>
              <a:ext uri="{FF2B5EF4-FFF2-40B4-BE49-F238E27FC236}">
                <a16:creationId xmlns:a16="http://schemas.microsoft.com/office/drawing/2014/main" id="{517A055F-6C6E-149C-4E3D-21BEBE9A6B24}"/>
              </a:ext>
            </a:extLst>
          </p:cNvPr>
          <p:cNvSpPr>
            <a:spLocks/>
          </p:cNvSpPr>
          <p:nvPr/>
        </p:nvSpPr>
        <p:spPr bwMode="auto">
          <a:xfrm>
            <a:off x="1739900" y="2701925"/>
            <a:ext cx="276225" cy="212725"/>
          </a:xfrm>
          <a:custGeom>
            <a:avLst/>
            <a:gdLst>
              <a:gd name="T0" fmla="*/ 0 w 174"/>
              <a:gd name="T1" fmla="*/ 0 h 134"/>
              <a:gd name="T2" fmla="*/ 174 w 174"/>
              <a:gd name="T3" fmla="*/ 0 h 134"/>
              <a:gd name="T4" fmla="*/ 174 w 174"/>
              <a:gd name="T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4">
                <a:moveTo>
                  <a:pt x="0" y="0"/>
                </a:moveTo>
                <a:lnTo>
                  <a:pt x="174" y="0"/>
                </a:lnTo>
                <a:lnTo>
                  <a:pt x="174" y="13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1" name="Freeform 33">
            <a:extLst>
              <a:ext uri="{FF2B5EF4-FFF2-40B4-BE49-F238E27FC236}">
                <a16:creationId xmlns:a16="http://schemas.microsoft.com/office/drawing/2014/main" id="{A96E577A-CE80-B5BF-3C82-7D26D8AA25F1}"/>
              </a:ext>
            </a:extLst>
          </p:cNvPr>
          <p:cNvSpPr>
            <a:spLocks/>
          </p:cNvSpPr>
          <p:nvPr/>
        </p:nvSpPr>
        <p:spPr bwMode="auto">
          <a:xfrm>
            <a:off x="1739900" y="1973263"/>
            <a:ext cx="276225" cy="214312"/>
          </a:xfrm>
          <a:custGeom>
            <a:avLst/>
            <a:gdLst>
              <a:gd name="T0" fmla="*/ 174 w 174"/>
              <a:gd name="T1" fmla="*/ 0 h 135"/>
              <a:gd name="T2" fmla="*/ 174 w 174"/>
              <a:gd name="T3" fmla="*/ 135 h 135"/>
              <a:gd name="T4" fmla="*/ 0 w 174"/>
              <a:gd name="T5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5">
                <a:moveTo>
                  <a:pt x="174" y="0"/>
                </a:moveTo>
                <a:lnTo>
                  <a:pt x="174" y="135"/>
                </a:lnTo>
                <a:lnTo>
                  <a:pt x="0" y="13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2" name="Line 34">
            <a:extLst>
              <a:ext uri="{FF2B5EF4-FFF2-40B4-BE49-F238E27FC236}">
                <a16:creationId xmlns:a16="http://schemas.microsoft.com/office/drawing/2014/main" id="{77D169E8-2D25-3438-1BA0-1519A81A0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2105025"/>
            <a:ext cx="1588" cy="6715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3" name="Line 35">
            <a:extLst>
              <a:ext uri="{FF2B5EF4-FFF2-40B4-BE49-F238E27FC236}">
                <a16:creationId xmlns:a16="http://schemas.microsoft.com/office/drawing/2014/main" id="{6E3F8870-F5DA-239F-E782-BC07D16A0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1788" y="2274888"/>
            <a:ext cx="1587" cy="338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4" name="Oval 36">
            <a:extLst>
              <a:ext uri="{FF2B5EF4-FFF2-40B4-BE49-F238E27FC236}">
                <a16:creationId xmlns:a16="http://schemas.microsoft.com/office/drawing/2014/main" id="{C7FA3396-D41A-5CDC-904F-B3319446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2400300"/>
            <a:ext cx="88900" cy="873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25" name="Rectangle 37">
            <a:extLst>
              <a:ext uri="{FF2B5EF4-FFF2-40B4-BE49-F238E27FC236}">
                <a16:creationId xmlns:a16="http://schemas.microsoft.com/office/drawing/2014/main" id="{BC1855B1-E5BF-0C04-6A79-33BF2B5C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187575"/>
            <a:ext cx="63500" cy="514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6" name="Line 38">
            <a:extLst>
              <a:ext uri="{FF2B5EF4-FFF2-40B4-BE49-F238E27FC236}">
                <a16:creationId xmlns:a16="http://schemas.microsoft.com/office/drawing/2014/main" id="{C3212EA3-83F2-C27C-2324-AC72DA5B6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863" y="4703763"/>
            <a:ext cx="288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7" name="Freeform 39">
            <a:extLst>
              <a:ext uri="{FF2B5EF4-FFF2-40B4-BE49-F238E27FC236}">
                <a16:creationId xmlns:a16="http://schemas.microsoft.com/office/drawing/2014/main" id="{ECDDCCDC-E3AA-33FA-4A90-77441020A377}"/>
              </a:ext>
            </a:extLst>
          </p:cNvPr>
          <p:cNvSpPr>
            <a:spLocks/>
          </p:cNvSpPr>
          <p:nvPr/>
        </p:nvSpPr>
        <p:spPr bwMode="auto">
          <a:xfrm>
            <a:off x="1739900" y="4960938"/>
            <a:ext cx="276225" cy="212725"/>
          </a:xfrm>
          <a:custGeom>
            <a:avLst/>
            <a:gdLst>
              <a:gd name="T0" fmla="*/ 0 w 174"/>
              <a:gd name="T1" fmla="*/ 0 h 134"/>
              <a:gd name="T2" fmla="*/ 174 w 174"/>
              <a:gd name="T3" fmla="*/ 0 h 134"/>
              <a:gd name="T4" fmla="*/ 174 w 174"/>
              <a:gd name="T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4">
                <a:moveTo>
                  <a:pt x="0" y="0"/>
                </a:moveTo>
                <a:lnTo>
                  <a:pt x="174" y="0"/>
                </a:lnTo>
                <a:lnTo>
                  <a:pt x="174" y="13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8" name="Freeform 40">
            <a:extLst>
              <a:ext uri="{FF2B5EF4-FFF2-40B4-BE49-F238E27FC236}">
                <a16:creationId xmlns:a16="http://schemas.microsoft.com/office/drawing/2014/main" id="{7698986B-0899-4702-FC09-DCD0D42CEBCD}"/>
              </a:ext>
            </a:extLst>
          </p:cNvPr>
          <p:cNvSpPr>
            <a:spLocks/>
          </p:cNvSpPr>
          <p:nvPr/>
        </p:nvSpPr>
        <p:spPr bwMode="auto">
          <a:xfrm>
            <a:off x="1739900" y="4232275"/>
            <a:ext cx="276225" cy="214313"/>
          </a:xfrm>
          <a:custGeom>
            <a:avLst/>
            <a:gdLst>
              <a:gd name="T0" fmla="*/ 174 w 174"/>
              <a:gd name="T1" fmla="*/ 0 h 135"/>
              <a:gd name="T2" fmla="*/ 174 w 174"/>
              <a:gd name="T3" fmla="*/ 135 h 135"/>
              <a:gd name="T4" fmla="*/ 0 w 174"/>
              <a:gd name="T5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5">
                <a:moveTo>
                  <a:pt x="174" y="0"/>
                </a:moveTo>
                <a:lnTo>
                  <a:pt x="174" y="135"/>
                </a:lnTo>
                <a:lnTo>
                  <a:pt x="0" y="13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29" name="Line 41">
            <a:extLst>
              <a:ext uri="{FF2B5EF4-FFF2-40B4-BE49-F238E27FC236}">
                <a16:creationId xmlns:a16="http://schemas.microsoft.com/office/drawing/2014/main" id="{8278D776-17B9-FD02-08DB-AE173958C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9900" y="4364038"/>
            <a:ext cx="1588" cy="6715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0" name="Line 42">
            <a:extLst>
              <a:ext uri="{FF2B5EF4-FFF2-40B4-BE49-F238E27FC236}">
                <a16:creationId xmlns:a16="http://schemas.microsoft.com/office/drawing/2014/main" id="{FD37264C-C6FF-5E87-2039-B32B582A9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1788" y="4533900"/>
            <a:ext cx="1587" cy="3381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1" name="Rectangle 43">
            <a:extLst>
              <a:ext uri="{FF2B5EF4-FFF2-40B4-BE49-F238E27FC236}">
                <a16:creationId xmlns:a16="http://schemas.microsoft.com/office/drawing/2014/main" id="{85319D3A-22D3-82C8-97A2-3510F0AF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446588"/>
            <a:ext cx="63500" cy="514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2" name="Rectangle 44">
            <a:extLst>
              <a:ext uri="{FF2B5EF4-FFF2-40B4-BE49-F238E27FC236}">
                <a16:creationId xmlns:a16="http://schemas.microsoft.com/office/drawing/2014/main" id="{2452395B-55C6-7721-1E48-A256962E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25400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47533" name="Rectangle 45">
            <a:extLst>
              <a:ext uri="{FF2B5EF4-FFF2-40B4-BE49-F238E27FC236}">
                <a16:creationId xmlns:a16="http://schemas.microsoft.com/office/drawing/2014/main" id="{DD4540C3-0AAA-DF4E-9221-53A3966F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635250"/>
            <a:ext cx="449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DD,int</a:t>
            </a:r>
            <a:endParaRPr lang="en-US" altLang="en-US"/>
          </a:p>
        </p:txBody>
      </p:sp>
      <p:sp>
        <p:nvSpPr>
          <p:cNvPr id="447534" name="Rectangle 46">
            <a:extLst>
              <a:ext uri="{FF2B5EF4-FFF2-40B4-BE49-F238E27FC236}">
                <a16:creationId xmlns:a16="http://schemas.microsoft.com/office/drawing/2014/main" id="{3E24AB34-85A1-9BAB-08CD-B5105528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16002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47535" name="Rectangle 47">
            <a:extLst>
              <a:ext uri="{FF2B5EF4-FFF2-40B4-BE49-F238E27FC236}">
                <a16:creationId xmlns:a16="http://schemas.microsoft.com/office/drawing/2014/main" id="{4AB2A21A-68D5-DB43-35F8-6C03F03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1692275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447536" name="Rectangle 48">
            <a:extLst>
              <a:ext uri="{FF2B5EF4-FFF2-40B4-BE49-F238E27FC236}">
                <a16:creationId xmlns:a16="http://schemas.microsoft.com/office/drawing/2014/main" id="{A401A818-B3CE-122A-33C8-760FEE604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19018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47537" name="Rectangle 49">
            <a:extLst>
              <a:ext uri="{FF2B5EF4-FFF2-40B4-BE49-F238E27FC236}">
                <a16:creationId xmlns:a16="http://schemas.microsoft.com/office/drawing/2014/main" id="{075B1E37-A72B-F879-29A9-956B28A7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1993900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447538" name="Rectangle 50">
            <a:extLst>
              <a:ext uri="{FF2B5EF4-FFF2-40B4-BE49-F238E27FC236}">
                <a16:creationId xmlns:a16="http://schemas.microsoft.com/office/drawing/2014/main" id="{1BD2F195-987C-E36E-0118-65DB7BDE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9018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47539" name="Rectangle 51">
            <a:extLst>
              <a:ext uri="{FF2B5EF4-FFF2-40B4-BE49-F238E27FC236}">
                <a16:creationId xmlns:a16="http://schemas.microsoft.com/office/drawing/2014/main" id="{175A6972-D128-DD4D-0D9A-3D84306F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1993900"/>
            <a:ext cx="312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DDL</a:t>
            </a:r>
            <a:endParaRPr lang="en-US" altLang="en-US"/>
          </a:p>
        </p:txBody>
      </p:sp>
      <p:sp>
        <p:nvSpPr>
          <p:cNvPr id="447540" name="Rectangle 52">
            <a:extLst>
              <a:ext uri="{FF2B5EF4-FFF2-40B4-BE49-F238E27FC236}">
                <a16:creationId xmlns:a16="http://schemas.microsoft.com/office/drawing/2014/main" id="{AC839659-8DF8-24AC-72F3-65734B00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42291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47541" name="Rectangle 53">
            <a:extLst>
              <a:ext uri="{FF2B5EF4-FFF2-40B4-BE49-F238E27FC236}">
                <a16:creationId xmlns:a16="http://schemas.microsoft.com/office/drawing/2014/main" id="{842853FA-4557-86F6-4746-D494875C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4324350"/>
            <a:ext cx="4333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SS,int</a:t>
            </a:r>
            <a:endParaRPr lang="en-US" altLang="en-US"/>
          </a:p>
        </p:txBody>
      </p:sp>
      <p:sp>
        <p:nvSpPr>
          <p:cNvPr id="447542" name="Line 54">
            <a:extLst>
              <a:ext uri="{FF2B5EF4-FFF2-40B4-BE49-F238E27FC236}">
                <a16:creationId xmlns:a16="http://schemas.microsoft.com/office/drawing/2014/main" id="{9E0F2FFA-79A2-699A-B466-173748DB65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63" y="5173663"/>
            <a:ext cx="288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3" name="Line 55">
            <a:extLst>
              <a:ext uri="{FF2B5EF4-FFF2-40B4-BE49-F238E27FC236}">
                <a16:creationId xmlns:a16="http://schemas.microsoft.com/office/drawing/2014/main" id="{D4C0EDFD-8575-C1A6-DF0C-34B8B5573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7225" y="5230813"/>
            <a:ext cx="1825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4" name="Line 56">
            <a:extLst>
              <a:ext uri="{FF2B5EF4-FFF2-40B4-BE49-F238E27FC236}">
                <a16:creationId xmlns:a16="http://schemas.microsoft.com/office/drawing/2014/main" id="{A5CCEBB2-6EA7-C319-41E4-F8519E144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1675" y="5292725"/>
            <a:ext cx="873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5" name="Rectangle 57">
            <a:extLst>
              <a:ext uri="{FF2B5EF4-FFF2-40B4-BE49-F238E27FC236}">
                <a16:creationId xmlns:a16="http://schemas.microsoft.com/office/drawing/2014/main" id="{2EC58269-6AEA-B308-DE12-8DE77F1F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300288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sleep</a:t>
            </a:r>
            <a:endParaRPr lang="en-US" altLang="en-US"/>
          </a:p>
        </p:txBody>
      </p:sp>
      <p:sp>
        <p:nvSpPr>
          <p:cNvPr id="447546" name="Line 58">
            <a:extLst>
              <a:ext uri="{FF2B5EF4-FFF2-40B4-BE49-F238E27FC236}">
                <a16:creationId xmlns:a16="http://schemas.microsoft.com/office/drawing/2014/main" id="{0C2B5389-B9AF-A8A5-B8BA-3BE82BBD5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2330450"/>
            <a:ext cx="4397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7" name="Rectangle 59">
            <a:extLst>
              <a:ext uri="{FF2B5EF4-FFF2-40B4-BE49-F238E27FC236}">
                <a16:creationId xmlns:a16="http://schemas.microsoft.com/office/drawing/2014/main" id="{685ABC41-A988-0BC8-F122-59EF5BA8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378325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sleep</a:t>
            </a:r>
            <a:endParaRPr lang="en-US" altLang="en-US"/>
          </a:p>
        </p:txBody>
      </p:sp>
      <p:sp>
        <p:nvSpPr>
          <p:cNvPr id="447548" name="Line 60">
            <a:extLst>
              <a:ext uri="{FF2B5EF4-FFF2-40B4-BE49-F238E27FC236}">
                <a16:creationId xmlns:a16="http://schemas.microsoft.com/office/drawing/2014/main" id="{E82C24F8-3ECC-B416-52D9-40FC220AE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638" y="4408488"/>
            <a:ext cx="4397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9" name="Line 61">
            <a:extLst>
              <a:ext uri="{FF2B5EF4-FFF2-40B4-BE49-F238E27FC236}">
                <a16:creationId xmlns:a16="http://schemas.microsoft.com/office/drawing/2014/main" id="{49DC9D51-B14F-FBE4-E3AC-F854C498D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313" y="1973263"/>
            <a:ext cx="3016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0" name="Rectangle 62">
            <a:extLst>
              <a:ext uri="{FF2B5EF4-FFF2-40B4-BE49-F238E27FC236}">
                <a16:creationId xmlns:a16="http://schemas.microsoft.com/office/drawing/2014/main" id="{EA750947-448C-4F2F-D867-D9B36F06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3417888"/>
            <a:ext cx="815975" cy="8207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1" name="Rectangle 63">
            <a:extLst>
              <a:ext uri="{FF2B5EF4-FFF2-40B4-BE49-F238E27FC236}">
                <a16:creationId xmlns:a16="http://schemas.microsoft.com/office/drawing/2014/main" id="{9C0BF353-8B1D-04A5-39D6-249A7B70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595688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447552" name="Rectangle 64">
            <a:extLst>
              <a:ext uri="{FF2B5EF4-FFF2-40B4-BE49-F238E27FC236}">
                <a16:creationId xmlns:a16="http://schemas.microsoft.com/office/drawing/2014/main" id="{82FC9AFC-ED6C-A0BD-482F-D75BC561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381952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</a:t>
            </a:r>
            <a:endParaRPr lang="en-US" altLang="en-US"/>
          </a:p>
        </p:txBody>
      </p:sp>
      <p:sp>
        <p:nvSpPr>
          <p:cNvPr id="447553" name="Rectangle 65">
            <a:extLst>
              <a:ext uri="{FF2B5EF4-FFF2-40B4-BE49-F238E27FC236}">
                <a16:creationId xmlns:a16="http://schemas.microsoft.com/office/drawing/2014/main" id="{F9F60652-6CAE-DAFF-2866-728FC45E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417888"/>
            <a:ext cx="815975" cy="8207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4" name="Rectangle 66">
            <a:extLst>
              <a:ext uri="{FF2B5EF4-FFF2-40B4-BE49-F238E27FC236}">
                <a16:creationId xmlns:a16="http://schemas.microsoft.com/office/drawing/2014/main" id="{78E7AD9E-D05E-E62A-5808-2D891E75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3595688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447555" name="Rectangle 67">
            <a:extLst>
              <a:ext uri="{FF2B5EF4-FFF2-40B4-BE49-F238E27FC236}">
                <a16:creationId xmlns:a16="http://schemas.microsoft.com/office/drawing/2014/main" id="{51A6113B-C03C-4306-0435-33AA7F54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81952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</a:t>
            </a:r>
            <a:endParaRPr lang="en-US" altLang="en-US"/>
          </a:p>
        </p:txBody>
      </p:sp>
      <p:sp>
        <p:nvSpPr>
          <p:cNvPr id="447556" name="Rectangle 68">
            <a:extLst>
              <a:ext uri="{FF2B5EF4-FFF2-40B4-BE49-F238E27FC236}">
                <a16:creationId xmlns:a16="http://schemas.microsoft.com/office/drawing/2014/main" id="{F3B92927-7588-EC4F-6B19-7388BE1E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3417888"/>
            <a:ext cx="809625" cy="8207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7" name="Rectangle 69">
            <a:extLst>
              <a:ext uri="{FF2B5EF4-FFF2-40B4-BE49-F238E27FC236}">
                <a16:creationId xmlns:a16="http://schemas.microsoft.com/office/drawing/2014/main" id="{65C662AA-DE8C-059F-CFAF-F4618172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3595688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SRAM</a:t>
            </a:r>
            <a:endParaRPr lang="en-US" altLang="en-US"/>
          </a:p>
        </p:txBody>
      </p:sp>
      <p:sp>
        <p:nvSpPr>
          <p:cNvPr id="447558" name="Rectangle 70">
            <a:extLst>
              <a:ext uri="{FF2B5EF4-FFF2-40B4-BE49-F238E27FC236}">
                <a16:creationId xmlns:a16="http://schemas.microsoft.com/office/drawing/2014/main" id="{291A63C5-FB2F-874F-9CB8-B8C566B9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381952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</a:t>
            </a:r>
            <a:endParaRPr lang="en-US" altLang="en-US"/>
          </a:p>
        </p:txBody>
      </p:sp>
      <p:sp>
        <p:nvSpPr>
          <p:cNvPr id="447559" name="Line 71">
            <a:extLst>
              <a:ext uri="{FF2B5EF4-FFF2-40B4-BE49-F238E27FC236}">
                <a16:creationId xmlns:a16="http://schemas.microsoft.com/office/drawing/2014/main" id="{F5F2D947-71FF-595A-E1BB-6BA16AD91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3216275"/>
            <a:ext cx="36703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60" name="Line 72">
            <a:extLst>
              <a:ext uri="{FF2B5EF4-FFF2-40B4-BE49-F238E27FC236}">
                <a16:creationId xmlns:a16="http://schemas.microsoft.com/office/drawing/2014/main" id="{DEBC4DD6-532A-FE88-FA5C-88B980EDE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495800"/>
            <a:ext cx="36703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61" name="Line 73">
            <a:extLst>
              <a:ext uri="{FF2B5EF4-FFF2-40B4-BE49-F238E27FC236}">
                <a16:creationId xmlns:a16="http://schemas.microsoft.com/office/drawing/2014/main" id="{24F9404C-412F-78C3-9033-0BE6C591C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4238625"/>
            <a:ext cx="1588" cy="257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62" name="Oval 74">
            <a:extLst>
              <a:ext uri="{FF2B5EF4-FFF2-40B4-BE49-F238E27FC236}">
                <a16:creationId xmlns:a16="http://schemas.microsoft.com/office/drawing/2014/main" id="{6D95F9FC-39F7-4BEC-A02A-7A654A5A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4459288"/>
            <a:ext cx="74613" cy="746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63" name="Line 75">
            <a:extLst>
              <a:ext uri="{FF2B5EF4-FFF2-40B4-BE49-F238E27FC236}">
                <a16:creationId xmlns:a16="http://schemas.microsoft.com/office/drawing/2014/main" id="{CC578787-60DB-2941-9C27-06EC9678B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1950" y="3216275"/>
            <a:ext cx="1588" cy="2016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64" name="Oval 76">
            <a:extLst>
              <a:ext uri="{FF2B5EF4-FFF2-40B4-BE49-F238E27FC236}">
                <a16:creationId xmlns:a16="http://schemas.microsoft.com/office/drawing/2014/main" id="{14A1A080-9232-0E1B-BDA6-18842F80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178175"/>
            <a:ext cx="74613" cy="762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65" name="Oval 77">
            <a:extLst>
              <a:ext uri="{FF2B5EF4-FFF2-40B4-BE49-F238E27FC236}">
                <a16:creationId xmlns:a16="http://schemas.microsoft.com/office/drawing/2014/main" id="{28F672F9-DEEB-BF55-C7C1-26AAF206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78175"/>
            <a:ext cx="76200" cy="762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66" name="Oval 78">
            <a:extLst>
              <a:ext uri="{FF2B5EF4-FFF2-40B4-BE49-F238E27FC236}">
                <a16:creationId xmlns:a16="http://schemas.microsoft.com/office/drawing/2014/main" id="{BFFB2515-34C5-4FDE-05E8-1B7C4F2F5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3178175"/>
            <a:ext cx="74613" cy="762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67" name="Line 79">
            <a:extLst>
              <a:ext uri="{FF2B5EF4-FFF2-40B4-BE49-F238E27FC236}">
                <a16:creationId xmlns:a16="http://schemas.microsoft.com/office/drawing/2014/main" id="{07D51AFD-9CA7-12FC-1D31-71FC789A3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25" y="4238625"/>
            <a:ext cx="1588" cy="641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68" name="Oval 80">
            <a:extLst>
              <a:ext uri="{FF2B5EF4-FFF2-40B4-BE49-F238E27FC236}">
                <a16:creationId xmlns:a16="http://schemas.microsoft.com/office/drawing/2014/main" id="{633223ED-C66C-1C11-4520-726DE351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4459288"/>
            <a:ext cx="74613" cy="746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69" name="Line 81">
            <a:extLst>
              <a:ext uri="{FF2B5EF4-FFF2-40B4-BE49-F238E27FC236}">
                <a16:creationId xmlns:a16="http://schemas.microsoft.com/office/drawing/2014/main" id="{9923B18F-23C3-C77B-8FA5-C141662CD6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8625" y="3216275"/>
            <a:ext cx="1588" cy="2016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0" name="Oval 82">
            <a:extLst>
              <a:ext uri="{FF2B5EF4-FFF2-40B4-BE49-F238E27FC236}">
                <a16:creationId xmlns:a16="http://schemas.microsoft.com/office/drawing/2014/main" id="{F0464807-A7E7-33DE-B744-395E0A98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3178175"/>
            <a:ext cx="74613" cy="762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71" name="Line 83">
            <a:extLst>
              <a:ext uri="{FF2B5EF4-FFF2-40B4-BE49-F238E27FC236}">
                <a16:creationId xmlns:a16="http://schemas.microsoft.com/office/drawing/2014/main" id="{410CB3BE-C69D-0304-D7CD-B62A7753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1813" y="4238625"/>
            <a:ext cx="1587" cy="257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2" name="Oval 84">
            <a:extLst>
              <a:ext uri="{FF2B5EF4-FFF2-40B4-BE49-F238E27FC236}">
                <a16:creationId xmlns:a16="http://schemas.microsoft.com/office/drawing/2014/main" id="{85ED6393-BB43-C734-B063-EE2EC822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4459288"/>
            <a:ext cx="74613" cy="746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73" name="Line 85">
            <a:extLst>
              <a:ext uri="{FF2B5EF4-FFF2-40B4-BE49-F238E27FC236}">
                <a16:creationId xmlns:a16="http://schemas.microsoft.com/office/drawing/2014/main" id="{A9496387-2F85-CDAC-DE8F-EF128487D1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1813" y="3216275"/>
            <a:ext cx="1587" cy="2016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4" name="Oval 86">
            <a:extLst>
              <a:ext uri="{FF2B5EF4-FFF2-40B4-BE49-F238E27FC236}">
                <a16:creationId xmlns:a16="http://schemas.microsoft.com/office/drawing/2014/main" id="{6BDE7E08-3AF0-E88B-5E0B-72221980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3178175"/>
            <a:ext cx="74613" cy="762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75" name="Line 87">
            <a:extLst>
              <a:ext uri="{FF2B5EF4-FFF2-40B4-BE49-F238E27FC236}">
                <a16:creationId xmlns:a16="http://schemas.microsoft.com/office/drawing/2014/main" id="{1DCD6EC7-DDC8-CF56-2B1C-DCB97B05E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2746375"/>
            <a:ext cx="288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6" name="Freeform 88">
            <a:extLst>
              <a:ext uri="{FF2B5EF4-FFF2-40B4-BE49-F238E27FC236}">
                <a16:creationId xmlns:a16="http://schemas.microsoft.com/office/drawing/2014/main" id="{6D79FCE8-1D24-AB2B-263C-1C9961FF9B7B}"/>
              </a:ext>
            </a:extLst>
          </p:cNvPr>
          <p:cNvSpPr>
            <a:spLocks/>
          </p:cNvSpPr>
          <p:nvPr/>
        </p:nvSpPr>
        <p:spPr bwMode="auto">
          <a:xfrm>
            <a:off x="7065963" y="3003550"/>
            <a:ext cx="276225" cy="212725"/>
          </a:xfrm>
          <a:custGeom>
            <a:avLst/>
            <a:gdLst>
              <a:gd name="T0" fmla="*/ 0 w 174"/>
              <a:gd name="T1" fmla="*/ 0 h 134"/>
              <a:gd name="T2" fmla="*/ 174 w 174"/>
              <a:gd name="T3" fmla="*/ 0 h 134"/>
              <a:gd name="T4" fmla="*/ 174 w 174"/>
              <a:gd name="T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4">
                <a:moveTo>
                  <a:pt x="0" y="0"/>
                </a:moveTo>
                <a:lnTo>
                  <a:pt x="174" y="0"/>
                </a:lnTo>
                <a:lnTo>
                  <a:pt x="174" y="13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7" name="Freeform 89">
            <a:extLst>
              <a:ext uri="{FF2B5EF4-FFF2-40B4-BE49-F238E27FC236}">
                <a16:creationId xmlns:a16="http://schemas.microsoft.com/office/drawing/2014/main" id="{249CDD58-31AC-8AC2-6A98-B5CE41846C11}"/>
              </a:ext>
            </a:extLst>
          </p:cNvPr>
          <p:cNvSpPr>
            <a:spLocks/>
          </p:cNvSpPr>
          <p:nvPr/>
        </p:nvSpPr>
        <p:spPr bwMode="auto">
          <a:xfrm>
            <a:off x="7065963" y="2274888"/>
            <a:ext cx="276225" cy="214312"/>
          </a:xfrm>
          <a:custGeom>
            <a:avLst/>
            <a:gdLst>
              <a:gd name="T0" fmla="*/ 174 w 174"/>
              <a:gd name="T1" fmla="*/ 0 h 135"/>
              <a:gd name="T2" fmla="*/ 174 w 174"/>
              <a:gd name="T3" fmla="*/ 135 h 135"/>
              <a:gd name="T4" fmla="*/ 0 w 174"/>
              <a:gd name="T5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5">
                <a:moveTo>
                  <a:pt x="174" y="0"/>
                </a:moveTo>
                <a:lnTo>
                  <a:pt x="174" y="135"/>
                </a:lnTo>
                <a:lnTo>
                  <a:pt x="0" y="13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8" name="Line 90">
            <a:extLst>
              <a:ext uri="{FF2B5EF4-FFF2-40B4-BE49-F238E27FC236}">
                <a16:creationId xmlns:a16="http://schemas.microsoft.com/office/drawing/2014/main" id="{C4C8FCB9-A381-E5DB-B948-B153075FA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963" y="2406650"/>
            <a:ext cx="1587" cy="6715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79" name="Line 91">
            <a:extLst>
              <a:ext uri="{FF2B5EF4-FFF2-40B4-BE49-F238E27FC236}">
                <a16:creationId xmlns:a16="http://schemas.microsoft.com/office/drawing/2014/main" id="{A00AC934-626B-B1DD-772C-0DC41B284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2576513"/>
            <a:ext cx="1587" cy="338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0" name="Rectangle 92">
            <a:extLst>
              <a:ext uri="{FF2B5EF4-FFF2-40B4-BE49-F238E27FC236}">
                <a16:creationId xmlns:a16="http://schemas.microsoft.com/office/drawing/2014/main" id="{04E65519-A0DA-12C7-80B7-861C472F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284162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447581" name="Rectangle 93">
            <a:extLst>
              <a:ext uri="{FF2B5EF4-FFF2-40B4-BE49-F238E27FC236}">
                <a16:creationId xmlns:a16="http://schemas.microsoft.com/office/drawing/2014/main" id="{DD8064B7-699E-0D56-630E-885D8176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2936875"/>
            <a:ext cx="449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DD,int</a:t>
            </a:r>
            <a:endParaRPr lang="en-US" altLang="en-US"/>
          </a:p>
        </p:txBody>
      </p:sp>
      <p:sp>
        <p:nvSpPr>
          <p:cNvPr id="447582" name="Line 94">
            <a:extLst>
              <a:ext uri="{FF2B5EF4-FFF2-40B4-BE49-F238E27FC236}">
                <a16:creationId xmlns:a16="http://schemas.microsoft.com/office/drawing/2014/main" id="{B2CDF4D3-56E0-8034-E9D3-18C10CE4B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0513" y="4879975"/>
            <a:ext cx="2825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3" name="Line 95">
            <a:extLst>
              <a:ext uri="{FF2B5EF4-FFF2-40B4-BE49-F238E27FC236}">
                <a16:creationId xmlns:a16="http://schemas.microsoft.com/office/drawing/2014/main" id="{0DB45DA2-7DA1-E4F9-3774-A4CC801A7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9725" y="4935538"/>
            <a:ext cx="1825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4" name="Line 96">
            <a:extLst>
              <a:ext uri="{FF2B5EF4-FFF2-40B4-BE49-F238E27FC236}">
                <a16:creationId xmlns:a16="http://schemas.microsoft.com/office/drawing/2014/main" id="{3A0B5489-8B3D-F7B4-8DED-4F993E5A0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0525" y="4999038"/>
            <a:ext cx="809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5" name="Rectangle 97">
            <a:extLst>
              <a:ext uri="{FF2B5EF4-FFF2-40B4-BE49-F238E27FC236}">
                <a16:creationId xmlns:a16="http://schemas.microsoft.com/office/drawing/2014/main" id="{66AA1290-E93A-9143-9CBA-6FFF8F01E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601913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sleep</a:t>
            </a:r>
            <a:endParaRPr lang="en-US" altLang="en-US"/>
          </a:p>
        </p:txBody>
      </p:sp>
      <p:sp>
        <p:nvSpPr>
          <p:cNvPr id="447586" name="Line 98">
            <a:extLst>
              <a:ext uri="{FF2B5EF4-FFF2-40B4-BE49-F238E27FC236}">
                <a16:creationId xmlns:a16="http://schemas.microsoft.com/office/drawing/2014/main" id="{275101BF-A566-5315-5088-458A929A6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963" y="2274888"/>
            <a:ext cx="3000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7" name="Line 99">
            <a:extLst>
              <a:ext uri="{FF2B5EF4-FFF2-40B4-BE49-F238E27FC236}">
                <a16:creationId xmlns:a16="http://schemas.microsoft.com/office/drawing/2014/main" id="{C5AFC924-5A8B-05AB-6ED2-2E1FA1BED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2746375"/>
            <a:ext cx="4778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8" name="Line 100">
            <a:extLst>
              <a:ext uri="{FF2B5EF4-FFF2-40B4-BE49-F238E27FC236}">
                <a16:creationId xmlns:a16="http://schemas.microsoft.com/office/drawing/2014/main" id="{61CE65D1-E55A-C9BF-B9AD-7CE8EB9AA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1988" y="2746375"/>
            <a:ext cx="2825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89" name="Freeform 101">
            <a:extLst>
              <a:ext uri="{FF2B5EF4-FFF2-40B4-BE49-F238E27FC236}">
                <a16:creationId xmlns:a16="http://schemas.microsoft.com/office/drawing/2014/main" id="{012F0699-2310-C982-4FEE-9F6E54CB1ECC}"/>
              </a:ext>
            </a:extLst>
          </p:cNvPr>
          <p:cNvSpPr>
            <a:spLocks/>
          </p:cNvSpPr>
          <p:nvPr/>
        </p:nvSpPr>
        <p:spPr bwMode="auto">
          <a:xfrm>
            <a:off x="6162675" y="3003550"/>
            <a:ext cx="276225" cy="212725"/>
          </a:xfrm>
          <a:custGeom>
            <a:avLst/>
            <a:gdLst>
              <a:gd name="T0" fmla="*/ 0 w 174"/>
              <a:gd name="T1" fmla="*/ 0 h 134"/>
              <a:gd name="T2" fmla="*/ 174 w 174"/>
              <a:gd name="T3" fmla="*/ 0 h 134"/>
              <a:gd name="T4" fmla="*/ 174 w 174"/>
              <a:gd name="T5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4">
                <a:moveTo>
                  <a:pt x="0" y="0"/>
                </a:moveTo>
                <a:lnTo>
                  <a:pt x="174" y="0"/>
                </a:lnTo>
                <a:lnTo>
                  <a:pt x="174" y="13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0" name="Freeform 102">
            <a:extLst>
              <a:ext uri="{FF2B5EF4-FFF2-40B4-BE49-F238E27FC236}">
                <a16:creationId xmlns:a16="http://schemas.microsoft.com/office/drawing/2014/main" id="{3373322A-4833-62AB-AA7E-6FE7D8E8B6C0}"/>
              </a:ext>
            </a:extLst>
          </p:cNvPr>
          <p:cNvSpPr>
            <a:spLocks/>
          </p:cNvSpPr>
          <p:nvPr/>
        </p:nvSpPr>
        <p:spPr bwMode="auto">
          <a:xfrm>
            <a:off x="6162675" y="2274888"/>
            <a:ext cx="276225" cy="214312"/>
          </a:xfrm>
          <a:custGeom>
            <a:avLst/>
            <a:gdLst>
              <a:gd name="T0" fmla="*/ 174 w 174"/>
              <a:gd name="T1" fmla="*/ 0 h 135"/>
              <a:gd name="T2" fmla="*/ 174 w 174"/>
              <a:gd name="T3" fmla="*/ 135 h 135"/>
              <a:gd name="T4" fmla="*/ 0 w 174"/>
              <a:gd name="T5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" h="135">
                <a:moveTo>
                  <a:pt x="174" y="0"/>
                </a:moveTo>
                <a:lnTo>
                  <a:pt x="174" y="135"/>
                </a:lnTo>
                <a:lnTo>
                  <a:pt x="0" y="13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1" name="Line 103">
            <a:extLst>
              <a:ext uri="{FF2B5EF4-FFF2-40B4-BE49-F238E27FC236}">
                <a16:creationId xmlns:a16="http://schemas.microsoft.com/office/drawing/2014/main" id="{FFAC605C-D7FE-C3B4-8EB0-5A056557C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2406650"/>
            <a:ext cx="1588" cy="6715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2" name="Line 104">
            <a:extLst>
              <a:ext uri="{FF2B5EF4-FFF2-40B4-BE49-F238E27FC236}">
                <a16:creationId xmlns:a16="http://schemas.microsoft.com/office/drawing/2014/main" id="{59E0DEBE-0C0C-1B87-BA29-954049F7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2576513"/>
            <a:ext cx="1587" cy="338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3" name="Oval 105">
            <a:extLst>
              <a:ext uri="{FF2B5EF4-FFF2-40B4-BE49-F238E27FC236}">
                <a16:creationId xmlns:a16="http://schemas.microsoft.com/office/drawing/2014/main" id="{79F747D6-463C-F3D5-5F36-CFCB5E57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701925"/>
            <a:ext cx="87313" cy="873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594" name="Line 106">
            <a:extLst>
              <a:ext uri="{FF2B5EF4-FFF2-40B4-BE49-F238E27FC236}">
                <a16:creationId xmlns:a16="http://schemas.microsoft.com/office/drawing/2014/main" id="{46F5E19C-42A8-464B-AFE4-1394A633A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2274888"/>
            <a:ext cx="3016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5" name="Line 107">
            <a:extLst>
              <a:ext uri="{FF2B5EF4-FFF2-40B4-BE49-F238E27FC236}">
                <a16:creationId xmlns:a16="http://schemas.microsoft.com/office/drawing/2014/main" id="{73267977-E724-4B58-248D-D03775E99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4238" y="2249488"/>
            <a:ext cx="665162" cy="2825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6" name="Freeform 108">
            <a:extLst>
              <a:ext uri="{FF2B5EF4-FFF2-40B4-BE49-F238E27FC236}">
                <a16:creationId xmlns:a16="http://schemas.microsoft.com/office/drawing/2014/main" id="{EAC0CFDB-1D02-E355-E904-101B1ACA4BF1}"/>
              </a:ext>
            </a:extLst>
          </p:cNvPr>
          <p:cNvSpPr>
            <a:spLocks/>
          </p:cNvSpPr>
          <p:nvPr/>
        </p:nvSpPr>
        <p:spPr bwMode="auto">
          <a:xfrm>
            <a:off x="2071688" y="2487613"/>
            <a:ext cx="125412" cy="82550"/>
          </a:xfrm>
          <a:custGeom>
            <a:avLst/>
            <a:gdLst>
              <a:gd name="T0" fmla="*/ 14 w 20"/>
              <a:gd name="T1" fmla="*/ 6 h 13"/>
              <a:gd name="T2" fmla="*/ 20 w 20"/>
              <a:gd name="T3" fmla="*/ 10 h 13"/>
              <a:gd name="T4" fmla="*/ 20 w 20"/>
              <a:gd name="T5" fmla="*/ 11 h 13"/>
              <a:gd name="T6" fmla="*/ 9 w 20"/>
              <a:gd name="T7" fmla="*/ 11 h 13"/>
              <a:gd name="T8" fmla="*/ 0 w 20"/>
              <a:gd name="T9" fmla="*/ 13 h 13"/>
              <a:gd name="T10" fmla="*/ 8 w 20"/>
              <a:gd name="T11" fmla="*/ 7 h 13"/>
              <a:gd name="T12" fmla="*/ 15 w 20"/>
              <a:gd name="T13" fmla="*/ 0 h 13"/>
              <a:gd name="T14" fmla="*/ 15 w 20"/>
              <a:gd name="T15" fmla="*/ 0 h 13"/>
              <a:gd name="T16" fmla="*/ 14 w 20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3">
                <a:moveTo>
                  <a:pt x="14" y="6"/>
                </a:move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6" y="11"/>
                  <a:pt x="3" y="12"/>
                  <a:pt x="0" y="13"/>
                </a:cubicBezTo>
                <a:cubicBezTo>
                  <a:pt x="2" y="11"/>
                  <a:pt x="5" y="9"/>
                  <a:pt x="8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lnTo>
                  <a:pt x="1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97" name="Rectangle 109">
            <a:extLst>
              <a:ext uri="{FF2B5EF4-FFF2-40B4-BE49-F238E27FC236}">
                <a16:creationId xmlns:a16="http://schemas.microsoft.com/office/drawing/2014/main" id="{A2B7E4FC-AEA1-4867-821F-1456EB76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1952625"/>
            <a:ext cx="2328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low-threshold transistor</a:t>
            </a:r>
            <a:endParaRPr lang="en-US" altLang="en-US"/>
          </a:p>
        </p:txBody>
      </p:sp>
      <p:sp>
        <p:nvSpPr>
          <p:cNvPr id="447598" name="Text Box 110">
            <a:extLst>
              <a:ext uri="{FF2B5EF4-FFF2-40B4-BE49-F238E27FC236}">
                <a16:creationId xmlns:a16="http://schemas.microsoft.com/office/drawing/2014/main" id="{1DB5CD51-2666-EBF1-57DE-A501CC99C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410200"/>
            <a:ext cx="432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Reducing the supply voltage</a:t>
            </a:r>
          </a:p>
        </p:txBody>
      </p:sp>
      <p:sp>
        <p:nvSpPr>
          <p:cNvPr id="447599" name="Text Box 111">
            <a:extLst>
              <a:ext uri="{FF2B5EF4-FFF2-40B4-BE49-F238E27FC236}">
                <a16:creationId xmlns:a16="http://schemas.microsoft.com/office/drawing/2014/main" id="{3E36F8B0-3B3D-6224-64C8-BCAA14CF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10200"/>
            <a:ext cx="401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Inserting Extra Resistance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7753870A-A029-BB2F-F8FE-0934D06D1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Contents-Addressable Memory</a:t>
            </a:r>
          </a:p>
        </p:txBody>
      </p:sp>
      <p:sp>
        <p:nvSpPr>
          <p:cNvPr id="337937" name="Rectangle 17">
            <a:extLst>
              <a:ext uri="{FF2B5EF4-FFF2-40B4-BE49-F238E27FC236}">
                <a16:creationId xmlns:a16="http://schemas.microsoft.com/office/drawing/2014/main" id="{5DDD1317-6825-5A1B-1A44-B2159EA2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910138"/>
            <a:ext cx="142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Address Decoder</a:t>
            </a:r>
            <a:endParaRPr lang="en-US" altLang="en-US" b="0"/>
          </a:p>
        </p:txBody>
      </p:sp>
      <p:sp>
        <p:nvSpPr>
          <p:cNvPr id="337939" name="Rectangle 19">
            <a:extLst>
              <a:ext uri="{FF2B5EF4-FFF2-40B4-BE49-F238E27FC236}">
                <a16:creationId xmlns:a16="http://schemas.microsoft.com/office/drawing/2014/main" id="{2BDA4905-A86C-1005-F4DA-3A165B7E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530475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I/O Buffers</a:t>
            </a:r>
            <a:endParaRPr lang="en-US" altLang="en-US" b="0"/>
          </a:p>
        </p:txBody>
      </p:sp>
      <p:sp>
        <p:nvSpPr>
          <p:cNvPr id="337950" name="Rectangle 30">
            <a:extLst>
              <a:ext uri="{FF2B5EF4-FFF2-40B4-BE49-F238E27FC236}">
                <a16:creationId xmlns:a16="http://schemas.microsoft.com/office/drawing/2014/main" id="{7C4639B0-1F04-4444-A768-DD2315A8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3376613"/>
            <a:ext cx="111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Commands</a:t>
            </a:r>
            <a:endParaRPr lang="en-US" altLang="en-US" b="0"/>
          </a:p>
        </p:txBody>
      </p:sp>
      <p:sp>
        <p:nvSpPr>
          <p:cNvPr id="337951" name="Rectangle 31">
            <a:extLst>
              <a:ext uri="{FF2B5EF4-FFF2-40B4-BE49-F238E27FC236}">
                <a16:creationId xmlns:a16="http://schemas.microsoft.com/office/drawing/2014/main" id="{821B629D-DCD6-D52A-8A6F-FD8EA991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789488"/>
            <a:ext cx="1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337952" name="Rectangle 32">
            <a:extLst>
              <a:ext uri="{FF2B5EF4-FFF2-40B4-BE49-F238E27FC236}">
                <a16:creationId xmlns:a16="http://schemas.microsoft.com/office/drawing/2014/main" id="{4F4A61C4-5FE7-77A3-2525-84B336628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711700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9</a:t>
            </a:r>
            <a:endParaRPr lang="en-US" altLang="en-US" b="0"/>
          </a:p>
        </p:txBody>
      </p:sp>
      <p:sp>
        <p:nvSpPr>
          <p:cNvPr id="337953" name="Rectangle 33">
            <a:extLst>
              <a:ext uri="{FF2B5EF4-FFF2-40B4-BE49-F238E27FC236}">
                <a16:creationId xmlns:a16="http://schemas.microsoft.com/office/drawing/2014/main" id="{242AE4A3-D031-2AC5-01EC-424F86C1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659313"/>
            <a:ext cx="79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 Validity Bits</a:t>
            </a:r>
            <a:endParaRPr lang="en-US" altLang="en-US" b="0"/>
          </a:p>
        </p:txBody>
      </p:sp>
      <p:sp>
        <p:nvSpPr>
          <p:cNvPr id="337954" name="Rectangle 34">
            <a:extLst>
              <a:ext uri="{FF2B5EF4-FFF2-40B4-BE49-F238E27FC236}">
                <a16:creationId xmlns:a16="http://schemas.microsoft.com/office/drawing/2014/main" id="{39C2F65D-F4E8-909F-52CD-887236B4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4860925"/>
            <a:ext cx="127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Priority Encoder</a:t>
            </a:r>
            <a:endParaRPr lang="en-US" altLang="en-US" b="0"/>
          </a:p>
        </p:txBody>
      </p:sp>
      <p:sp>
        <p:nvSpPr>
          <p:cNvPr id="337981" name="Rectangle 61">
            <a:extLst>
              <a:ext uri="{FF2B5EF4-FFF2-40B4-BE49-F238E27FC236}">
                <a16:creationId xmlns:a16="http://schemas.microsoft.com/office/drawing/2014/main" id="{CECDF3D1-9332-A2EB-D9D4-EFCF88F6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5173663"/>
            <a:ext cx="142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Address Decoder</a:t>
            </a:r>
            <a:endParaRPr lang="en-US" altLang="en-US" b="0"/>
          </a:p>
        </p:txBody>
      </p:sp>
      <p:sp>
        <p:nvSpPr>
          <p:cNvPr id="337983" name="Rectangle 63">
            <a:extLst>
              <a:ext uri="{FF2B5EF4-FFF2-40B4-BE49-F238E27FC236}">
                <a16:creationId xmlns:a16="http://schemas.microsoft.com/office/drawing/2014/main" id="{18A5CF9E-2770-B484-9E10-1C7BA4F4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2492375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I/O Buffers</a:t>
            </a:r>
            <a:endParaRPr lang="en-US" altLang="en-US" b="0"/>
          </a:p>
        </p:txBody>
      </p:sp>
      <p:sp>
        <p:nvSpPr>
          <p:cNvPr id="337994" name="Rectangle 74">
            <a:extLst>
              <a:ext uri="{FF2B5EF4-FFF2-40B4-BE49-F238E27FC236}">
                <a16:creationId xmlns:a16="http://schemas.microsoft.com/office/drawing/2014/main" id="{D408D627-0167-7C22-0B8D-3566A0BD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446463"/>
            <a:ext cx="111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Commands</a:t>
            </a:r>
            <a:endParaRPr lang="en-US" altLang="en-US" b="0"/>
          </a:p>
        </p:txBody>
      </p:sp>
      <p:sp>
        <p:nvSpPr>
          <p:cNvPr id="337995" name="Rectangle 75">
            <a:extLst>
              <a:ext uri="{FF2B5EF4-FFF2-40B4-BE49-F238E27FC236}">
                <a16:creationId xmlns:a16="http://schemas.microsoft.com/office/drawing/2014/main" id="{5DED36F2-EEFB-0CC3-56CA-6EF177FC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5037138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 b="0"/>
          </a:p>
        </p:txBody>
      </p:sp>
      <p:sp>
        <p:nvSpPr>
          <p:cNvPr id="337996" name="Rectangle 76">
            <a:extLst>
              <a:ext uri="{FF2B5EF4-FFF2-40B4-BE49-F238E27FC236}">
                <a16:creationId xmlns:a16="http://schemas.microsoft.com/office/drawing/2014/main" id="{67E9BD8C-A938-5F1B-E006-F38D9C91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949825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9</a:t>
            </a:r>
            <a:endParaRPr lang="en-US" altLang="en-US" b="0"/>
          </a:p>
        </p:txBody>
      </p:sp>
      <p:sp>
        <p:nvSpPr>
          <p:cNvPr id="337997" name="Rectangle 77">
            <a:extLst>
              <a:ext uri="{FF2B5EF4-FFF2-40B4-BE49-F238E27FC236}">
                <a16:creationId xmlns:a16="http://schemas.microsoft.com/office/drawing/2014/main" id="{856C296F-BF3B-F441-FF7C-33772EC7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4891088"/>
            <a:ext cx="793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 Validity Bits</a:t>
            </a:r>
            <a:endParaRPr lang="en-US" altLang="en-US" b="0"/>
          </a:p>
        </p:txBody>
      </p:sp>
      <p:sp>
        <p:nvSpPr>
          <p:cNvPr id="337998" name="Rectangle 78">
            <a:extLst>
              <a:ext uri="{FF2B5EF4-FFF2-40B4-BE49-F238E27FC236}">
                <a16:creationId xmlns:a16="http://schemas.microsoft.com/office/drawing/2014/main" id="{8B265FB0-76DA-57F3-FE4E-2C041B92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5118100"/>
            <a:ext cx="127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0" i="0">
                <a:solidFill>
                  <a:srgbClr val="000000"/>
                </a:solidFill>
                <a:latin typeface="Times Ten Roman" pitchFamily="2" charset="0"/>
              </a:rPr>
              <a:t>Priority Encoder</a:t>
            </a:r>
            <a:endParaRPr lang="en-US" altLang="en-US" b="0"/>
          </a:p>
        </p:txBody>
      </p:sp>
      <p:pic>
        <p:nvPicPr>
          <p:cNvPr id="338009" name="Picture 89">
            <a:extLst>
              <a:ext uri="{FF2B5EF4-FFF2-40B4-BE49-F238E27FC236}">
                <a16:creationId xmlns:a16="http://schemas.microsoft.com/office/drawing/2014/main" id="{33311FDD-3153-1CE5-451C-8F2FDAE506A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4900" y="1038225"/>
            <a:ext cx="6934200" cy="47799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7BD6A4FB-24A1-3392-4F4B-3CE033165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/>
              <a:t>Data Retention in DRAM</a:t>
            </a:r>
          </a:p>
        </p:txBody>
      </p:sp>
      <p:pic>
        <p:nvPicPr>
          <p:cNvPr id="451588" name="Picture 4">
            <a:extLst>
              <a:ext uri="{FF2B5EF4-FFF2-40B4-BE49-F238E27FC236}">
                <a16:creationId xmlns:a16="http://schemas.microsoft.com/office/drawing/2014/main" id="{E2359403-1734-44EB-1643-DF952F9446B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990600"/>
            <a:ext cx="5638800" cy="48545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51590" name="Text Box 6">
            <a:extLst>
              <a:ext uri="{FF2B5EF4-FFF2-40B4-BE49-F238E27FC236}">
                <a16:creationId xmlns:a16="http://schemas.microsoft.com/office/drawing/2014/main" id="{4A5CD1BC-7F7D-DC86-386A-E50F6E4D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72225"/>
            <a:ext cx="180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From [Itoh00]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3468289F-4C74-618C-E32B-4A3E8E75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Studies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57AB8DCC-AD22-C663-2E8C-0DDA9E3F0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Programmable Logic Array</a:t>
            </a:r>
          </a:p>
          <a:p>
            <a:r>
              <a:rPr lang="en-US" altLang="en-US"/>
              <a:t>SRAM </a:t>
            </a:r>
          </a:p>
          <a:p>
            <a:r>
              <a:rPr lang="en-US" altLang="en-US"/>
              <a:t>Flash Memory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69F07C4-EB31-4558-AD83-9250A8F62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PLA versus ROM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308232" name="Rectangle 8">
            <a:extLst>
              <a:ext uri="{FF2B5EF4-FFF2-40B4-BE49-F238E27FC236}">
                <a16:creationId xmlns:a16="http://schemas.microsoft.com/office/drawing/2014/main" id="{9F3267A7-C13C-2DFD-FA99-E6107CC9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1127125"/>
            <a:ext cx="462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600" i="0">
                <a:solidFill>
                  <a:srgbClr val="315263"/>
                </a:solidFill>
              </a:rPr>
              <a:t> Programmable Logic Array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308233" name="Rectangle 9">
            <a:extLst>
              <a:ext uri="{FF2B5EF4-FFF2-40B4-BE49-F238E27FC236}">
                <a16:creationId xmlns:a16="http://schemas.microsoft.com/office/drawing/2014/main" id="{6FD7FE6A-397B-9B0F-1FA7-BFF6F5FD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519238"/>
            <a:ext cx="4900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structured approach to random logic</a:t>
            </a:r>
            <a:endParaRPr lang="en-US" altLang="en-US"/>
          </a:p>
        </p:txBody>
      </p:sp>
      <p:sp>
        <p:nvSpPr>
          <p:cNvPr id="308234" name="Rectangle 10">
            <a:extLst>
              <a:ext uri="{FF2B5EF4-FFF2-40B4-BE49-F238E27FC236}">
                <a16:creationId xmlns:a16="http://schemas.microsoft.com/office/drawing/2014/main" id="{D11A45A6-18F0-A50A-E5DC-FCCA2501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817688"/>
            <a:ext cx="43402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“two level logic implementation”</a:t>
            </a:r>
            <a:endParaRPr lang="en-US" altLang="en-US"/>
          </a:p>
        </p:txBody>
      </p:sp>
      <p:sp>
        <p:nvSpPr>
          <p:cNvPr id="308235" name="Rectangle 11">
            <a:extLst>
              <a:ext uri="{FF2B5EF4-FFF2-40B4-BE49-F238E27FC236}">
                <a16:creationId xmlns:a16="http://schemas.microsoft.com/office/drawing/2014/main" id="{8A1972EA-0781-6F37-C1B9-C98416AD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2117725"/>
            <a:ext cx="37941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NOR-NOR (product of sums)</a:t>
            </a:r>
            <a:endParaRPr lang="en-US" altLang="en-US"/>
          </a:p>
        </p:txBody>
      </p:sp>
      <p:sp>
        <p:nvSpPr>
          <p:cNvPr id="308236" name="Rectangle 12">
            <a:extLst>
              <a:ext uri="{FF2B5EF4-FFF2-40B4-BE49-F238E27FC236}">
                <a16:creationId xmlns:a16="http://schemas.microsoft.com/office/drawing/2014/main" id="{B674564A-9161-AB7C-F79A-B659D9DF3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2416175"/>
            <a:ext cx="416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NAND-NAND (sum of products)</a:t>
            </a:r>
            <a:endParaRPr lang="en-US" altLang="en-US"/>
          </a:p>
        </p:txBody>
      </p:sp>
      <p:sp>
        <p:nvSpPr>
          <p:cNvPr id="308237" name="Rectangle 13">
            <a:extLst>
              <a:ext uri="{FF2B5EF4-FFF2-40B4-BE49-F238E27FC236}">
                <a16:creationId xmlns:a16="http://schemas.microsoft.com/office/drawing/2014/main" id="{384983D2-BA7F-5625-BE46-DB62816B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014663"/>
            <a:ext cx="27813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IDENTICAL TO ROM!</a:t>
            </a:r>
            <a:endParaRPr lang="en-US" altLang="en-US"/>
          </a:p>
        </p:txBody>
      </p:sp>
      <p:sp>
        <p:nvSpPr>
          <p:cNvPr id="308238" name="Rectangle 14">
            <a:extLst>
              <a:ext uri="{FF2B5EF4-FFF2-40B4-BE49-F238E27FC236}">
                <a16:creationId xmlns:a16="http://schemas.microsoft.com/office/drawing/2014/main" id="{2D1E7D64-99E9-884C-4365-29022403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505200"/>
            <a:ext cx="280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600" i="0">
                <a:solidFill>
                  <a:srgbClr val="315263"/>
                </a:solidFill>
              </a:rPr>
              <a:t> Main difference</a:t>
            </a:r>
            <a:endParaRPr lang="en-US" altLang="en-US" sz="2800">
              <a:solidFill>
                <a:srgbClr val="315263"/>
              </a:solidFill>
            </a:endParaRPr>
          </a:p>
        </p:txBody>
      </p:sp>
      <p:sp>
        <p:nvSpPr>
          <p:cNvPr id="308239" name="Rectangle 15">
            <a:extLst>
              <a:ext uri="{FF2B5EF4-FFF2-40B4-BE49-F238E27FC236}">
                <a16:creationId xmlns:a16="http://schemas.microsoft.com/office/drawing/2014/main" id="{CDF676A8-6161-43AF-ABDD-647E144D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913188"/>
            <a:ext cx="28178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ROM: fully populated</a:t>
            </a:r>
            <a:endParaRPr lang="en-US" altLang="en-US"/>
          </a:p>
        </p:txBody>
      </p:sp>
      <p:sp>
        <p:nvSpPr>
          <p:cNvPr id="308240" name="Rectangle 16">
            <a:extLst>
              <a:ext uri="{FF2B5EF4-FFF2-40B4-BE49-F238E27FC236}">
                <a16:creationId xmlns:a16="http://schemas.microsoft.com/office/drawing/2014/main" id="{B3B5E011-148D-8629-079B-09D350DB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211638"/>
            <a:ext cx="40560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PLA: one element per minterm</a:t>
            </a:r>
            <a:endParaRPr lang="en-US" altLang="en-US"/>
          </a:p>
        </p:txBody>
      </p:sp>
      <p:sp>
        <p:nvSpPr>
          <p:cNvPr id="308241" name="Rectangle 17">
            <a:extLst>
              <a:ext uri="{FF2B5EF4-FFF2-40B4-BE49-F238E27FC236}">
                <a16:creationId xmlns:a16="http://schemas.microsoft.com/office/drawing/2014/main" id="{934B9B37-0B4D-59AD-C739-6C0B3478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4811713"/>
            <a:ext cx="67040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Note: Importance of PLA’s has drastically reduced</a:t>
            </a:r>
            <a:endParaRPr lang="en-US" altLang="en-US"/>
          </a:p>
        </p:txBody>
      </p:sp>
      <p:sp>
        <p:nvSpPr>
          <p:cNvPr id="308242" name="Rectangle 18">
            <a:extLst>
              <a:ext uri="{FF2B5EF4-FFF2-40B4-BE49-F238E27FC236}">
                <a16:creationId xmlns:a16="http://schemas.microsoft.com/office/drawing/2014/main" id="{1E828F31-D11F-E45F-CEBC-502A2456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110163"/>
            <a:ext cx="2333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1.</a:t>
            </a:r>
            <a:endParaRPr lang="en-US" altLang="en-US"/>
          </a:p>
        </p:txBody>
      </p:sp>
      <p:sp>
        <p:nvSpPr>
          <p:cNvPr id="308243" name="Rectangle 19">
            <a:extLst>
              <a:ext uri="{FF2B5EF4-FFF2-40B4-BE49-F238E27FC236}">
                <a16:creationId xmlns:a16="http://schemas.microsoft.com/office/drawing/2014/main" id="{F4F490B9-C807-8DE6-68A0-71313E63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5110163"/>
            <a:ext cx="6223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slow</a:t>
            </a:r>
            <a:endParaRPr lang="en-US" altLang="en-US"/>
          </a:p>
        </p:txBody>
      </p:sp>
      <p:sp>
        <p:nvSpPr>
          <p:cNvPr id="308244" name="Rectangle 20">
            <a:extLst>
              <a:ext uri="{FF2B5EF4-FFF2-40B4-BE49-F238E27FC236}">
                <a16:creationId xmlns:a16="http://schemas.microsoft.com/office/drawing/2014/main" id="{E5657E37-8890-7DF1-B92F-3F7CE440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410200"/>
            <a:ext cx="233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2.</a:t>
            </a:r>
            <a:endParaRPr lang="en-US" altLang="en-US"/>
          </a:p>
        </p:txBody>
      </p:sp>
      <p:sp>
        <p:nvSpPr>
          <p:cNvPr id="308245" name="Rectangle 21">
            <a:extLst>
              <a:ext uri="{FF2B5EF4-FFF2-40B4-BE49-F238E27FC236}">
                <a16:creationId xmlns:a16="http://schemas.microsoft.com/office/drawing/2014/main" id="{6B282A3A-B1DC-CA95-E2E7-4D3C9100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5410200"/>
            <a:ext cx="5929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better software techniques (mutli-level logic </a:t>
            </a:r>
            <a:endParaRPr lang="en-US" altLang="en-US"/>
          </a:p>
        </p:txBody>
      </p:sp>
      <p:sp>
        <p:nvSpPr>
          <p:cNvPr id="308246" name="Rectangle 22">
            <a:extLst>
              <a:ext uri="{FF2B5EF4-FFF2-40B4-BE49-F238E27FC236}">
                <a16:creationId xmlns:a16="http://schemas.microsoft.com/office/drawing/2014/main" id="{E13B6DB0-08C4-E13E-8B16-E30759E1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5708650"/>
            <a:ext cx="13858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0">
                <a:solidFill>
                  <a:srgbClr val="000000"/>
                </a:solidFill>
              </a:rPr>
              <a:t>synthesis)</a:t>
            </a:r>
          </a:p>
        </p:txBody>
      </p:sp>
      <p:sp>
        <p:nvSpPr>
          <p:cNvPr id="308247" name="Text Box 23">
            <a:extLst>
              <a:ext uri="{FF2B5EF4-FFF2-40B4-BE49-F238E27FC236}">
                <a16:creationId xmlns:a16="http://schemas.microsoft.com/office/drawing/2014/main" id="{7A97A88C-8E73-ACB3-3983-9C31C402E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907088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</a:rPr>
              <a:t>But …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4AA80811-0D04-AD6A-DE04-B624BF97F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Programmable Logic Array</a:t>
            </a:r>
            <a:endParaRPr lang="en-US" altLang="en-US" sz="4000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299021" name="Rectangle 13">
            <a:extLst>
              <a:ext uri="{FF2B5EF4-FFF2-40B4-BE49-F238E27FC236}">
                <a16:creationId xmlns:a16="http://schemas.microsoft.com/office/drawing/2014/main" id="{0822A8B4-B804-F052-C6A7-578076B4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1371600"/>
            <a:ext cx="4202112" cy="4413250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2" name="Line 14">
            <a:extLst>
              <a:ext uri="{FF2B5EF4-FFF2-40B4-BE49-F238E27FC236}">
                <a16:creationId xmlns:a16="http://schemas.microsoft.com/office/drawing/2014/main" id="{24431367-B376-D4C9-6262-065934E5A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193992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3" name="Freeform 15">
            <a:extLst>
              <a:ext uri="{FF2B5EF4-FFF2-40B4-BE49-F238E27FC236}">
                <a16:creationId xmlns:a16="http://schemas.microsoft.com/office/drawing/2014/main" id="{902C3F72-1E51-D585-8837-0E9583E32E71}"/>
              </a:ext>
            </a:extLst>
          </p:cNvPr>
          <p:cNvSpPr>
            <a:spLocks/>
          </p:cNvSpPr>
          <p:nvPr/>
        </p:nvSpPr>
        <p:spPr bwMode="auto">
          <a:xfrm>
            <a:off x="2022475" y="2209800"/>
            <a:ext cx="131763" cy="173038"/>
          </a:xfrm>
          <a:custGeom>
            <a:avLst/>
            <a:gdLst>
              <a:gd name="T0" fmla="*/ 83 w 83"/>
              <a:gd name="T1" fmla="*/ 0 h 109"/>
              <a:gd name="T2" fmla="*/ 83 w 83"/>
              <a:gd name="T3" fmla="*/ 109 h 109"/>
              <a:gd name="T4" fmla="*/ 0 w 83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9">
                <a:moveTo>
                  <a:pt x="83" y="0"/>
                </a:moveTo>
                <a:lnTo>
                  <a:pt x="83" y="109"/>
                </a:lnTo>
                <a:lnTo>
                  <a:pt x="0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4" name="Freeform 16">
            <a:extLst>
              <a:ext uri="{FF2B5EF4-FFF2-40B4-BE49-F238E27FC236}">
                <a16:creationId xmlns:a16="http://schemas.microsoft.com/office/drawing/2014/main" id="{40A6E83A-67EF-B745-8318-98FFAB5ACC08}"/>
              </a:ext>
            </a:extLst>
          </p:cNvPr>
          <p:cNvSpPr>
            <a:spLocks/>
          </p:cNvSpPr>
          <p:nvPr/>
        </p:nvSpPr>
        <p:spPr bwMode="auto">
          <a:xfrm>
            <a:off x="2479675" y="2209800"/>
            <a:ext cx="138113" cy="173038"/>
          </a:xfrm>
          <a:custGeom>
            <a:avLst/>
            <a:gdLst>
              <a:gd name="T0" fmla="*/ 87 w 87"/>
              <a:gd name="T1" fmla="*/ 109 h 109"/>
              <a:gd name="T2" fmla="*/ 0 w 87"/>
              <a:gd name="T3" fmla="*/ 109 h 109"/>
              <a:gd name="T4" fmla="*/ 0 w 87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09">
                <a:moveTo>
                  <a:pt x="87" y="109"/>
                </a:moveTo>
                <a:lnTo>
                  <a:pt x="0" y="10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5" name="Line 17">
            <a:extLst>
              <a:ext uri="{FF2B5EF4-FFF2-40B4-BE49-F238E27FC236}">
                <a16:creationId xmlns:a16="http://schemas.microsoft.com/office/drawing/2014/main" id="{F33CB505-9A49-B1EA-76E0-C27D0FFAA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6613" y="2209800"/>
            <a:ext cx="420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6" name="Line 18">
            <a:extLst>
              <a:ext uri="{FF2B5EF4-FFF2-40B4-BE49-F238E27FC236}">
                <a16:creationId xmlns:a16="http://schemas.microsoft.com/office/drawing/2014/main" id="{87D6D5AB-F2F6-ABBA-F32B-9BE548B2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1388" y="2125663"/>
            <a:ext cx="2111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7" name="Line 19">
            <a:extLst>
              <a:ext uri="{FF2B5EF4-FFF2-40B4-BE49-F238E27FC236}">
                <a16:creationId xmlns:a16="http://schemas.microsoft.com/office/drawing/2014/main" id="{A50F4D1C-3E89-C579-4911-71D596D2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5046663"/>
            <a:ext cx="1793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8" name="Freeform 20">
            <a:extLst>
              <a:ext uri="{FF2B5EF4-FFF2-40B4-BE49-F238E27FC236}">
                <a16:creationId xmlns:a16="http://schemas.microsoft.com/office/drawing/2014/main" id="{3D19E132-BC7F-F162-CD76-BA63F4D74236}"/>
              </a:ext>
            </a:extLst>
          </p:cNvPr>
          <p:cNvSpPr>
            <a:spLocks/>
          </p:cNvSpPr>
          <p:nvPr/>
        </p:nvSpPr>
        <p:spPr bwMode="auto">
          <a:xfrm>
            <a:off x="6567488" y="5210175"/>
            <a:ext cx="173037" cy="131763"/>
          </a:xfrm>
          <a:custGeom>
            <a:avLst/>
            <a:gdLst>
              <a:gd name="T0" fmla="*/ 0 w 109"/>
              <a:gd name="T1" fmla="*/ 0 h 83"/>
              <a:gd name="T2" fmla="*/ 109 w 109"/>
              <a:gd name="T3" fmla="*/ 0 h 83"/>
              <a:gd name="T4" fmla="*/ 109 w 109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83">
                <a:moveTo>
                  <a:pt x="0" y="0"/>
                </a:moveTo>
                <a:lnTo>
                  <a:pt x="109" y="0"/>
                </a:lnTo>
                <a:lnTo>
                  <a:pt x="109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9" name="Freeform 21">
            <a:extLst>
              <a:ext uri="{FF2B5EF4-FFF2-40B4-BE49-F238E27FC236}">
                <a16:creationId xmlns:a16="http://schemas.microsoft.com/office/drawing/2014/main" id="{8E36DD17-3E9E-79B2-1019-6A3DF9775484}"/>
              </a:ext>
            </a:extLst>
          </p:cNvPr>
          <p:cNvSpPr>
            <a:spLocks/>
          </p:cNvSpPr>
          <p:nvPr/>
        </p:nvSpPr>
        <p:spPr bwMode="auto">
          <a:xfrm>
            <a:off x="6567488" y="4746625"/>
            <a:ext cx="173037" cy="136525"/>
          </a:xfrm>
          <a:custGeom>
            <a:avLst/>
            <a:gdLst>
              <a:gd name="T0" fmla="*/ 109 w 109"/>
              <a:gd name="T1" fmla="*/ 0 h 86"/>
              <a:gd name="T2" fmla="*/ 109 w 109"/>
              <a:gd name="T3" fmla="*/ 86 h 86"/>
              <a:gd name="T4" fmla="*/ 0 w 109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86">
                <a:moveTo>
                  <a:pt x="109" y="0"/>
                </a:moveTo>
                <a:lnTo>
                  <a:pt x="109" y="86"/>
                </a:lnTo>
                <a:lnTo>
                  <a:pt x="0" y="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0" name="Line 22">
            <a:extLst>
              <a:ext uri="{FF2B5EF4-FFF2-40B4-BE49-F238E27FC236}">
                <a16:creationId xmlns:a16="http://schemas.microsoft.com/office/drawing/2014/main" id="{995446D3-01B7-5040-FA41-8875D75EA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837113"/>
            <a:ext cx="1587" cy="420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1" name="Line 23">
            <a:extLst>
              <a:ext uri="{FF2B5EF4-FFF2-40B4-BE49-F238E27FC236}">
                <a16:creationId xmlns:a16="http://schemas.microsoft.com/office/drawing/2014/main" id="{20B69526-B561-41E0-9161-6CDEA305A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4941888"/>
            <a:ext cx="1588" cy="211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0148BE5B-0B87-6779-5F59-AD55B1F6D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4241800"/>
            <a:ext cx="1793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3" name="Freeform 25">
            <a:extLst>
              <a:ext uri="{FF2B5EF4-FFF2-40B4-BE49-F238E27FC236}">
                <a16:creationId xmlns:a16="http://schemas.microsoft.com/office/drawing/2014/main" id="{50C6061C-C134-F3F2-0A24-AF3B7FFA08A7}"/>
              </a:ext>
            </a:extLst>
          </p:cNvPr>
          <p:cNvSpPr>
            <a:spLocks/>
          </p:cNvSpPr>
          <p:nvPr/>
        </p:nvSpPr>
        <p:spPr bwMode="auto">
          <a:xfrm>
            <a:off x="6567488" y="4405313"/>
            <a:ext cx="173037" cy="136525"/>
          </a:xfrm>
          <a:custGeom>
            <a:avLst/>
            <a:gdLst>
              <a:gd name="T0" fmla="*/ 0 w 109"/>
              <a:gd name="T1" fmla="*/ 0 h 86"/>
              <a:gd name="T2" fmla="*/ 109 w 109"/>
              <a:gd name="T3" fmla="*/ 0 h 86"/>
              <a:gd name="T4" fmla="*/ 109 w 109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86">
                <a:moveTo>
                  <a:pt x="0" y="0"/>
                </a:moveTo>
                <a:lnTo>
                  <a:pt x="109" y="0"/>
                </a:lnTo>
                <a:lnTo>
                  <a:pt x="109" y="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4" name="Freeform 26">
            <a:extLst>
              <a:ext uri="{FF2B5EF4-FFF2-40B4-BE49-F238E27FC236}">
                <a16:creationId xmlns:a16="http://schemas.microsoft.com/office/drawing/2014/main" id="{E287E360-0E27-B512-48DD-353C1E37FE6F}"/>
              </a:ext>
            </a:extLst>
          </p:cNvPr>
          <p:cNvSpPr>
            <a:spLocks/>
          </p:cNvSpPr>
          <p:nvPr/>
        </p:nvSpPr>
        <p:spPr bwMode="auto">
          <a:xfrm>
            <a:off x="6567488" y="3946525"/>
            <a:ext cx="173037" cy="136525"/>
          </a:xfrm>
          <a:custGeom>
            <a:avLst/>
            <a:gdLst>
              <a:gd name="T0" fmla="*/ 109 w 109"/>
              <a:gd name="T1" fmla="*/ 0 h 86"/>
              <a:gd name="T2" fmla="*/ 109 w 109"/>
              <a:gd name="T3" fmla="*/ 86 h 86"/>
              <a:gd name="T4" fmla="*/ 0 w 109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86">
                <a:moveTo>
                  <a:pt x="109" y="0"/>
                </a:moveTo>
                <a:lnTo>
                  <a:pt x="109" y="86"/>
                </a:lnTo>
                <a:lnTo>
                  <a:pt x="0" y="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5" name="Line 27">
            <a:extLst>
              <a:ext uri="{FF2B5EF4-FFF2-40B4-BE49-F238E27FC236}">
                <a16:creationId xmlns:a16="http://schemas.microsoft.com/office/drawing/2014/main" id="{6F60D3D3-BBBB-4848-D175-CD8B02FC7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030663"/>
            <a:ext cx="1587" cy="420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6" name="Line 28">
            <a:extLst>
              <a:ext uri="{FF2B5EF4-FFF2-40B4-BE49-F238E27FC236}">
                <a16:creationId xmlns:a16="http://schemas.microsoft.com/office/drawing/2014/main" id="{4B30BD5B-C774-0F54-F761-82FA09DBE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4135438"/>
            <a:ext cx="1588" cy="2159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7" name="Line 29">
            <a:extLst>
              <a:ext uri="{FF2B5EF4-FFF2-40B4-BE49-F238E27FC236}">
                <a16:creationId xmlns:a16="http://schemas.microsoft.com/office/drawing/2014/main" id="{62663FAE-3DAB-BE14-41FE-50F300A7E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3" y="3441700"/>
            <a:ext cx="1793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8" name="Freeform 30">
            <a:extLst>
              <a:ext uri="{FF2B5EF4-FFF2-40B4-BE49-F238E27FC236}">
                <a16:creationId xmlns:a16="http://schemas.microsoft.com/office/drawing/2014/main" id="{A223C54C-3091-88C4-BF98-91F8F4E360ED}"/>
              </a:ext>
            </a:extLst>
          </p:cNvPr>
          <p:cNvSpPr>
            <a:spLocks/>
          </p:cNvSpPr>
          <p:nvPr/>
        </p:nvSpPr>
        <p:spPr bwMode="auto">
          <a:xfrm>
            <a:off x="6567488" y="3603625"/>
            <a:ext cx="173037" cy="131763"/>
          </a:xfrm>
          <a:custGeom>
            <a:avLst/>
            <a:gdLst>
              <a:gd name="T0" fmla="*/ 0 w 109"/>
              <a:gd name="T1" fmla="*/ 0 h 83"/>
              <a:gd name="T2" fmla="*/ 109 w 109"/>
              <a:gd name="T3" fmla="*/ 0 h 83"/>
              <a:gd name="T4" fmla="*/ 109 w 109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83">
                <a:moveTo>
                  <a:pt x="0" y="0"/>
                </a:moveTo>
                <a:lnTo>
                  <a:pt x="109" y="0"/>
                </a:lnTo>
                <a:lnTo>
                  <a:pt x="109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39" name="Freeform 31">
            <a:extLst>
              <a:ext uri="{FF2B5EF4-FFF2-40B4-BE49-F238E27FC236}">
                <a16:creationId xmlns:a16="http://schemas.microsoft.com/office/drawing/2014/main" id="{78BCDEFD-4544-6C80-6DFB-A3B3DCEA81E8}"/>
              </a:ext>
            </a:extLst>
          </p:cNvPr>
          <p:cNvSpPr>
            <a:spLocks/>
          </p:cNvSpPr>
          <p:nvPr/>
        </p:nvSpPr>
        <p:spPr bwMode="auto">
          <a:xfrm>
            <a:off x="6567488" y="3146425"/>
            <a:ext cx="173037" cy="131763"/>
          </a:xfrm>
          <a:custGeom>
            <a:avLst/>
            <a:gdLst>
              <a:gd name="T0" fmla="*/ 109 w 109"/>
              <a:gd name="T1" fmla="*/ 0 h 83"/>
              <a:gd name="T2" fmla="*/ 109 w 109"/>
              <a:gd name="T3" fmla="*/ 83 h 83"/>
              <a:gd name="T4" fmla="*/ 0 w 109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83">
                <a:moveTo>
                  <a:pt x="109" y="0"/>
                </a:moveTo>
                <a:lnTo>
                  <a:pt x="109" y="83"/>
                </a:lnTo>
                <a:lnTo>
                  <a:pt x="0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0" name="Line 32">
            <a:extLst>
              <a:ext uri="{FF2B5EF4-FFF2-40B4-BE49-F238E27FC236}">
                <a16:creationId xmlns:a16="http://schemas.microsoft.com/office/drawing/2014/main" id="{027CDFC8-478F-DAF0-41CC-D3C4879BD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3230563"/>
            <a:ext cx="1587" cy="420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1" name="Line 33">
            <a:extLst>
              <a:ext uri="{FF2B5EF4-FFF2-40B4-BE49-F238E27FC236}">
                <a16:creationId xmlns:a16="http://schemas.microsoft.com/office/drawing/2014/main" id="{CA2640DA-5D6A-B7BC-D34E-819EC8EA9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3335338"/>
            <a:ext cx="1588" cy="2159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2" name="Line 34">
            <a:extLst>
              <a:ext uri="{FF2B5EF4-FFF2-40B4-BE49-F238E27FC236}">
                <a16:creationId xmlns:a16="http://schemas.microsoft.com/office/drawing/2014/main" id="{CDBC77A9-7715-1D66-0675-02AC01A65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2198688"/>
            <a:ext cx="1587" cy="1793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3" name="Freeform 35">
            <a:extLst>
              <a:ext uri="{FF2B5EF4-FFF2-40B4-BE49-F238E27FC236}">
                <a16:creationId xmlns:a16="http://schemas.microsoft.com/office/drawing/2014/main" id="{1DDABABB-0F0B-9667-FEE4-930AD67AD9D8}"/>
              </a:ext>
            </a:extLst>
          </p:cNvPr>
          <p:cNvSpPr>
            <a:spLocks/>
          </p:cNvSpPr>
          <p:nvPr/>
        </p:nvSpPr>
        <p:spPr bwMode="auto">
          <a:xfrm>
            <a:off x="1347788" y="2466975"/>
            <a:ext cx="131762" cy="174625"/>
          </a:xfrm>
          <a:custGeom>
            <a:avLst/>
            <a:gdLst>
              <a:gd name="T0" fmla="*/ 83 w 83"/>
              <a:gd name="T1" fmla="*/ 0 h 110"/>
              <a:gd name="T2" fmla="*/ 83 w 83"/>
              <a:gd name="T3" fmla="*/ 110 h 110"/>
              <a:gd name="T4" fmla="*/ 0 w 83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10">
                <a:moveTo>
                  <a:pt x="83" y="0"/>
                </a:moveTo>
                <a:lnTo>
                  <a:pt x="83" y="110"/>
                </a:lnTo>
                <a:lnTo>
                  <a:pt x="0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4" name="Freeform 36">
            <a:extLst>
              <a:ext uri="{FF2B5EF4-FFF2-40B4-BE49-F238E27FC236}">
                <a16:creationId xmlns:a16="http://schemas.microsoft.com/office/drawing/2014/main" id="{BF7F55B8-4181-1BD1-DE7A-B998FAE36885}"/>
              </a:ext>
            </a:extLst>
          </p:cNvPr>
          <p:cNvSpPr>
            <a:spLocks/>
          </p:cNvSpPr>
          <p:nvPr/>
        </p:nvSpPr>
        <p:spPr bwMode="auto">
          <a:xfrm>
            <a:off x="1806575" y="2466975"/>
            <a:ext cx="131763" cy="174625"/>
          </a:xfrm>
          <a:custGeom>
            <a:avLst/>
            <a:gdLst>
              <a:gd name="T0" fmla="*/ 83 w 83"/>
              <a:gd name="T1" fmla="*/ 110 h 110"/>
              <a:gd name="T2" fmla="*/ 0 w 83"/>
              <a:gd name="T3" fmla="*/ 110 h 110"/>
              <a:gd name="T4" fmla="*/ 0 w 83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10">
                <a:moveTo>
                  <a:pt x="83" y="110"/>
                </a:moveTo>
                <a:lnTo>
                  <a:pt x="0" y="11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5" name="Line 37">
            <a:extLst>
              <a:ext uri="{FF2B5EF4-FFF2-40B4-BE49-F238E27FC236}">
                <a16:creationId xmlns:a16="http://schemas.microsoft.com/office/drawing/2014/main" id="{5E19981F-0694-748E-CE16-CB3C70D31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2466975"/>
            <a:ext cx="4222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6" name="Line 38">
            <a:extLst>
              <a:ext uri="{FF2B5EF4-FFF2-40B4-BE49-F238E27FC236}">
                <a16:creationId xmlns:a16="http://schemas.microsoft.com/office/drawing/2014/main" id="{CAC2C198-49E8-9150-B87C-38DDC3D7F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8288" y="2382838"/>
            <a:ext cx="209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7" name="Line 39">
            <a:extLst>
              <a:ext uri="{FF2B5EF4-FFF2-40B4-BE49-F238E27FC236}">
                <a16:creationId xmlns:a16="http://schemas.microsoft.com/office/drawing/2014/main" id="{11A922F6-A40F-3572-658F-6C7802C3E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0" y="3441700"/>
            <a:ext cx="1793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8" name="Freeform 40">
            <a:extLst>
              <a:ext uri="{FF2B5EF4-FFF2-40B4-BE49-F238E27FC236}">
                <a16:creationId xmlns:a16="http://schemas.microsoft.com/office/drawing/2014/main" id="{A706FEC5-E78A-A70F-98B3-2070F26D16F5}"/>
              </a:ext>
            </a:extLst>
          </p:cNvPr>
          <p:cNvSpPr>
            <a:spLocks/>
          </p:cNvSpPr>
          <p:nvPr/>
        </p:nvSpPr>
        <p:spPr bwMode="auto">
          <a:xfrm>
            <a:off x="5761038" y="3603625"/>
            <a:ext cx="174625" cy="131763"/>
          </a:xfrm>
          <a:custGeom>
            <a:avLst/>
            <a:gdLst>
              <a:gd name="T0" fmla="*/ 0 w 110"/>
              <a:gd name="T1" fmla="*/ 0 h 83"/>
              <a:gd name="T2" fmla="*/ 110 w 110"/>
              <a:gd name="T3" fmla="*/ 0 h 83"/>
              <a:gd name="T4" fmla="*/ 110 w 110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3">
                <a:moveTo>
                  <a:pt x="0" y="0"/>
                </a:moveTo>
                <a:lnTo>
                  <a:pt x="110" y="0"/>
                </a:lnTo>
                <a:lnTo>
                  <a:pt x="110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49" name="Freeform 41">
            <a:extLst>
              <a:ext uri="{FF2B5EF4-FFF2-40B4-BE49-F238E27FC236}">
                <a16:creationId xmlns:a16="http://schemas.microsoft.com/office/drawing/2014/main" id="{7C75475D-7F4A-099F-92B3-FFA55A09BD10}"/>
              </a:ext>
            </a:extLst>
          </p:cNvPr>
          <p:cNvSpPr>
            <a:spLocks/>
          </p:cNvSpPr>
          <p:nvPr/>
        </p:nvSpPr>
        <p:spPr bwMode="auto">
          <a:xfrm>
            <a:off x="5761038" y="3146425"/>
            <a:ext cx="174625" cy="131763"/>
          </a:xfrm>
          <a:custGeom>
            <a:avLst/>
            <a:gdLst>
              <a:gd name="T0" fmla="*/ 110 w 110"/>
              <a:gd name="T1" fmla="*/ 0 h 83"/>
              <a:gd name="T2" fmla="*/ 110 w 110"/>
              <a:gd name="T3" fmla="*/ 83 h 83"/>
              <a:gd name="T4" fmla="*/ 0 w 110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3">
                <a:moveTo>
                  <a:pt x="110" y="0"/>
                </a:moveTo>
                <a:lnTo>
                  <a:pt x="110" y="83"/>
                </a:lnTo>
                <a:lnTo>
                  <a:pt x="0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0" name="Line 42">
            <a:extLst>
              <a:ext uri="{FF2B5EF4-FFF2-40B4-BE49-F238E27FC236}">
                <a16:creationId xmlns:a16="http://schemas.microsoft.com/office/drawing/2014/main" id="{9E8CBB9A-E45C-9156-E96D-1F1C151C4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3230563"/>
            <a:ext cx="1587" cy="420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1" name="Line 43">
            <a:extLst>
              <a:ext uri="{FF2B5EF4-FFF2-40B4-BE49-F238E27FC236}">
                <a16:creationId xmlns:a16="http://schemas.microsoft.com/office/drawing/2014/main" id="{912D3E23-6B51-08FF-D4B8-52E1FE4F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3335338"/>
            <a:ext cx="1588" cy="2159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2" name="Line 44">
            <a:extLst>
              <a:ext uri="{FF2B5EF4-FFF2-40B4-BE49-F238E27FC236}">
                <a16:creationId xmlns:a16="http://schemas.microsoft.com/office/drawing/2014/main" id="{5FF1833F-01B9-F79F-62BB-C01FB499A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0" y="2641600"/>
            <a:ext cx="1793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3" name="Freeform 45">
            <a:extLst>
              <a:ext uri="{FF2B5EF4-FFF2-40B4-BE49-F238E27FC236}">
                <a16:creationId xmlns:a16="http://schemas.microsoft.com/office/drawing/2014/main" id="{7141D7AC-5380-7393-0029-1FE969DD5E36}"/>
              </a:ext>
            </a:extLst>
          </p:cNvPr>
          <p:cNvSpPr>
            <a:spLocks/>
          </p:cNvSpPr>
          <p:nvPr/>
        </p:nvSpPr>
        <p:spPr bwMode="auto">
          <a:xfrm>
            <a:off x="5761038" y="2803525"/>
            <a:ext cx="174625" cy="131763"/>
          </a:xfrm>
          <a:custGeom>
            <a:avLst/>
            <a:gdLst>
              <a:gd name="T0" fmla="*/ 0 w 110"/>
              <a:gd name="T1" fmla="*/ 0 h 83"/>
              <a:gd name="T2" fmla="*/ 110 w 110"/>
              <a:gd name="T3" fmla="*/ 0 h 83"/>
              <a:gd name="T4" fmla="*/ 110 w 110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3">
                <a:moveTo>
                  <a:pt x="0" y="0"/>
                </a:moveTo>
                <a:lnTo>
                  <a:pt x="110" y="0"/>
                </a:lnTo>
                <a:lnTo>
                  <a:pt x="110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4" name="Freeform 46">
            <a:extLst>
              <a:ext uri="{FF2B5EF4-FFF2-40B4-BE49-F238E27FC236}">
                <a16:creationId xmlns:a16="http://schemas.microsoft.com/office/drawing/2014/main" id="{AB67B909-8D8D-DC3D-97A1-9977EB35F463}"/>
              </a:ext>
            </a:extLst>
          </p:cNvPr>
          <p:cNvSpPr>
            <a:spLocks/>
          </p:cNvSpPr>
          <p:nvPr/>
        </p:nvSpPr>
        <p:spPr bwMode="auto">
          <a:xfrm>
            <a:off x="5761038" y="2346325"/>
            <a:ext cx="174625" cy="131763"/>
          </a:xfrm>
          <a:custGeom>
            <a:avLst/>
            <a:gdLst>
              <a:gd name="T0" fmla="*/ 110 w 110"/>
              <a:gd name="T1" fmla="*/ 0 h 83"/>
              <a:gd name="T2" fmla="*/ 110 w 110"/>
              <a:gd name="T3" fmla="*/ 83 h 83"/>
              <a:gd name="T4" fmla="*/ 0 w 110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3">
                <a:moveTo>
                  <a:pt x="110" y="0"/>
                </a:moveTo>
                <a:lnTo>
                  <a:pt x="110" y="83"/>
                </a:lnTo>
                <a:lnTo>
                  <a:pt x="0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5" name="Line 47">
            <a:extLst>
              <a:ext uri="{FF2B5EF4-FFF2-40B4-BE49-F238E27FC236}">
                <a16:creationId xmlns:a16="http://schemas.microsoft.com/office/drawing/2014/main" id="{3F0B446A-9831-AB47-305F-E8B7F58CB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2430463"/>
            <a:ext cx="1587" cy="420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6" name="Line 48">
            <a:extLst>
              <a:ext uri="{FF2B5EF4-FFF2-40B4-BE49-F238E27FC236}">
                <a16:creationId xmlns:a16="http://schemas.microsoft.com/office/drawing/2014/main" id="{F67B6952-C81F-FF60-A3FC-4EDAD3DF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535238"/>
            <a:ext cx="1588" cy="211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7" name="Line 49">
            <a:extLst>
              <a:ext uri="{FF2B5EF4-FFF2-40B4-BE49-F238E27FC236}">
                <a16:creationId xmlns:a16="http://schemas.microsoft.com/office/drawing/2014/main" id="{7D719937-C136-36B7-EDA9-5336C6575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787525"/>
            <a:ext cx="1793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8" name="Freeform 50">
            <a:extLst>
              <a:ext uri="{FF2B5EF4-FFF2-40B4-BE49-F238E27FC236}">
                <a16:creationId xmlns:a16="http://schemas.microsoft.com/office/drawing/2014/main" id="{120D4E99-1D14-A612-DA09-80CD8020BC91}"/>
              </a:ext>
            </a:extLst>
          </p:cNvPr>
          <p:cNvSpPr>
            <a:spLocks/>
          </p:cNvSpPr>
          <p:nvPr/>
        </p:nvSpPr>
        <p:spPr bwMode="auto">
          <a:xfrm>
            <a:off x="6745288" y="1951038"/>
            <a:ext cx="174625" cy="131762"/>
          </a:xfrm>
          <a:custGeom>
            <a:avLst/>
            <a:gdLst>
              <a:gd name="T0" fmla="*/ 0 w 110"/>
              <a:gd name="T1" fmla="*/ 0 h 83"/>
              <a:gd name="T2" fmla="*/ 110 w 110"/>
              <a:gd name="T3" fmla="*/ 0 h 83"/>
              <a:gd name="T4" fmla="*/ 110 w 110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3">
                <a:moveTo>
                  <a:pt x="0" y="0"/>
                </a:moveTo>
                <a:lnTo>
                  <a:pt x="110" y="0"/>
                </a:lnTo>
                <a:lnTo>
                  <a:pt x="110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59" name="Freeform 51">
            <a:extLst>
              <a:ext uri="{FF2B5EF4-FFF2-40B4-BE49-F238E27FC236}">
                <a16:creationId xmlns:a16="http://schemas.microsoft.com/office/drawing/2014/main" id="{05AF52DC-A3B7-EDDF-7CB8-8E49552513DA}"/>
              </a:ext>
            </a:extLst>
          </p:cNvPr>
          <p:cNvSpPr>
            <a:spLocks/>
          </p:cNvSpPr>
          <p:nvPr/>
        </p:nvSpPr>
        <p:spPr bwMode="auto">
          <a:xfrm>
            <a:off x="6745288" y="1493838"/>
            <a:ext cx="174625" cy="130175"/>
          </a:xfrm>
          <a:custGeom>
            <a:avLst/>
            <a:gdLst>
              <a:gd name="T0" fmla="*/ 110 w 110"/>
              <a:gd name="T1" fmla="*/ 0 h 82"/>
              <a:gd name="T2" fmla="*/ 110 w 110"/>
              <a:gd name="T3" fmla="*/ 82 h 82"/>
              <a:gd name="T4" fmla="*/ 0 w 110"/>
              <a:gd name="T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" h="82">
                <a:moveTo>
                  <a:pt x="110" y="0"/>
                </a:moveTo>
                <a:lnTo>
                  <a:pt x="110" y="82"/>
                </a:lnTo>
                <a:lnTo>
                  <a:pt x="0" y="8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0" name="Line 52">
            <a:extLst>
              <a:ext uri="{FF2B5EF4-FFF2-40B4-BE49-F238E27FC236}">
                <a16:creationId xmlns:a16="http://schemas.microsoft.com/office/drawing/2014/main" id="{71FDEB1C-2736-8C6E-B370-807A7114B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1577975"/>
            <a:ext cx="1587" cy="4206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1" name="Line 53">
            <a:extLst>
              <a:ext uri="{FF2B5EF4-FFF2-40B4-BE49-F238E27FC236}">
                <a16:creationId xmlns:a16="http://schemas.microsoft.com/office/drawing/2014/main" id="{7679BE50-2840-4829-A3D9-3245220ED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1682750"/>
            <a:ext cx="1588" cy="2111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2" name="Line 54">
            <a:extLst>
              <a:ext uri="{FF2B5EF4-FFF2-40B4-BE49-F238E27FC236}">
                <a16:creationId xmlns:a16="http://schemas.microsoft.com/office/drawing/2014/main" id="{807DD230-0F70-5DDE-D92C-2C3D31B18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5" y="1787525"/>
            <a:ext cx="1793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3" name="Freeform 55">
            <a:extLst>
              <a:ext uri="{FF2B5EF4-FFF2-40B4-BE49-F238E27FC236}">
                <a16:creationId xmlns:a16="http://schemas.microsoft.com/office/drawing/2014/main" id="{39A83302-A1DD-9EB7-FC3D-9A39E0D3CC3D}"/>
              </a:ext>
            </a:extLst>
          </p:cNvPr>
          <p:cNvSpPr>
            <a:spLocks/>
          </p:cNvSpPr>
          <p:nvPr/>
        </p:nvSpPr>
        <p:spPr bwMode="auto">
          <a:xfrm>
            <a:off x="6019800" y="1951038"/>
            <a:ext cx="168275" cy="131762"/>
          </a:xfrm>
          <a:custGeom>
            <a:avLst/>
            <a:gdLst>
              <a:gd name="T0" fmla="*/ 0 w 106"/>
              <a:gd name="T1" fmla="*/ 0 h 83"/>
              <a:gd name="T2" fmla="*/ 106 w 106"/>
              <a:gd name="T3" fmla="*/ 0 h 83"/>
              <a:gd name="T4" fmla="*/ 106 w 106"/>
              <a:gd name="T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83">
                <a:moveTo>
                  <a:pt x="0" y="0"/>
                </a:moveTo>
                <a:lnTo>
                  <a:pt x="106" y="0"/>
                </a:lnTo>
                <a:lnTo>
                  <a:pt x="106" y="8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4" name="Freeform 56">
            <a:extLst>
              <a:ext uri="{FF2B5EF4-FFF2-40B4-BE49-F238E27FC236}">
                <a16:creationId xmlns:a16="http://schemas.microsoft.com/office/drawing/2014/main" id="{788FC2D6-9FCA-57A0-422D-F6730CF7DE67}"/>
              </a:ext>
            </a:extLst>
          </p:cNvPr>
          <p:cNvSpPr>
            <a:spLocks/>
          </p:cNvSpPr>
          <p:nvPr/>
        </p:nvSpPr>
        <p:spPr bwMode="auto">
          <a:xfrm>
            <a:off x="6019800" y="1493838"/>
            <a:ext cx="168275" cy="130175"/>
          </a:xfrm>
          <a:custGeom>
            <a:avLst/>
            <a:gdLst>
              <a:gd name="T0" fmla="*/ 106 w 106"/>
              <a:gd name="T1" fmla="*/ 0 h 82"/>
              <a:gd name="T2" fmla="*/ 106 w 106"/>
              <a:gd name="T3" fmla="*/ 82 h 82"/>
              <a:gd name="T4" fmla="*/ 0 w 106"/>
              <a:gd name="T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82">
                <a:moveTo>
                  <a:pt x="106" y="0"/>
                </a:moveTo>
                <a:lnTo>
                  <a:pt x="106" y="82"/>
                </a:lnTo>
                <a:lnTo>
                  <a:pt x="0" y="8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5" name="Line 57">
            <a:extLst>
              <a:ext uri="{FF2B5EF4-FFF2-40B4-BE49-F238E27FC236}">
                <a16:creationId xmlns:a16="http://schemas.microsoft.com/office/drawing/2014/main" id="{8BC210D7-C26A-CA84-098D-1641E1F8E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77975"/>
            <a:ext cx="1588" cy="4206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6" name="Line 58">
            <a:extLst>
              <a:ext uri="{FF2B5EF4-FFF2-40B4-BE49-F238E27FC236}">
                <a16:creationId xmlns:a16="http://schemas.microsoft.com/office/drawing/2014/main" id="{59C2A1A5-853C-4E25-7210-8BA2FE694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9313" y="1682750"/>
            <a:ext cx="1587" cy="2111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7" name="Line 59">
            <a:extLst>
              <a:ext uri="{FF2B5EF4-FFF2-40B4-BE49-F238E27FC236}">
                <a16:creationId xmlns:a16="http://schemas.microsoft.com/office/drawing/2014/main" id="{9BCA1BBF-FFEC-C587-D612-C3ECFC311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3003550"/>
            <a:ext cx="1587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8" name="Freeform 60">
            <a:extLst>
              <a:ext uri="{FF2B5EF4-FFF2-40B4-BE49-F238E27FC236}">
                <a16:creationId xmlns:a16="http://schemas.microsoft.com/office/drawing/2014/main" id="{B77D96DA-6EA1-11A8-B0A0-0FFB2C751EE5}"/>
              </a:ext>
            </a:extLst>
          </p:cNvPr>
          <p:cNvSpPr>
            <a:spLocks/>
          </p:cNvSpPr>
          <p:nvPr/>
        </p:nvSpPr>
        <p:spPr bwMode="auto">
          <a:xfrm>
            <a:off x="1347788" y="3267075"/>
            <a:ext cx="131762" cy="174625"/>
          </a:xfrm>
          <a:custGeom>
            <a:avLst/>
            <a:gdLst>
              <a:gd name="T0" fmla="*/ 83 w 83"/>
              <a:gd name="T1" fmla="*/ 0 h 110"/>
              <a:gd name="T2" fmla="*/ 83 w 83"/>
              <a:gd name="T3" fmla="*/ 110 h 110"/>
              <a:gd name="T4" fmla="*/ 0 w 83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10">
                <a:moveTo>
                  <a:pt x="83" y="0"/>
                </a:moveTo>
                <a:lnTo>
                  <a:pt x="83" y="110"/>
                </a:lnTo>
                <a:lnTo>
                  <a:pt x="0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69" name="Freeform 61">
            <a:extLst>
              <a:ext uri="{FF2B5EF4-FFF2-40B4-BE49-F238E27FC236}">
                <a16:creationId xmlns:a16="http://schemas.microsoft.com/office/drawing/2014/main" id="{680D4514-754D-1B08-EF61-5F221306DAF7}"/>
              </a:ext>
            </a:extLst>
          </p:cNvPr>
          <p:cNvSpPr>
            <a:spLocks/>
          </p:cNvSpPr>
          <p:nvPr/>
        </p:nvSpPr>
        <p:spPr bwMode="auto">
          <a:xfrm>
            <a:off x="1806575" y="3267075"/>
            <a:ext cx="131763" cy="174625"/>
          </a:xfrm>
          <a:custGeom>
            <a:avLst/>
            <a:gdLst>
              <a:gd name="T0" fmla="*/ 83 w 83"/>
              <a:gd name="T1" fmla="*/ 110 h 110"/>
              <a:gd name="T2" fmla="*/ 0 w 83"/>
              <a:gd name="T3" fmla="*/ 110 h 110"/>
              <a:gd name="T4" fmla="*/ 0 w 83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10">
                <a:moveTo>
                  <a:pt x="83" y="110"/>
                </a:moveTo>
                <a:lnTo>
                  <a:pt x="0" y="11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0" name="Line 62">
            <a:extLst>
              <a:ext uri="{FF2B5EF4-FFF2-40B4-BE49-F238E27FC236}">
                <a16:creationId xmlns:a16="http://schemas.microsoft.com/office/drawing/2014/main" id="{47AD47D9-6F94-380F-01AE-28E30F6BC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3267075"/>
            <a:ext cx="4222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1" name="Line 63">
            <a:extLst>
              <a:ext uri="{FF2B5EF4-FFF2-40B4-BE49-F238E27FC236}">
                <a16:creationId xmlns:a16="http://schemas.microsoft.com/office/drawing/2014/main" id="{78F9935B-437A-56BB-369C-36B102F65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8288" y="3182938"/>
            <a:ext cx="209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2" name="Line 64">
            <a:extLst>
              <a:ext uri="{FF2B5EF4-FFF2-40B4-BE49-F238E27FC236}">
                <a16:creationId xmlns:a16="http://schemas.microsoft.com/office/drawing/2014/main" id="{567E38E1-EDCB-33B5-BC36-2D9501E73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3805238"/>
            <a:ext cx="1587" cy="1778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3" name="Freeform 65">
            <a:extLst>
              <a:ext uri="{FF2B5EF4-FFF2-40B4-BE49-F238E27FC236}">
                <a16:creationId xmlns:a16="http://schemas.microsoft.com/office/drawing/2014/main" id="{D46D4FBE-E02F-337A-6A47-255E5913284A}"/>
              </a:ext>
            </a:extLst>
          </p:cNvPr>
          <p:cNvSpPr>
            <a:spLocks/>
          </p:cNvSpPr>
          <p:nvPr/>
        </p:nvSpPr>
        <p:spPr bwMode="auto">
          <a:xfrm>
            <a:off x="1347788" y="4073525"/>
            <a:ext cx="131762" cy="168275"/>
          </a:xfrm>
          <a:custGeom>
            <a:avLst/>
            <a:gdLst>
              <a:gd name="T0" fmla="*/ 83 w 83"/>
              <a:gd name="T1" fmla="*/ 0 h 106"/>
              <a:gd name="T2" fmla="*/ 83 w 83"/>
              <a:gd name="T3" fmla="*/ 106 h 106"/>
              <a:gd name="T4" fmla="*/ 0 w 83"/>
              <a:gd name="T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6">
                <a:moveTo>
                  <a:pt x="83" y="0"/>
                </a:moveTo>
                <a:lnTo>
                  <a:pt x="83" y="106"/>
                </a:lnTo>
                <a:lnTo>
                  <a:pt x="0" y="10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4" name="Freeform 66">
            <a:extLst>
              <a:ext uri="{FF2B5EF4-FFF2-40B4-BE49-F238E27FC236}">
                <a16:creationId xmlns:a16="http://schemas.microsoft.com/office/drawing/2014/main" id="{8094D75C-0AE0-D8B0-448B-2AF09BCD940D}"/>
              </a:ext>
            </a:extLst>
          </p:cNvPr>
          <p:cNvSpPr>
            <a:spLocks/>
          </p:cNvSpPr>
          <p:nvPr/>
        </p:nvSpPr>
        <p:spPr bwMode="auto">
          <a:xfrm>
            <a:off x="1806575" y="4073525"/>
            <a:ext cx="131763" cy="168275"/>
          </a:xfrm>
          <a:custGeom>
            <a:avLst/>
            <a:gdLst>
              <a:gd name="T0" fmla="*/ 83 w 83"/>
              <a:gd name="T1" fmla="*/ 106 h 106"/>
              <a:gd name="T2" fmla="*/ 0 w 83"/>
              <a:gd name="T3" fmla="*/ 106 h 106"/>
              <a:gd name="T4" fmla="*/ 0 w 83"/>
              <a:gd name="T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6">
                <a:moveTo>
                  <a:pt x="83" y="106"/>
                </a:moveTo>
                <a:lnTo>
                  <a:pt x="0" y="10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5" name="Line 67">
            <a:extLst>
              <a:ext uri="{FF2B5EF4-FFF2-40B4-BE49-F238E27FC236}">
                <a16:creationId xmlns:a16="http://schemas.microsoft.com/office/drawing/2014/main" id="{DCAF7FFC-5D30-A369-2CE6-2D0D765085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073525"/>
            <a:ext cx="4222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6" name="Line 68">
            <a:extLst>
              <a:ext uri="{FF2B5EF4-FFF2-40B4-BE49-F238E27FC236}">
                <a16:creationId xmlns:a16="http://schemas.microsoft.com/office/drawing/2014/main" id="{DE964195-1E78-B9A1-D0E3-5B90341BD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8288" y="3983038"/>
            <a:ext cx="209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7" name="Line 69">
            <a:extLst>
              <a:ext uri="{FF2B5EF4-FFF2-40B4-BE49-F238E27FC236}">
                <a16:creationId xmlns:a16="http://schemas.microsoft.com/office/drawing/2014/main" id="{F5BD2D8A-D52A-9CCE-55CF-28F19053A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4605338"/>
            <a:ext cx="1587" cy="1778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8" name="Freeform 70">
            <a:extLst>
              <a:ext uri="{FF2B5EF4-FFF2-40B4-BE49-F238E27FC236}">
                <a16:creationId xmlns:a16="http://schemas.microsoft.com/office/drawing/2014/main" id="{94318A23-0213-AE15-C208-1B3E37FC8CE8}"/>
              </a:ext>
            </a:extLst>
          </p:cNvPr>
          <p:cNvSpPr>
            <a:spLocks/>
          </p:cNvSpPr>
          <p:nvPr/>
        </p:nvSpPr>
        <p:spPr bwMode="auto">
          <a:xfrm>
            <a:off x="1347788" y="4873625"/>
            <a:ext cx="131762" cy="173038"/>
          </a:xfrm>
          <a:custGeom>
            <a:avLst/>
            <a:gdLst>
              <a:gd name="T0" fmla="*/ 83 w 83"/>
              <a:gd name="T1" fmla="*/ 0 h 109"/>
              <a:gd name="T2" fmla="*/ 83 w 83"/>
              <a:gd name="T3" fmla="*/ 109 h 109"/>
              <a:gd name="T4" fmla="*/ 0 w 83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9">
                <a:moveTo>
                  <a:pt x="83" y="0"/>
                </a:moveTo>
                <a:lnTo>
                  <a:pt x="83" y="109"/>
                </a:lnTo>
                <a:lnTo>
                  <a:pt x="0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79" name="Freeform 71">
            <a:extLst>
              <a:ext uri="{FF2B5EF4-FFF2-40B4-BE49-F238E27FC236}">
                <a16:creationId xmlns:a16="http://schemas.microsoft.com/office/drawing/2014/main" id="{DDC0A2F1-2F53-DA85-4A81-B69F7494E68F}"/>
              </a:ext>
            </a:extLst>
          </p:cNvPr>
          <p:cNvSpPr>
            <a:spLocks/>
          </p:cNvSpPr>
          <p:nvPr/>
        </p:nvSpPr>
        <p:spPr bwMode="auto">
          <a:xfrm>
            <a:off x="1806575" y="4873625"/>
            <a:ext cx="131763" cy="173038"/>
          </a:xfrm>
          <a:custGeom>
            <a:avLst/>
            <a:gdLst>
              <a:gd name="T0" fmla="*/ 83 w 83"/>
              <a:gd name="T1" fmla="*/ 109 h 109"/>
              <a:gd name="T2" fmla="*/ 0 w 83"/>
              <a:gd name="T3" fmla="*/ 109 h 109"/>
              <a:gd name="T4" fmla="*/ 0 w 83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9">
                <a:moveTo>
                  <a:pt x="83" y="109"/>
                </a:moveTo>
                <a:lnTo>
                  <a:pt x="0" y="10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0" name="Line 72">
            <a:extLst>
              <a:ext uri="{FF2B5EF4-FFF2-40B4-BE49-F238E27FC236}">
                <a16:creationId xmlns:a16="http://schemas.microsoft.com/office/drawing/2014/main" id="{AEFD470B-A39A-5489-5609-B712A54BC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873625"/>
            <a:ext cx="4222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1" name="Line 73">
            <a:extLst>
              <a:ext uri="{FF2B5EF4-FFF2-40B4-BE49-F238E27FC236}">
                <a16:creationId xmlns:a16="http://schemas.microsoft.com/office/drawing/2014/main" id="{CE320942-3183-C463-7A1E-B00B42747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8288" y="4789488"/>
            <a:ext cx="209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2" name="Line 74">
            <a:extLst>
              <a:ext uri="{FF2B5EF4-FFF2-40B4-BE49-F238E27FC236}">
                <a16:creationId xmlns:a16="http://schemas.microsoft.com/office/drawing/2014/main" id="{C3BAD10C-FD1B-F94D-2AA4-A1146C8DD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2378075"/>
            <a:ext cx="1587" cy="625475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3" name="Line 75">
            <a:extLst>
              <a:ext uri="{FF2B5EF4-FFF2-40B4-BE49-F238E27FC236}">
                <a16:creationId xmlns:a16="http://schemas.microsoft.com/office/drawing/2014/main" id="{FB10883A-ECD8-4765-2F47-66AEF6670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7788" y="1787525"/>
            <a:ext cx="1587" cy="37020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7" name="Line 79">
            <a:extLst>
              <a:ext uri="{FF2B5EF4-FFF2-40B4-BE49-F238E27FC236}">
                <a16:creationId xmlns:a16="http://schemas.microsoft.com/office/drawing/2014/main" id="{FEE8D150-E122-5280-49AC-769F8903C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2082800"/>
            <a:ext cx="1587" cy="3406775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8" name="Line 80">
            <a:extLst>
              <a:ext uri="{FF2B5EF4-FFF2-40B4-BE49-F238E27FC236}">
                <a16:creationId xmlns:a16="http://schemas.microsoft.com/office/drawing/2014/main" id="{036D3C1F-321A-4E36-55A3-600E9201F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2082800"/>
            <a:ext cx="1587" cy="3406775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2" name="Line 84">
            <a:extLst>
              <a:ext uri="{FF2B5EF4-FFF2-40B4-BE49-F238E27FC236}">
                <a16:creationId xmlns:a16="http://schemas.microsoft.com/office/drawing/2014/main" id="{5D835B0B-7BFA-E15B-F09F-0D8C53D5A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475" y="2382838"/>
            <a:ext cx="1588" cy="258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3" name="Line 85">
            <a:extLst>
              <a:ext uri="{FF2B5EF4-FFF2-40B4-BE49-F238E27FC236}">
                <a16:creationId xmlns:a16="http://schemas.microsoft.com/office/drawing/2014/main" id="{D6BC5597-F934-DEA8-606F-B11EF7402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4346575"/>
            <a:ext cx="1587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4" name="Freeform 86">
            <a:extLst>
              <a:ext uri="{FF2B5EF4-FFF2-40B4-BE49-F238E27FC236}">
                <a16:creationId xmlns:a16="http://schemas.microsoft.com/office/drawing/2014/main" id="{640C5FB3-566E-E24F-65F2-BD82928A2316}"/>
              </a:ext>
            </a:extLst>
          </p:cNvPr>
          <p:cNvSpPr>
            <a:spLocks/>
          </p:cNvSpPr>
          <p:nvPr/>
        </p:nvSpPr>
        <p:spPr bwMode="auto">
          <a:xfrm>
            <a:off x="3074988" y="4614863"/>
            <a:ext cx="131762" cy="174625"/>
          </a:xfrm>
          <a:custGeom>
            <a:avLst/>
            <a:gdLst>
              <a:gd name="T0" fmla="*/ 0 w 83"/>
              <a:gd name="T1" fmla="*/ 0 h 110"/>
              <a:gd name="T2" fmla="*/ 0 w 83"/>
              <a:gd name="T3" fmla="*/ 110 h 110"/>
              <a:gd name="T4" fmla="*/ 83 w 83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10">
                <a:moveTo>
                  <a:pt x="0" y="0"/>
                </a:moveTo>
                <a:lnTo>
                  <a:pt x="0" y="110"/>
                </a:lnTo>
                <a:lnTo>
                  <a:pt x="83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5" name="Freeform 87">
            <a:extLst>
              <a:ext uri="{FF2B5EF4-FFF2-40B4-BE49-F238E27FC236}">
                <a16:creationId xmlns:a16="http://schemas.microsoft.com/office/drawing/2014/main" id="{3D870C91-0CEC-5B78-090D-F9649DF7CE7A}"/>
              </a:ext>
            </a:extLst>
          </p:cNvPr>
          <p:cNvSpPr>
            <a:spLocks/>
          </p:cNvSpPr>
          <p:nvPr/>
        </p:nvSpPr>
        <p:spPr bwMode="auto">
          <a:xfrm>
            <a:off x="2617788" y="4614863"/>
            <a:ext cx="131762" cy="174625"/>
          </a:xfrm>
          <a:custGeom>
            <a:avLst/>
            <a:gdLst>
              <a:gd name="T0" fmla="*/ 0 w 83"/>
              <a:gd name="T1" fmla="*/ 110 h 110"/>
              <a:gd name="T2" fmla="*/ 83 w 83"/>
              <a:gd name="T3" fmla="*/ 110 h 110"/>
              <a:gd name="T4" fmla="*/ 83 w 83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10">
                <a:moveTo>
                  <a:pt x="0" y="110"/>
                </a:moveTo>
                <a:lnTo>
                  <a:pt x="83" y="110"/>
                </a:lnTo>
                <a:lnTo>
                  <a:pt x="83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6" name="Line 88">
            <a:extLst>
              <a:ext uri="{FF2B5EF4-FFF2-40B4-BE49-F238E27FC236}">
                <a16:creationId xmlns:a16="http://schemas.microsoft.com/office/drawing/2014/main" id="{20FA28D9-EE0C-E508-075A-C8DBE19ED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5" y="4614863"/>
            <a:ext cx="4206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7" name="Line 89">
            <a:extLst>
              <a:ext uri="{FF2B5EF4-FFF2-40B4-BE49-F238E27FC236}">
                <a16:creationId xmlns:a16="http://schemas.microsoft.com/office/drawing/2014/main" id="{AAB4EC34-FDB9-B080-9C72-3F36AA878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4530725"/>
            <a:ext cx="2111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8" name="Line 90">
            <a:extLst>
              <a:ext uri="{FF2B5EF4-FFF2-40B4-BE49-F238E27FC236}">
                <a16:creationId xmlns:a16="http://schemas.microsoft.com/office/drawing/2014/main" id="{EC1A481B-6620-362D-3EC4-AD487E631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434657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9" name="Freeform 91">
            <a:extLst>
              <a:ext uri="{FF2B5EF4-FFF2-40B4-BE49-F238E27FC236}">
                <a16:creationId xmlns:a16="http://schemas.microsoft.com/office/drawing/2014/main" id="{68CC06E0-E191-5034-924B-07C5A9430478}"/>
              </a:ext>
            </a:extLst>
          </p:cNvPr>
          <p:cNvSpPr>
            <a:spLocks/>
          </p:cNvSpPr>
          <p:nvPr/>
        </p:nvSpPr>
        <p:spPr bwMode="auto">
          <a:xfrm>
            <a:off x="3206750" y="4614863"/>
            <a:ext cx="138113" cy="174625"/>
          </a:xfrm>
          <a:custGeom>
            <a:avLst/>
            <a:gdLst>
              <a:gd name="T0" fmla="*/ 87 w 87"/>
              <a:gd name="T1" fmla="*/ 0 h 110"/>
              <a:gd name="T2" fmla="*/ 87 w 87"/>
              <a:gd name="T3" fmla="*/ 110 h 110"/>
              <a:gd name="T4" fmla="*/ 0 w 87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10">
                <a:moveTo>
                  <a:pt x="87" y="0"/>
                </a:moveTo>
                <a:lnTo>
                  <a:pt x="87" y="110"/>
                </a:lnTo>
                <a:lnTo>
                  <a:pt x="0" y="1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0" name="Freeform 92">
            <a:extLst>
              <a:ext uri="{FF2B5EF4-FFF2-40B4-BE49-F238E27FC236}">
                <a16:creationId xmlns:a16="http://schemas.microsoft.com/office/drawing/2014/main" id="{FDB5BFFC-1C28-5401-5BDF-8B0ED3E99AF1}"/>
              </a:ext>
            </a:extLst>
          </p:cNvPr>
          <p:cNvSpPr>
            <a:spLocks/>
          </p:cNvSpPr>
          <p:nvPr/>
        </p:nvSpPr>
        <p:spPr bwMode="auto">
          <a:xfrm>
            <a:off x="3665538" y="4614863"/>
            <a:ext cx="136525" cy="174625"/>
          </a:xfrm>
          <a:custGeom>
            <a:avLst/>
            <a:gdLst>
              <a:gd name="T0" fmla="*/ 86 w 86"/>
              <a:gd name="T1" fmla="*/ 110 h 110"/>
              <a:gd name="T2" fmla="*/ 0 w 86"/>
              <a:gd name="T3" fmla="*/ 110 h 110"/>
              <a:gd name="T4" fmla="*/ 0 w 8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10">
                <a:moveTo>
                  <a:pt x="86" y="110"/>
                </a:moveTo>
                <a:lnTo>
                  <a:pt x="0" y="11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1" name="Line 93">
            <a:extLst>
              <a:ext uri="{FF2B5EF4-FFF2-40B4-BE49-F238E27FC236}">
                <a16:creationId xmlns:a16="http://schemas.microsoft.com/office/drawing/2014/main" id="{21CFB075-FB40-9037-89A6-488177091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7238" y="4614863"/>
            <a:ext cx="4206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2" name="Line 94">
            <a:extLst>
              <a:ext uri="{FF2B5EF4-FFF2-40B4-BE49-F238E27FC236}">
                <a16:creationId xmlns:a16="http://schemas.microsoft.com/office/drawing/2014/main" id="{DCB6840A-A408-9C48-3B9A-6928C0F56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7250" y="4530725"/>
            <a:ext cx="2095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3" name="Line 95">
            <a:extLst>
              <a:ext uri="{FF2B5EF4-FFF2-40B4-BE49-F238E27FC236}">
                <a16:creationId xmlns:a16="http://schemas.microsoft.com/office/drawing/2014/main" id="{AA152E8C-7AC6-B87B-FBD6-24D1ECC00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4789488"/>
            <a:ext cx="1588" cy="257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4" name="Line 96">
            <a:extLst>
              <a:ext uri="{FF2B5EF4-FFF2-40B4-BE49-F238E27FC236}">
                <a16:creationId xmlns:a16="http://schemas.microsoft.com/office/drawing/2014/main" id="{B0678F00-11EC-4CD1-10F2-61C69998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354647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5" name="Freeform 97">
            <a:extLst>
              <a:ext uri="{FF2B5EF4-FFF2-40B4-BE49-F238E27FC236}">
                <a16:creationId xmlns:a16="http://schemas.microsoft.com/office/drawing/2014/main" id="{89613831-65E7-68CE-95C6-9B775A112EAF}"/>
              </a:ext>
            </a:extLst>
          </p:cNvPr>
          <p:cNvSpPr>
            <a:spLocks/>
          </p:cNvSpPr>
          <p:nvPr/>
        </p:nvSpPr>
        <p:spPr bwMode="auto">
          <a:xfrm>
            <a:off x="3206750" y="3814763"/>
            <a:ext cx="138113" cy="168275"/>
          </a:xfrm>
          <a:custGeom>
            <a:avLst/>
            <a:gdLst>
              <a:gd name="T0" fmla="*/ 87 w 87"/>
              <a:gd name="T1" fmla="*/ 0 h 106"/>
              <a:gd name="T2" fmla="*/ 87 w 87"/>
              <a:gd name="T3" fmla="*/ 106 h 106"/>
              <a:gd name="T4" fmla="*/ 0 w 87"/>
              <a:gd name="T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06">
                <a:moveTo>
                  <a:pt x="87" y="0"/>
                </a:moveTo>
                <a:lnTo>
                  <a:pt x="87" y="106"/>
                </a:lnTo>
                <a:lnTo>
                  <a:pt x="0" y="10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6" name="Freeform 98">
            <a:extLst>
              <a:ext uri="{FF2B5EF4-FFF2-40B4-BE49-F238E27FC236}">
                <a16:creationId xmlns:a16="http://schemas.microsoft.com/office/drawing/2014/main" id="{55015145-9BC4-EC0C-0346-C6ACC20BFE4D}"/>
              </a:ext>
            </a:extLst>
          </p:cNvPr>
          <p:cNvSpPr>
            <a:spLocks/>
          </p:cNvSpPr>
          <p:nvPr/>
        </p:nvSpPr>
        <p:spPr bwMode="auto">
          <a:xfrm>
            <a:off x="3665538" y="3814763"/>
            <a:ext cx="136525" cy="168275"/>
          </a:xfrm>
          <a:custGeom>
            <a:avLst/>
            <a:gdLst>
              <a:gd name="T0" fmla="*/ 86 w 86"/>
              <a:gd name="T1" fmla="*/ 106 h 106"/>
              <a:gd name="T2" fmla="*/ 0 w 86"/>
              <a:gd name="T3" fmla="*/ 106 h 106"/>
              <a:gd name="T4" fmla="*/ 0 w 86"/>
              <a:gd name="T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06">
                <a:moveTo>
                  <a:pt x="86" y="106"/>
                </a:moveTo>
                <a:lnTo>
                  <a:pt x="0" y="10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7" name="Line 99">
            <a:extLst>
              <a:ext uri="{FF2B5EF4-FFF2-40B4-BE49-F238E27FC236}">
                <a16:creationId xmlns:a16="http://schemas.microsoft.com/office/drawing/2014/main" id="{07B2BCE9-2EB4-AD9D-9F64-4B916BCCA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7238" y="3814763"/>
            <a:ext cx="4206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8" name="Line 100">
            <a:extLst>
              <a:ext uri="{FF2B5EF4-FFF2-40B4-BE49-F238E27FC236}">
                <a16:creationId xmlns:a16="http://schemas.microsoft.com/office/drawing/2014/main" id="{702C5D11-84F9-8ACD-61CF-CCE217247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7250" y="3730625"/>
            <a:ext cx="2095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09" name="Line 101">
            <a:extLst>
              <a:ext uri="{FF2B5EF4-FFF2-40B4-BE49-F238E27FC236}">
                <a16:creationId xmlns:a16="http://schemas.microsoft.com/office/drawing/2014/main" id="{FF7B30CC-B70D-EE29-4D0A-7A0F251A9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193992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0" name="Freeform 102">
            <a:extLst>
              <a:ext uri="{FF2B5EF4-FFF2-40B4-BE49-F238E27FC236}">
                <a16:creationId xmlns:a16="http://schemas.microsoft.com/office/drawing/2014/main" id="{EB57F512-3405-8A6F-834C-C2D5E49DAB72}"/>
              </a:ext>
            </a:extLst>
          </p:cNvPr>
          <p:cNvSpPr>
            <a:spLocks/>
          </p:cNvSpPr>
          <p:nvPr/>
        </p:nvSpPr>
        <p:spPr bwMode="auto">
          <a:xfrm>
            <a:off x="3206750" y="2209800"/>
            <a:ext cx="138113" cy="173038"/>
          </a:xfrm>
          <a:custGeom>
            <a:avLst/>
            <a:gdLst>
              <a:gd name="T0" fmla="*/ 87 w 87"/>
              <a:gd name="T1" fmla="*/ 0 h 109"/>
              <a:gd name="T2" fmla="*/ 87 w 87"/>
              <a:gd name="T3" fmla="*/ 109 h 109"/>
              <a:gd name="T4" fmla="*/ 0 w 87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09">
                <a:moveTo>
                  <a:pt x="87" y="0"/>
                </a:moveTo>
                <a:lnTo>
                  <a:pt x="87" y="109"/>
                </a:lnTo>
                <a:lnTo>
                  <a:pt x="0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1" name="Freeform 103">
            <a:extLst>
              <a:ext uri="{FF2B5EF4-FFF2-40B4-BE49-F238E27FC236}">
                <a16:creationId xmlns:a16="http://schemas.microsoft.com/office/drawing/2014/main" id="{4F88F489-01F0-7495-AD5E-6EB1F6C10E44}"/>
              </a:ext>
            </a:extLst>
          </p:cNvPr>
          <p:cNvSpPr>
            <a:spLocks/>
          </p:cNvSpPr>
          <p:nvPr/>
        </p:nvSpPr>
        <p:spPr bwMode="auto">
          <a:xfrm>
            <a:off x="3665538" y="2209800"/>
            <a:ext cx="136525" cy="173038"/>
          </a:xfrm>
          <a:custGeom>
            <a:avLst/>
            <a:gdLst>
              <a:gd name="T0" fmla="*/ 86 w 86"/>
              <a:gd name="T1" fmla="*/ 109 h 109"/>
              <a:gd name="T2" fmla="*/ 0 w 86"/>
              <a:gd name="T3" fmla="*/ 109 h 109"/>
              <a:gd name="T4" fmla="*/ 0 w 86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09">
                <a:moveTo>
                  <a:pt x="86" y="109"/>
                </a:moveTo>
                <a:lnTo>
                  <a:pt x="0" y="10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2" name="Line 104">
            <a:extLst>
              <a:ext uri="{FF2B5EF4-FFF2-40B4-BE49-F238E27FC236}">
                <a16:creationId xmlns:a16="http://schemas.microsoft.com/office/drawing/2014/main" id="{0378EB8B-4724-76A5-420F-0FAA546AFC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7238" y="2209800"/>
            <a:ext cx="420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3" name="Line 105">
            <a:extLst>
              <a:ext uri="{FF2B5EF4-FFF2-40B4-BE49-F238E27FC236}">
                <a16:creationId xmlns:a16="http://schemas.microsoft.com/office/drawing/2014/main" id="{52F98AE1-677E-4835-11A3-CBE8395EC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7250" y="2125663"/>
            <a:ext cx="209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4" name="Line 106">
            <a:extLst>
              <a:ext uri="{FF2B5EF4-FFF2-40B4-BE49-F238E27FC236}">
                <a16:creationId xmlns:a16="http://schemas.microsoft.com/office/drawing/2014/main" id="{CC150F4D-A7CC-4D8A-13C1-5E7BB866E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3983038"/>
            <a:ext cx="1588" cy="258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5" name="Line 107">
            <a:extLst>
              <a:ext uri="{FF2B5EF4-FFF2-40B4-BE49-F238E27FC236}">
                <a16:creationId xmlns:a16="http://schemas.microsoft.com/office/drawing/2014/main" id="{B12B618A-B67A-FF21-9C2D-29C69FDAB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354647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6" name="Freeform 108">
            <a:extLst>
              <a:ext uri="{FF2B5EF4-FFF2-40B4-BE49-F238E27FC236}">
                <a16:creationId xmlns:a16="http://schemas.microsoft.com/office/drawing/2014/main" id="{25E66D31-9057-4255-6DD4-A70DE3F73924}"/>
              </a:ext>
            </a:extLst>
          </p:cNvPr>
          <p:cNvSpPr>
            <a:spLocks/>
          </p:cNvSpPr>
          <p:nvPr/>
        </p:nvSpPr>
        <p:spPr bwMode="auto">
          <a:xfrm>
            <a:off x="4049713" y="3814763"/>
            <a:ext cx="136525" cy="168275"/>
          </a:xfrm>
          <a:custGeom>
            <a:avLst/>
            <a:gdLst>
              <a:gd name="T0" fmla="*/ 86 w 86"/>
              <a:gd name="T1" fmla="*/ 0 h 106"/>
              <a:gd name="T2" fmla="*/ 86 w 86"/>
              <a:gd name="T3" fmla="*/ 106 h 106"/>
              <a:gd name="T4" fmla="*/ 0 w 86"/>
              <a:gd name="T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06">
                <a:moveTo>
                  <a:pt x="86" y="0"/>
                </a:moveTo>
                <a:lnTo>
                  <a:pt x="86" y="106"/>
                </a:lnTo>
                <a:lnTo>
                  <a:pt x="0" y="10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7" name="Freeform 109">
            <a:extLst>
              <a:ext uri="{FF2B5EF4-FFF2-40B4-BE49-F238E27FC236}">
                <a16:creationId xmlns:a16="http://schemas.microsoft.com/office/drawing/2014/main" id="{8372C3AE-141C-6813-155A-0E985D51C366}"/>
              </a:ext>
            </a:extLst>
          </p:cNvPr>
          <p:cNvSpPr>
            <a:spLocks/>
          </p:cNvSpPr>
          <p:nvPr/>
        </p:nvSpPr>
        <p:spPr bwMode="auto">
          <a:xfrm>
            <a:off x="4508500" y="3814763"/>
            <a:ext cx="136525" cy="168275"/>
          </a:xfrm>
          <a:custGeom>
            <a:avLst/>
            <a:gdLst>
              <a:gd name="T0" fmla="*/ 86 w 86"/>
              <a:gd name="T1" fmla="*/ 106 h 106"/>
              <a:gd name="T2" fmla="*/ 0 w 86"/>
              <a:gd name="T3" fmla="*/ 106 h 106"/>
              <a:gd name="T4" fmla="*/ 0 w 86"/>
              <a:gd name="T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06">
                <a:moveTo>
                  <a:pt x="86" y="106"/>
                </a:moveTo>
                <a:lnTo>
                  <a:pt x="0" y="10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8" name="Line 110">
            <a:extLst>
              <a:ext uri="{FF2B5EF4-FFF2-40B4-BE49-F238E27FC236}">
                <a16:creationId xmlns:a16="http://schemas.microsoft.com/office/drawing/2014/main" id="{AE2AE7C3-F10E-9739-BFAB-4A22C9FED0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3814763"/>
            <a:ext cx="4222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19" name="Line 111">
            <a:extLst>
              <a:ext uri="{FF2B5EF4-FFF2-40B4-BE49-F238E27FC236}">
                <a16:creationId xmlns:a16="http://schemas.microsoft.com/office/drawing/2014/main" id="{C4416B32-11E5-58A1-BB16-1A7368FD6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8625" y="3730625"/>
            <a:ext cx="2159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0" name="Line 112">
            <a:extLst>
              <a:ext uri="{FF2B5EF4-FFF2-40B4-BE49-F238E27FC236}">
                <a16:creationId xmlns:a16="http://schemas.microsoft.com/office/drawing/2014/main" id="{ED05C113-8B4B-02D4-C829-1A5A9D74B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713" y="3983038"/>
            <a:ext cx="1587" cy="258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1" name="Line 113">
            <a:extLst>
              <a:ext uri="{FF2B5EF4-FFF2-40B4-BE49-F238E27FC236}">
                <a16:creationId xmlns:a16="http://schemas.microsoft.com/office/drawing/2014/main" id="{B2CE6AB0-6AE0-3EA1-DA16-5ED3D8518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841750"/>
            <a:ext cx="1793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2" name="Line 114">
            <a:extLst>
              <a:ext uri="{FF2B5EF4-FFF2-40B4-BE49-F238E27FC236}">
                <a16:creationId xmlns:a16="http://schemas.microsoft.com/office/drawing/2014/main" id="{F88C3AE2-B4C6-C84F-801B-1336EE712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274637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3" name="Freeform 115">
            <a:extLst>
              <a:ext uri="{FF2B5EF4-FFF2-40B4-BE49-F238E27FC236}">
                <a16:creationId xmlns:a16="http://schemas.microsoft.com/office/drawing/2014/main" id="{5985AAEC-BF4E-D1B0-1EE1-E270494DD531}"/>
              </a:ext>
            </a:extLst>
          </p:cNvPr>
          <p:cNvSpPr>
            <a:spLocks/>
          </p:cNvSpPr>
          <p:nvPr/>
        </p:nvSpPr>
        <p:spPr bwMode="auto">
          <a:xfrm>
            <a:off x="5102225" y="3009900"/>
            <a:ext cx="138113" cy="173038"/>
          </a:xfrm>
          <a:custGeom>
            <a:avLst/>
            <a:gdLst>
              <a:gd name="T0" fmla="*/ 0 w 87"/>
              <a:gd name="T1" fmla="*/ 0 h 109"/>
              <a:gd name="T2" fmla="*/ 0 w 87"/>
              <a:gd name="T3" fmla="*/ 109 h 109"/>
              <a:gd name="T4" fmla="*/ 87 w 87"/>
              <a:gd name="T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09">
                <a:moveTo>
                  <a:pt x="0" y="0"/>
                </a:moveTo>
                <a:lnTo>
                  <a:pt x="0" y="109"/>
                </a:lnTo>
                <a:lnTo>
                  <a:pt x="87" y="10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4" name="Freeform 116">
            <a:extLst>
              <a:ext uri="{FF2B5EF4-FFF2-40B4-BE49-F238E27FC236}">
                <a16:creationId xmlns:a16="http://schemas.microsoft.com/office/drawing/2014/main" id="{66770143-0B3E-544D-4075-B32380112D41}"/>
              </a:ext>
            </a:extLst>
          </p:cNvPr>
          <p:cNvSpPr>
            <a:spLocks/>
          </p:cNvSpPr>
          <p:nvPr/>
        </p:nvSpPr>
        <p:spPr bwMode="auto">
          <a:xfrm>
            <a:off x="4645025" y="3009900"/>
            <a:ext cx="136525" cy="173038"/>
          </a:xfrm>
          <a:custGeom>
            <a:avLst/>
            <a:gdLst>
              <a:gd name="T0" fmla="*/ 0 w 86"/>
              <a:gd name="T1" fmla="*/ 109 h 109"/>
              <a:gd name="T2" fmla="*/ 86 w 86"/>
              <a:gd name="T3" fmla="*/ 109 h 109"/>
              <a:gd name="T4" fmla="*/ 86 w 86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09">
                <a:moveTo>
                  <a:pt x="0" y="109"/>
                </a:moveTo>
                <a:lnTo>
                  <a:pt x="86" y="109"/>
                </a:lnTo>
                <a:lnTo>
                  <a:pt x="86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5" name="Line 117">
            <a:extLst>
              <a:ext uri="{FF2B5EF4-FFF2-40B4-BE49-F238E27FC236}">
                <a16:creationId xmlns:a16="http://schemas.microsoft.com/office/drawing/2014/main" id="{2A68E9A4-E705-DDFB-E280-0759F3780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3" y="3009900"/>
            <a:ext cx="4206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6" name="Line 118">
            <a:extLst>
              <a:ext uri="{FF2B5EF4-FFF2-40B4-BE49-F238E27FC236}">
                <a16:creationId xmlns:a16="http://schemas.microsoft.com/office/drawing/2014/main" id="{E4EF907C-6D19-BBB7-BE20-7D8792AF5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938" y="2925763"/>
            <a:ext cx="2159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7" name="Line 119">
            <a:extLst>
              <a:ext uri="{FF2B5EF4-FFF2-40B4-BE49-F238E27FC236}">
                <a16:creationId xmlns:a16="http://schemas.microsoft.com/office/drawing/2014/main" id="{DF6C2C4D-2EEA-5879-DD32-97253B0E6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3182938"/>
            <a:ext cx="1587" cy="258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8" name="Line 120">
            <a:extLst>
              <a:ext uri="{FF2B5EF4-FFF2-40B4-BE49-F238E27FC236}">
                <a16:creationId xmlns:a16="http://schemas.microsoft.com/office/drawing/2014/main" id="{914023FB-BC22-426E-85BE-E6D04DC78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735388"/>
            <a:ext cx="1588" cy="211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29" name="Line 121">
            <a:extLst>
              <a:ext uri="{FF2B5EF4-FFF2-40B4-BE49-F238E27FC236}">
                <a16:creationId xmlns:a16="http://schemas.microsoft.com/office/drawing/2014/main" id="{F3B7C891-762C-D3F7-B20B-BCBC82354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3841750"/>
            <a:ext cx="257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0" name="Line 122">
            <a:extLst>
              <a:ext uri="{FF2B5EF4-FFF2-40B4-BE49-F238E27FC236}">
                <a16:creationId xmlns:a16="http://schemas.microsoft.com/office/drawing/2014/main" id="{E2FA4601-A328-B723-C5C0-314CE0362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3735388"/>
            <a:ext cx="1587" cy="1063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1" name="Line 123">
            <a:extLst>
              <a:ext uri="{FF2B5EF4-FFF2-40B4-BE49-F238E27FC236}">
                <a16:creationId xmlns:a16="http://schemas.microsoft.com/office/drawing/2014/main" id="{F8B16E60-B5CD-A56B-1C39-15FCD29C0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346325"/>
            <a:ext cx="257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2" name="Line 124">
            <a:extLst>
              <a:ext uri="{FF2B5EF4-FFF2-40B4-BE49-F238E27FC236}">
                <a16:creationId xmlns:a16="http://schemas.microsoft.com/office/drawing/2014/main" id="{122D69F2-4D28-5743-7BCE-646AD5B64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935288"/>
            <a:ext cx="1587" cy="2111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3" name="Line 125">
            <a:extLst>
              <a:ext uri="{FF2B5EF4-FFF2-40B4-BE49-F238E27FC236}">
                <a16:creationId xmlns:a16="http://schemas.microsoft.com/office/drawing/2014/main" id="{E83B41D2-EC62-0214-79DA-AE650E375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4541838"/>
            <a:ext cx="1588" cy="2047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4" name="Line 126">
            <a:extLst>
              <a:ext uri="{FF2B5EF4-FFF2-40B4-BE49-F238E27FC236}">
                <a16:creationId xmlns:a16="http://schemas.microsoft.com/office/drawing/2014/main" id="{7FF4691E-62AB-C4A0-169E-FB164C9CE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2382838"/>
            <a:ext cx="1588" cy="258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5" name="Line 127">
            <a:extLst>
              <a:ext uri="{FF2B5EF4-FFF2-40B4-BE49-F238E27FC236}">
                <a16:creationId xmlns:a16="http://schemas.microsoft.com/office/drawing/2014/main" id="{6FC23087-0D6A-048E-3728-B33E39EFD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1787525"/>
            <a:ext cx="1587" cy="3554413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6" name="Line 128">
            <a:extLst>
              <a:ext uri="{FF2B5EF4-FFF2-40B4-BE49-F238E27FC236}">
                <a16:creationId xmlns:a16="http://schemas.microsoft.com/office/drawing/2014/main" id="{3FEA132E-7654-6C13-4F7C-0E9DCEB46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1787525"/>
            <a:ext cx="1758950" cy="1588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7" name="Line 129">
            <a:extLst>
              <a:ext uri="{FF2B5EF4-FFF2-40B4-BE49-F238E27FC236}">
                <a16:creationId xmlns:a16="http://schemas.microsoft.com/office/drawing/2014/main" id="{0EC046C9-50F8-9FD8-7F66-ADC65A947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493838"/>
            <a:ext cx="16224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8" name="Line 130">
            <a:extLst>
              <a:ext uri="{FF2B5EF4-FFF2-40B4-BE49-F238E27FC236}">
                <a16:creationId xmlns:a16="http://schemas.microsoft.com/office/drawing/2014/main" id="{31D6FE6C-EADE-B26E-5465-3BA013C02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063" y="1787525"/>
            <a:ext cx="1587" cy="3554413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0" name="Line 132">
            <a:extLst>
              <a:ext uri="{FF2B5EF4-FFF2-40B4-BE49-F238E27FC236}">
                <a16:creationId xmlns:a16="http://schemas.microsoft.com/office/drawing/2014/main" id="{86F3BB04-6C82-D967-98EA-7DBC7B625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3546475"/>
            <a:ext cx="1588" cy="1793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1" name="Freeform 133">
            <a:extLst>
              <a:ext uri="{FF2B5EF4-FFF2-40B4-BE49-F238E27FC236}">
                <a16:creationId xmlns:a16="http://schemas.microsoft.com/office/drawing/2014/main" id="{D1ACA825-ED4A-773B-ED45-A619E7977E64}"/>
              </a:ext>
            </a:extLst>
          </p:cNvPr>
          <p:cNvSpPr>
            <a:spLocks/>
          </p:cNvSpPr>
          <p:nvPr/>
        </p:nvSpPr>
        <p:spPr bwMode="auto">
          <a:xfrm>
            <a:off x="2022475" y="3814763"/>
            <a:ext cx="131763" cy="168275"/>
          </a:xfrm>
          <a:custGeom>
            <a:avLst/>
            <a:gdLst>
              <a:gd name="T0" fmla="*/ 83 w 83"/>
              <a:gd name="T1" fmla="*/ 0 h 106"/>
              <a:gd name="T2" fmla="*/ 83 w 83"/>
              <a:gd name="T3" fmla="*/ 106 h 106"/>
              <a:gd name="T4" fmla="*/ 0 w 83"/>
              <a:gd name="T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6">
                <a:moveTo>
                  <a:pt x="83" y="0"/>
                </a:moveTo>
                <a:lnTo>
                  <a:pt x="83" y="106"/>
                </a:lnTo>
                <a:lnTo>
                  <a:pt x="0" y="10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2" name="Freeform 134">
            <a:extLst>
              <a:ext uri="{FF2B5EF4-FFF2-40B4-BE49-F238E27FC236}">
                <a16:creationId xmlns:a16="http://schemas.microsoft.com/office/drawing/2014/main" id="{E7F5AEEF-7892-9E01-0407-6040D7495BD2}"/>
              </a:ext>
            </a:extLst>
          </p:cNvPr>
          <p:cNvSpPr>
            <a:spLocks/>
          </p:cNvSpPr>
          <p:nvPr/>
        </p:nvSpPr>
        <p:spPr bwMode="auto">
          <a:xfrm>
            <a:off x="2479675" y="3814763"/>
            <a:ext cx="138113" cy="168275"/>
          </a:xfrm>
          <a:custGeom>
            <a:avLst/>
            <a:gdLst>
              <a:gd name="T0" fmla="*/ 87 w 87"/>
              <a:gd name="T1" fmla="*/ 106 h 106"/>
              <a:gd name="T2" fmla="*/ 0 w 87"/>
              <a:gd name="T3" fmla="*/ 106 h 106"/>
              <a:gd name="T4" fmla="*/ 0 w 87"/>
              <a:gd name="T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06">
                <a:moveTo>
                  <a:pt x="87" y="106"/>
                </a:moveTo>
                <a:lnTo>
                  <a:pt x="0" y="10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3" name="Line 135">
            <a:extLst>
              <a:ext uri="{FF2B5EF4-FFF2-40B4-BE49-F238E27FC236}">
                <a16:creationId xmlns:a16="http://schemas.microsoft.com/office/drawing/2014/main" id="{38A34A68-8F02-2FDC-EA4E-F1813F2F4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6613" y="3814763"/>
            <a:ext cx="4206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4" name="Line 136">
            <a:extLst>
              <a:ext uri="{FF2B5EF4-FFF2-40B4-BE49-F238E27FC236}">
                <a16:creationId xmlns:a16="http://schemas.microsoft.com/office/drawing/2014/main" id="{C71A8BBE-D414-0930-C278-CD6DCE2C5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1388" y="3730625"/>
            <a:ext cx="2111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5" name="Line 137">
            <a:extLst>
              <a:ext uri="{FF2B5EF4-FFF2-40B4-BE49-F238E27FC236}">
                <a16:creationId xmlns:a16="http://schemas.microsoft.com/office/drawing/2014/main" id="{8C12097B-6D7C-ACFD-D606-E4E448452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475" y="3983038"/>
            <a:ext cx="1588" cy="2587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9" name="Line 141">
            <a:extLst>
              <a:ext uri="{FF2B5EF4-FFF2-40B4-BE49-F238E27FC236}">
                <a16:creationId xmlns:a16="http://schemas.microsoft.com/office/drawing/2014/main" id="{1DDEE610-73E8-0146-1836-9911A759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5341938"/>
            <a:ext cx="1793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0" name="Line 142">
            <a:extLst>
              <a:ext uri="{FF2B5EF4-FFF2-40B4-BE49-F238E27FC236}">
                <a16:creationId xmlns:a16="http://schemas.microsoft.com/office/drawing/2014/main" id="{4B368C05-6D4E-D481-8C9D-24EA3A961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1787525"/>
            <a:ext cx="1588" cy="3554413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1" name="Line 143">
            <a:extLst>
              <a:ext uri="{FF2B5EF4-FFF2-40B4-BE49-F238E27FC236}">
                <a16:creationId xmlns:a16="http://schemas.microsoft.com/office/drawing/2014/main" id="{1043C32D-1753-9414-54DA-2581B2EA1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041650"/>
            <a:ext cx="1588" cy="104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2" name="Line 144">
            <a:extLst>
              <a:ext uri="{FF2B5EF4-FFF2-40B4-BE49-F238E27FC236}">
                <a16:creationId xmlns:a16="http://schemas.microsoft.com/office/drawing/2014/main" id="{B89BCD96-A8B2-AD4C-93EC-3E3771344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3041650"/>
            <a:ext cx="1758950" cy="1588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3" name="Line 145">
            <a:extLst>
              <a:ext uri="{FF2B5EF4-FFF2-40B4-BE49-F238E27FC236}">
                <a16:creationId xmlns:a16="http://schemas.microsoft.com/office/drawing/2014/main" id="{C9D7F5EF-31BB-C7DD-2BCC-A624B8917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4646613"/>
            <a:ext cx="1758950" cy="1587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4" name="Line 146">
            <a:extLst>
              <a:ext uri="{FF2B5EF4-FFF2-40B4-BE49-F238E27FC236}">
                <a16:creationId xmlns:a16="http://schemas.microsoft.com/office/drawing/2014/main" id="{19004EE3-89EA-03A4-6021-5A11CE43B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1793875"/>
            <a:ext cx="1587" cy="3548063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55" name="Rectangle 147">
            <a:extLst>
              <a:ext uri="{FF2B5EF4-FFF2-40B4-BE49-F238E27FC236}">
                <a16:creationId xmlns:a16="http://schemas.microsoft.com/office/drawing/2014/main" id="{550F8AB7-4CE8-FAF0-6AA0-FAB3660C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568450"/>
            <a:ext cx="4048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56" name="Rectangle 148">
            <a:extLst>
              <a:ext uri="{FF2B5EF4-FFF2-40B4-BE49-F238E27FC236}">
                <a16:creationId xmlns:a16="http://schemas.microsoft.com/office/drawing/2014/main" id="{050DA146-3B77-2437-BC32-852195B1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1568450"/>
            <a:ext cx="4048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57" name="Rectangle 149">
            <a:extLst>
              <a:ext uri="{FF2B5EF4-FFF2-40B4-BE49-F238E27FC236}">
                <a16:creationId xmlns:a16="http://schemas.microsoft.com/office/drawing/2014/main" id="{F67917EB-0073-2583-E43D-9A601BDD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1568450"/>
            <a:ext cx="4048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58" name="Rectangle 150">
            <a:extLst>
              <a:ext uri="{FF2B5EF4-FFF2-40B4-BE49-F238E27FC236}">
                <a16:creationId xmlns:a16="http://schemas.microsoft.com/office/drawing/2014/main" id="{C7C08EA0-E9AB-6F7B-E803-6FA0A415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1568450"/>
            <a:ext cx="4048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59" name="Rectangle 151">
            <a:extLst>
              <a:ext uri="{FF2B5EF4-FFF2-40B4-BE49-F238E27FC236}">
                <a16:creationId xmlns:a16="http://schemas.microsoft.com/office/drawing/2014/main" id="{207905FC-D3BF-BA49-A304-EBDFC267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4545013"/>
            <a:ext cx="4048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60" name="Rectangle 152">
            <a:extLst>
              <a:ext uri="{FF2B5EF4-FFF2-40B4-BE49-F238E27FC236}">
                <a16:creationId xmlns:a16="http://schemas.microsoft.com/office/drawing/2014/main" id="{13F111C0-1C30-CD89-F8AB-4A9753ECC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2943225"/>
            <a:ext cx="4048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61" name="Rectangle 153">
            <a:extLst>
              <a:ext uri="{FF2B5EF4-FFF2-40B4-BE49-F238E27FC236}">
                <a16:creationId xmlns:a16="http://schemas.microsoft.com/office/drawing/2014/main" id="{6AE7F19E-DDE7-05B1-1ADF-DB6B2DB5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1673225"/>
            <a:ext cx="4048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299162" name="Rectangle 154">
            <a:extLst>
              <a:ext uri="{FF2B5EF4-FFF2-40B4-BE49-F238E27FC236}">
                <a16:creationId xmlns:a16="http://schemas.microsoft.com/office/drawing/2014/main" id="{0E6F9BDE-3958-08F9-23EF-B109B5D9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551815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99163" name="Rectangle 155">
            <a:extLst>
              <a:ext uri="{FF2B5EF4-FFF2-40B4-BE49-F238E27FC236}">
                <a16:creationId xmlns:a16="http://schemas.microsoft.com/office/drawing/2014/main" id="{BF9572B0-5697-52EA-B97A-B0C1E7BD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5603875"/>
            <a:ext cx="2127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299164" name="Rectangle 156">
            <a:extLst>
              <a:ext uri="{FF2B5EF4-FFF2-40B4-BE49-F238E27FC236}">
                <a16:creationId xmlns:a16="http://schemas.microsoft.com/office/drawing/2014/main" id="{89E17DF8-A088-1F35-BADE-64562573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138112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299165" name="Rectangle 157">
            <a:extLst>
              <a:ext uri="{FF2B5EF4-FFF2-40B4-BE49-F238E27FC236}">
                <a16:creationId xmlns:a16="http://schemas.microsoft.com/office/drawing/2014/main" id="{30CC91F3-75E2-0760-24C7-400CC27A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466850"/>
            <a:ext cx="2127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299166" name="Rectangle 158">
            <a:extLst>
              <a:ext uri="{FF2B5EF4-FFF2-40B4-BE49-F238E27FC236}">
                <a16:creationId xmlns:a16="http://schemas.microsoft.com/office/drawing/2014/main" id="{7CB585E4-48BF-C6A5-C47E-6BF49CF3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51815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299167" name="Rectangle 159">
            <a:extLst>
              <a:ext uri="{FF2B5EF4-FFF2-40B4-BE49-F238E27FC236}">
                <a16:creationId xmlns:a16="http://schemas.microsoft.com/office/drawing/2014/main" id="{48B992AB-049B-E8B3-D4D2-94B6ABF5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99168" name="Rectangle 160">
            <a:extLst>
              <a:ext uri="{FF2B5EF4-FFF2-40B4-BE49-F238E27FC236}">
                <a16:creationId xmlns:a16="http://schemas.microsoft.com/office/drawing/2014/main" id="{4085EC3C-372D-F2E6-6DF1-7EBFF4EB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551815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299169" name="Rectangle 161">
            <a:extLst>
              <a:ext uri="{FF2B5EF4-FFF2-40B4-BE49-F238E27FC236}">
                <a16:creationId xmlns:a16="http://schemas.microsoft.com/office/drawing/2014/main" id="{10BB2D83-1445-EA14-94EB-C3B00D5C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99170" name="Line 162">
            <a:extLst>
              <a:ext uri="{FF2B5EF4-FFF2-40B4-BE49-F238E27FC236}">
                <a16:creationId xmlns:a16="http://schemas.microsoft.com/office/drawing/2014/main" id="{677E2EE4-AE84-BB6D-596D-9917D4AFC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5530850"/>
            <a:ext cx="1111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71" name="Rectangle 163">
            <a:extLst>
              <a:ext uri="{FF2B5EF4-FFF2-40B4-BE49-F238E27FC236}">
                <a16:creationId xmlns:a16="http://schemas.microsoft.com/office/drawing/2014/main" id="{9C6F12D6-6189-6103-C651-F514363B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51815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299172" name="Rectangle 164">
            <a:extLst>
              <a:ext uri="{FF2B5EF4-FFF2-40B4-BE49-F238E27FC236}">
                <a16:creationId xmlns:a16="http://schemas.microsoft.com/office/drawing/2014/main" id="{140A5FDC-4C05-25E9-B653-A8B119BA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99173" name="Line 165">
            <a:extLst>
              <a:ext uri="{FF2B5EF4-FFF2-40B4-BE49-F238E27FC236}">
                <a16:creationId xmlns:a16="http://schemas.microsoft.com/office/drawing/2014/main" id="{47CC73D7-4BBA-5E2E-2DE1-3D11355BE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638" y="5530850"/>
            <a:ext cx="1111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74" name="Rectangle 166">
            <a:extLst>
              <a:ext uri="{FF2B5EF4-FFF2-40B4-BE49-F238E27FC236}">
                <a16:creationId xmlns:a16="http://schemas.microsoft.com/office/drawing/2014/main" id="{6FD067C1-839F-A7AA-8760-46E96CAD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551815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299175" name="Rectangle 167">
            <a:extLst>
              <a:ext uri="{FF2B5EF4-FFF2-40B4-BE49-F238E27FC236}">
                <a16:creationId xmlns:a16="http://schemas.microsoft.com/office/drawing/2014/main" id="{CA6839A8-1173-7323-105A-8DEAAAAF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299176" name="Line 168">
            <a:extLst>
              <a:ext uri="{FF2B5EF4-FFF2-40B4-BE49-F238E27FC236}">
                <a16:creationId xmlns:a16="http://schemas.microsoft.com/office/drawing/2014/main" id="{CF10EEA9-C3D3-4A41-3FA6-26498D9FF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8" y="5530850"/>
            <a:ext cx="1111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77" name="Rectangle 169">
            <a:extLst>
              <a:ext uri="{FF2B5EF4-FFF2-40B4-BE49-F238E27FC236}">
                <a16:creationId xmlns:a16="http://schemas.microsoft.com/office/drawing/2014/main" id="{5CF6AC2F-435E-3EF2-CCF1-44B4E05B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551815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299178" name="Rectangle 170">
            <a:extLst>
              <a:ext uri="{FF2B5EF4-FFF2-40B4-BE49-F238E27FC236}">
                <a16:creationId xmlns:a16="http://schemas.microsoft.com/office/drawing/2014/main" id="{FA29EB87-609D-C3E3-A306-AB2475C2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99179" name="Line 171">
            <a:extLst>
              <a:ext uri="{FF2B5EF4-FFF2-40B4-BE49-F238E27FC236}">
                <a16:creationId xmlns:a16="http://schemas.microsoft.com/office/drawing/2014/main" id="{5994E7F6-5183-DF18-823E-B2569AFF2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6413" y="5530850"/>
            <a:ext cx="1111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80" name="Rectangle 172">
            <a:extLst>
              <a:ext uri="{FF2B5EF4-FFF2-40B4-BE49-F238E27FC236}">
                <a16:creationId xmlns:a16="http://schemas.microsoft.com/office/drawing/2014/main" id="{C1E8F79C-F555-0D75-1699-E8987C50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551815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299181" name="Rectangle 173">
            <a:extLst>
              <a:ext uri="{FF2B5EF4-FFF2-40B4-BE49-F238E27FC236}">
                <a16:creationId xmlns:a16="http://schemas.microsoft.com/office/drawing/2014/main" id="{2A44AC3F-322A-708C-3FB5-8469FFA1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299182" name="Rectangle 174">
            <a:extLst>
              <a:ext uri="{FF2B5EF4-FFF2-40B4-BE49-F238E27FC236}">
                <a16:creationId xmlns:a16="http://schemas.microsoft.com/office/drawing/2014/main" id="{7A0EE29E-C63E-479A-A09C-4B90C30F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55181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299183" name="Rectangle 175">
            <a:extLst>
              <a:ext uri="{FF2B5EF4-FFF2-40B4-BE49-F238E27FC236}">
                <a16:creationId xmlns:a16="http://schemas.microsoft.com/office/drawing/2014/main" id="{CA5689B8-8243-4C2C-0252-1B7AF6031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299184" name="Rectangle 176">
            <a:extLst>
              <a:ext uri="{FF2B5EF4-FFF2-40B4-BE49-F238E27FC236}">
                <a16:creationId xmlns:a16="http://schemas.microsoft.com/office/drawing/2014/main" id="{49FD182C-64DA-6881-107F-16766F72E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55181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299185" name="Rectangle 177">
            <a:extLst>
              <a:ext uri="{FF2B5EF4-FFF2-40B4-BE49-F238E27FC236}">
                <a16:creationId xmlns:a16="http://schemas.microsoft.com/office/drawing/2014/main" id="{2F298A50-CB33-EF97-A549-67EF109D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5991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299186" name="Line 178">
            <a:extLst>
              <a:ext uri="{FF2B5EF4-FFF2-40B4-BE49-F238E27FC236}">
                <a16:creationId xmlns:a16="http://schemas.microsoft.com/office/drawing/2014/main" id="{D52A8CE0-FC27-D63A-5A84-1EF8D13FD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5530850"/>
            <a:ext cx="1158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87" name="Rectangle 179">
            <a:extLst>
              <a:ext uri="{FF2B5EF4-FFF2-40B4-BE49-F238E27FC236}">
                <a16:creationId xmlns:a16="http://schemas.microsoft.com/office/drawing/2014/main" id="{0BD990F5-083C-34B3-563D-624F3C25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5892800"/>
            <a:ext cx="1103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AND-plane</a:t>
            </a:r>
            <a:endParaRPr lang="en-US" altLang="en-US" sz="3200"/>
          </a:p>
        </p:txBody>
      </p:sp>
      <p:sp>
        <p:nvSpPr>
          <p:cNvPr id="299188" name="Rectangle 180">
            <a:extLst>
              <a:ext uri="{FF2B5EF4-FFF2-40B4-BE49-F238E27FC236}">
                <a16:creationId xmlns:a16="http://schemas.microsoft.com/office/drawing/2014/main" id="{47F94D9A-F26E-94EE-82C4-16B7D72D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5892800"/>
            <a:ext cx="9604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OR-plane</a:t>
            </a:r>
            <a:endParaRPr lang="en-US" altLang="en-US" sz="3200"/>
          </a:p>
        </p:txBody>
      </p:sp>
      <p:sp>
        <p:nvSpPr>
          <p:cNvPr id="299189" name="Oval 181">
            <a:extLst>
              <a:ext uri="{FF2B5EF4-FFF2-40B4-BE49-F238E27FC236}">
                <a16:creationId xmlns:a16="http://schemas.microsoft.com/office/drawing/2014/main" id="{39DF3B81-2444-C1F8-F700-6456F92A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2609850"/>
            <a:ext cx="63500" cy="619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0" name="Oval 182">
            <a:extLst>
              <a:ext uri="{FF2B5EF4-FFF2-40B4-BE49-F238E27FC236}">
                <a16:creationId xmlns:a16="http://schemas.microsoft.com/office/drawing/2014/main" id="{8F975FCB-6A56-FF58-2396-FB0DB4A0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23510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1" name="Oval 183">
            <a:extLst>
              <a:ext uri="{FF2B5EF4-FFF2-40B4-BE49-F238E27FC236}">
                <a16:creationId xmlns:a16="http://schemas.microsoft.com/office/drawing/2014/main" id="{0F6F75D4-8E9F-7316-6288-11547867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21005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2" name="Oval 184">
            <a:extLst>
              <a:ext uri="{FF2B5EF4-FFF2-40B4-BE49-F238E27FC236}">
                <a16:creationId xmlns:a16="http://schemas.microsoft.com/office/drawing/2014/main" id="{6FDE9E34-51A6-2E57-1F9C-311C5C8C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9512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3" name="Oval 185">
            <a:extLst>
              <a:ext uri="{FF2B5EF4-FFF2-40B4-BE49-F238E27FC236}">
                <a16:creationId xmlns:a16="http://schemas.microsoft.com/office/drawing/2014/main" id="{8C63532A-B5FF-E8FC-DC4D-9FECE9B5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475773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4" name="Oval 186">
            <a:extLst>
              <a:ext uri="{FF2B5EF4-FFF2-40B4-BE49-F238E27FC236}">
                <a16:creationId xmlns:a16="http://schemas.microsoft.com/office/drawing/2014/main" id="{36D8E0C1-5597-3E9A-7BE2-F76036571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5014913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5" name="Oval 187">
            <a:extLst>
              <a:ext uri="{FF2B5EF4-FFF2-40B4-BE49-F238E27FC236}">
                <a16:creationId xmlns:a16="http://schemas.microsoft.com/office/drawing/2014/main" id="{29954EE1-25E7-5E29-BFE0-B9CC5BA19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475773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6" name="Oval 188">
            <a:extLst>
              <a:ext uri="{FF2B5EF4-FFF2-40B4-BE49-F238E27FC236}">
                <a16:creationId xmlns:a16="http://schemas.microsoft.com/office/drawing/2014/main" id="{284DCB96-066C-9937-7FE6-B7B6045E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21005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7" name="Oval 189">
            <a:extLst>
              <a:ext uri="{FF2B5EF4-FFF2-40B4-BE49-F238E27FC236}">
                <a16:creationId xmlns:a16="http://schemas.microsoft.com/office/drawing/2014/main" id="{E284F76A-48C7-6FC5-781D-233D7CD6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609850"/>
            <a:ext cx="63500" cy="619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8" name="Oval 190">
            <a:extLst>
              <a:ext uri="{FF2B5EF4-FFF2-40B4-BE49-F238E27FC236}">
                <a16:creationId xmlns:a16="http://schemas.microsoft.com/office/drawing/2014/main" id="{828DB127-FFB6-53AB-A2A0-736D96A2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23510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199" name="Oval 191">
            <a:extLst>
              <a:ext uri="{FF2B5EF4-FFF2-40B4-BE49-F238E27FC236}">
                <a16:creationId xmlns:a16="http://schemas.microsoft.com/office/drawing/2014/main" id="{AB88E1CF-23EB-6F73-8779-76779CF98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9512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0" name="Oval 192">
            <a:extLst>
              <a:ext uri="{FF2B5EF4-FFF2-40B4-BE49-F238E27FC236}">
                <a16:creationId xmlns:a16="http://schemas.microsoft.com/office/drawing/2014/main" id="{B29D31C8-09D8-7407-814E-5BEA114EB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31511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1" name="Oval 193">
            <a:extLst>
              <a:ext uri="{FF2B5EF4-FFF2-40B4-BE49-F238E27FC236}">
                <a16:creationId xmlns:a16="http://schemas.microsoft.com/office/drawing/2014/main" id="{9B36CBA8-CDD3-68B6-79DE-A73E20DD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40995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2" name="Oval 194">
            <a:extLst>
              <a:ext uri="{FF2B5EF4-FFF2-40B4-BE49-F238E27FC236}">
                <a16:creationId xmlns:a16="http://schemas.microsoft.com/office/drawing/2014/main" id="{F8F8E330-9FA0-913C-F5B1-0B47E2F8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009900"/>
            <a:ext cx="61912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3" name="Oval 195">
            <a:extLst>
              <a:ext uri="{FF2B5EF4-FFF2-40B4-BE49-F238E27FC236}">
                <a16:creationId xmlns:a16="http://schemas.microsoft.com/office/drawing/2014/main" id="{D0EAE7F3-D1AD-A7AB-B533-EDBFCF87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00990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4" name="Oval 196">
            <a:extLst>
              <a:ext uri="{FF2B5EF4-FFF2-40B4-BE49-F238E27FC236}">
                <a16:creationId xmlns:a16="http://schemas.microsoft.com/office/drawing/2014/main" id="{05811EFE-6897-C1AD-FCB9-7FE71589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381000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5" name="Oval 197">
            <a:extLst>
              <a:ext uri="{FF2B5EF4-FFF2-40B4-BE49-F238E27FC236}">
                <a16:creationId xmlns:a16="http://schemas.microsoft.com/office/drawing/2014/main" id="{D41FF62F-2294-EE5D-6F92-5C888D2B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81000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6" name="Oval 198">
            <a:extLst>
              <a:ext uri="{FF2B5EF4-FFF2-40B4-BE49-F238E27FC236}">
                <a16:creationId xmlns:a16="http://schemas.microsoft.com/office/drawing/2014/main" id="{39FCA806-B5E0-797D-EB16-7D68A47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3101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7" name="Oval 199">
            <a:extLst>
              <a:ext uri="{FF2B5EF4-FFF2-40B4-BE49-F238E27FC236}">
                <a16:creationId xmlns:a16="http://schemas.microsoft.com/office/drawing/2014/main" id="{298FB7B5-E24F-6A7D-6E6E-8F6DAD7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4614863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8" name="Oval 200">
            <a:extLst>
              <a:ext uri="{FF2B5EF4-FFF2-40B4-BE49-F238E27FC236}">
                <a16:creationId xmlns:a16="http://schemas.microsoft.com/office/drawing/2014/main" id="{D2346D87-C294-97B9-F336-4D484FB6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314575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09" name="Oval 201">
            <a:extLst>
              <a:ext uri="{FF2B5EF4-FFF2-40B4-BE49-F238E27FC236}">
                <a16:creationId xmlns:a16="http://schemas.microsoft.com/office/drawing/2014/main" id="{1D9222C1-3C76-650C-3D10-222D90F0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210050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0" name="Oval 202">
            <a:extLst>
              <a:ext uri="{FF2B5EF4-FFF2-40B4-BE49-F238E27FC236}">
                <a16:creationId xmlns:a16="http://schemas.microsoft.com/office/drawing/2014/main" id="{4DF3168F-7B6A-A5AC-081F-64602E88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3951288"/>
            <a:ext cx="63500" cy="635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1" name="Oval 203">
            <a:extLst>
              <a:ext uri="{FF2B5EF4-FFF2-40B4-BE49-F238E27FC236}">
                <a16:creationId xmlns:a16="http://schemas.microsoft.com/office/drawing/2014/main" id="{EE9D099D-1B23-5B8F-8584-6F812496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2325688"/>
            <a:ext cx="53975" cy="523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2" name="Oval 204">
            <a:extLst>
              <a:ext uri="{FF2B5EF4-FFF2-40B4-BE49-F238E27FC236}">
                <a16:creationId xmlns:a16="http://schemas.microsoft.com/office/drawing/2014/main" id="{1A45E790-1D21-E271-B479-4B0C8E22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3125788"/>
            <a:ext cx="53975" cy="571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3" name="Oval 205">
            <a:extLst>
              <a:ext uri="{FF2B5EF4-FFF2-40B4-BE49-F238E27FC236}">
                <a16:creationId xmlns:a16="http://schemas.microsoft.com/office/drawing/2014/main" id="{9CF340E0-2AF0-7571-B568-C8DADA5B0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3925888"/>
            <a:ext cx="53975" cy="571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4" name="Oval 206">
            <a:extLst>
              <a:ext uri="{FF2B5EF4-FFF2-40B4-BE49-F238E27FC236}">
                <a16:creationId xmlns:a16="http://schemas.microsoft.com/office/drawing/2014/main" id="{3FCC203F-A79B-C0FF-56B9-0D442099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4730750"/>
            <a:ext cx="53975" cy="523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5" name="Oval 207">
            <a:extLst>
              <a:ext uri="{FF2B5EF4-FFF2-40B4-BE49-F238E27FC236}">
                <a16:creationId xmlns:a16="http://schemas.microsoft.com/office/drawing/2014/main" id="{738505D0-9BBB-94E9-8B6F-3A451054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1762125"/>
            <a:ext cx="52388" cy="523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6" name="Oval 208">
            <a:extLst>
              <a:ext uri="{FF2B5EF4-FFF2-40B4-BE49-F238E27FC236}">
                <a16:creationId xmlns:a16="http://schemas.microsoft.com/office/drawing/2014/main" id="{45415F62-C455-60A8-6ED7-CFC472CB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762125"/>
            <a:ext cx="57150" cy="523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217" name="Text Box 209">
            <a:extLst>
              <a:ext uri="{FF2B5EF4-FFF2-40B4-BE49-F238E27FC236}">
                <a16:creationId xmlns:a16="http://schemas.microsoft.com/office/drawing/2014/main" id="{3ED817E6-375B-6E0B-7808-159B01ED2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838200"/>
            <a:ext cx="299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15263"/>
                </a:solidFill>
              </a:rPr>
              <a:t>Pseudo-NMOS PLA</a:t>
            </a:r>
          </a:p>
        </p:txBody>
      </p:sp>
      <p:sp>
        <p:nvSpPr>
          <p:cNvPr id="299084" name="Line 76">
            <a:extLst>
              <a:ext uri="{FF2B5EF4-FFF2-40B4-BE49-F238E27FC236}">
                <a16:creationId xmlns:a16="http://schemas.microsoft.com/office/drawing/2014/main" id="{D787FEE0-6D4F-57BE-DB76-095B8C235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1787525"/>
            <a:ext cx="1588" cy="370205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5" name="Line 77">
            <a:extLst>
              <a:ext uri="{FF2B5EF4-FFF2-40B4-BE49-F238E27FC236}">
                <a16:creationId xmlns:a16="http://schemas.microsoft.com/office/drawing/2014/main" id="{C83664A9-57BB-5988-B8D2-0AD15BEC3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1787525"/>
            <a:ext cx="1587" cy="370205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6" name="Line 78">
            <a:extLst>
              <a:ext uri="{FF2B5EF4-FFF2-40B4-BE49-F238E27FC236}">
                <a16:creationId xmlns:a16="http://schemas.microsoft.com/office/drawing/2014/main" id="{B53A4FF1-A29C-A2A1-11D1-B3E5AE8CD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1787525"/>
            <a:ext cx="1588" cy="370205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89" name="Line 81">
            <a:extLst>
              <a:ext uri="{FF2B5EF4-FFF2-40B4-BE49-F238E27FC236}">
                <a16:creationId xmlns:a16="http://schemas.microsoft.com/office/drawing/2014/main" id="{C6FE3291-D1B0-E6E9-D031-73EAF939C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1787525"/>
            <a:ext cx="1588" cy="370205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0" name="Line 82">
            <a:extLst>
              <a:ext uri="{FF2B5EF4-FFF2-40B4-BE49-F238E27FC236}">
                <a16:creationId xmlns:a16="http://schemas.microsoft.com/office/drawing/2014/main" id="{5475AFEB-2479-3F47-21D9-BFB0A89DB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1787525"/>
            <a:ext cx="1588" cy="370205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91" name="Line 83">
            <a:extLst>
              <a:ext uri="{FF2B5EF4-FFF2-40B4-BE49-F238E27FC236}">
                <a16:creationId xmlns:a16="http://schemas.microsoft.com/office/drawing/2014/main" id="{1004B771-2D51-9152-8592-016364C4B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1787525"/>
            <a:ext cx="1587" cy="370205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39" name="Line 131">
            <a:extLst>
              <a:ext uri="{FF2B5EF4-FFF2-40B4-BE49-F238E27FC236}">
                <a16:creationId xmlns:a16="http://schemas.microsoft.com/office/drawing/2014/main" id="{E1245FA9-1DB0-B3BC-70EF-63672FBC8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2641600"/>
            <a:ext cx="5192712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6" name="Line 138">
            <a:extLst>
              <a:ext uri="{FF2B5EF4-FFF2-40B4-BE49-F238E27FC236}">
                <a16:creationId xmlns:a16="http://schemas.microsoft.com/office/drawing/2014/main" id="{2B1EBD6D-CCFD-ADA2-195B-FA78128D9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4241800"/>
            <a:ext cx="5192712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7" name="Line 139">
            <a:extLst>
              <a:ext uri="{FF2B5EF4-FFF2-40B4-BE49-F238E27FC236}">
                <a16:creationId xmlns:a16="http://schemas.microsoft.com/office/drawing/2014/main" id="{D299B96F-F887-10B2-EE98-FBC9445E1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3441700"/>
            <a:ext cx="5192712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148" name="Line 140">
            <a:extLst>
              <a:ext uri="{FF2B5EF4-FFF2-40B4-BE49-F238E27FC236}">
                <a16:creationId xmlns:a16="http://schemas.microsoft.com/office/drawing/2014/main" id="{B3A24B48-B2FD-6AD7-BE9F-C82641F1B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5046663"/>
            <a:ext cx="5192712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11299D4E-DC10-5B3D-D47E-2080EB51D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/>
              <a:t>Dynamic PLA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301066" name="Rectangle 10">
            <a:extLst>
              <a:ext uri="{FF2B5EF4-FFF2-40B4-BE49-F238E27FC236}">
                <a16:creationId xmlns:a16="http://schemas.microsoft.com/office/drawing/2014/main" id="{DA0F2C99-1B4C-11C9-45A1-1FCB41D7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1462088"/>
            <a:ext cx="2378075" cy="4040187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67" name="Line 11">
            <a:extLst>
              <a:ext uri="{FF2B5EF4-FFF2-40B4-BE49-F238E27FC236}">
                <a16:creationId xmlns:a16="http://schemas.microsoft.com/office/drawing/2014/main" id="{1EECDD51-1819-4591-D5BB-98D01E2A5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2032000"/>
            <a:ext cx="1587" cy="1619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68" name="Freeform 12">
            <a:extLst>
              <a:ext uri="{FF2B5EF4-FFF2-40B4-BE49-F238E27FC236}">
                <a16:creationId xmlns:a16="http://schemas.microsoft.com/office/drawing/2014/main" id="{240C2CD4-CA9B-712B-D5AC-EA516B3DEB85}"/>
              </a:ext>
            </a:extLst>
          </p:cNvPr>
          <p:cNvSpPr>
            <a:spLocks/>
          </p:cNvSpPr>
          <p:nvPr/>
        </p:nvSpPr>
        <p:spPr bwMode="auto">
          <a:xfrm>
            <a:off x="2008188" y="2274888"/>
            <a:ext cx="119062" cy="157162"/>
          </a:xfrm>
          <a:custGeom>
            <a:avLst/>
            <a:gdLst>
              <a:gd name="T0" fmla="*/ 75 w 75"/>
              <a:gd name="T1" fmla="*/ 0 h 99"/>
              <a:gd name="T2" fmla="*/ 75 w 75"/>
              <a:gd name="T3" fmla="*/ 99 h 99"/>
              <a:gd name="T4" fmla="*/ 0 w 75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9">
                <a:moveTo>
                  <a:pt x="75" y="0"/>
                </a:moveTo>
                <a:lnTo>
                  <a:pt x="75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69" name="Freeform 13">
            <a:extLst>
              <a:ext uri="{FF2B5EF4-FFF2-40B4-BE49-F238E27FC236}">
                <a16:creationId xmlns:a16="http://schemas.microsoft.com/office/drawing/2014/main" id="{FE285F0B-0BE1-0674-07D5-9511BF6CD1D4}"/>
              </a:ext>
            </a:extLst>
          </p:cNvPr>
          <p:cNvSpPr>
            <a:spLocks/>
          </p:cNvSpPr>
          <p:nvPr/>
        </p:nvSpPr>
        <p:spPr bwMode="auto">
          <a:xfrm>
            <a:off x="2422525" y="2274888"/>
            <a:ext cx="123825" cy="157162"/>
          </a:xfrm>
          <a:custGeom>
            <a:avLst/>
            <a:gdLst>
              <a:gd name="T0" fmla="*/ 78 w 78"/>
              <a:gd name="T1" fmla="*/ 99 h 99"/>
              <a:gd name="T2" fmla="*/ 0 w 78"/>
              <a:gd name="T3" fmla="*/ 99 h 99"/>
              <a:gd name="T4" fmla="*/ 0 w 78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0" name="Line 14">
            <a:extLst>
              <a:ext uri="{FF2B5EF4-FFF2-40B4-BE49-F238E27FC236}">
                <a16:creationId xmlns:a16="http://schemas.microsoft.com/office/drawing/2014/main" id="{5EC14F57-2F5E-CC56-BC13-10C551A8E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4388" y="2274888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1" name="Line 15">
            <a:extLst>
              <a:ext uri="{FF2B5EF4-FFF2-40B4-BE49-F238E27FC236}">
                <a16:creationId xmlns:a16="http://schemas.microsoft.com/office/drawing/2014/main" id="{CE6CE2DC-C60D-9D6A-CDC4-BA6CD0A0E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9638" y="219868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2" name="Line 16">
            <a:extLst>
              <a:ext uri="{FF2B5EF4-FFF2-40B4-BE49-F238E27FC236}">
                <a16:creationId xmlns:a16="http://schemas.microsoft.com/office/drawing/2014/main" id="{CE34A678-5A1C-A892-BFEA-BB5A0E596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1228725"/>
            <a:ext cx="1587" cy="161925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3" name="Freeform 17">
            <a:extLst>
              <a:ext uri="{FF2B5EF4-FFF2-40B4-BE49-F238E27FC236}">
                <a16:creationId xmlns:a16="http://schemas.microsoft.com/office/drawing/2014/main" id="{174C0D06-9DC2-745D-C92E-BABACB6AAE1B}"/>
              </a:ext>
            </a:extLst>
          </p:cNvPr>
          <p:cNvSpPr>
            <a:spLocks/>
          </p:cNvSpPr>
          <p:nvPr/>
        </p:nvSpPr>
        <p:spPr bwMode="auto">
          <a:xfrm>
            <a:off x="2008188" y="1466850"/>
            <a:ext cx="119062" cy="155575"/>
          </a:xfrm>
          <a:custGeom>
            <a:avLst/>
            <a:gdLst>
              <a:gd name="T0" fmla="*/ 75 w 75"/>
              <a:gd name="T1" fmla="*/ 0 h 98"/>
              <a:gd name="T2" fmla="*/ 75 w 75"/>
              <a:gd name="T3" fmla="*/ 98 h 98"/>
              <a:gd name="T4" fmla="*/ 0 w 75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8">
                <a:moveTo>
                  <a:pt x="75" y="0"/>
                </a:moveTo>
                <a:lnTo>
                  <a:pt x="75" y="98"/>
                </a:lnTo>
                <a:lnTo>
                  <a:pt x="0" y="98"/>
                </a:ln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4" name="Freeform 18">
            <a:extLst>
              <a:ext uri="{FF2B5EF4-FFF2-40B4-BE49-F238E27FC236}">
                <a16:creationId xmlns:a16="http://schemas.microsoft.com/office/drawing/2014/main" id="{69576ECA-0836-A908-F1AA-A309834B1087}"/>
              </a:ext>
            </a:extLst>
          </p:cNvPr>
          <p:cNvSpPr>
            <a:spLocks/>
          </p:cNvSpPr>
          <p:nvPr/>
        </p:nvSpPr>
        <p:spPr bwMode="auto">
          <a:xfrm>
            <a:off x="2422525" y="1466850"/>
            <a:ext cx="123825" cy="155575"/>
          </a:xfrm>
          <a:custGeom>
            <a:avLst/>
            <a:gdLst>
              <a:gd name="T0" fmla="*/ 78 w 78"/>
              <a:gd name="T1" fmla="*/ 98 h 98"/>
              <a:gd name="T2" fmla="*/ 0 w 78"/>
              <a:gd name="T3" fmla="*/ 98 h 98"/>
              <a:gd name="T4" fmla="*/ 0 w 78"/>
              <a:gd name="T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8">
                <a:moveTo>
                  <a:pt x="78" y="98"/>
                </a:moveTo>
                <a:lnTo>
                  <a:pt x="0" y="98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5" name="Line 19">
            <a:extLst>
              <a:ext uri="{FF2B5EF4-FFF2-40B4-BE49-F238E27FC236}">
                <a16:creationId xmlns:a16="http://schemas.microsoft.com/office/drawing/2014/main" id="{27E33C81-53BD-BE2E-ED06-B2A0A3F1D3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4388" y="1466850"/>
            <a:ext cx="381000" cy="1588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6" name="Line 20">
            <a:extLst>
              <a:ext uri="{FF2B5EF4-FFF2-40B4-BE49-F238E27FC236}">
                <a16:creationId xmlns:a16="http://schemas.microsoft.com/office/drawing/2014/main" id="{3FE2F6C9-3FC1-D73A-7DC4-E37E49290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9638" y="1390650"/>
            <a:ext cx="190500" cy="1588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7" name="Line 21">
            <a:extLst>
              <a:ext uri="{FF2B5EF4-FFF2-40B4-BE49-F238E27FC236}">
                <a16:creationId xmlns:a16="http://schemas.microsoft.com/office/drawing/2014/main" id="{5C7041C2-1CD3-750F-35C9-BF665E6CF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7538" y="4984750"/>
            <a:ext cx="166687" cy="1588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8" name="Freeform 22">
            <a:extLst>
              <a:ext uri="{FF2B5EF4-FFF2-40B4-BE49-F238E27FC236}">
                <a16:creationId xmlns:a16="http://schemas.microsoft.com/office/drawing/2014/main" id="{29B980DB-7D05-0AE5-71E9-F0EE8BFE7D6C}"/>
              </a:ext>
            </a:extLst>
          </p:cNvPr>
          <p:cNvSpPr>
            <a:spLocks/>
          </p:cNvSpPr>
          <p:nvPr/>
        </p:nvSpPr>
        <p:spPr bwMode="auto">
          <a:xfrm>
            <a:off x="6735763" y="4718050"/>
            <a:ext cx="157162" cy="119063"/>
          </a:xfrm>
          <a:custGeom>
            <a:avLst/>
            <a:gdLst>
              <a:gd name="T0" fmla="*/ 99 w 99"/>
              <a:gd name="T1" fmla="*/ 75 h 75"/>
              <a:gd name="T2" fmla="*/ 0 w 99"/>
              <a:gd name="T3" fmla="*/ 75 h 75"/>
              <a:gd name="T4" fmla="*/ 0 w 99"/>
              <a:gd name="T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5">
                <a:moveTo>
                  <a:pt x="99" y="75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9" name="Freeform 23">
            <a:extLst>
              <a:ext uri="{FF2B5EF4-FFF2-40B4-BE49-F238E27FC236}">
                <a16:creationId xmlns:a16="http://schemas.microsoft.com/office/drawing/2014/main" id="{59853780-92A2-4B9D-55FF-C1E818E91D72}"/>
              </a:ext>
            </a:extLst>
          </p:cNvPr>
          <p:cNvSpPr>
            <a:spLocks/>
          </p:cNvSpPr>
          <p:nvPr/>
        </p:nvSpPr>
        <p:spPr bwMode="auto">
          <a:xfrm>
            <a:off x="6735763" y="5132388"/>
            <a:ext cx="157162" cy="117475"/>
          </a:xfrm>
          <a:custGeom>
            <a:avLst/>
            <a:gdLst>
              <a:gd name="T0" fmla="*/ 0 w 99"/>
              <a:gd name="T1" fmla="*/ 74 h 74"/>
              <a:gd name="T2" fmla="*/ 0 w 99"/>
              <a:gd name="T3" fmla="*/ 0 h 74"/>
              <a:gd name="T4" fmla="*/ 99 w 99"/>
              <a:gd name="T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4">
                <a:moveTo>
                  <a:pt x="0" y="74"/>
                </a:moveTo>
                <a:lnTo>
                  <a:pt x="0" y="0"/>
                </a:lnTo>
                <a:lnTo>
                  <a:pt x="99" y="0"/>
                </a:ln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0" name="Line 24">
            <a:extLst>
              <a:ext uri="{FF2B5EF4-FFF2-40B4-BE49-F238E27FC236}">
                <a16:creationId xmlns:a16="http://schemas.microsoft.com/office/drawing/2014/main" id="{D9FE31EC-175E-9C61-12EE-79D18BD03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925" y="4794250"/>
            <a:ext cx="1588" cy="381000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1" name="Line 25">
            <a:extLst>
              <a:ext uri="{FF2B5EF4-FFF2-40B4-BE49-F238E27FC236}">
                <a16:creationId xmlns:a16="http://schemas.microsoft.com/office/drawing/2014/main" id="{CD0E87F5-6549-8EA0-2890-34C625A05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7538" y="4889500"/>
            <a:ext cx="1587" cy="190500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2" name="Line 26">
            <a:extLst>
              <a:ext uri="{FF2B5EF4-FFF2-40B4-BE49-F238E27FC236}">
                <a16:creationId xmlns:a16="http://schemas.microsoft.com/office/drawing/2014/main" id="{830FB149-A6B8-C767-64D0-84CF0EC74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338" y="4832350"/>
            <a:ext cx="1603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3" name="Freeform 27">
            <a:extLst>
              <a:ext uri="{FF2B5EF4-FFF2-40B4-BE49-F238E27FC236}">
                <a16:creationId xmlns:a16="http://schemas.microsoft.com/office/drawing/2014/main" id="{E4278EDF-97FE-9289-2563-ECCAD8141563}"/>
              </a:ext>
            </a:extLst>
          </p:cNvPr>
          <p:cNvSpPr>
            <a:spLocks/>
          </p:cNvSpPr>
          <p:nvPr/>
        </p:nvSpPr>
        <p:spPr bwMode="auto">
          <a:xfrm>
            <a:off x="6111875" y="4979988"/>
            <a:ext cx="157163" cy="123825"/>
          </a:xfrm>
          <a:custGeom>
            <a:avLst/>
            <a:gdLst>
              <a:gd name="T0" fmla="*/ 0 w 99"/>
              <a:gd name="T1" fmla="*/ 0 h 78"/>
              <a:gd name="T2" fmla="*/ 99 w 99"/>
              <a:gd name="T3" fmla="*/ 0 h 78"/>
              <a:gd name="T4" fmla="*/ 99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0" y="0"/>
                </a:moveTo>
                <a:lnTo>
                  <a:pt x="99" y="0"/>
                </a:lnTo>
                <a:lnTo>
                  <a:pt x="99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4" name="Freeform 28">
            <a:extLst>
              <a:ext uri="{FF2B5EF4-FFF2-40B4-BE49-F238E27FC236}">
                <a16:creationId xmlns:a16="http://schemas.microsoft.com/office/drawing/2014/main" id="{9BBE477F-578A-6496-C14A-C9420C5F0ECE}"/>
              </a:ext>
            </a:extLst>
          </p:cNvPr>
          <p:cNvSpPr>
            <a:spLocks/>
          </p:cNvSpPr>
          <p:nvPr/>
        </p:nvSpPr>
        <p:spPr bwMode="auto">
          <a:xfrm>
            <a:off x="6111875" y="4565650"/>
            <a:ext cx="157163" cy="123825"/>
          </a:xfrm>
          <a:custGeom>
            <a:avLst/>
            <a:gdLst>
              <a:gd name="T0" fmla="*/ 99 w 99"/>
              <a:gd name="T1" fmla="*/ 0 h 78"/>
              <a:gd name="T2" fmla="*/ 99 w 99"/>
              <a:gd name="T3" fmla="*/ 78 h 78"/>
              <a:gd name="T4" fmla="*/ 0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99" y="0"/>
                </a:moveTo>
                <a:lnTo>
                  <a:pt x="99" y="78"/>
                </a:lnTo>
                <a:lnTo>
                  <a:pt x="0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5" name="Line 29">
            <a:extLst>
              <a:ext uri="{FF2B5EF4-FFF2-40B4-BE49-F238E27FC236}">
                <a16:creationId xmlns:a16="http://schemas.microsoft.com/office/drawing/2014/main" id="{54B8539A-E360-C6EC-61CC-8EC7B8848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4641850"/>
            <a:ext cx="1588" cy="381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6" name="Line 30">
            <a:extLst>
              <a:ext uri="{FF2B5EF4-FFF2-40B4-BE49-F238E27FC236}">
                <a16:creationId xmlns:a16="http://schemas.microsoft.com/office/drawing/2014/main" id="{17DC7E15-21E8-C8A3-C127-BC8BB0B95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4737100"/>
            <a:ext cx="1588" cy="1952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7" name="Line 31">
            <a:extLst>
              <a:ext uri="{FF2B5EF4-FFF2-40B4-BE49-F238E27FC236}">
                <a16:creationId xmlns:a16="http://schemas.microsoft.com/office/drawing/2014/main" id="{AFC52D3E-7A97-73A5-29D5-717F324F1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338" y="4110038"/>
            <a:ext cx="16033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8" name="Freeform 32">
            <a:extLst>
              <a:ext uri="{FF2B5EF4-FFF2-40B4-BE49-F238E27FC236}">
                <a16:creationId xmlns:a16="http://schemas.microsoft.com/office/drawing/2014/main" id="{76B75803-49DE-8014-36B3-A31091732F70}"/>
              </a:ext>
            </a:extLst>
          </p:cNvPr>
          <p:cNvSpPr>
            <a:spLocks/>
          </p:cNvSpPr>
          <p:nvPr/>
        </p:nvSpPr>
        <p:spPr bwMode="auto">
          <a:xfrm>
            <a:off x="6111875" y="4257675"/>
            <a:ext cx="157163" cy="117475"/>
          </a:xfrm>
          <a:custGeom>
            <a:avLst/>
            <a:gdLst>
              <a:gd name="T0" fmla="*/ 0 w 99"/>
              <a:gd name="T1" fmla="*/ 0 h 74"/>
              <a:gd name="T2" fmla="*/ 99 w 99"/>
              <a:gd name="T3" fmla="*/ 0 h 74"/>
              <a:gd name="T4" fmla="*/ 99 w 99"/>
              <a:gd name="T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4">
                <a:moveTo>
                  <a:pt x="0" y="0"/>
                </a:moveTo>
                <a:lnTo>
                  <a:pt x="99" y="0"/>
                </a:lnTo>
                <a:lnTo>
                  <a:pt x="99" y="74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9" name="Freeform 33">
            <a:extLst>
              <a:ext uri="{FF2B5EF4-FFF2-40B4-BE49-F238E27FC236}">
                <a16:creationId xmlns:a16="http://schemas.microsoft.com/office/drawing/2014/main" id="{51C70526-5D0A-9A30-6FAD-688E22A2DEE5}"/>
              </a:ext>
            </a:extLst>
          </p:cNvPr>
          <p:cNvSpPr>
            <a:spLocks/>
          </p:cNvSpPr>
          <p:nvPr/>
        </p:nvSpPr>
        <p:spPr bwMode="auto">
          <a:xfrm>
            <a:off x="6111875" y="3843338"/>
            <a:ext cx="157163" cy="119062"/>
          </a:xfrm>
          <a:custGeom>
            <a:avLst/>
            <a:gdLst>
              <a:gd name="T0" fmla="*/ 99 w 99"/>
              <a:gd name="T1" fmla="*/ 0 h 75"/>
              <a:gd name="T2" fmla="*/ 99 w 99"/>
              <a:gd name="T3" fmla="*/ 75 h 75"/>
              <a:gd name="T4" fmla="*/ 0 w 99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5">
                <a:moveTo>
                  <a:pt x="99" y="0"/>
                </a:moveTo>
                <a:lnTo>
                  <a:pt x="99" y="75"/>
                </a:lnTo>
                <a:lnTo>
                  <a:pt x="0" y="7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0" name="Line 34">
            <a:extLst>
              <a:ext uri="{FF2B5EF4-FFF2-40B4-BE49-F238E27FC236}">
                <a16:creationId xmlns:a16="http://schemas.microsoft.com/office/drawing/2014/main" id="{A7187956-94CD-8DAE-873E-45387B0CB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3919538"/>
            <a:ext cx="1588" cy="381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1" name="Line 35">
            <a:extLst>
              <a:ext uri="{FF2B5EF4-FFF2-40B4-BE49-F238E27FC236}">
                <a16:creationId xmlns:a16="http://schemas.microsoft.com/office/drawing/2014/main" id="{091D3B44-653B-EEAC-B7C3-B26583811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4014788"/>
            <a:ext cx="1588" cy="1952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2" name="Line 36">
            <a:extLst>
              <a:ext uri="{FF2B5EF4-FFF2-40B4-BE49-F238E27FC236}">
                <a16:creationId xmlns:a16="http://schemas.microsoft.com/office/drawing/2014/main" id="{900A5614-FA31-62C9-716B-54EC1647D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338" y="3387725"/>
            <a:ext cx="1603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3" name="Freeform 37">
            <a:extLst>
              <a:ext uri="{FF2B5EF4-FFF2-40B4-BE49-F238E27FC236}">
                <a16:creationId xmlns:a16="http://schemas.microsoft.com/office/drawing/2014/main" id="{C38C0735-FC1D-636D-A4F7-E05C1ED2C04C}"/>
              </a:ext>
            </a:extLst>
          </p:cNvPr>
          <p:cNvSpPr>
            <a:spLocks/>
          </p:cNvSpPr>
          <p:nvPr/>
        </p:nvSpPr>
        <p:spPr bwMode="auto">
          <a:xfrm>
            <a:off x="6111875" y="3533775"/>
            <a:ext cx="157163" cy="119063"/>
          </a:xfrm>
          <a:custGeom>
            <a:avLst/>
            <a:gdLst>
              <a:gd name="T0" fmla="*/ 0 w 99"/>
              <a:gd name="T1" fmla="*/ 0 h 75"/>
              <a:gd name="T2" fmla="*/ 99 w 99"/>
              <a:gd name="T3" fmla="*/ 0 h 75"/>
              <a:gd name="T4" fmla="*/ 99 w 99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5">
                <a:moveTo>
                  <a:pt x="0" y="0"/>
                </a:moveTo>
                <a:lnTo>
                  <a:pt x="99" y="0"/>
                </a:lnTo>
                <a:lnTo>
                  <a:pt x="99" y="7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4" name="Freeform 38">
            <a:extLst>
              <a:ext uri="{FF2B5EF4-FFF2-40B4-BE49-F238E27FC236}">
                <a16:creationId xmlns:a16="http://schemas.microsoft.com/office/drawing/2014/main" id="{2361D860-8437-B672-65DE-A0BEF100328B}"/>
              </a:ext>
            </a:extLst>
          </p:cNvPr>
          <p:cNvSpPr>
            <a:spLocks/>
          </p:cNvSpPr>
          <p:nvPr/>
        </p:nvSpPr>
        <p:spPr bwMode="auto">
          <a:xfrm>
            <a:off x="6111875" y="3116263"/>
            <a:ext cx="157163" cy="123825"/>
          </a:xfrm>
          <a:custGeom>
            <a:avLst/>
            <a:gdLst>
              <a:gd name="T0" fmla="*/ 99 w 99"/>
              <a:gd name="T1" fmla="*/ 0 h 78"/>
              <a:gd name="T2" fmla="*/ 99 w 99"/>
              <a:gd name="T3" fmla="*/ 78 h 78"/>
              <a:gd name="T4" fmla="*/ 0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99" y="0"/>
                </a:moveTo>
                <a:lnTo>
                  <a:pt x="99" y="78"/>
                </a:lnTo>
                <a:lnTo>
                  <a:pt x="0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5" name="Line 39">
            <a:extLst>
              <a:ext uri="{FF2B5EF4-FFF2-40B4-BE49-F238E27FC236}">
                <a16:creationId xmlns:a16="http://schemas.microsoft.com/office/drawing/2014/main" id="{826A8D31-51C1-6EE6-0857-A25D45972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3197225"/>
            <a:ext cx="1588" cy="3794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6" name="Line 40">
            <a:extLst>
              <a:ext uri="{FF2B5EF4-FFF2-40B4-BE49-F238E27FC236}">
                <a16:creationId xmlns:a16="http://schemas.microsoft.com/office/drawing/2014/main" id="{B42CC4B1-E9C7-7052-6E02-18E63135F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3292475"/>
            <a:ext cx="1588" cy="1889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7" name="Line 41">
            <a:extLst>
              <a:ext uri="{FF2B5EF4-FFF2-40B4-BE49-F238E27FC236}">
                <a16:creationId xmlns:a16="http://schemas.microsoft.com/office/drawing/2014/main" id="{FA042F59-35FC-0F99-82F7-349D97ADC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2265363"/>
            <a:ext cx="1588" cy="1619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8" name="Freeform 42">
            <a:extLst>
              <a:ext uri="{FF2B5EF4-FFF2-40B4-BE49-F238E27FC236}">
                <a16:creationId xmlns:a16="http://schemas.microsoft.com/office/drawing/2014/main" id="{6360211B-6E0D-7266-C995-350A8CEB4C50}"/>
              </a:ext>
            </a:extLst>
          </p:cNvPr>
          <p:cNvSpPr>
            <a:spLocks/>
          </p:cNvSpPr>
          <p:nvPr/>
        </p:nvSpPr>
        <p:spPr bwMode="auto">
          <a:xfrm>
            <a:off x="1400175" y="2506663"/>
            <a:ext cx="119063" cy="157162"/>
          </a:xfrm>
          <a:custGeom>
            <a:avLst/>
            <a:gdLst>
              <a:gd name="T0" fmla="*/ 75 w 75"/>
              <a:gd name="T1" fmla="*/ 0 h 99"/>
              <a:gd name="T2" fmla="*/ 75 w 75"/>
              <a:gd name="T3" fmla="*/ 99 h 99"/>
              <a:gd name="T4" fmla="*/ 0 w 75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9">
                <a:moveTo>
                  <a:pt x="75" y="0"/>
                </a:moveTo>
                <a:lnTo>
                  <a:pt x="75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9" name="Freeform 43">
            <a:extLst>
              <a:ext uri="{FF2B5EF4-FFF2-40B4-BE49-F238E27FC236}">
                <a16:creationId xmlns:a16="http://schemas.microsoft.com/office/drawing/2014/main" id="{1438DAFF-7150-72BE-15CB-665DAC57C09E}"/>
              </a:ext>
            </a:extLst>
          </p:cNvPr>
          <p:cNvSpPr>
            <a:spLocks/>
          </p:cNvSpPr>
          <p:nvPr/>
        </p:nvSpPr>
        <p:spPr bwMode="auto">
          <a:xfrm>
            <a:off x="1814513" y="2506663"/>
            <a:ext cx="117475" cy="157162"/>
          </a:xfrm>
          <a:custGeom>
            <a:avLst/>
            <a:gdLst>
              <a:gd name="T0" fmla="*/ 74 w 74"/>
              <a:gd name="T1" fmla="*/ 99 h 99"/>
              <a:gd name="T2" fmla="*/ 0 w 74"/>
              <a:gd name="T3" fmla="*/ 99 h 99"/>
              <a:gd name="T4" fmla="*/ 0 w 74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99">
                <a:moveTo>
                  <a:pt x="74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0" name="Line 44">
            <a:extLst>
              <a:ext uri="{FF2B5EF4-FFF2-40B4-BE49-F238E27FC236}">
                <a16:creationId xmlns:a16="http://schemas.microsoft.com/office/drawing/2014/main" id="{DCAD1BED-E87A-B2B3-A3A4-E3C596E16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506663"/>
            <a:ext cx="3794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1" name="Line 45">
            <a:extLst>
              <a:ext uri="{FF2B5EF4-FFF2-40B4-BE49-F238E27FC236}">
                <a16:creationId xmlns:a16="http://schemas.microsoft.com/office/drawing/2014/main" id="{CF9FA7E6-06F7-EBD7-AFB7-FE9D8E3831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2432050"/>
            <a:ext cx="190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2" name="Line 46">
            <a:extLst>
              <a:ext uri="{FF2B5EF4-FFF2-40B4-BE49-F238E27FC236}">
                <a16:creationId xmlns:a16="http://schemas.microsoft.com/office/drawing/2014/main" id="{38D651A0-BAC2-EFEE-81B2-111088328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3387725"/>
            <a:ext cx="161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3" name="Freeform 47">
            <a:extLst>
              <a:ext uri="{FF2B5EF4-FFF2-40B4-BE49-F238E27FC236}">
                <a16:creationId xmlns:a16="http://schemas.microsoft.com/office/drawing/2014/main" id="{8508B535-A369-4FCC-79C1-E438BD8EB652}"/>
              </a:ext>
            </a:extLst>
          </p:cNvPr>
          <p:cNvSpPr>
            <a:spLocks/>
          </p:cNvSpPr>
          <p:nvPr/>
        </p:nvSpPr>
        <p:spPr bwMode="auto">
          <a:xfrm>
            <a:off x="5384800" y="3533775"/>
            <a:ext cx="157163" cy="119063"/>
          </a:xfrm>
          <a:custGeom>
            <a:avLst/>
            <a:gdLst>
              <a:gd name="T0" fmla="*/ 0 w 99"/>
              <a:gd name="T1" fmla="*/ 0 h 75"/>
              <a:gd name="T2" fmla="*/ 99 w 99"/>
              <a:gd name="T3" fmla="*/ 0 h 75"/>
              <a:gd name="T4" fmla="*/ 99 w 99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5">
                <a:moveTo>
                  <a:pt x="0" y="0"/>
                </a:moveTo>
                <a:lnTo>
                  <a:pt x="99" y="0"/>
                </a:lnTo>
                <a:lnTo>
                  <a:pt x="99" y="7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4" name="Freeform 48">
            <a:extLst>
              <a:ext uri="{FF2B5EF4-FFF2-40B4-BE49-F238E27FC236}">
                <a16:creationId xmlns:a16="http://schemas.microsoft.com/office/drawing/2014/main" id="{199AF485-74A6-9327-7960-521D779C6C2F}"/>
              </a:ext>
            </a:extLst>
          </p:cNvPr>
          <p:cNvSpPr>
            <a:spLocks/>
          </p:cNvSpPr>
          <p:nvPr/>
        </p:nvSpPr>
        <p:spPr bwMode="auto">
          <a:xfrm>
            <a:off x="5384800" y="3116263"/>
            <a:ext cx="157163" cy="123825"/>
          </a:xfrm>
          <a:custGeom>
            <a:avLst/>
            <a:gdLst>
              <a:gd name="T0" fmla="*/ 99 w 99"/>
              <a:gd name="T1" fmla="*/ 0 h 78"/>
              <a:gd name="T2" fmla="*/ 99 w 99"/>
              <a:gd name="T3" fmla="*/ 78 h 78"/>
              <a:gd name="T4" fmla="*/ 0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99" y="0"/>
                </a:moveTo>
                <a:lnTo>
                  <a:pt x="99" y="78"/>
                </a:lnTo>
                <a:lnTo>
                  <a:pt x="0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5" name="Line 49">
            <a:extLst>
              <a:ext uri="{FF2B5EF4-FFF2-40B4-BE49-F238E27FC236}">
                <a16:creationId xmlns:a16="http://schemas.microsoft.com/office/drawing/2014/main" id="{854AEF3A-9FC0-CE0C-F709-C853241E2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3197225"/>
            <a:ext cx="1588" cy="3794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6" name="Line 50">
            <a:extLst>
              <a:ext uri="{FF2B5EF4-FFF2-40B4-BE49-F238E27FC236}">
                <a16:creationId xmlns:a16="http://schemas.microsoft.com/office/drawing/2014/main" id="{067ECF8B-16A9-A512-A26E-778BDBB3A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292475"/>
            <a:ext cx="1588" cy="1889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7" name="Line 51">
            <a:extLst>
              <a:ext uri="{FF2B5EF4-FFF2-40B4-BE49-F238E27FC236}">
                <a16:creationId xmlns:a16="http://schemas.microsoft.com/office/drawing/2014/main" id="{A04E8C72-CC5A-474C-FA32-B747BC39A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2663825"/>
            <a:ext cx="161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8" name="Freeform 52">
            <a:extLst>
              <a:ext uri="{FF2B5EF4-FFF2-40B4-BE49-F238E27FC236}">
                <a16:creationId xmlns:a16="http://schemas.microsoft.com/office/drawing/2014/main" id="{65DBEF27-1FD2-E6DB-83C4-9EBB50CD396F}"/>
              </a:ext>
            </a:extLst>
          </p:cNvPr>
          <p:cNvSpPr>
            <a:spLocks/>
          </p:cNvSpPr>
          <p:nvPr/>
        </p:nvSpPr>
        <p:spPr bwMode="auto">
          <a:xfrm>
            <a:off x="5384800" y="2806700"/>
            <a:ext cx="157163" cy="123825"/>
          </a:xfrm>
          <a:custGeom>
            <a:avLst/>
            <a:gdLst>
              <a:gd name="T0" fmla="*/ 0 w 99"/>
              <a:gd name="T1" fmla="*/ 0 h 78"/>
              <a:gd name="T2" fmla="*/ 99 w 99"/>
              <a:gd name="T3" fmla="*/ 0 h 78"/>
              <a:gd name="T4" fmla="*/ 99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0" y="0"/>
                </a:moveTo>
                <a:lnTo>
                  <a:pt x="99" y="0"/>
                </a:lnTo>
                <a:lnTo>
                  <a:pt x="99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9" name="Freeform 53">
            <a:extLst>
              <a:ext uri="{FF2B5EF4-FFF2-40B4-BE49-F238E27FC236}">
                <a16:creationId xmlns:a16="http://schemas.microsoft.com/office/drawing/2014/main" id="{00170E9F-F33D-CD78-1A62-67ADAA1B7FE1}"/>
              </a:ext>
            </a:extLst>
          </p:cNvPr>
          <p:cNvSpPr>
            <a:spLocks/>
          </p:cNvSpPr>
          <p:nvPr/>
        </p:nvSpPr>
        <p:spPr bwMode="auto">
          <a:xfrm>
            <a:off x="5384800" y="2393950"/>
            <a:ext cx="157163" cy="122238"/>
          </a:xfrm>
          <a:custGeom>
            <a:avLst/>
            <a:gdLst>
              <a:gd name="T0" fmla="*/ 99 w 99"/>
              <a:gd name="T1" fmla="*/ 0 h 77"/>
              <a:gd name="T2" fmla="*/ 99 w 99"/>
              <a:gd name="T3" fmla="*/ 77 h 77"/>
              <a:gd name="T4" fmla="*/ 0 w 99"/>
              <a:gd name="T5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7">
                <a:moveTo>
                  <a:pt x="99" y="0"/>
                </a:moveTo>
                <a:lnTo>
                  <a:pt x="99" y="77"/>
                </a:lnTo>
                <a:lnTo>
                  <a:pt x="0" y="7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0" name="Line 54">
            <a:extLst>
              <a:ext uri="{FF2B5EF4-FFF2-40B4-BE49-F238E27FC236}">
                <a16:creationId xmlns:a16="http://schemas.microsoft.com/office/drawing/2014/main" id="{CCF82547-2FB8-0B00-5BF8-9861AB7E6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468563"/>
            <a:ext cx="1588" cy="381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1" name="Line 55">
            <a:extLst>
              <a:ext uri="{FF2B5EF4-FFF2-40B4-BE49-F238E27FC236}">
                <a16:creationId xmlns:a16="http://schemas.microsoft.com/office/drawing/2014/main" id="{B3E61604-715F-C0EF-96BF-951298AB7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2563813"/>
            <a:ext cx="1588" cy="1952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2" name="Line 56">
            <a:extLst>
              <a:ext uri="{FF2B5EF4-FFF2-40B4-BE49-F238E27FC236}">
                <a16:creationId xmlns:a16="http://schemas.microsoft.com/office/drawing/2014/main" id="{851364A6-41EE-756A-C188-FB486B79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913" y="1893888"/>
            <a:ext cx="161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3" name="Freeform 57">
            <a:extLst>
              <a:ext uri="{FF2B5EF4-FFF2-40B4-BE49-F238E27FC236}">
                <a16:creationId xmlns:a16="http://schemas.microsoft.com/office/drawing/2014/main" id="{3778E9D1-8277-F2D3-2758-4FE48102F4BB}"/>
              </a:ext>
            </a:extLst>
          </p:cNvPr>
          <p:cNvSpPr>
            <a:spLocks/>
          </p:cNvSpPr>
          <p:nvPr/>
        </p:nvSpPr>
        <p:spPr bwMode="auto">
          <a:xfrm>
            <a:off x="6273800" y="2036763"/>
            <a:ext cx="157163" cy="123825"/>
          </a:xfrm>
          <a:custGeom>
            <a:avLst/>
            <a:gdLst>
              <a:gd name="T0" fmla="*/ 0 w 99"/>
              <a:gd name="T1" fmla="*/ 0 h 78"/>
              <a:gd name="T2" fmla="*/ 99 w 99"/>
              <a:gd name="T3" fmla="*/ 0 h 78"/>
              <a:gd name="T4" fmla="*/ 99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0" y="0"/>
                </a:moveTo>
                <a:lnTo>
                  <a:pt x="99" y="0"/>
                </a:lnTo>
                <a:lnTo>
                  <a:pt x="99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4" name="Freeform 58">
            <a:extLst>
              <a:ext uri="{FF2B5EF4-FFF2-40B4-BE49-F238E27FC236}">
                <a16:creationId xmlns:a16="http://schemas.microsoft.com/office/drawing/2014/main" id="{4E97BD03-8ADA-E9B9-03A1-8D20035C891E}"/>
              </a:ext>
            </a:extLst>
          </p:cNvPr>
          <p:cNvSpPr>
            <a:spLocks/>
          </p:cNvSpPr>
          <p:nvPr/>
        </p:nvSpPr>
        <p:spPr bwMode="auto">
          <a:xfrm>
            <a:off x="6273800" y="1622425"/>
            <a:ext cx="157163" cy="123825"/>
          </a:xfrm>
          <a:custGeom>
            <a:avLst/>
            <a:gdLst>
              <a:gd name="T0" fmla="*/ 99 w 99"/>
              <a:gd name="T1" fmla="*/ 0 h 78"/>
              <a:gd name="T2" fmla="*/ 99 w 99"/>
              <a:gd name="T3" fmla="*/ 78 h 78"/>
              <a:gd name="T4" fmla="*/ 0 w 99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78">
                <a:moveTo>
                  <a:pt x="99" y="0"/>
                </a:moveTo>
                <a:lnTo>
                  <a:pt x="99" y="78"/>
                </a:lnTo>
                <a:lnTo>
                  <a:pt x="0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5" name="Line 59">
            <a:extLst>
              <a:ext uri="{FF2B5EF4-FFF2-40B4-BE49-F238E27FC236}">
                <a16:creationId xmlns:a16="http://schemas.microsoft.com/office/drawing/2014/main" id="{A310C9DC-7DE5-C6C7-0CA0-9F2648D60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800" y="1703388"/>
            <a:ext cx="1588" cy="381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6" name="Line 60">
            <a:extLst>
              <a:ext uri="{FF2B5EF4-FFF2-40B4-BE49-F238E27FC236}">
                <a16:creationId xmlns:a16="http://schemas.microsoft.com/office/drawing/2014/main" id="{154A0732-B494-F177-97FA-17985D25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1798638"/>
            <a:ext cx="1588" cy="190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7" name="Line 61">
            <a:extLst>
              <a:ext uri="{FF2B5EF4-FFF2-40B4-BE49-F238E27FC236}">
                <a16:creationId xmlns:a16="http://schemas.microsoft.com/office/drawing/2014/main" id="{AABA24D2-7705-8E1D-7E7E-2BDFBAE95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1893888"/>
            <a:ext cx="161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8" name="Freeform 62">
            <a:extLst>
              <a:ext uri="{FF2B5EF4-FFF2-40B4-BE49-F238E27FC236}">
                <a16:creationId xmlns:a16="http://schemas.microsoft.com/office/drawing/2014/main" id="{04AC8F25-E088-2CB8-C53F-450FBDE199C0}"/>
              </a:ext>
            </a:extLst>
          </p:cNvPr>
          <p:cNvSpPr>
            <a:spLocks/>
          </p:cNvSpPr>
          <p:nvPr/>
        </p:nvSpPr>
        <p:spPr bwMode="auto">
          <a:xfrm>
            <a:off x="5618163" y="2036763"/>
            <a:ext cx="152400" cy="123825"/>
          </a:xfrm>
          <a:custGeom>
            <a:avLst/>
            <a:gdLst>
              <a:gd name="T0" fmla="*/ 0 w 96"/>
              <a:gd name="T1" fmla="*/ 0 h 78"/>
              <a:gd name="T2" fmla="*/ 96 w 96"/>
              <a:gd name="T3" fmla="*/ 0 h 78"/>
              <a:gd name="T4" fmla="*/ 96 w 96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78">
                <a:moveTo>
                  <a:pt x="0" y="0"/>
                </a:moveTo>
                <a:lnTo>
                  <a:pt x="96" y="0"/>
                </a:lnTo>
                <a:lnTo>
                  <a:pt x="96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9" name="Freeform 63">
            <a:extLst>
              <a:ext uri="{FF2B5EF4-FFF2-40B4-BE49-F238E27FC236}">
                <a16:creationId xmlns:a16="http://schemas.microsoft.com/office/drawing/2014/main" id="{6137E722-2502-194B-BD5B-485CB30AB6BC}"/>
              </a:ext>
            </a:extLst>
          </p:cNvPr>
          <p:cNvSpPr>
            <a:spLocks/>
          </p:cNvSpPr>
          <p:nvPr/>
        </p:nvSpPr>
        <p:spPr bwMode="auto">
          <a:xfrm>
            <a:off x="5618163" y="1622425"/>
            <a:ext cx="152400" cy="123825"/>
          </a:xfrm>
          <a:custGeom>
            <a:avLst/>
            <a:gdLst>
              <a:gd name="T0" fmla="*/ 96 w 96"/>
              <a:gd name="T1" fmla="*/ 0 h 78"/>
              <a:gd name="T2" fmla="*/ 96 w 96"/>
              <a:gd name="T3" fmla="*/ 78 h 78"/>
              <a:gd name="T4" fmla="*/ 0 w 96"/>
              <a:gd name="T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78">
                <a:moveTo>
                  <a:pt x="96" y="0"/>
                </a:moveTo>
                <a:lnTo>
                  <a:pt x="96" y="78"/>
                </a:lnTo>
                <a:lnTo>
                  <a:pt x="0" y="7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0" name="Line 64">
            <a:extLst>
              <a:ext uri="{FF2B5EF4-FFF2-40B4-BE49-F238E27FC236}">
                <a16:creationId xmlns:a16="http://schemas.microsoft.com/office/drawing/2014/main" id="{0D162DA6-EE7F-5BAF-22C1-E4CC99249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1703388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1" name="Line 65">
            <a:extLst>
              <a:ext uri="{FF2B5EF4-FFF2-40B4-BE49-F238E27FC236}">
                <a16:creationId xmlns:a16="http://schemas.microsoft.com/office/drawing/2014/main" id="{A53403B4-36A5-D288-3AF2-8A10BAD88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1798638"/>
            <a:ext cx="1588" cy="190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2" name="Line 66">
            <a:extLst>
              <a:ext uri="{FF2B5EF4-FFF2-40B4-BE49-F238E27FC236}">
                <a16:creationId xmlns:a16="http://schemas.microsoft.com/office/drawing/2014/main" id="{4C042160-0397-5326-A098-3377A6F06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2987675"/>
            <a:ext cx="1588" cy="1619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3" name="Freeform 67">
            <a:extLst>
              <a:ext uri="{FF2B5EF4-FFF2-40B4-BE49-F238E27FC236}">
                <a16:creationId xmlns:a16="http://schemas.microsoft.com/office/drawing/2014/main" id="{A7CF62A5-8750-50E3-2106-A32D7F31866B}"/>
              </a:ext>
            </a:extLst>
          </p:cNvPr>
          <p:cNvSpPr>
            <a:spLocks/>
          </p:cNvSpPr>
          <p:nvPr/>
        </p:nvSpPr>
        <p:spPr bwMode="auto">
          <a:xfrm>
            <a:off x="1400175" y="3230563"/>
            <a:ext cx="119063" cy="157162"/>
          </a:xfrm>
          <a:custGeom>
            <a:avLst/>
            <a:gdLst>
              <a:gd name="T0" fmla="*/ 75 w 75"/>
              <a:gd name="T1" fmla="*/ 0 h 99"/>
              <a:gd name="T2" fmla="*/ 75 w 75"/>
              <a:gd name="T3" fmla="*/ 99 h 99"/>
              <a:gd name="T4" fmla="*/ 0 w 75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9">
                <a:moveTo>
                  <a:pt x="75" y="0"/>
                </a:moveTo>
                <a:lnTo>
                  <a:pt x="75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4" name="Freeform 68">
            <a:extLst>
              <a:ext uri="{FF2B5EF4-FFF2-40B4-BE49-F238E27FC236}">
                <a16:creationId xmlns:a16="http://schemas.microsoft.com/office/drawing/2014/main" id="{58F42219-BC9A-7589-82EC-186DD9603864}"/>
              </a:ext>
            </a:extLst>
          </p:cNvPr>
          <p:cNvSpPr>
            <a:spLocks/>
          </p:cNvSpPr>
          <p:nvPr/>
        </p:nvSpPr>
        <p:spPr bwMode="auto">
          <a:xfrm>
            <a:off x="1814513" y="3230563"/>
            <a:ext cx="117475" cy="157162"/>
          </a:xfrm>
          <a:custGeom>
            <a:avLst/>
            <a:gdLst>
              <a:gd name="T0" fmla="*/ 74 w 74"/>
              <a:gd name="T1" fmla="*/ 99 h 99"/>
              <a:gd name="T2" fmla="*/ 0 w 74"/>
              <a:gd name="T3" fmla="*/ 99 h 99"/>
              <a:gd name="T4" fmla="*/ 0 w 74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99">
                <a:moveTo>
                  <a:pt x="74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5" name="Line 69">
            <a:extLst>
              <a:ext uri="{FF2B5EF4-FFF2-40B4-BE49-F238E27FC236}">
                <a16:creationId xmlns:a16="http://schemas.microsoft.com/office/drawing/2014/main" id="{20E00E67-0F5C-C31A-A63F-F32AB79BC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3230563"/>
            <a:ext cx="3794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6" name="Line 70">
            <a:extLst>
              <a:ext uri="{FF2B5EF4-FFF2-40B4-BE49-F238E27FC236}">
                <a16:creationId xmlns:a16="http://schemas.microsoft.com/office/drawing/2014/main" id="{846ABF43-876E-86FA-5DEA-26409713C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3154363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7" name="Line 71">
            <a:extLst>
              <a:ext uri="{FF2B5EF4-FFF2-40B4-BE49-F238E27FC236}">
                <a16:creationId xmlns:a16="http://schemas.microsoft.com/office/drawing/2014/main" id="{65DADB6E-2838-2F19-C355-ADE8954A0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3709988"/>
            <a:ext cx="1588" cy="166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8" name="Freeform 72">
            <a:extLst>
              <a:ext uri="{FF2B5EF4-FFF2-40B4-BE49-F238E27FC236}">
                <a16:creationId xmlns:a16="http://schemas.microsoft.com/office/drawing/2014/main" id="{D8D3E6B2-CBF5-4B78-A017-FA44C205A010}"/>
              </a:ext>
            </a:extLst>
          </p:cNvPr>
          <p:cNvSpPr>
            <a:spLocks/>
          </p:cNvSpPr>
          <p:nvPr/>
        </p:nvSpPr>
        <p:spPr bwMode="auto">
          <a:xfrm>
            <a:off x="1400175" y="3952875"/>
            <a:ext cx="119063" cy="157163"/>
          </a:xfrm>
          <a:custGeom>
            <a:avLst/>
            <a:gdLst>
              <a:gd name="T0" fmla="*/ 75 w 75"/>
              <a:gd name="T1" fmla="*/ 0 h 99"/>
              <a:gd name="T2" fmla="*/ 75 w 75"/>
              <a:gd name="T3" fmla="*/ 99 h 99"/>
              <a:gd name="T4" fmla="*/ 0 w 75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9">
                <a:moveTo>
                  <a:pt x="75" y="0"/>
                </a:moveTo>
                <a:lnTo>
                  <a:pt x="75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9" name="Freeform 73">
            <a:extLst>
              <a:ext uri="{FF2B5EF4-FFF2-40B4-BE49-F238E27FC236}">
                <a16:creationId xmlns:a16="http://schemas.microsoft.com/office/drawing/2014/main" id="{632FD636-EC56-B9C2-D580-1B24D1EA9BD6}"/>
              </a:ext>
            </a:extLst>
          </p:cNvPr>
          <p:cNvSpPr>
            <a:spLocks/>
          </p:cNvSpPr>
          <p:nvPr/>
        </p:nvSpPr>
        <p:spPr bwMode="auto">
          <a:xfrm>
            <a:off x="1814513" y="3952875"/>
            <a:ext cx="117475" cy="157163"/>
          </a:xfrm>
          <a:custGeom>
            <a:avLst/>
            <a:gdLst>
              <a:gd name="T0" fmla="*/ 74 w 74"/>
              <a:gd name="T1" fmla="*/ 99 h 99"/>
              <a:gd name="T2" fmla="*/ 0 w 74"/>
              <a:gd name="T3" fmla="*/ 99 h 99"/>
              <a:gd name="T4" fmla="*/ 0 w 74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99">
                <a:moveTo>
                  <a:pt x="74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0" name="Line 74">
            <a:extLst>
              <a:ext uri="{FF2B5EF4-FFF2-40B4-BE49-F238E27FC236}">
                <a16:creationId xmlns:a16="http://schemas.microsoft.com/office/drawing/2014/main" id="{DB454C6D-B927-DFEB-E863-FE9CF7A6CD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3952875"/>
            <a:ext cx="3794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1" name="Line 75">
            <a:extLst>
              <a:ext uri="{FF2B5EF4-FFF2-40B4-BE49-F238E27FC236}">
                <a16:creationId xmlns:a16="http://schemas.microsoft.com/office/drawing/2014/main" id="{D8BF9C5F-A413-5E07-50AF-7AAD6643D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3876675"/>
            <a:ext cx="1905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2" name="Line 76">
            <a:extLst>
              <a:ext uri="{FF2B5EF4-FFF2-40B4-BE49-F238E27FC236}">
                <a16:creationId xmlns:a16="http://schemas.microsoft.com/office/drawing/2014/main" id="{97F3A896-BD4A-FA5E-E5FE-F347A127E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4437063"/>
            <a:ext cx="1588" cy="1619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3" name="Freeform 77">
            <a:extLst>
              <a:ext uri="{FF2B5EF4-FFF2-40B4-BE49-F238E27FC236}">
                <a16:creationId xmlns:a16="http://schemas.microsoft.com/office/drawing/2014/main" id="{E1252874-FC4C-9F4F-4B14-35CAEBDAD540}"/>
              </a:ext>
            </a:extLst>
          </p:cNvPr>
          <p:cNvSpPr>
            <a:spLocks/>
          </p:cNvSpPr>
          <p:nvPr/>
        </p:nvSpPr>
        <p:spPr bwMode="auto">
          <a:xfrm>
            <a:off x="1400175" y="4679950"/>
            <a:ext cx="119063" cy="152400"/>
          </a:xfrm>
          <a:custGeom>
            <a:avLst/>
            <a:gdLst>
              <a:gd name="T0" fmla="*/ 75 w 75"/>
              <a:gd name="T1" fmla="*/ 0 h 96"/>
              <a:gd name="T2" fmla="*/ 75 w 75"/>
              <a:gd name="T3" fmla="*/ 96 h 96"/>
              <a:gd name="T4" fmla="*/ 0 w 75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6">
                <a:moveTo>
                  <a:pt x="75" y="0"/>
                </a:moveTo>
                <a:lnTo>
                  <a:pt x="75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4" name="Freeform 78">
            <a:extLst>
              <a:ext uri="{FF2B5EF4-FFF2-40B4-BE49-F238E27FC236}">
                <a16:creationId xmlns:a16="http://schemas.microsoft.com/office/drawing/2014/main" id="{F1FAAE77-0A3A-1B0E-E9EE-8ABD36C4499E}"/>
              </a:ext>
            </a:extLst>
          </p:cNvPr>
          <p:cNvSpPr>
            <a:spLocks/>
          </p:cNvSpPr>
          <p:nvPr/>
        </p:nvSpPr>
        <p:spPr bwMode="auto">
          <a:xfrm>
            <a:off x="1814513" y="4679950"/>
            <a:ext cx="117475" cy="152400"/>
          </a:xfrm>
          <a:custGeom>
            <a:avLst/>
            <a:gdLst>
              <a:gd name="T0" fmla="*/ 74 w 74"/>
              <a:gd name="T1" fmla="*/ 96 h 96"/>
              <a:gd name="T2" fmla="*/ 0 w 74"/>
              <a:gd name="T3" fmla="*/ 96 h 96"/>
              <a:gd name="T4" fmla="*/ 0 w 74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96">
                <a:moveTo>
                  <a:pt x="74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5" name="Line 79">
            <a:extLst>
              <a:ext uri="{FF2B5EF4-FFF2-40B4-BE49-F238E27FC236}">
                <a16:creationId xmlns:a16="http://schemas.microsoft.com/office/drawing/2014/main" id="{96C8359C-C7DF-9499-1036-E1471204EB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4679950"/>
            <a:ext cx="3794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6" name="Line 80">
            <a:extLst>
              <a:ext uri="{FF2B5EF4-FFF2-40B4-BE49-F238E27FC236}">
                <a16:creationId xmlns:a16="http://schemas.microsoft.com/office/drawing/2014/main" id="{344929A4-E434-3CDB-06EE-D50D51597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625" y="4598988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7" name="Line 81">
            <a:extLst>
              <a:ext uri="{FF2B5EF4-FFF2-40B4-BE49-F238E27FC236}">
                <a16:creationId xmlns:a16="http://schemas.microsoft.com/office/drawing/2014/main" id="{FC847178-C963-D2A0-BFE4-6D101E407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2427288"/>
            <a:ext cx="1588" cy="560387"/>
          </a:xfrm>
          <a:prstGeom prst="line">
            <a:avLst/>
          </a:prstGeom>
          <a:noFill/>
          <a:ln w="19050">
            <a:solidFill>
              <a:srgbClr val="00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8" name="Line 82">
            <a:extLst>
              <a:ext uri="{FF2B5EF4-FFF2-40B4-BE49-F238E27FC236}">
                <a16:creationId xmlns:a16="http://schemas.microsoft.com/office/drawing/2014/main" id="{E2C0DC97-91B4-E7E8-E73A-AC0EEDC41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2265363"/>
            <a:ext cx="1588" cy="114300"/>
          </a:xfrm>
          <a:prstGeom prst="line">
            <a:avLst/>
          </a:prstGeom>
          <a:noFill/>
          <a:ln w="19050">
            <a:solidFill>
              <a:srgbClr val="00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9" name="Line 83">
            <a:extLst>
              <a:ext uri="{FF2B5EF4-FFF2-40B4-BE49-F238E27FC236}">
                <a16:creationId xmlns:a16="http://schemas.microsoft.com/office/drawing/2014/main" id="{D3ADEB1D-4F9D-0DFC-AE64-E9E123998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1855788"/>
            <a:ext cx="1588" cy="33766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3" name="Line 87">
            <a:extLst>
              <a:ext uri="{FF2B5EF4-FFF2-40B4-BE49-F238E27FC236}">
                <a16:creationId xmlns:a16="http://schemas.microsoft.com/office/drawing/2014/main" id="{86C63E4A-9E61-B0A1-5727-557028F4E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2160588"/>
            <a:ext cx="1587" cy="3071812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4" name="Line 88">
            <a:extLst>
              <a:ext uri="{FF2B5EF4-FFF2-40B4-BE49-F238E27FC236}">
                <a16:creationId xmlns:a16="http://schemas.microsoft.com/office/drawing/2014/main" id="{8352347B-B316-4F10-B321-0433424B8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2160588"/>
            <a:ext cx="1588" cy="3071812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8" name="Line 92">
            <a:extLst>
              <a:ext uri="{FF2B5EF4-FFF2-40B4-BE49-F238E27FC236}">
                <a16:creationId xmlns:a16="http://schemas.microsoft.com/office/drawing/2014/main" id="{35A8B680-E96C-6DA1-0B9B-DCA8CB265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2432050"/>
            <a:ext cx="1587" cy="231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9" name="Line 93">
            <a:extLst>
              <a:ext uri="{FF2B5EF4-FFF2-40B4-BE49-F238E27FC236}">
                <a16:creationId xmlns:a16="http://schemas.microsoft.com/office/drawing/2014/main" id="{82BE4E56-BC88-7DEC-76AF-15BFCB64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4205288"/>
            <a:ext cx="1588" cy="1603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0" name="Freeform 94">
            <a:extLst>
              <a:ext uri="{FF2B5EF4-FFF2-40B4-BE49-F238E27FC236}">
                <a16:creationId xmlns:a16="http://schemas.microsoft.com/office/drawing/2014/main" id="{37A4B468-790A-C0D3-E2D0-257A4016190C}"/>
              </a:ext>
            </a:extLst>
          </p:cNvPr>
          <p:cNvSpPr>
            <a:spLocks/>
          </p:cNvSpPr>
          <p:nvPr/>
        </p:nvSpPr>
        <p:spPr bwMode="auto">
          <a:xfrm>
            <a:off x="2959100" y="4446588"/>
            <a:ext cx="119063" cy="152400"/>
          </a:xfrm>
          <a:custGeom>
            <a:avLst/>
            <a:gdLst>
              <a:gd name="T0" fmla="*/ 0 w 75"/>
              <a:gd name="T1" fmla="*/ 0 h 96"/>
              <a:gd name="T2" fmla="*/ 0 w 75"/>
              <a:gd name="T3" fmla="*/ 96 h 96"/>
              <a:gd name="T4" fmla="*/ 75 w 75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6">
                <a:moveTo>
                  <a:pt x="0" y="0"/>
                </a:moveTo>
                <a:lnTo>
                  <a:pt x="0" y="96"/>
                </a:lnTo>
                <a:lnTo>
                  <a:pt x="75" y="9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1" name="Freeform 95">
            <a:extLst>
              <a:ext uri="{FF2B5EF4-FFF2-40B4-BE49-F238E27FC236}">
                <a16:creationId xmlns:a16="http://schemas.microsoft.com/office/drawing/2014/main" id="{EDBB42F9-8CB5-EBB0-84C4-4FB122B37E2D}"/>
              </a:ext>
            </a:extLst>
          </p:cNvPr>
          <p:cNvSpPr>
            <a:spLocks/>
          </p:cNvSpPr>
          <p:nvPr/>
        </p:nvSpPr>
        <p:spPr bwMode="auto">
          <a:xfrm>
            <a:off x="2546350" y="4446588"/>
            <a:ext cx="119063" cy="152400"/>
          </a:xfrm>
          <a:custGeom>
            <a:avLst/>
            <a:gdLst>
              <a:gd name="T0" fmla="*/ 0 w 75"/>
              <a:gd name="T1" fmla="*/ 96 h 96"/>
              <a:gd name="T2" fmla="*/ 75 w 75"/>
              <a:gd name="T3" fmla="*/ 96 h 96"/>
              <a:gd name="T4" fmla="*/ 75 w 75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6">
                <a:moveTo>
                  <a:pt x="0" y="96"/>
                </a:moveTo>
                <a:lnTo>
                  <a:pt x="75" y="96"/>
                </a:lnTo>
                <a:lnTo>
                  <a:pt x="7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2" name="Line 96">
            <a:extLst>
              <a:ext uri="{FF2B5EF4-FFF2-40B4-BE49-F238E27FC236}">
                <a16:creationId xmlns:a16="http://schemas.microsoft.com/office/drawing/2014/main" id="{A3D8DB94-235E-BDA6-171E-584C95533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550" y="4446588"/>
            <a:ext cx="3794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3" name="Line 97">
            <a:extLst>
              <a:ext uri="{FF2B5EF4-FFF2-40B4-BE49-F238E27FC236}">
                <a16:creationId xmlns:a16="http://schemas.microsoft.com/office/drawing/2014/main" id="{1BA49229-4BDA-CAD8-02D8-06B071D4D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4365625"/>
            <a:ext cx="1889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4" name="Line 98">
            <a:extLst>
              <a:ext uri="{FF2B5EF4-FFF2-40B4-BE49-F238E27FC236}">
                <a16:creationId xmlns:a16="http://schemas.microsoft.com/office/drawing/2014/main" id="{D08620CB-28D8-3D53-0257-0227EBFEA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4205288"/>
            <a:ext cx="1587" cy="1603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5" name="Freeform 99">
            <a:extLst>
              <a:ext uri="{FF2B5EF4-FFF2-40B4-BE49-F238E27FC236}">
                <a16:creationId xmlns:a16="http://schemas.microsoft.com/office/drawing/2014/main" id="{8B971ABA-E507-BF3A-DED4-DF26F7DCDFC2}"/>
              </a:ext>
            </a:extLst>
          </p:cNvPr>
          <p:cNvSpPr>
            <a:spLocks/>
          </p:cNvSpPr>
          <p:nvPr/>
        </p:nvSpPr>
        <p:spPr bwMode="auto">
          <a:xfrm>
            <a:off x="3078163" y="4446588"/>
            <a:ext cx="123825" cy="152400"/>
          </a:xfrm>
          <a:custGeom>
            <a:avLst/>
            <a:gdLst>
              <a:gd name="T0" fmla="*/ 78 w 78"/>
              <a:gd name="T1" fmla="*/ 0 h 96"/>
              <a:gd name="T2" fmla="*/ 78 w 78"/>
              <a:gd name="T3" fmla="*/ 96 h 96"/>
              <a:gd name="T4" fmla="*/ 0 w 78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6">
                <a:moveTo>
                  <a:pt x="78" y="0"/>
                </a:moveTo>
                <a:lnTo>
                  <a:pt x="78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6" name="Freeform 100">
            <a:extLst>
              <a:ext uri="{FF2B5EF4-FFF2-40B4-BE49-F238E27FC236}">
                <a16:creationId xmlns:a16="http://schemas.microsoft.com/office/drawing/2014/main" id="{B0C0ABE9-EB99-DF58-06C7-D37EB2C6AE92}"/>
              </a:ext>
            </a:extLst>
          </p:cNvPr>
          <p:cNvSpPr>
            <a:spLocks/>
          </p:cNvSpPr>
          <p:nvPr/>
        </p:nvSpPr>
        <p:spPr bwMode="auto">
          <a:xfrm>
            <a:off x="3492500" y="4446588"/>
            <a:ext cx="123825" cy="152400"/>
          </a:xfrm>
          <a:custGeom>
            <a:avLst/>
            <a:gdLst>
              <a:gd name="T0" fmla="*/ 78 w 78"/>
              <a:gd name="T1" fmla="*/ 96 h 96"/>
              <a:gd name="T2" fmla="*/ 0 w 78"/>
              <a:gd name="T3" fmla="*/ 96 h 96"/>
              <a:gd name="T4" fmla="*/ 0 w 78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6">
                <a:moveTo>
                  <a:pt x="78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7" name="Line 101">
            <a:extLst>
              <a:ext uri="{FF2B5EF4-FFF2-40B4-BE49-F238E27FC236}">
                <a16:creationId xmlns:a16="http://schemas.microsoft.com/office/drawing/2014/main" id="{27D37D04-DF10-D8DF-0E06-5865C1573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4446588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8" name="Line 102">
            <a:extLst>
              <a:ext uri="{FF2B5EF4-FFF2-40B4-BE49-F238E27FC236}">
                <a16:creationId xmlns:a16="http://schemas.microsoft.com/office/drawing/2014/main" id="{3D3E1C52-79FE-1366-D184-00E11E04F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3" y="4365625"/>
            <a:ext cx="1952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9" name="Line 103">
            <a:extLst>
              <a:ext uri="{FF2B5EF4-FFF2-40B4-BE49-F238E27FC236}">
                <a16:creationId xmlns:a16="http://schemas.microsoft.com/office/drawing/2014/main" id="{FD80A630-76BE-4100-0673-EB9CC1A93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4598988"/>
            <a:ext cx="1587" cy="2333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0" name="Line 104">
            <a:extLst>
              <a:ext uri="{FF2B5EF4-FFF2-40B4-BE49-F238E27FC236}">
                <a16:creationId xmlns:a16="http://schemas.microsoft.com/office/drawing/2014/main" id="{0F8E83E2-955C-BFE5-D0AE-92605D6DD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3476625"/>
            <a:ext cx="1587" cy="1666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1" name="Freeform 105">
            <a:extLst>
              <a:ext uri="{FF2B5EF4-FFF2-40B4-BE49-F238E27FC236}">
                <a16:creationId xmlns:a16="http://schemas.microsoft.com/office/drawing/2014/main" id="{7C1399A8-B026-9EB1-0264-8EB7160D1372}"/>
              </a:ext>
            </a:extLst>
          </p:cNvPr>
          <p:cNvSpPr>
            <a:spLocks/>
          </p:cNvSpPr>
          <p:nvPr/>
        </p:nvSpPr>
        <p:spPr bwMode="auto">
          <a:xfrm>
            <a:off x="3078163" y="3719513"/>
            <a:ext cx="123825" cy="157162"/>
          </a:xfrm>
          <a:custGeom>
            <a:avLst/>
            <a:gdLst>
              <a:gd name="T0" fmla="*/ 78 w 78"/>
              <a:gd name="T1" fmla="*/ 0 h 99"/>
              <a:gd name="T2" fmla="*/ 78 w 78"/>
              <a:gd name="T3" fmla="*/ 99 h 99"/>
              <a:gd name="T4" fmla="*/ 0 w 78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0"/>
                </a:moveTo>
                <a:lnTo>
                  <a:pt x="78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2" name="Freeform 106">
            <a:extLst>
              <a:ext uri="{FF2B5EF4-FFF2-40B4-BE49-F238E27FC236}">
                <a16:creationId xmlns:a16="http://schemas.microsoft.com/office/drawing/2014/main" id="{D0A92561-D83D-731A-E523-E0341E9266A9}"/>
              </a:ext>
            </a:extLst>
          </p:cNvPr>
          <p:cNvSpPr>
            <a:spLocks/>
          </p:cNvSpPr>
          <p:nvPr/>
        </p:nvSpPr>
        <p:spPr bwMode="auto">
          <a:xfrm>
            <a:off x="3492500" y="3719513"/>
            <a:ext cx="123825" cy="157162"/>
          </a:xfrm>
          <a:custGeom>
            <a:avLst/>
            <a:gdLst>
              <a:gd name="T0" fmla="*/ 78 w 78"/>
              <a:gd name="T1" fmla="*/ 99 h 99"/>
              <a:gd name="T2" fmla="*/ 0 w 78"/>
              <a:gd name="T3" fmla="*/ 99 h 99"/>
              <a:gd name="T4" fmla="*/ 0 w 78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3" name="Line 107">
            <a:extLst>
              <a:ext uri="{FF2B5EF4-FFF2-40B4-BE49-F238E27FC236}">
                <a16:creationId xmlns:a16="http://schemas.microsoft.com/office/drawing/2014/main" id="{120C83E9-297F-2E41-476C-394E88994E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3719513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4" name="Line 108">
            <a:extLst>
              <a:ext uri="{FF2B5EF4-FFF2-40B4-BE49-F238E27FC236}">
                <a16:creationId xmlns:a16="http://schemas.microsoft.com/office/drawing/2014/main" id="{6229BEF9-1F08-6F06-E9F8-5D249D3E1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3" y="3643313"/>
            <a:ext cx="1952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5" name="Line 109">
            <a:extLst>
              <a:ext uri="{FF2B5EF4-FFF2-40B4-BE49-F238E27FC236}">
                <a16:creationId xmlns:a16="http://schemas.microsoft.com/office/drawing/2014/main" id="{1585D43E-A405-B89B-D923-014BBE0F7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2032000"/>
            <a:ext cx="1587" cy="1619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6" name="Freeform 110">
            <a:extLst>
              <a:ext uri="{FF2B5EF4-FFF2-40B4-BE49-F238E27FC236}">
                <a16:creationId xmlns:a16="http://schemas.microsoft.com/office/drawing/2014/main" id="{EDBC7326-BBDD-D806-612A-FC12DDE2DCCC}"/>
              </a:ext>
            </a:extLst>
          </p:cNvPr>
          <p:cNvSpPr>
            <a:spLocks/>
          </p:cNvSpPr>
          <p:nvPr/>
        </p:nvSpPr>
        <p:spPr bwMode="auto">
          <a:xfrm>
            <a:off x="3078163" y="2274888"/>
            <a:ext cx="123825" cy="157162"/>
          </a:xfrm>
          <a:custGeom>
            <a:avLst/>
            <a:gdLst>
              <a:gd name="T0" fmla="*/ 78 w 78"/>
              <a:gd name="T1" fmla="*/ 0 h 99"/>
              <a:gd name="T2" fmla="*/ 78 w 78"/>
              <a:gd name="T3" fmla="*/ 99 h 99"/>
              <a:gd name="T4" fmla="*/ 0 w 78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0"/>
                </a:moveTo>
                <a:lnTo>
                  <a:pt x="78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7" name="Freeform 111">
            <a:extLst>
              <a:ext uri="{FF2B5EF4-FFF2-40B4-BE49-F238E27FC236}">
                <a16:creationId xmlns:a16="http://schemas.microsoft.com/office/drawing/2014/main" id="{81ED618B-E946-BB69-EB29-E142FBE7513F}"/>
              </a:ext>
            </a:extLst>
          </p:cNvPr>
          <p:cNvSpPr>
            <a:spLocks/>
          </p:cNvSpPr>
          <p:nvPr/>
        </p:nvSpPr>
        <p:spPr bwMode="auto">
          <a:xfrm>
            <a:off x="3492500" y="2274888"/>
            <a:ext cx="123825" cy="157162"/>
          </a:xfrm>
          <a:custGeom>
            <a:avLst/>
            <a:gdLst>
              <a:gd name="T0" fmla="*/ 78 w 78"/>
              <a:gd name="T1" fmla="*/ 99 h 99"/>
              <a:gd name="T2" fmla="*/ 0 w 78"/>
              <a:gd name="T3" fmla="*/ 99 h 99"/>
              <a:gd name="T4" fmla="*/ 0 w 78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8" name="Line 112">
            <a:extLst>
              <a:ext uri="{FF2B5EF4-FFF2-40B4-BE49-F238E27FC236}">
                <a16:creationId xmlns:a16="http://schemas.microsoft.com/office/drawing/2014/main" id="{B77FA569-0FE2-D573-CE11-1DA52E664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2274888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9" name="Line 113">
            <a:extLst>
              <a:ext uri="{FF2B5EF4-FFF2-40B4-BE49-F238E27FC236}">
                <a16:creationId xmlns:a16="http://schemas.microsoft.com/office/drawing/2014/main" id="{FE516688-71B2-C4FA-EF1E-65EAD0B60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3" y="2198688"/>
            <a:ext cx="1952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0" name="Line 114">
            <a:extLst>
              <a:ext uri="{FF2B5EF4-FFF2-40B4-BE49-F238E27FC236}">
                <a16:creationId xmlns:a16="http://schemas.microsoft.com/office/drawing/2014/main" id="{36FACE93-BD7E-9938-D476-3DFB413AE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3876675"/>
            <a:ext cx="1587" cy="233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1" name="Line 115">
            <a:extLst>
              <a:ext uri="{FF2B5EF4-FFF2-40B4-BE49-F238E27FC236}">
                <a16:creationId xmlns:a16="http://schemas.microsoft.com/office/drawing/2014/main" id="{6119ED5D-33FD-7655-6062-50B59FEC4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3476625"/>
            <a:ext cx="1587" cy="1666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2" name="Freeform 116">
            <a:extLst>
              <a:ext uri="{FF2B5EF4-FFF2-40B4-BE49-F238E27FC236}">
                <a16:creationId xmlns:a16="http://schemas.microsoft.com/office/drawing/2014/main" id="{A67A5B4E-7DCD-93DE-CF1F-DAF7F313C540}"/>
              </a:ext>
            </a:extLst>
          </p:cNvPr>
          <p:cNvSpPr>
            <a:spLocks/>
          </p:cNvSpPr>
          <p:nvPr/>
        </p:nvSpPr>
        <p:spPr bwMode="auto">
          <a:xfrm>
            <a:off x="3840163" y="3719513"/>
            <a:ext cx="122237" cy="157162"/>
          </a:xfrm>
          <a:custGeom>
            <a:avLst/>
            <a:gdLst>
              <a:gd name="T0" fmla="*/ 77 w 77"/>
              <a:gd name="T1" fmla="*/ 0 h 99"/>
              <a:gd name="T2" fmla="*/ 77 w 77"/>
              <a:gd name="T3" fmla="*/ 99 h 99"/>
              <a:gd name="T4" fmla="*/ 0 w 77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99">
                <a:moveTo>
                  <a:pt x="77" y="0"/>
                </a:moveTo>
                <a:lnTo>
                  <a:pt x="77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3" name="Freeform 117">
            <a:extLst>
              <a:ext uri="{FF2B5EF4-FFF2-40B4-BE49-F238E27FC236}">
                <a16:creationId xmlns:a16="http://schemas.microsoft.com/office/drawing/2014/main" id="{456A67D6-3CBC-66AE-2857-B42EBB6CB82D}"/>
              </a:ext>
            </a:extLst>
          </p:cNvPr>
          <p:cNvSpPr>
            <a:spLocks/>
          </p:cNvSpPr>
          <p:nvPr/>
        </p:nvSpPr>
        <p:spPr bwMode="auto">
          <a:xfrm>
            <a:off x="4252913" y="3719513"/>
            <a:ext cx="123825" cy="157162"/>
          </a:xfrm>
          <a:custGeom>
            <a:avLst/>
            <a:gdLst>
              <a:gd name="T0" fmla="*/ 78 w 78"/>
              <a:gd name="T1" fmla="*/ 99 h 99"/>
              <a:gd name="T2" fmla="*/ 0 w 78"/>
              <a:gd name="T3" fmla="*/ 99 h 99"/>
              <a:gd name="T4" fmla="*/ 0 w 78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4" name="Line 118">
            <a:extLst>
              <a:ext uri="{FF2B5EF4-FFF2-40B4-BE49-F238E27FC236}">
                <a16:creationId xmlns:a16="http://schemas.microsoft.com/office/drawing/2014/main" id="{DC457287-26FF-7B9B-3580-7D7044C98B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9538" y="3719513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5" name="Line 119">
            <a:extLst>
              <a:ext uri="{FF2B5EF4-FFF2-40B4-BE49-F238E27FC236}">
                <a16:creationId xmlns:a16="http://schemas.microsoft.com/office/drawing/2014/main" id="{AC5CD846-7B6A-17D2-0AD6-0B38204E7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0025" y="3643313"/>
            <a:ext cx="1952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6" name="Line 120">
            <a:extLst>
              <a:ext uri="{FF2B5EF4-FFF2-40B4-BE49-F238E27FC236}">
                <a16:creationId xmlns:a16="http://schemas.microsoft.com/office/drawing/2014/main" id="{EADC2592-A4F9-31F2-58AC-9B61753F3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3876675"/>
            <a:ext cx="1587" cy="233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7" name="Line 121">
            <a:extLst>
              <a:ext uri="{FF2B5EF4-FFF2-40B4-BE49-F238E27FC236}">
                <a16:creationId xmlns:a16="http://schemas.microsoft.com/office/drawing/2014/main" id="{245E44F1-6F69-A217-C6C1-72B0C5BBB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3748088"/>
            <a:ext cx="161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8" name="Line 122">
            <a:extLst>
              <a:ext uri="{FF2B5EF4-FFF2-40B4-BE49-F238E27FC236}">
                <a16:creationId xmlns:a16="http://schemas.microsoft.com/office/drawing/2014/main" id="{742C8621-E7A8-E03C-B9ED-2A5389483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754313"/>
            <a:ext cx="1587" cy="1619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9" name="Freeform 123">
            <a:extLst>
              <a:ext uri="{FF2B5EF4-FFF2-40B4-BE49-F238E27FC236}">
                <a16:creationId xmlns:a16="http://schemas.microsoft.com/office/drawing/2014/main" id="{1F9307E4-74D9-ED11-4D94-81590CF36134}"/>
              </a:ext>
            </a:extLst>
          </p:cNvPr>
          <p:cNvSpPr>
            <a:spLocks/>
          </p:cNvSpPr>
          <p:nvPr/>
        </p:nvSpPr>
        <p:spPr bwMode="auto">
          <a:xfrm>
            <a:off x="4791075" y="2997200"/>
            <a:ext cx="122238" cy="157163"/>
          </a:xfrm>
          <a:custGeom>
            <a:avLst/>
            <a:gdLst>
              <a:gd name="T0" fmla="*/ 0 w 77"/>
              <a:gd name="T1" fmla="*/ 0 h 99"/>
              <a:gd name="T2" fmla="*/ 0 w 77"/>
              <a:gd name="T3" fmla="*/ 99 h 99"/>
              <a:gd name="T4" fmla="*/ 77 w 77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99">
                <a:moveTo>
                  <a:pt x="0" y="0"/>
                </a:moveTo>
                <a:lnTo>
                  <a:pt x="0" y="99"/>
                </a:lnTo>
                <a:lnTo>
                  <a:pt x="77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0" name="Freeform 124">
            <a:extLst>
              <a:ext uri="{FF2B5EF4-FFF2-40B4-BE49-F238E27FC236}">
                <a16:creationId xmlns:a16="http://schemas.microsoft.com/office/drawing/2014/main" id="{F38A79BD-4840-883B-CB99-D5E7B54D1B28}"/>
              </a:ext>
            </a:extLst>
          </p:cNvPr>
          <p:cNvSpPr>
            <a:spLocks/>
          </p:cNvSpPr>
          <p:nvPr/>
        </p:nvSpPr>
        <p:spPr bwMode="auto">
          <a:xfrm>
            <a:off x="4376738" y="2997200"/>
            <a:ext cx="123825" cy="157163"/>
          </a:xfrm>
          <a:custGeom>
            <a:avLst/>
            <a:gdLst>
              <a:gd name="T0" fmla="*/ 0 w 78"/>
              <a:gd name="T1" fmla="*/ 99 h 99"/>
              <a:gd name="T2" fmla="*/ 78 w 78"/>
              <a:gd name="T3" fmla="*/ 99 h 99"/>
              <a:gd name="T4" fmla="*/ 78 w 78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0" y="99"/>
                </a:moveTo>
                <a:lnTo>
                  <a:pt x="78" y="99"/>
                </a:lnTo>
                <a:lnTo>
                  <a:pt x="78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1" name="Line 125">
            <a:extLst>
              <a:ext uri="{FF2B5EF4-FFF2-40B4-BE49-F238E27FC236}">
                <a16:creationId xmlns:a16="http://schemas.microsoft.com/office/drawing/2014/main" id="{CE619F4B-D3FB-6728-6D51-A74786A82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2997200"/>
            <a:ext cx="3810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2" name="Line 126">
            <a:extLst>
              <a:ext uri="{FF2B5EF4-FFF2-40B4-BE49-F238E27FC236}">
                <a16:creationId xmlns:a16="http://schemas.microsoft.com/office/drawing/2014/main" id="{C3EE0809-4D2E-F371-0745-D10225AAD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8188" y="2921000"/>
            <a:ext cx="1952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3" name="Line 127">
            <a:extLst>
              <a:ext uri="{FF2B5EF4-FFF2-40B4-BE49-F238E27FC236}">
                <a16:creationId xmlns:a16="http://schemas.microsoft.com/office/drawing/2014/main" id="{A04E52FC-96BC-C7CE-4CB5-B2E81192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3" y="3154363"/>
            <a:ext cx="1587" cy="23336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4" name="Line 128">
            <a:extLst>
              <a:ext uri="{FF2B5EF4-FFF2-40B4-BE49-F238E27FC236}">
                <a16:creationId xmlns:a16="http://schemas.microsoft.com/office/drawing/2014/main" id="{1CD4CC17-8691-036F-1D7A-77D2A532D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3652838"/>
            <a:ext cx="1587" cy="190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5" name="Line 129">
            <a:extLst>
              <a:ext uri="{FF2B5EF4-FFF2-40B4-BE49-F238E27FC236}">
                <a16:creationId xmlns:a16="http://schemas.microsoft.com/office/drawing/2014/main" id="{4510293C-1B98-3CE7-4733-BE6918DF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3748088"/>
            <a:ext cx="2333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6" name="Line 130">
            <a:extLst>
              <a:ext uri="{FF2B5EF4-FFF2-40B4-BE49-F238E27FC236}">
                <a16:creationId xmlns:a16="http://schemas.microsoft.com/office/drawing/2014/main" id="{EE3FBEEF-3602-E501-413A-E2C6B176B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3652838"/>
            <a:ext cx="1587" cy="95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7" name="Line 131">
            <a:extLst>
              <a:ext uri="{FF2B5EF4-FFF2-40B4-BE49-F238E27FC236}">
                <a16:creationId xmlns:a16="http://schemas.microsoft.com/office/drawing/2014/main" id="{3F995359-CA50-DF86-1187-953486C08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2298700"/>
            <a:ext cx="2333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8" name="Line 132">
            <a:extLst>
              <a:ext uri="{FF2B5EF4-FFF2-40B4-BE49-F238E27FC236}">
                <a16:creationId xmlns:a16="http://schemas.microsoft.com/office/drawing/2014/main" id="{5A8974D8-10D8-69A2-BC03-51C59A5520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1963" y="2298700"/>
            <a:ext cx="1587" cy="95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89" name="Line 133">
            <a:extLst>
              <a:ext uri="{FF2B5EF4-FFF2-40B4-BE49-F238E27FC236}">
                <a16:creationId xmlns:a16="http://schemas.microsoft.com/office/drawing/2014/main" id="{8055F7C6-6CD2-3F7C-7163-8CE599844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2930525"/>
            <a:ext cx="1587" cy="1857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0" name="Line 134">
            <a:extLst>
              <a:ext uri="{FF2B5EF4-FFF2-40B4-BE49-F238E27FC236}">
                <a16:creationId xmlns:a16="http://schemas.microsoft.com/office/drawing/2014/main" id="{AF19C46E-B303-A070-1B56-0452E6A9D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4375150"/>
            <a:ext cx="1587" cy="1905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1" name="Line 135">
            <a:extLst>
              <a:ext uri="{FF2B5EF4-FFF2-40B4-BE49-F238E27FC236}">
                <a16:creationId xmlns:a16="http://schemas.microsoft.com/office/drawing/2014/main" id="{C210E693-4904-C356-5597-44C2697E1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2432050"/>
            <a:ext cx="1587" cy="231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2" name="Line 136">
            <a:extLst>
              <a:ext uri="{FF2B5EF4-FFF2-40B4-BE49-F238E27FC236}">
                <a16:creationId xmlns:a16="http://schemas.microsoft.com/office/drawing/2014/main" id="{C1BF1A5A-A1D6-D693-2D37-17A836C22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3867150"/>
            <a:ext cx="1588" cy="569913"/>
          </a:xfrm>
          <a:prstGeom prst="line">
            <a:avLst/>
          </a:prstGeom>
          <a:noFill/>
          <a:ln w="19050">
            <a:solidFill>
              <a:srgbClr val="00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3" name="Line 137">
            <a:extLst>
              <a:ext uri="{FF2B5EF4-FFF2-40B4-BE49-F238E27FC236}">
                <a16:creationId xmlns:a16="http://schemas.microsoft.com/office/drawing/2014/main" id="{DF407827-D35D-DC1F-BF49-1983FB20E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4598988"/>
            <a:ext cx="1588" cy="504825"/>
          </a:xfrm>
          <a:prstGeom prst="line">
            <a:avLst/>
          </a:prstGeom>
          <a:noFill/>
          <a:ln w="19050">
            <a:solidFill>
              <a:srgbClr val="00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4" name="Line 138">
            <a:extLst>
              <a:ext uri="{FF2B5EF4-FFF2-40B4-BE49-F238E27FC236}">
                <a16:creationId xmlns:a16="http://schemas.microsoft.com/office/drawing/2014/main" id="{5E5EC477-F460-FF92-7EFC-CB6533E0E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1622425"/>
            <a:ext cx="1588" cy="3481388"/>
          </a:xfrm>
          <a:prstGeom prst="line">
            <a:avLst/>
          </a:prstGeom>
          <a:noFill/>
          <a:ln w="9525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5" name="Line 139">
            <a:extLst>
              <a:ext uri="{FF2B5EF4-FFF2-40B4-BE49-F238E27FC236}">
                <a16:creationId xmlns:a16="http://schemas.microsoft.com/office/drawing/2014/main" id="{50CE9A1E-5BC1-3265-EEBC-05AE46BD7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75" y="1893888"/>
            <a:ext cx="1703388" cy="1587"/>
          </a:xfrm>
          <a:prstGeom prst="line">
            <a:avLst/>
          </a:prstGeom>
          <a:noFill/>
          <a:ln w="19050">
            <a:solidFill>
              <a:srgbClr val="00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6" name="Line 140">
            <a:extLst>
              <a:ext uri="{FF2B5EF4-FFF2-40B4-BE49-F238E27FC236}">
                <a16:creationId xmlns:a16="http://schemas.microsoft.com/office/drawing/2014/main" id="{102DD71B-6B37-3F5C-F445-37E0E4D63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1622425"/>
            <a:ext cx="15414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7" name="Line 141">
            <a:extLst>
              <a:ext uri="{FF2B5EF4-FFF2-40B4-BE49-F238E27FC236}">
                <a16:creationId xmlns:a16="http://schemas.microsoft.com/office/drawing/2014/main" id="{FA7191B7-E1DA-B9B1-02FD-54C8BF145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1622425"/>
            <a:ext cx="1588" cy="3481388"/>
          </a:xfrm>
          <a:prstGeom prst="line">
            <a:avLst/>
          </a:prstGeom>
          <a:noFill/>
          <a:ln w="9525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99" name="Line 143">
            <a:extLst>
              <a:ext uri="{FF2B5EF4-FFF2-40B4-BE49-F238E27FC236}">
                <a16:creationId xmlns:a16="http://schemas.microsoft.com/office/drawing/2014/main" id="{D67E8BE1-56FE-2E45-A4A1-AA57B494C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3476625"/>
            <a:ext cx="1587" cy="1666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0" name="Freeform 144">
            <a:extLst>
              <a:ext uri="{FF2B5EF4-FFF2-40B4-BE49-F238E27FC236}">
                <a16:creationId xmlns:a16="http://schemas.microsoft.com/office/drawing/2014/main" id="{C960CA5F-B29E-01D8-9044-483D7C4F96BA}"/>
              </a:ext>
            </a:extLst>
          </p:cNvPr>
          <p:cNvSpPr>
            <a:spLocks/>
          </p:cNvSpPr>
          <p:nvPr/>
        </p:nvSpPr>
        <p:spPr bwMode="auto">
          <a:xfrm>
            <a:off x="2008188" y="3719513"/>
            <a:ext cx="119062" cy="157162"/>
          </a:xfrm>
          <a:custGeom>
            <a:avLst/>
            <a:gdLst>
              <a:gd name="T0" fmla="*/ 75 w 75"/>
              <a:gd name="T1" fmla="*/ 0 h 99"/>
              <a:gd name="T2" fmla="*/ 75 w 75"/>
              <a:gd name="T3" fmla="*/ 99 h 99"/>
              <a:gd name="T4" fmla="*/ 0 w 75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99">
                <a:moveTo>
                  <a:pt x="75" y="0"/>
                </a:moveTo>
                <a:lnTo>
                  <a:pt x="75" y="99"/>
                </a:lnTo>
                <a:lnTo>
                  <a:pt x="0" y="99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1" name="Freeform 145">
            <a:extLst>
              <a:ext uri="{FF2B5EF4-FFF2-40B4-BE49-F238E27FC236}">
                <a16:creationId xmlns:a16="http://schemas.microsoft.com/office/drawing/2014/main" id="{ED5522F0-7BF2-A254-73CE-3F6DBD449A60}"/>
              </a:ext>
            </a:extLst>
          </p:cNvPr>
          <p:cNvSpPr>
            <a:spLocks/>
          </p:cNvSpPr>
          <p:nvPr/>
        </p:nvSpPr>
        <p:spPr bwMode="auto">
          <a:xfrm>
            <a:off x="2422525" y="3719513"/>
            <a:ext cx="123825" cy="157162"/>
          </a:xfrm>
          <a:custGeom>
            <a:avLst/>
            <a:gdLst>
              <a:gd name="T0" fmla="*/ 78 w 78"/>
              <a:gd name="T1" fmla="*/ 99 h 99"/>
              <a:gd name="T2" fmla="*/ 0 w 78"/>
              <a:gd name="T3" fmla="*/ 99 h 99"/>
              <a:gd name="T4" fmla="*/ 0 w 78"/>
              <a:gd name="T5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99">
                <a:moveTo>
                  <a:pt x="78" y="99"/>
                </a:move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2" name="Line 146">
            <a:extLst>
              <a:ext uri="{FF2B5EF4-FFF2-40B4-BE49-F238E27FC236}">
                <a16:creationId xmlns:a16="http://schemas.microsoft.com/office/drawing/2014/main" id="{C8D1AED8-75A1-33EF-E9C8-2B9B7A21B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4388" y="3719513"/>
            <a:ext cx="3810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3" name="Line 147">
            <a:extLst>
              <a:ext uri="{FF2B5EF4-FFF2-40B4-BE49-F238E27FC236}">
                <a16:creationId xmlns:a16="http://schemas.microsoft.com/office/drawing/2014/main" id="{E30371FD-8BFB-C9A8-6B63-D37A8EFABD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9638" y="3643313"/>
            <a:ext cx="1905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4" name="Line 148">
            <a:extLst>
              <a:ext uri="{FF2B5EF4-FFF2-40B4-BE49-F238E27FC236}">
                <a16:creationId xmlns:a16="http://schemas.microsoft.com/office/drawing/2014/main" id="{959D1C11-2A2A-99D7-BEBF-79B985F29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3876675"/>
            <a:ext cx="1587" cy="2333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8" name="Line 152">
            <a:extLst>
              <a:ext uri="{FF2B5EF4-FFF2-40B4-BE49-F238E27FC236}">
                <a16:creationId xmlns:a16="http://schemas.microsoft.com/office/drawing/2014/main" id="{84BB6F71-AA64-D93B-BE85-FC5D3BB48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5103813"/>
            <a:ext cx="161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9" name="Freeform 153">
            <a:extLst>
              <a:ext uri="{FF2B5EF4-FFF2-40B4-BE49-F238E27FC236}">
                <a16:creationId xmlns:a16="http://schemas.microsoft.com/office/drawing/2014/main" id="{10631118-4C36-8CB7-C714-D2FB8DCD0DA0}"/>
              </a:ext>
            </a:extLst>
          </p:cNvPr>
          <p:cNvSpPr>
            <a:spLocks/>
          </p:cNvSpPr>
          <p:nvPr/>
        </p:nvSpPr>
        <p:spPr bwMode="auto">
          <a:xfrm>
            <a:off x="2546350" y="1622425"/>
            <a:ext cx="1830388" cy="3481388"/>
          </a:xfrm>
          <a:custGeom>
            <a:avLst/>
            <a:gdLst>
              <a:gd name="T0" fmla="*/ 0 w 1153"/>
              <a:gd name="T1" fmla="*/ 0 h 2193"/>
              <a:gd name="T2" fmla="*/ 1153 w 1153"/>
              <a:gd name="T3" fmla="*/ 0 h 2193"/>
              <a:gd name="T4" fmla="*/ 1153 w 1153"/>
              <a:gd name="T5" fmla="*/ 2193 h 2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3" h="2193">
                <a:moveTo>
                  <a:pt x="0" y="0"/>
                </a:moveTo>
                <a:lnTo>
                  <a:pt x="1153" y="0"/>
                </a:lnTo>
                <a:lnTo>
                  <a:pt x="1153" y="2193"/>
                </a:ln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10" name="Line 154">
            <a:extLst>
              <a:ext uri="{FF2B5EF4-FFF2-40B4-BE49-F238E27FC236}">
                <a16:creationId xmlns:a16="http://schemas.microsoft.com/office/drawing/2014/main" id="{6B02C681-01C6-05BE-A1EF-AF6B08CBD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3025775"/>
            <a:ext cx="1587" cy="904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11" name="Freeform 155">
            <a:extLst>
              <a:ext uri="{FF2B5EF4-FFF2-40B4-BE49-F238E27FC236}">
                <a16:creationId xmlns:a16="http://schemas.microsoft.com/office/drawing/2014/main" id="{115C33AF-25E1-5281-9E7D-7D57AF25D222}"/>
              </a:ext>
            </a:extLst>
          </p:cNvPr>
          <p:cNvSpPr>
            <a:spLocks/>
          </p:cNvSpPr>
          <p:nvPr/>
        </p:nvSpPr>
        <p:spPr bwMode="auto">
          <a:xfrm>
            <a:off x="5032375" y="3025775"/>
            <a:ext cx="1703388" cy="1692275"/>
          </a:xfrm>
          <a:custGeom>
            <a:avLst/>
            <a:gdLst>
              <a:gd name="T0" fmla="*/ 0 w 1073"/>
              <a:gd name="T1" fmla="*/ 0 h 1066"/>
              <a:gd name="T2" fmla="*/ 1073 w 1073"/>
              <a:gd name="T3" fmla="*/ 0 h 1066"/>
              <a:gd name="T4" fmla="*/ 1073 w 1073"/>
              <a:gd name="T5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3" h="1066">
                <a:moveTo>
                  <a:pt x="0" y="0"/>
                </a:moveTo>
                <a:lnTo>
                  <a:pt x="1073" y="0"/>
                </a:lnTo>
                <a:lnTo>
                  <a:pt x="1073" y="1066"/>
                </a:lnTo>
              </a:path>
            </a:pathLst>
          </a:custGeom>
          <a:noFill/>
          <a:ln w="19050" cap="flat" cmpd="sng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12" name="Line 156">
            <a:extLst>
              <a:ext uri="{FF2B5EF4-FFF2-40B4-BE49-F238E27FC236}">
                <a16:creationId xmlns:a16="http://schemas.microsoft.com/office/drawing/2014/main" id="{C55756C5-3BF5-4684-7D69-AE60B2153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75" y="4470400"/>
            <a:ext cx="1703388" cy="1588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13" name="Line 157">
            <a:extLst>
              <a:ext uri="{FF2B5EF4-FFF2-40B4-BE49-F238E27FC236}">
                <a16:creationId xmlns:a16="http://schemas.microsoft.com/office/drawing/2014/main" id="{4509C042-8166-1240-3FC6-758A971E1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3149600"/>
            <a:ext cx="1588" cy="560388"/>
          </a:xfrm>
          <a:prstGeom prst="line">
            <a:avLst/>
          </a:prstGeom>
          <a:noFill/>
          <a:ln w="19050">
            <a:solidFill>
              <a:srgbClr val="00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14" name="Rectangle 158">
            <a:extLst>
              <a:ext uri="{FF2B5EF4-FFF2-40B4-BE49-F238E27FC236}">
                <a16:creationId xmlns:a16="http://schemas.microsoft.com/office/drawing/2014/main" id="{536964E8-CC9B-D527-9F24-A219C788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1525588"/>
            <a:ext cx="373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301215" name="Rectangle 159">
            <a:extLst>
              <a:ext uri="{FF2B5EF4-FFF2-40B4-BE49-F238E27FC236}">
                <a16:creationId xmlns:a16="http://schemas.microsoft.com/office/drawing/2014/main" id="{E3529F63-B186-7103-BE31-ED3F1563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260975"/>
            <a:ext cx="373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GND</a:t>
            </a:r>
            <a:endParaRPr lang="en-US" altLang="en-US"/>
          </a:p>
        </p:txBody>
      </p:sp>
      <p:sp>
        <p:nvSpPr>
          <p:cNvPr id="301216" name="Rectangle 160">
            <a:extLst>
              <a:ext uri="{FF2B5EF4-FFF2-40B4-BE49-F238E27FC236}">
                <a16:creationId xmlns:a16="http://schemas.microsoft.com/office/drawing/2014/main" id="{DE875A4E-0A48-F6DD-D050-EF6D9D46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526097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301217" name="Rectangle 161">
            <a:extLst>
              <a:ext uri="{FF2B5EF4-FFF2-40B4-BE49-F238E27FC236}">
                <a16:creationId xmlns:a16="http://schemas.microsoft.com/office/drawing/2014/main" id="{F77FC2FE-027C-DC8A-A7F3-6391897D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5337175"/>
            <a:ext cx="190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301218" name="Rectangle 162">
            <a:extLst>
              <a:ext uri="{FF2B5EF4-FFF2-40B4-BE49-F238E27FC236}">
                <a16:creationId xmlns:a16="http://schemas.microsoft.com/office/drawing/2014/main" id="{20FAA527-486C-3632-4659-E1BDB2C3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13" y="149383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301219" name="Rectangle 163">
            <a:extLst>
              <a:ext uri="{FF2B5EF4-FFF2-40B4-BE49-F238E27FC236}">
                <a16:creationId xmlns:a16="http://schemas.microsoft.com/office/drawing/2014/main" id="{ECF7631D-2458-D182-A124-729A1E48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1570038"/>
            <a:ext cx="190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/>
          </a:p>
        </p:txBody>
      </p:sp>
      <p:sp>
        <p:nvSpPr>
          <p:cNvPr id="301220" name="Rectangle 164">
            <a:extLst>
              <a:ext uri="{FF2B5EF4-FFF2-40B4-BE49-F238E27FC236}">
                <a16:creationId xmlns:a16="http://schemas.microsoft.com/office/drawing/2014/main" id="{CBE18E12-5284-75E8-BA67-46873CD82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526415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301221" name="Rectangle 165">
            <a:extLst>
              <a:ext uri="{FF2B5EF4-FFF2-40B4-BE49-F238E27FC236}">
                <a16:creationId xmlns:a16="http://schemas.microsoft.com/office/drawing/2014/main" id="{B23E551C-71AD-E716-6FA9-A4D89CB2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335588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301222" name="Rectangle 166">
            <a:extLst>
              <a:ext uri="{FF2B5EF4-FFF2-40B4-BE49-F238E27FC236}">
                <a16:creationId xmlns:a16="http://schemas.microsoft.com/office/drawing/2014/main" id="{230B78DA-468E-9A94-4981-A613581D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526415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301223" name="Rectangle 167">
            <a:extLst>
              <a:ext uri="{FF2B5EF4-FFF2-40B4-BE49-F238E27FC236}">
                <a16:creationId xmlns:a16="http://schemas.microsoft.com/office/drawing/2014/main" id="{FFF51E15-5058-38B0-F264-AD643FD9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5335588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301224" name="Line 168">
            <a:extLst>
              <a:ext uri="{FF2B5EF4-FFF2-40B4-BE49-F238E27FC236}">
                <a16:creationId xmlns:a16="http://schemas.microsoft.com/office/drawing/2014/main" id="{7AB06A29-7C62-63B4-5B31-6BAE9736D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738" y="5273675"/>
            <a:ext cx="1000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25" name="Rectangle 169">
            <a:extLst>
              <a:ext uri="{FF2B5EF4-FFF2-40B4-BE49-F238E27FC236}">
                <a16:creationId xmlns:a16="http://schemas.microsoft.com/office/drawing/2014/main" id="{BB7740B9-543A-B2F3-A9D9-FA772E99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526415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301226" name="Rectangle 170">
            <a:extLst>
              <a:ext uri="{FF2B5EF4-FFF2-40B4-BE49-F238E27FC236}">
                <a16:creationId xmlns:a16="http://schemas.microsoft.com/office/drawing/2014/main" id="{8D2BC98E-669B-B794-EF5D-E84D6A91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5335588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301227" name="Line 171">
            <a:extLst>
              <a:ext uri="{FF2B5EF4-FFF2-40B4-BE49-F238E27FC236}">
                <a16:creationId xmlns:a16="http://schemas.microsoft.com/office/drawing/2014/main" id="{9BE41260-B436-F1B9-A09A-398F003DA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273675"/>
            <a:ext cx="1000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28" name="Rectangle 172">
            <a:extLst>
              <a:ext uri="{FF2B5EF4-FFF2-40B4-BE49-F238E27FC236}">
                <a16:creationId xmlns:a16="http://schemas.microsoft.com/office/drawing/2014/main" id="{752A84EF-35AB-22C0-1DCC-DFC01A22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526097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301229" name="Rectangle 173">
            <a:extLst>
              <a:ext uri="{FF2B5EF4-FFF2-40B4-BE49-F238E27FC236}">
                <a16:creationId xmlns:a16="http://schemas.microsoft.com/office/drawing/2014/main" id="{95D0395D-5591-EECB-0174-D552707B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5332413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/>
          </a:p>
        </p:txBody>
      </p:sp>
      <p:sp>
        <p:nvSpPr>
          <p:cNvPr id="301230" name="Line 174">
            <a:extLst>
              <a:ext uri="{FF2B5EF4-FFF2-40B4-BE49-F238E27FC236}">
                <a16:creationId xmlns:a16="http://schemas.microsoft.com/office/drawing/2014/main" id="{0F59E122-DEE1-0F85-3FAD-EB619A78F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5273675"/>
            <a:ext cx="104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31" name="Rectangle 175">
            <a:extLst>
              <a:ext uri="{FF2B5EF4-FFF2-40B4-BE49-F238E27FC236}">
                <a16:creationId xmlns:a16="http://schemas.microsoft.com/office/drawing/2014/main" id="{B965D462-028E-7979-A408-40949F68A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26097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f</a:t>
            </a:r>
            <a:endParaRPr lang="en-US" altLang="en-US"/>
          </a:p>
        </p:txBody>
      </p:sp>
      <p:sp>
        <p:nvSpPr>
          <p:cNvPr id="301232" name="Rectangle 176">
            <a:extLst>
              <a:ext uri="{FF2B5EF4-FFF2-40B4-BE49-F238E27FC236}">
                <a16:creationId xmlns:a16="http://schemas.microsoft.com/office/drawing/2014/main" id="{4C5DA3FD-84AD-4101-E47E-2FCF3C640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5332413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301233" name="Line 177">
            <a:extLst>
              <a:ext uri="{FF2B5EF4-FFF2-40B4-BE49-F238E27FC236}">
                <a16:creationId xmlns:a16="http://schemas.microsoft.com/office/drawing/2014/main" id="{8DE88513-069B-4575-AAB7-EFE796AEF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5273675"/>
            <a:ext cx="1000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34" name="Rectangle 178">
            <a:extLst>
              <a:ext uri="{FF2B5EF4-FFF2-40B4-BE49-F238E27FC236}">
                <a16:creationId xmlns:a16="http://schemas.microsoft.com/office/drawing/2014/main" id="{1A7AC772-F84B-AEB3-AA0B-6341ADA2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26415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301235" name="Rectangle 179">
            <a:extLst>
              <a:ext uri="{FF2B5EF4-FFF2-40B4-BE49-F238E27FC236}">
                <a16:creationId xmlns:a16="http://schemas.microsoft.com/office/drawing/2014/main" id="{1028B94A-5090-F174-CEC6-177861C8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5335588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1</a:t>
            </a:r>
            <a:endParaRPr lang="en-US" altLang="en-US"/>
          </a:p>
        </p:txBody>
      </p:sp>
      <p:sp>
        <p:nvSpPr>
          <p:cNvPr id="301236" name="Rectangle 180">
            <a:extLst>
              <a:ext uri="{FF2B5EF4-FFF2-40B4-BE49-F238E27FC236}">
                <a16:creationId xmlns:a16="http://schemas.microsoft.com/office/drawing/2014/main" id="{5E4A791A-9E40-DD1A-7A8E-77A0C9D9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526415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301237" name="Rectangle 181">
            <a:extLst>
              <a:ext uri="{FF2B5EF4-FFF2-40B4-BE49-F238E27FC236}">
                <a16:creationId xmlns:a16="http://schemas.microsoft.com/office/drawing/2014/main" id="{9EA6504B-F2AC-285E-A00F-BE3023F4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5335588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301238" name="Rectangle 182">
            <a:extLst>
              <a:ext uri="{FF2B5EF4-FFF2-40B4-BE49-F238E27FC236}">
                <a16:creationId xmlns:a16="http://schemas.microsoft.com/office/drawing/2014/main" id="{A4B9EFE3-BBAF-D9E3-9AF5-06D2DB64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526415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301239" name="Rectangle 183">
            <a:extLst>
              <a:ext uri="{FF2B5EF4-FFF2-40B4-BE49-F238E27FC236}">
                <a16:creationId xmlns:a16="http://schemas.microsoft.com/office/drawing/2014/main" id="{47B396BF-8C63-72CB-2809-4EDA5219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5335588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 i="0">
                <a:solidFill>
                  <a:srgbClr val="000000"/>
                </a:solidFill>
                <a:latin typeface="Times Ten Roman" pitchFamily="2" charset="0"/>
              </a:rPr>
              <a:t>2</a:t>
            </a:r>
            <a:endParaRPr lang="en-US" altLang="en-US"/>
          </a:p>
        </p:txBody>
      </p:sp>
      <p:sp>
        <p:nvSpPr>
          <p:cNvPr id="301240" name="Line 184">
            <a:extLst>
              <a:ext uri="{FF2B5EF4-FFF2-40B4-BE49-F238E27FC236}">
                <a16:creationId xmlns:a16="http://schemas.microsoft.com/office/drawing/2014/main" id="{690AE77B-4713-A490-F999-60AF1EFB8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5273675"/>
            <a:ext cx="1000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41" name="Rectangle 185">
            <a:extLst>
              <a:ext uri="{FF2B5EF4-FFF2-40B4-BE49-F238E27FC236}">
                <a16:creationId xmlns:a16="http://schemas.microsoft.com/office/drawing/2014/main" id="{80FD7D8E-CD21-F286-8D36-0535AB87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141913"/>
            <a:ext cx="273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900" b="0">
                <a:solidFill>
                  <a:srgbClr val="000000"/>
                </a:solidFill>
                <a:latin typeface="Times Ten Roman" pitchFamily="2" charset="0"/>
              </a:rPr>
              <a:t>AND</a:t>
            </a:r>
            <a:endParaRPr lang="en-US" altLang="en-US"/>
          </a:p>
        </p:txBody>
      </p:sp>
      <p:sp>
        <p:nvSpPr>
          <p:cNvPr id="301242" name="Rectangle 186">
            <a:extLst>
              <a:ext uri="{FF2B5EF4-FFF2-40B4-BE49-F238E27FC236}">
                <a16:creationId xmlns:a16="http://schemas.microsoft.com/office/drawing/2014/main" id="{C0798C01-2D5B-79C4-B6A8-D11FA2BD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507523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2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1243" name="Rectangle 187">
            <a:extLst>
              <a:ext uri="{FF2B5EF4-FFF2-40B4-BE49-F238E27FC236}">
                <a16:creationId xmlns:a16="http://schemas.microsoft.com/office/drawing/2014/main" id="{1C5CFD28-6A85-A442-7FD1-63F5EC6E6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1057275"/>
            <a:ext cx="273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>
                <a:solidFill>
                  <a:srgbClr val="000000"/>
                </a:solidFill>
                <a:latin typeface="Times Ten Roman" pitchFamily="2" charset="0"/>
              </a:rPr>
              <a:t>AND</a:t>
            </a:r>
            <a:endParaRPr lang="en-US" altLang="en-US"/>
          </a:p>
        </p:txBody>
      </p:sp>
      <p:sp>
        <p:nvSpPr>
          <p:cNvPr id="301244" name="Rectangle 188">
            <a:extLst>
              <a:ext uri="{FF2B5EF4-FFF2-40B4-BE49-F238E27FC236}">
                <a16:creationId xmlns:a16="http://schemas.microsoft.com/office/drawing/2014/main" id="{AEBF704B-B3E6-47B8-D327-9FE07C22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990600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1245" name="Rectangle 189">
            <a:extLst>
              <a:ext uri="{FF2B5EF4-FFF2-40B4-BE49-F238E27FC236}">
                <a16:creationId xmlns:a16="http://schemas.microsoft.com/office/drawing/2014/main" id="{9EB57055-E266-ECC9-C1C2-8089F3F7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1828800"/>
            <a:ext cx="177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>
                <a:solidFill>
                  <a:srgbClr val="000000"/>
                </a:solidFill>
                <a:latin typeface="Times Ten Roman" pitchFamily="2" charset="0"/>
              </a:rPr>
              <a:t>OR</a:t>
            </a:r>
            <a:endParaRPr lang="en-US" altLang="en-US"/>
          </a:p>
        </p:txBody>
      </p:sp>
      <p:sp>
        <p:nvSpPr>
          <p:cNvPr id="301246" name="Rectangle 190">
            <a:extLst>
              <a:ext uri="{FF2B5EF4-FFF2-40B4-BE49-F238E27FC236}">
                <a16:creationId xmlns:a16="http://schemas.microsoft.com/office/drawing/2014/main" id="{1E3E6A3D-D5BB-7068-29CC-7C907337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176053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1247" name="Rectangle 191">
            <a:extLst>
              <a:ext uri="{FF2B5EF4-FFF2-40B4-BE49-F238E27FC236}">
                <a16:creationId xmlns:a16="http://schemas.microsoft.com/office/drawing/2014/main" id="{FD151738-392F-524D-4D0A-933D29709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4926013"/>
            <a:ext cx="177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900" b="0">
                <a:solidFill>
                  <a:srgbClr val="000000"/>
                </a:solidFill>
                <a:latin typeface="Times Ten Roman" pitchFamily="2" charset="0"/>
              </a:rPr>
              <a:t>OR</a:t>
            </a:r>
            <a:endParaRPr lang="en-US" altLang="en-US"/>
          </a:p>
        </p:txBody>
      </p:sp>
      <p:sp>
        <p:nvSpPr>
          <p:cNvPr id="301248" name="Rectangle 192">
            <a:extLst>
              <a:ext uri="{FF2B5EF4-FFF2-40B4-BE49-F238E27FC236}">
                <a16:creationId xmlns:a16="http://schemas.microsoft.com/office/drawing/2014/main" id="{BCDDCE4F-7B80-8B72-02B0-E17CFF73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485933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1249" name="Rectangle 193">
            <a:extLst>
              <a:ext uri="{FF2B5EF4-FFF2-40B4-BE49-F238E27FC236}">
                <a16:creationId xmlns:a16="http://schemas.microsoft.com/office/drawing/2014/main" id="{31B49716-4174-D0D0-37E0-32307C5B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5715000"/>
            <a:ext cx="1036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AND-plane</a:t>
            </a:r>
            <a:endParaRPr lang="en-US" altLang="en-US" sz="3200"/>
          </a:p>
        </p:txBody>
      </p:sp>
      <p:sp>
        <p:nvSpPr>
          <p:cNvPr id="301250" name="Rectangle 194">
            <a:extLst>
              <a:ext uri="{FF2B5EF4-FFF2-40B4-BE49-F238E27FC236}">
                <a16:creationId xmlns:a16="http://schemas.microsoft.com/office/drawing/2014/main" id="{EFBDADEC-48D5-9C25-FE06-6E6DBAB21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5715000"/>
            <a:ext cx="903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OR-plane</a:t>
            </a:r>
            <a:endParaRPr lang="en-US" altLang="en-US" sz="3200"/>
          </a:p>
        </p:txBody>
      </p:sp>
      <p:sp>
        <p:nvSpPr>
          <p:cNvPr id="301251" name="Oval 195">
            <a:extLst>
              <a:ext uri="{FF2B5EF4-FFF2-40B4-BE49-F238E27FC236}">
                <a16:creationId xmlns:a16="http://schemas.microsoft.com/office/drawing/2014/main" id="{18DF8478-A054-BDAF-BDC6-F5D5391F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3525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2" name="Oval 196">
            <a:extLst>
              <a:ext uri="{FF2B5EF4-FFF2-40B4-BE49-F238E27FC236}">
                <a16:creationId xmlns:a16="http://schemas.microsoft.com/office/drawing/2014/main" id="{711EC3FA-75B4-89D5-7568-FA411DC1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2403475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3" name="Oval 197">
            <a:extLst>
              <a:ext uri="{FF2B5EF4-FFF2-40B4-BE49-F238E27FC236}">
                <a16:creationId xmlns:a16="http://schemas.microsoft.com/office/drawing/2014/main" id="{141200D9-8CF5-6477-FE4B-E9DA77A8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8146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4" name="Oval 198">
            <a:extLst>
              <a:ext uri="{FF2B5EF4-FFF2-40B4-BE49-F238E27FC236}">
                <a16:creationId xmlns:a16="http://schemas.microsoft.com/office/drawing/2014/main" id="{D9C092A3-4C96-794D-CFEF-02417965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384810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5" name="Oval 199">
            <a:extLst>
              <a:ext uri="{FF2B5EF4-FFF2-40B4-BE49-F238E27FC236}">
                <a16:creationId xmlns:a16="http://schemas.microsoft.com/office/drawing/2014/main" id="{155061F8-8F1A-482B-4BEC-77DA0F9C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457041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6" name="Oval 200">
            <a:extLst>
              <a:ext uri="{FF2B5EF4-FFF2-40B4-BE49-F238E27FC236}">
                <a16:creationId xmlns:a16="http://schemas.microsoft.com/office/drawing/2014/main" id="{703B02A0-EFF7-AA59-DE11-BA90A160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4803775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7" name="Oval 201">
            <a:extLst>
              <a:ext uri="{FF2B5EF4-FFF2-40B4-BE49-F238E27FC236}">
                <a16:creationId xmlns:a16="http://schemas.microsoft.com/office/drawing/2014/main" id="{6B4C24E7-599C-BF9F-71BD-BC29885D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57041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8" name="Oval 202">
            <a:extLst>
              <a:ext uri="{FF2B5EF4-FFF2-40B4-BE49-F238E27FC236}">
                <a16:creationId xmlns:a16="http://schemas.microsoft.com/office/drawing/2014/main" id="{367F2D8E-3706-A0A1-D8F1-B53263AB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408146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59" name="Oval 203">
            <a:extLst>
              <a:ext uri="{FF2B5EF4-FFF2-40B4-BE49-F238E27FC236}">
                <a16:creationId xmlns:a16="http://schemas.microsoft.com/office/drawing/2014/main" id="{BC481153-DAAC-F53C-ECF5-E7F3A15F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263525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0" name="Oval 204">
            <a:extLst>
              <a:ext uri="{FF2B5EF4-FFF2-40B4-BE49-F238E27FC236}">
                <a16:creationId xmlns:a16="http://schemas.microsoft.com/office/drawing/2014/main" id="{793051F6-A4A8-D485-8949-AF37B938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403475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1" name="Oval 205">
            <a:extLst>
              <a:ext uri="{FF2B5EF4-FFF2-40B4-BE49-F238E27FC236}">
                <a16:creationId xmlns:a16="http://schemas.microsoft.com/office/drawing/2014/main" id="{8D3A251F-6A5C-F7CD-AA62-5C9AF2B2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84810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2" name="Oval 206">
            <a:extLst>
              <a:ext uri="{FF2B5EF4-FFF2-40B4-BE49-F238E27FC236}">
                <a16:creationId xmlns:a16="http://schemas.microsoft.com/office/drawing/2014/main" id="{05E5E211-1A89-066A-4C5E-97D9ED14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125788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3" name="Oval 207">
            <a:extLst>
              <a:ext uri="{FF2B5EF4-FFF2-40B4-BE49-F238E27FC236}">
                <a16:creationId xmlns:a16="http://schemas.microsoft.com/office/drawing/2014/main" id="{1F2979D9-BC97-0BCE-8432-3DE867E9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59150"/>
            <a:ext cx="55563" cy="555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4" name="Oval 208">
            <a:extLst>
              <a:ext uri="{FF2B5EF4-FFF2-40B4-BE49-F238E27FC236}">
                <a16:creationId xmlns:a16="http://schemas.microsoft.com/office/drawing/2014/main" id="{EE7B6540-841F-BFA9-E6D3-4519C34C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299720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5" name="Oval 209">
            <a:extLst>
              <a:ext uri="{FF2B5EF4-FFF2-40B4-BE49-F238E27FC236}">
                <a16:creationId xmlns:a16="http://schemas.microsoft.com/office/drawing/2014/main" id="{1C49E93C-9502-B234-D5BD-0CA53311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99720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7" name="Oval 211">
            <a:extLst>
              <a:ext uri="{FF2B5EF4-FFF2-40B4-BE49-F238E27FC236}">
                <a16:creationId xmlns:a16="http://schemas.microsoft.com/office/drawing/2014/main" id="{19928665-6C2F-1AED-3309-BAE0C8FB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71951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8" name="Oval 212">
            <a:extLst>
              <a:ext uri="{FF2B5EF4-FFF2-40B4-BE49-F238E27FC236}">
                <a16:creationId xmlns:a16="http://schemas.microsoft.com/office/drawing/2014/main" id="{43A47C7C-556F-F45B-F1D3-D5E629C4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371951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69" name="Oval 213">
            <a:extLst>
              <a:ext uri="{FF2B5EF4-FFF2-40B4-BE49-F238E27FC236}">
                <a16:creationId xmlns:a16="http://schemas.microsoft.com/office/drawing/2014/main" id="{D8EFF53E-85CB-1650-9A6D-6A6D5E7A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5075238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0" name="Oval 214">
            <a:extLst>
              <a:ext uri="{FF2B5EF4-FFF2-40B4-BE49-F238E27FC236}">
                <a16:creationId xmlns:a16="http://schemas.microsoft.com/office/drawing/2014/main" id="{8EAAF22C-C371-A3FA-CFD6-68694F71A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441825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1" name="Oval 215">
            <a:extLst>
              <a:ext uri="{FF2B5EF4-FFF2-40B4-BE49-F238E27FC236}">
                <a16:creationId xmlns:a16="http://schemas.microsoft.com/office/drawing/2014/main" id="{F736D876-3D09-75C7-C8F8-A3F8A01E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270125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2" name="Oval 216">
            <a:extLst>
              <a:ext uri="{FF2B5EF4-FFF2-40B4-BE49-F238E27FC236}">
                <a16:creationId xmlns:a16="http://schemas.microsoft.com/office/drawing/2014/main" id="{E1C18416-5CE2-20D2-FB7D-BF495A32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4081463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3" name="Oval 217">
            <a:extLst>
              <a:ext uri="{FF2B5EF4-FFF2-40B4-BE49-F238E27FC236}">
                <a16:creationId xmlns:a16="http://schemas.microsoft.com/office/drawing/2014/main" id="{C9455ABB-6976-8137-BAEC-B5ECD803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848100"/>
            <a:ext cx="57150" cy="57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4" name="Oval 218">
            <a:extLst>
              <a:ext uri="{FF2B5EF4-FFF2-40B4-BE49-F238E27FC236}">
                <a16:creationId xmlns:a16="http://schemas.microsoft.com/office/drawing/2014/main" id="{6257A051-596E-4B12-AB4A-A83345E2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379663"/>
            <a:ext cx="47625" cy="476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5" name="Oval 219">
            <a:extLst>
              <a:ext uri="{FF2B5EF4-FFF2-40B4-BE49-F238E27FC236}">
                <a16:creationId xmlns:a16="http://schemas.microsoft.com/office/drawing/2014/main" id="{E5DB5C16-8B66-96B9-48C4-248431E5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1865313"/>
            <a:ext cx="47625" cy="523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6" name="Oval 220">
            <a:extLst>
              <a:ext uri="{FF2B5EF4-FFF2-40B4-BE49-F238E27FC236}">
                <a16:creationId xmlns:a16="http://schemas.microsoft.com/office/drawing/2014/main" id="{D11381C6-C4BC-440A-DEF0-783D9A1C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865313"/>
            <a:ext cx="52387" cy="523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7" name="Oval 221">
            <a:extLst>
              <a:ext uri="{FF2B5EF4-FFF2-40B4-BE49-F238E27FC236}">
                <a16:creationId xmlns:a16="http://schemas.microsoft.com/office/drawing/2014/main" id="{3E688530-6E1A-283D-1470-4917CEF8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101975"/>
            <a:ext cx="47625" cy="476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8" name="Oval 222">
            <a:extLst>
              <a:ext uri="{FF2B5EF4-FFF2-40B4-BE49-F238E27FC236}">
                <a16:creationId xmlns:a16="http://schemas.microsoft.com/office/drawing/2014/main" id="{069B93C6-05C9-CFDF-A3BE-DC41B413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824288"/>
            <a:ext cx="47625" cy="523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79" name="Oval 223">
            <a:extLst>
              <a:ext uri="{FF2B5EF4-FFF2-40B4-BE49-F238E27FC236}">
                <a16:creationId xmlns:a16="http://schemas.microsoft.com/office/drawing/2014/main" id="{BE531F05-7196-7FDE-4693-FB35C9FC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4546600"/>
            <a:ext cx="47625" cy="5238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80" name="Oval 224">
            <a:extLst>
              <a:ext uri="{FF2B5EF4-FFF2-40B4-BE49-F238E27FC236}">
                <a16:creationId xmlns:a16="http://schemas.microsoft.com/office/drawing/2014/main" id="{97C06AE8-C65E-F9A4-33BE-DC0C1EFA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93850"/>
            <a:ext cx="57150" cy="57150"/>
          </a:xfrm>
          <a:prstGeom prst="ellipse">
            <a:avLst/>
          </a:prstGeom>
          <a:solidFill>
            <a:srgbClr val="9999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281" name="Oval 225">
            <a:extLst>
              <a:ext uri="{FF2B5EF4-FFF2-40B4-BE49-F238E27FC236}">
                <a16:creationId xmlns:a16="http://schemas.microsoft.com/office/drawing/2014/main" id="{58D4BA91-6FA7-7F0F-20AA-18E2F36EE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93850"/>
            <a:ext cx="57150" cy="57150"/>
          </a:xfrm>
          <a:prstGeom prst="ellipse">
            <a:avLst/>
          </a:prstGeom>
          <a:solidFill>
            <a:srgbClr val="9999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198" name="Line 142">
            <a:extLst>
              <a:ext uri="{FF2B5EF4-FFF2-40B4-BE49-F238E27FC236}">
                <a16:creationId xmlns:a16="http://schemas.microsoft.com/office/drawing/2014/main" id="{1FEF62A2-BAB1-5CE7-5769-C6A900F6F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2663825"/>
            <a:ext cx="4689475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5" name="Line 149">
            <a:extLst>
              <a:ext uri="{FF2B5EF4-FFF2-40B4-BE49-F238E27FC236}">
                <a16:creationId xmlns:a16="http://schemas.microsoft.com/office/drawing/2014/main" id="{F3CFCC38-9336-B521-7FFC-52A242D62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4110038"/>
            <a:ext cx="4689475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6" name="Line 150">
            <a:extLst>
              <a:ext uri="{FF2B5EF4-FFF2-40B4-BE49-F238E27FC236}">
                <a16:creationId xmlns:a16="http://schemas.microsoft.com/office/drawing/2014/main" id="{7181F1A6-1415-A817-094E-38764A76F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3387725"/>
            <a:ext cx="4689475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207" name="Line 151">
            <a:extLst>
              <a:ext uri="{FF2B5EF4-FFF2-40B4-BE49-F238E27FC236}">
                <a16:creationId xmlns:a16="http://schemas.microsoft.com/office/drawing/2014/main" id="{CA50C089-27A7-C95F-B335-C113E1D31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4832350"/>
            <a:ext cx="4689475" cy="15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0" name="Line 84">
            <a:extLst>
              <a:ext uri="{FF2B5EF4-FFF2-40B4-BE49-F238E27FC236}">
                <a16:creationId xmlns:a16="http://schemas.microsoft.com/office/drawing/2014/main" id="{0F199A1E-12CF-F650-8264-B3D419148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1855788"/>
            <a:ext cx="1587" cy="3376612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1" name="Line 85">
            <a:extLst>
              <a:ext uri="{FF2B5EF4-FFF2-40B4-BE49-F238E27FC236}">
                <a16:creationId xmlns:a16="http://schemas.microsoft.com/office/drawing/2014/main" id="{C9C970CA-6D9C-38E2-5A89-40373C6EE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1855788"/>
            <a:ext cx="1588" cy="3376612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2" name="Line 86">
            <a:extLst>
              <a:ext uri="{FF2B5EF4-FFF2-40B4-BE49-F238E27FC236}">
                <a16:creationId xmlns:a16="http://schemas.microsoft.com/office/drawing/2014/main" id="{83928062-BA6D-5E97-4428-D2A41EF56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1855788"/>
            <a:ext cx="1587" cy="3376612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5" name="Line 89">
            <a:extLst>
              <a:ext uri="{FF2B5EF4-FFF2-40B4-BE49-F238E27FC236}">
                <a16:creationId xmlns:a16="http://schemas.microsoft.com/office/drawing/2014/main" id="{7D2016B7-AF86-F131-3F1D-463C98EA1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1855788"/>
            <a:ext cx="1587" cy="3376612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6" name="Line 90">
            <a:extLst>
              <a:ext uri="{FF2B5EF4-FFF2-40B4-BE49-F238E27FC236}">
                <a16:creationId xmlns:a16="http://schemas.microsoft.com/office/drawing/2014/main" id="{B10B6EBC-F1BF-D363-8B2C-0372AF2DC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457325"/>
            <a:ext cx="1587" cy="3775075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7" name="Line 91">
            <a:extLst>
              <a:ext uri="{FF2B5EF4-FFF2-40B4-BE49-F238E27FC236}">
                <a16:creationId xmlns:a16="http://schemas.microsoft.com/office/drawing/2014/main" id="{4D611149-9AB5-8E5B-625A-8C9D0D980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2117725"/>
            <a:ext cx="1588" cy="3114675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734DC08E-0848-4996-1FD3-EE07B4089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Clock Signal Generation </a:t>
            </a:r>
            <a:br>
              <a:rPr lang="en-US" altLang="en-US" sz="3400"/>
            </a:br>
            <a:r>
              <a:rPr lang="en-US" altLang="en-US" sz="3400"/>
              <a:t>for self-timed dynamic PLA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sp>
        <p:nvSpPr>
          <p:cNvPr id="302088" name="AutoShape 8">
            <a:extLst>
              <a:ext uri="{FF2B5EF4-FFF2-40B4-BE49-F238E27FC236}">
                <a16:creationId xmlns:a16="http://schemas.microsoft.com/office/drawing/2014/main" id="{ADFC0050-6CB5-564B-F5BB-68C2136D0B2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400" y="2133600"/>
            <a:ext cx="82296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0" name="Freeform 10">
            <a:extLst>
              <a:ext uri="{FF2B5EF4-FFF2-40B4-BE49-F238E27FC236}">
                <a16:creationId xmlns:a16="http://schemas.microsoft.com/office/drawing/2014/main" id="{249B8154-ED54-3276-EF7D-CC058FEB79BE}"/>
              </a:ext>
            </a:extLst>
          </p:cNvPr>
          <p:cNvSpPr>
            <a:spLocks/>
          </p:cNvSpPr>
          <p:nvPr/>
        </p:nvSpPr>
        <p:spPr bwMode="auto">
          <a:xfrm>
            <a:off x="4427538" y="2487613"/>
            <a:ext cx="2649537" cy="261937"/>
          </a:xfrm>
          <a:custGeom>
            <a:avLst/>
            <a:gdLst>
              <a:gd name="T0" fmla="*/ 1669 w 1669"/>
              <a:gd name="T1" fmla="*/ 165 h 165"/>
              <a:gd name="T2" fmla="*/ 0 w 1669"/>
              <a:gd name="T3" fmla="*/ 165 h 165"/>
              <a:gd name="T4" fmla="*/ 0 w 1669"/>
              <a:gd name="T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9" h="165">
                <a:moveTo>
                  <a:pt x="1669" y="165"/>
                </a:moveTo>
                <a:lnTo>
                  <a:pt x="0" y="165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1" name="Freeform 11">
            <a:extLst>
              <a:ext uri="{FF2B5EF4-FFF2-40B4-BE49-F238E27FC236}">
                <a16:creationId xmlns:a16="http://schemas.microsoft.com/office/drawing/2014/main" id="{995C5BEA-4358-260D-9F58-3D7795566E61}"/>
              </a:ext>
            </a:extLst>
          </p:cNvPr>
          <p:cNvSpPr>
            <a:spLocks/>
          </p:cNvSpPr>
          <p:nvPr/>
        </p:nvSpPr>
        <p:spPr bwMode="auto">
          <a:xfrm>
            <a:off x="974725" y="2154238"/>
            <a:ext cx="2543175" cy="393700"/>
          </a:xfrm>
          <a:custGeom>
            <a:avLst/>
            <a:gdLst>
              <a:gd name="T0" fmla="*/ 0 w 1602"/>
              <a:gd name="T1" fmla="*/ 248 h 248"/>
              <a:gd name="T2" fmla="*/ 245 w 1602"/>
              <a:gd name="T3" fmla="*/ 248 h 248"/>
              <a:gd name="T4" fmla="*/ 245 w 1602"/>
              <a:gd name="T5" fmla="*/ 0 h 248"/>
              <a:gd name="T6" fmla="*/ 738 w 1602"/>
              <a:gd name="T7" fmla="*/ 0 h 248"/>
              <a:gd name="T8" fmla="*/ 738 w 1602"/>
              <a:gd name="T9" fmla="*/ 248 h 248"/>
              <a:gd name="T10" fmla="*/ 1227 w 1602"/>
              <a:gd name="T11" fmla="*/ 248 h 248"/>
              <a:gd name="T12" fmla="*/ 1227 w 1602"/>
              <a:gd name="T13" fmla="*/ 0 h 248"/>
              <a:gd name="T14" fmla="*/ 1602 w 1602"/>
              <a:gd name="T15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2" h="248">
                <a:moveTo>
                  <a:pt x="0" y="248"/>
                </a:moveTo>
                <a:lnTo>
                  <a:pt x="245" y="248"/>
                </a:lnTo>
                <a:lnTo>
                  <a:pt x="245" y="0"/>
                </a:lnTo>
                <a:lnTo>
                  <a:pt x="738" y="0"/>
                </a:lnTo>
                <a:lnTo>
                  <a:pt x="738" y="248"/>
                </a:lnTo>
                <a:lnTo>
                  <a:pt x="1227" y="248"/>
                </a:lnTo>
                <a:lnTo>
                  <a:pt x="1227" y="0"/>
                </a:lnTo>
                <a:lnTo>
                  <a:pt x="1602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2" name="Freeform 12">
            <a:extLst>
              <a:ext uri="{FF2B5EF4-FFF2-40B4-BE49-F238E27FC236}">
                <a16:creationId xmlns:a16="http://schemas.microsoft.com/office/drawing/2014/main" id="{7241B0BB-64AC-15F4-1E01-C2A82DC6AF97}"/>
              </a:ext>
            </a:extLst>
          </p:cNvPr>
          <p:cNvSpPr>
            <a:spLocks/>
          </p:cNvSpPr>
          <p:nvPr/>
        </p:nvSpPr>
        <p:spPr bwMode="auto">
          <a:xfrm>
            <a:off x="974725" y="2943225"/>
            <a:ext cx="2549525" cy="395288"/>
          </a:xfrm>
          <a:custGeom>
            <a:avLst/>
            <a:gdLst>
              <a:gd name="T0" fmla="*/ 0 w 1606"/>
              <a:gd name="T1" fmla="*/ 0 h 249"/>
              <a:gd name="T2" fmla="*/ 245 w 1606"/>
              <a:gd name="T3" fmla="*/ 0 h 249"/>
              <a:gd name="T4" fmla="*/ 245 w 1606"/>
              <a:gd name="T5" fmla="*/ 0 h 249"/>
              <a:gd name="T6" fmla="*/ 245 w 1606"/>
              <a:gd name="T7" fmla="*/ 244 h 249"/>
              <a:gd name="T8" fmla="*/ 489 w 1606"/>
              <a:gd name="T9" fmla="*/ 244 h 249"/>
              <a:gd name="T10" fmla="*/ 489 w 1606"/>
              <a:gd name="T11" fmla="*/ 0 h 249"/>
              <a:gd name="T12" fmla="*/ 1227 w 1606"/>
              <a:gd name="T13" fmla="*/ 0 h 249"/>
              <a:gd name="T14" fmla="*/ 1227 w 1606"/>
              <a:gd name="T15" fmla="*/ 249 h 249"/>
              <a:gd name="T16" fmla="*/ 1471 w 1606"/>
              <a:gd name="T17" fmla="*/ 249 h 249"/>
              <a:gd name="T18" fmla="*/ 1471 w 1606"/>
              <a:gd name="T19" fmla="*/ 0 h 249"/>
              <a:gd name="T20" fmla="*/ 1606 w 1606"/>
              <a:gd name="T21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06" h="249">
                <a:moveTo>
                  <a:pt x="0" y="0"/>
                </a:moveTo>
                <a:lnTo>
                  <a:pt x="245" y="0"/>
                </a:lnTo>
                <a:lnTo>
                  <a:pt x="245" y="0"/>
                </a:lnTo>
                <a:lnTo>
                  <a:pt x="245" y="244"/>
                </a:lnTo>
                <a:lnTo>
                  <a:pt x="489" y="244"/>
                </a:lnTo>
                <a:lnTo>
                  <a:pt x="489" y="0"/>
                </a:lnTo>
                <a:lnTo>
                  <a:pt x="1227" y="0"/>
                </a:lnTo>
                <a:lnTo>
                  <a:pt x="1227" y="249"/>
                </a:lnTo>
                <a:lnTo>
                  <a:pt x="1471" y="249"/>
                </a:lnTo>
                <a:lnTo>
                  <a:pt x="1471" y="0"/>
                </a:lnTo>
                <a:lnTo>
                  <a:pt x="1606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3" name="Freeform 13">
            <a:extLst>
              <a:ext uri="{FF2B5EF4-FFF2-40B4-BE49-F238E27FC236}">
                <a16:creationId xmlns:a16="http://schemas.microsoft.com/office/drawing/2014/main" id="{4649AF65-2258-E036-F3E2-0E9DFBC9BC8B}"/>
              </a:ext>
            </a:extLst>
          </p:cNvPr>
          <p:cNvSpPr>
            <a:spLocks/>
          </p:cNvSpPr>
          <p:nvPr/>
        </p:nvSpPr>
        <p:spPr bwMode="auto">
          <a:xfrm>
            <a:off x="974725" y="3719513"/>
            <a:ext cx="2535238" cy="393700"/>
          </a:xfrm>
          <a:custGeom>
            <a:avLst/>
            <a:gdLst>
              <a:gd name="T0" fmla="*/ 0 w 1597"/>
              <a:gd name="T1" fmla="*/ 4 h 248"/>
              <a:gd name="T2" fmla="*/ 245 w 1597"/>
              <a:gd name="T3" fmla="*/ 4 h 248"/>
              <a:gd name="T4" fmla="*/ 245 w 1597"/>
              <a:gd name="T5" fmla="*/ 4 h 248"/>
              <a:gd name="T6" fmla="*/ 245 w 1597"/>
              <a:gd name="T7" fmla="*/ 248 h 248"/>
              <a:gd name="T8" fmla="*/ 856 w 1597"/>
              <a:gd name="T9" fmla="*/ 248 h 248"/>
              <a:gd name="T10" fmla="*/ 856 w 1597"/>
              <a:gd name="T11" fmla="*/ 0 h 248"/>
              <a:gd name="T12" fmla="*/ 1227 w 1597"/>
              <a:gd name="T13" fmla="*/ 0 h 248"/>
              <a:gd name="T14" fmla="*/ 1227 w 1597"/>
              <a:gd name="T15" fmla="*/ 248 h 248"/>
              <a:gd name="T16" fmla="*/ 1597 w 1597"/>
              <a:gd name="T17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7" h="248">
                <a:moveTo>
                  <a:pt x="0" y="4"/>
                </a:moveTo>
                <a:lnTo>
                  <a:pt x="245" y="4"/>
                </a:lnTo>
                <a:lnTo>
                  <a:pt x="245" y="4"/>
                </a:lnTo>
                <a:lnTo>
                  <a:pt x="245" y="248"/>
                </a:lnTo>
                <a:lnTo>
                  <a:pt x="856" y="248"/>
                </a:lnTo>
                <a:lnTo>
                  <a:pt x="856" y="0"/>
                </a:lnTo>
                <a:lnTo>
                  <a:pt x="1227" y="0"/>
                </a:lnTo>
                <a:lnTo>
                  <a:pt x="1227" y="248"/>
                </a:lnTo>
                <a:lnTo>
                  <a:pt x="1597" y="248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4" name="Rectangle 14">
            <a:extLst>
              <a:ext uri="{FF2B5EF4-FFF2-40B4-BE49-F238E27FC236}">
                <a16:creationId xmlns:a16="http://schemas.microsoft.com/office/drawing/2014/main" id="{749632B1-A672-8D6B-6F1F-0CB36CE5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336800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095" name="Rectangle 15">
            <a:extLst>
              <a:ext uri="{FF2B5EF4-FFF2-40B4-BE49-F238E27FC236}">
                <a16:creationId xmlns:a16="http://schemas.microsoft.com/office/drawing/2014/main" id="{453C7B3B-7362-8C23-1405-DD1411EDA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313113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/>
          </a:p>
        </p:txBody>
      </p:sp>
      <p:sp>
        <p:nvSpPr>
          <p:cNvPr id="302096" name="Rectangle 16">
            <a:extLst>
              <a:ext uri="{FF2B5EF4-FFF2-40B4-BE49-F238E27FC236}">
                <a16:creationId xmlns:a16="http://schemas.microsoft.com/office/drawing/2014/main" id="{5706B2E4-7581-8533-AB9D-CBFA3F6F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421063"/>
            <a:ext cx="228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pre</a:t>
            </a:r>
            <a:endParaRPr lang="en-US" altLang="en-US"/>
          </a:p>
        </p:txBody>
      </p:sp>
      <p:sp>
        <p:nvSpPr>
          <p:cNvPr id="302097" name="Rectangle 17">
            <a:extLst>
              <a:ext uri="{FF2B5EF4-FFF2-40B4-BE49-F238E27FC236}">
                <a16:creationId xmlns:a16="http://schemas.microsoft.com/office/drawing/2014/main" id="{03459DF7-ED4B-595D-27C1-AA4288DF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313113"/>
            <a:ext cx="603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/>
          </a:p>
        </p:txBody>
      </p:sp>
      <p:sp>
        <p:nvSpPr>
          <p:cNvPr id="302098" name="Rectangle 18">
            <a:extLst>
              <a:ext uri="{FF2B5EF4-FFF2-40B4-BE49-F238E27FC236}">
                <a16:creationId xmlns:a16="http://schemas.microsoft.com/office/drawing/2014/main" id="{2A69202E-EBF1-5FE4-B953-0C3A0DB8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3421063"/>
            <a:ext cx="2841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eval</a:t>
            </a:r>
            <a:endParaRPr lang="en-US" altLang="en-US"/>
          </a:p>
        </p:txBody>
      </p:sp>
      <p:sp>
        <p:nvSpPr>
          <p:cNvPr id="302099" name="Rectangle 19">
            <a:extLst>
              <a:ext uri="{FF2B5EF4-FFF2-40B4-BE49-F238E27FC236}">
                <a16:creationId xmlns:a16="http://schemas.microsoft.com/office/drawing/2014/main" id="{F6DAA687-054F-DEE4-DC66-480D53D2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078163"/>
            <a:ext cx="144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100" name="Rectangle 20">
            <a:extLst>
              <a:ext uri="{FF2B5EF4-FFF2-40B4-BE49-F238E27FC236}">
                <a16:creationId xmlns:a16="http://schemas.microsoft.com/office/drawing/2014/main" id="{461762E1-B5C3-FAF8-1F4A-D270B722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148013"/>
            <a:ext cx="3952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AND</a:t>
            </a:r>
            <a:endParaRPr lang="en-US" altLang="en-US"/>
          </a:p>
        </p:txBody>
      </p:sp>
      <p:sp>
        <p:nvSpPr>
          <p:cNvPr id="302101" name="Rectangle 21">
            <a:extLst>
              <a:ext uri="{FF2B5EF4-FFF2-40B4-BE49-F238E27FC236}">
                <a16:creationId xmlns:a16="http://schemas.microsoft.com/office/drawing/2014/main" id="{E62E09CA-28E2-680E-1345-519851FA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2336800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102" name="Rectangle 22">
            <a:extLst>
              <a:ext uri="{FF2B5EF4-FFF2-40B4-BE49-F238E27FC236}">
                <a16:creationId xmlns:a16="http://schemas.microsoft.com/office/drawing/2014/main" id="{0E3E914F-74FF-ADC9-F8C0-C0E9A620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3522663"/>
            <a:ext cx="144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103" name="Rectangle 23">
            <a:extLst>
              <a:ext uri="{FF2B5EF4-FFF2-40B4-BE49-F238E27FC236}">
                <a16:creationId xmlns:a16="http://schemas.microsoft.com/office/drawing/2014/main" id="{EBBE91C3-7A24-2F7F-3A28-347FA2FE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592513"/>
            <a:ext cx="3952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AND</a:t>
            </a:r>
            <a:endParaRPr lang="en-US" altLang="en-US"/>
          </a:p>
        </p:txBody>
      </p:sp>
      <p:sp>
        <p:nvSpPr>
          <p:cNvPr id="302104" name="Rectangle 24">
            <a:extLst>
              <a:ext uri="{FF2B5EF4-FFF2-40B4-BE49-F238E27FC236}">
                <a16:creationId xmlns:a16="http://schemas.microsoft.com/office/drawing/2014/main" id="{8C2F5D20-AB66-82AD-16B4-4F8BE6D9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2500313"/>
            <a:ext cx="144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105" name="Rectangle 25">
            <a:extLst>
              <a:ext uri="{FF2B5EF4-FFF2-40B4-BE49-F238E27FC236}">
                <a16:creationId xmlns:a16="http://schemas.microsoft.com/office/drawing/2014/main" id="{05274237-F861-C86C-2672-E7E650D5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2570163"/>
            <a:ext cx="3952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AND</a:t>
            </a:r>
            <a:endParaRPr lang="en-US" altLang="en-US"/>
          </a:p>
        </p:txBody>
      </p:sp>
      <p:sp>
        <p:nvSpPr>
          <p:cNvPr id="302106" name="Rectangle 26">
            <a:extLst>
              <a:ext uri="{FF2B5EF4-FFF2-40B4-BE49-F238E27FC236}">
                <a16:creationId xmlns:a16="http://schemas.microsoft.com/office/drawing/2014/main" id="{B0C08AFF-C96F-536B-932F-2D126906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865563"/>
            <a:ext cx="144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107" name="Rectangle 27">
            <a:extLst>
              <a:ext uri="{FF2B5EF4-FFF2-40B4-BE49-F238E27FC236}">
                <a16:creationId xmlns:a16="http://schemas.microsoft.com/office/drawing/2014/main" id="{70DD4ED0-7D05-FDF3-DCF3-9C589187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944938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OR</a:t>
            </a:r>
            <a:endParaRPr lang="en-US" altLang="en-US"/>
          </a:p>
        </p:txBody>
      </p:sp>
      <p:sp>
        <p:nvSpPr>
          <p:cNvPr id="302108" name="Rectangle 28">
            <a:extLst>
              <a:ext uri="{FF2B5EF4-FFF2-40B4-BE49-F238E27FC236}">
                <a16:creationId xmlns:a16="http://schemas.microsoft.com/office/drawing/2014/main" id="{AD2B154D-DE28-F449-D411-03EA693C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3502025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MathematicalPi 1" pitchFamily="82" charset="0"/>
              </a:rPr>
              <a:t>f</a:t>
            </a:r>
            <a:endParaRPr lang="en-US" altLang="en-US"/>
          </a:p>
        </p:txBody>
      </p:sp>
      <p:sp>
        <p:nvSpPr>
          <p:cNvPr id="302109" name="Rectangle 29">
            <a:extLst>
              <a:ext uri="{FF2B5EF4-FFF2-40B4-BE49-F238E27FC236}">
                <a16:creationId xmlns:a16="http://schemas.microsoft.com/office/drawing/2014/main" id="{4598739C-15B4-D478-082F-66189BCD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3581400"/>
            <a:ext cx="2571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Times Ten Roman" pitchFamily="2" charset="0"/>
              </a:rPr>
              <a:t>OR</a:t>
            </a:r>
            <a:endParaRPr lang="en-US" altLang="en-US"/>
          </a:p>
        </p:txBody>
      </p:sp>
      <p:sp>
        <p:nvSpPr>
          <p:cNvPr id="302110" name="Line 30">
            <a:extLst>
              <a:ext uri="{FF2B5EF4-FFF2-40B4-BE49-F238E27FC236}">
                <a16:creationId xmlns:a16="http://schemas.microsoft.com/office/drawing/2014/main" id="{AB1F3208-C437-03BA-9089-A22E2D7E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3151188"/>
            <a:ext cx="1936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1" name="Freeform 31">
            <a:extLst>
              <a:ext uri="{FF2B5EF4-FFF2-40B4-BE49-F238E27FC236}">
                <a16:creationId xmlns:a16="http://schemas.microsoft.com/office/drawing/2014/main" id="{6E3F5FD2-4258-8790-50FB-B229BBF0D9A9}"/>
              </a:ext>
            </a:extLst>
          </p:cNvPr>
          <p:cNvSpPr>
            <a:spLocks/>
          </p:cNvSpPr>
          <p:nvPr/>
        </p:nvSpPr>
        <p:spPr bwMode="auto">
          <a:xfrm>
            <a:off x="1624013" y="3109913"/>
            <a:ext cx="127000" cy="80962"/>
          </a:xfrm>
          <a:custGeom>
            <a:avLst/>
            <a:gdLst>
              <a:gd name="T0" fmla="*/ 3 w 19"/>
              <a:gd name="T1" fmla="*/ 6 h 12"/>
              <a:gd name="T2" fmla="*/ 0 w 19"/>
              <a:gd name="T3" fmla="*/ 0 h 12"/>
              <a:gd name="T4" fmla="*/ 0 w 19"/>
              <a:gd name="T5" fmla="*/ 0 h 12"/>
              <a:gd name="T6" fmla="*/ 10 w 19"/>
              <a:gd name="T7" fmla="*/ 3 h 12"/>
              <a:gd name="T8" fmla="*/ 19 w 19"/>
              <a:gd name="T9" fmla="*/ 6 h 12"/>
              <a:gd name="T10" fmla="*/ 10 w 19"/>
              <a:gd name="T11" fmla="*/ 8 h 12"/>
              <a:gd name="T12" fmla="*/ 0 w 19"/>
              <a:gd name="T13" fmla="*/ 12 h 12"/>
              <a:gd name="T14" fmla="*/ 0 w 19"/>
              <a:gd name="T15" fmla="*/ 11 h 12"/>
              <a:gd name="T16" fmla="*/ 3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3"/>
                  <a:pt x="10" y="3"/>
                  <a:pt x="10" y="3"/>
                </a:cubicBezTo>
                <a:cubicBezTo>
                  <a:pt x="13" y="4"/>
                  <a:pt x="16" y="5"/>
                  <a:pt x="19" y="6"/>
                </a:cubicBezTo>
                <a:cubicBezTo>
                  <a:pt x="16" y="6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0" y="11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2" name="Freeform 32">
            <a:extLst>
              <a:ext uri="{FF2B5EF4-FFF2-40B4-BE49-F238E27FC236}">
                <a16:creationId xmlns:a16="http://schemas.microsoft.com/office/drawing/2014/main" id="{BBB7764E-35DA-8DE7-DB7D-B219A02DFE33}"/>
              </a:ext>
            </a:extLst>
          </p:cNvPr>
          <p:cNvSpPr>
            <a:spLocks/>
          </p:cNvSpPr>
          <p:nvPr/>
        </p:nvSpPr>
        <p:spPr bwMode="auto">
          <a:xfrm>
            <a:off x="1363663" y="3109913"/>
            <a:ext cx="133350" cy="80962"/>
          </a:xfrm>
          <a:custGeom>
            <a:avLst/>
            <a:gdLst>
              <a:gd name="T0" fmla="*/ 16 w 20"/>
              <a:gd name="T1" fmla="*/ 6 h 12"/>
              <a:gd name="T2" fmla="*/ 20 w 20"/>
              <a:gd name="T3" fmla="*/ 11 h 12"/>
              <a:gd name="T4" fmla="*/ 19 w 20"/>
              <a:gd name="T5" fmla="*/ 12 h 12"/>
              <a:gd name="T6" fmla="*/ 10 w 20"/>
              <a:gd name="T7" fmla="*/ 8 h 12"/>
              <a:gd name="T8" fmla="*/ 0 w 20"/>
              <a:gd name="T9" fmla="*/ 6 h 12"/>
              <a:gd name="T10" fmla="*/ 10 w 20"/>
              <a:gd name="T11" fmla="*/ 3 h 12"/>
              <a:gd name="T12" fmla="*/ 19 w 20"/>
              <a:gd name="T13" fmla="*/ 0 h 12"/>
              <a:gd name="T14" fmla="*/ 20 w 20"/>
              <a:gd name="T15" fmla="*/ 0 h 12"/>
              <a:gd name="T16" fmla="*/ 16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16" y="6"/>
                </a:moveTo>
                <a:cubicBezTo>
                  <a:pt x="20" y="11"/>
                  <a:pt x="20" y="11"/>
                  <a:pt x="20" y="11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7"/>
                  <a:pt x="4" y="6"/>
                  <a:pt x="0" y="6"/>
                </a:cubicBezTo>
                <a:cubicBezTo>
                  <a:pt x="4" y="5"/>
                  <a:pt x="7" y="4"/>
                  <a:pt x="10" y="3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3" name="Line 33">
            <a:extLst>
              <a:ext uri="{FF2B5EF4-FFF2-40B4-BE49-F238E27FC236}">
                <a16:creationId xmlns:a16="http://schemas.microsoft.com/office/drawing/2014/main" id="{DCB6C88A-A06F-AE4F-9F8B-91B0BDF7D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3151188"/>
            <a:ext cx="3952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4" name="Freeform 34">
            <a:extLst>
              <a:ext uri="{FF2B5EF4-FFF2-40B4-BE49-F238E27FC236}">
                <a16:creationId xmlns:a16="http://schemas.microsoft.com/office/drawing/2014/main" id="{00BC8200-6490-87E6-4C5C-778289EA7CC7}"/>
              </a:ext>
            </a:extLst>
          </p:cNvPr>
          <p:cNvSpPr>
            <a:spLocks/>
          </p:cNvSpPr>
          <p:nvPr/>
        </p:nvSpPr>
        <p:spPr bwMode="auto">
          <a:xfrm>
            <a:off x="2212975" y="3109913"/>
            <a:ext cx="127000" cy="80962"/>
          </a:xfrm>
          <a:custGeom>
            <a:avLst/>
            <a:gdLst>
              <a:gd name="T0" fmla="*/ 3 w 19"/>
              <a:gd name="T1" fmla="*/ 6 h 12"/>
              <a:gd name="T2" fmla="*/ 0 w 19"/>
              <a:gd name="T3" fmla="*/ 0 h 12"/>
              <a:gd name="T4" fmla="*/ 0 w 19"/>
              <a:gd name="T5" fmla="*/ 0 h 12"/>
              <a:gd name="T6" fmla="*/ 9 w 19"/>
              <a:gd name="T7" fmla="*/ 3 h 12"/>
              <a:gd name="T8" fmla="*/ 19 w 19"/>
              <a:gd name="T9" fmla="*/ 6 h 12"/>
              <a:gd name="T10" fmla="*/ 9 w 19"/>
              <a:gd name="T11" fmla="*/ 8 h 12"/>
              <a:gd name="T12" fmla="*/ 0 w 19"/>
              <a:gd name="T13" fmla="*/ 12 h 12"/>
              <a:gd name="T14" fmla="*/ 0 w 19"/>
              <a:gd name="T15" fmla="*/ 11 h 12"/>
              <a:gd name="T16" fmla="*/ 3 w 19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2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3"/>
                  <a:pt x="9" y="3"/>
                  <a:pt x="9" y="3"/>
                </a:cubicBezTo>
                <a:cubicBezTo>
                  <a:pt x="12" y="4"/>
                  <a:pt x="16" y="5"/>
                  <a:pt x="19" y="6"/>
                </a:cubicBezTo>
                <a:cubicBezTo>
                  <a:pt x="16" y="6"/>
                  <a:pt x="12" y="7"/>
                  <a:pt x="9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0" y="11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5" name="Freeform 35">
            <a:extLst>
              <a:ext uri="{FF2B5EF4-FFF2-40B4-BE49-F238E27FC236}">
                <a16:creationId xmlns:a16="http://schemas.microsoft.com/office/drawing/2014/main" id="{F83EC175-F6FF-5612-C8C0-70AF7FA69C61}"/>
              </a:ext>
            </a:extLst>
          </p:cNvPr>
          <p:cNvSpPr>
            <a:spLocks/>
          </p:cNvSpPr>
          <p:nvPr/>
        </p:nvSpPr>
        <p:spPr bwMode="auto">
          <a:xfrm>
            <a:off x="1751013" y="3109913"/>
            <a:ext cx="133350" cy="80962"/>
          </a:xfrm>
          <a:custGeom>
            <a:avLst/>
            <a:gdLst>
              <a:gd name="T0" fmla="*/ 16 w 20"/>
              <a:gd name="T1" fmla="*/ 6 h 12"/>
              <a:gd name="T2" fmla="*/ 20 w 20"/>
              <a:gd name="T3" fmla="*/ 11 h 12"/>
              <a:gd name="T4" fmla="*/ 20 w 20"/>
              <a:gd name="T5" fmla="*/ 12 h 12"/>
              <a:gd name="T6" fmla="*/ 10 w 20"/>
              <a:gd name="T7" fmla="*/ 8 h 12"/>
              <a:gd name="T8" fmla="*/ 0 w 20"/>
              <a:gd name="T9" fmla="*/ 6 h 12"/>
              <a:gd name="T10" fmla="*/ 10 w 20"/>
              <a:gd name="T11" fmla="*/ 3 h 12"/>
              <a:gd name="T12" fmla="*/ 20 w 20"/>
              <a:gd name="T13" fmla="*/ 0 h 12"/>
              <a:gd name="T14" fmla="*/ 20 w 20"/>
              <a:gd name="T15" fmla="*/ 0 h 12"/>
              <a:gd name="T16" fmla="*/ 16 w 2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2">
                <a:moveTo>
                  <a:pt x="16" y="6"/>
                </a:move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0" y="12"/>
                  <a:pt x="20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7" y="7"/>
                  <a:pt x="4" y="6"/>
                  <a:pt x="0" y="6"/>
                </a:cubicBezTo>
                <a:cubicBezTo>
                  <a:pt x="4" y="5"/>
                  <a:pt x="7" y="4"/>
                  <a:pt x="1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6" name="Rectangle 36">
            <a:extLst>
              <a:ext uri="{FF2B5EF4-FFF2-40B4-BE49-F238E27FC236}">
                <a16:creationId xmlns:a16="http://schemas.microsoft.com/office/drawing/2014/main" id="{2ADE2DC9-BCEF-AF52-EDFF-F7F7B117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94238"/>
            <a:ext cx="19669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315263"/>
                </a:solidFill>
              </a:rPr>
              <a:t>(a) Clock signals</a:t>
            </a:r>
            <a:endParaRPr lang="en-US" altLang="en-US" sz="3200">
              <a:solidFill>
                <a:srgbClr val="315263"/>
              </a:solidFill>
            </a:endParaRPr>
          </a:p>
        </p:txBody>
      </p:sp>
      <p:sp>
        <p:nvSpPr>
          <p:cNvPr id="302117" name="Rectangle 37">
            <a:extLst>
              <a:ext uri="{FF2B5EF4-FFF2-40B4-BE49-F238E27FC236}">
                <a16:creationId xmlns:a16="http://schemas.microsoft.com/office/drawing/2014/main" id="{2263FDF5-C5C4-12C6-B8A3-F6665D78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694238"/>
            <a:ext cx="35210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0" i="0">
                <a:solidFill>
                  <a:srgbClr val="315263"/>
                </a:solidFill>
              </a:rPr>
              <a:t>(b) Timing generation circuitry</a:t>
            </a:r>
            <a:endParaRPr lang="en-US" altLang="en-US" sz="3200">
              <a:solidFill>
                <a:srgbClr val="315263"/>
              </a:solidFill>
            </a:endParaRPr>
          </a:p>
        </p:txBody>
      </p:sp>
      <p:sp>
        <p:nvSpPr>
          <p:cNvPr id="302118" name="Freeform 38">
            <a:extLst>
              <a:ext uri="{FF2B5EF4-FFF2-40B4-BE49-F238E27FC236}">
                <a16:creationId xmlns:a16="http://schemas.microsoft.com/office/drawing/2014/main" id="{7AB3FAAE-AF07-3C78-DE41-6FFFA822E86B}"/>
              </a:ext>
            </a:extLst>
          </p:cNvPr>
          <p:cNvSpPr>
            <a:spLocks/>
          </p:cNvSpPr>
          <p:nvPr/>
        </p:nvSpPr>
        <p:spPr bwMode="auto">
          <a:xfrm>
            <a:off x="4548188" y="2622550"/>
            <a:ext cx="227012" cy="260350"/>
          </a:xfrm>
          <a:custGeom>
            <a:avLst/>
            <a:gdLst>
              <a:gd name="T0" fmla="*/ 0 w 143"/>
              <a:gd name="T1" fmla="*/ 164 h 164"/>
              <a:gd name="T2" fmla="*/ 143 w 143"/>
              <a:gd name="T3" fmla="*/ 84 h 164"/>
              <a:gd name="T4" fmla="*/ 0 w 143"/>
              <a:gd name="T5" fmla="*/ 0 h 164"/>
              <a:gd name="T6" fmla="*/ 0 w 143"/>
              <a:gd name="T7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" h="164">
                <a:moveTo>
                  <a:pt x="0" y="164"/>
                </a:moveTo>
                <a:lnTo>
                  <a:pt x="143" y="84"/>
                </a:lnTo>
                <a:lnTo>
                  <a:pt x="0" y="0"/>
                </a:lnTo>
                <a:lnTo>
                  <a:pt x="0" y="164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19" name="Oval 39">
            <a:extLst>
              <a:ext uri="{FF2B5EF4-FFF2-40B4-BE49-F238E27FC236}">
                <a16:creationId xmlns:a16="http://schemas.microsoft.com/office/drawing/2014/main" id="{EB8C70AB-2A57-4C0C-DA81-F4405930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2716213"/>
            <a:ext cx="74613" cy="73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20" name="Oval 40">
            <a:extLst>
              <a:ext uri="{FF2B5EF4-FFF2-40B4-BE49-F238E27FC236}">
                <a16:creationId xmlns:a16="http://schemas.microsoft.com/office/drawing/2014/main" id="{2461A21C-EA1C-7695-1A04-3AD72FCE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2568575"/>
            <a:ext cx="93663" cy="93663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1" name="Freeform 41">
            <a:extLst>
              <a:ext uri="{FF2B5EF4-FFF2-40B4-BE49-F238E27FC236}">
                <a16:creationId xmlns:a16="http://schemas.microsoft.com/office/drawing/2014/main" id="{4EAA4F5D-6ADF-CBAF-E2D3-76A796ED11AC}"/>
              </a:ext>
            </a:extLst>
          </p:cNvPr>
          <p:cNvSpPr>
            <a:spLocks/>
          </p:cNvSpPr>
          <p:nvPr/>
        </p:nvSpPr>
        <p:spPr bwMode="auto">
          <a:xfrm>
            <a:off x="7077075" y="2341563"/>
            <a:ext cx="695325" cy="541337"/>
          </a:xfrm>
          <a:custGeom>
            <a:avLst/>
            <a:gdLst>
              <a:gd name="T0" fmla="*/ 0 w 104"/>
              <a:gd name="T1" fmla="*/ 0 h 81"/>
              <a:gd name="T2" fmla="*/ 63 w 104"/>
              <a:gd name="T3" fmla="*/ 0 h 81"/>
              <a:gd name="T4" fmla="*/ 104 w 104"/>
              <a:gd name="T5" fmla="*/ 40 h 81"/>
              <a:gd name="T6" fmla="*/ 63 w 104"/>
              <a:gd name="T7" fmla="*/ 81 h 81"/>
              <a:gd name="T8" fmla="*/ 0 w 104"/>
              <a:gd name="T9" fmla="*/ 81 h 81"/>
              <a:gd name="T10" fmla="*/ 0 w 104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81">
                <a:moveTo>
                  <a:pt x="0" y="0"/>
                </a:moveTo>
                <a:cubicBezTo>
                  <a:pt x="63" y="0"/>
                  <a:pt x="63" y="0"/>
                  <a:pt x="63" y="0"/>
                </a:cubicBezTo>
                <a:cubicBezTo>
                  <a:pt x="86" y="0"/>
                  <a:pt x="104" y="18"/>
                  <a:pt x="104" y="40"/>
                </a:cubicBezTo>
                <a:cubicBezTo>
                  <a:pt x="104" y="63"/>
                  <a:pt x="86" y="81"/>
                  <a:pt x="63" y="81"/>
                </a:cubicBezTo>
                <a:cubicBezTo>
                  <a:pt x="0" y="81"/>
                  <a:pt x="0" y="81"/>
                  <a:pt x="0" y="81"/>
                </a:cubicBezTo>
                <a:lnTo>
                  <a:pt x="0" y="0"/>
                </a:ln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2" name="Rectangle 42">
            <a:extLst>
              <a:ext uri="{FF2B5EF4-FFF2-40B4-BE49-F238E27FC236}">
                <a16:creationId xmlns:a16="http://schemas.microsoft.com/office/drawing/2014/main" id="{97F454AB-F85C-D273-40E1-24848B4D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2595563"/>
            <a:ext cx="1839913" cy="307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23" name="Rectangle 43">
            <a:extLst>
              <a:ext uri="{FF2B5EF4-FFF2-40B4-BE49-F238E27FC236}">
                <a16:creationId xmlns:a16="http://schemas.microsoft.com/office/drawing/2014/main" id="{B9E764CE-949F-2B73-8187-A252C676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622550"/>
            <a:ext cx="17637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Dummy AND row</a:t>
            </a:r>
            <a:endParaRPr lang="en-US" altLang="en-US"/>
          </a:p>
        </p:txBody>
      </p:sp>
      <p:sp>
        <p:nvSpPr>
          <p:cNvPr id="302124" name="Line 44">
            <a:extLst>
              <a:ext uri="{FF2B5EF4-FFF2-40B4-BE49-F238E27FC236}">
                <a16:creationId xmlns:a16="http://schemas.microsoft.com/office/drawing/2014/main" id="{542D7CD3-2C81-D750-47CE-E945C67DD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0888" y="3638550"/>
            <a:ext cx="36004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5" name="Rectangle 45">
            <a:extLst>
              <a:ext uri="{FF2B5EF4-FFF2-40B4-BE49-F238E27FC236}">
                <a16:creationId xmlns:a16="http://schemas.microsoft.com/office/drawing/2014/main" id="{465A55A6-90D1-B4F6-AF01-1F3025EA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3492500"/>
            <a:ext cx="1839913" cy="3000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26" name="Rectangle 46">
            <a:extLst>
              <a:ext uri="{FF2B5EF4-FFF2-40B4-BE49-F238E27FC236}">
                <a16:creationId xmlns:a16="http://schemas.microsoft.com/office/drawing/2014/main" id="{A94F9900-2FC3-16D4-C64D-2858C73A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516313"/>
            <a:ext cx="17637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b="0" i="0">
                <a:solidFill>
                  <a:srgbClr val="000000"/>
                </a:solidFill>
                <a:latin typeface="Times Ten Roman" pitchFamily="2" charset="0"/>
              </a:rPr>
              <a:t>Dummy AND row</a:t>
            </a:r>
            <a:endParaRPr lang="en-US" altLang="en-US"/>
          </a:p>
        </p:txBody>
      </p:sp>
      <p:sp>
        <p:nvSpPr>
          <p:cNvPr id="302127" name="Line 47">
            <a:extLst>
              <a:ext uri="{FF2B5EF4-FFF2-40B4-BE49-F238E27FC236}">
                <a16:creationId xmlns:a16="http://schemas.microsoft.com/office/drawing/2014/main" id="{FB0CA96D-65D7-7A41-B82B-68C82D59AA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6563" y="2487613"/>
            <a:ext cx="283051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8" name="Oval 48">
            <a:extLst>
              <a:ext uri="{FF2B5EF4-FFF2-40B4-BE49-F238E27FC236}">
                <a16:creationId xmlns:a16="http://schemas.microsoft.com/office/drawing/2014/main" id="{C97EB6B4-BE19-081F-218F-8FC70A136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701925"/>
            <a:ext cx="93662" cy="9366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29" name="Oval 49">
            <a:extLst>
              <a:ext uri="{FF2B5EF4-FFF2-40B4-BE49-F238E27FC236}">
                <a16:creationId xmlns:a16="http://schemas.microsoft.com/office/drawing/2014/main" id="{E57D6C48-FDCC-F1D8-31DA-C6AB3FEB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447925"/>
            <a:ext cx="79375" cy="809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30" name="Freeform 50">
            <a:extLst>
              <a:ext uri="{FF2B5EF4-FFF2-40B4-BE49-F238E27FC236}">
                <a16:creationId xmlns:a16="http://schemas.microsoft.com/office/drawing/2014/main" id="{3B0381ED-057E-BDED-F8FF-3B8910DB8538}"/>
              </a:ext>
            </a:extLst>
          </p:cNvPr>
          <p:cNvSpPr>
            <a:spLocks/>
          </p:cNvSpPr>
          <p:nvPr/>
        </p:nvSpPr>
        <p:spPr bwMode="auto">
          <a:xfrm>
            <a:off x="7872413" y="2614613"/>
            <a:ext cx="288925" cy="1587"/>
          </a:xfrm>
          <a:custGeom>
            <a:avLst/>
            <a:gdLst>
              <a:gd name="T0" fmla="*/ 0 w 182"/>
              <a:gd name="T1" fmla="*/ 182 w 182"/>
              <a:gd name="T2" fmla="*/ 0 w 18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82">
                <a:moveTo>
                  <a:pt x="0" y="0"/>
                </a:moveTo>
                <a:lnTo>
                  <a:pt x="1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31" name="Line 51">
            <a:extLst>
              <a:ext uri="{FF2B5EF4-FFF2-40B4-BE49-F238E27FC236}">
                <a16:creationId xmlns:a16="http://schemas.microsoft.com/office/drawing/2014/main" id="{79E12921-8F37-816E-331B-8627CB48E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2413" y="2614613"/>
            <a:ext cx="2889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32" name="Freeform 52">
            <a:extLst>
              <a:ext uri="{FF2B5EF4-FFF2-40B4-BE49-F238E27FC236}">
                <a16:creationId xmlns:a16="http://schemas.microsoft.com/office/drawing/2014/main" id="{5DE7E1B2-0B44-4B09-B972-83E5D5DE3AAB}"/>
              </a:ext>
            </a:extLst>
          </p:cNvPr>
          <p:cNvSpPr>
            <a:spLocks/>
          </p:cNvSpPr>
          <p:nvPr/>
        </p:nvSpPr>
        <p:spPr bwMode="auto">
          <a:xfrm>
            <a:off x="7464425" y="3465513"/>
            <a:ext cx="307975" cy="354012"/>
          </a:xfrm>
          <a:custGeom>
            <a:avLst/>
            <a:gdLst>
              <a:gd name="T0" fmla="*/ 0 w 194"/>
              <a:gd name="T1" fmla="*/ 223 h 223"/>
              <a:gd name="T2" fmla="*/ 194 w 194"/>
              <a:gd name="T3" fmla="*/ 109 h 223"/>
              <a:gd name="T4" fmla="*/ 0 w 194"/>
              <a:gd name="T5" fmla="*/ 0 h 223"/>
              <a:gd name="T6" fmla="*/ 0 w 194"/>
              <a:gd name="T7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" h="223">
                <a:moveTo>
                  <a:pt x="0" y="223"/>
                </a:moveTo>
                <a:lnTo>
                  <a:pt x="194" y="109"/>
                </a:lnTo>
                <a:lnTo>
                  <a:pt x="0" y="0"/>
                </a:lnTo>
                <a:lnTo>
                  <a:pt x="0" y="223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33" name="Oval 53">
            <a:extLst>
              <a:ext uri="{FF2B5EF4-FFF2-40B4-BE49-F238E27FC236}">
                <a16:creationId xmlns:a16="http://schemas.microsoft.com/office/drawing/2014/main" id="{1F0EAE52-BB65-6BF8-38A0-EABE7229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3592513"/>
            <a:ext cx="93663" cy="9366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76E6623E-2187-D893-09E8-ECE18DC9A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PLA Layout</a:t>
            </a:r>
            <a:endParaRPr lang="en-US" altLang="en-US" b="0">
              <a:solidFill>
                <a:schemeClr val="tx1"/>
              </a:solidFill>
              <a:latin typeface="Symbol" pitchFamily="2" charset="2"/>
            </a:endParaRPr>
          </a:p>
        </p:txBody>
      </p:sp>
      <p:pic>
        <p:nvPicPr>
          <p:cNvPr id="303112" name="Picture 8">
            <a:extLst>
              <a:ext uri="{FF2B5EF4-FFF2-40B4-BE49-F238E27FC236}">
                <a16:creationId xmlns:a16="http://schemas.microsoft.com/office/drawing/2014/main" id="{25D52899-FD40-931B-4890-F3591718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629400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3" name="Picture 9">
            <a:extLst>
              <a:ext uri="{FF2B5EF4-FFF2-40B4-BE49-F238E27FC236}">
                <a16:creationId xmlns:a16="http://schemas.microsoft.com/office/drawing/2014/main" id="{2D12956A-CF0D-081B-EEC0-3F983B32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446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3114" name="Picture 10">
            <a:extLst>
              <a:ext uri="{FF2B5EF4-FFF2-40B4-BE49-F238E27FC236}">
                <a16:creationId xmlns:a16="http://schemas.microsoft.com/office/drawing/2014/main" id="{3E34EF65-0421-B173-D772-B31A1D4B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486400"/>
            <a:ext cx="49942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3115" name="Line 11">
            <a:extLst>
              <a:ext uri="{FF2B5EF4-FFF2-40B4-BE49-F238E27FC236}">
                <a16:creationId xmlns:a16="http://schemas.microsoft.com/office/drawing/2014/main" id="{83E3A8FD-57B5-69F0-8097-1AC901DBCB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3886200"/>
            <a:ext cx="3048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116" name="Line 12">
            <a:extLst>
              <a:ext uri="{FF2B5EF4-FFF2-40B4-BE49-F238E27FC236}">
                <a16:creationId xmlns:a16="http://schemas.microsoft.com/office/drawing/2014/main" id="{6124962C-F925-CDD4-35DA-34A65E257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724400"/>
            <a:ext cx="838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25F77EF5-B8C6-5AA7-3FBB-622FFC205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4 Mbit SRAM</a:t>
            </a:r>
            <a:br>
              <a:rPr lang="en-US" altLang="en-US" sz="4000"/>
            </a:br>
            <a:r>
              <a:rPr lang="en-US" altLang="en-US" sz="4000"/>
              <a:t>Hierarchical Word-line Architecture</a:t>
            </a:r>
          </a:p>
        </p:txBody>
      </p:sp>
      <p:pic>
        <p:nvPicPr>
          <p:cNvPr id="434180" name="Picture 4">
            <a:extLst>
              <a:ext uri="{FF2B5EF4-FFF2-40B4-BE49-F238E27FC236}">
                <a16:creationId xmlns:a16="http://schemas.microsoft.com/office/drawing/2014/main" id="{AD6AF061-48BA-9A09-A2BC-2C1C453F0DC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696200" cy="33734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9" name="Rectangle 5">
            <a:extLst>
              <a:ext uri="{FF2B5EF4-FFF2-40B4-BE49-F238E27FC236}">
                <a16:creationId xmlns:a16="http://schemas.microsoft.com/office/drawing/2014/main" id="{A03C6E03-AC5E-E225-F4EA-1CB9D6B2A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Bit-line Circuitry</a:t>
            </a:r>
          </a:p>
        </p:txBody>
      </p:sp>
      <p:sp>
        <p:nvSpPr>
          <p:cNvPr id="436233" name="Line 9">
            <a:extLst>
              <a:ext uri="{FF2B5EF4-FFF2-40B4-BE49-F238E27FC236}">
                <a16:creationId xmlns:a16="http://schemas.microsoft.com/office/drawing/2014/main" id="{39AF68E2-75CA-246C-1D9F-A926A7BEB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893888"/>
            <a:ext cx="128588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4" name="Freeform 10">
            <a:extLst>
              <a:ext uri="{FF2B5EF4-FFF2-40B4-BE49-F238E27FC236}">
                <a16:creationId xmlns:a16="http://schemas.microsoft.com/office/drawing/2014/main" id="{D919B200-2A2F-1897-B45D-DF7822F770E8}"/>
              </a:ext>
            </a:extLst>
          </p:cNvPr>
          <p:cNvSpPr>
            <a:spLocks/>
          </p:cNvSpPr>
          <p:nvPr/>
        </p:nvSpPr>
        <p:spPr bwMode="auto">
          <a:xfrm>
            <a:off x="2854325" y="1679575"/>
            <a:ext cx="123825" cy="422275"/>
          </a:xfrm>
          <a:custGeom>
            <a:avLst/>
            <a:gdLst>
              <a:gd name="T0" fmla="*/ 78 w 78"/>
              <a:gd name="T1" fmla="*/ 0 h 266"/>
              <a:gd name="T2" fmla="*/ 78 w 78"/>
              <a:gd name="T3" fmla="*/ 61 h 266"/>
              <a:gd name="T4" fmla="*/ 0 w 78"/>
              <a:gd name="T5" fmla="*/ 61 h 266"/>
              <a:gd name="T6" fmla="*/ 0 w 78"/>
              <a:gd name="T7" fmla="*/ 206 h 266"/>
              <a:gd name="T8" fmla="*/ 78 w 78"/>
              <a:gd name="T9" fmla="*/ 206 h 266"/>
              <a:gd name="T10" fmla="*/ 78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78" y="0"/>
                </a:moveTo>
                <a:lnTo>
                  <a:pt x="78" y="61"/>
                </a:lnTo>
                <a:lnTo>
                  <a:pt x="0" y="61"/>
                </a:lnTo>
                <a:lnTo>
                  <a:pt x="0" y="206"/>
                </a:lnTo>
                <a:lnTo>
                  <a:pt x="78" y="206"/>
                </a:lnTo>
                <a:lnTo>
                  <a:pt x="78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5" name="Line 11">
            <a:extLst>
              <a:ext uri="{FF2B5EF4-FFF2-40B4-BE49-F238E27FC236}">
                <a16:creationId xmlns:a16="http://schemas.microsoft.com/office/drawing/2014/main" id="{4BFA98E1-3DA1-8214-DA82-7BAE7E14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13" y="1776413"/>
            <a:ext cx="1587" cy="2301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6" name="Line 12">
            <a:extLst>
              <a:ext uri="{FF2B5EF4-FFF2-40B4-BE49-F238E27FC236}">
                <a16:creationId xmlns:a16="http://schemas.microsoft.com/office/drawing/2014/main" id="{DE672009-0482-E5F7-C94F-D7CBBF15F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9713" y="3951288"/>
            <a:ext cx="236537" cy="214312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7" name="Freeform 13">
            <a:extLst>
              <a:ext uri="{FF2B5EF4-FFF2-40B4-BE49-F238E27FC236}">
                <a16:creationId xmlns:a16="http://schemas.microsoft.com/office/drawing/2014/main" id="{9DD1C0D1-469F-2BDB-B35A-94EF84DBBE8C}"/>
              </a:ext>
            </a:extLst>
          </p:cNvPr>
          <p:cNvSpPr>
            <a:spLocks/>
          </p:cNvSpPr>
          <p:nvPr/>
        </p:nvSpPr>
        <p:spPr bwMode="auto">
          <a:xfrm>
            <a:off x="3863975" y="3951288"/>
            <a:ext cx="117475" cy="422275"/>
          </a:xfrm>
          <a:custGeom>
            <a:avLst/>
            <a:gdLst>
              <a:gd name="T0" fmla="*/ 0 w 74"/>
              <a:gd name="T1" fmla="*/ 0 h 266"/>
              <a:gd name="T2" fmla="*/ 0 w 74"/>
              <a:gd name="T3" fmla="*/ 60 h 266"/>
              <a:gd name="T4" fmla="*/ 74 w 74"/>
              <a:gd name="T5" fmla="*/ 60 h 266"/>
              <a:gd name="T6" fmla="*/ 74 w 74"/>
              <a:gd name="T7" fmla="*/ 206 h 266"/>
              <a:gd name="T8" fmla="*/ 0 w 74"/>
              <a:gd name="T9" fmla="*/ 206 h 266"/>
              <a:gd name="T10" fmla="*/ 0 w 74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266">
                <a:moveTo>
                  <a:pt x="0" y="0"/>
                </a:moveTo>
                <a:lnTo>
                  <a:pt x="0" y="60"/>
                </a:lnTo>
                <a:lnTo>
                  <a:pt x="74" y="60"/>
                </a:lnTo>
                <a:lnTo>
                  <a:pt x="74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8" name="Line 14">
            <a:extLst>
              <a:ext uri="{FF2B5EF4-FFF2-40B4-BE49-F238E27FC236}">
                <a16:creationId xmlns:a16="http://schemas.microsoft.com/office/drawing/2014/main" id="{8DB88299-2723-5615-697A-9E4E4F1C5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363" y="4046538"/>
            <a:ext cx="1587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39" name="Line 15">
            <a:extLst>
              <a:ext uri="{FF2B5EF4-FFF2-40B4-BE49-F238E27FC236}">
                <a16:creationId xmlns:a16="http://schemas.microsoft.com/office/drawing/2014/main" id="{86728690-16BA-1F63-27A6-1F19840AD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63" y="3635375"/>
            <a:ext cx="1587" cy="130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0" name="Freeform 16">
            <a:extLst>
              <a:ext uri="{FF2B5EF4-FFF2-40B4-BE49-F238E27FC236}">
                <a16:creationId xmlns:a16="http://schemas.microsoft.com/office/drawing/2014/main" id="{F38C7684-52CE-C023-B752-ED55B0695B14}"/>
              </a:ext>
            </a:extLst>
          </p:cNvPr>
          <p:cNvSpPr>
            <a:spLocks/>
          </p:cNvSpPr>
          <p:nvPr/>
        </p:nvSpPr>
        <p:spPr bwMode="auto">
          <a:xfrm>
            <a:off x="3441700" y="3827463"/>
            <a:ext cx="422275" cy="123825"/>
          </a:xfrm>
          <a:custGeom>
            <a:avLst/>
            <a:gdLst>
              <a:gd name="T0" fmla="*/ 266 w 266"/>
              <a:gd name="T1" fmla="*/ 78 h 78"/>
              <a:gd name="T2" fmla="*/ 202 w 266"/>
              <a:gd name="T3" fmla="*/ 78 h 78"/>
              <a:gd name="T4" fmla="*/ 202 w 266"/>
              <a:gd name="T5" fmla="*/ 0 h 78"/>
              <a:gd name="T6" fmla="*/ 56 w 266"/>
              <a:gd name="T7" fmla="*/ 0 h 78"/>
              <a:gd name="T8" fmla="*/ 56 w 266"/>
              <a:gd name="T9" fmla="*/ 78 h 78"/>
              <a:gd name="T10" fmla="*/ 0 w 266"/>
              <a:gd name="T11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" h="78">
                <a:moveTo>
                  <a:pt x="266" y="78"/>
                </a:moveTo>
                <a:lnTo>
                  <a:pt x="202" y="78"/>
                </a:lnTo>
                <a:lnTo>
                  <a:pt x="202" y="0"/>
                </a:lnTo>
                <a:lnTo>
                  <a:pt x="56" y="0"/>
                </a:lnTo>
                <a:lnTo>
                  <a:pt x="56" y="78"/>
                </a:lnTo>
                <a:lnTo>
                  <a:pt x="0" y="78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1" name="Line 17">
            <a:extLst>
              <a:ext uri="{FF2B5EF4-FFF2-40B4-BE49-F238E27FC236}">
                <a16:creationId xmlns:a16="http://schemas.microsoft.com/office/drawing/2014/main" id="{642105F5-2354-80CD-23B3-FB8A4EE881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0600" y="3770313"/>
            <a:ext cx="231775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2" name="Line 18">
            <a:extLst>
              <a:ext uri="{FF2B5EF4-FFF2-40B4-BE49-F238E27FC236}">
                <a16:creationId xmlns:a16="http://schemas.microsoft.com/office/drawing/2014/main" id="{8F1E8A96-2500-09AB-11C4-BF9D764A1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363" y="3951288"/>
            <a:ext cx="238125" cy="214312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3" name="Freeform 19">
            <a:extLst>
              <a:ext uri="{FF2B5EF4-FFF2-40B4-BE49-F238E27FC236}">
                <a16:creationId xmlns:a16="http://schemas.microsoft.com/office/drawing/2014/main" id="{8C08B128-99A6-5C22-641B-D5834F975451}"/>
              </a:ext>
            </a:extLst>
          </p:cNvPr>
          <p:cNvSpPr>
            <a:spLocks/>
          </p:cNvSpPr>
          <p:nvPr/>
        </p:nvSpPr>
        <p:spPr bwMode="auto">
          <a:xfrm>
            <a:off x="4348163" y="3951288"/>
            <a:ext cx="119062" cy="422275"/>
          </a:xfrm>
          <a:custGeom>
            <a:avLst/>
            <a:gdLst>
              <a:gd name="T0" fmla="*/ 75 w 75"/>
              <a:gd name="T1" fmla="*/ 0 h 266"/>
              <a:gd name="T2" fmla="*/ 75 w 75"/>
              <a:gd name="T3" fmla="*/ 60 h 266"/>
              <a:gd name="T4" fmla="*/ 0 w 75"/>
              <a:gd name="T5" fmla="*/ 60 h 266"/>
              <a:gd name="T6" fmla="*/ 0 w 75"/>
              <a:gd name="T7" fmla="*/ 206 h 266"/>
              <a:gd name="T8" fmla="*/ 75 w 75"/>
              <a:gd name="T9" fmla="*/ 206 h 266"/>
              <a:gd name="T10" fmla="*/ 75 w 75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266">
                <a:moveTo>
                  <a:pt x="75" y="0"/>
                </a:moveTo>
                <a:lnTo>
                  <a:pt x="75" y="60"/>
                </a:lnTo>
                <a:lnTo>
                  <a:pt x="0" y="60"/>
                </a:lnTo>
                <a:lnTo>
                  <a:pt x="0" y="206"/>
                </a:lnTo>
                <a:lnTo>
                  <a:pt x="75" y="206"/>
                </a:lnTo>
                <a:lnTo>
                  <a:pt x="75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4" name="Line 20">
            <a:extLst>
              <a:ext uri="{FF2B5EF4-FFF2-40B4-BE49-F238E27FC236}">
                <a16:creationId xmlns:a16="http://schemas.microsoft.com/office/drawing/2014/main" id="{8DBAC5F6-8DB8-82A4-FF51-6B36ABD00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04653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5" name="Line 21">
            <a:extLst>
              <a:ext uri="{FF2B5EF4-FFF2-40B4-BE49-F238E27FC236}">
                <a16:creationId xmlns:a16="http://schemas.microsoft.com/office/drawing/2014/main" id="{3FEEBE93-BCB6-295B-3FF6-66A4A342C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3635375"/>
            <a:ext cx="1587" cy="130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6" name="Freeform 22">
            <a:extLst>
              <a:ext uri="{FF2B5EF4-FFF2-40B4-BE49-F238E27FC236}">
                <a16:creationId xmlns:a16="http://schemas.microsoft.com/office/drawing/2014/main" id="{7C95AFEE-25E3-D9A3-4B1E-92E8056F5637}"/>
              </a:ext>
            </a:extLst>
          </p:cNvPr>
          <p:cNvSpPr>
            <a:spLocks/>
          </p:cNvSpPr>
          <p:nvPr/>
        </p:nvSpPr>
        <p:spPr bwMode="auto">
          <a:xfrm>
            <a:off x="4467225" y="3827463"/>
            <a:ext cx="427038" cy="123825"/>
          </a:xfrm>
          <a:custGeom>
            <a:avLst/>
            <a:gdLst>
              <a:gd name="T0" fmla="*/ 0 w 269"/>
              <a:gd name="T1" fmla="*/ 78 h 78"/>
              <a:gd name="T2" fmla="*/ 64 w 269"/>
              <a:gd name="T3" fmla="*/ 78 h 78"/>
              <a:gd name="T4" fmla="*/ 64 w 269"/>
              <a:gd name="T5" fmla="*/ 0 h 78"/>
              <a:gd name="T6" fmla="*/ 209 w 269"/>
              <a:gd name="T7" fmla="*/ 0 h 78"/>
              <a:gd name="T8" fmla="*/ 209 w 269"/>
              <a:gd name="T9" fmla="*/ 78 h 78"/>
              <a:gd name="T10" fmla="*/ 269 w 269"/>
              <a:gd name="T11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" h="78">
                <a:moveTo>
                  <a:pt x="0" y="78"/>
                </a:moveTo>
                <a:lnTo>
                  <a:pt x="64" y="78"/>
                </a:lnTo>
                <a:lnTo>
                  <a:pt x="64" y="0"/>
                </a:lnTo>
                <a:lnTo>
                  <a:pt x="209" y="0"/>
                </a:lnTo>
                <a:lnTo>
                  <a:pt x="209" y="78"/>
                </a:lnTo>
                <a:lnTo>
                  <a:pt x="269" y="78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7" name="Line 23">
            <a:extLst>
              <a:ext uri="{FF2B5EF4-FFF2-40B4-BE49-F238E27FC236}">
                <a16:creationId xmlns:a16="http://schemas.microsoft.com/office/drawing/2014/main" id="{7B0E7B05-A7D6-58FA-9A2B-ADD25F6B8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3770313"/>
            <a:ext cx="230188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8" name="Oval 24">
            <a:extLst>
              <a:ext uri="{FF2B5EF4-FFF2-40B4-BE49-F238E27FC236}">
                <a16:creationId xmlns:a16="http://schemas.microsoft.com/office/drawing/2014/main" id="{4A0E7202-A084-40B3-BB58-5697A060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1646238"/>
            <a:ext cx="68262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49" name="Oval 25">
            <a:extLst>
              <a:ext uri="{FF2B5EF4-FFF2-40B4-BE49-F238E27FC236}">
                <a16:creationId xmlns:a16="http://schemas.microsoft.com/office/drawing/2014/main" id="{8DD7A4F7-B381-0619-75AE-D007C521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1646238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0" name="Oval 26">
            <a:extLst>
              <a:ext uri="{FF2B5EF4-FFF2-40B4-BE49-F238E27FC236}">
                <a16:creationId xmlns:a16="http://schemas.microsoft.com/office/drawing/2014/main" id="{C57AE8A4-C9A3-F3D8-0FC0-F4E6BA5F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2351088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1" name="Oval 27">
            <a:extLst>
              <a:ext uri="{FF2B5EF4-FFF2-40B4-BE49-F238E27FC236}">
                <a16:creationId xmlns:a16="http://schemas.microsoft.com/office/drawing/2014/main" id="{47F2EA94-9495-C6BC-0368-A0089D15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646238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2" name="Freeform 28">
            <a:extLst>
              <a:ext uri="{FF2B5EF4-FFF2-40B4-BE49-F238E27FC236}">
                <a16:creationId xmlns:a16="http://schemas.microsoft.com/office/drawing/2014/main" id="{167CCD47-87B5-B7EC-8BBE-37A59CFFE512}"/>
              </a:ext>
            </a:extLst>
          </p:cNvPr>
          <p:cNvSpPr>
            <a:spLocks/>
          </p:cNvSpPr>
          <p:nvPr/>
        </p:nvSpPr>
        <p:spPr bwMode="auto">
          <a:xfrm>
            <a:off x="2978150" y="2101850"/>
            <a:ext cx="846138" cy="282575"/>
          </a:xfrm>
          <a:custGeom>
            <a:avLst/>
            <a:gdLst>
              <a:gd name="T0" fmla="*/ 0 w 533"/>
              <a:gd name="T1" fmla="*/ 0 h 178"/>
              <a:gd name="T2" fmla="*/ 0 w 533"/>
              <a:gd name="T3" fmla="*/ 178 h 178"/>
              <a:gd name="T4" fmla="*/ 533 w 533"/>
              <a:gd name="T5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3" h="178">
                <a:moveTo>
                  <a:pt x="0" y="0"/>
                </a:moveTo>
                <a:lnTo>
                  <a:pt x="0" y="178"/>
                </a:lnTo>
                <a:lnTo>
                  <a:pt x="533" y="17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3" name="Line 29">
            <a:extLst>
              <a:ext uri="{FF2B5EF4-FFF2-40B4-BE49-F238E27FC236}">
                <a16:creationId xmlns:a16="http://schemas.microsoft.com/office/drawing/2014/main" id="{4327DD95-ADC5-6717-22A0-0372799A5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1893888"/>
            <a:ext cx="123825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4" name="Freeform 30">
            <a:extLst>
              <a:ext uri="{FF2B5EF4-FFF2-40B4-BE49-F238E27FC236}">
                <a16:creationId xmlns:a16="http://schemas.microsoft.com/office/drawing/2014/main" id="{1092EA58-AD8C-3336-E8EA-80040C34A35D}"/>
              </a:ext>
            </a:extLst>
          </p:cNvPr>
          <p:cNvSpPr>
            <a:spLocks/>
          </p:cNvSpPr>
          <p:nvPr/>
        </p:nvSpPr>
        <p:spPr bwMode="auto">
          <a:xfrm>
            <a:off x="4038600" y="1679575"/>
            <a:ext cx="117475" cy="422275"/>
          </a:xfrm>
          <a:custGeom>
            <a:avLst/>
            <a:gdLst>
              <a:gd name="T0" fmla="*/ 0 w 74"/>
              <a:gd name="T1" fmla="*/ 0 h 266"/>
              <a:gd name="T2" fmla="*/ 0 w 74"/>
              <a:gd name="T3" fmla="*/ 61 h 266"/>
              <a:gd name="T4" fmla="*/ 74 w 74"/>
              <a:gd name="T5" fmla="*/ 61 h 266"/>
              <a:gd name="T6" fmla="*/ 74 w 74"/>
              <a:gd name="T7" fmla="*/ 206 h 266"/>
              <a:gd name="T8" fmla="*/ 0 w 74"/>
              <a:gd name="T9" fmla="*/ 206 h 266"/>
              <a:gd name="T10" fmla="*/ 0 w 74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266">
                <a:moveTo>
                  <a:pt x="0" y="0"/>
                </a:moveTo>
                <a:lnTo>
                  <a:pt x="0" y="61"/>
                </a:lnTo>
                <a:lnTo>
                  <a:pt x="74" y="61"/>
                </a:lnTo>
                <a:lnTo>
                  <a:pt x="74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5" name="Line 31">
            <a:extLst>
              <a:ext uri="{FF2B5EF4-FFF2-40B4-BE49-F238E27FC236}">
                <a16:creationId xmlns:a16="http://schemas.microsoft.com/office/drawing/2014/main" id="{B8A3C8F0-52C9-B4C0-3FFF-729CBF243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1776413"/>
            <a:ext cx="1587" cy="2301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6" name="Line 32">
            <a:extLst>
              <a:ext uri="{FF2B5EF4-FFF2-40B4-BE49-F238E27FC236}">
                <a16:creationId xmlns:a16="http://schemas.microsoft.com/office/drawing/2014/main" id="{D76DA916-E44D-B936-6F47-B8DDD6C85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2908300"/>
            <a:ext cx="1238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7" name="Freeform 33">
            <a:extLst>
              <a:ext uri="{FF2B5EF4-FFF2-40B4-BE49-F238E27FC236}">
                <a16:creationId xmlns:a16="http://schemas.microsoft.com/office/drawing/2014/main" id="{F10E3FF5-7F78-3672-2EE8-BD4178166523}"/>
              </a:ext>
            </a:extLst>
          </p:cNvPr>
          <p:cNvSpPr>
            <a:spLocks/>
          </p:cNvSpPr>
          <p:nvPr/>
        </p:nvSpPr>
        <p:spPr bwMode="auto">
          <a:xfrm>
            <a:off x="4038600" y="2700338"/>
            <a:ext cx="117475" cy="422275"/>
          </a:xfrm>
          <a:custGeom>
            <a:avLst/>
            <a:gdLst>
              <a:gd name="T0" fmla="*/ 0 w 74"/>
              <a:gd name="T1" fmla="*/ 0 h 266"/>
              <a:gd name="T2" fmla="*/ 0 w 74"/>
              <a:gd name="T3" fmla="*/ 60 h 266"/>
              <a:gd name="T4" fmla="*/ 74 w 74"/>
              <a:gd name="T5" fmla="*/ 60 h 266"/>
              <a:gd name="T6" fmla="*/ 74 w 74"/>
              <a:gd name="T7" fmla="*/ 206 h 266"/>
              <a:gd name="T8" fmla="*/ 0 w 74"/>
              <a:gd name="T9" fmla="*/ 206 h 266"/>
              <a:gd name="T10" fmla="*/ 0 w 74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266">
                <a:moveTo>
                  <a:pt x="0" y="0"/>
                </a:moveTo>
                <a:lnTo>
                  <a:pt x="0" y="60"/>
                </a:lnTo>
                <a:lnTo>
                  <a:pt x="74" y="60"/>
                </a:lnTo>
                <a:lnTo>
                  <a:pt x="74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8" name="Line 34">
            <a:extLst>
              <a:ext uri="{FF2B5EF4-FFF2-40B4-BE49-F238E27FC236}">
                <a16:creationId xmlns:a16="http://schemas.microsoft.com/office/drawing/2014/main" id="{FB6AC9FD-8D43-DED9-51A5-216460543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2795588"/>
            <a:ext cx="1587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59" name="Oval 35">
            <a:extLst>
              <a:ext uri="{FF2B5EF4-FFF2-40B4-BE49-F238E27FC236}">
                <a16:creationId xmlns:a16="http://schemas.microsoft.com/office/drawing/2014/main" id="{8ED40270-A22D-B1A6-D64C-61290FEE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1646238"/>
            <a:ext cx="66675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0" name="Oval 36">
            <a:extLst>
              <a:ext uri="{FF2B5EF4-FFF2-40B4-BE49-F238E27FC236}">
                <a16:creationId xmlns:a16="http://schemas.microsoft.com/office/drawing/2014/main" id="{29C11A95-A64E-F9CB-8EB2-96046DC4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068513"/>
            <a:ext cx="66675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1" name="Line 37">
            <a:extLst>
              <a:ext uri="{FF2B5EF4-FFF2-40B4-BE49-F238E27FC236}">
                <a16:creationId xmlns:a16="http://schemas.microsoft.com/office/drawing/2014/main" id="{0F404CD3-D50E-305D-D1E6-208036D2C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01850"/>
            <a:ext cx="1588" cy="4064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2" name="Oval 38">
            <a:extLst>
              <a:ext uri="{FF2B5EF4-FFF2-40B4-BE49-F238E27FC236}">
                <a16:creationId xmlns:a16="http://schemas.microsoft.com/office/drawing/2014/main" id="{09D6BCC5-AB57-C263-333F-99B0DD4D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351088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3" name="Line 39">
            <a:extLst>
              <a:ext uri="{FF2B5EF4-FFF2-40B4-BE49-F238E27FC236}">
                <a16:creationId xmlns:a16="http://schemas.microsoft.com/office/drawing/2014/main" id="{D0935AE0-22D2-12A7-8E70-62CB8C583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2101850"/>
            <a:ext cx="128587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4" name="Freeform 40">
            <a:extLst>
              <a:ext uri="{FF2B5EF4-FFF2-40B4-BE49-F238E27FC236}">
                <a16:creationId xmlns:a16="http://schemas.microsoft.com/office/drawing/2014/main" id="{B5B72FA6-052A-EDD2-C3A1-BE78DF52265E}"/>
              </a:ext>
            </a:extLst>
          </p:cNvPr>
          <p:cNvSpPr>
            <a:spLocks/>
          </p:cNvSpPr>
          <p:nvPr/>
        </p:nvSpPr>
        <p:spPr bwMode="auto">
          <a:xfrm>
            <a:off x="3316288" y="1893888"/>
            <a:ext cx="125412" cy="422275"/>
          </a:xfrm>
          <a:custGeom>
            <a:avLst/>
            <a:gdLst>
              <a:gd name="T0" fmla="*/ 79 w 79"/>
              <a:gd name="T1" fmla="*/ 0 h 266"/>
              <a:gd name="T2" fmla="*/ 79 w 79"/>
              <a:gd name="T3" fmla="*/ 60 h 266"/>
              <a:gd name="T4" fmla="*/ 0 w 79"/>
              <a:gd name="T5" fmla="*/ 60 h 266"/>
              <a:gd name="T6" fmla="*/ 0 w 79"/>
              <a:gd name="T7" fmla="*/ 206 h 266"/>
              <a:gd name="T8" fmla="*/ 79 w 79"/>
              <a:gd name="T9" fmla="*/ 206 h 266"/>
              <a:gd name="T10" fmla="*/ 79 w 79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266">
                <a:moveTo>
                  <a:pt x="79" y="0"/>
                </a:moveTo>
                <a:lnTo>
                  <a:pt x="79" y="60"/>
                </a:lnTo>
                <a:lnTo>
                  <a:pt x="0" y="60"/>
                </a:lnTo>
                <a:lnTo>
                  <a:pt x="0" y="206"/>
                </a:lnTo>
                <a:lnTo>
                  <a:pt x="79" y="206"/>
                </a:lnTo>
                <a:lnTo>
                  <a:pt x="79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5" name="Line 41">
            <a:extLst>
              <a:ext uri="{FF2B5EF4-FFF2-40B4-BE49-F238E27FC236}">
                <a16:creationId xmlns:a16="http://schemas.microsoft.com/office/drawing/2014/main" id="{1C55C7BB-1463-B5E6-7707-09A440A8E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198913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6" name="Line 42">
            <a:extLst>
              <a:ext uri="{FF2B5EF4-FFF2-40B4-BE49-F238E27FC236}">
                <a16:creationId xmlns:a16="http://schemas.microsoft.com/office/drawing/2014/main" id="{36A05065-90D3-D636-876D-E7CE068A0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2063" y="2101850"/>
            <a:ext cx="128587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7" name="Freeform 43">
            <a:extLst>
              <a:ext uri="{FF2B5EF4-FFF2-40B4-BE49-F238E27FC236}">
                <a16:creationId xmlns:a16="http://schemas.microsoft.com/office/drawing/2014/main" id="{C37F1A19-7AAD-DB0F-E979-F2197B7B1A59}"/>
              </a:ext>
            </a:extLst>
          </p:cNvPr>
          <p:cNvSpPr>
            <a:spLocks/>
          </p:cNvSpPr>
          <p:nvPr/>
        </p:nvSpPr>
        <p:spPr bwMode="auto">
          <a:xfrm>
            <a:off x="3616325" y="1893888"/>
            <a:ext cx="123825" cy="422275"/>
          </a:xfrm>
          <a:custGeom>
            <a:avLst/>
            <a:gdLst>
              <a:gd name="T0" fmla="*/ 0 w 78"/>
              <a:gd name="T1" fmla="*/ 0 h 266"/>
              <a:gd name="T2" fmla="*/ 0 w 78"/>
              <a:gd name="T3" fmla="*/ 60 h 266"/>
              <a:gd name="T4" fmla="*/ 78 w 78"/>
              <a:gd name="T5" fmla="*/ 60 h 266"/>
              <a:gd name="T6" fmla="*/ 78 w 78"/>
              <a:gd name="T7" fmla="*/ 206 h 266"/>
              <a:gd name="T8" fmla="*/ 0 w 78"/>
              <a:gd name="T9" fmla="*/ 206 h 266"/>
              <a:gd name="T10" fmla="*/ 0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0" y="0"/>
                </a:moveTo>
                <a:lnTo>
                  <a:pt x="0" y="60"/>
                </a:lnTo>
                <a:lnTo>
                  <a:pt x="78" y="60"/>
                </a:lnTo>
                <a:lnTo>
                  <a:pt x="78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8" name="Line 44">
            <a:extLst>
              <a:ext uri="{FF2B5EF4-FFF2-40B4-BE49-F238E27FC236}">
                <a16:creationId xmlns:a16="http://schemas.microsoft.com/office/drawing/2014/main" id="{CD814A55-27F0-2F31-73BB-C70715EF4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3" y="1989138"/>
            <a:ext cx="1587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69" name="Oval 45">
            <a:extLst>
              <a:ext uri="{FF2B5EF4-FFF2-40B4-BE49-F238E27FC236}">
                <a16:creationId xmlns:a16="http://schemas.microsoft.com/office/drawing/2014/main" id="{F4E3E9F3-F3E4-1E36-CB4B-1A02F512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2068513"/>
            <a:ext cx="66675" cy="68262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270" name="Oval 46">
            <a:extLst>
              <a:ext uri="{FF2B5EF4-FFF2-40B4-BE49-F238E27FC236}">
                <a16:creationId xmlns:a16="http://schemas.microsoft.com/office/drawing/2014/main" id="{5F3AB6C3-47CA-291B-1EE8-F96B4AB3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068513"/>
            <a:ext cx="66675" cy="68262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271" name="Line 47">
            <a:extLst>
              <a:ext uri="{FF2B5EF4-FFF2-40B4-BE49-F238E27FC236}">
                <a16:creationId xmlns:a16="http://schemas.microsoft.com/office/drawing/2014/main" id="{3DDBE548-6502-D12D-EC75-CD0F4D84E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2101850"/>
            <a:ext cx="1587" cy="1412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2" name="Line 48">
            <a:extLst>
              <a:ext uri="{FF2B5EF4-FFF2-40B4-BE49-F238E27FC236}">
                <a16:creationId xmlns:a16="http://schemas.microsoft.com/office/drawing/2014/main" id="{7162C56F-8B5E-B311-5452-AD6D44B99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2243138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3" name="Line 49">
            <a:extLst>
              <a:ext uri="{FF2B5EF4-FFF2-40B4-BE49-F238E27FC236}">
                <a16:creationId xmlns:a16="http://schemas.microsoft.com/office/drawing/2014/main" id="{6F2D8A7A-736D-8B7E-7D50-D5F0E42AEB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0063" y="2243138"/>
            <a:ext cx="5715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4" name="Line 50">
            <a:extLst>
              <a:ext uri="{FF2B5EF4-FFF2-40B4-BE49-F238E27FC236}">
                <a16:creationId xmlns:a16="http://schemas.microsoft.com/office/drawing/2014/main" id="{38DA9987-A6CE-97DB-8F5B-2F7C495FE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7213" y="2243138"/>
            <a:ext cx="55562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5" name="Line 51">
            <a:extLst>
              <a:ext uri="{FF2B5EF4-FFF2-40B4-BE49-F238E27FC236}">
                <a16:creationId xmlns:a16="http://schemas.microsoft.com/office/drawing/2014/main" id="{BE0030BF-6FE5-9195-B755-1AB2F9D1F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2775" y="2243138"/>
            <a:ext cx="5080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6" name="Line 52">
            <a:extLst>
              <a:ext uri="{FF2B5EF4-FFF2-40B4-BE49-F238E27FC236}">
                <a16:creationId xmlns:a16="http://schemas.microsoft.com/office/drawing/2014/main" id="{6594F9E0-A8C1-32DC-D50C-323DC658BF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570163"/>
            <a:ext cx="1588" cy="130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7" name="Freeform 53">
            <a:extLst>
              <a:ext uri="{FF2B5EF4-FFF2-40B4-BE49-F238E27FC236}">
                <a16:creationId xmlns:a16="http://schemas.microsoft.com/office/drawing/2014/main" id="{6BC164EB-D368-EF1A-F194-9C7CC87F7801}"/>
              </a:ext>
            </a:extLst>
          </p:cNvPr>
          <p:cNvSpPr>
            <a:spLocks/>
          </p:cNvSpPr>
          <p:nvPr/>
        </p:nvSpPr>
        <p:spPr bwMode="auto">
          <a:xfrm>
            <a:off x="3824288" y="2384425"/>
            <a:ext cx="422275" cy="123825"/>
          </a:xfrm>
          <a:custGeom>
            <a:avLst/>
            <a:gdLst>
              <a:gd name="T0" fmla="*/ 0 w 266"/>
              <a:gd name="T1" fmla="*/ 0 h 78"/>
              <a:gd name="T2" fmla="*/ 60 w 266"/>
              <a:gd name="T3" fmla="*/ 0 h 78"/>
              <a:gd name="T4" fmla="*/ 60 w 266"/>
              <a:gd name="T5" fmla="*/ 78 h 78"/>
              <a:gd name="T6" fmla="*/ 206 w 266"/>
              <a:gd name="T7" fmla="*/ 78 h 78"/>
              <a:gd name="T8" fmla="*/ 206 w 266"/>
              <a:gd name="T9" fmla="*/ 0 h 78"/>
              <a:gd name="T10" fmla="*/ 266 w 266"/>
              <a:gd name="T1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" h="78">
                <a:moveTo>
                  <a:pt x="0" y="0"/>
                </a:moveTo>
                <a:lnTo>
                  <a:pt x="60" y="0"/>
                </a:lnTo>
                <a:lnTo>
                  <a:pt x="60" y="78"/>
                </a:lnTo>
                <a:lnTo>
                  <a:pt x="206" y="78"/>
                </a:lnTo>
                <a:lnTo>
                  <a:pt x="206" y="0"/>
                </a:lnTo>
                <a:lnTo>
                  <a:pt x="266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8" name="Line 54">
            <a:extLst>
              <a:ext uri="{FF2B5EF4-FFF2-40B4-BE49-F238E27FC236}">
                <a16:creationId xmlns:a16="http://schemas.microsoft.com/office/drawing/2014/main" id="{EF150E34-8918-4B55-8BB7-7DFA7F161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2570163"/>
            <a:ext cx="231775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79" name="Oval 55">
            <a:extLst>
              <a:ext uri="{FF2B5EF4-FFF2-40B4-BE49-F238E27FC236}">
                <a16:creationId xmlns:a16="http://schemas.microsoft.com/office/drawing/2014/main" id="{B1CC46B0-5C6A-6FF7-D8B7-9E318C6E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570163"/>
            <a:ext cx="66675" cy="68262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280" name="Line 56">
            <a:extLst>
              <a:ext uri="{FF2B5EF4-FFF2-40B4-BE49-F238E27FC236}">
                <a16:creationId xmlns:a16="http://schemas.microsoft.com/office/drawing/2014/main" id="{BD35C082-C53D-89D2-102C-8999FF94B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0" y="1679575"/>
            <a:ext cx="1588" cy="2143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1" name="Line 57">
            <a:extLst>
              <a:ext uri="{FF2B5EF4-FFF2-40B4-BE49-F238E27FC236}">
                <a16:creationId xmlns:a16="http://schemas.microsoft.com/office/drawing/2014/main" id="{1A92F1B6-FE8D-91F9-AE9C-548B2F1F0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1679575"/>
            <a:ext cx="1588" cy="2206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2" name="Line 58">
            <a:extLst>
              <a:ext uri="{FF2B5EF4-FFF2-40B4-BE49-F238E27FC236}">
                <a16:creationId xmlns:a16="http://schemas.microsoft.com/office/drawing/2014/main" id="{FEC2AFF9-FF9E-D429-D82C-049319B76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62100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3" name="Line 59">
            <a:extLst>
              <a:ext uri="{FF2B5EF4-FFF2-40B4-BE49-F238E27FC236}">
                <a16:creationId xmlns:a16="http://schemas.microsoft.com/office/drawing/2014/main" id="{238A2810-83E5-F26B-E6C4-AE873A189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700" y="2316163"/>
            <a:ext cx="1588" cy="21875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4" name="Line 60">
            <a:extLst>
              <a:ext uri="{FF2B5EF4-FFF2-40B4-BE49-F238E27FC236}">
                <a16:creationId xmlns:a16="http://schemas.microsoft.com/office/drawing/2014/main" id="{18A17C0E-C6DA-CF18-F50D-F8AC9D15E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2316163"/>
            <a:ext cx="1588" cy="746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5" name="Freeform 61">
            <a:extLst>
              <a:ext uri="{FF2B5EF4-FFF2-40B4-BE49-F238E27FC236}">
                <a16:creationId xmlns:a16="http://schemas.microsoft.com/office/drawing/2014/main" id="{6EC4CF41-2229-B4CC-AFBE-72921A2F8224}"/>
              </a:ext>
            </a:extLst>
          </p:cNvPr>
          <p:cNvSpPr>
            <a:spLocks/>
          </p:cNvSpPr>
          <p:nvPr/>
        </p:nvSpPr>
        <p:spPr bwMode="auto">
          <a:xfrm>
            <a:off x="2663825" y="1679575"/>
            <a:ext cx="3003550" cy="214313"/>
          </a:xfrm>
          <a:custGeom>
            <a:avLst/>
            <a:gdLst>
              <a:gd name="T0" fmla="*/ 0 w 1892"/>
              <a:gd name="T1" fmla="*/ 135 h 135"/>
              <a:gd name="T2" fmla="*/ 0 w 1892"/>
              <a:gd name="T3" fmla="*/ 0 h 135"/>
              <a:gd name="T4" fmla="*/ 1892 w 1892"/>
              <a:gd name="T5" fmla="*/ 0 h 135"/>
              <a:gd name="T6" fmla="*/ 1892 w 1892"/>
              <a:gd name="T7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2" h="135">
                <a:moveTo>
                  <a:pt x="0" y="135"/>
                </a:moveTo>
                <a:lnTo>
                  <a:pt x="0" y="0"/>
                </a:lnTo>
                <a:lnTo>
                  <a:pt x="1892" y="0"/>
                </a:lnTo>
                <a:lnTo>
                  <a:pt x="1892" y="135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6" name="Line 62">
            <a:extLst>
              <a:ext uri="{FF2B5EF4-FFF2-40B4-BE49-F238E27FC236}">
                <a16:creationId xmlns:a16="http://schemas.microsoft.com/office/drawing/2014/main" id="{7B4CF16C-864C-5626-872E-E03F7F87C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200" y="1893888"/>
            <a:ext cx="130175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7" name="Freeform 63">
            <a:extLst>
              <a:ext uri="{FF2B5EF4-FFF2-40B4-BE49-F238E27FC236}">
                <a16:creationId xmlns:a16="http://schemas.microsoft.com/office/drawing/2014/main" id="{DF8A52FA-3CAE-D4B9-111A-7FAC69537CCB}"/>
              </a:ext>
            </a:extLst>
          </p:cNvPr>
          <p:cNvSpPr>
            <a:spLocks/>
          </p:cNvSpPr>
          <p:nvPr/>
        </p:nvSpPr>
        <p:spPr bwMode="auto">
          <a:xfrm>
            <a:off x="5351463" y="1679575"/>
            <a:ext cx="123825" cy="422275"/>
          </a:xfrm>
          <a:custGeom>
            <a:avLst/>
            <a:gdLst>
              <a:gd name="T0" fmla="*/ 0 w 78"/>
              <a:gd name="T1" fmla="*/ 0 h 266"/>
              <a:gd name="T2" fmla="*/ 0 w 78"/>
              <a:gd name="T3" fmla="*/ 61 h 266"/>
              <a:gd name="T4" fmla="*/ 78 w 78"/>
              <a:gd name="T5" fmla="*/ 61 h 266"/>
              <a:gd name="T6" fmla="*/ 78 w 78"/>
              <a:gd name="T7" fmla="*/ 206 h 266"/>
              <a:gd name="T8" fmla="*/ 0 w 78"/>
              <a:gd name="T9" fmla="*/ 206 h 266"/>
              <a:gd name="T10" fmla="*/ 0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0" y="0"/>
                </a:moveTo>
                <a:lnTo>
                  <a:pt x="0" y="61"/>
                </a:lnTo>
                <a:lnTo>
                  <a:pt x="78" y="61"/>
                </a:lnTo>
                <a:lnTo>
                  <a:pt x="78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8" name="Line 64">
            <a:extLst>
              <a:ext uri="{FF2B5EF4-FFF2-40B4-BE49-F238E27FC236}">
                <a16:creationId xmlns:a16="http://schemas.microsoft.com/office/drawing/2014/main" id="{769AAE9D-E1A9-7902-4CD1-EFDB167C4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1776413"/>
            <a:ext cx="1588" cy="2301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89" name="Oval 65">
            <a:extLst>
              <a:ext uri="{FF2B5EF4-FFF2-40B4-BE49-F238E27FC236}">
                <a16:creationId xmlns:a16="http://schemas.microsoft.com/office/drawing/2014/main" id="{A97A36D3-3DB3-75FF-34B1-0DC2FE7E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1646238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0" name="Oval 66">
            <a:extLst>
              <a:ext uri="{FF2B5EF4-FFF2-40B4-BE49-F238E27FC236}">
                <a16:creationId xmlns:a16="http://schemas.microsoft.com/office/drawing/2014/main" id="{19116BE3-2E2F-7C16-74AE-B69849B4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351088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1" name="Oval 67">
            <a:extLst>
              <a:ext uri="{FF2B5EF4-FFF2-40B4-BE49-F238E27FC236}">
                <a16:creationId xmlns:a16="http://schemas.microsoft.com/office/drawing/2014/main" id="{36181B48-653D-A47E-D608-C0BF9DC9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1646238"/>
            <a:ext cx="66675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2" name="Freeform 68">
            <a:extLst>
              <a:ext uri="{FF2B5EF4-FFF2-40B4-BE49-F238E27FC236}">
                <a16:creationId xmlns:a16="http://schemas.microsoft.com/office/drawing/2014/main" id="{B78937D5-2EB7-C839-CAF8-60F41EC6B7D3}"/>
              </a:ext>
            </a:extLst>
          </p:cNvPr>
          <p:cNvSpPr>
            <a:spLocks/>
          </p:cNvSpPr>
          <p:nvPr/>
        </p:nvSpPr>
        <p:spPr bwMode="auto">
          <a:xfrm>
            <a:off x="4246563" y="2101850"/>
            <a:ext cx="1104900" cy="282575"/>
          </a:xfrm>
          <a:custGeom>
            <a:avLst/>
            <a:gdLst>
              <a:gd name="T0" fmla="*/ 696 w 696"/>
              <a:gd name="T1" fmla="*/ 0 h 178"/>
              <a:gd name="T2" fmla="*/ 696 w 696"/>
              <a:gd name="T3" fmla="*/ 178 h 178"/>
              <a:gd name="T4" fmla="*/ 0 w 696"/>
              <a:gd name="T5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6" h="178">
                <a:moveTo>
                  <a:pt x="696" y="0"/>
                </a:moveTo>
                <a:lnTo>
                  <a:pt x="696" y="178"/>
                </a:lnTo>
                <a:lnTo>
                  <a:pt x="0" y="17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3" name="Oval 69">
            <a:extLst>
              <a:ext uri="{FF2B5EF4-FFF2-40B4-BE49-F238E27FC236}">
                <a16:creationId xmlns:a16="http://schemas.microsoft.com/office/drawing/2014/main" id="{2F932A84-A6E7-95F0-9936-314DF31E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2351088"/>
            <a:ext cx="66675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4" name="Oval 70">
            <a:extLst>
              <a:ext uri="{FF2B5EF4-FFF2-40B4-BE49-F238E27FC236}">
                <a16:creationId xmlns:a16="http://schemas.microsoft.com/office/drawing/2014/main" id="{CC482723-64AA-38F0-1CE8-D7C5CC7D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2874963"/>
            <a:ext cx="66675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5" name="Oval 71">
            <a:extLst>
              <a:ext uri="{FF2B5EF4-FFF2-40B4-BE49-F238E27FC236}">
                <a16:creationId xmlns:a16="http://schemas.microsoft.com/office/drawing/2014/main" id="{D7841AF1-8475-A3E8-8173-19EAAF67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3917950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6" name="Oval 72">
            <a:extLst>
              <a:ext uri="{FF2B5EF4-FFF2-40B4-BE49-F238E27FC236}">
                <a16:creationId xmlns:a16="http://schemas.microsoft.com/office/drawing/2014/main" id="{0AC65448-6E8A-FA7D-D1B6-31589BD8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4470400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7" name="Oval 73">
            <a:extLst>
              <a:ext uri="{FF2B5EF4-FFF2-40B4-BE49-F238E27FC236}">
                <a16:creationId xmlns:a16="http://schemas.microsoft.com/office/drawing/2014/main" id="{61EBE484-CDB1-A46A-F24A-D21C9811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4892675"/>
            <a:ext cx="68263" cy="682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8" name="Oval 74">
            <a:extLst>
              <a:ext uri="{FF2B5EF4-FFF2-40B4-BE49-F238E27FC236}">
                <a16:creationId xmlns:a16="http://schemas.microsoft.com/office/drawing/2014/main" id="{F8F285F9-1EB6-26A5-49DE-207A7C35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5078413"/>
            <a:ext cx="682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299" name="Oval 75">
            <a:extLst>
              <a:ext uri="{FF2B5EF4-FFF2-40B4-BE49-F238E27FC236}">
                <a16:creationId xmlns:a16="http://schemas.microsoft.com/office/drawing/2014/main" id="{B4776D09-03DD-BDDC-28CD-3B2DCEAB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5230813"/>
            <a:ext cx="682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0" name="Oval 76">
            <a:extLst>
              <a:ext uri="{FF2B5EF4-FFF2-40B4-BE49-F238E27FC236}">
                <a16:creationId xmlns:a16="http://schemas.microsoft.com/office/drawing/2014/main" id="{D7A4E317-289D-695D-FBC0-B0CD58F9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4470400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1" name="Oval 77">
            <a:extLst>
              <a:ext uri="{FF2B5EF4-FFF2-40B4-BE49-F238E27FC236}">
                <a16:creationId xmlns:a16="http://schemas.microsoft.com/office/drawing/2014/main" id="{E731E3F2-9A19-25E2-41A2-A679731D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4892675"/>
            <a:ext cx="68263" cy="682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2" name="Oval 78">
            <a:extLst>
              <a:ext uri="{FF2B5EF4-FFF2-40B4-BE49-F238E27FC236}">
                <a16:creationId xmlns:a16="http://schemas.microsoft.com/office/drawing/2014/main" id="{65E9FBA7-537D-DB34-6024-081580BB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917950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3" name="Oval 79">
            <a:extLst>
              <a:ext uri="{FF2B5EF4-FFF2-40B4-BE49-F238E27FC236}">
                <a16:creationId xmlns:a16="http://schemas.microsoft.com/office/drawing/2014/main" id="{56C007CB-F661-D228-5ADC-086C7A3E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573463"/>
            <a:ext cx="682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4" name="Oval 80">
            <a:extLst>
              <a:ext uri="{FF2B5EF4-FFF2-40B4-BE49-F238E27FC236}">
                <a16:creationId xmlns:a16="http://schemas.microsoft.com/office/drawing/2014/main" id="{99D0E723-B6DD-9927-160E-B8CABC33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4684713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5" name="Oval 81">
            <a:extLst>
              <a:ext uri="{FF2B5EF4-FFF2-40B4-BE49-F238E27FC236}">
                <a16:creationId xmlns:a16="http://schemas.microsoft.com/office/drawing/2014/main" id="{D4705E29-2A3B-8A40-1433-86637BFE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917950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6" name="Oval 82">
            <a:extLst>
              <a:ext uri="{FF2B5EF4-FFF2-40B4-BE49-F238E27FC236}">
                <a16:creationId xmlns:a16="http://schemas.microsoft.com/office/drawing/2014/main" id="{E7AE00FF-BD55-4B41-9AA4-4823DBD9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917950"/>
            <a:ext cx="68263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7" name="Oval 83">
            <a:extLst>
              <a:ext uri="{FF2B5EF4-FFF2-40B4-BE49-F238E27FC236}">
                <a16:creationId xmlns:a16="http://schemas.microsoft.com/office/drawing/2014/main" id="{505BB35C-B345-DA0D-E445-FDC1AC9E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303588"/>
            <a:ext cx="68262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8" name="Oval 84">
            <a:extLst>
              <a:ext uri="{FF2B5EF4-FFF2-40B4-BE49-F238E27FC236}">
                <a16:creationId xmlns:a16="http://schemas.microsoft.com/office/drawing/2014/main" id="{9A5EB1B3-BE66-C357-B549-C6322F2B2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3303588"/>
            <a:ext cx="66675" cy="666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09" name="Line 85">
            <a:extLst>
              <a:ext uri="{FF2B5EF4-FFF2-40B4-BE49-F238E27FC236}">
                <a16:creationId xmlns:a16="http://schemas.microsoft.com/office/drawing/2014/main" id="{524F73CA-6996-7216-3152-15865416C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1588" y="2101850"/>
            <a:ext cx="1238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0" name="Freeform 86">
            <a:extLst>
              <a:ext uri="{FF2B5EF4-FFF2-40B4-BE49-F238E27FC236}">
                <a16:creationId xmlns:a16="http://schemas.microsoft.com/office/drawing/2014/main" id="{CC06D016-41C4-8789-4C43-B79D30B1B11A}"/>
              </a:ext>
            </a:extLst>
          </p:cNvPr>
          <p:cNvSpPr>
            <a:spLocks/>
          </p:cNvSpPr>
          <p:nvPr/>
        </p:nvSpPr>
        <p:spPr bwMode="auto">
          <a:xfrm>
            <a:off x="4894263" y="1893888"/>
            <a:ext cx="119062" cy="422275"/>
          </a:xfrm>
          <a:custGeom>
            <a:avLst/>
            <a:gdLst>
              <a:gd name="T0" fmla="*/ 0 w 75"/>
              <a:gd name="T1" fmla="*/ 0 h 266"/>
              <a:gd name="T2" fmla="*/ 0 w 75"/>
              <a:gd name="T3" fmla="*/ 60 h 266"/>
              <a:gd name="T4" fmla="*/ 75 w 75"/>
              <a:gd name="T5" fmla="*/ 60 h 266"/>
              <a:gd name="T6" fmla="*/ 75 w 75"/>
              <a:gd name="T7" fmla="*/ 206 h 266"/>
              <a:gd name="T8" fmla="*/ 0 w 75"/>
              <a:gd name="T9" fmla="*/ 206 h 266"/>
              <a:gd name="T10" fmla="*/ 0 w 75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" h="266">
                <a:moveTo>
                  <a:pt x="0" y="0"/>
                </a:moveTo>
                <a:lnTo>
                  <a:pt x="0" y="60"/>
                </a:lnTo>
                <a:lnTo>
                  <a:pt x="75" y="60"/>
                </a:lnTo>
                <a:lnTo>
                  <a:pt x="75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1" name="Line 87">
            <a:extLst>
              <a:ext uri="{FF2B5EF4-FFF2-40B4-BE49-F238E27FC236}">
                <a16:creationId xmlns:a16="http://schemas.microsoft.com/office/drawing/2014/main" id="{94A002F6-64C7-17F4-5DB3-E636777BE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1989138"/>
            <a:ext cx="1587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2" name="Line 88">
            <a:extLst>
              <a:ext uri="{FF2B5EF4-FFF2-40B4-BE49-F238E27FC236}">
                <a16:creationId xmlns:a16="http://schemas.microsoft.com/office/drawing/2014/main" id="{DA6F9F71-CBC4-64C3-E736-C7C695866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5313" y="2101850"/>
            <a:ext cx="1238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3" name="Freeform 89">
            <a:extLst>
              <a:ext uri="{FF2B5EF4-FFF2-40B4-BE49-F238E27FC236}">
                <a16:creationId xmlns:a16="http://schemas.microsoft.com/office/drawing/2014/main" id="{213E6DDC-FFEC-1B6C-296A-431E5C44BFE8}"/>
              </a:ext>
            </a:extLst>
          </p:cNvPr>
          <p:cNvSpPr>
            <a:spLocks/>
          </p:cNvSpPr>
          <p:nvPr/>
        </p:nvSpPr>
        <p:spPr bwMode="auto">
          <a:xfrm>
            <a:off x="4591050" y="1893888"/>
            <a:ext cx="123825" cy="422275"/>
          </a:xfrm>
          <a:custGeom>
            <a:avLst/>
            <a:gdLst>
              <a:gd name="T0" fmla="*/ 78 w 78"/>
              <a:gd name="T1" fmla="*/ 0 h 266"/>
              <a:gd name="T2" fmla="*/ 78 w 78"/>
              <a:gd name="T3" fmla="*/ 60 h 266"/>
              <a:gd name="T4" fmla="*/ 0 w 78"/>
              <a:gd name="T5" fmla="*/ 60 h 266"/>
              <a:gd name="T6" fmla="*/ 0 w 78"/>
              <a:gd name="T7" fmla="*/ 206 h 266"/>
              <a:gd name="T8" fmla="*/ 78 w 78"/>
              <a:gd name="T9" fmla="*/ 206 h 266"/>
              <a:gd name="T10" fmla="*/ 78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78" y="0"/>
                </a:moveTo>
                <a:lnTo>
                  <a:pt x="78" y="60"/>
                </a:lnTo>
                <a:lnTo>
                  <a:pt x="0" y="60"/>
                </a:lnTo>
                <a:lnTo>
                  <a:pt x="0" y="206"/>
                </a:lnTo>
                <a:lnTo>
                  <a:pt x="78" y="206"/>
                </a:lnTo>
                <a:lnTo>
                  <a:pt x="78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4" name="Line 90">
            <a:extLst>
              <a:ext uri="{FF2B5EF4-FFF2-40B4-BE49-F238E27FC236}">
                <a16:creationId xmlns:a16="http://schemas.microsoft.com/office/drawing/2014/main" id="{0E0620F1-E2CD-F733-7CD1-CEFD8996D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198913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5" name="Oval 91">
            <a:extLst>
              <a:ext uri="{FF2B5EF4-FFF2-40B4-BE49-F238E27FC236}">
                <a16:creationId xmlns:a16="http://schemas.microsoft.com/office/drawing/2014/main" id="{36D9A160-E623-56F9-1D40-37B572C7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2068513"/>
            <a:ext cx="66675" cy="68262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316" name="Oval 92">
            <a:extLst>
              <a:ext uri="{FF2B5EF4-FFF2-40B4-BE49-F238E27FC236}">
                <a16:creationId xmlns:a16="http://schemas.microsoft.com/office/drawing/2014/main" id="{B20D5CF5-DA40-386B-EF8B-953BEA43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2068513"/>
            <a:ext cx="68263" cy="68262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317" name="Line 93">
            <a:extLst>
              <a:ext uri="{FF2B5EF4-FFF2-40B4-BE49-F238E27FC236}">
                <a16:creationId xmlns:a16="http://schemas.microsoft.com/office/drawing/2014/main" id="{CB93FFE2-8463-AF50-1193-829DED8A6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5413" y="2101850"/>
            <a:ext cx="1587" cy="1412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8" name="Line 94">
            <a:extLst>
              <a:ext uri="{FF2B5EF4-FFF2-40B4-BE49-F238E27FC236}">
                <a16:creationId xmlns:a16="http://schemas.microsoft.com/office/drawing/2014/main" id="{FC027E5C-9A61-864B-672A-3D59F38E1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9688" y="2243138"/>
            <a:ext cx="176212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19" name="Line 95">
            <a:extLst>
              <a:ext uri="{FF2B5EF4-FFF2-40B4-BE49-F238E27FC236}">
                <a16:creationId xmlns:a16="http://schemas.microsoft.com/office/drawing/2014/main" id="{704E7F55-C131-62E8-CFA2-E3FECB99EA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2400" y="2243138"/>
            <a:ext cx="5715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0" name="Line 96">
            <a:extLst>
              <a:ext uri="{FF2B5EF4-FFF2-40B4-BE49-F238E27FC236}">
                <a16:creationId xmlns:a16="http://schemas.microsoft.com/office/drawing/2014/main" id="{9E149C10-11FD-1EBC-92E1-8AE5F74ABF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6838" y="2243138"/>
            <a:ext cx="55562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1" name="Line 97">
            <a:extLst>
              <a:ext uri="{FF2B5EF4-FFF2-40B4-BE49-F238E27FC236}">
                <a16:creationId xmlns:a16="http://schemas.microsoft.com/office/drawing/2014/main" id="{18939E2D-1DF7-613F-F668-4AE33392AA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6038" y="2243138"/>
            <a:ext cx="5080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2" name="Line 98">
            <a:extLst>
              <a:ext uri="{FF2B5EF4-FFF2-40B4-BE49-F238E27FC236}">
                <a16:creationId xmlns:a16="http://schemas.microsoft.com/office/drawing/2014/main" id="{7871C1D0-BFC0-8BF0-7142-DC788D9F7D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1575" y="4718050"/>
            <a:ext cx="13017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3" name="Freeform 99">
            <a:extLst>
              <a:ext uri="{FF2B5EF4-FFF2-40B4-BE49-F238E27FC236}">
                <a16:creationId xmlns:a16="http://schemas.microsoft.com/office/drawing/2014/main" id="{A9412577-62CC-0D97-DAEF-31F5886DF61C}"/>
              </a:ext>
            </a:extLst>
          </p:cNvPr>
          <p:cNvSpPr>
            <a:spLocks/>
          </p:cNvSpPr>
          <p:nvPr/>
        </p:nvSpPr>
        <p:spPr bwMode="auto">
          <a:xfrm>
            <a:off x="3525838" y="4503738"/>
            <a:ext cx="123825" cy="422275"/>
          </a:xfrm>
          <a:custGeom>
            <a:avLst/>
            <a:gdLst>
              <a:gd name="T0" fmla="*/ 0 w 78"/>
              <a:gd name="T1" fmla="*/ 0 h 266"/>
              <a:gd name="T2" fmla="*/ 0 w 78"/>
              <a:gd name="T3" fmla="*/ 60 h 266"/>
              <a:gd name="T4" fmla="*/ 78 w 78"/>
              <a:gd name="T5" fmla="*/ 60 h 266"/>
              <a:gd name="T6" fmla="*/ 78 w 78"/>
              <a:gd name="T7" fmla="*/ 206 h 266"/>
              <a:gd name="T8" fmla="*/ 0 w 78"/>
              <a:gd name="T9" fmla="*/ 206 h 266"/>
              <a:gd name="T10" fmla="*/ 0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0" y="0"/>
                </a:moveTo>
                <a:lnTo>
                  <a:pt x="0" y="60"/>
                </a:lnTo>
                <a:lnTo>
                  <a:pt x="78" y="60"/>
                </a:lnTo>
                <a:lnTo>
                  <a:pt x="78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4" name="Line 100">
            <a:extLst>
              <a:ext uri="{FF2B5EF4-FFF2-40B4-BE49-F238E27FC236}">
                <a16:creationId xmlns:a16="http://schemas.microsoft.com/office/drawing/2014/main" id="{0A8D7BE6-5DCA-CD36-5B14-B71008419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459898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5" name="Line 101">
            <a:extLst>
              <a:ext uri="{FF2B5EF4-FFF2-40B4-BE49-F238E27FC236}">
                <a16:creationId xmlns:a16="http://schemas.microsoft.com/office/drawing/2014/main" id="{BE9063D7-4248-8E30-653A-15EF66BA3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4718050"/>
            <a:ext cx="13017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6" name="Line 102">
            <a:extLst>
              <a:ext uri="{FF2B5EF4-FFF2-40B4-BE49-F238E27FC236}">
                <a16:creationId xmlns:a16="http://schemas.microsoft.com/office/drawing/2014/main" id="{772F3E9E-0B20-E874-A10A-7BA96BD9F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503738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7" name="Line 103">
            <a:extLst>
              <a:ext uri="{FF2B5EF4-FFF2-40B4-BE49-F238E27FC236}">
                <a16:creationId xmlns:a16="http://schemas.microsoft.com/office/drawing/2014/main" id="{EC59B1DF-ADF4-B559-3EF6-0A6A9BB8D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926013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8" name="Freeform 104">
            <a:extLst>
              <a:ext uri="{FF2B5EF4-FFF2-40B4-BE49-F238E27FC236}">
                <a16:creationId xmlns:a16="http://schemas.microsoft.com/office/drawing/2014/main" id="{45D1D69E-FB3F-A666-2708-59B363EEC23E}"/>
              </a:ext>
            </a:extLst>
          </p:cNvPr>
          <p:cNvSpPr>
            <a:spLocks/>
          </p:cNvSpPr>
          <p:nvPr/>
        </p:nvSpPr>
        <p:spPr bwMode="auto">
          <a:xfrm>
            <a:off x="3227388" y="4503738"/>
            <a:ext cx="123825" cy="422275"/>
          </a:xfrm>
          <a:custGeom>
            <a:avLst/>
            <a:gdLst>
              <a:gd name="T0" fmla="*/ 78 w 78"/>
              <a:gd name="T1" fmla="*/ 0 h 266"/>
              <a:gd name="T2" fmla="*/ 78 w 78"/>
              <a:gd name="T3" fmla="*/ 60 h 266"/>
              <a:gd name="T4" fmla="*/ 0 w 78"/>
              <a:gd name="T5" fmla="*/ 60 h 266"/>
              <a:gd name="T6" fmla="*/ 0 w 78"/>
              <a:gd name="T7" fmla="*/ 206 h 266"/>
              <a:gd name="T8" fmla="*/ 78 w 78"/>
              <a:gd name="T9" fmla="*/ 206 h 266"/>
              <a:gd name="T10" fmla="*/ 78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78" y="0"/>
                </a:moveTo>
                <a:lnTo>
                  <a:pt x="78" y="60"/>
                </a:lnTo>
                <a:lnTo>
                  <a:pt x="0" y="60"/>
                </a:lnTo>
                <a:lnTo>
                  <a:pt x="0" y="206"/>
                </a:lnTo>
                <a:lnTo>
                  <a:pt x="78" y="206"/>
                </a:lnTo>
                <a:lnTo>
                  <a:pt x="78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29" name="Line 105">
            <a:extLst>
              <a:ext uri="{FF2B5EF4-FFF2-40B4-BE49-F238E27FC236}">
                <a16:creationId xmlns:a16="http://schemas.microsoft.com/office/drawing/2014/main" id="{0D72F4AE-371A-1381-B946-99754263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459898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0" name="Oval 106">
            <a:extLst>
              <a:ext uri="{FF2B5EF4-FFF2-40B4-BE49-F238E27FC236}">
                <a16:creationId xmlns:a16="http://schemas.microsoft.com/office/drawing/2014/main" id="{A249032D-6C47-1693-5814-7B3B500F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4684713"/>
            <a:ext cx="68262" cy="66675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331" name="Line 107">
            <a:extLst>
              <a:ext uri="{FF2B5EF4-FFF2-40B4-BE49-F238E27FC236}">
                <a16:creationId xmlns:a16="http://schemas.microsoft.com/office/drawing/2014/main" id="{33C667A6-4C6A-CF8A-63E5-342E347E0C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5725" y="4718050"/>
            <a:ext cx="13017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2" name="Line 108">
            <a:extLst>
              <a:ext uri="{FF2B5EF4-FFF2-40B4-BE49-F238E27FC236}">
                <a16:creationId xmlns:a16="http://schemas.microsoft.com/office/drawing/2014/main" id="{3431D2A6-D3E4-8E0B-313A-67B4E149C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5725" y="4718050"/>
            <a:ext cx="13017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3" name="Freeform 109">
            <a:extLst>
              <a:ext uri="{FF2B5EF4-FFF2-40B4-BE49-F238E27FC236}">
                <a16:creationId xmlns:a16="http://schemas.microsoft.com/office/drawing/2014/main" id="{48470BD4-E3B8-8A1C-36DD-E4ABDA94593B}"/>
              </a:ext>
            </a:extLst>
          </p:cNvPr>
          <p:cNvSpPr>
            <a:spLocks/>
          </p:cNvSpPr>
          <p:nvPr/>
        </p:nvSpPr>
        <p:spPr bwMode="auto">
          <a:xfrm>
            <a:off x="4979988" y="4503738"/>
            <a:ext cx="123825" cy="422275"/>
          </a:xfrm>
          <a:custGeom>
            <a:avLst/>
            <a:gdLst>
              <a:gd name="T0" fmla="*/ 0 w 78"/>
              <a:gd name="T1" fmla="*/ 0 h 266"/>
              <a:gd name="T2" fmla="*/ 0 w 78"/>
              <a:gd name="T3" fmla="*/ 60 h 266"/>
              <a:gd name="T4" fmla="*/ 78 w 78"/>
              <a:gd name="T5" fmla="*/ 60 h 266"/>
              <a:gd name="T6" fmla="*/ 78 w 78"/>
              <a:gd name="T7" fmla="*/ 206 h 266"/>
              <a:gd name="T8" fmla="*/ 0 w 78"/>
              <a:gd name="T9" fmla="*/ 206 h 266"/>
              <a:gd name="T10" fmla="*/ 0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0" y="0"/>
                </a:moveTo>
                <a:lnTo>
                  <a:pt x="0" y="60"/>
                </a:lnTo>
                <a:lnTo>
                  <a:pt x="78" y="60"/>
                </a:lnTo>
                <a:lnTo>
                  <a:pt x="78" y="206"/>
                </a:lnTo>
                <a:lnTo>
                  <a:pt x="0" y="206"/>
                </a:lnTo>
                <a:lnTo>
                  <a:pt x="0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4" name="Line 110">
            <a:extLst>
              <a:ext uri="{FF2B5EF4-FFF2-40B4-BE49-F238E27FC236}">
                <a16:creationId xmlns:a16="http://schemas.microsoft.com/office/drawing/2014/main" id="{EA93A442-13BD-7433-3FF1-000237D27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459898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5" name="Line 111">
            <a:extLst>
              <a:ext uri="{FF2B5EF4-FFF2-40B4-BE49-F238E27FC236}">
                <a16:creationId xmlns:a16="http://schemas.microsoft.com/office/drawing/2014/main" id="{550E637D-1504-6063-C149-7EB909125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450" y="4718050"/>
            <a:ext cx="13017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6" name="Line 112">
            <a:extLst>
              <a:ext uri="{FF2B5EF4-FFF2-40B4-BE49-F238E27FC236}">
                <a16:creationId xmlns:a16="http://schemas.microsoft.com/office/drawing/2014/main" id="{6A71B844-293D-DD6B-34A7-B3159ACF6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5363" y="4503738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7" name="Line 113">
            <a:extLst>
              <a:ext uri="{FF2B5EF4-FFF2-40B4-BE49-F238E27FC236}">
                <a16:creationId xmlns:a16="http://schemas.microsoft.com/office/drawing/2014/main" id="{074A09DA-D654-88DF-2798-D4E4028B3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5363" y="4926013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8" name="Freeform 114">
            <a:extLst>
              <a:ext uri="{FF2B5EF4-FFF2-40B4-BE49-F238E27FC236}">
                <a16:creationId xmlns:a16="http://schemas.microsoft.com/office/drawing/2014/main" id="{F9E83DC1-E79A-EFE2-D767-820B60E1C60B}"/>
              </a:ext>
            </a:extLst>
          </p:cNvPr>
          <p:cNvSpPr>
            <a:spLocks/>
          </p:cNvSpPr>
          <p:nvPr/>
        </p:nvSpPr>
        <p:spPr bwMode="auto">
          <a:xfrm>
            <a:off x="4681538" y="4503738"/>
            <a:ext cx="123825" cy="422275"/>
          </a:xfrm>
          <a:custGeom>
            <a:avLst/>
            <a:gdLst>
              <a:gd name="T0" fmla="*/ 78 w 78"/>
              <a:gd name="T1" fmla="*/ 0 h 266"/>
              <a:gd name="T2" fmla="*/ 78 w 78"/>
              <a:gd name="T3" fmla="*/ 60 h 266"/>
              <a:gd name="T4" fmla="*/ 0 w 78"/>
              <a:gd name="T5" fmla="*/ 60 h 266"/>
              <a:gd name="T6" fmla="*/ 0 w 78"/>
              <a:gd name="T7" fmla="*/ 206 h 266"/>
              <a:gd name="T8" fmla="*/ 78 w 78"/>
              <a:gd name="T9" fmla="*/ 206 h 266"/>
              <a:gd name="T10" fmla="*/ 78 w 78"/>
              <a:gd name="T1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266">
                <a:moveTo>
                  <a:pt x="78" y="0"/>
                </a:moveTo>
                <a:lnTo>
                  <a:pt x="78" y="60"/>
                </a:lnTo>
                <a:lnTo>
                  <a:pt x="0" y="60"/>
                </a:lnTo>
                <a:lnTo>
                  <a:pt x="0" y="206"/>
                </a:lnTo>
                <a:lnTo>
                  <a:pt x="78" y="206"/>
                </a:lnTo>
                <a:lnTo>
                  <a:pt x="78" y="266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39" name="Line 115">
            <a:extLst>
              <a:ext uri="{FF2B5EF4-FFF2-40B4-BE49-F238E27FC236}">
                <a16:creationId xmlns:a16="http://schemas.microsoft.com/office/drawing/2014/main" id="{E45B6DA2-6D16-1F7A-97D4-7928E604B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4598988"/>
            <a:ext cx="1588" cy="2317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0" name="Oval 116">
            <a:extLst>
              <a:ext uri="{FF2B5EF4-FFF2-40B4-BE49-F238E27FC236}">
                <a16:creationId xmlns:a16="http://schemas.microsoft.com/office/drawing/2014/main" id="{9E0D9D78-5829-2A83-A61F-58868F91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4684713"/>
            <a:ext cx="66675" cy="66675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341" name="Line 117">
            <a:extLst>
              <a:ext uri="{FF2B5EF4-FFF2-40B4-BE49-F238E27FC236}">
                <a16:creationId xmlns:a16="http://schemas.microsoft.com/office/drawing/2014/main" id="{132AB84A-1B1A-77E2-09BF-F6FF19326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1679575"/>
            <a:ext cx="1587" cy="2143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2" name="Line 118">
            <a:extLst>
              <a:ext uri="{FF2B5EF4-FFF2-40B4-BE49-F238E27FC236}">
                <a16:creationId xmlns:a16="http://schemas.microsoft.com/office/drawing/2014/main" id="{A15F9597-D336-EB53-FB6D-EC299A7A7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1679575"/>
            <a:ext cx="1588" cy="2206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3" name="Line 119">
            <a:extLst>
              <a:ext uri="{FF2B5EF4-FFF2-40B4-BE49-F238E27FC236}">
                <a16:creationId xmlns:a16="http://schemas.microsoft.com/office/drawing/2014/main" id="{22E5B974-9201-7C8A-76C4-0AB6701A9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2316163"/>
            <a:ext cx="1587" cy="218757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4" name="Line 120">
            <a:extLst>
              <a:ext uri="{FF2B5EF4-FFF2-40B4-BE49-F238E27FC236}">
                <a16:creationId xmlns:a16="http://schemas.microsoft.com/office/drawing/2014/main" id="{9FE98E48-ED47-2C63-D7F2-D9B259B07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2316163"/>
            <a:ext cx="1588" cy="746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5" name="Line 121">
            <a:extLst>
              <a:ext uri="{FF2B5EF4-FFF2-40B4-BE49-F238E27FC236}">
                <a16:creationId xmlns:a16="http://schemas.microsoft.com/office/drawing/2014/main" id="{FC54794E-27D1-9BD6-B10C-2E6283223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2101850"/>
            <a:ext cx="4746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6" name="Oval 122">
            <a:extLst>
              <a:ext uri="{FF2B5EF4-FFF2-40B4-BE49-F238E27FC236}">
                <a16:creationId xmlns:a16="http://schemas.microsoft.com/office/drawing/2014/main" id="{A707BE26-9165-E7DD-FA94-CC440F93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1854200"/>
            <a:ext cx="68262" cy="68263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347" name="Line 123">
            <a:extLst>
              <a:ext uri="{FF2B5EF4-FFF2-40B4-BE49-F238E27FC236}">
                <a16:creationId xmlns:a16="http://schemas.microsoft.com/office/drawing/2014/main" id="{EACE361F-1F93-383C-F733-C3FACB513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1893888"/>
            <a:ext cx="1587" cy="10144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8" name="Freeform 124">
            <a:extLst>
              <a:ext uri="{FF2B5EF4-FFF2-40B4-BE49-F238E27FC236}">
                <a16:creationId xmlns:a16="http://schemas.microsoft.com/office/drawing/2014/main" id="{0A57148A-C59F-38B5-36FF-D7EE07B63C22}"/>
              </a:ext>
            </a:extLst>
          </p:cNvPr>
          <p:cNvSpPr>
            <a:spLocks/>
          </p:cNvSpPr>
          <p:nvPr/>
        </p:nvSpPr>
        <p:spPr bwMode="auto">
          <a:xfrm>
            <a:off x="5965825" y="1944688"/>
            <a:ext cx="315913" cy="236537"/>
          </a:xfrm>
          <a:custGeom>
            <a:avLst/>
            <a:gdLst>
              <a:gd name="T0" fmla="*/ 0 w 199"/>
              <a:gd name="T1" fmla="*/ 0 h 149"/>
              <a:gd name="T2" fmla="*/ 0 w 199"/>
              <a:gd name="T3" fmla="*/ 96 h 149"/>
              <a:gd name="T4" fmla="*/ 199 w 199"/>
              <a:gd name="T5" fmla="*/ 96 h 149"/>
              <a:gd name="T6" fmla="*/ 199 w 199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" h="149">
                <a:moveTo>
                  <a:pt x="0" y="0"/>
                </a:moveTo>
                <a:lnTo>
                  <a:pt x="0" y="96"/>
                </a:lnTo>
                <a:lnTo>
                  <a:pt x="199" y="96"/>
                </a:lnTo>
                <a:lnTo>
                  <a:pt x="199" y="149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49" name="Freeform 125">
            <a:extLst>
              <a:ext uri="{FF2B5EF4-FFF2-40B4-BE49-F238E27FC236}">
                <a16:creationId xmlns:a16="http://schemas.microsoft.com/office/drawing/2014/main" id="{3035602A-8259-9EDC-011A-5FD950E173AA}"/>
              </a:ext>
            </a:extLst>
          </p:cNvPr>
          <p:cNvSpPr>
            <a:spLocks/>
          </p:cNvSpPr>
          <p:nvPr/>
        </p:nvSpPr>
        <p:spPr bwMode="auto">
          <a:xfrm>
            <a:off x="6365875" y="1944688"/>
            <a:ext cx="309563" cy="236537"/>
          </a:xfrm>
          <a:custGeom>
            <a:avLst/>
            <a:gdLst>
              <a:gd name="T0" fmla="*/ 195 w 195"/>
              <a:gd name="T1" fmla="*/ 0 h 149"/>
              <a:gd name="T2" fmla="*/ 195 w 195"/>
              <a:gd name="T3" fmla="*/ 96 h 149"/>
              <a:gd name="T4" fmla="*/ 0 w 195"/>
              <a:gd name="T5" fmla="*/ 96 h 149"/>
              <a:gd name="T6" fmla="*/ 0 w 195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" h="149">
                <a:moveTo>
                  <a:pt x="195" y="0"/>
                </a:moveTo>
                <a:lnTo>
                  <a:pt x="195" y="96"/>
                </a:lnTo>
                <a:lnTo>
                  <a:pt x="0" y="96"/>
                </a:lnTo>
                <a:lnTo>
                  <a:pt x="0" y="149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0" name="Line 126">
            <a:extLst>
              <a:ext uri="{FF2B5EF4-FFF2-40B4-BE49-F238E27FC236}">
                <a16:creationId xmlns:a16="http://schemas.microsoft.com/office/drawing/2014/main" id="{66DA8A11-1980-6B5E-9278-8D106F42B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113" y="3122613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1" name="Line 127">
            <a:extLst>
              <a:ext uri="{FF2B5EF4-FFF2-40B4-BE49-F238E27FC236}">
                <a16:creationId xmlns:a16="http://schemas.microsoft.com/office/drawing/2014/main" id="{199E703F-9311-E9EC-011F-8AB02329F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463" y="3122613"/>
            <a:ext cx="5080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2" name="Line 128">
            <a:extLst>
              <a:ext uri="{FF2B5EF4-FFF2-40B4-BE49-F238E27FC236}">
                <a16:creationId xmlns:a16="http://schemas.microsoft.com/office/drawing/2014/main" id="{F6E7F170-6B59-C8BA-F475-5719B1B1F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5" y="3122613"/>
            <a:ext cx="5080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3" name="Line 129">
            <a:extLst>
              <a:ext uri="{FF2B5EF4-FFF2-40B4-BE49-F238E27FC236}">
                <a16:creationId xmlns:a16="http://schemas.microsoft.com/office/drawing/2014/main" id="{3D657771-F1D0-3E36-BC68-8A1D3472E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3122613"/>
            <a:ext cx="50800" cy="508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4" name="Oval 130">
            <a:extLst>
              <a:ext uri="{FF2B5EF4-FFF2-40B4-BE49-F238E27FC236}">
                <a16:creationId xmlns:a16="http://schemas.microsoft.com/office/drawing/2014/main" id="{0D24E16E-F3DC-E80D-1762-FE915C34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2474913"/>
            <a:ext cx="79375" cy="77787"/>
          </a:xfrm>
          <a:prstGeom prst="ellips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5" name="Freeform 131">
            <a:extLst>
              <a:ext uri="{FF2B5EF4-FFF2-40B4-BE49-F238E27FC236}">
                <a16:creationId xmlns:a16="http://schemas.microsoft.com/office/drawing/2014/main" id="{137A8B65-9BB3-C17C-533B-A37EFB39C391}"/>
              </a:ext>
            </a:extLst>
          </p:cNvPr>
          <p:cNvSpPr>
            <a:spLocks/>
          </p:cNvSpPr>
          <p:nvPr/>
        </p:nvSpPr>
        <p:spPr bwMode="auto">
          <a:xfrm>
            <a:off x="6208713" y="2181225"/>
            <a:ext cx="230187" cy="293688"/>
          </a:xfrm>
          <a:custGeom>
            <a:avLst/>
            <a:gdLst>
              <a:gd name="T0" fmla="*/ 41 w 41"/>
              <a:gd name="T1" fmla="*/ 0 h 52"/>
              <a:gd name="T2" fmla="*/ 41 w 41"/>
              <a:gd name="T3" fmla="*/ 32 h 52"/>
              <a:gd name="T4" fmla="*/ 20 w 41"/>
              <a:gd name="T5" fmla="*/ 52 h 52"/>
              <a:gd name="T6" fmla="*/ 0 w 41"/>
              <a:gd name="T7" fmla="*/ 32 h 52"/>
              <a:gd name="T8" fmla="*/ 0 w 41"/>
              <a:gd name="T9" fmla="*/ 0 h 52"/>
              <a:gd name="T10" fmla="*/ 41 w 41"/>
              <a:gd name="T1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52">
                <a:moveTo>
                  <a:pt x="41" y="0"/>
                </a:moveTo>
                <a:cubicBezTo>
                  <a:pt x="41" y="32"/>
                  <a:pt x="41" y="32"/>
                  <a:pt x="41" y="32"/>
                </a:cubicBezTo>
                <a:cubicBezTo>
                  <a:pt x="41" y="43"/>
                  <a:pt x="32" y="52"/>
                  <a:pt x="20" y="52"/>
                </a:cubicBezTo>
                <a:cubicBezTo>
                  <a:pt x="9" y="52"/>
                  <a:pt x="0" y="43"/>
                  <a:pt x="0" y="32"/>
                </a:cubicBezTo>
                <a:cubicBezTo>
                  <a:pt x="0" y="0"/>
                  <a:pt x="0" y="0"/>
                  <a:pt x="0" y="0"/>
                </a:cubicBezTo>
                <a:lnTo>
                  <a:pt x="41" y="0"/>
                </a:lnTo>
                <a:close/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6" name="Freeform 132">
            <a:extLst>
              <a:ext uri="{FF2B5EF4-FFF2-40B4-BE49-F238E27FC236}">
                <a16:creationId xmlns:a16="http://schemas.microsoft.com/office/drawing/2014/main" id="{B65E1AE9-875A-5892-8F4C-8720A22438A5}"/>
              </a:ext>
            </a:extLst>
          </p:cNvPr>
          <p:cNvSpPr>
            <a:spLocks/>
          </p:cNvSpPr>
          <p:nvPr/>
        </p:nvSpPr>
        <p:spPr bwMode="auto">
          <a:xfrm>
            <a:off x="4348163" y="2552700"/>
            <a:ext cx="1973262" cy="355600"/>
          </a:xfrm>
          <a:custGeom>
            <a:avLst/>
            <a:gdLst>
              <a:gd name="T0" fmla="*/ 1243 w 1243"/>
              <a:gd name="T1" fmla="*/ 0 h 224"/>
              <a:gd name="T2" fmla="*/ 1243 w 1243"/>
              <a:gd name="T3" fmla="*/ 224 h 224"/>
              <a:gd name="T4" fmla="*/ 0 w 1243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3" h="224">
                <a:moveTo>
                  <a:pt x="1243" y="0"/>
                </a:moveTo>
                <a:lnTo>
                  <a:pt x="1243" y="224"/>
                </a:lnTo>
                <a:lnTo>
                  <a:pt x="0" y="22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7" name="Line 133">
            <a:extLst>
              <a:ext uri="{FF2B5EF4-FFF2-40B4-BE49-F238E27FC236}">
                <a16:creationId xmlns:a16="http://schemas.microsoft.com/office/drawing/2014/main" id="{D8E36E18-CF86-0524-0D52-A62595722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3336925"/>
            <a:ext cx="18589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8" name="Line 134">
            <a:extLst>
              <a:ext uri="{FF2B5EF4-FFF2-40B4-BE49-F238E27FC236}">
                <a16:creationId xmlns:a16="http://schemas.microsoft.com/office/drawing/2014/main" id="{D42D58C9-3094-668B-D6A7-EE62D65DD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951288"/>
            <a:ext cx="1793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59" name="Line 135">
            <a:extLst>
              <a:ext uri="{FF2B5EF4-FFF2-40B4-BE49-F238E27FC236}">
                <a16:creationId xmlns:a16="http://schemas.microsoft.com/office/drawing/2014/main" id="{681975ED-6C6C-0ADC-67D5-0359A280F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3951288"/>
            <a:ext cx="1809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0" name="Line 136">
            <a:extLst>
              <a:ext uri="{FF2B5EF4-FFF2-40B4-BE49-F238E27FC236}">
                <a16:creationId xmlns:a16="http://schemas.microsoft.com/office/drawing/2014/main" id="{704DD6F8-431A-8348-5EBB-68566362B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9663" y="3336925"/>
            <a:ext cx="1587" cy="2984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1" name="Line 137">
            <a:extLst>
              <a:ext uri="{FF2B5EF4-FFF2-40B4-BE49-F238E27FC236}">
                <a16:creationId xmlns:a16="http://schemas.microsoft.com/office/drawing/2014/main" id="{BC930EA0-8E2B-286D-DC61-C9F4E93D1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3336925"/>
            <a:ext cx="1587" cy="2984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2" name="Freeform 138">
            <a:extLst>
              <a:ext uri="{FF2B5EF4-FFF2-40B4-BE49-F238E27FC236}">
                <a16:creationId xmlns:a16="http://schemas.microsoft.com/office/drawing/2014/main" id="{B9ECA3DC-24AF-1234-976A-3A853E980945}"/>
              </a:ext>
            </a:extLst>
          </p:cNvPr>
          <p:cNvSpPr>
            <a:spLocks/>
          </p:cNvSpPr>
          <p:nvPr/>
        </p:nvSpPr>
        <p:spPr bwMode="auto">
          <a:xfrm>
            <a:off x="3863975" y="3606800"/>
            <a:ext cx="603250" cy="74613"/>
          </a:xfrm>
          <a:custGeom>
            <a:avLst/>
            <a:gdLst>
              <a:gd name="T0" fmla="*/ 0 w 380"/>
              <a:gd name="T1" fmla="*/ 47 h 47"/>
              <a:gd name="T2" fmla="*/ 0 w 380"/>
              <a:gd name="T3" fmla="*/ 0 h 47"/>
              <a:gd name="T4" fmla="*/ 380 w 380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" h="47">
                <a:moveTo>
                  <a:pt x="0" y="47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3" name="Line 139">
            <a:extLst>
              <a:ext uri="{FF2B5EF4-FFF2-40B4-BE49-F238E27FC236}">
                <a16:creationId xmlns:a16="http://schemas.microsoft.com/office/drawing/2014/main" id="{C590AD2D-F022-9161-87A2-FB65AA8C4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3883025"/>
            <a:ext cx="1588" cy="682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4" name="Freeform 140">
            <a:extLst>
              <a:ext uri="{FF2B5EF4-FFF2-40B4-BE49-F238E27FC236}">
                <a16:creationId xmlns:a16="http://schemas.microsoft.com/office/drawing/2014/main" id="{4B13E1DC-38FF-3CD3-F076-B60F1FA568AF}"/>
              </a:ext>
            </a:extLst>
          </p:cNvPr>
          <p:cNvSpPr>
            <a:spLocks/>
          </p:cNvSpPr>
          <p:nvPr/>
        </p:nvSpPr>
        <p:spPr bwMode="auto">
          <a:xfrm>
            <a:off x="3829050" y="3681413"/>
            <a:ext cx="68263" cy="201612"/>
          </a:xfrm>
          <a:custGeom>
            <a:avLst/>
            <a:gdLst>
              <a:gd name="T0" fmla="*/ 22 w 43"/>
              <a:gd name="T1" fmla="*/ 0 h 127"/>
              <a:gd name="T2" fmla="*/ 43 w 43"/>
              <a:gd name="T3" fmla="*/ 10 h 127"/>
              <a:gd name="T4" fmla="*/ 0 w 43"/>
              <a:gd name="T5" fmla="*/ 32 h 127"/>
              <a:gd name="T6" fmla="*/ 43 w 43"/>
              <a:gd name="T7" fmla="*/ 53 h 127"/>
              <a:gd name="T8" fmla="*/ 0 w 43"/>
              <a:gd name="T9" fmla="*/ 74 h 127"/>
              <a:gd name="T10" fmla="*/ 43 w 43"/>
              <a:gd name="T11" fmla="*/ 95 h 127"/>
              <a:gd name="T12" fmla="*/ 0 w 43"/>
              <a:gd name="T13" fmla="*/ 117 h 127"/>
              <a:gd name="T14" fmla="*/ 22 w 43"/>
              <a:gd name="T15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27">
                <a:moveTo>
                  <a:pt x="22" y="0"/>
                </a:moveTo>
                <a:lnTo>
                  <a:pt x="43" y="10"/>
                </a:lnTo>
                <a:lnTo>
                  <a:pt x="0" y="32"/>
                </a:lnTo>
                <a:lnTo>
                  <a:pt x="43" y="53"/>
                </a:lnTo>
                <a:lnTo>
                  <a:pt x="0" y="74"/>
                </a:lnTo>
                <a:lnTo>
                  <a:pt x="43" y="95"/>
                </a:lnTo>
                <a:lnTo>
                  <a:pt x="0" y="117"/>
                </a:lnTo>
                <a:lnTo>
                  <a:pt x="22" y="127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5" name="Line 141">
            <a:extLst>
              <a:ext uri="{FF2B5EF4-FFF2-40B4-BE49-F238E27FC236}">
                <a16:creationId xmlns:a16="http://schemas.microsoft.com/office/drawing/2014/main" id="{CAC3FD1D-6630-82C0-C39B-955CB6086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7225" y="3606800"/>
            <a:ext cx="1588" cy="746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6" name="Line 142">
            <a:extLst>
              <a:ext uri="{FF2B5EF4-FFF2-40B4-BE49-F238E27FC236}">
                <a16:creationId xmlns:a16="http://schemas.microsoft.com/office/drawing/2014/main" id="{7AFCB4C7-9EE3-2899-353F-CFE9A00147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7225" y="3883025"/>
            <a:ext cx="1588" cy="682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7" name="Freeform 143">
            <a:extLst>
              <a:ext uri="{FF2B5EF4-FFF2-40B4-BE49-F238E27FC236}">
                <a16:creationId xmlns:a16="http://schemas.microsoft.com/office/drawing/2014/main" id="{13F92E1E-CB21-3890-8F53-ACA77058DD02}"/>
              </a:ext>
            </a:extLst>
          </p:cNvPr>
          <p:cNvSpPr>
            <a:spLocks/>
          </p:cNvSpPr>
          <p:nvPr/>
        </p:nvSpPr>
        <p:spPr bwMode="auto">
          <a:xfrm>
            <a:off x="4432300" y="3681413"/>
            <a:ext cx="74613" cy="201612"/>
          </a:xfrm>
          <a:custGeom>
            <a:avLst/>
            <a:gdLst>
              <a:gd name="T0" fmla="*/ 22 w 47"/>
              <a:gd name="T1" fmla="*/ 0 h 127"/>
              <a:gd name="T2" fmla="*/ 47 w 47"/>
              <a:gd name="T3" fmla="*/ 10 h 127"/>
              <a:gd name="T4" fmla="*/ 0 w 47"/>
              <a:gd name="T5" fmla="*/ 32 h 127"/>
              <a:gd name="T6" fmla="*/ 47 w 47"/>
              <a:gd name="T7" fmla="*/ 53 h 127"/>
              <a:gd name="T8" fmla="*/ 0 w 47"/>
              <a:gd name="T9" fmla="*/ 74 h 127"/>
              <a:gd name="T10" fmla="*/ 47 w 47"/>
              <a:gd name="T11" fmla="*/ 95 h 127"/>
              <a:gd name="T12" fmla="*/ 0 w 47"/>
              <a:gd name="T13" fmla="*/ 117 h 127"/>
              <a:gd name="T14" fmla="*/ 22 w 47"/>
              <a:gd name="T15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7">
                <a:moveTo>
                  <a:pt x="22" y="0"/>
                </a:moveTo>
                <a:lnTo>
                  <a:pt x="47" y="10"/>
                </a:lnTo>
                <a:lnTo>
                  <a:pt x="0" y="32"/>
                </a:lnTo>
                <a:lnTo>
                  <a:pt x="47" y="53"/>
                </a:lnTo>
                <a:lnTo>
                  <a:pt x="0" y="74"/>
                </a:lnTo>
                <a:lnTo>
                  <a:pt x="47" y="95"/>
                </a:lnTo>
                <a:lnTo>
                  <a:pt x="0" y="117"/>
                </a:lnTo>
                <a:lnTo>
                  <a:pt x="22" y="127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8" name="Line 144">
            <a:extLst>
              <a:ext uri="{FF2B5EF4-FFF2-40B4-BE49-F238E27FC236}">
                <a16:creationId xmlns:a16="http://schemas.microsoft.com/office/drawing/2014/main" id="{D8E8CBE0-F3AD-7F33-8A92-6DDF1272E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2425" y="3460750"/>
            <a:ext cx="1588" cy="1460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69" name="Oval 145">
            <a:extLst>
              <a:ext uri="{FF2B5EF4-FFF2-40B4-BE49-F238E27FC236}">
                <a16:creationId xmlns:a16="http://schemas.microsoft.com/office/drawing/2014/main" id="{215662B7-98D8-7B2A-70D4-84547B9F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427413"/>
            <a:ext cx="66675" cy="66675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370" name="Rectangle 146">
            <a:extLst>
              <a:ext uri="{FF2B5EF4-FFF2-40B4-BE49-F238E27FC236}">
                <a16:creationId xmlns:a16="http://schemas.microsoft.com/office/drawing/2014/main" id="{0EB0EFBA-480A-A7F0-6E40-0F657AC2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95450"/>
            <a:ext cx="581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Bit-line</a:t>
            </a:r>
            <a:endParaRPr lang="en-US" altLang="en-US"/>
          </a:p>
        </p:txBody>
      </p:sp>
      <p:sp>
        <p:nvSpPr>
          <p:cNvPr id="436371" name="Rectangle 147">
            <a:extLst>
              <a:ext uri="{FF2B5EF4-FFF2-40B4-BE49-F238E27FC236}">
                <a16:creationId xmlns:a16="http://schemas.microsoft.com/office/drawing/2014/main" id="{E3B00346-864E-0050-B9BD-4464DD55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76425"/>
            <a:ext cx="334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load</a:t>
            </a:r>
            <a:endParaRPr lang="en-US" altLang="en-US"/>
          </a:p>
        </p:txBody>
      </p:sp>
      <p:sp>
        <p:nvSpPr>
          <p:cNvPr id="436372" name="Rectangle 148">
            <a:extLst>
              <a:ext uri="{FF2B5EF4-FFF2-40B4-BE49-F238E27FC236}">
                <a16:creationId xmlns:a16="http://schemas.microsoft.com/office/drawing/2014/main" id="{A19A7D56-4D4C-67A0-19FB-B82E784E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1524000"/>
            <a:ext cx="454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Block</a:t>
            </a:r>
            <a:endParaRPr lang="en-US" altLang="en-US"/>
          </a:p>
        </p:txBody>
      </p:sp>
      <p:sp>
        <p:nvSpPr>
          <p:cNvPr id="436373" name="Rectangle 149">
            <a:extLst>
              <a:ext uri="{FF2B5EF4-FFF2-40B4-BE49-F238E27FC236}">
                <a16:creationId xmlns:a16="http://schemas.microsoft.com/office/drawing/2014/main" id="{E6A4C625-979D-B40F-BD60-3B0E693F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1706563"/>
            <a:ext cx="406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select</a:t>
            </a:r>
            <a:endParaRPr lang="en-US" altLang="en-US"/>
          </a:p>
        </p:txBody>
      </p:sp>
      <p:sp>
        <p:nvSpPr>
          <p:cNvPr id="436374" name="Rectangle 150">
            <a:extLst>
              <a:ext uri="{FF2B5EF4-FFF2-40B4-BE49-F238E27FC236}">
                <a16:creationId xmlns:a16="http://schemas.microsoft.com/office/drawing/2014/main" id="{C46E21AA-B4F6-DDD3-520B-68FB0538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1704975"/>
            <a:ext cx="404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ATD</a:t>
            </a:r>
            <a:endParaRPr lang="en-US" altLang="en-US"/>
          </a:p>
        </p:txBody>
      </p:sp>
      <p:sp>
        <p:nvSpPr>
          <p:cNvPr id="436375" name="Rectangle 151">
            <a:extLst>
              <a:ext uri="{FF2B5EF4-FFF2-40B4-BE49-F238E27FC236}">
                <a16:creationId xmlns:a16="http://schemas.microsoft.com/office/drawing/2014/main" id="{923146AF-96C2-6C2E-03D2-2501A485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2674938"/>
            <a:ext cx="4048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BEQ</a:t>
            </a:r>
            <a:endParaRPr lang="en-US" altLang="en-US"/>
          </a:p>
        </p:txBody>
      </p:sp>
      <p:sp>
        <p:nvSpPr>
          <p:cNvPr id="436376" name="Line 152">
            <a:extLst>
              <a:ext uri="{FF2B5EF4-FFF2-40B4-BE49-F238E27FC236}">
                <a16:creationId xmlns:a16="http://schemas.microsoft.com/office/drawing/2014/main" id="{DAD2FAED-7CDF-4CAC-C7A4-88127D635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3488" y="4373563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77" name="Line 153">
            <a:extLst>
              <a:ext uri="{FF2B5EF4-FFF2-40B4-BE49-F238E27FC236}">
                <a16:creationId xmlns:a16="http://schemas.microsoft.com/office/drawing/2014/main" id="{BFC0FD58-C9A2-A63E-20BB-6BB0E218E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4373563"/>
            <a:ext cx="49212" cy="57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78" name="Line 154">
            <a:extLst>
              <a:ext uri="{FF2B5EF4-FFF2-40B4-BE49-F238E27FC236}">
                <a16:creationId xmlns:a16="http://schemas.microsoft.com/office/drawing/2014/main" id="{AAED32B0-7E4A-1160-CDD9-C3F915036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5400" y="4373563"/>
            <a:ext cx="50800" cy="57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79" name="Line 155">
            <a:extLst>
              <a:ext uri="{FF2B5EF4-FFF2-40B4-BE49-F238E27FC236}">
                <a16:creationId xmlns:a16="http://schemas.microsoft.com/office/drawing/2014/main" id="{97752305-C6F9-1EC8-9770-461F1C97B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50" y="4373563"/>
            <a:ext cx="49213" cy="57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0" name="Line 156">
            <a:extLst>
              <a:ext uri="{FF2B5EF4-FFF2-40B4-BE49-F238E27FC236}">
                <a16:creationId xmlns:a16="http://schemas.microsoft.com/office/drawing/2014/main" id="{D3C2CCB8-D171-7A97-6722-435A54BF6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373563"/>
            <a:ext cx="1746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1" name="Line 157">
            <a:extLst>
              <a:ext uri="{FF2B5EF4-FFF2-40B4-BE49-F238E27FC236}">
                <a16:creationId xmlns:a16="http://schemas.microsoft.com/office/drawing/2014/main" id="{ADFB5B18-97E1-B746-BBA5-CB51972AF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7850" y="4373563"/>
            <a:ext cx="50800" cy="57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2" name="Line 158">
            <a:extLst>
              <a:ext uri="{FF2B5EF4-FFF2-40B4-BE49-F238E27FC236}">
                <a16:creationId xmlns:a16="http://schemas.microsoft.com/office/drawing/2014/main" id="{0973A99E-7856-1AD0-31F0-DC1982092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650" y="4373563"/>
            <a:ext cx="55563" cy="57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3" name="Line 159">
            <a:extLst>
              <a:ext uri="{FF2B5EF4-FFF2-40B4-BE49-F238E27FC236}">
                <a16:creationId xmlns:a16="http://schemas.microsoft.com/office/drawing/2014/main" id="{06BC7597-5D63-923F-6FCB-03DA7F114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4213" y="4373563"/>
            <a:ext cx="57150" cy="571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4" name="Line 160">
            <a:extLst>
              <a:ext uri="{FF2B5EF4-FFF2-40B4-BE49-F238E27FC236}">
                <a16:creationId xmlns:a16="http://schemas.microsoft.com/office/drawing/2014/main" id="{1BF3758F-003B-5DDE-291F-5B1B20604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4718050"/>
            <a:ext cx="6477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5" name="Line 161">
            <a:extLst>
              <a:ext uri="{FF2B5EF4-FFF2-40B4-BE49-F238E27FC236}">
                <a16:creationId xmlns:a16="http://schemas.microsoft.com/office/drawing/2014/main" id="{55009D6C-0273-C7BD-9D99-46CAF33D3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4718050"/>
            <a:ext cx="1587" cy="1063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6" name="Line 162">
            <a:extLst>
              <a:ext uri="{FF2B5EF4-FFF2-40B4-BE49-F238E27FC236}">
                <a16:creationId xmlns:a16="http://schemas.microsoft.com/office/drawing/2014/main" id="{B4916846-6246-CF7E-8AC4-1757FB3B9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5111750"/>
            <a:ext cx="328612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7" name="Line 163">
            <a:extLst>
              <a:ext uri="{FF2B5EF4-FFF2-40B4-BE49-F238E27FC236}">
                <a16:creationId xmlns:a16="http://schemas.microsoft.com/office/drawing/2014/main" id="{E5423735-0F5F-2E89-18BB-FB6DEFCF8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5264150"/>
            <a:ext cx="328612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8" name="Line 164">
            <a:extLst>
              <a:ext uri="{FF2B5EF4-FFF2-40B4-BE49-F238E27FC236}">
                <a16:creationId xmlns:a16="http://schemas.microsoft.com/office/drawing/2014/main" id="{F249B579-4467-2B46-823A-6A4903328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4926013"/>
            <a:ext cx="1588" cy="4794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89" name="Freeform 165">
            <a:extLst>
              <a:ext uri="{FF2B5EF4-FFF2-40B4-BE49-F238E27FC236}">
                <a16:creationId xmlns:a16="http://schemas.microsoft.com/office/drawing/2014/main" id="{7E3558B0-3801-8D95-768A-A309D01B81DC}"/>
              </a:ext>
            </a:extLst>
          </p:cNvPr>
          <p:cNvSpPr>
            <a:spLocks/>
          </p:cNvSpPr>
          <p:nvPr/>
        </p:nvSpPr>
        <p:spPr bwMode="auto">
          <a:xfrm>
            <a:off x="3395663" y="5372100"/>
            <a:ext cx="84137" cy="134938"/>
          </a:xfrm>
          <a:custGeom>
            <a:avLst/>
            <a:gdLst>
              <a:gd name="T0" fmla="*/ 7 w 15"/>
              <a:gd name="T1" fmla="*/ 4 h 24"/>
              <a:gd name="T2" fmla="*/ 15 w 15"/>
              <a:gd name="T3" fmla="*/ 0 h 24"/>
              <a:gd name="T4" fmla="*/ 15 w 15"/>
              <a:gd name="T5" fmla="*/ 0 h 24"/>
              <a:gd name="T6" fmla="*/ 10 w 15"/>
              <a:gd name="T7" fmla="*/ 12 h 24"/>
              <a:gd name="T8" fmla="*/ 7 w 15"/>
              <a:gd name="T9" fmla="*/ 24 h 24"/>
              <a:gd name="T10" fmla="*/ 5 w 15"/>
              <a:gd name="T11" fmla="*/ 12 h 24"/>
              <a:gd name="T12" fmla="*/ 0 w 15"/>
              <a:gd name="T13" fmla="*/ 0 h 24"/>
              <a:gd name="T14" fmla="*/ 0 w 15"/>
              <a:gd name="T15" fmla="*/ 0 h 24"/>
              <a:gd name="T16" fmla="*/ 7 w 15"/>
              <a:gd name="T17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24">
                <a:moveTo>
                  <a:pt x="7" y="4"/>
                </a:move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6"/>
                  <a:pt x="8" y="20"/>
                  <a:pt x="7" y="24"/>
                </a:cubicBezTo>
                <a:cubicBezTo>
                  <a:pt x="6" y="20"/>
                  <a:pt x="6" y="16"/>
                  <a:pt x="5" y="1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7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90" name="Line 166">
            <a:extLst>
              <a:ext uri="{FF2B5EF4-FFF2-40B4-BE49-F238E27FC236}">
                <a16:creationId xmlns:a16="http://schemas.microsoft.com/office/drawing/2014/main" id="{82995210-914A-D950-B9FA-B71C8593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926013"/>
            <a:ext cx="1587" cy="479425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91" name="Freeform 167">
            <a:extLst>
              <a:ext uri="{FF2B5EF4-FFF2-40B4-BE49-F238E27FC236}">
                <a16:creationId xmlns:a16="http://schemas.microsoft.com/office/drawing/2014/main" id="{8978FD68-FB47-EA79-4E1F-AC73959D4CCD}"/>
              </a:ext>
            </a:extLst>
          </p:cNvPr>
          <p:cNvSpPr>
            <a:spLocks/>
          </p:cNvSpPr>
          <p:nvPr/>
        </p:nvSpPr>
        <p:spPr bwMode="auto">
          <a:xfrm>
            <a:off x="4849813" y="5372100"/>
            <a:ext cx="84137" cy="134938"/>
          </a:xfrm>
          <a:custGeom>
            <a:avLst/>
            <a:gdLst>
              <a:gd name="T0" fmla="*/ 8 w 15"/>
              <a:gd name="T1" fmla="*/ 4 h 24"/>
              <a:gd name="T2" fmla="*/ 15 w 15"/>
              <a:gd name="T3" fmla="*/ 0 h 24"/>
              <a:gd name="T4" fmla="*/ 15 w 15"/>
              <a:gd name="T5" fmla="*/ 0 h 24"/>
              <a:gd name="T6" fmla="*/ 10 w 15"/>
              <a:gd name="T7" fmla="*/ 12 h 24"/>
              <a:gd name="T8" fmla="*/ 8 w 15"/>
              <a:gd name="T9" fmla="*/ 24 h 24"/>
              <a:gd name="T10" fmla="*/ 5 w 15"/>
              <a:gd name="T11" fmla="*/ 12 h 24"/>
              <a:gd name="T12" fmla="*/ 0 w 15"/>
              <a:gd name="T13" fmla="*/ 0 h 24"/>
              <a:gd name="T14" fmla="*/ 0 w 15"/>
              <a:gd name="T15" fmla="*/ 0 h 24"/>
              <a:gd name="T16" fmla="*/ 8 w 15"/>
              <a:gd name="T17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24">
                <a:moveTo>
                  <a:pt x="8" y="4"/>
                </a:move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6"/>
                  <a:pt x="8" y="20"/>
                  <a:pt x="8" y="24"/>
                </a:cubicBezTo>
                <a:cubicBezTo>
                  <a:pt x="7" y="20"/>
                  <a:pt x="6" y="16"/>
                  <a:pt x="5" y="1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392" name="Rectangle 168">
            <a:extLst>
              <a:ext uri="{FF2B5EF4-FFF2-40B4-BE49-F238E27FC236}">
                <a16:creationId xmlns:a16="http://schemas.microsoft.com/office/drawing/2014/main" id="{7DF3A26C-6FBE-53CB-7560-35480AF88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322897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Local</a:t>
            </a:r>
            <a:endParaRPr lang="en-US" altLang="en-US"/>
          </a:p>
        </p:txBody>
      </p:sp>
      <p:sp>
        <p:nvSpPr>
          <p:cNvPr id="436393" name="Rectangle 169">
            <a:extLst>
              <a:ext uri="{FF2B5EF4-FFF2-40B4-BE49-F238E27FC236}">
                <a16:creationId xmlns:a16="http://schemas.microsoft.com/office/drawing/2014/main" id="{E50F7789-E2CC-83D5-6548-A9AB4D4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3228975"/>
            <a:ext cx="296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WL</a:t>
            </a:r>
            <a:endParaRPr lang="en-US" altLang="en-US"/>
          </a:p>
        </p:txBody>
      </p:sp>
      <p:sp>
        <p:nvSpPr>
          <p:cNvPr id="436394" name="Rectangle 170">
            <a:extLst>
              <a:ext uri="{FF2B5EF4-FFF2-40B4-BE49-F238E27FC236}">
                <a16:creationId xmlns:a16="http://schemas.microsoft.com/office/drawing/2014/main" id="{15A58868-D8B2-CA63-F0BB-D41C3AC9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605213"/>
            <a:ext cx="9731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Memory cell</a:t>
            </a:r>
            <a:endParaRPr lang="en-US" altLang="en-US"/>
          </a:p>
        </p:txBody>
      </p:sp>
      <p:sp>
        <p:nvSpPr>
          <p:cNvPr id="436395" name="Rectangle 171">
            <a:extLst>
              <a:ext uri="{FF2B5EF4-FFF2-40B4-BE49-F238E27FC236}">
                <a16:creationId xmlns:a16="http://schemas.microsoft.com/office/drawing/2014/main" id="{940E192A-0E1C-15EF-6045-9F16A997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5083175"/>
            <a:ext cx="596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I/O line</a:t>
            </a:r>
            <a:endParaRPr lang="en-US" altLang="en-US"/>
          </a:p>
        </p:txBody>
      </p:sp>
      <p:sp>
        <p:nvSpPr>
          <p:cNvPr id="436397" name="Rectangle 173">
            <a:extLst>
              <a:ext uri="{FF2B5EF4-FFF2-40B4-BE49-F238E27FC236}">
                <a16:creationId xmlns:a16="http://schemas.microsoft.com/office/drawing/2014/main" id="{E5957322-C500-E026-EE07-9A09B920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4876800"/>
            <a:ext cx="69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36398" name="Rectangle 174">
            <a:extLst>
              <a:ext uri="{FF2B5EF4-FFF2-40B4-BE49-F238E27FC236}">
                <a16:creationId xmlns:a16="http://schemas.microsoft.com/office/drawing/2014/main" id="{5C1AD3FE-6BDD-35CB-72D5-74E23FDA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487680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36399" name="Rectangle 175">
            <a:extLst>
              <a:ext uri="{FF2B5EF4-FFF2-40B4-BE49-F238E27FC236}">
                <a16:creationId xmlns:a16="http://schemas.microsoft.com/office/drawing/2014/main" id="{258F62FA-F489-4865-A42B-B832E89B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48768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O</a:t>
            </a:r>
            <a:endParaRPr lang="en-US" altLang="en-US"/>
          </a:p>
        </p:txBody>
      </p:sp>
      <p:sp>
        <p:nvSpPr>
          <p:cNvPr id="436400" name="Rectangle 176">
            <a:extLst>
              <a:ext uri="{FF2B5EF4-FFF2-40B4-BE49-F238E27FC236}">
                <a16:creationId xmlns:a16="http://schemas.microsoft.com/office/drawing/2014/main" id="{B0FF7ADF-5CE3-8008-17D0-06BB375A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4122738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B</a:t>
            </a:r>
            <a:endParaRPr lang="en-US" altLang="en-US"/>
          </a:p>
        </p:txBody>
      </p:sp>
      <p:sp>
        <p:nvSpPr>
          <p:cNvPr id="436401" name="Rectangle 177">
            <a:extLst>
              <a:ext uri="{FF2B5EF4-FFF2-40B4-BE49-F238E27FC236}">
                <a16:creationId xmlns:a16="http://schemas.microsoft.com/office/drawing/2014/main" id="{DB2E7997-73B0-D08A-3015-50350418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4122738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36402" name="Rectangle 178">
            <a:extLst>
              <a:ext uri="{FF2B5EF4-FFF2-40B4-BE49-F238E27FC236}">
                <a16:creationId xmlns:a16="http://schemas.microsoft.com/office/drawing/2014/main" id="{D7E59054-40D4-1295-28DA-6796B6A4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4122738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/>
          </a:p>
        </p:txBody>
      </p:sp>
      <p:sp>
        <p:nvSpPr>
          <p:cNvPr id="436403" name="Rectangle 179">
            <a:extLst>
              <a:ext uri="{FF2B5EF4-FFF2-40B4-BE49-F238E27FC236}">
                <a16:creationId xmlns:a16="http://schemas.microsoft.com/office/drawing/2014/main" id="{3131DCFF-7278-7AEC-1FA7-3AB792F8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48529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CD</a:t>
            </a:r>
            <a:endParaRPr lang="en-US" altLang="en-US"/>
          </a:p>
        </p:txBody>
      </p:sp>
      <p:sp>
        <p:nvSpPr>
          <p:cNvPr id="436404" name="Rectangle 180">
            <a:extLst>
              <a:ext uri="{FF2B5EF4-FFF2-40B4-BE49-F238E27FC236}">
                <a16:creationId xmlns:a16="http://schemas.microsoft.com/office/drawing/2014/main" id="{A0FA7C23-1DD5-AE73-41F4-5EDC3EFF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5534025"/>
            <a:ext cx="1189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Sense amplifier</a:t>
            </a:r>
            <a:endParaRPr lang="en-US" altLang="en-US"/>
          </a:p>
        </p:txBody>
      </p:sp>
      <p:sp>
        <p:nvSpPr>
          <p:cNvPr id="436406" name="Rectangle 182">
            <a:extLst>
              <a:ext uri="{FF2B5EF4-FFF2-40B4-BE49-F238E27FC236}">
                <a16:creationId xmlns:a16="http://schemas.microsoft.com/office/drawing/2014/main" id="{FF6A5301-C25D-E122-1364-94BF2F5A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46116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CD</a:t>
            </a:r>
            <a:endParaRPr lang="en-US" altLang="en-US"/>
          </a:p>
        </p:txBody>
      </p:sp>
      <p:sp>
        <p:nvSpPr>
          <p:cNvPr id="436407" name="Line 183">
            <a:extLst>
              <a:ext uri="{FF2B5EF4-FFF2-40B4-BE49-F238E27FC236}">
                <a16:creationId xmlns:a16="http://schemas.microsoft.com/office/drawing/2014/main" id="{9BBB0FBC-DF30-2A35-6EB1-B036A51B4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4616450"/>
            <a:ext cx="2428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408" name="Rectangle 184">
            <a:extLst>
              <a:ext uri="{FF2B5EF4-FFF2-40B4-BE49-F238E27FC236}">
                <a16:creationId xmlns:a16="http://schemas.microsoft.com/office/drawing/2014/main" id="{7D497FDC-5C71-186B-9912-809407A7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611688"/>
            <a:ext cx="276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CD</a:t>
            </a:r>
            <a:endParaRPr lang="en-US" altLang="en-US"/>
          </a:p>
        </p:txBody>
      </p:sp>
      <p:sp>
        <p:nvSpPr>
          <p:cNvPr id="436409" name="Line 185">
            <a:extLst>
              <a:ext uri="{FF2B5EF4-FFF2-40B4-BE49-F238E27FC236}">
                <a16:creationId xmlns:a16="http://schemas.microsoft.com/office/drawing/2014/main" id="{D7BC43A4-F978-FA47-4990-0878D64D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4616450"/>
            <a:ext cx="2428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410" name="Line 186">
            <a:extLst>
              <a:ext uri="{FF2B5EF4-FFF2-40B4-BE49-F238E27FC236}">
                <a16:creationId xmlns:a16="http://schemas.microsoft.com/office/drawing/2014/main" id="{7ACC93FF-BC68-AD9D-41B0-18D3B689F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989138"/>
            <a:ext cx="16827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411" name="Freeform 187">
            <a:extLst>
              <a:ext uri="{FF2B5EF4-FFF2-40B4-BE49-F238E27FC236}">
                <a16:creationId xmlns:a16="http://schemas.microsoft.com/office/drawing/2014/main" id="{3C5E479D-FABF-3E76-6391-B9766DAE610A}"/>
              </a:ext>
            </a:extLst>
          </p:cNvPr>
          <p:cNvSpPr>
            <a:spLocks/>
          </p:cNvSpPr>
          <p:nvPr/>
        </p:nvSpPr>
        <p:spPr bwMode="auto">
          <a:xfrm>
            <a:off x="2516188" y="1944688"/>
            <a:ext cx="152400" cy="90487"/>
          </a:xfrm>
          <a:custGeom>
            <a:avLst/>
            <a:gdLst>
              <a:gd name="T0" fmla="*/ 5 w 27"/>
              <a:gd name="T1" fmla="*/ 8 h 16"/>
              <a:gd name="T2" fmla="*/ 0 w 27"/>
              <a:gd name="T3" fmla="*/ 0 h 16"/>
              <a:gd name="T4" fmla="*/ 0 w 27"/>
              <a:gd name="T5" fmla="*/ 0 h 16"/>
              <a:gd name="T6" fmla="*/ 13 w 27"/>
              <a:gd name="T7" fmla="*/ 5 h 16"/>
              <a:gd name="T8" fmla="*/ 27 w 27"/>
              <a:gd name="T9" fmla="*/ 8 h 16"/>
              <a:gd name="T10" fmla="*/ 13 w 27"/>
              <a:gd name="T11" fmla="*/ 11 h 16"/>
              <a:gd name="T12" fmla="*/ 0 w 27"/>
              <a:gd name="T13" fmla="*/ 16 h 16"/>
              <a:gd name="T14" fmla="*/ 0 w 27"/>
              <a:gd name="T15" fmla="*/ 16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8" y="6"/>
                  <a:pt x="22" y="7"/>
                  <a:pt x="27" y="8"/>
                </a:cubicBezTo>
                <a:cubicBezTo>
                  <a:pt x="22" y="9"/>
                  <a:pt x="18" y="10"/>
                  <a:pt x="13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412" name="Rectangle 188">
            <a:extLst>
              <a:ext uri="{FF2B5EF4-FFF2-40B4-BE49-F238E27FC236}">
                <a16:creationId xmlns:a16="http://schemas.microsoft.com/office/drawing/2014/main" id="{B1C3B34E-C888-ED35-239C-E123B1DC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5330825"/>
            <a:ext cx="69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I</a:t>
            </a:r>
            <a:endParaRPr lang="en-US" altLang="en-US"/>
          </a:p>
        </p:txBody>
      </p:sp>
      <p:sp>
        <p:nvSpPr>
          <p:cNvPr id="436413" name="Rectangle 189">
            <a:extLst>
              <a:ext uri="{FF2B5EF4-FFF2-40B4-BE49-F238E27FC236}">
                <a16:creationId xmlns:a16="http://schemas.microsoft.com/office/drawing/2014/main" id="{C30911E9-6E31-8250-CEA7-AF31A432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5330825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36414" name="Rectangle 190">
            <a:extLst>
              <a:ext uri="{FF2B5EF4-FFF2-40B4-BE49-F238E27FC236}">
                <a16:creationId xmlns:a16="http://schemas.microsoft.com/office/drawing/2014/main" id="{5436883D-2E3A-E85B-4CDF-BE6C0665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3308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O</a:t>
            </a:r>
            <a:endParaRPr lang="en-US" altLang="en-US"/>
          </a:p>
        </p:txBody>
      </p:sp>
      <p:sp>
        <p:nvSpPr>
          <p:cNvPr id="436415" name="Line 191">
            <a:extLst>
              <a:ext uri="{FF2B5EF4-FFF2-40B4-BE49-F238E27FC236}">
                <a16:creationId xmlns:a16="http://schemas.microsoft.com/office/drawing/2014/main" id="{0DF7BA0E-3E2B-BBD1-4FA3-9FCAEB462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488" y="5337175"/>
            <a:ext cx="2413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416" name="Oval 192">
            <a:extLst>
              <a:ext uri="{FF2B5EF4-FFF2-40B4-BE49-F238E27FC236}">
                <a16:creationId xmlns:a16="http://schemas.microsoft.com/office/drawing/2014/main" id="{2DBA1B6F-8524-F061-5FEE-2E92E995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1527175"/>
            <a:ext cx="66675" cy="68263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417" name="Rectangle 193">
            <a:extLst>
              <a:ext uri="{FF2B5EF4-FFF2-40B4-BE49-F238E27FC236}">
                <a16:creationId xmlns:a16="http://schemas.microsoft.com/office/drawing/2014/main" id="{98CEB395-CA66-DC44-EFA1-EC811141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122738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B</a:t>
            </a:r>
            <a:endParaRPr lang="en-US" altLang="en-US"/>
          </a:p>
        </p:txBody>
      </p:sp>
      <p:sp>
        <p:nvSpPr>
          <p:cNvPr id="436418" name="Rectangle 194">
            <a:extLst>
              <a:ext uri="{FF2B5EF4-FFF2-40B4-BE49-F238E27FC236}">
                <a16:creationId xmlns:a16="http://schemas.microsoft.com/office/drawing/2014/main" id="{2B259863-E5D2-2FEB-1D9A-FAE19D88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4122738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 i="0">
                <a:solidFill>
                  <a:srgbClr val="000000"/>
                </a:solidFill>
                <a:latin typeface="Times Ten Roman" pitchFamily="2" charset="0"/>
              </a:rPr>
              <a:t>/</a:t>
            </a:r>
            <a:endParaRPr lang="en-US" altLang="en-US"/>
          </a:p>
        </p:txBody>
      </p:sp>
      <p:sp>
        <p:nvSpPr>
          <p:cNvPr id="436419" name="Rectangle 195">
            <a:extLst>
              <a:ext uri="{FF2B5EF4-FFF2-40B4-BE49-F238E27FC236}">
                <a16:creationId xmlns:a16="http://schemas.microsoft.com/office/drawing/2014/main" id="{6C1AAD71-AA15-E261-E4BC-1D8C0F5B2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12273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  <a:latin typeface="Times Ten Roman" pitchFamily="2" charset="0"/>
              </a:rPr>
              <a:t>T</a:t>
            </a:r>
            <a:endParaRPr lang="en-US" altLang="en-US"/>
          </a:p>
        </p:txBody>
      </p:sp>
      <p:sp>
        <p:nvSpPr>
          <p:cNvPr id="436420" name="Line 196">
            <a:extLst>
              <a:ext uri="{FF2B5EF4-FFF2-40B4-BE49-F238E27FC236}">
                <a16:creationId xmlns:a16="http://schemas.microsoft.com/office/drawing/2014/main" id="{F3A01F15-4C3A-53A2-7F66-398E524E3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5413" y="4125913"/>
            <a:ext cx="2762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C4D415C4-71AE-DB94-EF46-F21476AD0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altLang="en-US"/>
              <a:t>Sense Amplifier (and Waveforms)</a:t>
            </a:r>
          </a:p>
        </p:txBody>
      </p:sp>
      <p:sp>
        <p:nvSpPr>
          <p:cNvPr id="438280" name="Oval 8">
            <a:extLst>
              <a:ext uri="{FF2B5EF4-FFF2-40B4-BE49-F238E27FC236}">
                <a16:creationId xmlns:a16="http://schemas.microsoft.com/office/drawing/2014/main" id="{3EB02FEB-ADA6-304C-28B6-B6BB3141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2625725"/>
            <a:ext cx="57150" cy="603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1" name="Oval 9">
            <a:extLst>
              <a:ext uri="{FF2B5EF4-FFF2-40B4-BE49-F238E27FC236}">
                <a16:creationId xmlns:a16="http://schemas.microsoft.com/office/drawing/2014/main" id="{3AE33FFD-4337-1B7B-132B-D5867BE2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4732338"/>
            <a:ext cx="57150" cy="619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2" name="Oval 10">
            <a:extLst>
              <a:ext uri="{FF2B5EF4-FFF2-40B4-BE49-F238E27FC236}">
                <a16:creationId xmlns:a16="http://schemas.microsoft.com/office/drawing/2014/main" id="{C5ED838F-FEA1-A5A4-7190-2A5BAE9B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4732338"/>
            <a:ext cx="57150" cy="619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3" name="Oval 11">
            <a:extLst>
              <a:ext uri="{FF2B5EF4-FFF2-40B4-BE49-F238E27FC236}">
                <a16:creationId xmlns:a16="http://schemas.microsoft.com/office/drawing/2014/main" id="{CF4F1CCC-F494-5270-041F-14EB42A2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921250"/>
            <a:ext cx="57150" cy="603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4" name="Oval 12">
            <a:extLst>
              <a:ext uri="{FF2B5EF4-FFF2-40B4-BE49-F238E27FC236}">
                <a16:creationId xmlns:a16="http://schemas.microsoft.com/office/drawing/2014/main" id="{939B23E1-F95E-BEF2-BC46-FFF2A9C80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4268788"/>
            <a:ext cx="57150" cy="619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5" name="Oval 13">
            <a:extLst>
              <a:ext uri="{FF2B5EF4-FFF2-40B4-BE49-F238E27FC236}">
                <a16:creationId xmlns:a16="http://schemas.microsoft.com/office/drawing/2014/main" id="{75500E44-4BCA-48CB-31AA-DA1A4C1FD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4732338"/>
            <a:ext cx="57150" cy="619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6" name="Oval 14">
            <a:extLst>
              <a:ext uri="{FF2B5EF4-FFF2-40B4-BE49-F238E27FC236}">
                <a16:creationId xmlns:a16="http://schemas.microsoft.com/office/drawing/2014/main" id="{BECB65BC-A82F-9B4B-5297-FDF13340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4732338"/>
            <a:ext cx="58738" cy="619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7" name="Oval 15">
            <a:extLst>
              <a:ext uri="{FF2B5EF4-FFF2-40B4-BE49-F238E27FC236}">
                <a16:creationId xmlns:a16="http://schemas.microsoft.com/office/drawing/2014/main" id="{8A331EDD-D942-4F6D-6892-36D8612D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4732338"/>
            <a:ext cx="57150" cy="619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8" name="Line 16">
            <a:extLst>
              <a:ext uri="{FF2B5EF4-FFF2-40B4-BE49-F238E27FC236}">
                <a16:creationId xmlns:a16="http://schemas.microsoft.com/office/drawing/2014/main" id="{ADC96AA0-6AF2-7F52-B52A-22C138745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62463"/>
            <a:ext cx="166687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9" name="Freeform 17">
            <a:extLst>
              <a:ext uri="{FF2B5EF4-FFF2-40B4-BE49-F238E27FC236}">
                <a16:creationId xmlns:a16="http://schemas.microsoft.com/office/drawing/2014/main" id="{CD77E2CC-F995-9E04-3DBC-669F99C577A1}"/>
              </a:ext>
            </a:extLst>
          </p:cNvPr>
          <p:cNvSpPr>
            <a:spLocks/>
          </p:cNvSpPr>
          <p:nvPr/>
        </p:nvSpPr>
        <p:spPr bwMode="auto">
          <a:xfrm>
            <a:off x="4430713" y="4268788"/>
            <a:ext cx="104775" cy="387350"/>
          </a:xfrm>
          <a:custGeom>
            <a:avLst/>
            <a:gdLst>
              <a:gd name="T0" fmla="*/ 44 w 44"/>
              <a:gd name="T1" fmla="*/ 0 h 152"/>
              <a:gd name="T2" fmla="*/ 44 w 44"/>
              <a:gd name="T3" fmla="*/ 36 h 152"/>
              <a:gd name="T4" fmla="*/ 0 w 44"/>
              <a:gd name="T5" fmla="*/ 36 h 152"/>
              <a:gd name="T6" fmla="*/ 0 w 44"/>
              <a:gd name="T7" fmla="*/ 118 h 152"/>
              <a:gd name="T8" fmla="*/ 44 w 44"/>
              <a:gd name="T9" fmla="*/ 118 h 152"/>
              <a:gd name="T10" fmla="*/ 44 w 44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2">
                <a:moveTo>
                  <a:pt x="44" y="0"/>
                </a:moveTo>
                <a:lnTo>
                  <a:pt x="44" y="36"/>
                </a:lnTo>
                <a:lnTo>
                  <a:pt x="0" y="36"/>
                </a:lnTo>
                <a:lnTo>
                  <a:pt x="0" y="118"/>
                </a:lnTo>
                <a:lnTo>
                  <a:pt x="44" y="118"/>
                </a:lnTo>
                <a:lnTo>
                  <a:pt x="44" y="15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0" name="Line 18">
            <a:extLst>
              <a:ext uri="{FF2B5EF4-FFF2-40B4-BE49-F238E27FC236}">
                <a16:creationId xmlns:a16="http://schemas.microsoft.com/office/drawing/2014/main" id="{C476BD35-B2C3-CBEE-DAF2-10B908F6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5" y="4360863"/>
            <a:ext cx="1588" cy="209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1" name="Oval 19">
            <a:extLst>
              <a:ext uri="{FF2B5EF4-FFF2-40B4-BE49-F238E27FC236}">
                <a16:creationId xmlns:a16="http://schemas.microsoft.com/office/drawing/2014/main" id="{D3E2B613-29B7-9F60-D925-6E6BAE2C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27538"/>
            <a:ext cx="68263" cy="71437"/>
          </a:xfrm>
          <a:prstGeom prst="ellips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2" name="Freeform 20">
            <a:extLst>
              <a:ext uri="{FF2B5EF4-FFF2-40B4-BE49-F238E27FC236}">
                <a16:creationId xmlns:a16="http://schemas.microsoft.com/office/drawing/2014/main" id="{A1EC67F6-74A9-540F-FFC5-28FF50715BC4}"/>
              </a:ext>
            </a:extLst>
          </p:cNvPr>
          <p:cNvSpPr>
            <a:spLocks/>
          </p:cNvSpPr>
          <p:nvPr/>
        </p:nvSpPr>
        <p:spPr bwMode="auto">
          <a:xfrm>
            <a:off x="3900488" y="4360863"/>
            <a:ext cx="242887" cy="203200"/>
          </a:xfrm>
          <a:custGeom>
            <a:avLst/>
            <a:gdLst>
              <a:gd name="T0" fmla="*/ 0 w 51"/>
              <a:gd name="T1" fmla="*/ 0 h 40"/>
              <a:gd name="T2" fmla="*/ 31 w 51"/>
              <a:gd name="T3" fmla="*/ 0 h 40"/>
              <a:gd name="T4" fmla="*/ 51 w 51"/>
              <a:gd name="T5" fmla="*/ 20 h 40"/>
              <a:gd name="T6" fmla="*/ 31 w 51"/>
              <a:gd name="T7" fmla="*/ 40 h 40"/>
              <a:gd name="T8" fmla="*/ 0 w 51"/>
              <a:gd name="T9" fmla="*/ 40 h 40"/>
              <a:gd name="T10" fmla="*/ 0 w 51"/>
              <a:gd name="T1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40">
                <a:moveTo>
                  <a:pt x="0" y="0"/>
                </a:move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51" y="9"/>
                  <a:pt x="51" y="20"/>
                </a:cubicBezTo>
                <a:cubicBezTo>
                  <a:pt x="51" y="31"/>
                  <a:pt x="42" y="40"/>
                  <a:pt x="31" y="40"/>
                </a:cubicBezTo>
                <a:cubicBezTo>
                  <a:pt x="0" y="40"/>
                  <a:pt x="0" y="40"/>
                  <a:pt x="0" y="40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3" name="Rectangle 21">
            <a:extLst>
              <a:ext uri="{FF2B5EF4-FFF2-40B4-BE49-F238E27FC236}">
                <a16:creationId xmlns:a16="http://schemas.microsoft.com/office/drawing/2014/main" id="{7E09EBA5-737B-8E7D-D8EF-92D53888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559050"/>
            <a:ext cx="203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BS</a:t>
            </a:r>
            <a:endParaRPr lang="en-US" altLang="en-US" sz="3600"/>
          </a:p>
        </p:txBody>
      </p:sp>
      <p:sp>
        <p:nvSpPr>
          <p:cNvPr id="438295" name="Rectangle 23">
            <a:extLst>
              <a:ext uri="{FF2B5EF4-FFF2-40B4-BE49-F238E27FC236}">
                <a16:creationId xmlns:a16="http://schemas.microsoft.com/office/drawing/2014/main" id="{B6BD1A25-D4CD-6576-D654-CD4DCADB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60020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I</a:t>
            </a:r>
            <a:endParaRPr lang="en-US" altLang="en-US" sz="3600"/>
          </a:p>
        </p:txBody>
      </p:sp>
      <p:sp>
        <p:nvSpPr>
          <p:cNvPr id="438296" name="Rectangle 24">
            <a:extLst>
              <a:ext uri="{FF2B5EF4-FFF2-40B4-BE49-F238E27FC236}">
                <a16:creationId xmlns:a16="http://schemas.microsoft.com/office/drawing/2014/main" id="{7A82A3AC-DD33-E1F0-1CB0-E6D21303D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6002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</a:rPr>
              <a:t>/</a:t>
            </a:r>
            <a:endParaRPr lang="en-US" altLang="en-US" sz="3600"/>
          </a:p>
        </p:txBody>
      </p:sp>
      <p:sp>
        <p:nvSpPr>
          <p:cNvPr id="438297" name="Rectangle 25">
            <a:extLst>
              <a:ext uri="{FF2B5EF4-FFF2-40B4-BE49-F238E27FC236}">
                <a16:creationId xmlns:a16="http://schemas.microsoft.com/office/drawing/2014/main" id="{F7DCF04F-5860-B7F4-D185-F55998DA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600200"/>
            <a:ext cx="120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O</a:t>
            </a:r>
            <a:endParaRPr lang="en-US" altLang="en-US" sz="3600"/>
          </a:p>
        </p:txBody>
      </p:sp>
      <p:sp>
        <p:nvSpPr>
          <p:cNvPr id="438298" name="Rectangle 26">
            <a:extLst>
              <a:ext uri="{FF2B5EF4-FFF2-40B4-BE49-F238E27FC236}">
                <a16:creationId xmlns:a16="http://schemas.microsoft.com/office/drawing/2014/main" id="{5CE802CA-4D63-ED30-4BF7-3859E886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160020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I</a:t>
            </a:r>
            <a:endParaRPr lang="en-US" altLang="en-US" sz="3600"/>
          </a:p>
        </p:txBody>
      </p:sp>
      <p:sp>
        <p:nvSpPr>
          <p:cNvPr id="438299" name="Rectangle 27">
            <a:extLst>
              <a:ext uri="{FF2B5EF4-FFF2-40B4-BE49-F238E27FC236}">
                <a16:creationId xmlns:a16="http://schemas.microsoft.com/office/drawing/2014/main" id="{EB2C6E3E-65C8-218D-3BD3-D3C69B02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16002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</a:rPr>
              <a:t>/</a:t>
            </a:r>
            <a:endParaRPr lang="en-US" altLang="en-US" sz="3600"/>
          </a:p>
        </p:txBody>
      </p:sp>
      <p:sp>
        <p:nvSpPr>
          <p:cNvPr id="438300" name="Rectangle 28">
            <a:extLst>
              <a:ext uri="{FF2B5EF4-FFF2-40B4-BE49-F238E27FC236}">
                <a16:creationId xmlns:a16="http://schemas.microsoft.com/office/drawing/2014/main" id="{6653066A-8705-CF03-5193-9102A977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600200"/>
            <a:ext cx="120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O</a:t>
            </a:r>
            <a:endParaRPr lang="en-US" altLang="en-US" sz="3600"/>
          </a:p>
        </p:txBody>
      </p:sp>
      <p:sp>
        <p:nvSpPr>
          <p:cNvPr id="438301" name="Line 29">
            <a:extLst>
              <a:ext uri="{FF2B5EF4-FFF2-40B4-BE49-F238E27FC236}">
                <a16:creationId xmlns:a16="http://schemas.microsoft.com/office/drawing/2014/main" id="{F8473BD8-61E3-02D4-AE2B-2621C7C0C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1603375"/>
            <a:ext cx="206375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6" name="Rectangle 34">
            <a:extLst>
              <a:ext uri="{FF2B5EF4-FFF2-40B4-BE49-F238E27FC236}">
                <a16:creationId xmlns:a16="http://schemas.microsoft.com/office/drawing/2014/main" id="{71A6E6AB-49C2-6FEA-BF7E-25A1A55D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549775"/>
            <a:ext cx="406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DATA</a:t>
            </a:r>
            <a:endParaRPr lang="en-US" altLang="en-US" sz="3600"/>
          </a:p>
        </p:txBody>
      </p:sp>
      <p:sp>
        <p:nvSpPr>
          <p:cNvPr id="438307" name="Line 35">
            <a:extLst>
              <a:ext uri="{FF2B5EF4-FFF2-40B4-BE49-F238E27FC236}">
                <a16:creationId xmlns:a16="http://schemas.microsoft.com/office/drawing/2014/main" id="{D78DBCA9-7506-4D22-E19C-194DF814C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4554538"/>
            <a:ext cx="392112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8" name="Freeform 36">
            <a:extLst>
              <a:ext uri="{FF2B5EF4-FFF2-40B4-BE49-F238E27FC236}">
                <a16:creationId xmlns:a16="http://schemas.microsoft.com/office/drawing/2014/main" id="{C4E68A89-2053-1A7E-DF67-91CED2719F3A}"/>
              </a:ext>
            </a:extLst>
          </p:cNvPr>
          <p:cNvSpPr>
            <a:spLocks/>
          </p:cNvSpPr>
          <p:nvPr/>
        </p:nvSpPr>
        <p:spPr bwMode="auto">
          <a:xfrm>
            <a:off x="3446463" y="2916238"/>
            <a:ext cx="325437" cy="76200"/>
          </a:xfrm>
          <a:custGeom>
            <a:avLst/>
            <a:gdLst>
              <a:gd name="T0" fmla="*/ 0 w 136"/>
              <a:gd name="T1" fmla="*/ 0 h 30"/>
              <a:gd name="T2" fmla="*/ 136 w 136"/>
              <a:gd name="T3" fmla="*/ 0 h 30"/>
              <a:gd name="T4" fmla="*/ 136 w 136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30">
                <a:moveTo>
                  <a:pt x="0" y="0"/>
                </a:moveTo>
                <a:lnTo>
                  <a:pt x="136" y="0"/>
                </a:lnTo>
                <a:lnTo>
                  <a:pt x="136" y="3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9" name="Freeform 37">
            <a:extLst>
              <a:ext uri="{FF2B5EF4-FFF2-40B4-BE49-F238E27FC236}">
                <a16:creationId xmlns:a16="http://schemas.microsoft.com/office/drawing/2014/main" id="{50AAA80F-EEBA-1904-8184-DB8F5B1BA568}"/>
              </a:ext>
            </a:extLst>
          </p:cNvPr>
          <p:cNvSpPr>
            <a:spLocks/>
          </p:cNvSpPr>
          <p:nvPr/>
        </p:nvSpPr>
        <p:spPr bwMode="auto">
          <a:xfrm>
            <a:off x="3843338" y="2559050"/>
            <a:ext cx="325437" cy="433388"/>
          </a:xfrm>
          <a:custGeom>
            <a:avLst/>
            <a:gdLst>
              <a:gd name="T0" fmla="*/ 136 w 136"/>
              <a:gd name="T1" fmla="*/ 0 h 170"/>
              <a:gd name="T2" fmla="*/ 136 w 136"/>
              <a:gd name="T3" fmla="*/ 140 h 170"/>
              <a:gd name="T4" fmla="*/ 0 w 136"/>
              <a:gd name="T5" fmla="*/ 140 h 170"/>
              <a:gd name="T6" fmla="*/ 0 w 13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170">
                <a:moveTo>
                  <a:pt x="136" y="0"/>
                </a:moveTo>
                <a:lnTo>
                  <a:pt x="136" y="140"/>
                </a:lnTo>
                <a:lnTo>
                  <a:pt x="0" y="140"/>
                </a:lnTo>
                <a:lnTo>
                  <a:pt x="0" y="17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10" name="Rectangle 38">
            <a:extLst>
              <a:ext uri="{FF2B5EF4-FFF2-40B4-BE49-F238E27FC236}">
                <a16:creationId xmlns:a16="http://schemas.microsoft.com/office/drawing/2014/main" id="{05CAF3C6-D659-199A-BD2D-556301C3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170113"/>
            <a:ext cx="3698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</a:rPr>
              <a:t>Block</a:t>
            </a:r>
            <a:endParaRPr lang="en-US" altLang="en-US" sz="3600"/>
          </a:p>
        </p:txBody>
      </p:sp>
      <p:sp>
        <p:nvSpPr>
          <p:cNvPr id="438311" name="Rectangle 39">
            <a:extLst>
              <a:ext uri="{FF2B5EF4-FFF2-40B4-BE49-F238E27FC236}">
                <a16:creationId xmlns:a16="http://schemas.microsoft.com/office/drawing/2014/main" id="{E75267E6-6D49-6BE8-ED54-9B2FE8820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2333625"/>
            <a:ext cx="396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 i="0">
                <a:solidFill>
                  <a:srgbClr val="000000"/>
                </a:solidFill>
              </a:rPr>
              <a:t>select</a:t>
            </a:r>
            <a:endParaRPr lang="en-US" altLang="en-US" sz="3600"/>
          </a:p>
        </p:txBody>
      </p:sp>
      <p:sp>
        <p:nvSpPr>
          <p:cNvPr id="438312" name="Rectangle 40">
            <a:extLst>
              <a:ext uri="{FF2B5EF4-FFF2-40B4-BE49-F238E27FC236}">
                <a16:creationId xmlns:a16="http://schemas.microsoft.com/office/drawing/2014/main" id="{73593BE8-CF85-838E-ABF0-192E98E8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333625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ATD</a:t>
            </a:r>
            <a:endParaRPr lang="en-US" altLang="en-US" sz="3600"/>
          </a:p>
        </p:txBody>
      </p:sp>
      <p:sp>
        <p:nvSpPr>
          <p:cNvPr id="438313" name="Oval 41">
            <a:extLst>
              <a:ext uri="{FF2B5EF4-FFF2-40B4-BE49-F238E27FC236}">
                <a16:creationId xmlns:a16="http://schemas.microsoft.com/office/drawing/2014/main" id="{60C2B22C-67B5-B4FF-B30A-B0148265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236913"/>
            <a:ext cx="66675" cy="71437"/>
          </a:xfrm>
          <a:prstGeom prst="ellips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14" name="Freeform 42">
            <a:extLst>
              <a:ext uri="{FF2B5EF4-FFF2-40B4-BE49-F238E27FC236}">
                <a16:creationId xmlns:a16="http://schemas.microsoft.com/office/drawing/2014/main" id="{BAC2CC2F-0171-AC33-BD7F-EAB0503066DB}"/>
              </a:ext>
            </a:extLst>
          </p:cNvPr>
          <p:cNvSpPr>
            <a:spLocks/>
          </p:cNvSpPr>
          <p:nvPr/>
        </p:nvSpPr>
        <p:spPr bwMode="auto">
          <a:xfrm>
            <a:off x="3698875" y="2976563"/>
            <a:ext cx="220663" cy="260350"/>
          </a:xfrm>
          <a:custGeom>
            <a:avLst/>
            <a:gdLst>
              <a:gd name="T0" fmla="*/ 43 w 46"/>
              <a:gd name="T1" fmla="*/ 0 h 51"/>
              <a:gd name="T2" fmla="*/ 23 w 46"/>
              <a:gd name="T3" fmla="*/ 51 h 51"/>
              <a:gd name="T4" fmla="*/ 2 w 46"/>
              <a:gd name="T5" fmla="*/ 0 h 51"/>
              <a:gd name="T6" fmla="*/ 23 w 46"/>
              <a:gd name="T7" fmla="*/ 4 h 51"/>
              <a:gd name="T8" fmla="*/ 43 w 46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43" y="0"/>
                </a:moveTo>
                <a:cubicBezTo>
                  <a:pt x="43" y="6"/>
                  <a:pt x="46" y="39"/>
                  <a:pt x="23" y="51"/>
                </a:cubicBezTo>
                <a:cubicBezTo>
                  <a:pt x="0" y="39"/>
                  <a:pt x="2" y="6"/>
                  <a:pt x="2" y="0"/>
                </a:cubicBezTo>
                <a:cubicBezTo>
                  <a:pt x="6" y="2"/>
                  <a:pt x="14" y="4"/>
                  <a:pt x="23" y="4"/>
                </a:cubicBezTo>
                <a:cubicBezTo>
                  <a:pt x="31" y="4"/>
                  <a:pt x="39" y="2"/>
                  <a:pt x="43" y="0"/>
                </a:cubicBez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15" name="Oval 43">
            <a:extLst>
              <a:ext uri="{FF2B5EF4-FFF2-40B4-BE49-F238E27FC236}">
                <a16:creationId xmlns:a16="http://schemas.microsoft.com/office/drawing/2014/main" id="{7C35DCF1-20DC-3627-4032-F425C82E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027613"/>
            <a:ext cx="68263" cy="71437"/>
          </a:xfrm>
          <a:prstGeom prst="ellips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16" name="Freeform 44">
            <a:extLst>
              <a:ext uri="{FF2B5EF4-FFF2-40B4-BE49-F238E27FC236}">
                <a16:creationId xmlns:a16="http://schemas.microsoft.com/office/drawing/2014/main" id="{0AB2F28A-15C2-F435-6E8B-18FEBC842706}"/>
              </a:ext>
            </a:extLst>
          </p:cNvPr>
          <p:cNvSpPr>
            <a:spLocks/>
          </p:cNvSpPr>
          <p:nvPr/>
        </p:nvSpPr>
        <p:spPr bwMode="auto">
          <a:xfrm>
            <a:off x="3900488" y="4946650"/>
            <a:ext cx="242887" cy="233363"/>
          </a:xfrm>
          <a:custGeom>
            <a:avLst/>
            <a:gdLst>
              <a:gd name="T0" fmla="*/ 0 w 51"/>
              <a:gd name="T1" fmla="*/ 3 h 46"/>
              <a:gd name="T2" fmla="*/ 51 w 51"/>
              <a:gd name="T3" fmla="*/ 23 h 46"/>
              <a:gd name="T4" fmla="*/ 0 w 51"/>
              <a:gd name="T5" fmla="*/ 43 h 46"/>
              <a:gd name="T6" fmla="*/ 4 w 51"/>
              <a:gd name="T7" fmla="*/ 23 h 46"/>
              <a:gd name="T8" fmla="*/ 0 w 51"/>
              <a:gd name="T9" fmla="*/ 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6">
                <a:moveTo>
                  <a:pt x="0" y="3"/>
                </a:moveTo>
                <a:cubicBezTo>
                  <a:pt x="6" y="2"/>
                  <a:pt x="39" y="0"/>
                  <a:pt x="51" y="23"/>
                </a:cubicBezTo>
                <a:cubicBezTo>
                  <a:pt x="39" y="46"/>
                  <a:pt x="6" y="43"/>
                  <a:pt x="0" y="43"/>
                </a:cubicBezTo>
                <a:cubicBezTo>
                  <a:pt x="2" y="39"/>
                  <a:pt x="4" y="32"/>
                  <a:pt x="4" y="23"/>
                </a:cubicBezTo>
                <a:cubicBezTo>
                  <a:pt x="4" y="14"/>
                  <a:pt x="2" y="7"/>
                  <a:pt x="0" y="3"/>
                </a:cubicBez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17" name="Freeform 45">
            <a:extLst>
              <a:ext uri="{FF2B5EF4-FFF2-40B4-BE49-F238E27FC236}">
                <a16:creationId xmlns:a16="http://schemas.microsoft.com/office/drawing/2014/main" id="{B1DFA82A-3A3B-B7AB-C4BB-4F7CF88B1BAA}"/>
              </a:ext>
            </a:extLst>
          </p:cNvPr>
          <p:cNvSpPr>
            <a:spLocks/>
          </p:cNvSpPr>
          <p:nvPr/>
        </p:nvSpPr>
        <p:spPr bwMode="auto">
          <a:xfrm>
            <a:off x="3379788" y="2717800"/>
            <a:ext cx="138112" cy="127000"/>
          </a:xfrm>
          <a:custGeom>
            <a:avLst/>
            <a:gdLst>
              <a:gd name="T0" fmla="*/ 0 w 58"/>
              <a:gd name="T1" fmla="*/ 0 h 50"/>
              <a:gd name="T2" fmla="*/ 28 w 58"/>
              <a:gd name="T3" fmla="*/ 50 h 50"/>
              <a:gd name="T4" fmla="*/ 58 w 58"/>
              <a:gd name="T5" fmla="*/ 0 h 50"/>
              <a:gd name="T6" fmla="*/ 0 w 58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0">
                <a:moveTo>
                  <a:pt x="0" y="0"/>
                </a:moveTo>
                <a:lnTo>
                  <a:pt x="28" y="50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18" name="Oval 46">
            <a:extLst>
              <a:ext uri="{FF2B5EF4-FFF2-40B4-BE49-F238E27FC236}">
                <a16:creationId xmlns:a16="http://schemas.microsoft.com/office/drawing/2014/main" id="{10688AD7-3E8D-63C4-076F-A8F0A7DD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844800"/>
            <a:ext cx="66675" cy="71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319" name="Freeform 47">
            <a:extLst>
              <a:ext uri="{FF2B5EF4-FFF2-40B4-BE49-F238E27FC236}">
                <a16:creationId xmlns:a16="http://schemas.microsoft.com/office/drawing/2014/main" id="{64E2D641-F447-03E3-1AB2-6B155E05CCF1}"/>
              </a:ext>
            </a:extLst>
          </p:cNvPr>
          <p:cNvSpPr>
            <a:spLocks/>
          </p:cNvSpPr>
          <p:nvPr/>
        </p:nvSpPr>
        <p:spPr bwMode="auto">
          <a:xfrm>
            <a:off x="3738563" y="3454400"/>
            <a:ext cx="138112" cy="128588"/>
          </a:xfrm>
          <a:custGeom>
            <a:avLst/>
            <a:gdLst>
              <a:gd name="T0" fmla="*/ 0 w 58"/>
              <a:gd name="T1" fmla="*/ 0 h 50"/>
              <a:gd name="T2" fmla="*/ 30 w 58"/>
              <a:gd name="T3" fmla="*/ 50 h 50"/>
              <a:gd name="T4" fmla="*/ 58 w 58"/>
              <a:gd name="T5" fmla="*/ 0 h 50"/>
              <a:gd name="T6" fmla="*/ 0 w 58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0">
                <a:moveTo>
                  <a:pt x="0" y="0"/>
                </a:moveTo>
                <a:lnTo>
                  <a:pt x="30" y="50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0" name="Oval 48">
            <a:extLst>
              <a:ext uri="{FF2B5EF4-FFF2-40B4-BE49-F238E27FC236}">
                <a16:creationId xmlns:a16="http://schemas.microsoft.com/office/drawing/2014/main" id="{BE4F1E95-D481-CDB0-F46E-600BF4DE4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384550"/>
            <a:ext cx="66675" cy="698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321" name="Freeform 49">
            <a:extLst>
              <a:ext uri="{FF2B5EF4-FFF2-40B4-BE49-F238E27FC236}">
                <a16:creationId xmlns:a16="http://schemas.microsoft.com/office/drawing/2014/main" id="{5698D8D3-AC53-F4F5-77C1-9170DB86DD92}"/>
              </a:ext>
            </a:extLst>
          </p:cNvPr>
          <p:cNvSpPr>
            <a:spLocks/>
          </p:cNvSpPr>
          <p:nvPr/>
        </p:nvSpPr>
        <p:spPr bwMode="auto">
          <a:xfrm>
            <a:off x="3738563" y="3770313"/>
            <a:ext cx="138112" cy="127000"/>
          </a:xfrm>
          <a:custGeom>
            <a:avLst/>
            <a:gdLst>
              <a:gd name="T0" fmla="*/ 0 w 58"/>
              <a:gd name="T1" fmla="*/ 0 h 50"/>
              <a:gd name="T2" fmla="*/ 30 w 58"/>
              <a:gd name="T3" fmla="*/ 50 h 50"/>
              <a:gd name="T4" fmla="*/ 58 w 58"/>
              <a:gd name="T5" fmla="*/ 0 h 50"/>
              <a:gd name="T6" fmla="*/ 0 w 58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0">
                <a:moveTo>
                  <a:pt x="0" y="0"/>
                </a:moveTo>
                <a:lnTo>
                  <a:pt x="30" y="50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2" name="Oval 50">
            <a:extLst>
              <a:ext uri="{FF2B5EF4-FFF2-40B4-BE49-F238E27FC236}">
                <a16:creationId xmlns:a16="http://schemas.microsoft.com/office/drawing/2014/main" id="{B0C8E865-1B2F-9BA9-CD2F-C5CC0C92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897313"/>
            <a:ext cx="66675" cy="714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323" name="Line 51">
            <a:extLst>
              <a:ext uri="{FF2B5EF4-FFF2-40B4-BE49-F238E27FC236}">
                <a16:creationId xmlns:a16="http://schemas.microsoft.com/office/drawing/2014/main" id="{8EDCFC5C-2565-7E2E-3F0D-14F3DDF4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08350"/>
            <a:ext cx="1588" cy="762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4" name="Line 52">
            <a:extLst>
              <a:ext uri="{FF2B5EF4-FFF2-40B4-BE49-F238E27FC236}">
                <a16:creationId xmlns:a16="http://schemas.microsoft.com/office/drawing/2014/main" id="{C8639BF0-11E6-AE40-795A-E56E150D4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82988"/>
            <a:ext cx="1588" cy="1873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5" name="Line 53">
            <a:extLst>
              <a:ext uri="{FF2B5EF4-FFF2-40B4-BE49-F238E27FC236}">
                <a16:creationId xmlns:a16="http://schemas.microsoft.com/office/drawing/2014/main" id="{8361FC89-60B0-A2CE-3B2C-DC417BB4C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463" y="2559050"/>
            <a:ext cx="1587" cy="1587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6" name="Line 54">
            <a:extLst>
              <a:ext uri="{FF2B5EF4-FFF2-40B4-BE49-F238E27FC236}">
                <a16:creationId xmlns:a16="http://schemas.microsoft.com/office/drawing/2014/main" id="{89598316-21D8-9237-942F-718D9381B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313" y="2655888"/>
            <a:ext cx="311150" cy="3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7" name="Freeform 55">
            <a:extLst>
              <a:ext uri="{FF2B5EF4-FFF2-40B4-BE49-F238E27FC236}">
                <a16:creationId xmlns:a16="http://schemas.microsoft.com/office/drawing/2014/main" id="{43B6785C-EE9E-9224-40CE-EFA45B9821F5}"/>
              </a:ext>
            </a:extLst>
          </p:cNvPr>
          <p:cNvSpPr>
            <a:spLocks/>
          </p:cNvSpPr>
          <p:nvPr/>
        </p:nvSpPr>
        <p:spPr bwMode="auto">
          <a:xfrm>
            <a:off x="3044825" y="2616200"/>
            <a:ext cx="123825" cy="80963"/>
          </a:xfrm>
          <a:custGeom>
            <a:avLst/>
            <a:gdLst>
              <a:gd name="T0" fmla="*/ 22 w 26"/>
              <a:gd name="T1" fmla="*/ 8 h 16"/>
              <a:gd name="T2" fmla="*/ 26 w 26"/>
              <a:gd name="T3" fmla="*/ 16 h 16"/>
              <a:gd name="T4" fmla="*/ 26 w 26"/>
              <a:gd name="T5" fmla="*/ 16 h 16"/>
              <a:gd name="T6" fmla="*/ 13 w 26"/>
              <a:gd name="T7" fmla="*/ 11 h 16"/>
              <a:gd name="T8" fmla="*/ 0 w 26"/>
              <a:gd name="T9" fmla="*/ 8 h 16"/>
              <a:gd name="T10" fmla="*/ 13 w 26"/>
              <a:gd name="T11" fmla="*/ 5 h 16"/>
              <a:gd name="T12" fmla="*/ 26 w 26"/>
              <a:gd name="T13" fmla="*/ 0 h 16"/>
              <a:gd name="T14" fmla="*/ 26 w 26"/>
              <a:gd name="T15" fmla="*/ 0 h 16"/>
              <a:gd name="T16" fmla="*/ 22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22" y="8"/>
                </a:move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9" y="10"/>
                  <a:pt x="4" y="9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lnTo>
                  <a:pt x="2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28" name="Rectangle 56">
            <a:extLst>
              <a:ext uri="{FF2B5EF4-FFF2-40B4-BE49-F238E27FC236}">
                <a16:creationId xmlns:a16="http://schemas.microsoft.com/office/drawing/2014/main" id="{5E8ADF34-2FA6-C5F1-52C7-8AFDFAE06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228975"/>
            <a:ext cx="20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BS</a:t>
            </a:r>
            <a:endParaRPr lang="en-US" altLang="en-US" sz="3600"/>
          </a:p>
        </p:txBody>
      </p:sp>
      <p:sp>
        <p:nvSpPr>
          <p:cNvPr id="438329" name="Rectangle 57">
            <a:extLst>
              <a:ext uri="{FF2B5EF4-FFF2-40B4-BE49-F238E27FC236}">
                <a16:creationId xmlns:a16="http://schemas.microsoft.com/office/drawing/2014/main" id="{6BDF249E-F5BD-50DA-7585-07C563E1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28975"/>
            <a:ext cx="20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SA</a:t>
            </a:r>
            <a:endParaRPr lang="en-US" altLang="en-US" sz="3600"/>
          </a:p>
        </p:txBody>
      </p:sp>
      <p:sp>
        <p:nvSpPr>
          <p:cNvPr id="438330" name="Rectangle 58">
            <a:extLst>
              <a:ext uri="{FF2B5EF4-FFF2-40B4-BE49-F238E27FC236}">
                <a16:creationId xmlns:a16="http://schemas.microsoft.com/office/drawing/2014/main" id="{3325057E-79F2-7524-67D2-61588BDDA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3228975"/>
            <a:ext cx="20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SA</a:t>
            </a:r>
            <a:endParaRPr lang="en-US" altLang="en-US" sz="3600"/>
          </a:p>
        </p:txBody>
      </p:sp>
      <p:sp>
        <p:nvSpPr>
          <p:cNvPr id="438331" name="Rectangle 59">
            <a:extLst>
              <a:ext uri="{FF2B5EF4-FFF2-40B4-BE49-F238E27FC236}">
                <a16:creationId xmlns:a16="http://schemas.microsoft.com/office/drawing/2014/main" id="{2E8142A7-9CA6-3372-281A-98B85625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534025"/>
            <a:ext cx="20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BS</a:t>
            </a:r>
            <a:endParaRPr lang="en-US" altLang="en-US" sz="3600"/>
          </a:p>
        </p:txBody>
      </p:sp>
      <p:sp>
        <p:nvSpPr>
          <p:cNvPr id="438332" name="Oval 60">
            <a:extLst>
              <a:ext uri="{FF2B5EF4-FFF2-40B4-BE49-F238E27FC236}">
                <a16:creationId xmlns:a16="http://schemas.microsoft.com/office/drawing/2014/main" id="{0DFC71B8-A2BA-B99F-109A-63229D85B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648075"/>
            <a:ext cx="57150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33" name="Oval 61">
            <a:extLst>
              <a:ext uri="{FF2B5EF4-FFF2-40B4-BE49-F238E27FC236}">
                <a16:creationId xmlns:a16="http://schemas.microsoft.com/office/drawing/2014/main" id="{E2ABB484-454D-4E7A-16BD-C16C20CB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648075"/>
            <a:ext cx="57150" cy="619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34" name="Rectangle 62">
            <a:extLst>
              <a:ext uri="{FF2B5EF4-FFF2-40B4-BE49-F238E27FC236}">
                <a16:creationId xmlns:a16="http://schemas.microsoft.com/office/drawing/2014/main" id="{89685AE3-DBD3-AC8F-BE58-A15D957B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3582988"/>
            <a:ext cx="3238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SEQ</a:t>
            </a:r>
            <a:endParaRPr lang="en-US" altLang="en-US" sz="3600"/>
          </a:p>
        </p:txBody>
      </p:sp>
      <p:sp>
        <p:nvSpPr>
          <p:cNvPr id="438335" name="Rectangle 63">
            <a:extLst>
              <a:ext uri="{FF2B5EF4-FFF2-40B4-BE49-F238E27FC236}">
                <a16:creationId xmlns:a16="http://schemas.microsoft.com/office/drawing/2014/main" id="{EA433B2A-B659-3A9D-64C5-9632A376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4267200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SEQ</a:t>
            </a:r>
            <a:endParaRPr lang="en-US" altLang="en-US" sz="3600"/>
          </a:p>
        </p:txBody>
      </p:sp>
      <p:sp>
        <p:nvSpPr>
          <p:cNvPr id="438336" name="Rectangle 64">
            <a:extLst>
              <a:ext uri="{FF2B5EF4-FFF2-40B4-BE49-F238E27FC236}">
                <a16:creationId xmlns:a16="http://schemas.microsoft.com/office/drawing/2014/main" id="{DC27D577-BC2E-51CF-47F8-FAB8B496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109788"/>
            <a:ext cx="320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SEQ</a:t>
            </a:r>
            <a:endParaRPr lang="en-US" altLang="en-US" sz="3600"/>
          </a:p>
        </p:txBody>
      </p:sp>
      <p:sp>
        <p:nvSpPr>
          <p:cNvPr id="438337" name="Rectangle 65">
            <a:extLst>
              <a:ext uri="{FF2B5EF4-FFF2-40B4-BE49-F238E27FC236}">
                <a16:creationId xmlns:a16="http://schemas.microsoft.com/office/drawing/2014/main" id="{F51B7976-7FA7-7EBD-93A7-6FE20050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4267200"/>
            <a:ext cx="322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SEQ</a:t>
            </a:r>
            <a:endParaRPr lang="en-US" altLang="en-US" sz="3600"/>
          </a:p>
        </p:txBody>
      </p:sp>
      <p:sp>
        <p:nvSpPr>
          <p:cNvPr id="438338" name="Rectangle 66">
            <a:extLst>
              <a:ext uri="{FF2B5EF4-FFF2-40B4-BE49-F238E27FC236}">
                <a16:creationId xmlns:a16="http://schemas.microsoft.com/office/drawing/2014/main" id="{5F4F38E5-8CD7-095F-3732-2FD0058E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4095750"/>
            <a:ext cx="3206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SEQ</a:t>
            </a:r>
            <a:endParaRPr lang="en-US" altLang="en-US" sz="3600"/>
          </a:p>
        </p:txBody>
      </p:sp>
      <p:sp>
        <p:nvSpPr>
          <p:cNvPr id="438339" name="Line 67">
            <a:extLst>
              <a:ext uri="{FF2B5EF4-FFF2-40B4-BE49-F238E27FC236}">
                <a16:creationId xmlns:a16="http://schemas.microsoft.com/office/drawing/2014/main" id="{7FF8C48C-1F8E-6ADD-2FE1-148EFF08B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3679825"/>
            <a:ext cx="31591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0" name="Freeform 68">
            <a:extLst>
              <a:ext uri="{FF2B5EF4-FFF2-40B4-BE49-F238E27FC236}">
                <a16:creationId xmlns:a16="http://schemas.microsoft.com/office/drawing/2014/main" id="{862805DF-322B-97CC-6FD9-D3FF54A487E8}"/>
              </a:ext>
            </a:extLst>
          </p:cNvPr>
          <p:cNvSpPr>
            <a:spLocks/>
          </p:cNvSpPr>
          <p:nvPr/>
        </p:nvSpPr>
        <p:spPr bwMode="auto">
          <a:xfrm>
            <a:off x="3403600" y="3638550"/>
            <a:ext cx="123825" cy="80963"/>
          </a:xfrm>
          <a:custGeom>
            <a:avLst/>
            <a:gdLst>
              <a:gd name="T0" fmla="*/ 22 w 26"/>
              <a:gd name="T1" fmla="*/ 8 h 16"/>
              <a:gd name="T2" fmla="*/ 26 w 26"/>
              <a:gd name="T3" fmla="*/ 16 h 16"/>
              <a:gd name="T4" fmla="*/ 26 w 26"/>
              <a:gd name="T5" fmla="*/ 16 h 16"/>
              <a:gd name="T6" fmla="*/ 13 w 26"/>
              <a:gd name="T7" fmla="*/ 11 h 16"/>
              <a:gd name="T8" fmla="*/ 0 w 26"/>
              <a:gd name="T9" fmla="*/ 8 h 16"/>
              <a:gd name="T10" fmla="*/ 13 w 26"/>
              <a:gd name="T11" fmla="*/ 5 h 16"/>
              <a:gd name="T12" fmla="*/ 26 w 26"/>
              <a:gd name="T13" fmla="*/ 0 h 16"/>
              <a:gd name="T14" fmla="*/ 26 w 26"/>
              <a:gd name="T15" fmla="*/ 0 h 16"/>
              <a:gd name="T16" fmla="*/ 22 w 26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6">
                <a:moveTo>
                  <a:pt x="22" y="8"/>
                </a:move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9" y="10"/>
                  <a:pt x="4" y="9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lnTo>
                  <a:pt x="2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1" name="Line 69">
            <a:extLst>
              <a:ext uri="{FF2B5EF4-FFF2-40B4-BE49-F238E27FC236}">
                <a16:creationId xmlns:a16="http://schemas.microsoft.com/office/drawing/2014/main" id="{5FFE29A9-26C6-9920-76AF-807FE1235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4762500"/>
            <a:ext cx="196850" cy="3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2" name="Freeform 70">
            <a:extLst>
              <a:ext uri="{FF2B5EF4-FFF2-40B4-BE49-F238E27FC236}">
                <a16:creationId xmlns:a16="http://schemas.microsoft.com/office/drawing/2014/main" id="{46A6DEF1-1107-F4E9-8677-F1B870FD26D2}"/>
              </a:ext>
            </a:extLst>
          </p:cNvPr>
          <p:cNvSpPr>
            <a:spLocks/>
          </p:cNvSpPr>
          <p:nvPr/>
        </p:nvSpPr>
        <p:spPr bwMode="auto">
          <a:xfrm>
            <a:off x="4699000" y="4722813"/>
            <a:ext cx="128588" cy="80962"/>
          </a:xfrm>
          <a:custGeom>
            <a:avLst/>
            <a:gdLst>
              <a:gd name="T0" fmla="*/ 5 w 27"/>
              <a:gd name="T1" fmla="*/ 8 h 16"/>
              <a:gd name="T2" fmla="*/ 0 w 27"/>
              <a:gd name="T3" fmla="*/ 16 h 16"/>
              <a:gd name="T4" fmla="*/ 0 w 27"/>
              <a:gd name="T5" fmla="*/ 16 h 16"/>
              <a:gd name="T6" fmla="*/ 13 w 27"/>
              <a:gd name="T7" fmla="*/ 11 h 16"/>
              <a:gd name="T8" fmla="*/ 27 w 27"/>
              <a:gd name="T9" fmla="*/ 8 h 16"/>
              <a:gd name="T10" fmla="*/ 13 w 27"/>
              <a:gd name="T11" fmla="*/ 5 h 16"/>
              <a:gd name="T12" fmla="*/ 0 w 27"/>
              <a:gd name="T13" fmla="*/ 0 h 16"/>
              <a:gd name="T14" fmla="*/ 0 w 27"/>
              <a:gd name="T15" fmla="*/ 0 h 16"/>
              <a:gd name="T16" fmla="*/ 5 w 27"/>
              <a:gd name="T17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8" y="10"/>
                  <a:pt x="22" y="9"/>
                  <a:pt x="27" y="8"/>
                </a:cubicBezTo>
                <a:cubicBezTo>
                  <a:pt x="22" y="7"/>
                  <a:pt x="18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3" name="Freeform 71">
            <a:extLst>
              <a:ext uri="{FF2B5EF4-FFF2-40B4-BE49-F238E27FC236}">
                <a16:creationId xmlns:a16="http://schemas.microsoft.com/office/drawing/2014/main" id="{245F59AB-BB43-D8AF-B3B5-D0CEAD765C39}"/>
              </a:ext>
            </a:extLst>
          </p:cNvPr>
          <p:cNvSpPr>
            <a:spLocks/>
          </p:cNvSpPr>
          <p:nvPr/>
        </p:nvSpPr>
        <p:spPr bwMode="auto">
          <a:xfrm>
            <a:off x="3810000" y="3968750"/>
            <a:ext cx="90488" cy="438150"/>
          </a:xfrm>
          <a:custGeom>
            <a:avLst/>
            <a:gdLst>
              <a:gd name="T0" fmla="*/ 0 w 38"/>
              <a:gd name="T1" fmla="*/ 0 h 172"/>
              <a:gd name="T2" fmla="*/ 0 w 38"/>
              <a:gd name="T3" fmla="*/ 172 h 172"/>
              <a:gd name="T4" fmla="*/ 38 w 38"/>
              <a:gd name="T5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172">
                <a:moveTo>
                  <a:pt x="0" y="0"/>
                </a:moveTo>
                <a:lnTo>
                  <a:pt x="0" y="172"/>
                </a:lnTo>
                <a:lnTo>
                  <a:pt x="38" y="172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4" name="Freeform 72">
            <a:extLst>
              <a:ext uri="{FF2B5EF4-FFF2-40B4-BE49-F238E27FC236}">
                <a16:creationId xmlns:a16="http://schemas.microsoft.com/office/drawing/2014/main" id="{19472339-F536-A50B-E00D-915CF806C1D1}"/>
              </a:ext>
            </a:extLst>
          </p:cNvPr>
          <p:cNvSpPr>
            <a:spLocks/>
          </p:cNvSpPr>
          <p:nvPr/>
        </p:nvSpPr>
        <p:spPr bwMode="auto">
          <a:xfrm>
            <a:off x="3810000" y="4518025"/>
            <a:ext cx="104775" cy="488950"/>
          </a:xfrm>
          <a:custGeom>
            <a:avLst/>
            <a:gdLst>
              <a:gd name="T0" fmla="*/ 44 w 44"/>
              <a:gd name="T1" fmla="*/ 192 h 192"/>
              <a:gd name="T2" fmla="*/ 0 w 44"/>
              <a:gd name="T3" fmla="*/ 192 h 192"/>
              <a:gd name="T4" fmla="*/ 0 w 44"/>
              <a:gd name="T5" fmla="*/ 0 h 192"/>
              <a:gd name="T6" fmla="*/ 38 w 44"/>
              <a:gd name="T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192">
                <a:moveTo>
                  <a:pt x="44" y="192"/>
                </a:moveTo>
                <a:lnTo>
                  <a:pt x="0" y="192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5" name="Freeform 73">
            <a:extLst>
              <a:ext uri="{FF2B5EF4-FFF2-40B4-BE49-F238E27FC236}">
                <a16:creationId xmlns:a16="http://schemas.microsoft.com/office/drawing/2014/main" id="{91ED70B9-C070-8896-E351-CD1B039881D7}"/>
              </a:ext>
            </a:extLst>
          </p:cNvPr>
          <p:cNvSpPr>
            <a:spLocks/>
          </p:cNvSpPr>
          <p:nvPr/>
        </p:nvSpPr>
        <p:spPr bwMode="auto">
          <a:xfrm>
            <a:off x="3641725" y="3679825"/>
            <a:ext cx="273050" cy="1435100"/>
          </a:xfrm>
          <a:custGeom>
            <a:avLst/>
            <a:gdLst>
              <a:gd name="T0" fmla="*/ 0 w 114"/>
              <a:gd name="T1" fmla="*/ 0 h 564"/>
              <a:gd name="T2" fmla="*/ 0 w 114"/>
              <a:gd name="T3" fmla="*/ 564 h 564"/>
              <a:gd name="T4" fmla="*/ 114 w 114"/>
              <a:gd name="T5" fmla="*/ 56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" h="564">
                <a:moveTo>
                  <a:pt x="0" y="0"/>
                </a:moveTo>
                <a:lnTo>
                  <a:pt x="0" y="564"/>
                </a:lnTo>
                <a:lnTo>
                  <a:pt x="114" y="564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6" name="Oval 74">
            <a:extLst>
              <a:ext uri="{FF2B5EF4-FFF2-40B4-BE49-F238E27FC236}">
                <a16:creationId xmlns:a16="http://schemas.microsoft.com/office/drawing/2014/main" id="{BE7A0B52-C0BC-F97E-4AE4-8931051A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427538"/>
            <a:ext cx="66675" cy="714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347" name="Oval 75">
            <a:extLst>
              <a:ext uri="{FF2B5EF4-FFF2-40B4-BE49-F238E27FC236}">
                <a16:creationId xmlns:a16="http://schemas.microsoft.com/office/drawing/2014/main" id="{A6BF2079-D79B-D684-F023-733452B1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4198938"/>
            <a:ext cx="66675" cy="698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348" name="Line 76">
            <a:extLst>
              <a:ext uri="{FF2B5EF4-FFF2-40B4-BE49-F238E27FC236}">
                <a16:creationId xmlns:a16="http://schemas.microsoft.com/office/drawing/2014/main" id="{A579039D-AE75-2719-10E0-FCE6774EA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062538"/>
            <a:ext cx="166687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49" name="Freeform 77">
            <a:extLst>
              <a:ext uri="{FF2B5EF4-FFF2-40B4-BE49-F238E27FC236}">
                <a16:creationId xmlns:a16="http://schemas.microsoft.com/office/drawing/2014/main" id="{6375909A-BE29-BFAE-8823-D6058D3CD89C}"/>
              </a:ext>
            </a:extLst>
          </p:cNvPr>
          <p:cNvSpPr>
            <a:spLocks/>
          </p:cNvSpPr>
          <p:nvPr/>
        </p:nvSpPr>
        <p:spPr bwMode="auto">
          <a:xfrm>
            <a:off x="4430713" y="4870450"/>
            <a:ext cx="104775" cy="381000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0" name="Line 78">
            <a:extLst>
              <a:ext uri="{FF2B5EF4-FFF2-40B4-BE49-F238E27FC236}">
                <a16:creationId xmlns:a16="http://schemas.microsoft.com/office/drawing/2014/main" id="{50932690-2492-C799-5DB0-A2FE631C2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5" y="4956175"/>
            <a:ext cx="1588" cy="209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1" name="Line 79">
            <a:extLst>
              <a:ext uri="{FF2B5EF4-FFF2-40B4-BE49-F238E27FC236}">
                <a16:creationId xmlns:a16="http://schemas.microsoft.com/office/drawing/2014/main" id="{7B474BD9-A96E-0F31-815A-B0DE3684E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4951413"/>
            <a:ext cx="104775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2" name="Freeform 80">
            <a:extLst>
              <a:ext uri="{FF2B5EF4-FFF2-40B4-BE49-F238E27FC236}">
                <a16:creationId xmlns:a16="http://schemas.microsoft.com/office/drawing/2014/main" id="{447C1DEA-47BA-64C8-BF55-208276798D58}"/>
              </a:ext>
            </a:extLst>
          </p:cNvPr>
          <p:cNvSpPr>
            <a:spLocks/>
          </p:cNvSpPr>
          <p:nvPr/>
        </p:nvSpPr>
        <p:spPr bwMode="auto">
          <a:xfrm>
            <a:off x="2633663" y="4762500"/>
            <a:ext cx="104775" cy="382588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3" name="Line 81">
            <a:extLst>
              <a:ext uri="{FF2B5EF4-FFF2-40B4-BE49-F238E27FC236}">
                <a16:creationId xmlns:a16="http://schemas.microsoft.com/office/drawing/2014/main" id="{651078F4-1CBB-28E6-E676-06B5F1E3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038" y="4849813"/>
            <a:ext cx="1587" cy="2079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4" name="Line 82">
            <a:extLst>
              <a:ext uri="{FF2B5EF4-FFF2-40B4-BE49-F238E27FC236}">
                <a16:creationId xmlns:a16="http://schemas.microsoft.com/office/drawing/2014/main" id="{1E88EA2F-0402-9550-FA48-9960ED550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3984625"/>
            <a:ext cx="1047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5" name="Freeform 83">
            <a:extLst>
              <a:ext uri="{FF2B5EF4-FFF2-40B4-BE49-F238E27FC236}">
                <a16:creationId xmlns:a16="http://schemas.microsoft.com/office/drawing/2014/main" id="{EC538057-E8E4-C02E-1B93-7EAFEA8D03EB}"/>
              </a:ext>
            </a:extLst>
          </p:cNvPr>
          <p:cNvSpPr>
            <a:spLocks/>
          </p:cNvSpPr>
          <p:nvPr/>
        </p:nvSpPr>
        <p:spPr bwMode="auto">
          <a:xfrm>
            <a:off x="2633663" y="3795713"/>
            <a:ext cx="104775" cy="382587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6" name="Line 84">
            <a:extLst>
              <a:ext uri="{FF2B5EF4-FFF2-40B4-BE49-F238E27FC236}">
                <a16:creationId xmlns:a16="http://schemas.microsoft.com/office/drawing/2014/main" id="{789C1C56-4823-D839-BD90-DE886AC56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6038" y="3883025"/>
            <a:ext cx="1587" cy="2079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7" name="Line 85">
            <a:extLst>
              <a:ext uri="{FF2B5EF4-FFF2-40B4-BE49-F238E27FC236}">
                <a16:creationId xmlns:a16="http://schemas.microsoft.com/office/drawing/2014/main" id="{A37589AD-7C17-ECD2-782F-C76C4296C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50" y="4951413"/>
            <a:ext cx="109538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8" name="Freeform 86">
            <a:extLst>
              <a:ext uri="{FF2B5EF4-FFF2-40B4-BE49-F238E27FC236}">
                <a16:creationId xmlns:a16="http://schemas.microsoft.com/office/drawing/2014/main" id="{3A19BA52-F811-24B7-6650-535C2B566A90}"/>
              </a:ext>
            </a:extLst>
          </p:cNvPr>
          <p:cNvSpPr>
            <a:spLocks/>
          </p:cNvSpPr>
          <p:nvPr/>
        </p:nvSpPr>
        <p:spPr bwMode="auto">
          <a:xfrm>
            <a:off x="1031875" y="4762500"/>
            <a:ext cx="106363" cy="382588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59" name="Line 87">
            <a:extLst>
              <a:ext uri="{FF2B5EF4-FFF2-40B4-BE49-F238E27FC236}">
                <a16:creationId xmlns:a16="http://schemas.microsoft.com/office/drawing/2014/main" id="{8756ECF3-0759-2733-200E-2EBA28C1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488" y="4849813"/>
            <a:ext cx="3175" cy="2079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0" name="Line 88">
            <a:extLst>
              <a:ext uri="{FF2B5EF4-FFF2-40B4-BE49-F238E27FC236}">
                <a16:creationId xmlns:a16="http://schemas.microsoft.com/office/drawing/2014/main" id="{CDB21AF7-6F67-FD7A-3DEF-1D1726FC3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5" y="5627688"/>
            <a:ext cx="109538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1" name="Freeform 89">
            <a:extLst>
              <a:ext uri="{FF2B5EF4-FFF2-40B4-BE49-F238E27FC236}">
                <a16:creationId xmlns:a16="http://schemas.microsoft.com/office/drawing/2014/main" id="{D6776FFB-9674-0DFB-B4F5-C29B161B3EDA}"/>
              </a:ext>
            </a:extLst>
          </p:cNvPr>
          <p:cNvSpPr>
            <a:spLocks/>
          </p:cNvSpPr>
          <p:nvPr/>
        </p:nvSpPr>
        <p:spPr bwMode="auto">
          <a:xfrm>
            <a:off x="1835150" y="5440363"/>
            <a:ext cx="104775" cy="381000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2" name="Line 90">
            <a:extLst>
              <a:ext uri="{FF2B5EF4-FFF2-40B4-BE49-F238E27FC236}">
                <a16:creationId xmlns:a16="http://schemas.microsoft.com/office/drawing/2014/main" id="{0F76D726-79CC-3B3F-C643-9BDE3C4F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5526088"/>
            <a:ext cx="3175" cy="209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3" name="Line 91">
            <a:extLst>
              <a:ext uri="{FF2B5EF4-FFF2-40B4-BE49-F238E27FC236}">
                <a16:creationId xmlns:a16="http://schemas.microsoft.com/office/drawing/2014/main" id="{C0400E3E-FADE-8DFA-8CDE-362F72491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5" y="3984625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4" name="Freeform 92">
            <a:extLst>
              <a:ext uri="{FF2B5EF4-FFF2-40B4-BE49-F238E27FC236}">
                <a16:creationId xmlns:a16="http://schemas.microsoft.com/office/drawing/2014/main" id="{3DBABDDF-3826-634D-DB07-AA709A9067A9}"/>
              </a:ext>
            </a:extLst>
          </p:cNvPr>
          <p:cNvSpPr>
            <a:spLocks/>
          </p:cNvSpPr>
          <p:nvPr/>
        </p:nvSpPr>
        <p:spPr bwMode="auto">
          <a:xfrm>
            <a:off x="1835150" y="3795713"/>
            <a:ext cx="104775" cy="382587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5" name="Line 93">
            <a:extLst>
              <a:ext uri="{FF2B5EF4-FFF2-40B4-BE49-F238E27FC236}">
                <a16:creationId xmlns:a16="http://schemas.microsoft.com/office/drawing/2014/main" id="{C6813692-B066-7577-D115-A86C68B9C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3883025"/>
            <a:ext cx="3175" cy="2079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6" name="Line 94">
            <a:extLst>
              <a:ext uri="{FF2B5EF4-FFF2-40B4-BE49-F238E27FC236}">
                <a16:creationId xmlns:a16="http://schemas.microsoft.com/office/drawing/2014/main" id="{3313F4DA-3F34-66D5-3A7E-9133E0AF6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984625"/>
            <a:ext cx="10953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7" name="Freeform 95">
            <a:extLst>
              <a:ext uri="{FF2B5EF4-FFF2-40B4-BE49-F238E27FC236}">
                <a16:creationId xmlns:a16="http://schemas.microsoft.com/office/drawing/2014/main" id="{A5704F8C-3886-9D9E-CB70-72532376A71B}"/>
              </a:ext>
            </a:extLst>
          </p:cNvPr>
          <p:cNvSpPr>
            <a:spLocks/>
          </p:cNvSpPr>
          <p:nvPr/>
        </p:nvSpPr>
        <p:spPr bwMode="auto">
          <a:xfrm>
            <a:off x="1138238" y="3795713"/>
            <a:ext cx="104775" cy="382587"/>
          </a:xfrm>
          <a:custGeom>
            <a:avLst/>
            <a:gdLst>
              <a:gd name="T0" fmla="*/ 0 w 44"/>
              <a:gd name="T1" fmla="*/ 0 h 150"/>
              <a:gd name="T2" fmla="*/ 0 w 44"/>
              <a:gd name="T3" fmla="*/ 34 h 150"/>
              <a:gd name="T4" fmla="*/ 44 w 44"/>
              <a:gd name="T5" fmla="*/ 34 h 150"/>
              <a:gd name="T6" fmla="*/ 44 w 44"/>
              <a:gd name="T7" fmla="*/ 116 h 150"/>
              <a:gd name="T8" fmla="*/ 0 w 44"/>
              <a:gd name="T9" fmla="*/ 116 h 150"/>
              <a:gd name="T10" fmla="*/ 0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0" y="0"/>
                </a:moveTo>
                <a:lnTo>
                  <a:pt x="0" y="34"/>
                </a:lnTo>
                <a:lnTo>
                  <a:pt x="44" y="34"/>
                </a:lnTo>
                <a:lnTo>
                  <a:pt x="44" y="116"/>
                </a:lnTo>
                <a:lnTo>
                  <a:pt x="0" y="116"/>
                </a:lnTo>
                <a:lnTo>
                  <a:pt x="0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8" name="Line 96">
            <a:extLst>
              <a:ext uri="{FF2B5EF4-FFF2-40B4-BE49-F238E27FC236}">
                <a16:creationId xmlns:a16="http://schemas.microsoft.com/office/drawing/2014/main" id="{BB1FF822-67C0-0F1F-1BDC-95D520603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83025"/>
            <a:ext cx="3175" cy="20796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69" name="Line 97">
            <a:extLst>
              <a:ext uri="{FF2B5EF4-FFF2-40B4-BE49-F238E27FC236}">
                <a16:creationId xmlns:a16="http://schemas.microsoft.com/office/drawing/2014/main" id="{32763E1F-5676-6575-9705-D62BA1DCF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8675" y="2411413"/>
            <a:ext cx="104775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0" name="Freeform 98">
            <a:extLst>
              <a:ext uri="{FF2B5EF4-FFF2-40B4-BE49-F238E27FC236}">
                <a16:creationId xmlns:a16="http://schemas.microsoft.com/office/drawing/2014/main" id="{CC39D294-5C37-12A4-5BBC-6780FF31F9A2}"/>
              </a:ext>
            </a:extLst>
          </p:cNvPr>
          <p:cNvSpPr>
            <a:spLocks/>
          </p:cNvSpPr>
          <p:nvPr/>
        </p:nvSpPr>
        <p:spPr bwMode="auto">
          <a:xfrm>
            <a:off x="1939925" y="2224088"/>
            <a:ext cx="106363" cy="381000"/>
          </a:xfrm>
          <a:custGeom>
            <a:avLst/>
            <a:gdLst>
              <a:gd name="T0" fmla="*/ 0 w 44"/>
              <a:gd name="T1" fmla="*/ 0 h 150"/>
              <a:gd name="T2" fmla="*/ 0 w 44"/>
              <a:gd name="T3" fmla="*/ 34 h 150"/>
              <a:gd name="T4" fmla="*/ 44 w 44"/>
              <a:gd name="T5" fmla="*/ 34 h 150"/>
              <a:gd name="T6" fmla="*/ 44 w 44"/>
              <a:gd name="T7" fmla="*/ 116 h 150"/>
              <a:gd name="T8" fmla="*/ 0 w 44"/>
              <a:gd name="T9" fmla="*/ 116 h 150"/>
              <a:gd name="T10" fmla="*/ 0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0" y="0"/>
                </a:moveTo>
                <a:lnTo>
                  <a:pt x="0" y="34"/>
                </a:lnTo>
                <a:lnTo>
                  <a:pt x="44" y="34"/>
                </a:lnTo>
                <a:lnTo>
                  <a:pt x="44" y="116"/>
                </a:lnTo>
                <a:lnTo>
                  <a:pt x="0" y="116"/>
                </a:lnTo>
                <a:lnTo>
                  <a:pt x="0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1" name="Line 99">
            <a:extLst>
              <a:ext uri="{FF2B5EF4-FFF2-40B4-BE49-F238E27FC236}">
                <a16:creationId xmlns:a16="http://schemas.microsoft.com/office/drawing/2014/main" id="{5E1C6F27-F536-69F7-E7E4-E9DB54FC6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2309813"/>
            <a:ext cx="1587" cy="209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2" name="Line 100">
            <a:extLst>
              <a:ext uri="{FF2B5EF4-FFF2-40B4-BE49-F238E27FC236}">
                <a16:creationId xmlns:a16="http://schemas.microsoft.com/office/drawing/2014/main" id="{054DCA6D-AC51-1026-C818-296D6AD0D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5" y="2941638"/>
            <a:ext cx="10953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3" name="Freeform 101">
            <a:extLst>
              <a:ext uri="{FF2B5EF4-FFF2-40B4-BE49-F238E27FC236}">
                <a16:creationId xmlns:a16="http://schemas.microsoft.com/office/drawing/2014/main" id="{6194B234-C33B-6A15-7ADD-D238382472D4}"/>
              </a:ext>
            </a:extLst>
          </p:cNvPr>
          <p:cNvSpPr>
            <a:spLocks/>
          </p:cNvSpPr>
          <p:nvPr/>
        </p:nvSpPr>
        <p:spPr bwMode="auto">
          <a:xfrm>
            <a:off x="1835150" y="2752725"/>
            <a:ext cx="104775" cy="382588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4" name="Line 102">
            <a:extLst>
              <a:ext uri="{FF2B5EF4-FFF2-40B4-BE49-F238E27FC236}">
                <a16:creationId xmlns:a16="http://schemas.microsoft.com/office/drawing/2014/main" id="{C589BD88-0014-1497-4AE4-5EF1B4F7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2840038"/>
            <a:ext cx="3175" cy="2079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5" name="Line 103">
            <a:extLst>
              <a:ext uri="{FF2B5EF4-FFF2-40B4-BE49-F238E27FC236}">
                <a16:creationId xmlns:a16="http://schemas.microsoft.com/office/drawing/2014/main" id="{CA29FA0D-70D0-A3CF-813A-C2F355D0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50" y="2411413"/>
            <a:ext cx="109538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6" name="Freeform 104">
            <a:extLst>
              <a:ext uri="{FF2B5EF4-FFF2-40B4-BE49-F238E27FC236}">
                <a16:creationId xmlns:a16="http://schemas.microsoft.com/office/drawing/2014/main" id="{4D9BC865-3DAE-181E-5A7A-C6B7EC5CD08D}"/>
              </a:ext>
            </a:extLst>
          </p:cNvPr>
          <p:cNvSpPr>
            <a:spLocks/>
          </p:cNvSpPr>
          <p:nvPr/>
        </p:nvSpPr>
        <p:spPr bwMode="auto">
          <a:xfrm>
            <a:off x="1031875" y="2224088"/>
            <a:ext cx="106363" cy="381000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7" name="Line 105">
            <a:extLst>
              <a:ext uri="{FF2B5EF4-FFF2-40B4-BE49-F238E27FC236}">
                <a16:creationId xmlns:a16="http://schemas.microsoft.com/office/drawing/2014/main" id="{F209B669-2C1E-AFF7-5F05-2B80B3A59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488" y="2309813"/>
            <a:ext cx="3175" cy="2095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8" name="Line 106">
            <a:extLst>
              <a:ext uri="{FF2B5EF4-FFF2-40B4-BE49-F238E27FC236}">
                <a16:creationId xmlns:a16="http://schemas.microsoft.com/office/drawing/2014/main" id="{31CA99FB-614C-46E4-E43E-AAA5972FF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322638"/>
            <a:ext cx="109537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79" name="Freeform 107">
            <a:extLst>
              <a:ext uri="{FF2B5EF4-FFF2-40B4-BE49-F238E27FC236}">
                <a16:creationId xmlns:a16="http://schemas.microsoft.com/office/drawing/2014/main" id="{6926BBEC-9371-ED55-EADA-8232538251A2}"/>
              </a:ext>
            </a:extLst>
          </p:cNvPr>
          <p:cNvSpPr>
            <a:spLocks/>
          </p:cNvSpPr>
          <p:nvPr/>
        </p:nvSpPr>
        <p:spPr bwMode="auto">
          <a:xfrm>
            <a:off x="1433513" y="3135313"/>
            <a:ext cx="106362" cy="381000"/>
          </a:xfrm>
          <a:custGeom>
            <a:avLst/>
            <a:gdLst>
              <a:gd name="T0" fmla="*/ 44 w 44"/>
              <a:gd name="T1" fmla="*/ 0 h 150"/>
              <a:gd name="T2" fmla="*/ 44 w 44"/>
              <a:gd name="T3" fmla="*/ 34 h 150"/>
              <a:gd name="T4" fmla="*/ 0 w 44"/>
              <a:gd name="T5" fmla="*/ 34 h 150"/>
              <a:gd name="T6" fmla="*/ 0 w 44"/>
              <a:gd name="T7" fmla="*/ 116 h 150"/>
              <a:gd name="T8" fmla="*/ 44 w 44"/>
              <a:gd name="T9" fmla="*/ 116 h 150"/>
              <a:gd name="T10" fmla="*/ 44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44" y="0"/>
                </a:moveTo>
                <a:lnTo>
                  <a:pt x="44" y="34"/>
                </a:lnTo>
                <a:lnTo>
                  <a:pt x="0" y="34"/>
                </a:lnTo>
                <a:lnTo>
                  <a:pt x="0" y="116"/>
                </a:lnTo>
                <a:lnTo>
                  <a:pt x="44" y="116"/>
                </a:lnTo>
                <a:lnTo>
                  <a:pt x="44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0" name="Line 108">
            <a:extLst>
              <a:ext uri="{FF2B5EF4-FFF2-40B4-BE49-F238E27FC236}">
                <a16:creationId xmlns:a16="http://schemas.microsoft.com/office/drawing/2014/main" id="{3155CDDA-52A7-57E0-EAE7-F7B3142A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3221038"/>
            <a:ext cx="3175" cy="2079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1" name="Line 109">
            <a:extLst>
              <a:ext uri="{FF2B5EF4-FFF2-40B4-BE49-F238E27FC236}">
                <a16:creationId xmlns:a16="http://schemas.microsoft.com/office/drawing/2014/main" id="{4540DE8E-6F41-24D8-723A-25FA1541D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941638"/>
            <a:ext cx="109538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2" name="Freeform 110">
            <a:extLst>
              <a:ext uri="{FF2B5EF4-FFF2-40B4-BE49-F238E27FC236}">
                <a16:creationId xmlns:a16="http://schemas.microsoft.com/office/drawing/2014/main" id="{EC251430-669A-BFF0-F2BB-5E4AF4E447A6}"/>
              </a:ext>
            </a:extLst>
          </p:cNvPr>
          <p:cNvSpPr>
            <a:spLocks/>
          </p:cNvSpPr>
          <p:nvPr/>
        </p:nvSpPr>
        <p:spPr bwMode="auto">
          <a:xfrm>
            <a:off x="1138238" y="2752725"/>
            <a:ext cx="104775" cy="382588"/>
          </a:xfrm>
          <a:custGeom>
            <a:avLst/>
            <a:gdLst>
              <a:gd name="T0" fmla="*/ 0 w 44"/>
              <a:gd name="T1" fmla="*/ 0 h 150"/>
              <a:gd name="T2" fmla="*/ 0 w 44"/>
              <a:gd name="T3" fmla="*/ 34 h 150"/>
              <a:gd name="T4" fmla="*/ 44 w 44"/>
              <a:gd name="T5" fmla="*/ 34 h 150"/>
              <a:gd name="T6" fmla="*/ 44 w 44"/>
              <a:gd name="T7" fmla="*/ 116 h 150"/>
              <a:gd name="T8" fmla="*/ 0 w 44"/>
              <a:gd name="T9" fmla="*/ 116 h 150"/>
              <a:gd name="T10" fmla="*/ 0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0" y="0"/>
                </a:moveTo>
                <a:lnTo>
                  <a:pt x="0" y="34"/>
                </a:lnTo>
                <a:lnTo>
                  <a:pt x="44" y="34"/>
                </a:lnTo>
                <a:lnTo>
                  <a:pt x="44" y="116"/>
                </a:lnTo>
                <a:lnTo>
                  <a:pt x="0" y="116"/>
                </a:lnTo>
                <a:lnTo>
                  <a:pt x="0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3" name="Line 111">
            <a:extLst>
              <a:ext uri="{FF2B5EF4-FFF2-40B4-BE49-F238E27FC236}">
                <a16:creationId xmlns:a16="http://schemas.microsoft.com/office/drawing/2014/main" id="{923B0982-5708-1647-EB7B-0D677AC64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40038"/>
            <a:ext cx="3175" cy="2079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4" name="Line 112">
            <a:extLst>
              <a:ext uri="{FF2B5EF4-FFF2-40B4-BE49-F238E27FC236}">
                <a16:creationId xmlns:a16="http://schemas.microsoft.com/office/drawing/2014/main" id="{F5B71486-315A-7159-12BE-78EE16A8C3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8675" y="4951413"/>
            <a:ext cx="104775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5" name="Freeform 113">
            <a:extLst>
              <a:ext uri="{FF2B5EF4-FFF2-40B4-BE49-F238E27FC236}">
                <a16:creationId xmlns:a16="http://schemas.microsoft.com/office/drawing/2014/main" id="{7DF02208-0D7A-E433-D5E2-C492AABA9463}"/>
              </a:ext>
            </a:extLst>
          </p:cNvPr>
          <p:cNvSpPr>
            <a:spLocks/>
          </p:cNvSpPr>
          <p:nvPr/>
        </p:nvSpPr>
        <p:spPr bwMode="auto">
          <a:xfrm>
            <a:off x="1939925" y="4762500"/>
            <a:ext cx="106363" cy="382588"/>
          </a:xfrm>
          <a:custGeom>
            <a:avLst/>
            <a:gdLst>
              <a:gd name="T0" fmla="*/ 0 w 44"/>
              <a:gd name="T1" fmla="*/ 0 h 150"/>
              <a:gd name="T2" fmla="*/ 0 w 44"/>
              <a:gd name="T3" fmla="*/ 34 h 150"/>
              <a:gd name="T4" fmla="*/ 44 w 44"/>
              <a:gd name="T5" fmla="*/ 34 h 150"/>
              <a:gd name="T6" fmla="*/ 44 w 44"/>
              <a:gd name="T7" fmla="*/ 116 h 150"/>
              <a:gd name="T8" fmla="*/ 0 w 44"/>
              <a:gd name="T9" fmla="*/ 116 h 150"/>
              <a:gd name="T10" fmla="*/ 0 w 4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50">
                <a:moveTo>
                  <a:pt x="0" y="0"/>
                </a:moveTo>
                <a:lnTo>
                  <a:pt x="0" y="34"/>
                </a:lnTo>
                <a:lnTo>
                  <a:pt x="44" y="34"/>
                </a:lnTo>
                <a:lnTo>
                  <a:pt x="44" y="116"/>
                </a:lnTo>
                <a:lnTo>
                  <a:pt x="0" y="116"/>
                </a:lnTo>
                <a:lnTo>
                  <a:pt x="0" y="15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6" name="Line 114">
            <a:extLst>
              <a:ext uri="{FF2B5EF4-FFF2-40B4-BE49-F238E27FC236}">
                <a16:creationId xmlns:a16="http://schemas.microsoft.com/office/drawing/2014/main" id="{E5C7455C-2CD9-660C-1EBF-0BC3692DF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4849813"/>
            <a:ext cx="1587" cy="2079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7" name="Line 115">
            <a:extLst>
              <a:ext uri="{FF2B5EF4-FFF2-40B4-BE49-F238E27FC236}">
                <a16:creationId xmlns:a16="http://schemas.microsoft.com/office/drawing/2014/main" id="{624C7FA8-2F9B-2600-952B-50A4737C0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4656138"/>
            <a:ext cx="3175" cy="21431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8" name="Line 116">
            <a:extLst>
              <a:ext uri="{FF2B5EF4-FFF2-40B4-BE49-F238E27FC236}">
                <a16:creationId xmlns:a16="http://schemas.microsoft.com/office/drawing/2014/main" id="{89755FFF-89E0-FCCF-AC87-4754BBC22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8238" y="4762500"/>
            <a:ext cx="444500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89" name="Line 117">
            <a:extLst>
              <a:ext uri="{FF2B5EF4-FFF2-40B4-BE49-F238E27FC236}">
                <a16:creationId xmlns:a16="http://schemas.microsoft.com/office/drawing/2014/main" id="{226799AB-BF82-2676-C9FC-69AC1642C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9925" y="4762500"/>
            <a:ext cx="439738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0" name="Line 118">
            <a:extLst>
              <a:ext uri="{FF2B5EF4-FFF2-40B4-BE49-F238E27FC236}">
                <a16:creationId xmlns:a16="http://schemas.microsoft.com/office/drawing/2014/main" id="{653A5635-F218-4905-AE21-A3043B4D0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4762500"/>
            <a:ext cx="1071562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1" name="Line 119">
            <a:extLst>
              <a:ext uri="{FF2B5EF4-FFF2-40B4-BE49-F238E27FC236}">
                <a16:creationId xmlns:a16="http://schemas.microsoft.com/office/drawing/2014/main" id="{5541CB35-2B11-5F56-C86E-E966BD77A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775" y="4102100"/>
            <a:ext cx="311150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2" name="Line 120">
            <a:extLst>
              <a:ext uri="{FF2B5EF4-FFF2-40B4-BE49-F238E27FC236}">
                <a16:creationId xmlns:a16="http://schemas.microsoft.com/office/drawing/2014/main" id="{6870EEC1-148C-4DB3-5064-2AEE0C1C01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8238" y="4178300"/>
            <a:ext cx="1587" cy="5842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3" name="Line 121">
            <a:extLst>
              <a:ext uri="{FF2B5EF4-FFF2-40B4-BE49-F238E27FC236}">
                <a16:creationId xmlns:a16="http://schemas.microsoft.com/office/drawing/2014/main" id="{FE2C34CC-BA35-0C54-29B2-3EA61E112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9925" y="5145088"/>
            <a:ext cx="3175" cy="2952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4" name="Freeform 122">
            <a:extLst>
              <a:ext uri="{FF2B5EF4-FFF2-40B4-BE49-F238E27FC236}">
                <a16:creationId xmlns:a16="http://schemas.microsoft.com/office/drawing/2014/main" id="{61FB8FF2-DEB1-D209-0DEF-2FC17E586B65}"/>
              </a:ext>
            </a:extLst>
          </p:cNvPr>
          <p:cNvSpPr>
            <a:spLocks/>
          </p:cNvSpPr>
          <p:nvPr/>
        </p:nvSpPr>
        <p:spPr bwMode="auto">
          <a:xfrm>
            <a:off x="1138238" y="5145088"/>
            <a:ext cx="1600200" cy="233362"/>
          </a:xfrm>
          <a:custGeom>
            <a:avLst/>
            <a:gdLst>
              <a:gd name="T0" fmla="*/ 0 w 670"/>
              <a:gd name="T1" fmla="*/ 0 h 92"/>
              <a:gd name="T2" fmla="*/ 0 w 670"/>
              <a:gd name="T3" fmla="*/ 92 h 92"/>
              <a:gd name="T4" fmla="*/ 670 w 670"/>
              <a:gd name="T5" fmla="*/ 92 h 92"/>
              <a:gd name="T6" fmla="*/ 670 w 670"/>
              <a:gd name="T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0" h="92">
                <a:moveTo>
                  <a:pt x="0" y="0"/>
                </a:moveTo>
                <a:lnTo>
                  <a:pt x="0" y="92"/>
                </a:lnTo>
                <a:lnTo>
                  <a:pt x="670" y="92"/>
                </a:lnTo>
                <a:lnTo>
                  <a:pt x="67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5" name="Freeform 123">
            <a:extLst>
              <a:ext uri="{FF2B5EF4-FFF2-40B4-BE49-F238E27FC236}">
                <a16:creationId xmlns:a16="http://schemas.microsoft.com/office/drawing/2014/main" id="{290AD5A3-E111-F114-3933-6F4E3DE63274}"/>
              </a:ext>
            </a:extLst>
          </p:cNvPr>
          <p:cNvSpPr>
            <a:spLocks/>
          </p:cNvSpPr>
          <p:nvPr/>
        </p:nvSpPr>
        <p:spPr bwMode="auto">
          <a:xfrm>
            <a:off x="869950" y="2605088"/>
            <a:ext cx="1606550" cy="2605087"/>
          </a:xfrm>
          <a:custGeom>
            <a:avLst/>
            <a:gdLst>
              <a:gd name="T0" fmla="*/ 204 w 672"/>
              <a:gd name="T1" fmla="*/ 0 h 1024"/>
              <a:gd name="T2" fmla="*/ 0 w 672"/>
              <a:gd name="T3" fmla="*/ 0 h 1024"/>
              <a:gd name="T4" fmla="*/ 0 w 672"/>
              <a:gd name="T5" fmla="*/ 1024 h 1024"/>
              <a:gd name="T6" fmla="*/ 672 w 672"/>
              <a:gd name="T7" fmla="*/ 1024 h 1024"/>
              <a:gd name="T8" fmla="*/ 672 w 672"/>
              <a:gd name="T9" fmla="*/ 92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024">
                <a:moveTo>
                  <a:pt x="204" y="0"/>
                </a:moveTo>
                <a:lnTo>
                  <a:pt x="0" y="0"/>
                </a:lnTo>
                <a:lnTo>
                  <a:pt x="0" y="1024"/>
                </a:lnTo>
                <a:lnTo>
                  <a:pt x="672" y="1024"/>
                </a:lnTo>
                <a:lnTo>
                  <a:pt x="672" y="922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6" name="Freeform 124">
            <a:extLst>
              <a:ext uri="{FF2B5EF4-FFF2-40B4-BE49-F238E27FC236}">
                <a16:creationId xmlns:a16="http://schemas.microsoft.com/office/drawing/2014/main" id="{CDC8C231-0462-FDC9-BFBD-8FD22D109B5D}"/>
              </a:ext>
            </a:extLst>
          </p:cNvPr>
          <p:cNvSpPr>
            <a:spLocks/>
          </p:cNvSpPr>
          <p:nvPr/>
        </p:nvSpPr>
        <p:spPr bwMode="auto">
          <a:xfrm>
            <a:off x="1716088" y="2605088"/>
            <a:ext cx="487362" cy="2346325"/>
          </a:xfrm>
          <a:custGeom>
            <a:avLst/>
            <a:gdLst>
              <a:gd name="T0" fmla="*/ 204 w 204"/>
              <a:gd name="T1" fmla="*/ 922 h 922"/>
              <a:gd name="T2" fmla="*/ 204 w 204"/>
              <a:gd name="T3" fmla="*/ 0 h 922"/>
              <a:gd name="T4" fmla="*/ 0 w 204"/>
              <a:gd name="T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" h="922">
                <a:moveTo>
                  <a:pt x="204" y="922"/>
                </a:moveTo>
                <a:lnTo>
                  <a:pt x="204" y="0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7" name="Line 125">
            <a:extLst>
              <a:ext uri="{FF2B5EF4-FFF2-40B4-BE49-F238E27FC236}">
                <a16:creationId xmlns:a16="http://schemas.microsoft.com/office/drawing/2014/main" id="{EC0966A0-7A16-CA7E-0C47-BDB7D032B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5821363"/>
            <a:ext cx="149225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8" name="Line 126">
            <a:extLst>
              <a:ext uri="{FF2B5EF4-FFF2-40B4-BE49-F238E27FC236}">
                <a16:creationId xmlns:a16="http://schemas.microsoft.com/office/drawing/2014/main" id="{E32376C5-48C9-1AB5-74B6-F449D24523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8488" y="5821363"/>
            <a:ext cx="47625" cy="460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99" name="Line 127">
            <a:extLst>
              <a:ext uri="{FF2B5EF4-FFF2-40B4-BE49-F238E27FC236}">
                <a16:creationId xmlns:a16="http://schemas.microsoft.com/office/drawing/2014/main" id="{67C42017-8799-685A-ED97-46C7026FA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6113" y="5821363"/>
            <a:ext cx="49212" cy="460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0" name="Line 128">
            <a:extLst>
              <a:ext uri="{FF2B5EF4-FFF2-40B4-BE49-F238E27FC236}">
                <a16:creationId xmlns:a16="http://schemas.microsoft.com/office/drawing/2014/main" id="{C5C5A8F4-7E69-7312-90E9-4B9AB87E5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5325" y="5821363"/>
            <a:ext cx="42863" cy="460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1" name="Line 129">
            <a:extLst>
              <a:ext uri="{FF2B5EF4-FFF2-40B4-BE49-F238E27FC236}">
                <a16:creationId xmlns:a16="http://schemas.microsoft.com/office/drawing/2014/main" id="{5B300886-51F1-5997-9178-B440D253C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5251450"/>
            <a:ext cx="147637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2" name="Line 130">
            <a:extLst>
              <a:ext uri="{FF2B5EF4-FFF2-40B4-BE49-F238E27FC236}">
                <a16:creationId xmlns:a16="http://schemas.microsoft.com/office/drawing/2014/main" id="{65453293-4A0B-4897-9903-1BE605234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4050" y="5251450"/>
            <a:ext cx="47625" cy="508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3" name="Line 131">
            <a:extLst>
              <a:ext uri="{FF2B5EF4-FFF2-40B4-BE49-F238E27FC236}">
                <a16:creationId xmlns:a16="http://schemas.microsoft.com/office/drawing/2014/main" id="{67B3FCAE-2757-3B20-2EF9-FB2F0419C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1675" y="5251450"/>
            <a:ext cx="47625" cy="508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4" name="Line 132">
            <a:extLst>
              <a:ext uri="{FF2B5EF4-FFF2-40B4-BE49-F238E27FC236}">
                <a16:creationId xmlns:a16="http://schemas.microsoft.com/office/drawing/2014/main" id="{6C727E29-2FA5-CCC5-0A6D-2E3C61D094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9300" y="5251450"/>
            <a:ext cx="42863" cy="508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5" name="Line 133">
            <a:extLst>
              <a:ext uri="{FF2B5EF4-FFF2-40B4-BE49-F238E27FC236}">
                <a16:creationId xmlns:a16="http://schemas.microsoft.com/office/drawing/2014/main" id="{9804F1B6-4F45-4167-1E1A-D6D40EB76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478338"/>
            <a:ext cx="3175" cy="1174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6" name="Freeform 134">
            <a:extLst>
              <a:ext uri="{FF2B5EF4-FFF2-40B4-BE49-F238E27FC236}">
                <a16:creationId xmlns:a16="http://schemas.microsoft.com/office/drawing/2014/main" id="{AD6A481D-EAFC-6850-0AE1-E6DB90C819C4}"/>
              </a:ext>
            </a:extLst>
          </p:cNvPr>
          <p:cNvSpPr>
            <a:spLocks/>
          </p:cNvSpPr>
          <p:nvPr/>
        </p:nvSpPr>
        <p:spPr bwMode="auto">
          <a:xfrm>
            <a:off x="1582738" y="4651375"/>
            <a:ext cx="357187" cy="111125"/>
          </a:xfrm>
          <a:custGeom>
            <a:avLst/>
            <a:gdLst>
              <a:gd name="T0" fmla="*/ 150 w 150"/>
              <a:gd name="T1" fmla="*/ 44 h 44"/>
              <a:gd name="T2" fmla="*/ 116 w 150"/>
              <a:gd name="T3" fmla="*/ 44 h 44"/>
              <a:gd name="T4" fmla="*/ 116 w 150"/>
              <a:gd name="T5" fmla="*/ 0 h 44"/>
              <a:gd name="T6" fmla="*/ 34 w 150"/>
              <a:gd name="T7" fmla="*/ 0 h 44"/>
              <a:gd name="T8" fmla="*/ 34 w 150"/>
              <a:gd name="T9" fmla="*/ 44 h 44"/>
              <a:gd name="T10" fmla="*/ 0 w 150"/>
              <a:gd name="T1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44">
                <a:moveTo>
                  <a:pt x="150" y="44"/>
                </a:moveTo>
                <a:lnTo>
                  <a:pt x="116" y="44"/>
                </a:lnTo>
                <a:lnTo>
                  <a:pt x="116" y="0"/>
                </a:lnTo>
                <a:lnTo>
                  <a:pt x="34" y="0"/>
                </a:lnTo>
                <a:lnTo>
                  <a:pt x="34" y="44"/>
                </a:lnTo>
                <a:lnTo>
                  <a:pt x="0" y="4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7" name="Line 135">
            <a:extLst>
              <a:ext uri="{FF2B5EF4-FFF2-40B4-BE49-F238E27FC236}">
                <a16:creationId xmlns:a16="http://schemas.microsoft.com/office/drawing/2014/main" id="{3C6385AE-2EE3-B874-3394-17C07712B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3700" y="4595813"/>
            <a:ext cx="195263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8" name="Line 136">
            <a:extLst>
              <a:ext uri="{FF2B5EF4-FFF2-40B4-BE49-F238E27FC236}">
                <a16:creationId xmlns:a16="http://schemas.microsoft.com/office/drawing/2014/main" id="{DA5D1311-433A-A5A6-D1FA-04989C8B2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2320925"/>
            <a:ext cx="1588" cy="1158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09" name="Freeform 137">
            <a:extLst>
              <a:ext uri="{FF2B5EF4-FFF2-40B4-BE49-F238E27FC236}">
                <a16:creationId xmlns:a16="http://schemas.microsoft.com/office/drawing/2014/main" id="{AC69BD80-BCF0-A43E-5082-9D558A910FF3}"/>
              </a:ext>
            </a:extLst>
          </p:cNvPr>
          <p:cNvSpPr>
            <a:spLocks/>
          </p:cNvSpPr>
          <p:nvPr/>
        </p:nvSpPr>
        <p:spPr bwMode="auto">
          <a:xfrm>
            <a:off x="1357313" y="2493963"/>
            <a:ext cx="358775" cy="111125"/>
          </a:xfrm>
          <a:custGeom>
            <a:avLst/>
            <a:gdLst>
              <a:gd name="T0" fmla="*/ 150 w 150"/>
              <a:gd name="T1" fmla="*/ 44 h 44"/>
              <a:gd name="T2" fmla="*/ 116 w 150"/>
              <a:gd name="T3" fmla="*/ 44 h 44"/>
              <a:gd name="T4" fmla="*/ 116 w 150"/>
              <a:gd name="T5" fmla="*/ 0 h 44"/>
              <a:gd name="T6" fmla="*/ 34 w 150"/>
              <a:gd name="T7" fmla="*/ 0 h 44"/>
              <a:gd name="T8" fmla="*/ 34 w 150"/>
              <a:gd name="T9" fmla="*/ 44 h 44"/>
              <a:gd name="T10" fmla="*/ 0 w 150"/>
              <a:gd name="T1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44">
                <a:moveTo>
                  <a:pt x="150" y="44"/>
                </a:moveTo>
                <a:lnTo>
                  <a:pt x="116" y="44"/>
                </a:lnTo>
                <a:lnTo>
                  <a:pt x="116" y="0"/>
                </a:lnTo>
                <a:lnTo>
                  <a:pt x="34" y="0"/>
                </a:lnTo>
                <a:lnTo>
                  <a:pt x="34" y="44"/>
                </a:lnTo>
                <a:lnTo>
                  <a:pt x="0" y="4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0" name="Line 138">
            <a:extLst>
              <a:ext uri="{FF2B5EF4-FFF2-40B4-BE49-F238E27FC236}">
                <a16:creationId xmlns:a16="http://schemas.microsoft.com/office/drawing/2014/main" id="{1DDFF2B0-F210-B0B2-5BBB-EDB47A462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8275" y="2436813"/>
            <a:ext cx="196850" cy="31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1" name="Line 139">
            <a:extLst>
              <a:ext uri="{FF2B5EF4-FFF2-40B4-BE49-F238E27FC236}">
                <a16:creationId xmlns:a16="http://schemas.microsoft.com/office/drawing/2014/main" id="{105A019C-9C67-4FE2-71DE-3D2132A02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4478338"/>
            <a:ext cx="1588" cy="1174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2" name="Freeform 140">
            <a:extLst>
              <a:ext uri="{FF2B5EF4-FFF2-40B4-BE49-F238E27FC236}">
                <a16:creationId xmlns:a16="http://schemas.microsoft.com/office/drawing/2014/main" id="{DD448085-36F8-E8C9-5A19-CE431F6A7D22}"/>
              </a:ext>
            </a:extLst>
          </p:cNvPr>
          <p:cNvSpPr>
            <a:spLocks/>
          </p:cNvSpPr>
          <p:nvPr/>
        </p:nvSpPr>
        <p:spPr bwMode="auto">
          <a:xfrm>
            <a:off x="2379663" y="4651375"/>
            <a:ext cx="358775" cy="111125"/>
          </a:xfrm>
          <a:custGeom>
            <a:avLst/>
            <a:gdLst>
              <a:gd name="T0" fmla="*/ 150 w 150"/>
              <a:gd name="T1" fmla="*/ 44 h 44"/>
              <a:gd name="T2" fmla="*/ 116 w 150"/>
              <a:gd name="T3" fmla="*/ 44 h 44"/>
              <a:gd name="T4" fmla="*/ 116 w 150"/>
              <a:gd name="T5" fmla="*/ 0 h 44"/>
              <a:gd name="T6" fmla="*/ 34 w 150"/>
              <a:gd name="T7" fmla="*/ 0 h 44"/>
              <a:gd name="T8" fmla="*/ 34 w 150"/>
              <a:gd name="T9" fmla="*/ 44 h 44"/>
              <a:gd name="T10" fmla="*/ 0 w 150"/>
              <a:gd name="T1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44">
                <a:moveTo>
                  <a:pt x="150" y="44"/>
                </a:moveTo>
                <a:lnTo>
                  <a:pt x="116" y="44"/>
                </a:lnTo>
                <a:lnTo>
                  <a:pt x="116" y="0"/>
                </a:lnTo>
                <a:lnTo>
                  <a:pt x="34" y="0"/>
                </a:lnTo>
                <a:lnTo>
                  <a:pt x="34" y="44"/>
                </a:lnTo>
                <a:lnTo>
                  <a:pt x="0" y="44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3" name="Line 141">
            <a:extLst>
              <a:ext uri="{FF2B5EF4-FFF2-40B4-BE49-F238E27FC236}">
                <a16:creationId xmlns:a16="http://schemas.microsoft.com/office/drawing/2014/main" id="{A8C7E0B0-3FBD-17ED-FFF1-6F69225AC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2213" y="4595813"/>
            <a:ext cx="195262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4" name="Line 142">
            <a:extLst>
              <a:ext uri="{FF2B5EF4-FFF2-40B4-BE49-F238E27FC236}">
                <a16:creationId xmlns:a16="http://schemas.microsoft.com/office/drawing/2014/main" id="{F476F13E-86D4-2229-7395-EFB743C57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9925" y="4178300"/>
            <a:ext cx="3175" cy="5842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5" name="Line 143">
            <a:extLst>
              <a:ext uri="{FF2B5EF4-FFF2-40B4-BE49-F238E27FC236}">
                <a16:creationId xmlns:a16="http://schemas.microsoft.com/office/drawing/2014/main" id="{A33BE74B-5E51-94D6-8F34-040D227DD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8238" y="3694113"/>
            <a:ext cx="1587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6" name="Line 144">
            <a:extLst>
              <a:ext uri="{FF2B5EF4-FFF2-40B4-BE49-F238E27FC236}">
                <a16:creationId xmlns:a16="http://schemas.microsoft.com/office/drawing/2014/main" id="{60183F21-1271-7F8B-FF1B-21007F281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9925" y="3694113"/>
            <a:ext cx="3175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17" name="Oval 145">
            <a:extLst>
              <a:ext uri="{FF2B5EF4-FFF2-40B4-BE49-F238E27FC236}">
                <a16:creationId xmlns:a16="http://schemas.microsoft.com/office/drawing/2014/main" id="{C6064D97-11C8-AA4E-604E-62B42DD8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622675"/>
            <a:ext cx="66675" cy="71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18" name="Oval 146">
            <a:extLst>
              <a:ext uri="{FF2B5EF4-FFF2-40B4-BE49-F238E27FC236}">
                <a16:creationId xmlns:a16="http://schemas.microsoft.com/office/drawing/2014/main" id="{E307BA57-6300-43F2-1742-FEF5625E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48113"/>
            <a:ext cx="66675" cy="714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19" name="Oval 147">
            <a:extLst>
              <a:ext uri="{FF2B5EF4-FFF2-40B4-BE49-F238E27FC236}">
                <a16:creationId xmlns:a16="http://schemas.microsoft.com/office/drawing/2014/main" id="{29E1AAC6-10EB-D74D-E4AF-5D2DF728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3948113"/>
            <a:ext cx="66675" cy="714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20" name="Oval 148">
            <a:extLst>
              <a:ext uri="{FF2B5EF4-FFF2-40B4-BE49-F238E27FC236}">
                <a16:creationId xmlns:a16="http://schemas.microsoft.com/office/drawing/2014/main" id="{35A88B96-5B65-F46F-1B16-2C2F36AA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48113"/>
            <a:ext cx="66675" cy="714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21" name="Oval 149">
            <a:extLst>
              <a:ext uri="{FF2B5EF4-FFF2-40B4-BE49-F238E27FC236}">
                <a16:creationId xmlns:a16="http://schemas.microsoft.com/office/drawing/2014/main" id="{F4658567-589E-9AC6-011A-486503BD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3948113"/>
            <a:ext cx="66675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22" name="Oval 150">
            <a:extLst>
              <a:ext uri="{FF2B5EF4-FFF2-40B4-BE49-F238E27FC236}">
                <a16:creationId xmlns:a16="http://schemas.microsoft.com/office/drawing/2014/main" id="{A7811DE3-A785-61D6-BC24-2A462BB5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3098800"/>
            <a:ext cx="66675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23" name="Oval 151">
            <a:extLst>
              <a:ext uri="{FF2B5EF4-FFF2-40B4-BE49-F238E27FC236}">
                <a16:creationId xmlns:a16="http://schemas.microsoft.com/office/drawing/2014/main" id="{321A9EF7-6AC3-256B-CD23-C3C32BCE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2570163"/>
            <a:ext cx="68262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24" name="Oval 152">
            <a:extLst>
              <a:ext uri="{FF2B5EF4-FFF2-40B4-BE49-F238E27FC236}">
                <a16:creationId xmlns:a16="http://schemas.microsoft.com/office/drawing/2014/main" id="{CA5E3AA1-5945-B0A0-C025-96AC11B1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570163"/>
            <a:ext cx="66675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25" name="Oval 153">
            <a:extLst>
              <a:ext uri="{FF2B5EF4-FFF2-40B4-BE49-F238E27FC236}">
                <a16:creationId xmlns:a16="http://schemas.microsoft.com/office/drawing/2014/main" id="{6F5EE240-431E-D716-7072-15EA0AAE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622675"/>
            <a:ext cx="68262" cy="71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26" name="Line 154">
            <a:extLst>
              <a:ext uri="{FF2B5EF4-FFF2-40B4-BE49-F238E27FC236}">
                <a16:creationId xmlns:a16="http://schemas.microsoft.com/office/drawing/2014/main" id="{2E1983B1-FA6C-A843-CDCD-CD612E0780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3694113"/>
            <a:ext cx="3175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27" name="Oval 155">
            <a:extLst>
              <a:ext uri="{FF2B5EF4-FFF2-40B4-BE49-F238E27FC236}">
                <a16:creationId xmlns:a16="http://schemas.microsoft.com/office/drawing/2014/main" id="{A2B55221-0600-08BF-83C5-535E4189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622675"/>
            <a:ext cx="66675" cy="71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28" name="Oval 156">
            <a:extLst>
              <a:ext uri="{FF2B5EF4-FFF2-40B4-BE49-F238E27FC236}">
                <a16:creationId xmlns:a16="http://schemas.microsoft.com/office/drawing/2014/main" id="{635560B1-4852-3AF3-B2FC-278240F9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984375"/>
            <a:ext cx="68262" cy="71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29" name="Oval 157">
            <a:extLst>
              <a:ext uri="{FF2B5EF4-FFF2-40B4-BE49-F238E27FC236}">
                <a16:creationId xmlns:a16="http://schemas.microsoft.com/office/drawing/2014/main" id="{0ED151B0-7E7E-5E3F-9C72-82EBE9E2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84375"/>
            <a:ext cx="66675" cy="714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8430" name="Line 158">
            <a:extLst>
              <a:ext uri="{FF2B5EF4-FFF2-40B4-BE49-F238E27FC236}">
                <a16:creationId xmlns:a16="http://schemas.microsoft.com/office/drawing/2014/main" id="{2CD57250-4AA0-688E-7679-BA6613840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938" y="3984625"/>
            <a:ext cx="268287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1" name="Freeform 159">
            <a:extLst>
              <a:ext uri="{FF2B5EF4-FFF2-40B4-BE49-F238E27FC236}">
                <a16:creationId xmlns:a16="http://schemas.microsoft.com/office/drawing/2014/main" id="{29F5D5FA-0643-3FBF-9304-DA8132A14B18}"/>
              </a:ext>
            </a:extLst>
          </p:cNvPr>
          <p:cNvSpPr>
            <a:spLocks/>
          </p:cNvSpPr>
          <p:nvPr/>
        </p:nvSpPr>
        <p:spPr bwMode="auto">
          <a:xfrm>
            <a:off x="1138238" y="3984625"/>
            <a:ext cx="401637" cy="315913"/>
          </a:xfrm>
          <a:custGeom>
            <a:avLst/>
            <a:gdLst>
              <a:gd name="T0" fmla="*/ 168 w 168"/>
              <a:gd name="T1" fmla="*/ 0 h 124"/>
              <a:gd name="T2" fmla="*/ 168 w 168"/>
              <a:gd name="T3" fmla="*/ 124 h 124"/>
              <a:gd name="T4" fmla="*/ 0 w 168"/>
              <a:gd name="T5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124">
                <a:moveTo>
                  <a:pt x="168" y="0"/>
                </a:moveTo>
                <a:lnTo>
                  <a:pt x="168" y="124"/>
                </a:lnTo>
                <a:lnTo>
                  <a:pt x="0" y="124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2" name="Line 160">
            <a:extLst>
              <a:ext uri="{FF2B5EF4-FFF2-40B4-BE49-F238E27FC236}">
                <a16:creationId xmlns:a16="http://schemas.microsoft.com/office/drawing/2014/main" id="{A9812DE7-922B-5351-AED9-A6787C6F4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238" y="3135313"/>
            <a:ext cx="801687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3" name="Line 161">
            <a:extLst>
              <a:ext uri="{FF2B5EF4-FFF2-40B4-BE49-F238E27FC236}">
                <a16:creationId xmlns:a16="http://schemas.microsoft.com/office/drawing/2014/main" id="{F40EF8A0-4941-A5FA-B7AE-B44E77FDD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16313"/>
            <a:ext cx="149225" cy="31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4" name="Line 162">
            <a:extLst>
              <a:ext uri="{FF2B5EF4-FFF2-40B4-BE49-F238E27FC236}">
                <a16:creationId xmlns:a16="http://schemas.microsoft.com/office/drawing/2014/main" id="{141E105A-CBEA-F040-11A0-998C22103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6850" y="3516313"/>
            <a:ext cx="49213" cy="460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5" name="Line 163">
            <a:extLst>
              <a:ext uri="{FF2B5EF4-FFF2-40B4-BE49-F238E27FC236}">
                <a16:creationId xmlns:a16="http://schemas.microsoft.com/office/drawing/2014/main" id="{608C054C-C02E-7092-9DF6-BEDA3BCD3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6063" y="3516313"/>
            <a:ext cx="47625" cy="460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6" name="Line 164">
            <a:extLst>
              <a:ext uri="{FF2B5EF4-FFF2-40B4-BE49-F238E27FC236}">
                <a16:creationId xmlns:a16="http://schemas.microsoft.com/office/drawing/2014/main" id="{5892FC43-836D-A6F8-3B6E-29692EF6E2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3688" y="3516313"/>
            <a:ext cx="42862" cy="460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7" name="Line 165">
            <a:extLst>
              <a:ext uri="{FF2B5EF4-FFF2-40B4-BE49-F238E27FC236}">
                <a16:creationId xmlns:a16="http://schemas.microsoft.com/office/drawing/2014/main" id="{26E321E9-B2F7-B485-978D-DE21E4F9F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9925" y="2605088"/>
            <a:ext cx="3175" cy="1476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8" name="Line 166">
            <a:extLst>
              <a:ext uri="{FF2B5EF4-FFF2-40B4-BE49-F238E27FC236}">
                <a16:creationId xmlns:a16="http://schemas.microsoft.com/office/drawing/2014/main" id="{247DB880-6AD4-BC63-B70F-CACC9B0C0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8238" y="2605088"/>
            <a:ext cx="1587" cy="1476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39" name="Line 167">
            <a:extLst>
              <a:ext uri="{FF2B5EF4-FFF2-40B4-BE49-F238E27FC236}">
                <a16:creationId xmlns:a16="http://schemas.microsoft.com/office/drawing/2014/main" id="{30FA6571-CDB8-B3D8-F1A3-1E23644C6F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8238" y="2605088"/>
            <a:ext cx="534987" cy="3365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0" name="Line 168">
            <a:extLst>
              <a:ext uri="{FF2B5EF4-FFF2-40B4-BE49-F238E27FC236}">
                <a16:creationId xmlns:a16="http://schemas.microsoft.com/office/drawing/2014/main" id="{A40C0C66-2F45-50DA-21DE-6BE180766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4938" y="2605088"/>
            <a:ext cx="534987" cy="3365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1" name="Line 169">
            <a:extLst>
              <a:ext uri="{FF2B5EF4-FFF2-40B4-BE49-F238E27FC236}">
                <a16:creationId xmlns:a16="http://schemas.microsoft.com/office/drawing/2014/main" id="{FF064C75-D544-E15D-68DA-BA0DF6807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9925" y="2055813"/>
            <a:ext cx="3175" cy="1682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2" name="Line 170">
            <a:extLst>
              <a:ext uri="{FF2B5EF4-FFF2-40B4-BE49-F238E27FC236}">
                <a16:creationId xmlns:a16="http://schemas.microsoft.com/office/drawing/2014/main" id="{C596E0AA-C896-CA13-B756-D08AFDEC9F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8238" y="2055813"/>
            <a:ext cx="1587" cy="1682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3" name="Freeform 171">
            <a:extLst>
              <a:ext uri="{FF2B5EF4-FFF2-40B4-BE49-F238E27FC236}">
                <a16:creationId xmlns:a16="http://schemas.microsoft.com/office/drawing/2014/main" id="{9B4D24C8-0576-4607-1E38-EB233EFDFD59}"/>
              </a:ext>
            </a:extLst>
          </p:cNvPr>
          <p:cNvSpPr>
            <a:spLocks/>
          </p:cNvSpPr>
          <p:nvPr/>
        </p:nvSpPr>
        <p:spPr bwMode="auto">
          <a:xfrm>
            <a:off x="2203450" y="1811338"/>
            <a:ext cx="90488" cy="600075"/>
          </a:xfrm>
          <a:custGeom>
            <a:avLst/>
            <a:gdLst>
              <a:gd name="T0" fmla="*/ 0 w 38"/>
              <a:gd name="T1" fmla="*/ 236 h 236"/>
              <a:gd name="T2" fmla="*/ 38 w 38"/>
              <a:gd name="T3" fmla="*/ 236 h 236"/>
              <a:gd name="T4" fmla="*/ 38 w 38"/>
              <a:gd name="T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6">
                <a:moveTo>
                  <a:pt x="0" y="236"/>
                </a:moveTo>
                <a:lnTo>
                  <a:pt x="38" y="236"/>
                </a:lnTo>
                <a:lnTo>
                  <a:pt x="38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4" name="Freeform 172">
            <a:extLst>
              <a:ext uri="{FF2B5EF4-FFF2-40B4-BE49-F238E27FC236}">
                <a16:creationId xmlns:a16="http://schemas.microsoft.com/office/drawing/2014/main" id="{6FA2E025-BBBC-41FF-78C3-0D7CAC10ED98}"/>
              </a:ext>
            </a:extLst>
          </p:cNvPr>
          <p:cNvSpPr>
            <a:spLocks/>
          </p:cNvSpPr>
          <p:nvPr/>
        </p:nvSpPr>
        <p:spPr bwMode="auto">
          <a:xfrm>
            <a:off x="784225" y="1811338"/>
            <a:ext cx="85725" cy="600075"/>
          </a:xfrm>
          <a:custGeom>
            <a:avLst/>
            <a:gdLst>
              <a:gd name="T0" fmla="*/ 36 w 36"/>
              <a:gd name="T1" fmla="*/ 236 h 236"/>
              <a:gd name="T2" fmla="*/ 0 w 36"/>
              <a:gd name="T3" fmla="*/ 236 h 236"/>
              <a:gd name="T4" fmla="*/ 0 w 36"/>
              <a:gd name="T5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36">
                <a:moveTo>
                  <a:pt x="36" y="236"/>
                </a:moveTo>
                <a:lnTo>
                  <a:pt x="0" y="236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5" name="Line 173">
            <a:extLst>
              <a:ext uri="{FF2B5EF4-FFF2-40B4-BE49-F238E27FC236}">
                <a16:creationId xmlns:a16="http://schemas.microsoft.com/office/drawing/2014/main" id="{F1010567-5440-F257-40B8-46A235B0A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3236913"/>
            <a:ext cx="187325" cy="15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46" name="Rectangle 174">
            <a:extLst>
              <a:ext uri="{FF2B5EF4-FFF2-40B4-BE49-F238E27FC236}">
                <a16:creationId xmlns:a16="http://schemas.microsoft.com/office/drawing/2014/main" id="{83CDC1A2-E3C6-5BA2-77CB-E5F127E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816475"/>
            <a:ext cx="193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De</a:t>
            </a:r>
            <a:endParaRPr lang="en-US" altLang="en-US" sz="3600"/>
          </a:p>
        </p:txBody>
      </p:sp>
      <p:sp>
        <p:nvSpPr>
          <p:cNvPr id="438447" name="Rectangle 175">
            <a:extLst>
              <a:ext uri="{FF2B5EF4-FFF2-40B4-BE49-F238E27FC236}">
                <a16:creationId xmlns:a16="http://schemas.microsoft.com/office/drawing/2014/main" id="{910FD278-E0EE-20C8-F04F-4B0C2F64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588" y="4876800"/>
            <a:ext cx="28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 b="0">
                <a:solidFill>
                  <a:srgbClr val="000000"/>
                </a:solidFill>
              </a:rPr>
              <a:t>i</a:t>
            </a:r>
            <a:endParaRPr lang="en-US" altLang="en-US" sz="3600"/>
          </a:p>
        </p:txBody>
      </p:sp>
      <p:sp>
        <p:nvSpPr>
          <p:cNvPr id="438450" name="Line 178">
            <a:extLst>
              <a:ext uri="{FF2B5EF4-FFF2-40B4-BE49-F238E27FC236}">
                <a16:creationId xmlns:a16="http://schemas.microsoft.com/office/drawing/2014/main" id="{22472B67-DCD9-2CA0-495C-3668E2D68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5" y="4819650"/>
            <a:ext cx="215900" cy="15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52" name="Line 180">
            <a:extLst>
              <a:ext uri="{FF2B5EF4-FFF2-40B4-BE49-F238E27FC236}">
                <a16:creationId xmlns:a16="http://schemas.microsoft.com/office/drawing/2014/main" id="{7C27ADE3-7E54-B921-E704-2B7A827FE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8438" y="4178300"/>
            <a:ext cx="3175" cy="5842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453" name="Freeform 181">
            <a:extLst>
              <a:ext uri="{FF2B5EF4-FFF2-40B4-BE49-F238E27FC236}">
                <a16:creationId xmlns:a16="http://schemas.microsoft.com/office/drawing/2014/main" id="{CF7B1BC0-FCEA-97A7-E69F-45B7285AD8E0}"/>
              </a:ext>
            </a:extLst>
          </p:cNvPr>
          <p:cNvSpPr>
            <a:spLocks/>
          </p:cNvSpPr>
          <p:nvPr/>
        </p:nvSpPr>
        <p:spPr bwMode="auto">
          <a:xfrm>
            <a:off x="1939925" y="3984625"/>
            <a:ext cx="536575" cy="193675"/>
          </a:xfrm>
          <a:custGeom>
            <a:avLst/>
            <a:gdLst>
              <a:gd name="T0" fmla="*/ 0 w 224"/>
              <a:gd name="T1" fmla="*/ 76 h 76"/>
              <a:gd name="T2" fmla="*/ 224 w 224"/>
              <a:gd name="T3" fmla="*/ 76 h 76"/>
              <a:gd name="T4" fmla="*/ 224 w 224"/>
              <a:gd name="T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76">
                <a:moveTo>
                  <a:pt x="0" y="76"/>
                </a:moveTo>
                <a:lnTo>
                  <a:pt x="224" y="76"/>
                </a:lnTo>
                <a:lnTo>
                  <a:pt x="224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503" name="Group 231">
            <a:extLst>
              <a:ext uri="{FF2B5EF4-FFF2-40B4-BE49-F238E27FC236}">
                <a16:creationId xmlns:a16="http://schemas.microsoft.com/office/drawing/2014/main" id="{89442CFB-06ED-00E8-3D16-FF06FAC95FE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838200"/>
            <a:ext cx="3810000" cy="5562600"/>
            <a:chOff x="3312" y="528"/>
            <a:chExt cx="2400" cy="3504"/>
          </a:xfrm>
        </p:grpSpPr>
        <p:sp>
          <p:nvSpPr>
            <p:cNvPr id="438502" name="Rectangle 230">
              <a:extLst>
                <a:ext uri="{FF2B5EF4-FFF2-40B4-BE49-F238E27FC236}">
                  <a16:creationId xmlns:a16="http://schemas.microsoft.com/office/drawing/2014/main" id="{855012D3-8317-A765-CA35-68A0A8329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528"/>
              <a:ext cx="2400" cy="3504"/>
            </a:xfrm>
            <a:prstGeom prst="rect">
              <a:avLst/>
            </a:prstGeom>
            <a:gradFill rotWithShape="1">
              <a:gsLst>
                <a:gs pos="0">
                  <a:srgbClr val="8FB4C7">
                    <a:gamma/>
                    <a:shade val="54118"/>
                    <a:invGamma/>
                  </a:srgbClr>
                </a:gs>
                <a:gs pos="100000">
                  <a:srgbClr val="8FB4C7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60" name="Rectangle 188">
              <a:extLst>
                <a:ext uri="{FF2B5EF4-FFF2-40B4-BE49-F238E27FC236}">
                  <a16:creationId xmlns:a16="http://schemas.microsoft.com/office/drawing/2014/main" id="{0AEEC804-129F-78BE-C696-33A3B946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33"/>
              <a:ext cx="50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EAEAEA"/>
                  </a:solidFill>
                </a:rPr>
                <a:t>I/O Lines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61" name="Rectangle 189">
              <a:extLst>
                <a:ext uri="{FF2B5EF4-FFF2-40B4-BE49-F238E27FC236}">
                  <a16:creationId xmlns:a16="http://schemas.microsoft.com/office/drawing/2014/main" id="{589C4307-1E10-545B-B00C-CC36371C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672"/>
              <a:ext cx="1374" cy="32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62" name="Freeform 190">
              <a:extLst>
                <a:ext uri="{FF2B5EF4-FFF2-40B4-BE49-F238E27FC236}">
                  <a16:creationId xmlns:a16="http://schemas.microsoft.com/office/drawing/2014/main" id="{15AF970C-63F9-3F42-AC7E-129C6B6C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725"/>
              <a:ext cx="1275" cy="212"/>
            </a:xfrm>
            <a:custGeom>
              <a:avLst/>
              <a:gdLst>
                <a:gd name="T0" fmla="*/ 0 w 1033"/>
                <a:gd name="T1" fmla="*/ 190 h 190"/>
                <a:gd name="T2" fmla="*/ 277 w 1033"/>
                <a:gd name="T3" fmla="*/ 190 h 190"/>
                <a:gd name="T4" fmla="*/ 373 w 1033"/>
                <a:gd name="T5" fmla="*/ 0 h 190"/>
                <a:gd name="T6" fmla="*/ 1033 w 1033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3" h="190">
                  <a:moveTo>
                    <a:pt x="0" y="190"/>
                  </a:moveTo>
                  <a:lnTo>
                    <a:pt x="277" y="190"/>
                  </a:lnTo>
                  <a:lnTo>
                    <a:pt x="373" y="0"/>
                  </a:lnTo>
                  <a:lnTo>
                    <a:pt x="1033" y="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63" name="Freeform 191">
              <a:extLst>
                <a:ext uri="{FF2B5EF4-FFF2-40B4-BE49-F238E27FC236}">
                  <a16:creationId xmlns:a16="http://schemas.microsoft.com/office/drawing/2014/main" id="{988DCB51-C557-2129-FC86-A09E86E31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725"/>
              <a:ext cx="1275" cy="212"/>
            </a:xfrm>
            <a:custGeom>
              <a:avLst/>
              <a:gdLst>
                <a:gd name="T0" fmla="*/ 0 w 1033"/>
                <a:gd name="T1" fmla="*/ 0 h 190"/>
                <a:gd name="T2" fmla="*/ 277 w 1033"/>
                <a:gd name="T3" fmla="*/ 0 h 190"/>
                <a:gd name="T4" fmla="*/ 373 w 1033"/>
                <a:gd name="T5" fmla="*/ 190 h 190"/>
                <a:gd name="T6" fmla="*/ 1033 w 1033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3" h="190">
                  <a:moveTo>
                    <a:pt x="0" y="0"/>
                  </a:moveTo>
                  <a:lnTo>
                    <a:pt x="277" y="0"/>
                  </a:lnTo>
                  <a:lnTo>
                    <a:pt x="373" y="190"/>
                  </a:lnTo>
                  <a:lnTo>
                    <a:pt x="1033" y="19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64" name="Rectangle 192">
              <a:extLst>
                <a:ext uri="{FF2B5EF4-FFF2-40B4-BE49-F238E27FC236}">
                  <a16:creationId xmlns:a16="http://schemas.microsoft.com/office/drawing/2014/main" id="{09DE7B58-0DE1-838F-9185-A4121BB87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763"/>
              <a:ext cx="48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Address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65" name="Rectangle 193">
              <a:extLst>
                <a:ext uri="{FF2B5EF4-FFF2-40B4-BE49-F238E27FC236}">
                  <a16:creationId xmlns:a16="http://schemas.microsoft.com/office/drawing/2014/main" id="{38E0CB04-ACA8-5FE4-B0AB-A8E7D9EE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3619"/>
              <a:ext cx="1374" cy="31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66" name="Freeform 194">
              <a:extLst>
                <a:ext uri="{FF2B5EF4-FFF2-40B4-BE49-F238E27FC236}">
                  <a16:creationId xmlns:a16="http://schemas.microsoft.com/office/drawing/2014/main" id="{61872F72-4637-CDB7-6140-2BDBF2B5C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3672"/>
              <a:ext cx="1275" cy="213"/>
            </a:xfrm>
            <a:custGeom>
              <a:avLst/>
              <a:gdLst>
                <a:gd name="T0" fmla="*/ 1033 w 1033"/>
                <a:gd name="T1" fmla="*/ 190 h 190"/>
                <a:gd name="T2" fmla="*/ 886 w 1033"/>
                <a:gd name="T3" fmla="*/ 190 h 190"/>
                <a:gd name="T4" fmla="*/ 790 w 1033"/>
                <a:gd name="T5" fmla="*/ 0 h 190"/>
                <a:gd name="T6" fmla="*/ 0 w 1033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3" h="190">
                  <a:moveTo>
                    <a:pt x="1033" y="190"/>
                  </a:moveTo>
                  <a:lnTo>
                    <a:pt x="886" y="190"/>
                  </a:lnTo>
                  <a:lnTo>
                    <a:pt x="790" y="0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67" name="Freeform 195">
              <a:extLst>
                <a:ext uri="{FF2B5EF4-FFF2-40B4-BE49-F238E27FC236}">
                  <a16:creationId xmlns:a16="http://schemas.microsoft.com/office/drawing/2014/main" id="{FF2EC7C8-18DE-7290-E251-C9A98108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3672"/>
              <a:ext cx="1275" cy="213"/>
            </a:xfrm>
            <a:custGeom>
              <a:avLst/>
              <a:gdLst>
                <a:gd name="T0" fmla="*/ 1033 w 1033"/>
                <a:gd name="T1" fmla="*/ 0 h 190"/>
                <a:gd name="T2" fmla="*/ 886 w 1033"/>
                <a:gd name="T3" fmla="*/ 0 h 190"/>
                <a:gd name="T4" fmla="*/ 790 w 1033"/>
                <a:gd name="T5" fmla="*/ 190 h 190"/>
                <a:gd name="T6" fmla="*/ 0 w 1033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3" h="190">
                  <a:moveTo>
                    <a:pt x="1033" y="0"/>
                  </a:moveTo>
                  <a:lnTo>
                    <a:pt x="886" y="0"/>
                  </a:lnTo>
                  <a:lnTo>
                    <a:pt x="790" y="190"/>
                  </a:lnTo>
                  <a:lnTo>
                    <a:pt x="0" y="19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68" name="Rectangle 196">
              <a:extLst>
                <a:ext uri="{FF2B5EF4-FFF2-40B4-BE49-F238E27FC236}">
                  <a16:creationId xmlns:a16="http://schemas.microsoft.com/office/drawing/2014/main" id="{C2F6C71C-0746-835F-B0E4-CC63AF8F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709"/>
              <a:ext cx="4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Data-cut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69" name="Rectangle 197">
              <a:extLst>
                <a:ext uri="{FF2B5EF4-FFF2-40B4-BE49-F238E27FC236}">
                  <a16:creationId xmlns:a16="http://schemas.microsoft.com/office/drawing/2014/main" id="{5A2BE0CA-473E-2F88-7C02-9C426A8FA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100"/>
              <a:ext cx="1374" cy="31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0" name="Freeform 198">
              <a:extLst>
                <a:ext uri="{FF2B5EF4-FFF2-40B4-BE49-F238E27FC236}">
                  <a16:creationId xmlns:a16="http://schemas.microsoft.com/office/drawing/2014/main" id="{469D184D-EE64-039E-A494-5D5C1A4C7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1153"/>
              <a:ext cx="1275" cy="213"/>
            </a:xfrm>
            <a:custGeom>
              <a:avLst/>
              <a:gdLst>
                <a:gd name="T0" fmla="*/ 1033 w 1033"/>
                <a:gd name="T1" fmla="*/ 190 h 190"/>
                <a:gd name="T2" fmla="*/ 600 w 1033"/>
                <a:gd name="T3" fmla="*/ 190 h 190"/>
                <a:gd name="T4" fmla="*/ 553 w 1033"/>
                <a:gd name="T5" fmla="*/ 0 h 190"/>
                <a:gd name="T6" fmla="*/ 417 w 1033"/>
                <a:gd name="T7" fmla="*/ 0 h 190"/>
                <a:gd name="T8" fmla="*/ 370 w 1033"/>
                <a:gd name="T9" fmla="*/ 190 h 190"/>
                <a:gd name="T10" fmla="*/ 0 w 1033"/>
                <a:gd name="T11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3" h="190">
                  <a:moveTo>
                    <a:pt x="1033" y="190"/>
                  </a:moveTo>
                  <a:lnTo>
                    <a:pt x="600" y="190"/>
                  </a:lnTo>
                  <a:lnTo>
                    <a:pt x="553" y="0"/>
                  </a:lnTo>
                  <a:lnTo>
                    <a:pt x="417" y="0"/>
                  </a:lnTo>
                  <a:lnTo>
                    <a:pt x="370" y="190"/>
                  </a:lnTo>
                  <a:lnTo>
                    <a:pt x="0" y="19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1" name="Rectangle 199">
              <a:extLst>
                <a:ext uri="{FF2B5EF4-FFF2-40B4-BE49-F238E27FC236}">
                  <a16:creationId xmlns:a16="http://schemas.microsoft.com/office/drawing/2014/main" id="{D0D28A1E-16FF-3970-1A5E-CCAE2747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1190"/>
              <a:ext cx="2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ATD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72" name="Rectangle 200">
              <a:extLst>
                <a:ext uri="{FF2B5EF4-FFF2-40B4-BE49-F238E27FC236}">
                  <a16:creationId xmlns:a16="http://schemas.microsoft.com/office/drawing/2014/main" id="{62CB9F0A-F4DF-346B-7387-C649C5A35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518"/>
              <a:ext cx="1374" cy="31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3" name="Freeform 201">
              <a:extLst>
                <a:ext uri="{FF2B5EF4-FFF2-40B4-BE49-F238E27FC236}">
                  <a16:creationId xmlns:a16="http://schemas.microsoft.com/office/drawing/2014/main" id="{6105FC2A-235F-B82C-07FB-8C0164B1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1570"/>
              <a:ext cx="1275" cy="213"/>
            </a:xfrm>
            <a:custGeom>
              <a:avLst/>
              <a:gdLst>
                <a:gd name="T0" fmla="*/ 1033 w 1033"/>
                <a:gd name="T1" fmla="*/ 190 h 190"/>
                <a:gd name="T2" fmla="*/ 600 w 1033"/>
                <a:gd name="T3" fmla="*/ 190 h 190"/>
                <a:gd name="T4" fmla="*/ 553 w 1033"/>
                <a:gd name="T5" fmla="*/ 0 h 190"/>
                <a:gd name="T6" fmla="*/ 417 w 1033"/>
                <a:gd name="T7" fmla="*/ 0 h 190"/>
                <a:gd name="T8" fmla="*/ 370 w 1033"/>
                <a:gd name="T9" fmla="*/ 190 h 190"/>
                <a:gd name="T10" fmla="*/ 0 w 1033"/>
                <a:gd name="T11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3" h="190">
                  <a:moveTo>
                    <a:pt x="1033" y="190"/>
                  </a:moveTo>
                  <a:lnTo>
                    <a:pt x="600" y="190"/>
                  </a:lnTo>
                  <a:lnTo>
                    <a:pt x="553" y="0"/>
                  </a:lnTo>
                  <a:lnTo>
                    <a:pt x="417" y="0"/>
                  </a:lnTo>
                  <a:lnTo>
                    <a:pt x="370" y="190"/>
                  </a:lnTo>
                  <a:lnTo>
                    <a:pt x="0" y="19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4" name="Rectangle 202">
              <a:extLst>
                <a:ext uri="{FF2B5EF4-FFF2-40B4-BE49-F238E27FC236}">
                  <a16:creationId xmlns:a16="http://schemas.microsoft.com/office/drawing/2014/main" id="{B958CF7F-6CDB-519B-B2A8-A5608D0B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939"/>
              <a:ext cx="1374" cy="31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5" name="Rectangle 203">
              <a:extLst>
                <a:ext uri="{FF2B5EF4-FFF2-40B4-BE49-F238E27FC236}">
                  <a16:creationId xmlns:a16="http://schemas.microsoft.com/office/drawing/2014/main" id="{3FAF8236-F99D-E51C-061A-D9C28E81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07"/>
              <a:ext cx="2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BEQ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76" name="Rectangle 204">
              <a:extLst>
                <a:ext uri="{FF2B5EF4-FFF2-40B4-BE49-F238E27FC236}">
                  <a16:creationId xmlns:a16="http://schemas.microsoft.com/office/drawing/2014/main" id="{3CE7DA9E-FA59-86AA-E44A-44834D1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364"/>
              <a:ext cx="1374" cy="31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7" name="Freeform 205">
              <a:extLst>
                <a:ext uri="{FF2B5EF4-FFF2-40B4-BE49-F238E27FC236}">
                  <a16:creationId xmlns:a16="http://schemas.microsoft.com/office/drawing/2014/main" id="{164F0237-56A6-A8EA-1CA8-4515F5E4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2416"/>
              <a:ext cx="1275" cy="212"/>
            </a:xfrm>
            <a:custGeom>
              <a:avLst/>
              <a:gdLst>
                <a:gd name="T0" fmla="*/ 1033 w 1033"/>
                <a:gd name="T1" fmla="*/ 190 h 190"/>
                <a:gd name="T2" fmla="*/ 650 w 1033"/>
                <a:gd name="T3" fmla="*/ 190 h 190"/>
                <a:gd name="T4" fmla="*/ 600 w 1033"/>
                <a:gd name="T5" fmla="*/ 0 h 190"/>
                <a:gd name="T6" fmla="*/ 467 w 1033"/>
                <a:gd name="T7" fmla="*/ 0 h 190"/>
                <a:gd name="T8" fmla="*/ 417 w 1033"/>
                <a:gd name="T9" fmla="*/ 190 h 190"/>
                <a:gd name="T10" fmla="*/ 0 w 1033"/>
                <a:gd name="T11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3" h="190">
                  <a:moveTo>
                    <a:pt x="1033" y="190"/>
                  </a:moveTo>
                  <a:lnTo>
                    <a:pt x="650" y="190"/>
                  </a:lnTo>
                  <a:lnTo>
                    <a:pt x="600" y="0"/>
                  </a:lnTo>
                  <a:lnTo>
                    <a:pt x="467" y="0"/>
                  </a:lnTo>
                  <a:lnTo>
                    <a:pt x="417" y="190"/>
                  </a:lnTo>
                  <a:lnTo>
                    <a:pt x="0" y="19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78" name="Rectangle 206">
              <a:extLst>
                <a:ext uri="{FF2B5EF4-FFF2-40B4-BE49-F238E27FC236}">
                  <a16:creationId xmlns:a16="http://schemas.microsoft.com/office/drawing/2014/main" id="{F8D12369-C183-8BB8-9505-B11EE237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453"/>
              <a:ext cx="2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SEQ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79" name="Rectangle 207">
              <a:extLst>
                <a:ext uri="{FF2B5EF4-FFF2-40B4-BE49-F238E27FC236}">
                  <a16:creationId xmlns:a16="http://schemas.microsoft.com/office/drawing/2014/main" id="{0A5A874E-A36C-4487-271A-E496D567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3202"/>
              <a:ext cx="1374" cy="31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0" name="Rectangle 208">
              <a:extLst>
                <a:ext uri="{FF2B5EF4-FFF2-40B4-BE49-F238E27FC236}">
                  <a16:creationId xmlns:a16="http://schemas.microsoft.com/office/drawing/2014/main" id="{1BC00FDC-2CEB-4B81-730A-A0EE9731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782"/>
              <a:ext cx="1374" cy="32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1" name="Rectangle 209">
              <a:extLst>
                <a:ext uri="{FF2B5EF4-FFF2-40B4-BE49-F238E27FC236}">
                  <a16:creationId xmlns:a16="http://schemas.microsoft.com/office/drawing/2014/main" id="{2D22B2EA-3D05-826C-1494-FBE6E3510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292"/>
              <a:ext cx="3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DATA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82" name="Freeform 210">
              <a:extLst>
                <a:ext uri="{FF2B5EF4-FFF2-40B4-BE49-F238E27FC236}">
                  <a16:creationId xmlns:a16="http://schemas.microsoft.com/office/drawing/2014/main" id="{53AF5B78-A377-EFD1-32AA-D91FBFC4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1991"/>
              <a:ext cx="530" cy="30"/>
            </a:xfrm>
            <a:custGeom>
              <a:avLst/>
              <a:gdLst>
                <a:gd name="T0" fmla="*/ 0 w 129"/>
                <a:gd name="T1" fmla="*/ 0 h 8"/>
                <a:gd name="T2" fmla="*/ 113 w 129"/>
                <a:gd name="T3" fmla="*/ 0 h 8"/>
                <a:gd name="T4" fmla="*/ 129 w 129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8">
                  <a:moveTo>
                    <a:pt x="0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6" y="0"/>
                    <a:pt x="129" y="8"/>
                    <a:pt x="129" y="8"/>
                  </a:cubicBez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3" name="Line 211">
              <a:extLst>
                <a:ext uri="{FF2B5EF4-FFF2-40B4-BE49-F238E27FC236}">
                  <a16:creationId xmlns:a16="http://schemas.microsoft.com/office/drawing/2014/main" id="{3738EB32-FE80-2C78-A76E-B7B339124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" y="2021"/>
              <a:ext cx="48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4" name="Freeform 212">
              <a:extLst>
                <a:ext uri="{FF2B5EF4-FFF2-40B4-BE49-F238E27FC236}">
                  <a16:creationId xmlns:a16="http://schemas.microsoft.com/office/drawing/2014/main" id="{4714C67E-2FE5-ADF4-A211-C71B5E052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2002"/>
              <a:ext cx="1275" cy="60"/>
            </a:xfrm>
            <a:custGeom>
              <a:avLst/>
              <a:gdLst>
                <a:gd name="T0" fmla="*/ 0 w 310"/>
                <a:gd name="T1" fmla="*/ 12 h 16"/>
                <a:gd name="T2" fmla="*/ 117 w 310"/>
                <a:gd name="T3" fmla="*/ 12 h 16"/>
                <a:gd name="T4" fmla="*/ 161 w 310"/>
                <a:gd name="T5" fmla="*/ 0 h 16"/>
                <a:gd name="T6" fmla="*/ 208 w 310"/>
                <a:gd name="T7" fmla="*/ 13 h 16"/>
                <a:gd name="T8" fmla="*/ 310 w 31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16">
                  <a:moveTo>
                    <a:pt x="0" y="12"/>
                  </a:moveTo>
                  <a:cubicBezTo>
                    <a:pt x="117" y="12"/>
                    <a:pt x="117" y="12"/>
                    <a:pt x="117" y="12"/>
                  </a:cubicBezTo>
                  <a:cubicBezTo>
                    <a:pt x="126" y="5"/>
                    <a:pt x="143" y="0"/>
                    <a:pt x="161" y="0"/>
                  </a:cubicBezTo>
                  <a:cubicBezTo>
                    <a:pt x="182" y="0"/>
                    <a:pt x="199" y="5"/>
                    <a:pt x="208" y="13"/>
                  </a:cubicBezTo>
                  <a:cubicBezTo>
                    <a:pt x="310" y="16"/>
                    <a:pt x="310" y="16"/>
                    <a:pt x="310" y="16"/>
                  </a:cubicBez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5" name="Line 213">
              <a:extLst>
                <a:ext uri="{FF2B5EF4-FFF2-40B4-BE49-F238E27FC236}">
                  <a16:creationId xmlns:a16="http://schemas.microsoft.com/office/drawing/2014/main" id="{40103C97-BB5A-A712-911E-05EE3FB94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1968"/>
              <a:ext cx="9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6" name="Line 214">
              <a:extLst>
                <a:ext uri="{FF2B5EF4-FFF2-40B4-BE49-F238E27FC236}">
                  <a16:creationId xmlns:a16="http://schemas.microsoft.com/office/drawing/2014/main" id="{57F48A3E-2197-EEE7-B2D5-4C92890D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2241"/>
              <a:ext cx="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87" name="Rectangle 215">
              <a:extLst>
                <a:ext uri="{FF2B5EF4-FFF2-40B4-BE49-F238E27FC236}">
                  <a16:creationId xmlns:a16="http://schemas.microsoft.com/office/drawing/2014/main" id="{4F7B4E13-ECCD-C9C4-89B7-A4271882D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874"/>
              <a:ext cx="2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Vdd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88" name="Rectangle 216">
              <a:extLst>
                <a:ext uri="{FF2B5EF4-FFF2-40B4-BE49-F238E27FC236}">
                  <a16:creationId xmlns:a16="http://schemas.microsoft.com/office/drawing/2014/main" id="{11043E74-8717-950D-4241-E99806AF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2194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GND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89" name="Rectangle 217">
              <a:extLst>
                <a:ext uri="{FF2B5EF4-FFF2-40B4-BE49-F238E27FC236}">
                  <a16:creationId xmlns:a16="http://schemas.microsoft.com/office/drawing/2014/main" id="{D25A4754-418D-2113-C1D8-62217577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2876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SA, SA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90" name="Line 218">
              <a:extLst>
                <a:ext uri="{FF2B5EF4-FFF2-40B4-BE49-F238E27FC236}">
                  <a16:creationId xmlns:a16="http://schemas.microsoft.com/office/drawing/2014/main" id="{A9829526-74FD-019C-3D0B-C6B9B1C85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2811"/>
              <a:ext cx="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1" name="Line 219">
              <a:extLst>
                <a:ext uri="{FF2B5EF4-FFF2-40B4-BE49-F238E27FC236}">
                  <a16:creationId xmlns:a16="http://schemas.microsoft.com/office/drawing/2014/main" id="{BAD5B361-72B1-62B3-8DFD-A9A85AF66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3084"/>
              <a:ext cx="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2" name="Rectangle 220">
              <a:extLst>
                <a:ext uri="{FF2B5EF4-FFF2-40B4-BE49-F238E27FC236}">
                  <a16:creationId xmlns:a16="http://schemas.microsoft.com/office/drawing/2014/main" id="{C3E0C7CD-E922-E281-03DB-7D7FEBFE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2688"/>
              <a:ext cx="22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Vdd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93" name="Rectangle 221">
              <a:extLst>
                <a:ext uri="{FF2B5EF4-FFF2-40B4-BE49-F238E27FC236}">
                  <a16:creationId xmlns:a16="http://schemas.microsoft.com/office/drawing/2014/main" id="{A7EBE5AC-AACD-9D9C-12A6-9CE14C42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3036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EAEAEA"/>
                  </a:solidFill>
                </a:rPr>
                <a:t>GND</a:t>
              </a:r>
              <a:endParaRPr lang="en-US" altLang="en-US" sz="2800">
                <a:solidFill>
                  <a:srgbClr val="EAEAEA"/>
                </a:solidFill>
              </a:endParaRPr>
            </a:p>
          </p:txBody>
        </p:sp>
        <p:sp>
          <p:nvSpPr>
            <p:cNvPr id="438494" name="Line 222">
              <a:extLst>
                <a:ext uri="{FF2B5EF4-FFF2-40B4-BE49-F238E27FC236}">
                  <a16:creationId xmlns:a16="http://schemas.microsoft.com/office/drawing/2014/main" id="{B3EC83C8-8041-9A5A-02D3-70FF1F3E3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295"/>
              <a:ext cx="337" cy="1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5" name="Freeform 223">
              <a:extLst>
                <a:ext uri="{FF2B5EF4-FFF2-40B4-BE49-F238E27FC236}">
                  <a16:creationId xmlns:a16="http://schemas.microsoft.com/office/drawing/2014/main" id="{717FA63A-52DD-B926-EB10-D492C694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3295"/>
              <a:ext cx="712" cy="168"/>
            </a:xfrm>
            <a:custGeom>
              <a:avLst/>
              <a:gdLst>
                <a:gd name="T0" fmla="*/ 0 w 173"/>
                <a:gd name="T1" fmla="*/ 45 h 45"/>
                <a:gd name="T2" fmla="*/ 136 w 173"/>
                <a:gd name="T3" fmla="*/ 45 h 45"/>
                <a:gd name="T4" fmla="*/ 173 w 173"/>
                <a:gd name="T5" fmla="*/ 22 h 45"/>
                <a:gd name="T6" fmla="*/ 136 w 173"/>
                <a:gd name="T7" fmla="*/ 0 h 45"/>
                <a:gd name="T8" fmla="*/ 0 w 17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45">
                  <a:moveTo>
                    <a:pt x="0" y="45"/>
                  </a:moveTo>
                  <a:cubicBezTo>
                    <a:pt x="136" y="45"/>
                    <a:pt x="136" y="45"/>
                    <a:pt x="136" y="45"/>
                  </a:cubicBezTo>
                  <a:cubicBezTo>
                    <a:pt x="142" y="32"/>
                    <a:pt x="156" y="22"/>
                    <a:pt x="173" y="22"/>
                  </a:cubicBezTo>
                  <a:cubicBezTo>
                    <a:pt x="156" y="22"/>
                    <a:pt x="142" y="13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6" name="Freeform 224">
              <a:extLst>
                <a:ext uri="{FF2B5EF4-FFF2-40B4-BE49-F238E27FC236}">
                  <a16:creationId xmlns:a16="http://schemas.microsoft.com/office/drawing/2014/main" id="{A7F6FCCA-2EB7-AC07-4E63-E53985DD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3277"/>
              <a:ext cx="563" cy="205"/>
            </a:xfrm>
            <a:custGeom>
              <a:avLst/>
              <a:gdLst>
                <a:gd name="T0" fmla="*/ 137 w 137"/>
                <a:gd name="T1" fmla="*/ 55 h 55"/>
                <a:gd name="T2" fmla="*/ 38 w 137"/>
                <a:gd name="T3" fmla="*/ 53 h 55"/>
                <a:gd name="T4" fmla="*/ 0 w 137"/>
                <a:gd name="T5" fmla="*/ 27 h 55"/>
                <a:gd name="T6" fmla="*/ 38 w 137"/>
                <a:gd name="T7" fmla="*/ 2 h 55"/>
                <a:gd name="T8" fmla="*/ 137 w 13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55">
                  <a:moveTo>
                    <a:pt x="137" y="55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2" y="39"/>
                    <a:pt x="16" y="27"/>
                    <a:pt x="0" y="27"/>
                  </a:cubicBezTo>
                  <a:cubicBezTo>
                    <a:pt x="16" y="27"/>
                    <a:pt x="32" y="16"/>
                    <a:pt x="38" y="2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7" name="Line 225">
              <a:extLst>
                <a:ext uri="{FF2B5EF4-FFF2-40B4-BE49-F238E27FC236}">
                  <a16:creationId xmlns:a16="http://schemas.microsoft.com/office/drawing/2014/main" id="{746588E0-C5E3-A475-FEC5-692C67E83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2878"/>
              <a:ext cx="157" cy="1"/>
            </a:xfrm>
            <a:prstGeom prst="line">
              <a:avLst/>
            </a:prstGeom>
            <a:noFill/>
            <a:ln w="9525">
              <a:solidFill>
                <a:srgbClr val="EAEAE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8" name="Freeform 226">
              <a:extLst>
                <a:ext uri="{FF2B5EF4-FFF2-40B4-BE49-F238E27FC236}">
                  <a16:creationId xmlns:a16="http://schemas.microsoft.com/office/drawing/2014/main" id="{CD8069E5-363B-088A-4D78-DF3C51069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" y="2882"/>
              <a:ext cx="629" cy="71"/>
            </a:xfrm>
            <a:custGeom>
              <a:avLst/>
              <a:gdLst>
                <a:gd name="T0" fmla="*/ 0 w 510"/>
                <a:gd name="T1" fmla="*/ 63 h 63"/>
                <a:gd name="T2" fmla="*/ 430 w 510"/>
                <a:gd name="T3" fmla="*/ 63 h 63"/>
                <a:gd name="T4" fmla="*/ 510 w 510"/>
                <a:gd name="T5" fmla="*/ 30 h 63"/>
                <a:gd name="T6" fmla="*/ 430 w 510"/>
                <a:gd name="T7" fmla="*/ 0 h 63"/>
                <a:gd name="T8" fmla="*/ 0 w 510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63">
                  <a:moveTo>
                    <a:pt x="0" y="63"/>
                  </a:moveTo>
                  <a:lnTo>
                    <a:pt x="430" y="63"/>
                  </a:lnTo>
                  <a:lnTo>
                    <a:pt x="510" y="30"/>
                  </a:lnTo>
                  <a:lnTo>
                    <a:pt x="430" y="0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499" name="Freeform 227">
              <a:extLst>
                <a:ext uri="{FF2B5EF4-FFF2-40B4-BE49-F238E27FC236}">
                  <a16:creationId xmlns:a16="http://schemas.microsoft.com/office/drawing/2014/main" id="{E3AC1BBE-655D-E7D9-E567-9FB0CBB93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2871"/>
              <a:ext cx="514" cy="96"/>
            </a:xfrm>
            <a:custGeom>
              <a:avLst/>
              <a:gdLst>
                <a:gd name="T0" fmla="*/ 416 w 416"/>
                <a:gd name="T1" fmla="*/ 86 h 86"/>
                <a:gd name="T2" fmla="*/ 80 w 416"/>
                <a:gd name="T3" fmla="*/ 76 h 86"/>
                <a:gd name="T4" fmla="*/ 0 w 416"/>
                <a:gd name="T5" fmla="*/ 46 h 86"/>
                <a:gd name="T6" fmla="*/ 80 w 416"/>
                <a:gd name="T7" fmla="*/ 0 h 86"/>
                <a:gd name="T8" fmla="*/ 416 w 416"/>
                <a:gd name="T9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86">
                  <a:moveTo>
                    <a:pt x="416" y="86"/>
                  </a:moveTo>
                  <a:lnTo>
                    <a:pt x="80" y="76"/>
                  </a:lnTo>
                  <a:lnTo>
                    <a:pt x="0" y="46"/>
                  </a:lnTo>
                  <a:lnTo>
                    <a:pt x="80" y="0"/>
                  </a:lnTo>
                  <a:lnTo>
                    <a:pt x="416" y="1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500" name="Line 228">
              <a:extLst>
                <a:ext uri="{FF2B5EF4-FFF2-40B4-BE49-F238E27FC236}">
                  <a16:creationId xmlns:a16="http://schemas.microsoft.com/office/drawing/2014/main" id="{1FE72D86-204C-CD12-AEA9-9ED58AD3F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916"/>
              <a:ext cx="132" cy="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gitalIc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DigitalI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gital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DigitalIc</Template>
  <TotalTime>5676</TotalTime>
  <Words>3222</Words>
  <Application>Microsoft Macintosh PowerPoint</Application>
  <PresentationFormat>On-screen Show (4:3)</PresentationFormat>
  <Paragraphs>1782</Paragraphs>
  <Slides>107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20" baseType="lpstr">
      <vt:lpstr>Times New Roman</vt:lpstr>
      <vt:lpstr>Arial Narrow</vt:lpstr>
      <vt:lpstr>Arial</vt:lpstr>
      <vt:lpstr>Wingdings</vt:lpstr>
      <vt:lpstr>Monotype Sorts</vt:lpstr>
      <vt:lpstr>Book Antiqua</vt:lpstr>
      <vt:lpstr>Times Ten Roman</vt:lpstr>
      <vt:lpstr>MathematicalPi 1</vt:lpstr>
      <vt:lpstr>Symbol</vt:lpstr>
      <vt:lpstr>ＭＳ Ｐゴシック</vt:lpstr>
      <vt:lpstr>MS Mincho</vt:lpstr>
      <vt:lpstr>DigitalIc</vt:lpstr>
      <vt:lpstr>Microsoft Photo Editor 3.0 イメージ</vt:lpstr>
      <vt:lpstr>Digital Integrated Circuits A Design Perspective</vt:lpstr>
      <vt:lpstr>Chapter Overview</vt:lpstr>
      <vt:lpstr>Semiconductor Memory Classification</vt:lpstr>
      <vt:lpstr>Memory Timing: Definitions</vt:lpstr>
      <vt:lpstr>Memory Architecture: Decoders</vt:lpstr>
      <vt:lpstr>Array-Structured Memory Architecture</vt:lpstr>
      <vt:lpstr>Hierarchical Memory Architecture</vt:lpstr>
      <vt:lpstr>Block Diagram of 4 Mbit SRAM</vt:lpstr>
      <vt:lpstr>Contents-Addressable Memory</vt:lpstr>
      <vt:lpstr>Memory Timing: Approaches</vt:lpstr>
      <vt:lpstr>Read-Only Memory Cells</vt:lpstr>
      <vt:lpstr>MOS OR ROM</vt:lpstr>
      <vt:lpstr>MOS NOR ROM</vt:lpstr>
      <vt:lpstr>MOS NOR ROM Layout</vt:lpstr>
      <vt:lpstr>MOS NOR ROM Layout</vt:lpstr>
      <vt:lpstr>MOS NAND ROM</vt:lpstr>
      <vt:lpstr>MOS NAND ROM Layout</vt:lpstr>
      <vt:lpstr>NAND ROM Layout</vt:lpstr>
      <vt:lpstr>Equivalent Transient Model for MOS NOR ROM</vt:lpstr>
      <vt:lpstr>Equivalent Transient Model for MOS NAND ROM</vt:lpstr>
      <vt:lpstr>Decreasing Word Line Delay</vt:lpstr>
      <vt:lpstr>Precharged MOS NOR ROM</vt:lpstr>
      <vt:lpstr>Non-Volatile Memories The Floating-gate transistor (FAMOS)</vt:lpstr>
      <vt:lpstr>Floating-Gate Transistor Programming</vt:lpstr>
      <vt:lpstr>A “Programmable-Threshold” Transistor</vt:lpstr>
      <vt:lpstr>FLOTOX EEPROM</vt:lpstr>
      <vt:lpstr>EEPROM Cell</vt:lpstr>
      <vt:lpstr>Flash EEPROM</vt:lpstr>
      <vt:lpstr>Cross-sections of NVM cells</vt:lpstr>
      <vt:lpstr>Basic Operations in a NOR Flash Memory― Erase</vt:lpstr>
      <vt:lpstr>Basic Operations in a NOR Flash Memory― Write</vt:lpstr>
      <vt:lpstr>Basic Operations in a NOR Flash Memory― Read</vt:lpstr>
      <vt:lpstr>NAND Flash Memory</vt:lpstr>
      <vt:lpstr>NAND Flash Memory</vt:lpstr>
      <vt:lpstr>Characteristics of State-of-the-art NVM</vt:lpstr>
      <vt:lpstr>Read-Write Memories (RAM)</vt:lpstr>
      <vt:lpstr>6-transistor CMOS SRAM Cell </vt:lpstr>
      <vt:lpstr>CMOS SRAM Analysis (Read)</vt:lpstr>
      <vt:lpstr>CMOS SRAM Analysis (Read)</vt:lpstr>
      <vt:lpstr>CMOS SRAM Analysis (Write) </vt:lpstr>
      <vt:lpstr>CMOS SRAM Analysis (Write)</vt:lpstr>
      <vt:lpstr>6T-SRAM — Layout </vt:lpstr>
      <vt:lpstr>Resistance-load SRAM Cell</vt:lpstr>
      <vt:lpstr>SRAM Characteristics</vt:lpstr>
      <vt:lpstr>3-Transistor DRAM Cell</vt:lpstr>
      <vt:lpstr>3T-DRAM — Layout</vt:lpstr>
      <vt:lpstr>1-Transistor DRAM Cell</vt:lpstr>
      <vt:lpstr>DRAM Cell Observations</vt:lpstr>
      <vt:lpstr>Sense Amp Operation</vt:lpstr>
      <vt:lpstr>1-T DRAM Cell</vt:lpstr>
      <vt:lpstr>SEM of poly-diffusion capacitor 1T-DRAM</vt:lpstr>
      <vt:lpstr>Advanced 1T DRAM Cells</vt:lpstr>
      <vt:lpstr>Static CAM Memory Cell</vt:lpstr>
      <vt:lpstr>CAM in Cache Memory</vt:lpstr>
      <vt:lpstr>Periphery</vt:lpstr>
      <vt:lpstr>Row Decoders</vt:lpstr>
      <vt:lpstr>Hierarchical Decoders</vt:lpstr>
      <vt:lpstr>Dynamic Decoders</vt:lpstr>
      <vt:lpstr>4-input pass-transistor based column decoder</vt:lpstr>
      <vt:lpstr>4-to-1 tree based column decoder</vt:lpstr>
      <vt:lpstr>Decoder for circular shift-register</vt:lpstr>
      <vt:lpstr>Sense Amplifiers</vt:lpstr>
      <vt:lpstr>Differential Sense Amplifier</vt:lpstr>
      <vt:lpstr>Differential Sensing ― SRAM</vt:lpstr>
      <vt:lpstr>Latch-Based Sense Amplifier (DRAM)</vt:lpstr>
      <vt:lpstr>Charge-Redistribution Amplifier</vt:lpstr>
      <vt:lpstr>Charge-Redistribution Amplifier― EPROM</vt:lpstr>
      <vt:lpstr>Single-to-Differential Conversion</vt:lpstr>
      <vt:lpstr>Open bitline architecture with  dummy cells</vt:lpstr>
      <vt:lpstr>DRAM Read Process with Dummy Cell</vt:lpstr>
      <vt:lpstr>Voltage Regulator</vt:lpstr>
      <vt:lpstr>Charge Pump</vt:lpstr>
      <vt:lpstr>DRAM Timing</vt:lpstr>
      <vt:lpstr>RDRAM Architecture</vt:lpstr>
      <vt:lpstr>Address Transition Detection</vt:lpstr>
      <vt:lpstr>Reliability and Yield</vt:lpstr>
      <vt:lpstr>Sensing Parameters in DRAM</vt:lpstr>
      <vt:lpstr>Noise Sources in 1T DRam</vt:lpstr>
      <vt:lpstr>Open Bit-line Architecture —Cross Coupling</vt:lpstr>
      <vt:lpstr>Folded-Bitline Architecture</vt:lpstr>
      <vt:lpstr>Transposed-Bitline Architecture</vt:lpstr>
      <vt:lpstr>Alpha-particles (or Neutrons)</vt:lpstr>
      <vt:lpstr>Yield</vt:lpstr>
      <vt:lpstr>Redundancy</vt:lpstr>
      <vt:lpstr>Error-Correcting Codes</vt:lpstr>
      <vt:lpstr>Redundancy and Error Correction</vt:lpstr>
      <vt:lpstr>Sources of Power Dissipation in Memories</vt:lpstr>
      <vt:lpstr>Data Retention in SRAM</vt:lpstr>
      <vt:lpstr>Suppressing Leakage in SRAM</vt:lpstr>
      <vt:lpstr>Data Retention in DRAM</vt:lpstr>
      <vt:lpstr>Case Studies</vt:lpstr>
      <vt:lpstr>PLA versus ROM</vt:lpstr>
      <vt:lpstr>Programmable Logic Array</vt:lpstr>
      <vt:lpstr>Dynamic PLA</vt:lpstr>
      <vt:lpstr>Clock Signal Generation  for self-timed dynamic PLA</vt:lpstr>
      <vt:lpstr>PLA Layout</vt:lpstr>
      <vt:lpstr>4 Mbit SRAM Hierarchical Word-line Architecture</vt:lpstr>
      <vt:lpstr>Bit-line Circuitry</vt:lpstr>
      <vt:lpstr>Sense Amplifier (and Waveforms)</vt:lpstr>
      <vt:lpstr>1 Gbit Flash Memory</vt:lpstr>
      <vt:lpstr>Writing Flash Memory</vt:lpstr>
      <vt:lpstr>125mm2 1Gbit NAND Flash Memory</vt:lpstr>
      <vt:lpstr>125mm2 1Gbit NAND Flash Memory</vt:lpstr>
      <vt:lpstr>Semiconductor Memory Trends (up to the 90’s)</vt:lpstr>
      <vt:lpstr>Semiconductor Memory Trends (updated)</vt:lpstr>
      <vt:lpstr>Trends in Memory Cell Area</vt:lpstr>
      <vt:lpstr>Semiconductor Memory Trends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162</cp:revision>
  <cp:lastPrinted>1997-10-18T13:23:11Z</cp:lastPrinted>
  <dcterms:created xsi:type="dcterms:W3CDTF">1997-04-13T14:24:48Z</dcterms:created>
  <dcterms:modified xsi:type="dcterms:W3CDTF">2022-08-26T18:28:42Z</dcterms:modified>
</cp:coreProperties>
</file>